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 id="2147483675" r:id="rId5"/>
  </p:sldMasterIdLst>
  <p:notesMasterIdLst>
    <p:notesMasterId r:id="rId43"/>
  </p:notesMasterIdLst>
  <p:handoutMasterIdLst>
    <p:handoutMasterId r:id="rId44"/>
  </p:handoutMasterIdLst>
  <p:sldIdLst>
    <p:sldId id="485" r:id="rId6"/>
    <p:sldId id="495" r:id="rId7"/>
    <p:sldId id="1097" r:id="rId8"/>
    <p:sldId id="1095" r:id="rId9"/>
    <p:sldId id="1099" r:id="rId10"/>
    <p:sldId id="1098" r:id="rId11"/>
    <p:sldId id="1100" r:id="rId12"/>
    <p:sldId id="1086" r:id="rId13"/>
    <p:sldId id="1085" r:id="rId14"/>
    <p:sldId id="1091" r:id="rId15"/>
    <p:sldId id="1087" r:id="rId16"/>
    <p:sldId id="1066" r:id="rId17"/>
    <p:sldId id="1093" r:id="rId18"/>
    <p:sldId id="1088" r:id="rId19"/>
    <p:sldId id="1090" r:id="rId20"/>
    <p:sldId id="1092" r:id="rId21"/>
    <p:sldId id="1089" r:id="rId22"/>
    <p:sldId id="1105" r:id="rId23"/>
    <p:sldId id="1101" r:id="rId24"/>
    <p:sldId id="1102" r:id="rId25"/>
    <p:sldId id="1104" r:id="rId26"/>
    <p:sldId id="1107" r:id="rId27"/>
    <p:sldId id="1106" r:id="rId28"/>
    <p:sldId id="1108" r:id="rId29"/>
    <p:sldId id="1109" r:id="rId30"/>
    <p:sldId id="1111" r:id="rId31"/>
    <p:sldId id="1118" r:id="rId32"/>
    <p:sldId id="1110" r:id="rId33"/>
    <p:sldId id="1117" r:id="rId34"/>
    <p:sldId id="1114" r:id="rId35"/>
    <p:sldId id="1112" r:id="rId36"/>
    <p:sldId id="1113" r:id="rId37"/>
    <p:sldId id="1115" r:id="rId38"/>
    <p:sldId id="1116" r:id="rId39"/>
    <p:sldId id="1103" r:id="rId40"/>
    <p:sldId id="500" r:id="rId41"/>
    <p:sldId id="1520" r:id="rId42"/>
  </p:sldIdLst>
  <p:sldSz cx="9144000" cy="5143500" type="screen16x9"/>
  <p:notesSz cx="7086600" cy="9372600"/>
  <p:defaultTextStyle>
    <a:defPPr>
      <a:defRPr lang="en-US"/>
    </a:defPPr>
    <a:lvl1pPr algn="ctr" rtl="0" eaLnBrk="0" fontAlgn="base" hangingPunct="0">
      <a:spcBef>
        <a:spcPct val="50000"/>
      </a:spcBef>
      <a:spcAft>
        <a:spcPct val="0"/>
      </a:spcAft>
      <a:defRPr sz="900" b="1" kern="1200">
        <a:solidFill>
          <a:schemeClr val="tx1"/>
        </a:solidFill>
        <a:latin typeface="Arial" charset="0"/>
        <a:ea typeface="+mn-ea"/>
        <a:cs typeface="+mn-cs"/>
      </a:defRPr>
    </a:lvl1pPr>
    <a:lvl2pPr marL="366309" algn="ctr" rtl="0" eaLnBrk="0" fontAlgn="base" hangingPunct="0">
      <a:spcBef>
        <a:spcPct val="50000"/>
      </a:spcBef>
      <a:spcAft>
        <a:spcPct val="0"/>
      </a:spcAft>
      <a:defRPr sz="900" b="1" kern="1200">
        <a:solidFill>
          <a:schemeClr val="tx1"/>
        </a:solidFill>
        <a:latin typeface="Arial" charset="0"/>
        <a:ea typeface="+mn-ea"/>
        <a:cs typeface="+mn-cs"/>
      </a:defRPr>
    </a:lvl2pPr>
    <a:lvl3pPr marL="732617" algn="ctr" rtl="0" eaLnBrk="0" fontAlgn="base" hangingPunct="0">
      <a:spcBef>
        <a:spcPct val="50000"/>
      </a:spcBef>
      <a:spcAft>
        <a:spcPct val="0"/>
      </a:spcAft>
      <a:defRPr sz="900" b="1" kern="1200">
        <a:solidFill>
          <a:schemeClr val="tx1"/>
        </a:solidFill>
        <a:latin typeface="Arial" charset="0"/>
        <a:ea typeface="+mn-ea"/>
        <a:cs typeface="+mn-cs"/>
      </a:defRPr>
    </a:lvl3pPr>
    <a:lvl4pPr marL="1098926" algn="ctr" rtl="0" eaLnBrk="0" fontAlgn="base" hangingPunct="0">
      <a:spcBef>
        <a:spcPct val="50000"/>
      </a:spcBef>
      <a:spcAft>
        <a:spcPct val="0"/>
      </a:spcAft>
      <a:defRPr sz="900" b="1" kern="1200">
        <a:solidFill>
          <a:schemeClr val="tx1"/>
        </a:solidFill>
        <a:latin typeface="Arial" charset="0"/>
        <a:ea typeface="+mn-ea"/>
        <a:cs typeface="+mn-cs"/>
      </a:defRPr>
    </a:lvl4pPr>
    <a:lvl5pPr marL="1465235" algn="ctr" rtl="0" eaLnBrk="0" fontAlgn="base" hangingPunct="0">
      <a:spcBef>
        <a:spcPct val="50000"/>
      </a:spcBef>
      <a:spcAft>
        <a:spcPct val="0"/>
      </a:spcAft>
      <a:defRPr sz="900" b="1" kern="1200">
        <a:solidFill>
          <a:schemeClr val="tx1"/>
        </a:solidFill>
        <a:latin typeface="Arial" charset="0"/>
        <a:ea typeface="+mn-ea"/>
        <a:cs typeface="+mn-cs"/>
      </a:defRPr>
    </a:lvl5pPr>
    <a:lvl6pPr marL="1831543" algn="l" defTabSz="732617" rtl="0" eaLnBrk="1" latinLnBrk="0" hangingPunct="1">
      <a:defRPr sz="900" b="1" kern="1200">
        <a:solidFill>
          <a:schemeClr val="tx1"/>
        </a:solidFill>
        <a:latin typeface="Arial" charset="0"/>
        <a:ea typeface="+mn-ea"/>
        <a:cs typeface="+mn-cs"/>
      </a:defRPr>
    </a:lvl6pPr>
    <a:lvl7pPr marL="2197852" algn="l" defTabSz="732617" rtl="0" eaLnBrk="1" latinLnBrk="0" hangingPunct="1">
      <a:defRPr sz="900" b="1" kern="1200">
        <a:solidFill>
          <a:schemeClr val="tx1"/>
        </a:solidFill>
        <a:latin typeface="Arial" charset="0"/>
        <a:ea typeface="+mn-ea"/>
        <a:cs typeface="+mn-cs"/>
      </a:defRPr>
    </a:lvl7pPr>
    <a:lvl8pPr marL="2564160" algn="l" defTabSz="732617" rtl="0" eaLnBrk="1" latinLnBrk="0" hangingPunct="1">
      <a:defRPr sz="900" b="1" kern="1200">
        <a:solidFill>
          <a:schemeClr val="tx1"/>
        </a:solidFill>
        <a:latin typeface="Arial" charset="0"/>
        <a:ea typeface="+mn-ea"/>
        <a:cs typeface="+mn-cs"/>
      </a:defRPr>
    </a:lvl8pPr>
    <a:lvl9pPr marL="2930469" algn="l" defTabSz="732617" rtl="0" eaLnBrk="1" latinLnBrk="0" hangingPunct="1">
      <a:defRPr sz="900" b="1"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duction" id="{7DDD79D9-B856-4B01-AD51-D5492C0C9689}">
          <p14:sldIdLst>
            <p14:sldId id="485"/>
            <p14:sldId id="495"/>
            <p14:sldId id="1097"/>
            <p14:sldId id="1095"/>
            <p14:sldId id="1099"/>
            <p14:sldId id="1098"/>
            <p14:sldId id="1100"/>
            <p14:sldId id="1086"/>
            <p14:sldId id="1085"/>
          </p14:sldIdLst>
        </p14:section>
        <p14:section name="Diversity-Equity Connection" id="{AD65B83A-5BFA-411B-A693-F890E9BCF9EA}">
          <p14:sldIdLst>
            <p14:sldId id="1091"/>
            <p14:sldId id="1087"/>
            <p14:sldId id="1066"/>
            <p14:sldId id="1093"/>
            <p14:sldId id="1088"/>
            <p14:sldId id="1090"/>
            <p14:sldId id="1092"/>
            <p14:sldId id="1089"/>
            <p14:sldId id="1105"/>
            <p14:sldId id="1101"/>
            <p14:sldId id="1102"/>
            <p14:sldId id="1104"/>
            <p14:sldId id="1107"/>
            <p14:sldId id="1106"/>
            <p14:sldId id="1108"/>
            <p14:sldId id="1109"/>
            <p14:sldId id="1111"/>
            <p14:sldId id="1118"/>
            <p14:sldId id="1110"/>
            <p14:sldId id="1117"/>
            <p14:sldId id="1114"/>
          </p14:sldIdLst>
        </p14:section>
        <p14:section name="Practicing Authenticity" id="{0D1BDA06-9468-4360-836F-6EF0CFA652A3}">
          <p14:sldIdLst>
            <p14:sldId id="1112"/>
            <p14:sldId id="1113"/>
            <p14:sldId id="1115"/>
            <p14:sldId id="1116"/>
          </p14:sldIdLst>
        </p14:section>
        <p14:section name="Closing" id="{CD67C5C0-DA8A-4978-BBF4-207B95C55B70}">
          <p14:sldIdLst>
            <p14:sldId id="1103"/>
            <p14:sldId id="500"/>
            <p14:sldId id="152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a Burroughs-Girardi" initials="EB" lastIdx="2" clrIdx="0">
    <p:extLst>
      <p:ext uri="{19B8F6BF-5375-455C-9EA6-DF929625EA0E}">
        <p15:presenceInfo xmlns:p15="http://schemas.microsoft.com/office/powerpoint/2012/main" userId="S::burroughsgir@wisc.edu::722bcec0-c5f8-4bea-b1ed-0cdedee8be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a:srgbClr val="F15A25"/>
    <a:srgbClr val="F1EDEA"/>
    <a:srgbClr val="E8F0F8"/>
    <a:srgbClr val="D9D9D9"/>
    <a:srgbClr val="FEFFFF"/>
    <a:srgbClr val="000000"/>
    <a:srgbClr val="A9B287"/>
    <a:srgbClr val="D5A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9" autoAdjust="0"/>
  </p:normalViewPr>
  <p:slideViewPr>
    <p:cSldViewPr snapToGrid="0">
      <p:cViewPr varScale="1">
        <p:scale>
          <a:sx n="124" d="100"/>
          <a:sy n="124" d="100"/>
        </p:scale>
        <p:origin x="192" y="216"/>
      </p:cViewPr>
      <p:guideLst>
        <p:guide orient="horz" pos="1620"/>
        <p:guide pos="2880"/>
      </p:guideLst>
    </p:cSldViewPr>
  </p:slideViewPr>
  <p:outlineViewPr>
    <p:cViewPr>
      <p:scale>
        <a:sx n="33" d="100"/>
        <a:sy n="33" d="100"/>
      </p:scale>
      <p:origin x="0" y="-15738"/>
    </p:cViewPr>
  </p:outlineViewPr>
  <p:notesTextViewPr>
    <p:cViewPr>
      <p:scale>
        <a:sx n="100" d="100"/>
        <a:sy n="100" d="100"/>
      </p:scale>
      <p:origin x="0" y="0"/>
    </p:cViewPr>
  </p:notesTextViewPr>
  <p:sorterViewPr>
    <p:cViewPr>
      <p:scale>
        <a:sx n="100" d="100"/>
        <a:sy n="100" d="100"/>
      </p:scale>
      <p:origin x="0" y="-928"/>
    </p:cViewPr>
  </p:sorterViewPr>
  <p:notesViewPr>
    <p:cSldViewPr snapToGrid="0">
      <p:cViewPr varScale="1">
        <p:scale>
          <a:sx n="54" d="100"/>
          <a:sy n="54" d="100"/>
        </p:scale>
        <p:origin x="28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50543-2C3B-4968-8725-52BA10BBC8E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644F155-9A73-423C-A8D3-0A05A371B5DB}">
      <dgm:prSet/>
      <dgm:spPr/>
      <dgm:t>
        <a:bodyPr/>
        <a:lstStyle/>
        <a:p>
          <a:r>
            <a:rPr lang="en-US" dirty="0"/>
            <a:t>Understanding the connection between a diverse network and equitable solutions</a:t>
          </a:r>
        </a:p>
      </dgm:t>
    </dgm:pt>
    <dgm:pt modelId="{0CD4D4EF-A227-4666-AF87-7B906BAD25F2}" type="parTrans" cxnId="{30523A7F-2EE4-44D0-91A4-B8340430326E}">
      <dgm:prSet/>
      <dgm:spPr/>
      <dgm:t>
        <a:bodyPr/>
        <a:lstStyle/>
        <a:p>
          <a:endParaRPr lang="en-US"/>
        </a:p>
      </dgm:t>
    </dgm:pt>
    <dgm:pt modelId="{8E7F6582-BF9B-46B6-9B0A-7CDF773F9EA9}" type="sibTrans" cxnId="{30523A7F-2EE4-44D0-91A4-B8340430326E}">
      <dgm:prSet/>
      <dgm:spPr/>
      <dgm:t>
        <a:bodyPr/>
        <a:lstStyle/>
        <a:p>
          <a:endParaRPr lang="en-US"/>
        </a:p>
      </dgm:t>
    </dgm:pt>
    <dgm:pt modelId="{CEF74ED6-B891-4FA2-B3FF-272E331A7064}">
      <dgm:prSet/>
      <dgm:spPr/>
      <dgm:t>
        <a:bodyPr/>
        <a:lstStyle/>
        <a:p>
          <a:r>
            <a:rPr lang="en-US" dirty="0"/>
            <a:t>Learning and exchanging strategies to diversify your networks</a:t>
          </a:r>
        </a:p>
      </dgm:t>
    </dgm:pt>
    <dgm:pt modelId="{0F279273-31A7-4B15-B229-0A4AF7DEE676}" type="parTrans" cxnId="{6A2C8008-3EC7-4269-8607-80017DD9C125}">
      <dgm:prSet/>
      <dgm:spPr/>
      <dgm:t>
        <a:bodyPr/>
        <a:lstStyle/>
        <a:p>
          <a:endParaRPr lang="en-US"/>
        </a:p>
      </dgm:t>
    </dgm:pt>
    <dgm:pt modelId="{22B255D3-24FD-44B7-BAAA-7E1F5D541D3D}" type="sibTrans" cxnId="{6A2C8008-3EC7-4269-8607-80017DD9C125}">
      <dgm:prSet/>
      <dgm:spPr/>
      <dgm:t>
        <a:bodyPr/>
        <a:lstStyle/>
        <a:p>
          <a:endParaRPr lang="en-US"/>
        </a:p>
      </dgm:t>
    </dgm:pt>
    <dgm:pt modelId="{DA7F8DFE-C11F-4E1C-A9B8-B02D702DD72D}">
      <dgm:prSet/>
      <dgm:spPr/>
      <dgm:t>
        <a:bodyPr/>
        <a:lstStyle/>
        <a:p>
          <a:r>
            <a:rPr lang="en-US" dirty="0"/>
            <a:t>Practicing authenticity for connection</a:t>
          </a:r>
        </a:p>
      </dgm:t>
    </dgm:pt>
    <dgm:pt modelId="{EAFA6B78-600F-4DB3-9C61-348A99F5002A}" type="parTrans" cxnId="{7841C23B-D24B-4695-BC1E-BA3C4D6A3198}">
      <dgm:prSet/>
      <dgm:spPr/>
      <dgm:t>
        <a:bodyPr/>
        <a:lstStyle/>
        <a:p>
          <a:endParaRPr lang="en-US"/>
        </a:p>
      </dgm:t>
    </dgm:pt>
    <dgm:pt modelId="{4C66B855-9069-4815-9D5E-5D48BC38233E}" type="sibTrans" cxnId="{7841C23B-D24B-4695-BC1E-BA3C4D6A3198}">
      <dgm:prSet/>
      <dgm:spPr/>
      <dgm:t>
        <a:bodyPr/>
        <a:lstStyle/>
        <a:p>
          <a:endParaRPr lang="en-US"/>
        </a:p>
      </dgm:t>
    </dgm:pt>
    <dgm:pt modelId="{A121D898-2FD9-4436-853B-8ECE4D0A8D53}" type="pres">
      <dgm:prSet presAssocID="{15E50543-2C3B-4968-8725-52BA10BBC8ED}" presName="root" presStyleCnt="0">
        <dgm:presLayoutVars>
          <dgm:dir/>
          <dgm:resizeHandles val="exact"/>
        </dgm:presLayoutVars>
      </dgm:prSet>
      <dgm:spPr/>
    </dgm:pt>
    <dgm:pt modelId="{4063680C-BDED-4BB6-BD73-A4EACBE03EFF}" type="pres">
      <dgm:prSet presAssocID="{8644F155-9A73-423C-A8D3-0A05A371B5DB}" presName="compNode" presStyleCnt="0"/>
      <dgm:spPr/>
    </dgm:pt>
    <dgm:pt modelId="{C79E52DC-FE6F-4700-A5A0-EC305D5CE5C7}" type="pres">
      <dgm:prSet presAssocID="{8644F155-9A73-423C-A8D3-0A05A371B5DB}" presName="bgRect" presStyleLbl="bgShp" presStyleIdx="0" presStyleCnt="3"/>
      <dgm:spPr/>
    </dgm:pt>
    <dgm:pt modelId="{329200DA-3955-4303-9AC4-F7353DA1B799}" type="pres">
      <dgm:prSet presAssocID="{8644F155-9A73-423C-A8D3-0A05A371B5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8283CC66-073F-465E-BB76-62DEC2CCCFBC}" type="pres">
      <dgm:prSet presAssocID="{8644F155-9A73-423C-A8D3-0A05A371B5DB}" presName="spaceRect" presStyleCnt="0"/>
      <dgm:spPr/>
    </dgm:pt>
    <dgm:pt modelId="{3BAC5F5D-F876-4FEC-80FF-9BD459390EA6}" type="pres">
      <dgm:prSet presAssocID="{8644F155-9A73-423C-A8D3-0A05A371B5DB}" presName="parTx" presStyleLbl="revTx" presStyleIdx="0" presStyleCnt="3">
        <dgm:presLayoutVars>
          <dgm:chMax val="0"/>
          <dgm:chPref val="0"/>
        </dgm:presLayoutVars>
      </dgm:prSet>
      <dgm:spPr/>
    </dgm:pt>
    <dgm:pt modelId="{80738ACD-95FC-4356-9BAE-421631B187EB}" type="pres">
      <dgm:prSet presAssocID="{8E7F6582-BF9B-46B6-9B0A-7CDF773F9EA9}" presName="sibTrans" presStyleCnt="0"/>
      <dgm:spPr/>
    </dgm:pt>
    <dgm:pt modelId="{0F5363E2-BDCA-46A8-BC3D-2F1D98036E07}" type="pres">
      <dgm:prSet presAssocID="{CEF74ED6-B891-4FA2-B3FF-272E331A7064}" presName="compNode" presStyleCnt="0"/>
      <dgm:spPr/>
    </dgm:pt>
    <dgm:pt modelId="{5B8D4019-068C-4565-9FCB-C390D6B7EF45}" type="pres">
      <dgm:prSet presAssocID="{CEF74ED6-B891-4FA2-B3FF-272E331A7064}" presName="bgRect" presStyleLbl="bgShp" presStyleIdx="1" presStyleCnt="3"/>
      <dgm:spPr/>
    </dgm:pt>
    <dgm:pt modelId="{A50223FD-8A59-4BBA-98DA-E59E125A9FA7}" type="pres">
      <dgm:prSet presAssocID="{CEF74ED6-B891-4FA2-B3FF-272E331A70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6EDAB756-2E59-4B1F-995E-F02E3542AA62}" type="pres">
      <dgm:prSet presAssocID="{CEF74ED6-B891-4FA2-B3FF-272E331A7064}" presName="spaceRect" presStyleCnt="0"/>
      <dgm:spPr/>
    </dgm:pt>
    <dgm:pt modelId="{05825DCE-490B-4AF3-8A0A-EF56437BDBD3}" type="pres">
      <dgm:prSet presAssocID="{CEF74ED6-B891-4FA2-B3FF-272E331A7064}" presName="parTx" presStyleLbl="revTx" presStyleIdx="1" presStyleCnt="3">
        <dgm:presLayoutVars>
          <dgm:chMax val="0"/>
          <dgm:chPref val="0"/>
        </dgm:presLayoutVars>
      </dgm:prSet>
      <dgm:spPr/>
    </dgm:pt>
    <dgm:pt modelId="{A396DA8E-FA43-4FB1-853E-EBC0CFA17166}" type="pres">
      <dgm:prSet presAssocID="{22B255D3-24FD-44B7-BAAA-7E1F5D541D3D}" presName="sibTrans" presStyleCnt="0"/>
      <dgm:spPr/>
    </dgm:pt>
    <dgm:pt modelId="{4942D826-D6C5-41CF-964F-1745B3EB43FC}" type="pres">
      <dgm:prSet presAssocID="{DA7F8DFE-C11F-4E1C-A9B8-B02D702DD72D}" presName="compNode" presStyleCnt="0"/>
      <dgm:spPr/>
    </dgm:pt>
    <dgm:pt modelId="{6A3F100C-4D9D-465E-A1AD-AC4759FEFE48}" type="pres">
      <dgm:prSet presAssocID="{DA7F8DFE-C11F-4E1C-A9B8-B02D702DD72D}" presName="bgRect" presStyleLbl="bgShp" presStyleIdx="2" presStyleCnt="3"/>
      <dgm:spPr/>
    </dgm:pt>
    <dgm:pt modelId="{8A7900E9-580D-41C9-9254-F5754E747FF1}" type="pres">
      <dgm:prSet presAssocID="{DA7F8DFE-C11F-4E1C-A9B8-B02D702DD7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EBC3E09F-BDA2-447D-AFA4-5B2836D8BBEF}" type="pres">
      <dgm:prSet presAssocID="{DA7F8DFE-C11F-4E1C-A9B8-B02D702DD72D}" presName="spaceRect" presStyleCnt="0"/>
      <dgm:spPr/>
    </dgm:pt>
    <dgm:pt modelId="{C57C3467-36DE-46E2-A7AC-2B011023B558}" type="pres">
      <dgm:prSet presAssocID="{DA7F8DFE-C11F-4E1C-A9B8-B02D702DD72D}" presName="parTx" presStyleLbl="revTx" presStyleIdx="2" presStyleCnt="3">
        <dgm:presLayoutVars>
          <dgm:chMax val="0"/>
          <dgm:chPref val="0"/>
        </dgm:presLayoutVars>
      </dgm:prSet>
      <dgm:spPr/>
    </dgm:pt>
  </dgm:ptLst>
  <dgm:cxnLst>
    <dgm:cxn modelId="{6A2C8008-3EC7-4269-8607-80017DD9C125}" srcId="{15E50543-2C3B-4968-8725-52BA10BBC8ED}" destId="{CEF74ED6-B891-4FA2-B3FF-272E331A7064}" srcOrd="1" destOrd="0" parTransId="{0F279273-31A7-4B15-B229-0A4AF7DEE676}" sibTransId="{22B255D3-24FD-44B7-BAAA-7E1F5D541D3D}"/>
    <dgm:cxn modelId="{7841C23B-D24B-4695-BC1E-BA3C4D6A3198}" srcId="{15E50543-2C3B-4968-8725-52BA10BBC8ED}" destId="{DA7F8DFE-C11F-4E1C-A9B8-B02D702DD72D}" srcOrd="2" destOrd="0" parTransId="{EAFA6B78-600F-4DB3-9C61-348A99F5002A}" sibTransId="{4C66B855-9069-4815-9D5E-5D48BC38233E}"/>
    <dgm:cxn modelId="{30523A7F-2EE4-44D0-91A4-B8340430326E}" srcId="{15E50543-2C3B-4968-8725-52BA10BBC8ED}" destId="{8644F155-9A73-423C-A8D3-0A05A371B5DB}" srcOrd="0" destOrd="0" parTransId="{0CD4D4EF-A227-4666-AF87-7B906BAD25F2}" sibTransId="{8E7F6582-BF9B-46B6-9B0A-7CDF773F9EA9}"/>
    <dgm:cxn modelId="{C01D6096-D09D-448B-BDDA-24AE4EFB6DA5}" type="presOf" srcId="{CEF74ED6-B891-4FA2-B3FF-272E331A7064}" destId="{05825DCE-490B-4AF3-8A0A-EF56437BDBD3}" srcOrd="0" destOrd="0" presId="urn:microsoft.com/office/officeart/2018/2/layout/IconVerticalSolidList"/>
    <dgm:cxn modelId="{BDC060CA-7DFD-4B89-AFE1-F16B2AA91F3D}" type="presOf" srcId="{15E50543-2C3B-4968-8725-52BA10BBC8ED}" destId="{A121D898-2FD9-4436-853B-8ECE4D0A8D53}" srcOrd="0" destOrd="0" presId="urn:microsoft.com/office/officeart/2018/2/layout/IconVerticalSolidList"/>
    <dgm:cxn modelId="{A37310D2-3EA6-4CD8-B5F8-62A6342ECEF0}" type="presOf" srcId="{8644F155-9A73-423C-A8D3-0A05A371B5DB}" destId="{3BAC5F5D-F876-4FEC-80FF-9BD459390EA6}" srcOrd="0" destOrd="0" presId="urn:microsoft.com/office/officeart/2018/2/layout/IconVerticalSolidList"/>
    <dgm:cxn modelId="{789DC9F0-D0BA-40C2-8AB5-D5B172CA5049}" type="presOf" srcId="{DA7F8DFE-C11F-4E1C-A9B8-B02D702DD72D}" destId="{C57C3467-36DE-46E2-A7AC-2B011023B558}" srcOrd="0" destOrd="0" presId="urn:microsoft.com/office/officeart/2018/2/layout/IconVerticalSolidList"/>
    <dgm:cxn modelId="{029BCCB9-A45A-4175-BDDE-C09B504E345B}" type="presParOf" srcId="{A121D898-2FD9-4436-853B-8ECE4D0A8D53}" destId="{4063680C-BDED-4BB6-BD73-A4EACBE03EFF}" srcOrd="0" destOrd="0" presId="urn:microsoft.com/office/officeart/2018/2/layout/IconVerticalSolidList"/>
    <dgm:cxn modelId="{01B723CF-A6D0-4BAB-A2E6-F1168D7A30D2}" type="presParOf" srcId="{4063680C-BDED-4BB6-BD73-A4EACBE03EFF}" destId="{C79E52DC-FE6F-4700-A5A0-EC305D5CE5C7}" srcOrd="0" destOrd="0" presId="urn:microsoft.com/office/officeart/2018/2/layout/IconVerticalSolidList"/>
    <dgm:cxn modelId="{FE7E86A0-3A52-422A-8FC9-3F4E3BB83DB4}" type="presParOf" srcId="{4063680C-BDED-4BB6-BD73-A4EACBE03EFF}" destId="{329200DA-3955-4303-9AC4-F7353DA1B799}" srcOrd="1" destOrd="0" presId="urn:microsoft.com/office/officeart/2018/2/layout/IconVerticalSolidList"/>
    <dgm:cxn modelId="{150D6DCA-8667-4558-8B5E-4E95348B8A3C}" type="presParOf" srcId="{4063680C-BDED-4BB6-BD73-A4EACBE03EFF}" destId="{8283CC66-073F-465E-BB76-62DEC2CCCFBC}" srcOrd="2" destOrd="0" presId="urn:microsoft.com/office/officeart/2018/2/layout/IconVerticalSolidList"/>
    <dgm:cxn modelId="{22062233-72BF-4C7A-92BB-E48C2C570C65}" type="presParOf" srcId="{4063680C-BDED-4BB6-BD73-A4EACBE03EFF}" destId="{3BAC5F5D-F876-4FEC-80FF-9BD459390EA6}" srcOrd="3" destOrd="0" presId="urn:microsoft.com/office/officeart/2018/2/layout/IconVerticalSolidList"/>
    <dgm:cxn modelId="{DA118DC5-80B4-431B-9CC4-54D5A81D71D0}" type="presParOf" srcId="{A121D898-2FD9-4436-853B-8ECE4D0A8D53}" destId="{80738ACD-95FC-4356-9BAE-421631B187EB}" srcOrd="1" destOrd="0" presId="urn:microsoft.com/office/officeart/2018/2/layout/IconVerticalSolidList"/>
    <dgm:cxn modelId="{04E45E85-DD6F-409A-9A55-42C8114A9AED}" type="presParOf" srcId="{A121D898-2FD9-4436-853B-8ECE4D0A8D53}" destId="{0F5363E2-BDCA-46A8-BC3D-2F1D98036E07}" srcOrd="2" destOrd="0" presId="urn:microsoft.com/office/officeart/2018/2/layout/IconVerticalSolidList"/>
    <dgm:cxn modelId="{C4D0ADF3-E326-48FE-B993-8D6D4C0E5B2C}" type="presParOf" srcId="{0F5363E2-BDCA-46A8-BC3D-2F1D98036E07}" destId="{5B8D4019-068C-4565-9FCB-C390D6B7EF45}" srcOrd="0" destOrd="0" presId="urn:microsoft.com/office/officeart/2018/2/layout/IconVerticalSolidList"/>
    <dgm:cxn modelId="{B406D82D-29B0-4B2C-AB04-5244CF4E0F39}" type="presParOf" srcId="{0F5363E2-BDCA-46A8-BC3D-2F1D98036E07}" destId="{A50223FD-8A59-4BBA-98DA-E59E125A9FA7}" srcOrd="1" destOrd="0" presId="urn:microsoft.com/office/officeart/2018/2/layout/IconVerticalSolidList"/>
    <dgm:cxn modelId="{AB74F3FB-4A73-4D08-A204-A61938A20512}" type="presParOf" srcId="{0F5363E2-BDCA-46A8-BC3D-2F1D98036E07}" destId="{6EDAB756-2E59-4B1F-995E-F02E3542AA62}" srcOrd="2" destOrd="0" presId="urn:microsoft.com/office/officeart/2018/2/layout/IconVerticalSolidList"/>
    <dgm:cxn modelId="{E8C44351-72D3-4475-9E41-8564FA06481D}" type="presParOf" srcId="{0F5363E2-BDCA-46A8-BC3D-2F1D98036E07}" destId="{05825DCE-490B-4AF3-8A0A-EF56437BDBD3}" srcOrd="3" destOrd="0" presId="urn:microsoft.com/office/officeart/2018/2/layout/IconVerticalSolidList"/>
    <dgm:cxn modelId="{1273A7D3-72F9-408E-A2F6-8F3875026406}" type="presParOf" srcId="{A121D898-2FD9-4436-853B-8ECE4D0A8D53}" destId="{A396DA8E-FA43-4FB1-853E-EBC0CFA17166}" srcOrd="3" destOrd="0" presId="urn:microsoft.com/office/officeart/2018/2/layout/IconVerticalSolidList"/>
    <dgm:cxn modelId="{5A23D82F-9990-4D09-8512-AE67DE220395}" type="presParOf" srcId="{A121D898-2FD9-4436-853B-8ECE4D0A8D53}" destId="{4942D826-D6C5-41CF-964F-1745B3EB43FC}" srcOrd="4" destOrd="0" presId="urn:microsoft.com/office/officeart/2018/2/layout/IconVerticalSolidList"/>
    <dgm:cxn modelId="{5237A935-C355-48D9-9F3E-79885BCF5653}" type="presParOf" srcId="{4942D826-D6C5-41CF-964F-1745B3EB43FC}" destId="{6A3F100C-4D9D-465E-A1AD-AC4759FEFE48}" srcOrd="0" destOrd="0" presId="urn:microsoft.com/office/officeart/2018/2/layout/IconVerticalSolidList"/>
    <dgm:cxn modelId="{7A6C987C-154E-433B-B618-806E79A267C7}" type="presParOf" srcId="{4942D826-D6C5-41CF-964F-1745B3EB43FC}" destId="{8A7900E9-580D-41C9-9254-F5754E747FF1}" srcOrd="1" destOrd="0" presId="urn:microsoft.com/office/officeart/2018/2/layout/IconVerticalSolidList"/>
    <dgm:cxn modelId="{A5A77B79-AF45-4D30-90B3-5116973DD806}" type="presParOf" srcId="{4942D826-D6C5-41CF-964F-1745B3EB43FC}" destId="{EBC3E09F-BDA2-447D-AFA4-5B2836D8BBEF}" srcOrd="2" destOrd="0" presId="urn:microsoft.com/office/officeart/2018/2/layout/IconVerticalSolidList"/>
    <dgm:cxn modelId="{E1CE64D4-04D4-48EA-97E4-A3D555A08EFB}" type="presParOf" srcId="{4942D826-D6C5-41CF-964F-1745B3EB43FC}" destId="{C57C3467-36DE-46E2-A7AC-2B011023B5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AB2208-976C-425D-BD41-672F1D6779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879A89-C98C-4F07-AA5B-C9103B1A6DDB}">
      <dgm:prSet phldrT="[Text]"/>
      <dgm:spPr>
        <a:solidFill>
          <a:srgbClr val="3B5998"/>
        </a:solidFill>
      </dgm:spPr>
      <dgm:t>
        <a:bodyPr/>
        <a:lstStyle/>
        <a:p>
          <a:r>
            <a:rPr lang="en-US" dirty="0"/>
            <a:t> </a:t>
          </a:r>
        </a:p>
      </dgm:t>
    </dgm:pt>
    <dgm:pt modelId="{940B70CC-2904-446D-956F-F3F0F5454ADF}" type="parTrans" cxnId="{C1CE29AA-01C7-4444-B18F-E5581D0615BF}">
      <dgm:prSet/>
      <dgm:spPr/>
      <dgm:t>
        <a:bodyPr/>
        <a:lstStyle/>
        <a:p>
          <a:endParaRPr lang="en-US"/>
        </a:p>
      </dgm:t>
    </dgm:pt>
    <dgm:pt modelId="{4D1F3D22-842A-4473-9687-6F7584EA1505}" type="sibTrans" cxnId="{C1CE29AA-01C7-4444-B18F-E5581D0615BF}">
      <dgm:prSet/>
      <dgm:spPr/>
      <dgm:t>
        <a:bodyPr/>
        <a:lstStyle/>
        <a:p>
          <a:endParaRPr lang="en-US"/>
        </a:p>
      </dgm:t>
    </dgm:pt>
    <dgm:pt modelId="{29BFF257-1D1A-4DA8-AB32-A7A369C904BD}">
      <dgm:prSet phldrT="[Text]"/>
      <dgm:spPr>
        <a:solidFill>
          <a:srgbClr val="5174BB">
            <a:alpha val="89804"/>
          </a:srgbClr>
        </a:solidFill>
        <a:ln>
          <a:noFill/>
        </a:ln>
      </dgm:spPr>
      <dgm:t>
        <a:bodyPr/>
        <a:lstStyle/>
        <a:p>
          <a:r>
            <a:rPr lang="en-US" b="1" dirty="0">
              <a:solidFill>
                <a:schemeClr val="bg1"/>
              </a:solidFill>
            </a:rPr>
            <a:t>Facebook.com/CountyHealthRankings</a:t>
          </a:r>
        </a:p>
      </dgm:t>
      <dgm:extLst>
        <a:ext uri="{E40237B7-FDA0-4F09-8148-C483321AD2D9}">
          <dgm14:cNvPr xmlns:dgm14="http://schemas.microsoft.com/office/drawing/2010/diagram" id="0" name="" descr="Facebook.com/CountyHealthRankings&#10; &#10; Follow @CHRankings&#10; &#10; Sign up for our newsletter CountyHealthRankings.org/subscribe&#10;"/>
        </a:ext>
      </dgm:extLst>
    </dgm:pt>
    <dgm:pt modelId="{5092B2FA-4319-4E00-B318-29335D6DF0E6}" type="parTrans" cxnId="{70EA6354-3886-49E2-B19F-6D31DBA4B80E}">
      <dgm:prSet/>
      <dgm:spPr/>
      <dgm:t>
        <a:bodyPr/>
        <a:lstStyle/>
        <a:p>
          <a:endParaRPr lang="en-US"/>
        </a:p>
      </dgm:t>
    </dgm:pt>
    <dgm:pt modelId="{244CB77A-B65F-4EBB-97A0-40689D75B420}" type="sibTrans" cxnId="{70EA6354-3886-49E2-B19F-6D31DBA4B80E}">
      <dgm:prSet/>
      <dgm:spPr/>
      <dgm:t>
        <a:bodyPr/>
        <a:lstStyle/>
        <a:p>
          <a:endParaRPr lang="en-US"/>
        </a:p>
      </dgm:t>
    </dgm:pt>
    <dgm:pt modelId="{57FD8DFD-6225-457A-A678-2F6AE3AEF16A}">
      <dgm:prSet phldrT="[Text]"/>
      <dgm:spPr>
        <a:solidFill>
          <a:srgbClr val="0084FF"/>
        </a:solidFill>
      </dgm:spPr>
      <dgm:t>
        <a:bodyPr/>
        <a:lstStyle/>
        <a:p>
          <a:r>
            <a:rPr lang="en-US" dirty="0"/>
            <a:t> </a:t>
          </a:r>
        </a:p>
      </dgm:t>
      <dgm:extLst>
        <a:ext uri="{E40237B7-FDA0-4F09-8148-C483321AD2D9}">
          <dgm14:cNvPr xmlns:dgm14="http://schemas.microsoft.com/office/drawing/2010/diagram" id="0" name="" descr="Facebook.com/CountyHealthRankings&#10; &#10; Follow @CHRankings&#10; &#10; Sign up for our newsletter CountyHealthRankings.org/subscribe&#10;"/>
        </a:ext>
      </dgm:extLst>
    </dgm:pt>
    <dgm:pt modelId="{2ED9EDA9-689C-42DA-9537-D27C432883E6}" type="parTrans" cxnId="{B7ECCA52-0D2B-45CA-85B9-D6D7B351D859}">
      <dgm:prSet/>
      <dgm:spPr/>
      <dgm:t>
        <a:bodyPr/>
        <a:lstStyle/>
        <a:p>
          <a:endParaRPr lang="en-US"/>
        </a:p>
      </dgm:t>
    </dgm:pt>
    <dgm:pt modelId="{CFC111BD-B20B-4E02-899B-F7D33CCAC803}" type="sibTrans" cxnId="{B7ECCA52-0D2B-45CA-85B9-D6D7B351D859}">
      <dgm:prSet/>
      <dgm:spPr/>
      <dgm:t>
        <a:bodyPr/>
        <a:lstStyle/>
        <a:p>
          <a:endParaRPr lang="en-US"/>
        </a:p>
      </dgm:t>
    </dgm:pt>
    <dgm:pt modelId="{8CEF5826-D2AC-4E2C-8EF4-D4A2412DFADA}">
      <dgm:prSet phldrT="[Text]"/>
      <dgm:spPr>
        <a:solidFill>
          <a:srgbClr val="339EFF">
            <a:alpha val="89804"/>
          </a:srgbClr>
        </a:solidFill>
        <a:ln>
          <a:noFill/>
        </a:ln>
      </dgm:spPr>
      <dgm:t>
        <a:bodyPr/>
        <a:lstStyle/>
        <a:p>
          <a:r>
            <a:rPr lang="en-US" b="1" dirty="0">
              <a:solidFill>
                <a:schemeClr val="bg1"/>
              </a:solidFill>
            </a:rPr>
            <a:t>Follow @CHRankings</a:t>
          </a:r>
        </a:p>
      </dgm:t>
      <dgm:extLst>
        <a:ext uri="{E40237B7-FDA0-4F09-8148-C483321AD2D9}">
          <dgm14:cNvPr xmlns:dgm14="http://schemas.microsoft.com/office/drawing/2010/diagram" id="0" name="" descr="Facebook.com/CountyHealthRankings&#10; &#10; Follow @CHRankings&#10; &#10; Sign up for our newsletter CountyHealthRankings.org/subscribe&#10;"/>
        </a:ext>
      </dgm:extLst>
    </dgm:pt>
    <dgm:pt modelId="{FA8EF59F-2BD3-44DB-86AB-187F9420B018}" type="parTrans" cxnId="{D971D790-AF8B-4980-8E90-F900EEC57731}">
      <dgm:prSet/>
      <dgm:spPr/>
      <dgm:t>
        <a:bodyPr/>
        <a:lstStyle/>
        <a:p>
          <a:endParaRPr lang="en-US"/>
        </a:p>
      </dgm:t>
    </dgm:pt>
    <dgm:pt modelId="{B12807ED-6012-4AF2-B2D8-8F9FD68F3048}" type="sibTrans" cxnId="{D971D790-AF8B-4980-8E90-F900EEC57731}">
      <dgm:prSet/>
      <dgm:spPr/>
      <dgm:t>
        <a:bodyPr/>
        <a:lstStyle/>
        <a:p>
          <a:endParaRPr lang="en-US"/>
        </a:p>
      </dgm:t>
    </dgm:pt>
    <dgm:pt modelId="{4066F941-B1F3-49D3-91C1-80ECF81FF53B}">
      <dgm:prSet phldrT="[Text]"/>
      <dgm:spPr>
        <a:solidFill>
          <a:srgbClr val="E67F17"/>
        </a:solidFill>
      </dgm:spPr>
      <dgm:t>
        <a:bodyPr/>
        <a:lstStyle/>
        <a:p>
          <a:r>
            <a:rPr lang="en-US" dirty="0"/>
            <a:t> </a:t>
          </a:r>
        </a:p>
      </dgm:t>
      <dgm:extLst>
        <a:ext uri="{E40237B7-FDA0-4F09-8148-C483321AD2D9}">
          <dgm14:cNvPr xmlns:dgm14="http://schemas.microsoft.com/office/drawing/2010/diagram" id="0" name="" descr="Facebook.com/CountyHealthRankings&#10; &#10; Follow @CHRankings&#10; &#10; Sign up for our newsletter CountyHealthRankings.org/subscribe&#10;"/>
        </a:ext>
      </dgm:extLst>
    </dgm:pt>
    <dgm:pt modelId="{9A664A0D-F8C2-46C0-9893-583860A2A89C}" type="parTrans" cxnId="{39217F99-A3AE-4BA5-A565-6A167931E572}">
      <dgm:prSet/>
      <dgm:spPr/>
      <dgm:t>
        <a:bodyPr/>
        <a:lstStyle/>
        <a:p>
          <a:endParaRPr lang="en-US"/>
        </a:p>
      </dgm:t>
    </dgm:pt>
    <dgm:pt modelId="{F95EC024-6087-497C-98E8-AFFF9D348F3F}" type="sibTrans" cxnId="{39217F99-A3AE-4BA5-A565-6A167931E572}">
      <dgm:prSet/>
      <dgm:spPr/>
      <dgm:t>
        <a:bodyPr/>
        <a:lstStyle/>
        <a:p>
          <a:endParaRPr lang="en-US"/>
        </a:p>
      </dgm:t>
    </dgm:pt>
    <dgm:pt modelId="{377156BB-7B98-43ED-AE2F-0EC0AF4E4C2D}">
      <dgm:prSet phldrT="[Text]"/>
      <dgm:spPr>
        <a:solidFill>
          <a:srgbClr val="ED9945">
            <a:alpha val="89804"/>
          </a:srgbClr>
        </a:solidFill>
        <a:ln>
          <a:noFill/>
        </a:ln>
      </dgm:spPr>
      <dgm:t>
        <a:bodyPr/>
        <a:lstStyle/>
        <a:p>
          <a:r>
            <a:rPr lang="en-US" b="1" dirty="0">
              <a:solidFill>
                <a:schemeClr val="bg1"/>
              </a:solidFill>
            </a:rPr>
            <a:t>Sign up for our newsletter CountyHealthRankings.org/subscribe</a:t>
          </a:r>
        </a:p>
      </dgm:t>
      <dgm:extLst>
        <a:ext uri="{E40237B7-FDA0-4F09-8148-C483321AD2D9}">
          <dgm14:cNvPr xmlns:dgm14="http://schemas.microsoft.com/office/drawing/2010/diagram" id="0" name="" descr="Facebook.com/CountyHealthRankings&#10; &#10; Follow @CHRankings&#10; &#10; Sign up for our newsletter CountyHealthRankings.org/subscribe&#10;"/>
        </a:ext>
      </dgm:extLst>
    </dgm:pt>
    <dgm:pt modelId="{5411B83B-850D-4D89-AA63-F5DF9C1D726A}" type="parTrans" cxnId="{4AA69765-C23F-4383-89C7-97D5924A2C4F}">
      <dgm:prSet/>
      <dgm:spPr/>
      <dgm:t>
        <a:bodyPr/>
        <a:lstStyle/>
        <a:p>
          <a:endParaRPr lang="en-US"/>
        </a:p>
      </dgm:t>
    </dgm:pt>
    <dgm:pt modelId="{33DB273F-3B30-426E-A6EC-22266490A22C}" type="sibTrans" cxnId="{4AA69765-C23F-4383-89C7-97D5924A2C4F}">
      <dgm:prSet/>
      <dgm:spPr/>
      <dgm:t>
        <a:bodyPr/>
        <a:lstStyle/>
        <a:p>
          <a:endParaRPr lang="en-US"/>
        </a:p>
      </dgm:t>
    </dgm:pt>
    <dgm:pt modelId="{41F39162-6567-4DA2-84A6-02E69C2B4D6A}" type="pres">
      <dgm:prSet presAssocID="{48AB2208-976C-425D-BD41-672F1D6779CB}" presName="Name0" presStyleCnt="0">
        <dgm:presLayoutVars>
          <dgm:dir/>
          <dgm:animLvl val="lvl"/>
          <dgm:resizeHandles val="exact"/>
        </dgm:presLayoutVars>
      </dgm:prSet>
      <dgm:spPr/>
    </dgm:pt>
    <dgm:pt modelId="{C4D82150-F7BE-4F78-A5FB-5A22D0F69043}" type="pres">
      <dgm:prSet presAssocID="{D4879A89-C98C-4F07-AA5B-C9103B1A6DDB}" presName="linNode" presStyleCnt="0"/>
      <dgm:spPr/>
    </dgm:pt>
    <dgm:pt modelId="{32FA7978-1AA1-4129-8397-5E33AA30454C}" type="pres">
      <dgm:prSet presAssocID="{D4879A89-C98C-4F07-AA5B-C9103B1A6DDB}" presName="parentText" presStyleLbl="node1" presStyleIdx="0" presStyleCnt="3" custScaleX="37191">
        <dgm:presLayoutVars>
          <dgm:chMax val="1"/>
          <dgm:bulletEnabled val="1"/>
        </dgm:presLayoutVars>
      </dgm:prSet>
      <dgm:spPr/>
    </dgm:pt>
    <dgm:pt modelId="{507C0E17-3147-4B83-8198-0580B0539C8C}" type="pres">
      <dgm:prSet presAssocID="{D4879A89-C98C-4F07-AA5B-C9103B1A6DDB}" presName="descendantText" presStyleLbl="alignAccFollowNode1" presStyleIdx="0" presStyleCnt="3">
        <dgm:presLayoutVars>
          <dgm:bulletEnabled val="1"/>
        </dgm:presLayoutVars>
      </dgm:prSet>
      <dgm:spPr/>
    </dgm:pt>
    <dgm:pt modelId="{4A6FACDF-EBF0-4DB9-9A1C-3B1B1B8DC980}" type="pres">
      <dgm:prSet presAssocID="{4D1F3D22-842A-4473-9687-6F7584EA1505}" presName="sp" presStyleCnt="0"/>
      <dgm:spPr/>
    </dgm:pt>
    <dgm:pt modelId="{1213B35A-AF7B-4E2A-A469-B7691AD3DD9C}" type="pres">
      <dgm:prSet presAssocID="{57FD8DFD-6225-457A-A678-2F6AE3AEF16A}" presName="linNode" presStyleCnt="0"/>
      <dgm:spPr/>
    </dgm:pt>
    <dgm:pt modelId="{BB8C3541-DC72-4DF3-B276-A2F99E05C73C}" type="pres">
      <dgm:prSet presAssocID="{57FD8DFD-6225-457A-A678-2F6AE3AEF16A}" presName="parentText" presStyleLbl="node1" presStyleIdx="1" presStyleCnt="3" custScaleX="38348">
        <dgm:presLayoutVars>
          <dgm:chMax val="1"/>
          <dgm:bulletEnabled val="1"/>
        </dgm:presLayoutVars>
      </dgm:prSet>
      <dgm:spPr/>
    </dgm:pt>
    <dgm:pt modelId="{660AA2EB-485A-4BC7-8FB4-353C5B6CF20A}" type="pres">
      <dgm:prSet presAssocID="{57FD8DFD-6225-457A-A678-2F6AE3AEF16A}" presName="descendantText" presStyleLbl="alignAccFollowNode1" presStyleIdx="1" presStyleCnt="3">
        <dgm:presLayoutVars>
          <dgm:bulletEnabled val="1"/>
        </dgm:presLayoutVars>
      </dgm:prSet>
      <dgm:spPr/>
    </dgm:pt>
    <dgm:pt modelId="{97A41D5E-C0D9-40B3-A367-A8DE84C39E02}" type="pres">
      <dgm:prSet presAssocID="{CFC111BD-B20B-4E02-899B-F7D33CCAC803}" presName="sp" presStyleCnt="0"/>
      <dgm:spPr/>
    </dgm:pt>
    <dgm:pt modelId="{064CDF8F-A870-4BB2-9506-63951A462F61}" type="pres">
      <dgm:prSet presAssocID="{4066F941-B1F3-49D3-91C1-80ECF81FF53B}" presName="linNode" presStyleCnt="0"/>
      <dgm:spPr/>
    </dgm:pt>
    <dgm:pt modelId="{97F8ABEF-F8FD-44DC-8125-6B9C9313BE3E}" type="pres">
      <dgm:prSet presAssocID="{4066F941-B1F3-49D3-91C1-80ECF81FF53B}" presName="parentText" presStyleLbl="node1" presStyleIdx="2" presStyleCnt="3" custScaleX="38125">
        <dgm:presLayoutVars>
          <dgm:chMax val="1"/>
          <dgm:bulletEnabled val="1"/>
        </dgm:presLayoutVars>
      </dgm:prSet>
      <dgm:spPr/>
    </dgm:pt>
    <dgm:pt modelId="{5C188FFB-AC72-452D-84A8-02062AE4F1E4}" type="pres">
      <dgm:prSet presAssocID="{4066F941-B1F3-49D3-91C1-80ECF81FF53B}" presName="descendantText" presStyleLbl="alignAccFollowNode1" presStyleIdx="2" presStyleCnt="3">
        <dgm:presLayoutVars>
          <dgm:bulletEnabled val="1"/>
        </dgm:presLayoutVars>
      </dgm:prSet>
      <dgm:spPr/>
    </dgm:pt>
  </dgm:ptLst>
  <dgm:cxnLst>
    <dgm:cxn modelId="{D522E117-720A-4DE3-BEF6-F30FE659C4E1}" type="presOf" srcId="{4066F941-B1F3-49D3-91C1-80ECF81FF53B}" destId="{97F8ABEF-F8FD-44DC-8125-6B9C9313BE3E}" srcOrd="0" destOrd="0" presId="urn:microsoft.com/office/officeart/2005/8/layout/vList5"/>
    <dgm:cxn modelId="{7B4CBB44-7021-42F9-8161-38669D9A2D79}" type="presOf" srcId="{8CEF5826-D2AC-4E2C-8EF4-D4A2412DFADA}" destId="{660AA2EB-485A-4BC7-8FB4-353C5B6CF20A}" srcOrd="0" destOrd="0" presId="urn:microsoft.com/office/officeart/2005/8/layout/vList5"/>
    <dgm:cxn modelId="{B7ECCA52-0D2B-45CA-85B9-D6D7B351D859}" srcId="{48AB2208-976C-425D-BD41-672F1D6779CB}" destId="{57FD8DFD-6225-457A-A678-2F6AE3AEF16A}" srcOrd="1" destOrd="0" parTransId="{2ED9EDA9-689C-42DA-9537-D27C432883E6}" sibTransId="{CFC111BD-B20B-4E02-899B-F7D33CCAC803}"/>
    <dgm:cxn modelId="{70EA6354-3886-49E2-B19F-6D31DBA4B80E}" srcId="{D4879A89-C98C-4F07-AA5B-C9103B1A6DDB}" destId="{29BFF257-1D1A-4DA8-AB32-A7A369C904BD}" srcOrd="0" destOrd="0" parTransId="{5092B2FA-4319-4E00-B318-29335D6DF0E6}" sibTransId="{244CB77A-B65F-4EBB-97A0-40689D75B420}"/>
    <dgm:cxn modelId="{4AA69765-C23F-4383-89C7-97D5924A2C4F}" srcId="{4066F941-B1F3-49D3-91C1-80ECF81FF53B}" destId="{377156BB-7B98-43ED-AE2F-0EC0AF4E4C2D}" srcOrd="0" destOrd="0" parTransId="{5411B83B-850D-4D89-AA63-F5DF9C1D726A}" sibTransId="{33DB273F-3B30-426E-A6EC-22266490A22C}"/>
    <dgm:cxn modelId="{4466806D-B620-493E-A4BC-E48FE3749632}" type="presOf" srcId="{57FD8DFD-6225-457A-A678-2F6AE3AEF16A}" destId="{BB8C3541-DC72-4DF3-B276-A2F99E05C73C}" srcOrd="0" destOrd="0" presId="urn:microsoft.com/office/officeart/2005/8/layout/vList5"/>
    <dgm:cxn modelId="{EBA7E770-1075-43E1-A70F-4583468EDB65}" type="presOf" srcId="{D4879A89-C98C-4F07-AA5B-C9103B1A6DDB}" destId="{32FA7978-1AA1-4129-8397-5E33AA30454C}" srcOrd="0" destOrd="0" presId="urn:microsoft.com/office/officeart/2005/8/layout/vList5"/>
    <dgm:cxn modelId="{D971D790-AF8B-4980-8E90-F900EEC57731}" srcId="{57FD8DFD-6225-457A-A678-2F6AE3AEF16A}" destId="{8CEF5826-D2AC-4E2C-8EF4-D4A2412DFADA}" srcOrd="0" destOrd="0" parTransId="{FA8EF59F-2BD3-44DB-86AB-187F9420B018}" sibTransId="{B12807ED-6012-4AF2-B2D8-8F9FD68F3048}"/>
    <dgm:cxn modelId="{A8284792-1CAF-41F4-B0C5-AAF99F5ACC79}" type="presOf" srcId="{48AB2208-976C-425D-BD41-672F1D6779CB}" destId="{41F39162-6567-4DA2-84A6-02E69C2B4D6A}" srcOrd="0" destOrd="0" presId="urn:microsoft.com/office/officeart/2005/8/layout/vList5"/>
    <dgm:cxn modelId="{39217F99-A3AE-4BA5-A565-6A167931E572}" srcId="{48AB2208-976C-425D-BD41-672F1D6779CB}" destId="{4066F941-B1F3-49D3-91C1-80ECF81FF53B}" srcOrd="2" destOrd="0" parTransId="{9A664A0D-F8C2-46C0-9893-583860A2A89C}" sibTransId="{F95EC024-6087-497C-98E8-AFFF9D348F3F}"/>
    <dgm:cxn modelId="{C1CE29AA-01C7-4444-B18F-E5581D0615BF}" srcId="{48AB2208-976C-425D-BD41-672F1D6779CB}" destId="{D4879A89-C98C-4F07-AA5B-C9103B1A6DDB}" srcOrd="0" destOrd="0" parTransId="{940B70CC-2904-446D-956F-F3F0F5454ADF}" sibTransId="{4D1F3D22-842A-4473-9687-6F7584EA1505}"/>
    <dgm:cxn modelId="{343C85BC-D36D-4354-ABB6-877A3FAC9132}" type="presOf" srcId="{377156BB-7B98-43ED-AE2F-0EC0AF4E4C2D}" destId="{5C188FFB-AC72-452D-84A8-02062AE4F1E4}" srcOrd="0" destOrd="0" presId="urn:microsoft.com/office/officeart/2005/8/layout/vList5"/>
    <dgm:cxn modelId="{44103DDD-62FB-49F8-BFA8-D22C0ACF08DF}" type="presOf" srcId="{29BFF257-1D1A-4DA8-AB32-A7A369C904BD}" destId="{507C0E17-3147-4B83-8198-0580B0539C8C}" srcOrd="0" destOrd="0" presId="urn:microsoft.com/office/officeart/2005/8/layout/vList5"/>
    <dgm:cxn modelId="{8D82B129-847C-470F-B436-8FC73D5A672B}" type="presParOf" srcId="{41F39162-6567-4DA2-84A6-02E69C2B4D6A}" destId="{C4D82150-F7BE-4F78-A5FB-5A22D0F69043}" srcOrd="0" destOrd="0" presId="urn:microsoft.com/office/officeart/2005/8/layout/vList5"/>
    <dgm:cxn modelId="{5D60CCA6-65B5-4E69-98C8-3E1D76FF4023}" type="presParOf" srcId="{C4D82150-F7BE-4F78-A5FB-5A22D0F69043}" destId="{32FA7978-1AA1-4129-8397-5E33AA30454C}" srcOrd="0" destOrd="0" presId="urn:microsoft.com/office/officeart/2005/8/layout/vList5"/>
    <dgm:cxn modelId="{C9F24521-F524-4613-82FD-8652704FA2FF}" type="presParOf" srcId="{C4D82150-F7BE-4F78-A5FB-5A22D0F69043}" destId="{507C0E17-3147-4B83-8198-0580B0539C8C}" srcOrd="1" destOrd="0" presId="urn:microsoft.com/office/officeart/2005/8/layout/vList5"/>
    <dgm:cxn modelId="{5FB326A8-F5FB-4CFD-9200-36E2560D70E9}" type="presParOf" srcId="{41F39162-6567-4DA2-84A6-02E69C2B4D6A}" destId="{4A6FACDF-EBF0-4DB9-9A1C-3B1B1B8DC980}" srcOrd="1" destOrd="0" presId="urn:microsoft.com/office/officeart/2005/8/layout/vList5"/>
    <dgm:cxn modelId="{594B604E-1269-4AAF-A448-5B40BB4D5852}" type="presParOf" srcId="{41F39162-6567-4DA2-84A6-02E69C2B4D6A}" destId="{1213B35A-AF7B-4E2A-A469-B7691AD3DD9C}" srcOrd="2" destOrd="0" presId="urn:microsoft.com/office/officeart/2005/8/layout/vList5"/>
    <dgm:cxn modelId="{FDC2ACD6-FD0E-4E75-A01C-191290C5329F}" type="presParOf" srcId="{1213B35A-AF7B-4E2A-A469-B7691AD3DD9C}" destId="{BB8C3541-DC72-4DF3-B276-A2F99E05C73C}" srcOrd="0" destOrd="0" presId="urn:microsoft.com/office/officeart/2005/8/layout/vList5"/>
    <dgm:cxn modelId="{59A0CF51-D160-4E10-9FDD-D5CDDA55B181}" type="presParOf" srcId="{1213B35A-AF7B-4E2A-A469-B7691AD3DD9C}" destId="{660AA2EB-485A-4BC7-8FB4-353C5B6CF20A}" srcOrd="1" destOrd="0" presId="urn:microsoft.com/office/officeart/2005/8/layout/vList5"/>
    <dgm:cxn modelId="{D5EE6FC5-1B10-437E-9BF8-4D62CED4DE99}" type="presParOf" srcId="{41F39162-6567-4DA2-84A6-02E69C2B4D6A}" destId="{97A41D5E-C0D9-40B3-A367-A8DE84C39E02}" srcOrd="3" destOrd="0" presId="urn:microsoft.com/office/officeart/2005/8/layout/vList5"/>
    <dgm:cxn modelId="{A3A4D103-3F19-43E7-A0CF-D75616914571}" type="presParOf" srcId="{41F39162-6567-4DA2-84A6-02E69C2B4D6A}" destId="{064CDF8F-A870-4BB2-9506-63951A462F61}" srcOrd="4" destOrd="0" presId="urn:microsoft.com/office/officeart/2005/8/layout/vList5"/>
    <dgm:cxn modelId="{B08E0E41-79BC-4C8E-96F8-67D59DDCA259}" type="presParOf" srcId="{064CDF8F-A870-4BB2-9506-63951A462F61}" destId="{97F8ABEF-F8FD-44DC-8125-6B9C9313BE3E}" srcOrd="0" destOrd="0" presId="urn:microsoft.com/office/officeart/2005/8/layout/vList5"/>
    <dgm:cxn modelId="{80B1CA74-98AC-4F27-A8F7-0CF6962F97C2}" type="presParOf" srcId="{064CDF8F-A870-4BB2-9506-63951A462F61}" destId="{5C188FFB-AC72-452D-84A8-02062AE4F1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E52DC-FE6F-4700-A5A0-EC305D5CE5C7}">
      <dsp:nvSpPr>
        <dsp:cNvPr id="0" name=""/>
        <dsp:cNvSpPr/>
      </dsp:nvSpPr>
      <dsp:spPr>
        <a:xfrm>
          <a:off x="0" y="409"/>
          <a:ext cx="8304068" cy="9570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200DA-3955-4303-9AC4-F7353DA1B799}">
      <dsp:nvSpPr>
        <dsp:cNvPr id="0" name=""/>
        <dsp:cNvSpPr/>
      </dsp:nvSpPr>
      <dsp:spPr>
        <a:xfrm>
          <a:off x="289522" y="215756"/>
          <a:ext cx="526404" cy="5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C5F5D-F876-4FEC-80FF-9BD459390EA6}">
      <dsp:nvSpPr>
        <dsp:cNvPr id="0" name=""/>
        <dsp:cNvSpPr/>
      </dsp:nvSpPr>
      <dsp:spPr>
        <a:xfrm>
          <a:off x="1105450" y="409"/>
          <a:ext cx="7198617" cy="95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93" tIns="101293" rIns="101293" bIns="101293" numCol="1" spcCol="1270" anchor="ctr" anchorCtr="0">
          <a:noAutofit/>
        </a:bodyPr>
        <a:lstStyle/>
        <a:p>
          <a:pPr marL="0" lvl="0" indent="0" algn="l" defTabSz="1111250">
            <a:lnSpc>
              <a:spcPct val="90000"/>
            </a:lnSpc>
            <a:spcBef>
              <a:spcPct val="0"/>
            </a:spcBef>
            <a:spcAft>
              <a:spcPct val="35000"/>
            </a:spcAft>
            <a:buNone/>
          </a:pPr>
          <a:r>
            <a:rPr lang="en-US" sz="2500" kern="1200" dirty="0"/>
            <a:t>Understanding the connection between a diverse network and equitable solutions</a:t>
          </a:r>
        </a:p>
      </dsp:txBody>
      <dsp:txXfrm>
        <a:off x="1105450" y="409"/>
        <a:ext cx="7198617" cy="957099"/>
      </dsp:txXfrm>
    </dsp:sp>
    <dsp:sp modelId="{5B8D4019-068C-4565-9FCB-C390D6B7EF45}">
      <dsp:nvSpPr>
        <dsp:cNvPr id="0" name=""/>
        <dsp:cNvSpPr/>
      </dsp:nvSpPr>
      <dsp:spPr>
        <a:xfrm>
          <a:off x="0" y="1196784"/>
          <a:ext cx="8304068" cy="9570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223FD-8A59-4BBA-98DA-E59E125A9FA7}">
      <dsp:nvSpPr>
        <dsp:cNvPr id="0" name=""/>
        <dsp:cNvSpPr/>
      </dsp:nvSpPr>
      <dsp:spPr>
        <a:xfrm>
          <a:off x="289522" y="1412131"/>
          <a:ext cx="526404" cy="5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825DCE-490B-4AF3-8A0A-EF56437BDBD3}">
      <dsp:nvSpPr>
        <dsp:cNvPr id="0" name=""/>
        <dsp:cNvSpPr/>
      </dsp:nvSpPr>
      <dsp:spPr>
        <a:xfrm>
          <a:off x="1105450" y="1196784"/>
          <a:ext cx="7198617" cy="95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93" tIns="101293" rIns="101293" bIns="101293" numCol="1" spcCol="1270" anchor="ctr" anchorCtr="0">
          <a:noAutofit/>
        </a:bodyPr>
        <a:lstStyle/>
        <a:p>
          <a:pPr marL="0" lvl="0" indent="0" algn="l" defTabSz="1111250">
            <a:lnSpc>
              <a:spcPct val="90000"/>
            </a:lnSpc>
            <a:spcBef>
              <a:spcPct val="0"/>
            </a:spcBef>
            <a:spcAft>
              <a:spcPct val="35000"/>
            </a:spcAft>
            <a:buNone/>
          </a:pPr>
          <a:r>
            <a:rPr lang="en-US" sz="2500" kern="1200" dirty="0"/>
            <a:t>Learning and exchanging strategies to diversify your networks</a:t>
          </a:r>
        </a:p>
      </dsp:txBody>
      <dsp:txXfrm>
        <a:off x="1105450" y="1196784"/>
        <a:ext cx="7198617" cy="957099"/>
      </dsp:txXfrm>
    </dsp:sp>
    <dsp:sp modelId="{6A3F100C-4D9D-465E-A1AD-AC4759FEFE48}">
      <dsp:nvSpPr>
        <dsp:cNvPr id="0" name=""/>
        <dsp:cNvSpPr/>
      </dsp:nvSpPr>
      <dsp:spPr>
        <a:xfrm>
          <a:off x="0" y="2393158"/>
          <a:ext cx="8304068" cy="9570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900E9-580D-41C9-9254-F5754E747FF1}">
      <dsp:nvSpPr>
        <dsp:cNvPr id="0" name=""/>
        <dsp:cNvSpPr/>
      </dsp:nvSpPr>
      <dsp:spPr>
        <a:xfrm>
          <a:off x="289522" y="2608506"/>
          <a:ext cx="526404" cy="5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7C3467-36DE-46E2-A7AC-2B011023B558}">
      <dsp:nvSpPr>
        <dsp:cNvPr id="0" name=""/>
        <dsp:cNvSpPr/>
      </dsp:nvSpPr>
      <dsp:spPr>
        <a:xfrm>
          <a:off x="1105450" y="2393158"/>
          <a:ext cx="7198617" cy="95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93" tIns="101293" rIns="101293" bIns="101293" numCol="1" spcCol="1270" anchor="ctr" anchorCtr="0">
          <a:noAutofit/>
        </a:bodyPr>
        <a:lstStyle/>
        <a:p>
          <a:pPr marL="0" lvl="0" indent="0" algn="l" defTabSz="1111250">
            <a:lnSpc>
              <a:spcPct val="90000"/>
            </a:lnSpc>
            <a:spcBef>
              <a:spcPct val="0"/>
            </a:spcBef>
            <a:spcAft>
              <a:spcPct val="35000"/>
            </a:spcAft>
            <a:buNone/>
          </a:pPr>
          <a:r>
            <a:rPr lang="en-US" sz="2500" kern="1200" dirty="0"/>
            <a:t>Practicing authenticity for connection</a:t>
          </a:r>
        </a:p>
      </dsp:txBody>
      <dsp:txXfrm>
        <a:off x="1105450" y="2393158"/>
        <a:ext cx="7198617" cy="957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C0E17-3147-4B83-8198-0580B0539C8C}">
      <dsp:nvSpPr>
        <dsp:cNvPr id="0" name=""/>
        <dsp:cNvSpPr/>
      </dsp:nvSpPr>
      <dsp:spPr>
        <a:xfrm rot="5400000">
          <a:off x="4386836" y="-2194058"/>
          <a:ext cx="847204" cy="5450331"/>
        </a:xfrm>
        <a:prstGeom prst="round2SameRect">
          <a:avLst/>
        </a:prstGeom>
        <a:solidFill>
          <a:srgbClr val="5174BB">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1"/>
              </a:solidFill>
            </a:rPr>
            <a:t>Facebook.com/CountyHealthRankings</a:t>
          </a:r>
        </a:p>
      </dsp:txBody>
      <dsp:txXfrm rot="-5400000">
        <a:off x="2085273" y="148862"/>
        <a:ext cx="5408974" cy="764490"/>
      </dsp:txXfrm>
    </dsp:sp>
    <dsp:sp modelId="{32FA7978-1AA1-4129-8397-5E33AA30454C}">
      <dsp:nvSpPr>
        <dsp:cNvPr id="0" name=""/>
        <dsp:cNvSpPr/>
      </dsp:nvSpPr>
      <dsp:spPr>
        <a:xfrm>
          <a:off x="945067" y="1604"/>
          <a:ext cx="1140205" cy="1059005"/>
        </a:xfrm>
        <a:prstGeom prst="roundRect">
          <a:avLst/>
        </a:prstGeom>
        <a:solidFill>
          <a:srgbClr val="3B59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 </a:t>
          </a:r>
        </a:p>
      </dsp:txBody>
      <dsp:txXfrm>
        <a:off x="996763" y="53300"/>
        <a:ext cx="1036813" cy="955613"/>
      </dsp:txXfrm>
    </dsp:sp>
    <dsp:sp modelId="{660AA2EB-485A-4BC7-8FB4-353C5B6CF20A}">
      <dsp:nvSpPr>
        <dsp:cNvPr id="0" name=""/>
        <dsp:cNvSpPr/>
      </dsp:nvSpPr>
      <dsp:spPr>
        <a:xfrm rot="5400000">
          <a:off x="4422308" y="-1082103"/>
          <a:ext cx="847204" cy="5450331"/>
        </a:xfrm>
        <a:prstGeom prst="round2SameRect">
          <a:avLst/>
        </a:prstGeom>
        <a:solidFill>
          <a:srgbClr val="339E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1"/>
              </a:solidFill>
            </a:rPr>
            <a:t>Follow @CHRankings</a:t>
          </a:r>
        </a:p>
      </dsp:txBody>
      <dsp:txXfrm rot="-5400000">
        <a:off x="2120745" y="1260817"/>
        <a:ext cx="5408974" cy="764490"/>
      </dsp:txXfrm>
    </dsp:sp>
    <dsp:sp modelId="{BB8C3541-DC72-4DF3-B276-A2F99E05C73C}">
      <dsp:nvSpPr>
        <dsp:cNvPr id="0" name=""/>
        <dsp:cNvSpPr/>
      </dsp:nvSpPr>
      <dsp:spPr>
        <a:xfrm>
          <a:off x="945067" y="1113559"/>
          <a:ext cx="1175677" cy="1059005"/>
        </a:xfrm>
        <a:prstGeom prst="roundRect">
          <a:avLst/>
        </a:prstGeom>
        <a:solidFill>
          <a:srgbClr val="0084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 </a:t>
          </a:r>
        </a:p>
      </dsp:txBody>
      <dsp:txXfrm>
        <a:off x="996763" y="1165255"/>
        <a:ext cx="1072285" cy="955613"/>
      </dsp:txXfrm>
    </dsp:sp>
    <dsp:sp modelId="{5C188FFB-AC72-452D-84A8-02062AE4F1E4}">
      <dsp:nvSpPr>
        <dsp:cNvPr id="0" name=""/>
        <dsp:cNvSpPr/>
      </dsp:nvSpPr>
      <dsp:spPr>
        <a:xfrm rot="5400000">
          <a:off x="4415471" y="29852"/>
          <a:ext cx="847204" cy="5450331"/>
        </a:xfrm>
        <a:prstGeom prst="round2SameRect">
          <a:avLst/>
        </a:prstGeom>
        <a:solidFill>
          <a:srgbClr val="ED9945">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1"/>
              </a:solidFill>
            </a:rPr>
            <a:t>Sign up for our newsletter CountyHealthRankings.org/subscribe</a:t>
          </a:r>
        </a:p>
      </dsp:txBody>
      <dsp:txXfrm rot="-5400000">
        <a:off x="2113908" y="2372773"/>
        <a:ext cx="5408974" cy="764490"/>
      </dsp:txXfrm>
    </dsp:sp>
    <dsp:sp modelId="{97F8ABEF-F8FD-44DC-8125-6B9C9313BE3E}">
      <dsp:nvSpPr>
        <dsp:cNvPr id="0" name=""/>
        <dsp:cNvSpPr/>
      </dsp:nvSpPr>
      <dsp:spPr>
        <a:xfrm>
          <a:off x="945067" y="2225515"/>
          <a:ext cx="1168840" cy="1059005"/>
        </a:xfrm>
        <a:prstGeom prst="roundRect">
          <a:avLst/>
        </a:prstGeom>
        <a:solidFill>
          <a:srgbClr val="E67F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 </a:t>
          </a:r>
        </a:p>
      </dsp:txBody>
      <dsp:txXfrm>
        <a:off x="996763" y="2277211"/>
        <a:ext cx="1065448" cy="9556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3087549" cy="462549"/>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defTabSz="914893">
              <a:defRPr sz="1300" b="0"/>
            </a:lvl1pPr>
          </a:lstStyle>
          <a:p>
            <a:endParaRPr lang="en-US" dirty="0">
              <a:latin typeface="Calibri"/>
            </a:endParaRPr>
          </a:p>
        </p:txBody>
      </p:sp>
      <p:sp>
        <p:nvSpPr>
          <p:cNvPr id="218115" name="Rectangle 3"/>
          <p:cNvSpPr>
            <a:spLocks noGrp="1" noChangeArrowheads="1"/>
          </p:cNvSpPr>
          <p:nvPr>
            <p:ph type="dt" sz="quarter" idx="1"/>
          </p:nvPr>
        </p:nvSpPr>
        <p:spPr bwMode="auto">
          <a:xfrm>
            <a:off x="4015099" y="0"/>
            <a:ext cx="3090759" cy="462549"/>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893">
              <a:defRPr sz="1300" b="0"/>
            </a:lvl1pPr>
          </a:lstStyle>
          <a:p>
            <a:endParaRPr lang="en-US" dirty="0">
              <a:latin typeface="Calibri"/>
            </a:endParaRPr>
          </a:p>
        </p:txBody>
      </p:sp>
      <p:sp>
        <p:nvSpPr>
          <p:cNvPr id="218116" name="Rectangle 4"/>
          <p:cNvSpPr>
            <a:spLocks noGrp="1" noChangeArrowheads="1"/>
          </p:cNvSpPr>
          <p:nvPr>
            <p:ph type="ftr" sz="quarter" idx="2"/>
          </p:nvPr>
        </p:nvSpPr>
        <p:spPr bwMode="auto">
          <a:xfrm>
            <a:off x="0" y="8924457"/>
            <a:ext cx="3087549" cy="464149"/>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l" defTabSz="914893">
              <a:defRPr sz="1300" b="0"/>
            </a:lvl1pPr>
          </a:lstStyle>
          <a:p>
            <a:endParaRPr lang="en-US" dirty="0">
              <a:latin typeface="Calibri"/>
            </a:endParaRPr>
          </a:p>
        </p:txBody>
      </p:sp>
      <p:sp>
        <p:nvSpPr>
          <p:cNvPr id="218117" name="Rectangle 5"/>
          <p:cNvSpPr>
            <a:spLocks noGrp="1" noChangeArrowheads="1"/>
          </p:cNvSpPr>
          <p:nvPr>
            <p:ph type="sldNum" sz="quarter" idx="3"/>
          </p:nvPr>
        </p:nvSpPr>
        <p:spPr bwMode="auto">
          <a:xfrm>
            <a:off x="4015099" y="8924457"/>
            <a:ext cx="3090759" cy="464149"/>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r" defTabSz="914893">
              <a:defRPr sz="1300" b="0"/>
            </a:lvl1pPr>
          </a:lstStyle>
          <a:p>
            <a:fld id="{0FF62FC9-B551-4C74-B008-C80ECD740706}" type="slidenum">
              <a:rPr lang="en-US">
                <a:latin typeface="Calibri"/>
              </a:rPr>
              <a:pPr/>
              <a:t>‹#›</a:t>
            </a:fld>
            <a:endParaRPr lang="en-US" dirty="0">
              <a:latin typeface="Calibri"/>
            </a:endParaRPr>
          </a:p>
        </p:txBody>
      </p:sp>
    </p:spTree>
    <p:extLst>
      <p:ext uri="{BB962C8B-B14F-4D97-AF65-F5344CB8AC3E}">
        <p14:creationId xmlns:p14="http://schemas.microsoft.com/office/powerpoint/2010/main" val="337655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1502" cy="467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27711">
              <a:spcBef>
                <a:spcPct val="0"/>
              </a:spcBef>
              <a:defRPr sz="1300" b="0">
                <a:latin typeface="Calibri"/>
              </a:defRPr>
            </a:lvl1pPr>
          </a:lstStyle>
          <a:p>
            <a:endParaRPr lang="en-US" dirty="0"/>
          </a:p>
        </p:txBody>
      </p:sp>
      <p:sp>
        <p:nvSpPr>
          <p:cNvPr id="13315" name="Rectangle 3"/>
          <p:cNvSpPr>
            <a:spLocks noGrp="1" noChangeArrowheads="1"/>
          </p:cNvSpPr>
          <p:nvPr>
            <p:ph type="dt" idx="1"/>
          </p:nvPr>
        </p:nvSpPr>
        <p:spPr bwMode="auto">
          <a:xfrm>
            <a:off x="4015099" y="0"/>
            <a:ext cx="3071502" cy="467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27711">
              <a:spcBef>
                <a:spcPct val="0"/>
              </a:spcBef>
              <a:defRPr sz="1300" b="0">
                <a:latin typeface="Calibri"/>
              </a:defRPr>
            </a:lvl1pPr>
          </a:lstStyle>
          <a:p>
            <a:endParaRPr lang="en-US" dirty="0"/>
          </a:p>
        </p:txBody>
      </p:sp>
      <p:sp>
        <p:nvSpPr>
          <p:cNvPr id="13316" name="Rectangle 4"/>
          <p:cNvSpPr>
            <a:spLocks noGrp="1" noRot="1" noChangeAspect="1" noChangeArrowheads="1" noTextEdit="1"/>
          </p:cNvSpPr>
          <p:nvPr>
            <p:ph type="sldImg" idx="2"/>
          </p:nvPr>
        </p:nvSpPr>
        <p:spPr bwMode="auto">
          <a:xfrm>
            <a:off x="428625" y="706438"/>
            <a:ext cx="6240463" cy="35115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46806" y="4451026"/>
            <a:ext cx="5192989" cy="421574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18" name="Rectangle 6"/>
          <p:cNvSpPr>
            <a:spLocks noGrp="1" noChangeArrowheads="1"/>
          </p:cNvSpPr>
          <p:nvPr>
            <p:ph type="ftr" sz="quarter" idx="4"/>
          </p:nvPr>
        </p:nvSpPr>
        <p:spPr bwMode="auto">
          <a:xfrm>
            <a:off x="0" y="8905250"/>
            <a:ext cx="3071502" cy="4673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defTabSz="927711">
              <a:spcBef>
                <a:spcPct val="0"/>
              </a:spcBef>
              <a:defRPr sz="1300" b="0">
                <a:latin typeface="Calibri"/>
              </a:defRPr>
            </a:lvl1pPr>
          </a:lstStyle>
          <a:p>
            <a:endParaRPr lang="en-US" dirty="0"/>
          </a:p>
        </p:txBody>
      </p:sp>
      <p:sp>
        <p:nvSpPr>
          <p:cNvPr id="13319" name="Rectangle 7"/>
          <p:cNvSpPr>
            <a:spLocks noGrp="1" noChangeArrowheads="1"/>
          </p:cNvSpPr>
          <p:nvPr>
            <p:ph type="sldNum" sz="quarter" idx="5"/>
          </p:nvPr>
        </p:nvSpPr>
        <p:spPr bwMode="auto">
          <a:xfrm>
            <a:off x="4015099" y="8905250"/>
            <a:ext cx="3071502" cy="4673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27711">
              <a:spcBef>
                <a:spcPct val="0"/>
              </a:spcBef>
              <a:defRPr sz="1300" b="0">
                <a:latin typeface="Calibri"/>
              </a:defRPr>
            </a:lvl1pPr>
          </a:lstStyle>
          <a:p>
            <a:fld id="{73CCD79A-C112-46F1-87CE-BB7105F42290}" type="slidenum">
              <a:rPr lang="en-US" smtClean="0"/>
              <a:pPr/>
              <a:t>‹#›</a:t>
            </a:fld>
            <a:endParaRPr lang="en-US" dirty="0"/>
          </a:p>
        </p:txBody>
      </p:sp>
    </p:spTree>
    <p:extLst>
      <p:ext uri="{BB962C8B-B14F-4D97-AF65-F5344CB8AC3E}">
        <p14:creationId xmlns:p14="http://schemas.microsoft.com/office/powerpoint/2010/main" val="162746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Calibri"/>
        <a:ea typeface="+mn-ea"/>
        <a:cs typeface="+mn-cs"/>
      </a:defRPr>
    </a:lvl1pPr>
    <a:lvl2pPr marL="366309" algn="l" rtl="0" fontAlgn="base">
      <a:spcBef>
        <a:spcPct val="30000"/>
      </a:spcBef>
      <a:spcAft>
        <a:spcPct val="0"/>
      </a:spcAft>
      <a:defRPr sz="1000" kern="1200">
        <a:solidFill>
          <a:schemeClr val="tx1"/>
        </a:solidFill>
        <a:latin typeface="Calibri"/>
        <a:ea typeface="+mn-ea"/>
        <a:cs typeface="+mn-cs"/>
      </a:defRPr>
    </a:lvl2pPr>
    <a:lvl3pPr marL="732617" algn="l" rtl="0" fontAlgn="base">
      <a:spcBef>
        <a:spcPct val="30000"/>
      </a:spcBef>
      <a:spcAft>
        <a:spcPct val="0"/>
      </a:spcAft>
      <a:defRPr sz="1000" kern="1200">
        <a:solidFill>
          <a:schemeClr val="tx1"/>
        </a:solidFill>
        <a:latin typeface="Calibri"/>
        <a:ea typeface="+mn-ea"/>
        <a:cs typeface="+mn-cs"/>
      </a:defRPr>
    </a:lvl3pPr>
    <a:lvl4pPr marL="1098926" algn="l" rtl="0" fontAlgn="base">
      <a:spcBef>
        <a:spcPct val="30000"/>
      </a:spcBef>
      <a:spcAft>
        <a:spcPct val="0"/>
      </a:spcAft>
      <a:defRPr sz="1000" kern="1200">
        <a:solidFill>
          <a:schemeClr val="tx1"/>
        </a:solidFill>
        <a:latin typeface="Calibri"/>
        <a:ea typeface="+mn-ea"/>
        <a:cs typeface="+mn-cs"/>
      </a:defRPr>
    </a:lvl4pPr>
    <a:lvl5pPr marL="1465235" algn="l" rtl="0" fontAlgn="base">
      <a:spcBef>
        <a:spcPct val="30000"/>
      </a:spcBef>
      <a:spcAft>
        <a:spcPct val="0"/>
      </a:spcAft>
      <a:defRPr sz="1000" kern="1200">
        <a:solidFill>
          <a:schemeClr val="tx1"/>
        </a:solidFill>
        <a:latin typeface="Calibri"/>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a:t>
            </a:fld>
            <a:endParaRPr lang="en-US" dirty="0"/>
          </a:p>
        </p:txBody>
      </p:sp>
    </p:spTree>
    <p:extLst>
      <p:ext uri="{BB962C8B-B14F-4D97-AF65-F5344CB8AC3E}">
        <p14:creationId xmlns:p14="http://schemas.microsoft.com/office/powerpoint/2010/main" val="264308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network includes your core partners PLUS the partners of your partners. An abbreviated way</a:t>
            </a:r>
          </a:p>
          <a:p>
            <a:r>
              <a:rPr lang="en-US" dirty="0"/>
              <a:t>Your core partners are trusted individuals or organizations who give you access to a new group of additional partners. These trusted core partners become your ambassador to their world. Within our private lives we all operate in networks. Here are a few examples.</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11</a:t>
            </a:fld>
            <a:endParaRPr lang="en-US" dirty="0"/>
          </a:p>
        </p:txBody>
      </p:sp>
    </p:spTree>
    <p:extLst>
      <p:ext uri="{BB962C8B-B14F-4D97-AF65-F5344CB8AC3E}">
        <p14:creationId xmlns:p14="http://schemas.microsoft.com/office/powerpoint/2010/main" val="327711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Individual networks include friends or people you typically engage with and their friends. </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12</a:t>
            </a:fld>
            <a:endParaRPr lang="en-US" dirty="0"/>
          </a:p>
        </p:txBody>
      </p:sp>
    </p:spTree>
    <p:extLst>
      <p:ext uri="{BB962C8B-B14F-4D97-AF65-F5344CB8AC3E}">
        <p14:creationId xmlns:p14="http://schemas.microsoft.com/office/powerpoint/2010/main" val="299787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your professional network for your prevention work may look different. Remember your network consists of partners plus the partners of your partners. </a:t>
            </a:r>
          </a:p>
          <a:p>
            <a:endParaRPr lang="en-US" dirty="0"/>
          </a:p>
          <a:p>
            <a:r>
              <a:rPr lang="en-US" dirty="0"/>
              <a:t>Your professional network that supports the work you so may consist of schools, law enforcement or justice-oriented organizations, or youth groups like sports teams, boys and girls clubs, or other groups traditionally core to prevention work. There are probably other core partners as well that you are thinking about. </a:t>
            </a:r>
          </a:p>
          <a:p>
            <a:endParaRPr lang="en-US" dirty="0"/>
          </a:p>
          <a:p>
            <a:r>
              <a:rPr lang="en-US" dirty="0"/>
              <a:t>Right now, make a list of the core partners you work with. </a:t>
            </a:r>
          </a:p>
          <a:p>
            <a:r>
              <a:rPr lang="en-US" dirty="0"/>
              <a:t>Do you know the partners that work with your partners?</a:t>
            </a:r>
          </a:p>
          <a:p>
            <a:r>
              <a:rPr lang="en-US" dirty="0"/>
              <a:t>Are you connected to these folks?</a:t>
            </a:r>
          </a:p>
        </p:txBody>
      </p:sp>
      <p:sp>
        <p:nvSpPr>
          <p:cNvPr id="4" name="Slide Number Placeholder 3"/>
          <p:cNvSpPr>
            <a:spLocks noGrp="1"/>
          </p:cNvSpPr>
          <p:nvPr>
            <p:ph type="sldNum" sz="quarter" idx="5"/>
          </p:nvPr>
        </p:nvSpPr>
        <p:spPr/>
        <p:txBody>
          <a:bodyPr/>
          <a:lstStyle/>
          <a:p>
            <a:fld id="{73CCD79A-C112-46F1-87CE-BB7105F42290}" type="slidenum">
              <a:rPr lang="en-US" smtClean="0"/>
              <a:pPr/>
              <a:t>13</a:t>
            </a:fld>
            <a:endParaRPr lang="en-US" dirty="0"/>
          </a:p>
        </p:txBody>
      </p:sp>
    </p:spTree>
    <p:extLst>
      <p:ext uri="{BB962C8B-B14F-4D97-AF65-F5344CB8AC3E}">
        <p14:creationId xmlns:p14="http://schemas.microsoft.com/office/powerpoint/2010/main" val="178712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important to expand beyond our traditional partners? Well, some of our partners may have blind spots. They may not really notice inequities among those they serve because they are dedicated to just serving everyone. And that’s ok. I am not saying you should shun these partners. I am just saying that you need to think about expanding your network.</a:t>
            </a:r>
          </a:p>
          <a:p>
            <a:endParaRPr lang="en-US" dirty="0"/>
          </a:p>
          <a:p>
            <a:r>
              <a:rPr lang="en-US" dirty="0"/>
              <a:t>Some of your traditional partners may simply have limited exposure to those experiencing inequities. For example, if one of your partners is the local polo club, it is unlikely that the polo club members interact with people who struggle to get their daily needs met.</a:t>
            </a:r>
          </a:p>
          <a:p>
            <a:endParaRPr lang="en-US" dirty="0"/>
          </a:p>
          <a:p>
            <a:r>
              <a:rPr lang="en-US" dirty="0"/>
              <a:t>Then, there are those partners who are not ready to learn about inequities, and believe me, they exist too. Give the example of Joe.</a:t>
            </a:r>
          </a:p>
        </p:txBody>
      </p:sp>
      <p:sp>
        <p:nvSpPr>
          <p:cNvPr id="4" name="Slide Number Placeholder 3"/>
          <p:cNvSpPr>
            <a:spLocks noGrp="1"/>
          </p:cNvSpPr>
          <p:nvPr>
            <p:ph type="sldNum" sz="quarter" idx="5"/>
          </p:nvPr>
        </p:nvSpPr>
        <p:spPr/>
        <p:txBody>
          <a:bodyPr/>
          <a:lstStyle/>
          <a:p>
            <a:fld id="{73CCD79A-C112-46F1-87CE-BB7105F42290}" type="slidenum">
              <a:rPr lang="en-US" smtClean="0"/>
              <a:pPr/>
              <a:t>14</a:t>
            </a:fld>
            <a:endParaRPr lang="en-US" dirty="0"/>
          </a:p>
        </p:txBody>
      </p:sp>
    </p:spTree>
    <p:extLst>
      <p:ext uri="{BB962C8B-B14F-4D97-AF65-F5344CB8AC3E}">
        <p14:creationId xmlns:p14="http://schemas.microsoft.com/office/powerpoint/2010/main" val="30289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best to schedule time with each of your partners for an interview like this one. Your partners should also know what’s in it for them..</a:t>
            </a:r>
          </a:p>
        </p:txBody>
      </p:sp>
      <p:sp>
        <p:nvSpPr>
          <p:cNvPr id="4" name="Slide Number Placeholder 3"/>
          <p:cNvSpPr>
            <a:spLocks noGrp="1"/>
          </p:cNvSpPr>
          <p:nvPr>
            <p:ph type="sldNum" sz="quarter" idx="5"/>
          </p:nvPr>
        </p:nvSpPr>
        <p:spPr/>
        <p:txBody>
          <a:bodyPr/>
          <a:lstStyle/>
          <a:p>
            <a:fld id="{73CCD79A-C112-46F1-87CE-BB7105F42290}" type="slidenum">
              <a:rPr lang="en-US" smtClean="0"/>
              <a:pPr/>
              <a:t>15</a:t>
            </a:fld>
            <a:endParaRPr lang="en-US" dirty="0"/>
          </a:p>
        </p:txBody>
      </p:sp>
    </p:spTree>
    <p:extLst>
      <p:ext uri="{BB962C8B-B14F-4D97-AF65-F5344CB8AC3E}">
        <p14:creationId xmlns:p14="http://schemas.microsoft.com/office/powerpoint/2010/main" val="200542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imagine how you can expand your network so that it includes non-traditional partners, or the </a:t>
            </a:r>
            <a:r>
              <a:rPr lang="en-US" b="1" dirty="0"/>
              <a:t>unusual</a:t>
            </a:r>
            <a:r>
              <a:rPr lang="en-US" dirty="0"/>
              <a:t> suspects. Your network should reflect those in your community who are experiencing inequities, not just those with influence in your community.</a:t>
            </a:r>
          </a:p>
          <a:p>
            <a:endParaRPr lang="en-US" dirty="0"/>
          </a:p>
          <a:p>
            <a:pPr marL="171450" indent="-171450">
              <a:buFont typeface="Arial" panose="020B0604020202020204" pitchFamily="34" charset="0"/>
              <a:buChar char="•"/>
            </a:pPr>
            <a:r>
              <a:rPr lang="en-US" dirty="0"/>
              <a:t>Youth serving organizations that you have not connected with such as those serving first generation college students like Upward Bound</a:t>
            </a:r>
          </a:p>
          <a:p>
            <a:pPr marL="171450" indent="-171450">
              <a:buFont typeface="Arial" panose="020B0604020202020204" pitchFamily="34" charset="0"/>
              <a:buChar char="•"/>
            </a:pPr>
            <a:r>
              <a:rPr lang="en-US" dirty="0"/>
              <a:t>Organizations that serve people with disabilities</a:t>
            </a:r>
          </a:p>
          <a:p>
            <a:pPr marL="171450" indent="-171450">
              <a:buFont typeface="Arial" panose="020B0604020202020204" pitchFamily="34" charset="0"/>
              <a:buChar char="•"/>
            </a:pPr>
            <a:r>
              <a:rPr lang="en-US" dirty="0"/>
              <a:t>Managed care companies</a:t>
            </a:r>
          </a:p>
          <a:p>
            <a:pPr marL="171450" indent="-171450">
              <a:buFont typeface="Arial" panose="020B0604020202020204" pitchFamily="34" charset="0"/>
              <a:buChar char="•"/>
            </a:pPr>
            <a:r>
              <a:rPr lang="en-US" dirty="0"/>
              <a:t>Organizations that serve gay/lesbian/transgender/ and questioning individuals</a:t>
            </a:r>
          </a:p>
          <a:p>
            <a:pPr marL="171450" indent="-171450">
              <a:buFont typeface="Arial" panose="020B0604020202020204" pitchFamily="34" charset="0"/>
              <a:buChar char="•"/>
            </a:pPr>
            <a:r>
              <a:rPr lang="en-US" dirty="0"/>
              <a:t>Faith based institutions</a:t>
            </a:r>
          </a:p>
          <a:p>
            <a:endParaRPr lang="en-US" dirty="0"/>
          </a:p>
          <a:p>
            <a:r>
              <a:rPr lang="en-US" dirty="0"/>
              <a:t>What organizations in your network have been created specifically to focus on the needs of people experiencing inequities. Not organizations serving everyone, but organizations serving specifically those who bare the burden of inequities.</a:t>
            </a:r>
          </a:p>
          <a:p>
            <a:endParaRPr lang="en-US" dirty="0"/>
          </a:p>
          <a:p>
            <a:r>
              <a:rPr lang="en-US" dirty="0"/>
              <a:t>Share your ideas in the chat.</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16</a:t>
            </a:fld>
            <a:endParaRPr lang="en-US" dirty="0"/>
          </a:p>
        </p:txBody>
      </p:sp>
    </p:spTree>
    <p:extLst>
      <p:ext uri="{BB962C8B-B14F-4D97-AF65-F5344CB8AC3E}">
        <p14:creationId xmlns:p14="http://schemas.microsoft.com/office/powerpoint/2010/main" val="100578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17</a:t>
            </a:fld>
            <a:endParaRPr lang="en-US" dirty="0"/>
          </a:p>
        </p:txBody>
      </p:sp>
    </p:spTree>
    <p:extLst>
      <p:ext uri="{BB962C8B-B14F-4D97-AF65-F5344CB8AC3E}">
        <p14:creationId xmlns:p14="http://schemas.microsoft.com/office/powerpoint/2010/main" val="40769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19</a:t>
            </a:fld>
            <a:endParaRPr lang="en-US" dirty="0"/>
          </a:p>
        </p:txBody>
      </p:sp>
    </p:spTree>
    <p:extLst>
      <p:ext uri="{BB962C8B-B14F-4D97-AF65-F5344CB8AC3E}">
        <p14:creationId xmlns:p14="http://schemas.microsoft.com/office/powerpoint/2010/main" val="1069852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 have identified some partners not in your network with whom you want to connect. What now? How do you connect? How do you explain why you want to connect and what you do? How do you explain the need for them to be involved in prevention work?</a:t>
            </a:r>
          </a:p>
          <a:p>
            <a:endParaRPr lang="en-US" dirty="0"/>
          </a:p>
          <a:p>
            <a:r>
              <a:rPr lang="en-US" dirty="0"/>
              <a:t>We all feel tension when we need to engage with someone who is different than us. When they have a different life experience than we have had, when they are a different race. When they live in a different neighborhood. What is that tension? </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20</a:t>
            </a:fld>
            <a:endParaRPr lang="en-US" dirty="0"/>
          </a:p>
        </p:txBody>
      </p:sp>
    </p:spTree>
    <p:extLst>
      <p:ext uri="{BB962C8B-B14F-4D97-AF65-F5344CB8AC3E}">
        <p14:creationId xmlns:p14="http://schemas.microsoft.com/office/powerpoint/2010/main" val="1249784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identify it. A minute I am going to write out these tensions. But before I do that, I need you to consider the 3’s H’s of growth. If we are to learn and grow, we must be</a:t>
            </a:r>
          </a:p>
          <a:p>
            <a:endParaRPr lang="en-US" dirty="0"/>
          </a:p>
          <a:p>
            <a:pPr marL="228600" indent="-228600">
              <a:buAutoNum type="arabicPeriod"/>
            </a:pPr>
            <a:r>
              <a:rPr lang="en-US" dirty="0"/>
              <a:t>Honest with what we feel and what we don’t know.</a:t>
            </a:r>
          </a:p>
          <a:p>
            <a:pPr marL="228600" indent="-228600">
              <a:buAutoNum type="arabicPeriod"/>
            </a:pPr>
            <a:r>
              <a:rPr lang="en-US" dirty="0"/>
              <a:t>We must approach learning with humility. Do you know that you will always learn something when you open yourself up to learning more.</a:t>
            </a:r>
          </a:p>
          <a:p>
            <a:pPr marL="228600" indent="-228600">
              <a:buAutoNum type="arabicPeriod"/>
            </a:pPr>
            <a:r>
              <a:rPr lang="en-US" dirty="0"/>
              <a:t>Lastly, we have be willing to hear a perspective that is different from our own.</a:t>
            </a:r>
          </a:p>
          <a:p>
            <a:pPr marL="0" indent="0">
              <a:buNone/>
            </a:pPr>
            <a:endParaRPr lang="en-US" dirty="0"/>
          </a:p>
          <a:p>
            <a:pPr marL="0" indent="0">
              <a:buNone/>
            </a:pPr>
            <a:r>
              <a:rPr lang="en-US" dirty="0"/>
              <a:t>Again, this is a requirement if we are expected to grow. Now, take 3 minutes to write down what tension you feel when you need to engage with a new partner that is different than you. </a:t>
            </a:r>
          </a:p>
          <a:p>
            <a:endParaRPr lang="en-US" dirty="0"/>
          </a:p>
          <a:p>
            <a:r>
              <a:rPr lang="en-US" dirty="0"/>
              <a:t>If you are comfortable listing some of those tensions you experience in the chat, please share.</a:t>
            </a:r>
          </a:p>
        </p:txBody>
      </p:sp>
      <p:sp>
        <p:nvSpPr>
          <p:cNvPr id="4" name="Slide Number Placeholder 3"/>
          <p:cNvSpPr>
            <a:spLocks noGrp="1"/>
          </p:cNvSpPr>
          <p:nvPr>
            <p:ph type="sldNum" sz="quarter" idx="5"/>
          </p:nvPr>
        </p:nvSpPr>
        <p:spPr/>
        <p:txBody>
          <a:bodyPr/>
          <a:lstStyle/>
          <a:p>
            <a:fld id="{73CCD79A-C112-46F1-87CE-BB7105F42290}" type="slidenum">
              <a:rPr lang="en-US" smtClean="0"/>
              <a:pPr/>
              <a:t>21</a:t>
            </a:fld>
            <a:endParaRPr lang="en-US" dirty="0"/>
          </a:p>
        </p:txBody>
      </p:sp>
    </p:spTree>
    <p:extLst>
      <p:ext uri="{BB962C8B-B14F-4D97-AF65-F5344CB8AC3E}">
        <p14:creationId xmlns:p14="http://schemas.microsoft.com/office/powerpoint/2010/main" val="219562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CHR&amp;R is a national program of the University of WI Population Health Institute. Our work is supported by RWJF. </a:t>
            </a:r>
          </a:p>
        </p:txBody>
      </p:sp>
      <p:sp>
        <p:nvSpPr>
          <p:cNvPr id="4" name="Slide Number Placeholder 3"/>
          <p:cNvSpPr>
            <a:spLocks noGrp="1"/>
          </p:cNvSpPr>
          <p:nvPr>
            <p:ph type="sldNum" sz="quarter" idx="5"/>
          </p:nvPr>
        </p:nvSpPr>
        <p:spPr/>
        <p:txBody>
          <a:bodyPr/>
          <a:lstStyle/>
          <a:p>
            <a:fld id="{73CCD79A-C112-46F1-87CE-BB7105F42290}" type="slidenum">
              <a:rPr lang="en-US" smtClean="0"/>
              <a:pPr/>
              <a:t>2</a:t>
            </a:fld>
            <a:endParaRPr lang="en-US" dirty="0"/>
          </a:p>
        </p:txBody>
      </p:sp>
    </p:spTree>
    <p:extLst>
      <p:ext uri="{BB962C8B-B14F-4D97-AF65-F5344CB8AC3E}">
        <p14:creationId xmlns:p14="http://schemas.microsoft.com/office/powerpoint/2010/main" val="407463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a co-worker who always said never underestimate the power of a good cup of coffee. Treating someone to a good cup of coffee will cost you less than $20 bucks. But the return on your investment can be limitless.</a:t>
            </a:r>
          </a:p>
          <a:p>
            <a:endParaRPr lang="en-US" dirty="0"/>
          </a:p>
          <a:p>
            <a:r>
              <a:rPr lang="en-US" dirty="0"/>
              <a:t>This is where the partner you are closet to serves as your ambassador. They can connect the dots so you can learn more. Come to this meeting planning to pay and planning to listen. Be honest. Be Humble Be A Listener</a:t>
            </a:r>
          </a:p>
        </p:txBody>
      </p:sp>
      <p:sp>
        <p:nvSpPr>
          <p:cNvPr id="4" name="Slide Number Placeholder 3"/>
          <p:cNvSpPr>
            <a:spLocks noGrp="1"/>
          </p:cNvSpPr>
          <p:nvPr>
            <p:ph type="sldNum" sz="quarter" idx="5"/>
          </p:nvPr>
        </p:nvSpPr>
        <p:spPr/>
        <p:txBody>
          <a:bodyPr/>
          <a:lstStyle/>
          <a:p>
            <a:fld id="{73CCD79A-C112-46F1-87CE-BB7105F42290}" type="slidenum">
              <a:rPr lang="en-US" smtClean="0"/>
              <a:pPr/>
              <a:t>22</a:t>
            </a:fld>
            <a:endParaRPr lang="en-US" dirty="0"/>
          </a:p>
        </p:txBody>
      </p:sp>
    </p:spTree>
    <p:extLst>
      <p:ext uri="{BB962C8B-B14F-4D97-AF65-F5344CB8AC3E}">
        <p14:creationId xmlns:p14="http://schemas.microsoft.com/office/powerpoint/2010/main" val="177921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always seek to hear directly from the community, not just the partner that serves that community. I recommend working with your new partner or partners to organize a community engagement event. </a:t>
            </a:r>
          </a:p>
          <a:p>
            <a:endParaRPr lang="en-US" dirty="0"/>
          </a:p>
          <a:p>
            <a:r>
              <a:rPr lang="en-US" dirty="0"/>
              <a:t>All of us have been part of community meetings. Listening circles are a newer strategy for engaging community. Now some people mistake a community meeting for engaging the community. Let me be clear! A community meeting is not the same as community engagement. I once attended a meeting being facilitated by the of Orange County government. The goal of this meeting was to hear from residents about where to place new parks in come of the towns that are economically distressed. One residents kept raising her hand. The facilitator continued to ignore her unto the crowd started grumbling because she was obviously ignoring the woman. The facilitator then ran out of patience and sad “Excuse me, I am trying to engage the community here!”</a:t>
            </a:r>
          </a:p>
          <a:p>
            <a:endParaRPr lang="en-US" dirty="0"/>
          </a:p>
          <a:p>
            <a:r>
              <a:rPr lang="en-US" dirty="0"/>
              <a:t>Let me tell you about listening circles. Listening circles can occur with a group, but the group should never be large enough where people feel uncomfortable talking. So, you break people up into smaller groups of 6 or 8. You ask someone to facilitate and prepare discussion questions. Each group has a recorder and then you gather that information. Each listening circle should have a staff member participating to listen and ensure that everyone in the group. </a:t>
            </a:r>
          </a:p>
          <a:p>
            <a:endParaRPr lang="en-US" dirty="0"/>
          </a:p>
          <a:p>
            <a:r>
              <a:rPr lang="en-US" dirty="0"/>
              <a:t>Click</a:t>
            </a:r>
          </a:p>
          <a:p>
            <a:r>
              <a:rPr lang="en-US" dirty="0"/>
              <a:t>Even in this role, the staff member should be listening. Not trying to persuade people.</a:t>
            </a:r>
          </a:p>
          <a:p>
            <a:endParaRPr lang="en-US" dirty="0"/>
          </a:p>
          <a:p>
            <a:r>
              <a:rPr lang="en-US" dirty="0"/>
              <a:t>Click</a:t>
            </a:r>
          </a:p>
          <a:p>
            <a:r>
              <a:rPr lang="en-US" dirty="0"/>
              <a:t>I always advocate for the listening circle strategy. Community meetings are designed to share information. Not gather information.</a:t>
            </a:r>
          </a:p>
        </p:txBody>
      </p:sp>
      <p:sp>
        <p:nvSpPr>
          <p:cNvPr id="4" name="Slide Number Placeholder 3"/>
          <p:cNvSpPr>
            <a:spLocks noGrp="1"/>
          </p:cNvSpPr>
          <p:nvPr>
            <p:ph type="sldNum" sz="quarter" idx="5"/>
          </p:nvPr>
        </p:nvSpPr>
        <p:spPr/>
        <p:txBody>
          <a:bodyPr/>
          <a:lstStyle/>
          <a:p>
            <a:fld id="{73CCD79A-C112-46F1-87CE-BB7105F42290}" type="slidenum">
              <a:rPr lang="en-US" smtClean="0"/>
              <a:pPr/>
              <a:t>23</a:t>
            </a:fld>
            <a:endParaRPr lang="en-US" dirty="0"/>
          </a:p>
        </p:txBody>
      </p:sp>
    </p:spTree>
    <p:extLst>
      <p:ext uri="{BB962C8B-B14F-4D97-AF65-F5344CB8AC3E}">
        <p14:creationId xmlns:p14="http://schemas.microsoft.com/office/powerpoint/2010/main" val="2551613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 Community engagement story</a:t>
            </a:r>
          </a:p>
        </p:txBody>
      </p:sp>
      <p:sp>
        <p:nvSpPr>
          <p:cNvPr id="4" name="Slide Number Placeholder 3"/>
          <p:cNvSpPr>
            <a:spLocks noGrp="1"/>
          </p:cNvSpPr>
          <p:nvPr>
            <p:ph type="sldNum" sz="quarter" idx="5"/>
          </p:nvPr>
        </p:nvSpPr>
        <p:spPr/>
        <p:txBody>
          <a:bodyPr/>
          <a:lstStyle/>
          <a:p>
            <a:fld id="{73CCD79A-C112-46F1-87CE-BB7105F42290}" type="slidenum">
              <a:rPr lang="en-US" smtClean="0"/>
              <a:pPr/>
              <a:t>24</a:t>
            </a:fld>
            <a:endParaRPr lang="en-US" dirty="0"/>
          </a:p>
        </p:txBody>
      </p:sp>
    </p:spTree>
    <p:extLst>
      <p:ext uri="{BB962C8B-B14F-4D97-AF65-F5344CB8AC3E}">
        <p14:creationId xmlns:p14="http://schemas.microsoft.com/office/powerpoint/2010/main" val="4025575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Creative Village</a:t>
            </a:r>
          </a:p>
          <a:p>
            <a:endParaRPr lang="en-US" dirty="0"/>
          </a:p>
          <a:p>
            <a:r>
              <a:rPr lang="en-US" dirty="0"/>
              <a:t>The chief engineer spent Monday-Friday the neighborhood where Creative Village was eventually built.</a:t>
            </a:r>
          </a:p>
        </p:txBody>
      </p:sp>
      <p:sp>
        <p:nvSpPr>
          <p:cNvPr id="4" name="Slide Number Placeholder 3"/>
          <p:cNvSpPr>
            <a:spLocks noGrp="1"/>
          </p:cNvSpPr>
          <p:nvPr>
            <p:ph type="sldNum" sz="quarter" idx="5"/>
          </p:nvPr>
        </p:nvSpPr>
        <p:spPr/>
        <p:txBody>
          <a:bodyPr/>
          <a:lstStyle/>
          <a:p>
            <a:fld id="{73CCD79A-C112-46F1-87CE-BB7105F42290}" type="slidenum">
              <a:rPr lang="en-US" smtClean="0"/>
              <a:pPr/>
              <a:t>25</a:t>
            </a:fld>
            <a:endParaRPr lang="en-US" dirty="0"/>
          </a:p>
        </p:txBody>
      </p:sp>
    </p:spTree>
    <p:extLst>
      <p:ext uri="{BB962C8B-B14F-4D97-AF65-F5344CB8AC3E}">
        <p14:creationId xmlns:p14="http://schemas.microsoft.com/office/powerpoint/2010/main" val="2603890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ate lunch multiple times a week at Nikki’s Place.</a:t>
            </a:r>
          </a:p>
          <a:p>
            <a:endParaRPr lang="en-US" dirty="0"/>
          </a:p>
          <a:p>
            <a:r>
              <a:rPr lang="en-US" dirty="0"/>
              <a:t>He took the bus to travel around the city.</a:t>
            </a:r>
          </a:p>
          <a:p>
            <a:endParaRPr lang="en-US"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26</a:t>
            </a:fld>
            <a:endParaRPr lang="en-US" dirty="0"/>
          </a:p>
        </p:txBody>
      </p:sp>
    </p:spTree>
    <p:extLst>
      <p:ext uri="{BB962C8B-B14F-4D97-AF65-F5344CB8AC3E}">
        <p14:creationId xmlns:p14="http://schemas.microsoft.com/office/powerpoint/2010/main" val="3174562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played pick up games with the youth after school and he used the neighborhood gym to work out in.</a:t>
            </a:r>
          </a:p>
        </p:txBody>
      </p:sp>
      <p:sp>
        <p:nvSpPr>
          <p:cNvPr id="4" name="Slide Number Placeholder 3"/>
          <p:cNvSpPr>
            <a:spLocks noGrp="1"/>
          </p:cNvSpPr>
          <p:nvPr>
            <p:ph type="sldNum" sz="quarter" idx="5"/>
          </p:nvPr>
        </p:nvSpPr>
        <p:spPr/>
        <p:txBody>
          <a:bodyPr/>
          <a:lstStyle/>
          <a:p>
            <a:fld id="{73CCD79A-C112-46F1-87CE-BB7105F42290}" type="slidenum">
              <a:rPr lang="en-US" smtClean="0"/>
              <a:pPr/>
              <a:t>27</a:t>
            </a:fld>
            <a:endParaRPr lang="en-US" dirty="0"/>
          </a:p>
        </p:txBody>
      </p:sp>
    </p:spTree>
    <p:extLst>
      <p:ext uri="{BB962C8B-B14F-4D97-AF65-F5344CB8AC3E}">
        <p14:creationId xmlns:p14="http://schemas.microsoft.com/office/powerpoint/2010/main" val="2628560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got his hair cut at Floyd’s barbershop every Thursday.</a:t>
            </a:r>
          </a:p>
          <a:p>
            <a:endParaRPr lang="en-US" dirty="0"/>
          </a:p>
          <a:p>
            <a:r>
              <a:rPr lang="en-US" dirty="0"/>
              <a:t>Oh, and did I mention he is white? </a:t>
            </a:r>
          </a:p>
        </p:txBody>
      </p:sp>
      <p:sp>
        <p:nvSpPr>
          <p:cNvPr id="4" name="Slide Number Placeholder 3"/>
          <p:cNvSpPr>
            <a:spLocks noGrp="1"/>
          </p:cNvSpPr>
          <p:nvPr>
            <p:ph type="sldNum" sz="quarter" idx="5"/>
          </p:nvPr>
        </p:nvSpPr>
        <p:spPr/>
        <p:txBody>
          <a:bodyPr/>
          <a:lstStyle/>
          <a:p>
            <a:fld id="{73CCD79A-C112-46F1-87CE-BB7105F42290}" type="slidenum">
              <a:rPr lang="en-US" smtClean="0"/>
              <a:pPr/>
              <a:t>28</a:t>
            </a:fld>
            <a:endParaRPr lang="en-US" dirty="0"/>
          </a:p>
        </p:txBody>
      </p:sp>
    </p:spTree>
    <p:extLst>
      <p:ext uri="{BB962C8B-B14F-4D97-AF65-F5344CB8AC3E}">
        <p14:creationId xmlns:p14="http://schemas.microsoft.com/office/powerpoint/2010/main" val="226469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these strategies now respond to this poll</a:t>
            </a:r>
          </a:p>
          <a:p>
            <a:endParaRPr lang="en-US" dirty="0"/>
          </a:p>
          <a:p>
            <a:endParaRPr lang="en-US" b="1" dirty="0"/>
          </a:p>
          <a:p>
            <a:r>
              <a:rPr lang="en-US" b="1" dirty="0"/>
              <a:t>Please build this poll</a:t>
            </a:r>
            <a:r>
              <a:rPr lang="en-US" dirty="0"/>
              <a:t>:</a:t>
            </a:r>
          </a:p>
          <a:p>
            <a:endParaRPr lang="en-US" dirty="0"/>
          </a:p>
          <a:p>
            <a:r>
              <a:rPr lang="en-US" b="1" dirty="0"/>
              <a:t>Which one of these strategies would be the most challenging for you?</a:t>
            </a:r>
          </a:p>
          <a:p>
            <a:pPr marL="171450" indent="-171450">
              <a:buFont typeface="Arial" panose="020B0604020202020204" pitchFamily="34" charset="0"/>
              <a:buChar char="•"/>
            </a:pPr>
            <a:r>
              <a:rPr lang="en-US" dirty="0"/>
              <a:t>The One-on-One Meeting</a:t>
            </a:r>
          </a:p>
          <a:p>
            <a:pPr marL="171450" indent="-171450">
              <a:buFont typeface="Arial" panose="020B0604020202020204" pitchFamily="34" charset="0"/>
              <a:buChar char="•"/>
            </a:pPr>
            <a:r>
              <a:rPr lang="en-US" dirty="0"/>
              <a:t>Listening Circles</a:t>
            </a:r>
          </a:p>
          <a:p>
            <a:pPr marL="171450" indent="-171450">
              <a:buFont typeface="Arial" panose="020B0604020202020204" pitchFamily="34" charset="0"/>
              <a:buChar char="•"/>
            </a:pPr>
            <a:r>
              <a:rPr lang="en-US"/>
              <a:t>Spending </a:t>
            </a:r>
            <a:r>
              <a:rPr lang="en-US" dirty="0"/>
              <a:t>Time &amp; Money In a Community</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29</a:t>
            </a:fld>
            <a:endParaRPr lang="en-US" dirty="0"/>
          </a:p>
        </p:txBody>
      </p:sp>
    </p:spTree>
    <p:extLst>
      <p:ext uri="{BB962C8B-B14F-4D97-AF65-F5344CB8AC3E}">
        <p14:creationId xmlns:p14="http://schemas.microsoft.com/office/powerpoint/2010/main" val="3610969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30</a:t>
            </a:fld>
            <a:endParaRPr lang="en-US" dirty="0"/>
          </a:p>
        </p:txBody>
      </p:sp>
    </p:spTree>
    <p:extLst>
      <p:ext uri="{BB962C8B-B14F-4D97-AF65-F5344CB8AC3E}">
        <p14:creationId xmlns:p14="http://schemas.microsoft.com/office/powerpoint/2010/main" val="996729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and Sheldon: https://www.youtube.com/watch?v=3_dAkDsBQyk</a:t>
            </a:r>
          </a:p>
          <a:p>
            <a:endParaRPr lang="en-US" dirty="0"/>
          </a:p>
          <a:p>
            <a:r>
              <a:rPr lang="en-US" dirty="0"/>
              <a:t>Take one minute to complete the questions in your workbook.</a:t>
            </a:r>
          </a:p>
          <a:p>
            <a:endParaRPr lang="en-US" dirty="0"/>
          </a:p>
          <a:p>
            <a:r>
              <a:rPr lang="en-US" dirty="0"/>
              <a:t>Unmute for responses</a:t>
            </a:r>
          </a:p>
          <a:p>
            <a:endParaRPr lang="en-US" dirty="0"/>
          </a:p>
          <a:p>
            <a:r>
              <a:rPr lang="en-US" dirty="0"/>
              <a:t>This was a humorous example to break the ice, but let’s dig deeper </a:t>
            </a:r>
          </a:p>
        </p:txBody>
      </p:sp>
      <p:sp>
        <p:nvSpPr>
          <p:cNvPr id="4" name="Slide Number Placeholder 3"/>
          <p:cNvSpPr>
            <a:spLocks noGrp="1"/>
          </p:cNvSpPr>
          <p:nvPr>
            <p:ph type="sldNum" sz="quarter" idx="5"/>
          </p:nvPr>
        </p:nvSpPr>
        <p:spPr/>
        <p:txBody>
          <a:bodyPr/>
          <a:lstStyle/>
          <a:p>
            <a:fld id="{73CCD79A-C112-46F1-87CE-BB7105F42290}" type="slidenum">
              <a:rPr lang="en-US" smtClean="0"/>
              <a:pPr/>
              <a:t>31</a:t>
            </a:fld>
            <a:endParaRPr lang="en-US" dirty="0"/>
          </a:p>
        </p:txBody>
      </p:sp>
    </p:spTree>
    <p:extLst>
      <p:ext uri="{BB962C8B-B14F-4D97-AF65-F5344CB8AC3E}">
        <p14:creationId xmlns:p14="http://schemas.microsoft.com/office/powerpoint/2010/main" val="201855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share our land acknowledgment. </a:t>
            </a:r>
          </a:p>
          <a:p>
            <a:r>
              <a:rPr lang="en-US" dirty="0"/>
              <a:t>If you happen to know the ancestral lands on which you are currently occupying, please feel free to share that in the chat. </a:t>
            </a:r>
          </a:p>
          <a:p>
            <a:endParaRPr lang="en-US"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3</a:t>
            </a:fld>
            <a:endParaRPr lang="en-US" dirty="0"/>
          </a:p>
        </p:txBody>
      </p:sp>
    </p:spTree>
    <p:extLst>
      <p:ext uri="{BB962C8B-B14F-4D97-AF65-F5344CB8AC3E}">
        <p14:creationId xmlns:p14="http://schemas.microsoft.com/office/powerpoint/2010/main" val="1180451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Whe</a:t>
            </a:r>
            <a:endParaRPr lang="en-US" dirty="0"/>
          </a:p>
          <a:p>
            <a:endParaRPr lang="en-US" dirty="0"/>
          </a:p>
          <a:p>
            <a:r>
              <a:rPr lang="en-US" dirty="0"/>
              <a:t>Video: https://greatergood.berkeley.edu/video/item/what_happens_when_political_opponents_get_to_know_each_other</a:t>
            </a:r>
          </a:p>
        </p:txBody>
      </p:sp>
      <p:sp>
        <p:nvSpPr>
          <p:cNvPr id="4" name="Slide Number Placeholder 3"/>
          <p:cNvSpPr>
            <a:spLocks noGrp="1"/>
          </p:cNvSpPr>
          <p:nvPr>
            <p:ph type="sldNum" sz="quarter" idx="5"/>
          </p:nvPr>
        </p:nvSpPr>
        <p:spPr/>
        <p:txBody>
          <a:bodyPr/>
          <a:lstStyle/>
          <a:p>
            <a:fld id="{73CCD79A-C112-46F1-87CE-BB7105F42290}" type="slidenum">
              <a:rPr lang="en-US" smtClean="0"/>
              <a:pPr/>
              <a:t>32</a:t>
            </a:fld>
            <a:endParaRPr lang="en-US" dirty="0"/>
          </a:p>
        </p:txBody>
      </p:sp>
    </p:spTree>
    <p:extLst>
      <p:ext uri="{BB962C8B-B14F-4D97-AF65-F5344CB8AC3E}">
        <p14:creationId xmlns:p14="http://schemas.microsoft.com/office/powerpoint/2010/main" val="2772364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5 minutes to complete this quiz: https://greatergood.berkeley.edu/quizzes/take_quiz/bridging_differences </a:t>
            </a:r>
          </a:p>
        </p:txBody>
      </p:sp>
      <p:sp>
        <p:nvSpPr>
          <p:cNvPr id="4" name="Slide Number Placeholder 3"/>
          <p:cNvSpPr>
            <a:spLocks noGrp="1"/>
          </p:cNvSpPr>
          <p:nvPr>
            <p:ph type="sldNum" sz="quarter" idx="5"/>
          </p:nvPr>
        </p:nvSpPr>
        <p:spPr/>
        <p:txBody>
          <a:bodyPr/>
          <a:lstStyle/>
          <a:p>
            <a:fld id="{73CCD79A-C112-46F1-87CE-BB7105F42290}" type="slidenum">
              <a:rPr lang="en-US" smtClean="0"/>
              <a:pPr/>
              <a:t>33</a:t>
            </a:fld>
            <a:endParaRPr lang="en-US" dirty="0"/>
          </a:p>
        </p:txBody>
      </p:sp>
    </p:spTree>
    <p:extLst>
      <p:ext uri="{BB962C8B-B14F-4D97-AF65-F5344CB8AC3E}">
        <p14:creationId xmlns:p14="http://schemas.microsoft.com/office/powerpoint/2010/main" val="187369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599">
              <a:defRPr/>
            </a:pPr>
            <a:r>
              <a:rPr lang="en-US" sz="1400" b="1" dirty="0"/>
              <a:t>Ericka</a:t>
            </a:r>
          </a:p>
          <a:p>
            <a:pPr defTabSz="939599">
              <a:defRPr/>
            </a:pPr>
            <a:endParaRPr lang="en-US" sz="1400" dirty="0"/>
          </a:p>
          <a:p>
            <a:pPr defTabSz="939599">
              <a:defRPr/>
            </a:pPr>
            <a:r>
              <a:rPr lang="en-US" sz="1400" dirty="0"/>
              <a:t>Make sure you follow us on social media. We are now on LinkedIn, which is exciting. </a:t>
            </a:r>
          </a:p>
          <a:p>
            <a:pPr defTabSz="939599">
              <a:defRPr/>
            </a:pPr>
            <a:endParaRPr lang="en-US" sz="1400" dirty="0"/>
          </a:p>
          <a:p>
            <a:r>
              <a:rPr lang="en-US" dirty="0"/>
              <a:t>Also, be sure to sign up for our newsletter. This is the best way to find out about our exciting webinars and our latest tools and resources.</a:t>
            </a:r>
          </a:p>
        </p:txBody>
      </p:sp>
      <p:sp>
        <p:nvSpPr>
          <p:cNvPr id="4" name="Slide Number Placeholder 3"/>
          <p:cNvSpPr>
            <a:spLocks noGrp="1"/>
          </p:cNvSpPr>
          <p:nvPr>
            <p:ph type="sldNum" sz="quarter" idx="5"/>
          </p:nvPr>
        </p:nvSpPr>
        <p:spPr/>
        <p:txBody>
          <a:bodyPr/>
          <a:lstStyle/>
          <a:p>
            <a:pPr>
              <a:defRPr/>
            </a:pPr>
            <a:fld id="{73CCD79A-C112-46F1-87CE-BB7105F42290}" type="slidenum">
              <a:rPr lang="en-US">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180849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37</a:t>
            </a:fld>
            <a:endParaRPr lang="en-US" dirty="0"/>
          </a:p>
        </p:txBody>
      </p:sp>
    </p:spTree>
    <p:extLst>
      <p:ext uri="{BB962C8B-B14F-4D97-AF65-F5344CB8AC3E}">
        <p14:creationId xmlns:p14="http://schemas.microsoft.com/office/powerpoint/2010/main" val="152933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encourage you to really dig into today’s session to help you grow. There are a number of ways to engage today.</a:t>
            </a:r>
          </a:p>
          <a:p>
            <a:endParaRPr lang="en-US" dirty="0"/>
          </a:p>
          <a:p>
            <a:r>
              <a:rPr lang="en-US" dirty="0"/>
              <a:t>I will be launching polls. Note that ALL polls are anonymous. So, please answer honestly.</a:t>
            </a:r>
          </a:p>
          <a:p>
            <a:endParaRPr lang="en-US" dirty="0"/>
          </a:p>
          <a:p>
            <a:r>
              <a:rPr lang="en-US" dirty="0"/>
              <a:t>We have the Q/A and chat box. Here is the difference between the two. The Q/A box is used to place questions you have for ME.</a:t>
            </a:r>
          </a:p>
          <a:p>
            <a:endParaRPr lang="en-US" dirty="0"/>
          </a:p>
          <a:p>
            <a:r>
              <a:rPr lang="en-US" dirty="0"/>
              <a:t>The Chat is used to respond to questions I ask you, the audience.</a:t>
            </a:r>
          </a:p>
          <a:p>
            <a:endParaRPr lang="en-US" dirty="0"/>
          </a:p>
          <a:p>
            <a:r>
              <a:rPr lang="en-US" dirty="0"/>
              <a:t>Finally, there is your workbook that you received. Respond to questions in your workbook.</a:t>
            </a:r>
          </a:p>
          <a:p>
            <a:endParaRPr lang="en-US" dirty="0"/>
          </a:p>
          <a:p>
            <a:r>
              <a:rPr lang="en-US" dirty="0"/>
              <a:t>When you see the data icon, that means a poll will be launched so be prepared. When you see the workbook icon, it means the information is today’s workbook or a previous workbook that you have already received. When you see the pencil icon, it means there is a question in your workbook to respond to, but I will remind you each time, so don’t feel you need to memorize all of this.</a:t>
            </a:r>
          </a:p>
        </p:txBody>
      </p:sp>
      <p:sp>
        <p:nvSpPr>
          <p:cNvPr id="4" name="Slide Number Placeholder 3"/>
          <p:cNvSpPr>
            <a:spLocks noGrp="1"/>
          </p:cNvSpPr>
          <p:nvPr>
            <p:ph type="sldNum" sz="quarter" idx="5"/>
          </p:nvPr>
        </p:nvSpPr>
        <p:spPr/>
        <p:txBody>
          <a:bodyPr/>
          <a:lstStyle/>
          <a:p>
            <a:fld id="{73CCD79A-C112-46F1-87CE-BB7105F42290}" type="slidenum">
              <a:rPr lang="en-US" smtClean="0"/>
              <a:pPr/>
              <a:t>4</a:t>
            </a:fld>
            <a:endParaRPr lang="en-US" dirty="0"/>
          </a:p>
        </p:txBody>
      </p:sp>
    </p:spTree>
    <p:extLst>
      <p:ext uri="{BB962C8B-B14F-4D97-AF65-F5344CB8AC3E}">
        <p14:creationId xmlns:p14="http://schemas.microsoft.com/office/powerpoint/2010/main" val="187601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dig in, let’s make sure you are grounded in the definition of health equity. Health equity describes a world where everyone has a fair and just opportunity to be as healthy as possible. An inequity occurs when there is unequal access to the conditions that impact our health like education, healthcare, housing, and so forth.</a:t>
            </a:r>
          </a:p>
          <a:p>
            <a:endParaRPr lang="en-US" dirty="0"/>
          </a:p>
          <a:p>
            <a:r>
              <a:rPr lang="en-US" dirty="0"/>
              <a:t>It is important to note that inequities or unequal access occurs because policies and/or practices have led to them. I have included in your workbook a sample of policies that led to some of the inequities that certain residents encounter today.</a:t>
            </a:r>
          </a:p>
          <a:p>
            <a:endParaRPr lang="en-US" dirty="0"/>
          </a:p>
          <a:p>
            <a:r>
              <a:rPr lang="en-US" dirty="0"/>
              <a:t>Lastly, know that there are several determinants that impact our health: Health behaviors is one determinant of health. Health behaviors would include our diet, our physical activity habits and, yes, our use of substances like tobacco, alcohol or other substances. However, Social determinants of health or critical. Why? Well, these are the determinants that govern our decisions to make healthy choices. We may have the best intentions to eat healthy or be physically active , but if we do not have the income to support a healthy diet, or if we work three jobs and do not have the energy to exercise, the decision to be healthy has been made for us.</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5</a:t>
            </a:fld>
            <a:endParaRPr lang="en-US" dirty="0"/>
          </a:p>
        </p:txBody>
      </p:sp>
    </p:spTree>
    <p:extLst>
      <p:ext uri="{BB962C8B-B14F-4D97-AF65-F5344CB8AC3E}">
        <p14:creationId xmlns:p14="http://schemas.microsoft.com/office/powerpoint/2010/main" val="261327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 will hear me use the term equity, perhaps without health at the handle. Equity is a conceptual term meaning conditions where everyone has a fair and just opportunity to thrive. </a:t>
            </a:r>
          </a:p>
          <a:p>
            <a:endParaRPr lang="en-US" dirty="0"/>
          </a:p>
          <a:p>
            <a:r>
              <a:rPr lang="en-US" dirty="0"/>
              <a:t>Who is included with everyone? Everyone! That means no matter what a person’s background, color, sexual orientation or any other factor that makes us unique should not interfere with their ability to thrive in this world.  </a:t>
            </a:r>
          </a:p>
          <a:p>
            <a:endParaRPr lang="en-US" dirty="0"/>
          </a:p>
          <a:p>
            <a:r>
              <a:rPr lang="en-US" dirty="0"/>
              <a:t>So today, we are discussing how to diversify your network so that equity is the outcome.</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6</a:t>
            </a:fld>
            <a:endParaRPr lang="en-US" dirty="0"/>
          </a:p>
        </p:txBody>
      </p:sp>
    </p:spTree>
    <p:extLst>
      <p:ext uri="{BB962C8B-B14F-4D97-AF65-F5344CB8AC3E}">
        <p14:creationId xmlns:p14="http://schemas.microsoft.com/office/powerpoint/2010/main" val="328673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RWJF Equity Video: https://www.youtube.com/watch?v=MlXZyNtaoDM</a:t>
            </a:r>
          </a:p>
          <a:p>
            <a:endParaRPr lang="en-US" dirty="0"/>
          </a:p>
          <a:p>
            <a:r>
              <a:rPr lang="en-US" dirty="0"/>
              <a:t>What do you think the difference between equality and equity is</a:t>
            </a:r>
          </a:p>
        </p:txBody>
      </p:sp>
      <p:sp>
        <p:nvSpPr>
          <p:cNvPr id="4" name="Slide Number Placeholder 3"/>
          <p:cNvSpPr>
            <a:spLocks noGrp="1"/>
          </p:cNvSpPr>
          <p:nvPr>
            <p:ph type="sldNum" sz="quarter" idx="5"/>
          </p:nvPr>
        </p:nvSpPr>
        <p:spPr/>
        <p:txBody>
          <a:bodyPr/>
          <a:lstStyle/>
          <a:p>
            <a:fld id="{73CCD79A-C112-46F1-87CE-BB7105F42290}" type="slidenum">
              <a:rPr lang="en-US" smtClean="0"/>
              <a:pPr/>
              <a:t>7</a:t>
            </a:fld>
            <a:endParaRPr lang="en-US" dirty="0"/>
          </a:p>
        </p:txBody>
      </p:sp>
    </p:spTree>
    <p:extLst>
      <p:ext uri="{BB962C8B-B14F-4D97-AF65-F5344CB8AC3E}">
        <p14:creationId xmlns:p14="http://schemas.microsoft.com/office/powerpoint/2010/main" val="314966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here are today’s leaning objectives</a:t>
            </a:r>
          </a:p>
        </p:txBody>
      </p:sp>
      <p:sp>
        <p:nvSpPr>
          <p:cNvPr id="4" name="Slide Number Placeholder 3"/>
          <p:cNvSpPr>
            <a:spLocks noGrp="1"/>
          </p:cNvSpPr>
          <p:nvPr>
            <p:ph type="sldNum" sz="quarter" idx="5"/>
          </p:nvPr>
        </p:nvSpPr>
        <p:spPr/>
        <p:txBody>
          <a:bodyPr/>
          <a:lstStyle/>
          <a:p>
            <a:fld id="{73CCD79A-C112-46F1-87CE-BB7105F42290}" type="slidenum">
              <a:rPr lang="en-US" smtClean="0"/>
              <a:pPr/>
              <a:t>8</a:t>
            </a:fld>
            <a:endParaRPr lang="en-US" dirty="0"/>
          </a:p>
        </p:txBody>
      </p:sp>
    </p:spTree>
    <p:extLst>
      <p:ext uri="{BB962C8B-B14F-4D97-AF65-F5344CB8AC3E}">
        <p14:creationId xmlns:p14="http://schemas.microsoft.com/office/powerpoint/2010/main" val="386535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4"/>
                </a:solidFill>
                <a:effectLst/>
                <a:latin typeface="Roboto" panose="02000000000000000000" pitchFamily="2" charset="0"/>
              </a:rPr>
              <a:t>We can all be Snoopy and Woodstock who are always looking to have a good time. My goal is for this training to be a fun learning event. </a:t>
            </a:r>
          </a:p>
          <a:p>
            <a:endParaRPr lang="en-US" b="1" i="0" dirty="0">
              <a:solidFill>
                <a:srgbClr val="202124"/>
              </a:solidFill>
              <a:effectLst/>
              <a:latin typeface="Roboto" panose="02000000000000000000" pitchFamily="2" charset="0"/>
            </a:endParaRPr>
          </a:p>
          <a:p>
            <a:r>
              <a:rPr lang="en-US" b="1" i="0" dirty="0">
                <a:solidFill>
                  <a:srgbClr val="202124"/>
                </a:solidFill>
                <a:effectLst/>
                <a:latin typeface="Roboto" panose="02000000000000000000" pitchFamily="2" charset="0"/>
              </a:rPr>
              <a:t>Sally: </a:t>
            </a:r>
            <a:r>
              <a:rPr lang="en-US" b="0" i="0" dirty="0">
                <a:solidFill>
                  <a:srgbClr val="202124"/>
                </a:solidFill>
                <a:effectLst/>
                <a:latin typeface="Roboto" panose="02000000000000000000" pitchFamily="2" charset="0"/>
              </a:rPr>
              <a:t>It’s all about me and gets frustrated when things stand in the way of getting what she wants</a:t>
            </a:r>
          </a:p>
          <a:p>
            <a:r>
              <a:rPr lang="en-US" b="1" i="0" dirty="0">
                <a:solidFill>
                  <a:srgbClr val="202124"/>
                </a:solidFill>
                <a:effectLst/>
                <a:latin typeface="Roboto" panose="02000000000000000000" pitchFamily="2" charset="0"/>
              </a:rPr>
              <a:t>Charlie Brown: </a:t>
            </a:r>
            <a:r>
              <a:rPr lang="en-US" b="0" i="0" dirty="0">
                <a:solidFill>
                  <a:srgbClr val="202124"/>
                </a:solidFill>
                <a:effectLst/>
                <a:latin typeface="Roboto" panose="02000000000000000000" pitchFamily="2" charset="0"/>
              </a:rPr>
              <a:t>Unsure of himself</a:t>
            </a:r>
          </a:p>
          <a:p>
            <a:r>
              <a:rPr lang="en-US" b="1" i="0" dirty="0">
                <a:solidFill>
                  <a:srgbClr val="202124"/>
                </a:solidFill>
                <a:effectLst/>
                <a:latin typeface="Roboto" panose="02000000000000000000" pitchFamily="2" charset="0"/>
              </a:rPr>
              <a:t>Linus: </a:t>
            </a:r>
            <a:r>
              <a:rPr lang="en-US" b="0" i="0" dirty="0">
                <a:solidFill>
                  <a:srgbClr val="202124"/>
                </a:solidFill>
                <a:effectLst/>
                <a:latin typeface="Roboto" panose="02000000000000000000" pitchFamily="2" charset="0"/>
              </a:rPr>
              <a:t>Always recognizes his limitations and is not ashamed of that</a:t>
            </a:r>
          </a:p>
          <a:p>
            <a:r>
              <a:rPr lang="en-US" b="1" i="0" dirty="0">
                <a:solidFill>
                  <a:srgbClr val="202124"/>
                </a:solidFill>
                <a:effectLst/>
                <a:latin typeface="Roboto" panose="02000000000000000000" pitchFamily="2" charset="0"/>
              </a:rPr>
              <a:t>Lucy: </a:t>
            </a:r>
            <a:r>
              <a:rPr lang="en-US" b="0" i="0" dirty="0">
                <a:solidFill>
                  <a:srgbClr val="202124"/>
                </a:solidFill>
                <a:effectLst/>
                <a:latin typeface="Roboto" panose="02000000000000000000" pitchFamily="2" charset="0"/>
              </a:rPr>
              <a:t>Some may call her bossy; I call her self-confident</a:t>
            </a:r>
          </a:p>
          <a:p>
            <a:endParaRPr lang="en-US" b="0" i="0" dirty="0">
              <a:solidFill>
                <a:srgbClr val="202124"/>
              </a:solidFill>
              <a:effectLst/>
              <a:latin typeface="Roboto" panose="02000000000000000000" pitchFamily="2" charset="0"/>
            </a:endParaRPr>
          </a:p>
          <a:p>
            <a:endParaRPr lang="en-US" b="1" i="0" dirty="0">
              <a:solidFill>
                <a:srgbClr val="202124"/>
              </a:solidFill>
              <a:effectLst/>
              <a:latin typeface="Roboto" panose="02000000000000000000" pitchFamily="2" charset="0"/>
            </a:endParaRPr>
          </a:p>
          <a:p>
            <a:r>
              <a:rPr lang="en-US" b="1" i="0" dirty="0">
                <a:solidFill>
                  <a:srgbClr val="202124"/>
                </a:solidFill>
                <a:effectLst/>
                <a:latin typeface="Roboto" panose="02000000000000000000" pitchFamily="2" charset="0"/>
              </a:rPr>
              <a:t>Please build in this Poll:</a:t>
            </a:r>
          </a:p>
          <a:p>
            <a:endParaRPr lang="en-US" b="1" i="0" dirty="0">
              <a:solidFill>
                <a:srgbClr val="202124"/>
              </a:solidFill>
              <a:effectLst/>
              <a:latin typeface="Roboto" panose="02000000000000000000" pitchFamily="2" charset="0"/>
            </a:endParaRPr>
          </a:p>
          <a:p>
            <a:r>
              <a:rPr lang="en-US" b="1" i="0" dirty="0">
                <a:solidFill>
                  <a:srgbClr val="202124"/>
                </a:solidFill>
                <a:effectLst/>
                <a:latin typeface="Roboto" panose="02000000000000000000" pitchFamily="2" charset="0"/>
              </a:rPr>
              <a:t>Which Peanuts character are you today? (choose one)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Sally</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Charlie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Linus </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Lucy</a:t>
            </a:r>
          </a:p>
        </p:txBody>
      </p:sp>
      <p:sp>
        <p:nvSpPr>
          <p:cNvPr id="4" name="Slide Number Placeholder 3"/>
          <p:cNvSpPr>
            <a:spLocks noGrp="1"/>
          </p:cNvSpPr>
          <p:nvPr>
            <p:ph type="sldNum" sz="quarter" idx="5"/>
          </p:nvPr>
        </p:nvSpPr>
        <p:spPr/>
        <p:txBody>
          <a:bodyPr/>
          <a:lstStyle/>
          <a:p>
            <a:fld id="{73CCD79A-C112-46F1-87CE-BB7105F42290}" type="slidenum">
              <a:rPr lang="en-US" smtClean="0"/>
              <a:pPr/>
              <a:t>9</a:t>
            </a:fld>
            <a:endParaRPr lang="en-US" dirty="0"/>
          </a:p>
        </p:txBody>
      </p:sp>
    </p:spTree>
    <p:extLst>
      <p:ext uri="{BB962C8B-B14F-4D97-AF65-F5344CB8AC3E}">
        <p14:creationId xmlns:p14="http://schemas.microsoft.com/office/powerpoint/2010/main" val="3213688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813127"/>
            <a:ext cx="9144000" cy="4330373"/>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11" name="Title 1"/>
          <p:cNvSpPr>
            <a:spLocks noGrp="1"/>
          </p:cNvSpPr>
          <p:nvPr>
            <p:ph type="title"/>
          </p:nvPr>
        </p:nvSpPr>
        <p:spPr>
          <a:xfrm>
            <a:off x="418368" y="1818355"/>
            <a:ext cx="8304711" cy="1022187"/>
          </a:xfrm>
        </p:spPr>
        <p:txBody>
          <a:bodyPr anchor="b" anchorCtr="0"/>
          <a:lstStyle>
            <a:lvl1pPr algn="l">
              <a:defRPr sz="3800" b="1" cap="all">
                <a:solidFill>
                  <a:srgbClr val="003763"/>
                </a:solidFill>
              </a:defRPr>
            </a:lvl1pPr>
          </a:lstStyle>
          <a:p>
            <a:r>
              <a:rPr lang="en-US"/>
              <a:t>Click to edit Master title style</a:t>
            </a:r>
            <a:endParaRPr lang="en-US" dirty="0"/>
          </a:p>
        </p:txBody>
      </p:sp>
      <p:sp>
        <p:nvSpPr>
          <p:cNvPr id="13" name="Line 685"/>
          <p:cNvSpPr>
            <a:spLocks noChangeShapeType="1"/>
          </p:cNvSpPr>
          <p:nvPr userDrawn="1"/>
        </p:nvSpPr>
        <p:spPr bwMode="auto">
          <a:xfrm>
            <a:off x="418523" y="291736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3" name="Text Placeholder 2"/>
          <p:cNvSpPr>
            <a:spLocks noGrp="1"/>
          </p:cNvSpPr>
          <p:nvPr>
            <p:ph type="body" sz="quarter" idx="10"/>
          </p:nvPr>
        </p:nvSpPr>
        <p:spPr>
          <a:xfrm>
            <a:off x="425993" y="2992899"/>
            <a:ext cx="8295184" cy="605118"/>
          </a:xfrm>
        </p:spPr>
        <p:txBody>
          <a:bodyPr/>
          <a:lstStyle>
            <a:lvl1pPr marL="0" indent="0">
              <a:buNone/>
              <a:defRPr sz="2900" i="1" spc="40">
                <a:solidFill>
                  <a:srgbClr val="003763"/>
                </a:solidFill>
                <a:latin typeface="+mj-lt"/>
              </a:defRPr>
            </a:lvl1pPr>
          </a:lstStyle>
          <a:p>
            <a:pPr lvl="0"/>
            <a:r>
              <a:rPr lang="en-US"/>
              <a:t>Click to edit Master text styles</a:t>
            </a:r>
          </a:p>
        </p:txBody>
      </p:sp>
      <p:sp>
        <p:nvSpPr>
          <p:cNvPr id="6" name="Content Placeholder 5"/>
          <p:cNvSpPr>
            <a:spLocks noGrp="1"/>
          </p:cNvSpPr>
          <p:nvPr>
            <p:ph sz="quarter" idx="11" hasCustomPrompt="1"/>
          </p:nvPr>
        </p:nvSpPr>
        <p:spPr>
          <a:xfrm>
            <a:off x="212814" y="4805747"/>
            <a:ext cx="2955636" cy="184897"/>
          </a:xfrm>
        </p:spPr>
        <p:txBody>
          <a:bodyPr/>
          <a:lstStyle>
            <a:lvl1pPr marL="0" indent="0">
              <a:buNone/>
              <a:defRPr sz="1600" b="0" i="1" baseline="0">
                <a:solidFill>
                  <a:schemeClr val="bg2">
                    <a:lumMod val="75000"/>
                  </a:schemeClr>
                </a:solidFill>
              </a:defRPr>
            </a:lvl1pPr>
            <a:lvl2pPr marL="244206" indent="0">
              <a:buNone/>
              <a:defRPr/>
            </a:lvl2pPr>
            <a:lvl3pPr marL="468061" indent="0">
              <a:buNone/>
              <a:defRPr/>
            </a:lvl3pPr>
            <a:lvl4pPr marL="459157" indent="0">
              <a:buNone/>
              <a:defRPr/>
            </a:lvl4pPr>
            <a:lvl5pPr marL="599068" indent="0">
              <a:buNone/>
              <a:defRPr/>
            </a:lvl5pPr>
          </a:lstStyle>
          <a:p>
            <a:pPr lvl="0"/>
            <a:r>
              <a:rPr lang="en-US" dirty="0"/>
              <a:t>countyhealthrankings.org</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4811" y="4097974"/>
            <a:ext cx="4573010" cy="1059093"/>
          </a:xfrm>
          <a:prstGeom prst="rect">
            <a:avLst/>
          </a:prstGeom>
        </p:spPr>
      </p:pic>
      <p:pic>
        <p:nvPicPr>
          <p:cNvPr id="5" name="Picture 4">
            <a:extLst>
              <a:ext uri="{FF2B5EF4-FFF2-40B4-BE49-F238E27FC236}">
                <a16:creationId xmlns:a16="http://schemas.microsoft.com/office/drawing/2014/main" id="{C0044727-014C-43B0-BFAB-3C8EAA0584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1388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9966" y="1419558"/>
            <a:ext cx="8305511" cy="3116620"/>
          </a:xfrm>
        </p:spPr>
        <p:txBody>
          <a:bodyPr vert="eaVert"/>
          <a:lstStyle/>
          <a:p>
            <a:pPr lvl="0"/>
            <a:r>
              <a:rPr lang="en-US"/>
              <a:t>Click to edit Master text styles</a:t>
            </a:r>
          </a:p>
          <a:p>
            <a:pPr lvl="1"/>
            <a:r>
              <a:rPr lang="en-US"/>
              <a:t>Second level</a:t>
            </a:r>
          </a:p>
          <a:p>
            <a:pPr lvl="2"/>
            <a:r>
              <a:rPr lang="en-US"/>
              <a:t>Third level</a:t>
            </a:r>
          </a:p>
        </p:txBody>
      </p:sp>
      <p:sp>
        <p:nvSpPr>
          <p:cNvPr id="5"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9873" y="1041998"/>
            <a:ext cx="2076738" cy="37315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4850" y="1041998"/>
            <a:ext cx="5576477" cy="3731559"/>
          </a:xfrm>
        </p:spPr>
        <p:txBody>
          <a:bodyPr vert="eaVert"/>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19967" y="1419557"/>
            <a:ext cx="8304068" cy="3484951"/>
          </a:xfrm>
        </p:spPr>
        <p:txBody>
          <a:bodyPr/>
          <a:lstStyle/>
          <a:p>
            <a:r>
              <a:rPr lang="en-US"/>
              <a:t>Click icon to add chart</a:t>
            </a:r>
            <a:endParaRPr lang="en-US" dirty="0"/>
          </a:p>
        </p:txBody>
      </p:sp>
      <p:sp>
        <p:nvSpPr>
          <p:cNvPr id="5"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813127"/>
            <a:ext cx="9144000" cy="4330373"/>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11" name="Title 1"/>
          <p:cNvSpPr>
            <a:spLocks noGrp="1"/>
          </p:cNvSpPr>
          <p:nvPr>
            <p:ph type="title"/>
          </p:nvPr>
        </p:nvSpPr>
        <p:spPr>
          <a:xfrm>
            <a:off x="418368" y="1818355"/>
            <a:ext cx="8304711" cy="1022187"/>
          </a:xfrm>
        </p:spPr>
        <p:txBody>
          <a:bodyPr anchor="b" anchorCtr="0"/>
          <a:lstStyle>
            <a:lvl1pPr algn="l">
              <a:defRPr sz="3800" b="1" cap="all">
                <a:solidFill>
                  <a:srgbClr val="003763"/>
                </a:solidFill>
              </a:defRPr>
            </a:lvl1pPr>
          </a:lstStyle>
          <a:p>
            <a:r>
              <a:rPr lang="en-US"/>
              <a:t>Click to edit Master title style</a:t>
            </a:r>
            <a:endParaRPr lang="en-US" dirty="0"/>
          </a:p>
        </p:txBody>
      </p:sp>
      <p:sp>
        <p:nvSpPr>
          <p:cNvPr id="13" name="Line 685"/>
          <p:cNvSpPr>
            <a:spLocks noChangeShapeType="1"/>
          </p:cNvSpPr>
          <p:nvPr userDrawn="1"/>
        </p:nvSpPr>
        <p:spPr bwMode="auto">
          <a:xfrm>
            <a:off x="418523" y="291736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3" name="Text Placeholder 2"/>
          <p:cNvSpPr>
            <a:spLocks noGrp="1"/>
          </p:cNvSpPr>
          <p:nvPr>
            <p:ph type="body" sz="quarter" idx="10"/>
          </p:nvPr>
        </p:nvSpPr>
        <p:spPr>
          <a:xfrm>
            <a:off x="425993" y="2992899"/>
            <a:ext cx="8295184" cy="605118"/>
          </a:xfrm>
        </p:spPr>
        <p:txBody>
          <a:bodyPr/>
          <a:lstStyle>
            <a:lvl1pPr marL="0" indent="0">
              <a:buNone/>
              <a:defRPr sz="2900" i="1" spc="40">
                <a:solidFill>
                  <a:srgbClr val="003763"/>
                </a:solidFill>
                <a:latin typeface="+mj-lt"/>
              </a:defRPr>
            </a:lvl1pPr>
          </a:lstStyle>
          <a:p>
            <a:pPr lvl="0"/>
            <a:r>
              <a:rPr lang="en-US"/>
              <a:t>Click to edit Master text styles</a:t>
            </a:r>
          </a:p>
        </p:txBody>
      </p:sp>
      <p:sp>
        <p:nvSpPr>
          <p:cNvPr id="6" name="Content Placeholder 5"/>
          <p:cNvSpPr>
            <a:spLocks noGrp="1"/>
          </p:cNvSpPr>
          <p:nvPr>
            <p:ph sz="quarter" idx="11" hasCustomPrompt="1"/>
          </p:nvPr>
        </p:nvSpPr>
        <p:spPr>
          <a:xfrm>
            <a:off x="212814" y="4805747"/>
            <a:ext cx="2955636" cy="184897"/>
          </a:xfrm>
        </p:spPr>
        <p:txBody>
          <a:bodyPr/>
          <a:lstStyle>
            <a:lvl1pPr marL="0" indent="0">
              <a:buNone/>
              <a:defRPr sz="1600" b="0" i="1" baseline="0">
                <a:solidFill>
                  <a:schemeClr val="bg2">
                    <a:lumMod val="75000"/>
                  </a:schemeClr>
                </a:solidFill>
              </a:defRPr>
            </a:lvl1pPr>
            <a:lvl2pPr marL="244206" indent="0">
              <a:buNone/>
              <a:defRPr/>
            </a:lvl2pPr>
            <a:lvl3pPr marL="468061" indent="0">
              <a:buNone/>
              <a:defRPr/>
            </a:lvl3pPr>
            <a:lvl4pPr marL="459157" indent="0">
              <a:buNone/>
              <a:defRPr/>
            </a:lvl4pPr>
            <a:lvl5pPr marL="599068" indent="0">
              <a:buNone/>
              <a:defRPr/>
            </a:lvl5pPr>
          </a:lstStyle>
          <a:p>
            <a:pPr lvl="0"/>
            <a:r>
              <a:rPr lang="en-US" dirty="0"/>
              <a:t>countyhealthrankings.org</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4811" y="4097974"/>
            <a:ext cx="4573010" cy="1059093"/>
          </a:xfrm>
          <a:prstGeom prst="rect">
            <a:avLst/>
          </a:prstGeom>
        </p:spPr>
      </p:pic>
      <p:pic>
        <p:nvPicPr>
          <p:cNvPr id="5" name="Picture 4">
            <a:extLst>
              <a:ext uri="{FF2B5EF4-FFF2-40B4-BE49-F238E27FC236}">
                <a16:creationId xmlns:a16="http://schemas.microsoft.com/office/drawing/2014/main" id="{C0044727-014C-43B0-BFAB-3C8EAA0584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138844"/>
          </a:xfrm>
          <a:prstGeom prst="rect">
            <a:avLst/>
          </a:prstGeom>
        </p:spPr>
      </p:pic>
    </p:spTree>
    <p:extLst>
      <p:ext uri="{BB962C8B-B14F-4D97-AF65-F5344CB8AC3E}">
        <p14:creationId xmlns:p14="http://schemas.microsoft.com/office/powerpoint/2010/main" val="87833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813127"/>
            <a:ext cx="9144000" cy="4330373"/>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3" name="Text Placeholder 2"/>
          <p:cNvSpPr>
            <a:spLocks noGrp="1"/>
          </p:cNvSpPr>
          <p:nvPr>
            <p:ph type="body" sz="quarter" idx="10" hasCustomPrompt="1"/>
          </p:nvPr>
        </p:nvSpPr>
        <p:spPr>
          <a:xfrm>
            <a:off x="425993" y="2992899"/>
            <a:ext cx="8295184" cy="605118"/>
          </a:xfrm>
        </p:spPr>
        <p:txBody>
          <a:bodyPr/>
          <a:lstStyle>
            <a:lvl1pPr marL="0" indent="0">
              <a:buNone/>
              <a:defRPr sz="2600" i="0" spc="40">
                <a:solidFill>
                  <a:srgbClr val="003763"/>
                </a:solidFill>
                <a:latin typeface="+mj-lt"/>
              </a:defRPr>
            </a:lvl1pPr>
          </a:lstStyle>
          <a:p>
            <a:pPr lvl="0"/>
            <a:r>
              <a:rPr lang="en-US" dirty="0"/>
              <a:t>Click to edit additional title information</a:t>
            </a:r>
          </a:p>
        </p:txBody>
      </p:sp>
      <p:pic>
        <p:nvPicPr>
          <p:cNvPr id="5" name="Picture 4">
            <a:extLst>
              <a:ext uri="{FF2B5EF4-FFF2-40B4-BE49-F238E27FC236}">
                <a16:creationId xmlns:a16="http://schemas.microsoft.com/office/drawing/2014/main" id="{5B44D530-C1E0-42A5-8AED-390EB7DEC9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844"/>
          </a:xfrm>
          <a:prstGeom prst="rect">
            <a:avLst/>
          </a:prstGeom>
        </p:spPr>
      </p:pic>
    </p:spTree>
    <p:extLst>
      <p:ext uri="{BB962C8B-B14F-4D97-AF65-F5344CB8AC3E}">
        <p14:creationId xmlns:p14="http://schemas.microsoft.com/office/powerpoint/2010/main" val="118730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
        <p:nvSpPr>
          <p:cNvPr id="3" name="Content Placeholder 2"/>
          <p:cNvSpPr>
            <a:spLocks noGrp="1"/>
          </p:cNvSpPr>
          <p:nvPr>
            <p:ph idx="1"/>
          </p:nvPr>
        </p:nvSpPr>
        <p:spPr>
          <a:xfrm>
            <a:off x="419967" y="1464319"/>
            <a:ext cx="8304068" cy="3350668"/>
          </a:xfrm>
        </p:spPr>
        <p:txBody>
          <a:bodyPr/>
          <a:lstStyle>
            <a:lvl1pPr>
              <a:spcBef>
                <a:spcPts val="1442"/>
              </a:spcBef>
              <a:defRPr/>
            </a:lvl1pPr>
            <a:lvl2pPr>
              <a:spcBef>
                <a:spcPts val="1442"/>
              </a:spcBef>
              <a:defRPr/>
            </a:lvl2pPr>
            <a:lvl3pPr>
              <a:spcBef>
                <a:spcPts val="1442"/>
              </a:spcBef>
              <a:defRPr/>
            </a:lvl3pPr>
            <a:lvl4pPr>
              <a:spcBef>
                <a:spcPts val="961"/>
              </a:spcBef>
              <a:defRPr/>
            </a:lvl4pPr>
            <a:lvl5pPr>
              <a:spcBef>
                <a:spcPts val="961"/>
              </a:spcBef>
              <a:defRPr/>
            </a:lvl5pPr>
          </a:lstStyle>
          <a:p>
            <a:pPr lvl="0"/>
            <a:r>
              <a:rPr lang="en-US"/>
              <a:t>Click to edit Master text styles</a:t>
            </a:r>
          </a:p>
          <a:p>
            <a:pPr lvl="1"/>
            <a:r>
              <a:rPr lang="en-US"/>
              <a:t>Second level</a:t>
            </a:r>
          </a:p>
          <a:p>
            <a:pPr lvl="2"/>
            <a:r>
              <a:rPr lang="en-US"/>
              <a:t>Third level</a:t>
            </a:r>
          </a:p>
        </p:txBody>
      </p:sp>
      <p:sp>
        <p:nvSpPr>
          <p:cNvPr id="4" name="Line 685"/>
          <p:cNvSpPr>
            <a:spLocks noChangeShapeType="1"/>
          </p:cNvSpPr>
          <p:nvPr userDrawn="1"/>
        </p:nvSpPr>
        <p:spPr bwMode="auto">
          <a:xfrm>
            <a:off x="418523" y="128548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Tree>
    <p:extLst>
      <p:ext uri="{BB962C8B-B14F-4D97-AF65-F5344CB8AC3E}">
        <p14:creationId xmlns:p14="http://schemas.microsoft.com/office/powerpoint/2010/main" val="263435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2127879"/>
            <a:ext cx="7771534" cy="1022187"/>
          </a:xfrm>
        </p:spPr>
        <p:txBody>
          <a:bodyPr anchor="t"/>
          <a:lstStyle>
            <a:lvl1pPr algn="ctr">
              <a:defRPr sz="3200" b="1" cap="all"/>
            </a:lvl1pPr>
          </a:lstStyle>
          <a:p>
            <a:r>
              <a:rPr lang="en-US"/>
              <a:t>Click to edit Master title style</a:t>
            </a:r>
            <a:endParaRPr lang="en-US" dirty="0"/>
          </a:p>
        </p:txBody>
      </p:sp>
    </p:spTree>
    <p:extLst>
      <p:ext uri="{BB962C8B-B14F-4D97-AF65-F5344CB8AC3E}">
        <p14:creationId xmlns:p14="http://schemas.microsoft.com/office/powerpoint/2010/main" val="861266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967" y="1692163"/>
            <a:ext cx="4082761" cy="2838590"/>
          </a:xfrm>
        </p:spPr>
        <p:txBody>
          <a:bodyPr/>
          <a:lstStyle>
            <a:lvl1pPr marL="162804" indent="-162804">
              <a:spcBef>
                <a:spcPts val="1442"/>
              </a:spcBef>
              <a:defRPr sz="1600"/>
            </a:lvl1pPr>
            <a:lvl2pPr marL="366309"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1273" y="1692163"/>
            <a:ext cx="4082762" cy="2838590"/>
          </a:xfrm>
        </p:spPr>
        <p:txBody>
          <a:bodyPr/>
          <a:lstStyle>
            <a:lvl1pPr marL="162804" indent="-162804">
              <a:spcBef>
                <a:spcPts val="1442"/>
              </a:spcBef>
              <a:defRPr sz="1600"/>
            </a:lvl1pPr>
            <a:lvl2pPr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12"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7"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992113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830" y="1447025"/>
            <a:ext cx="4039465" cy="201541"/>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Click to edit Master text styles</a:t>
            </a:r>
          </a:p>
        </p:txBody>
      </p:sp>
      <p:sp>
        <p:nvSpPr>
          <p:cNvPr id="4" name="Content Placeholder 3"/>
          <p:cNvSpPr>
            <a:spLocks noGrp="1"/>
          </p:cNvSpPr>
          <p:nvPr>
            <p:ph sz="half" idx="2"/>
          </p:nvPr>
        </p:nvSpPr>
        <p:spPr>
          <a:xfrm>
            <a:off x="448830" y="1811338"/>
            <a:ext cx="4039465" cy="2677227"/>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p:txBody>
      </p:sp>
      <p:sp>
        <p:nvSpPr>
          <p:cNvPr id="9" name="Text Placeholder 2"/>
          <p:cNvSpPr>
            <a:spLocks noGrp="1"/>
          </p:cNvSpPr>
          <p:nvPr>
            <p:ph type="body" idx="11"/>
          </p:nvPr>
        </p:nvSpPr>
        <p:spPr>
          <a:xfrm>
            <a:off x="4684570" y="1447025"/>
            <a:ext cx="4039465" cy="207377"/>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Click to edit Master text styles</a:t>
            </a:r>
          </a:p>
        </p:txBody>
      </p:sp>
      <p:sp>
        <p:nvSpPr>
          <p:cNvPr id="10" name="Content Placeholder 3"/>
          <p:cNvSpPr>
            <a:spLocks noGrp="1"/>
          </p:cNvSpPr>
          <p:nvPr>
            <p:ph sz="half" idx="12"/>
          </p:nvPr>
        </p:nvSpPr>
        <p:spPr>
          <a:xfrm>
            <a:off x="4674071" y="1817174"/>
            <a:ext cx="4039465" cy="2709491"/>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p:txBody>
      </p:sp>
      <p:sp>
        <p:nvSpPr>
          <p:cNvPr id="8"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13"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237203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5"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325759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813127"/>
            <a:ext cx="9144000" cy="4330373"/>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3" name="Text Placeholder 2"/>
          <p:cNvSpPr>
            <a:spLocks noGrp="1"/>
          </p:cNvSpPr>
          <p:nvPr>
            <p:ph type="body" sz="quarter" idx="10" hasCustomPrompt="1"/>
          </p:nvPr>
        </p:nvSpPr>
        <p:spPr>
          <a:xfrm>
            <a:off x="425993" y="2992899"/>
            <a:ext cx="8295184" cy="605118"/>
          </a:xfrm>
        </p:spPr>
        <p:txBody>
          <a:bodyPr/>
          <a:lstStyle>
            <a:lvl1pPr marL="0" indent="0">
              <a:buNone/>
              <a:defRPr sz="2600" i="0" spc="40">
                <a:solidFill>
                  <a:srgbClr val="003763"/>
                </a:solidFill>
                <a:latin typeface="+mj-lt"/>
              </a:defRPr>
            </a:lvl1pPr>
          </a:lstStyle>
          <a:p>
            <a:pPr lvl="0"/>
            <a:r>
              <a:rPr lang="en-US" dirty="0"/>
              <a:t>Click to edit additional title information</a:t>
            </a:r>
          </a:p>
        </p:txBody>
      </p:sp>
      <p:pic>
        <p:nvPicPr>
          <p:cNvPr id="5" name="Picture 4">
            <a:extLst>
              <a:ext uri="{FF2B5EF4-FFF2-40B4-BE49-F238E27FC236}">
                <a16:creationId xmlns:a16="http://schemas.microsoft.com/office/drawing/2014/main" id="{5B44D530-C1E0-42A5-8AED-390EB7DEC9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844"/>
          </a:xfrm>
          <a:prstGeom prst="rect">
            <a:avLst/>
          </a:prstGeom>
        </p:spPr>
      </p:pic>
    </p:spTree>
    <p:extLst>
      <p:ext uri="{BB962C8B-B14F-4D97-AF65-F5344CB8AC3E}">
        <p14:creationId xmlns:p14="http://schemas.microsoft.com/office/powerpoint/2010/main" val="328352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067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396" y="4119974"/>
            <a:ext cx="7664671" cy="425473"/>
          </a:xfrm>
        </p:spPr>
        <p:txBody>
          <a:bodyPr/>
          <a:lstStyle>
            <a:lvl1pPr algn="l">
              <a:defRPr sz="2900" b="1"/>
            </a:lvl1pPr>
          </a:lstStyle>
          <a:p>
            <a:r>
              <a:rPr lang="en-US"/>
              <a:t>Click to edit Master title style</a:t>
            </a:r>
            <a:endParaRPr lang="en-US" dirty="0"/>
          </a:p>
        </p:txBody>
      </p:sp>
      <p:sp>
        <p:nvSpPr>
          <p:cNvPr id="3" name="Picture Placeholder 2"/>
          <p:cNvSpPr>
            <a:spLocks noGrp="1"/>
          </p:cNvSpPr>
          <p:nvPr>
            <p:ph type="pic" idx="1"/>
          </p:nvPr>
        </p:nvSpPr>
        <p:spPr>
          <a:xfrm>
            <a:off x="747396" y="780118"/>
            <a:ext cx="7649208" cy="3199296"/>
          </a:xfrm>
        </p:spPr>
        <p:txBody>
          <a:bodyPr/>
          <a:lstStyle>
            <a:lvl1pPr marL="0" indent="0">
              <a:buNone/>
              <a:defRPr sz="2600"/>
            </a:lvl1pPr>
            <a:lvl2pPr marL="366309" indent="0">
              <a:buNone/>
              <a:defRPr sz="2200"/>
            </a:lvl2pPr>
            <a:lvl3pPr marL="732617" indent="0">
              <a:buNone/>
              <a:defRPr sz="1900"/>
            </a:lvl3pPr>
            <a:lvl4pPr marL="1098926" indent="0">
              <a:buNone/>
              <a:defRPr sz="1600"/>
            </a:lvl4pPr>
            <a:lvl5pPr marL="1465235" indent="0">
              <a:buNone/>
              <a:defRPr sz="1600"/>
            </a:lvl5pPr>
            <a:lvl6pPr marL="1831543" indent="0">
              <a:buNone/>
              <a:defRPr sz="1600"/>
            </a:lvl6pPr>
            <a:lvl7pPr marL="2197852" indent="0">
              <a:buNone/>
              <a:defRPr sz="1600"/>
            </a:lvl7pPr>
            <a:lvl8pPr marL="2564160" indent="0">
              <a:buNone/>
              <a:defRPr sz="1600"/>
            </a:lvl8pPr>
            <a:lvl9pPr marL="2930469" indent="0">
              <a:buNone/>
              <a:defRPr sz="1600"/>
            </a:lvl9pPr>
          </a:lstStyle>
          <a:p>
            <a:r>
              <a:rPr lang="en-US"/>
              <a:t>Click icon to add picture</a:t>
            </a:r>
          </a:p>
        </p:txBody>
      </p:sp>
      <p:sp>
        <p:nvSpPr>
          <p:cNvPr id="4" name="Text Placeholder 3"/>
          <p:cNvSpPr>
            <a:spLocks noGrp="1"/>
          </p:cNvSpPr>
          <p:nvPr>
            <p:ph type="body" sz="half" idx="2"/>
          </p:nvPr>
        </p:nvSpPr>
        <p:spPr>
          <a:xfrm>
            <a:off x="747396" y="4608991"/>
            <a:ext cx="7674980" cy="444018"/>
          </a:xfrm>
        </p:spPr>
        <p:txBody>
          <a:bodyPr/>
          <a:lstStyle>
            <a:lvl1pPr marL="0" indent="0">
              <a:buNone/>
              <a:defRPr sz="2400"/>
            </a:lvl1pPr>
            <a:lvl2pPr marL="366309" indent="0">
              <a:buNone/>
              <a:defRPr sz="1000"/>
            </a:lvl2pPr>
            <a:lvl3pPr marL="732617" indent="0">
              <a:buNone/>
              <a:defRPr sz="800"/>
            </a:lvl3pPr>
            <a:lvl4pPr marL="1098926" indent="0">
              <a:buNone/>
              <a:defRPr sz="700"/>
            </a:lvl4pPr>
            <a:lvl5pPr marL="1465235" indent="0">
              <a:buNone/>
              <a:defRPr sz="700"/>
            </a:lvl5pPr>
            <a:lvl6pPr marL="1831543" indent="0">
              <a:buNone/>
              <a:defRPr sz="700"/>
            </a:lvl6pPr>
            <a:lvl7pPr marL="2197852" indent="0">
              <a:buNone/>
              <a:defRPr sz="700"/>
            </a:lvl7pPr>
            <a:lvl8pPr marL="2564160" indent="0">
              <a:buNone/>
              <a:defRPr sz="700"/>
            </a:lvl8pPr>
            <a:lvl9pPr marL="2930469" indent="0">
              <a:buNone/>
              <a:defRPr sz="700"/>
            </a:lvl9pPr>
          </a:lstStyle>
          <a:p>
            <a:pPr lvl="0"/>
            <a:r>
              <a:rPr lang="en-US"/>
              <a:t>Click to edit Master text styles</a:t>
            </a:r>
          </a:p>
        </p:txBody>
      </p:sp>
    </p:spTree>
    <p:extLst>
      <p:ext uri="{BB962C8B-B14F-4D97-AF65-F5344CB8AC3E}">
        <p14:creationId xmlns:p14="http://schemas.microsoft.com/office/powerpoint/2010/main" val="245199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9966" y="1419558"/>
            <a:ext cx="8305511" cy="3116620"/>
          </a:xfrm>
        </p:spPr>
        <p:txBody>
          <a:bodyPr vert="eaVert"/>
          <a:lstStyle/>
          <a:p>
            <a:pPr lvl="0"/>
            <a:r>
              <a:rPr lang="en-US"/>
              <a:t>Click to edit Master text styles</a:t>
            </a:r>
          </a:p>
          <a:p>
            <a:pPr lvl="1"/>
            <a:r>
              <a:rPr lang="en-US"/>
              <a:t>Second level</a:t>
            </a:r>
          </a:p>
          <a:p>
            <a:pPr lvl="2"/>
            <a:r>
              <a:rPr lang="en-US"/>
              <a:t>Third level</a:t>
            </a:r>
          </a:p>
        </p:txBody>
      </p:sp>
      <p:sp>
        <p:nvSpPr>
          <p:cNvPr id="5"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2849181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9873" y="1041998"/>
            <a:ext cx="2076738" cy="37315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4850" y="1041998"/>
            <a:ext cx="5576477" cy="3731559"/>
          </a:xfrm>
        </p:spPr>
        <p:txBody>
          <a:bodyPr vert="eaVert"/>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97561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19967" y="1419557"/>
            <a:ext cx="8304068" cy="3484951"/>
          </a:xfrm>
        </p:spPr>
        <p:txBody>
          <a:bodyPr/>
          <a:lstStyle/>
          <a:p>
            <a:r>
              <a:rPr lang="en-US"/>
              <a:t>Click icon to add chart</a:t>
            </a:r>
            <a:endParaRPr lang="en-US" dirty="0"/>
          </a:p>
        </p:txBody>
      </p:sp>
      <p:sp>
        <p:nvSpPr>
          <p:cNvPr id="5"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255701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
        <p:nvSpPr>
          <p:cNvPr id="3" name="Content Placeholder 2"/>
          <p:cNvSpPr>
            <a:spLocks noGrp="1"/>
          </p:cNvSpPr>
          <p:nvPr>
            <p:ph idx="1"/>
          </p:nvPr>
        </p:nvSpPr>
        <p:spPr>
          <a:xfrm>
            <a:off x="419967" y="1464319"/>
            <a:ext cx="8304068" cy="3350668"/>
          </a:xfrm>
        </p:spPr>
        <p:txBody>
          <a:bodyPr/>
          <a:lstStyle>
            <a:lvl1pPr>
              <a:spcBef>
                <a:spcPts val="1442"/>
              </a:spcBef>
              <a:defRPr/>
            </a:lvl1pPr>
            <a:lvl2pPr>
              <a:spcBef>
                <a:spcPts val="1442"/>
              </a:spcBef>
              <a:defRPr/>
            </a:lvl2pPr>
            <a:lvl3pPr>
              <a:spcBef>
                <a:spcPts val="1442"/>
              </a:spcBef>
              <a:defRPr/>
            </a:lvl3pPr>
            <a:lvl4pPr>
              <a:spcBef>
                <a:spcPts val="961"/>
              </a:spcBef>
              <a:defRPr/>
            </a:lvl4pPr>
            <a:lvl5pPr>
              <a:spcBef>
                <a:spcPts val="961"/>
              </a:spcBef>
              <a:defRPr/>
            </a:lvl5pPr>
          </a:lstStyle>
          <a:p>
            <a:pPr lvl="0"/>
            <a:r>
              <a:rPr lang="en-US"/>
              <a:t>Click to edit Master text styles</a:t>
            </a:r>
          </a:p>
          <a:p>
            <a:pPr lvl="1"/>
            <a:r>
              <a:rPr lang="en-US"/>
              <a:t>Second level</a:t>
            </a:r>
          </a:p>
          <a:p>
            <a:pPr lvl="2"/>
            <a:r>
              <a:rPr lang="en-US"/>
              <a:t>Third level</a:t>
            </a:r>
          </a:p>
        </p:txBody>
      </p:sp>
      <p:sp>
        <p:nvSpPr>
          <p:cNvPr id="4" name="Line 685"/>
          <p:cNvSpPr>
            <a:spLocks noChangeShapeType="1"/>
          </p:cNvSpPr>
          <p:nvPr userDrawn="1"/>
        </p:nvSpPr>
        <p:spPr bwMode="auto">
          <a:xfrm>
            <a:off x="418523" y="128548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2127879"/>
            <a:ext cx="7771534" cy="1022187"/>
          </a:xfrm>
        </p:spPr>
        <p:txBody>
          <a:bodyPr anchor="t"/>
          <a:lstStyle>
            <a:lvl1pPr algn="ctr">
              <a:defRPr sz="3200" b="1" cap="all"/>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967" y="1692163"/>
            <a:ext cx="4082761" cy="2838590"/>
          </a:xfrm>
        </p:spPr>
        <p:txBody>
          <a:bodyPr/>
          <a:lstStyle>
            <a:lvl1pPr marL="162804" indent="-162804">
              <a:spcBef>
                <a:spcPts val="1442"/>
              </a:spcBef>
              <a:defRPr sz="1600"/>
            </a:lvl1pPr>
            <a:lvl2pPr marL="366309"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1273" y="1692163"/>
            <a:ext cx="4082762" cy="2838590"/>
          </a:xfrm>
        </p:spPr>
        <p:txBody>
          <a:bodyPr/>
          <a:lstStyle>
            <a:lvl1pPr marL="162804" indent="-162804">
              <a:spcBef>
                <a:spcPts val="1442"/>
              </a:spcBef>
              <a:defRPr sz="1600"/>
            </a:lvl1pPr>
            <a:lvl2pPr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12"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7"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830" y="1447025"/>
            <a:ext cx="4039465" cy="201541"/>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Click to edit Master text styles</a:t>
            </a:r>
          </a:p>
        </p:txBody>
      </p:sp>
      <p:sp>
        <p:nvSpPr>
          <p:cNvPr id="4" name="Content Placeholder 3"/>
          <p:cNvSpPr>
            <a:spLocks noGrp="1"/>
          </p:cNvSpPr>
          <p:nvPr>
            <p:ph sz="half" idx="2"/>
          </p:nvPr>
        </p:nvSpPr>
        <p:spPr>
          <a:xfrm>
            <a:off x="448830" y="1811338"/>
            <a:ext cx="4039465" cy="2677227"/>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p:txBody>
      </p:sp>
      <p:sp>
        <p:nvSpPr>
          <p:cNvPr id="9" name="Text Placeholder 2"/>
          <p:cNvSpPr>
            <a:spLocks noGrp="1"/>
          </p:cNvSpPr>
          <p:nvPr>
            <p:ph type="body" idx="11"/>
          </p:nvPr>
        </p:nvSpPr>
        <p:spPr>
          <a:xfrm>
            <a:off x="4684570" y="1447025"/>
            <a:ext cx="4039465" cy="207377"/>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Click to edit Master text styles</a:t>
            </a:r>
          </a:p>
        </p:txBody>
      </p:sp>
      <p:sp>
        <p:nvSpPr>
          <p:cNvPr id="10" name="Content Placeholder 3"/>
          <p:cNvSpPr>
            <a:spLocks noGrp="1"/>
          </p:cNvSpPr>
          <p:nvPr>
            <p:ph sz="half" idx="12"/>
          </p:nvPr>
        </p:nvSpPr>
        <p:spPr>
          <a:xfrm>
            <a:off x="4674071" y="1817174"/>
            <a:ext cx="4039465" cy="2709491"/>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p:txBody>
      </p:sp>
      <p:sp>
        <p:nvSpPr>
          <p:cNvPr id="8"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13"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5"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396" y="4119974"/>
            <a:ext cx="7664671" cy="425473"/>
          </a:xfrm>
        </p:spPr>
        <p:txBody>
          <a:bodyPr/>
          <a:lstStyle>
            <a:lvl1pPr algn="l">
              <a:defRPr sz="2900" b="1"/>
            </a:lvl1pPr>
          </a:lstStyle>
          <a:p>
            <a:r>
              <a:rPr lang="en-US"/>
              <a:t>Click to edit Master title style</a:t>
            </a:r>
            <a:endParaRPr lang="en-US" dirty="0"/>
          </a:p>
        </p:txBody>
      </p:sp>
      <p:sp>
        <p:nvSpPr>
          <p:cNvPr id="3" name="Picture Placeholder 2"/>
          <p:cNvSpPr>
            <a:spLocks noGrp="1"/>
          </p:cNvSpPr>
          <p:nvPr>
            <p:ph type="pic" idx="1"/>
          </p:nvPr>
        </p:nvSpPr>
        <p:spPr>
          <a:xfrm>
            <a:off x="747396" y="780118"/>
            <a:ext cx="7649208" cy="3199296"/>
          </a:xfrm>
        </p:spPr>
        <p:txBody>
          <a:bodyPr/>
          <a:lstStyle>
            <a:lvl1pPr marL="0" indent="0">
              <a:buNone/>
              <a:defRPr sz="2600"/>
            </a:lvl1pPr>
            <a:lvl2pPr marL="366309" indent="0">
              <a:buNone/>
              <a:defRPr sz="2200"/>
            </a:lvl2pPr>
            <a:lvl3pPr marL="732617" indent="0">
              <a:buNone/>
              <a:defRPr sz="1900"/>
            </a:lvl3pPr>
            <a:lvl4pPr marL="1098926" indent="0">
              <a:buNone/>
              <a:defRPr sz="1600"/>
            </a:lvl4pPr>
            <a:lvl5pPr marL="1465235" indent="0">
              <a:buNone/>
              <a:defRPr sz="1600"/>
            </a:lvl5pPr>
            <a:lvl6pPr marL="1831543" indent="0">
              <a:buNone/>
              <a:defRPr sz="1600"/>
            </a:lvl6pPr>
            <a:lvl7pPr marL="2197852" indent="0">
              <a:buNone/>
              <a:defRPr sz="1600"/>
            </a:lvl7pPr>
            <a:lvl8pPr marL="2564160" indent="0">
              <a:buNone/>
              <a:defRPr sz="1600"/>
            </a:lvl8pPr>
            <a:lvl9pPr marL="2930469" indent="0">
              <a:buNone/>
              <a:defRPr sz="1600"/>
            </a:lvl9pPr>
          </a:lstStyle>
          <a:p>
            <a:r>
              <a:rPr lang="en-US"/>
              <a:t>Click icon to add picture</a:t>
            </a:r>
          </a:p>
        </p:txBody>
      </p:sp>
      <p:sp>
        <p:nvSpPr>
          <p:cNvPr id="4" name="Text Placeholder 3"/>
          <p:cNvSpPr>
            <a:spLocks noGrp="1"/>
          </p:cNvSpPr>
          <p:nvPr>
            <p:ph type="body" sz="half" idx="2"/>
          </p:nvPr>
        </p:nvSpPr>
        <p:spPr>
          <a:xfrm>
            <a:off x="747396" y="4608991"/>
            <a:ext cx="7674980" cy="444018"/>
          </a:xfrm>
        </p:spPr>
        <p:txBody>
          <a:bodyPr/>
          <a:lstStyle>
            <a:lvl1pPr marL="0" indent="0">
              <a:buNone/>
              <a:defRPr sz="2400"/>
            </a:lvl1pPr>
            <a:lvl2pPr marL="366309" indent="0">
              <a:buNone/>
              <a:defRPr sz="1000"/>
            </a:lvl2pPr>
            <a:lvl3pPr marL="732617" indent="0">
              <a:buNone/>
              <a:defRPr sz="800"/>
            </a:lvl3pPr>
            <a:lvl4pPr marL="1098926" indent="0">
              <a:buNone/>
              <a:defRPr sz="700"/>
            </a:lvl4pPr>
            <a:lvl5pPr marL="1465235" indent="0">
              <a:buNone/>
              <a:defRPr sz="700"/>
            </a:lvl5pPr>
            <a:lvl6pPr marL="1831543" indent="0">
              <a:buNone/>
              <a:defRPr sz="700"/>
            </a:lvl6pPr>
            <a:lvl7pPr marL="2197852" indent="0">
              <a:buNone/>
              <a:defRPr sz="700"/>
            </a:lvl7pPr>
            <a:lvl8pPr marL="2564160" indent="0">
              <a:buNone/>
              <a:defRPr sz="700"/>
            </a:lvl8pPr>
            <a:lvl9pPr marL="2930469" indent="0">
              <a:buNone/>
              <a:defRPr sz="7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FFF">
            <a:alpha val="68000"/>
          </a:srgbClr>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9967" y="1058867"/>
            <a:ext cx="8308397" cy="76706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a:t>Two Line Titles</a:t>
            </a:r>
            <a:br>
              <a:rPr lang="en-US" dirty="0"/>
            </a:br>
            <a:r>
              <a:rPr lang="en-US" dirty="0"/>
              <a:t>One Line Titles</a:t>
            </a:r>
          </a:p>
        </p:txBody>
      </p:sp>
      <p:sp>
        <p:nvSpPr>
          <p:cNvPr id="6149" name="Rectangle 5"/>
          <p:cNvSpPr>
            <a:spLocks noGrp="1" noChangeArrowheads="1"/>
          </p:cNvSpPr>
          <p:nvPr>
            <p:ph type="body" idx="1"/>
          </p:nvPr>
        </p:nvSpPr>
        <p:spPr bwMode="auto">
          <a:xfrm>
            <a:off x="419966" y="2039750"/>
            <a:ext cx="8304068" cy="22785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B7952E0B-A6B8-4ACC-B777-2385B3B3336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74551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74"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73" r:id="rId12"/>
  </p:sldLayoutIdLst>
  <p:hf hdr="0" ftr="0" dt="0"/>
  <p:txStyles>
    <p:titleStyle>
      <a:lvl1pPr algn="l" defTabSz="578717" rtl="0" eaLnBrk="1" fontAlgn="base" hangingPunct="1">
        <a:spcBef>
          <a:spcPct val="0"/>
        </a:spcBef>
        <a:spcAft>
          <a:spcPct val="0"/>
        </a:spcAft>
        <a:defRPr sz="2900" b="1" cap="all">
          <a:solidFill>
            <a:schemeClr val="accent4"/>
          </a:solidFill>
          <a:latin typeface="+mj-lt"/>
          <a:ea typeface="+mj-ea"/>
          <a:cs typeface="+mj-cs"/>
        </a:defRPr>
      </a:lvl1pPr>
      <a:lvl2pPr algn="l" defTabSz="578717" rtl="0" eaLnBrk="1" fontAlgn="base" hangingPunct="1">
        <a:spcBef>
          <a:spcPct val="0"/>
        </a:spcBef>
        <a:spcAft>
          <a:spcPct val="0"/>
        </a:spcAft>
        <a:defRPr sz="1600" b="1">
          <a:solidFill>
            <a:schemeClr val="accent1"/>
          </a:solidFill>
          <a:latin typeface="Arial" charset="0"/>
        </a:defRPr>
      </a:lvl2pPr>
      <a:lvl3pPr algn="l" defTabSz="578717" rtl="0" eaLnBrk="1" fontAlgn="base" hangingPunct="1">
        <a:spcBef>
          <a:spcPct val="0"/>
        </a:spcBef>
        <a:spcAft>
          <a:spcPct val="0"/>
        </a:spcAft>
        <a:defRPr sz="1600" b="1">
          <a:solidFill>
            <a:schemeClr val="accent1"/>
          </a:solidFill>
          <a:latin typeface="Arial" charset="0"/>
        </a:defRPr>
      </a:lvl3pPr>
      <a:lvl4pPr algn="l" defTabSz="578717" rtl="0" eaLnBrk="1" fontAlgn="base" hangingPunct="1">
        <a:spcBef>
          <a:spcPct val="0"/>
        </a:spcBef>
        <a:spcAft>
          <a:spcPct val="0"/>
        </a:spcAft>
        <a:defRPr sz="1600" b="1">
          <a:solidFill>
            <a:schemeClr val="accent1"/>
          </a:solidFill>
          <a:latin typeface="Arial" charset="0"/>
        </a:defRPr>
      </a:lvl4pPr>
      <a:lvl5pPr algn="l" defTabSz="578717" rtl="0" eaLnBrk="1" fontAlgn="base" hangingPunct="1">
        <a:spcBef>
          <a:spcPct val="0"/>
        </a:spcBef>
        <a:spcAft>
          <a:spcPct val="0"/>
        </a:spcAft>
        <a:defRPr sz="1600" b="1">
          <a:solidFill>
            <a:schemeClr val="accent1"/>
          </a:solidFill>
          <a:latin typeface="Arial" charset="0"/>
        </a:defRPr>
      </a:lvl5pPr>
      <a:lvl6pPr marL="366309" algn="l" defTabSz="578717" rtl="0" eaLnBrk="1" fontAlgn="base" hangingPunct="1">
        <a:spcBef>
          <a:spcPct val="0"/>
        </a:spcBef>
        <a:spcAft>
          <a:spcPct val="0"/>
        </a:spcAft>
        <a:defRPr sz="1600" b="1">
          <a:solidFill>
            <a:schemeClr val="accent1"/>
          </a:solidFill>
          <a:latin typeface="Arial" charset="0"/>
        </a:defRPr>
      </a:lvl6pPr>
      <a:lvl7pPr marL="732617" algn="l" defTabSz="578717" rtl="0" eaLnBrk="1" fontAlgn="base" hangingPunct="1">
        <a:spcBef>
          <a:spcPct val="0"/>
        </a:spcBef>
        <a:spcAft>
          <a:spcPct val="0"/>
        </a:spcAft>
        <a:defRPr sz="1600" b="1">
          <a:solidFill>
            <a:schemeClr val="accent1"/>
          </a:solidFill>
          <a:latin typeface="Arial" charset="0"/>
        </a:defRPr>
      </a:lvl7pPr>
      <a:lvl8pPr marL="1098926" algn="l" defTabSz="578717" rtl="0" eaLnBrk="1" fontAlgn="base" hangingPunct="1">
        <a:spcBef>
          <a:spcPct val="0"/>
        </a:spcBef>
        <a:spcAft>
          <a:spcPct val="0"/>
        </a:spcAft>
        <a:defRPr sz="1600" b="1">
          <a:solidFill>
            <a:schemeClr val="accent1"/>
          </a:solidFill>
          <a:latin typeface="Arial" charset="0"/>
        </a:defRPr>
      </a:lvl8pPr>
      <a:lvl9pPr marL="1465235" algn="l" defTabSz="578717" rtl="0" eaLnBrk="1" fontAlgn="base" hangingPunct="1">
        <a:spcBef>
          <a:spcPct val="0"/>
        </a:spcBef>
        <a:spcAft>
          <a:spcPct val="0"/>
        </a:spcAft>
        <a:defRPr sz="1600" b="1">
          <a:solidFill>
            <a:schemeClr val="accent1"/>
          </a:solidFill>
          <a:latin typeface="Arial" charset="0"/>
        </a:defRPr>
      </a:lvl9pPr>
    </p:titleStyle>
    <p:body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FFFF"/>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9967" y="1058867"/>
            <a:ext cx="8308397" cy="76706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a:t>Two Line Titles</a:t>
            </a:r>
            <a:br>
              <a:rPr lang="en-US" dirty="0"/>
            </a:br>
            <a:r>
              <a:rPr lang="en-US" dirty="0"/>
              <a:t>One Line Titles</a:t>
            </a:r>
          </a:p>
        </p:txBody>
      </p:sp>
      <p:sp>
        <p:nvSpPr>
          <p:cNvPr id="6149" name="Rectangle 5"/>
          <p:cNvSpPr>
            <a:spLocks noGrp="1" noChangeArrowheads="1"/>
          </p:cNvSpPr>
          <p:nvPr>
            <p:ph type="body" idx="1"/>
          </p:nvPr>
        </p:nvSpPr>
        <p:spPr bwMode="auto">
          <a:xfrm>
            <a:off x="419966" y="2039750"/>
            <a:ext cx="8304068" cy="22785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B7952E0B-A6B8-4ACC-B777-2385B3B3336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745510"/>
          </a:xfrm>
          <a:prstGeom prst="rect">
            <a:avLst/>
          </a:prstGeom>
        </p:spPr>
      </p:pic>
    </p:spTree>
    <p:extLst>
      <p:ext uri="{BB962C8B-B14F-4D97-AF65-F5344CB8AC3E}">
        <p14:creationId xmlns:p14="http://schemas.microsoft.com/office/powerpoint/2010/main" val="319805727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578717" rtl="0" eaLnBrk="1" fontAlgn="base" hangingPunct="1">
        <a:spcBef>
          <a:spcPct val="0"/>
        </a:spcBef>
        <a:spcAft>
          <a:spcPct val="0"/>
        </a:spcAft>
        <a:defRPr sz="2900" b="1" cap="all">
          <a:solidFill>
            <a:schemeClr val="accent4"/>
          </a:solidFill>
          <a:latin typeface="+mj-lt"/>
          <a:ea typeface="+mj-ea"/>
          <a:cs typeface="+mj-cs"/>
        </a:defRPr>
      </a:lvl1pPr>
      <a:lvl2pPr algn="l" defTabSz="578717" rtl="0" eaLnBrk="1" fontAlgn="base" hangingPunct="1">
        <a:spcBef>
          <a:spcPct val="0"/>
        </a:spcBef>
        <a:spcAft>
          <a:spcPct val="0"/>
        </a:spcAft>
        <a:defRPr sz="1600" b="1">
          <a:solidFill>
            <a:schemeClr val="accent1"/>
          </a:solidFill>
          <a:latin typeface="Arial" charset="0"/>
        </a:defRPr>
      </a:lvl2pPr>
      <a:lvl3pPr algn="l" defTabSz="578717" rtl="0" eaLnBrk="1" fontAlgn="base" hangingPunct="1">
        <a:spcBef>
          <a:spcPct val="0"/>
        </a:spcBef>
        <a:spcAft>
          <a:spcPct val="0"/>
        </a:spcAft>
        <a:defRPr sz="1600" b="1">
          <a:solidFill>
            <a:schemeClr val="accent1"/>
          </a:solidFill>
          <a:latin typeface="Arial" charset="0"/>
        </a:defRPr>
      </a:lvl3pPr>
      <a:lvl4pPr algn="l" defTabSz="578717" rtl="0" eaLnBrk="1" fontAlgn="base" hangingPunct="1">
        <a:spcBef>
          <a:spcPct val="0"/>
        </a:spcBef>
        <a:spcAft>
          <a:spcPct val="0"/>
        </a:spcAft>
        <a:defRPr sz="1600" b="1">
          <a:solidFill>
            <a:schemeClr val="accent1"/>
          </a:solidFill>
          <a:latin typeface="Arial" charset="0"/>
        </a:defRPr>
      </a:lvl4pPr>
      <a:lvl5pPr algn="l" defTabSz="578717" rtl="0" eaLnBrk="1" fontAlgn="base" hangingPunct="1">
        <a:spcBef>
          <a:spcPct val="0"/>
        </a:spcBef>
        <a:spcAft>
          <a:spcPct val="0"/>
        </a:spcAft>
        <a:defRPr sz="1600" b="1">
          <a:solidFill>
            <a:schemeClr val="accent1"/>
          </a:solidFill>
          <a:latin typeface="Arial" charset="0"/>
        </a:defRPr>
      </a:lvl5pPr>
      <a:lvl6pPr marL="366309" algn="l" defTabSz="578717" rtl="0" eaLnBrk="1" fontAlgn="base" hangingPunct="1">
        <a:spcBef>
          <a:spcPct val="0"/>
        </a:spcBef>
        <a:spcAft>
          <a:spcPct val="0"/>
        </a:spcAft>
        <a:defRPr sz="1600" b="1">
          <a:solidFill>
            <a:schemeClr val="accent1"/>
          </a:solidFill>
          <a:latin typeface="Arial" charset="0"/>
        </a:defRPr>
      </a:lvl6pPr>
      <a:lvl7pPr marL="732617" algn="l" defTabSz="578717" rtl="0" eaLnBrk="1" fontAlgn="base" hangingPunct="1">
        <a:spcBef>
          <a:spcPct val="0"/>
        </a:spcBef>
        <a:spcAft>
          <a:spcPct val="0"/>
        </a:spcAft>
        <a:defRPr sz="1600" b="1">
          <a:solidFill>
            <a:schemeClr val="accent1"/>
          </a:solidFill>
          <a:latin typeface="Arial" charset="0"/>
        </a:defRPr>
      </a:lvl7pPr>
      <a:lvl8pPr marL="1098926" algn="l" defTabSz="578717" rtl="0" eaLnBrk="1" fontAlgn="base" hangingPunct="1">
        <a:spcBef>
          <a:spcPct val="0"/>
        </a:spcBef>
        <a:spcAft>
          <a:spcPct val="0"/>
        </a:spcAft>
        <a:defRPr sz="1600" b="1">
          <a:solidFill>
            <a:schemeClr val="accent1"/>
          </a:solidFill>
          <a:latin typeface="Arial" charset="0"/>
        </a:defRPr>
      </a:lvl8pPr>
      <a:lvl9pPr marL="1465235" algn="l" defTabSz="578717" rtl="0" eaLnBrk="1" fontAlgn="base" hangingPunct="1">
        <a:spcBef>
          <a:spcPct val="0"/>
        </a:spcBef>
        <a:spcAft>
          <a:spcPct val="0"/>
        </a:spcAft>
        <a:defRPr sz="1600" b="1">
          <a:solidFill>
            <a:schemeClr val="accent1"/>
          </a:solidFill>
          <a:latin typeface="Arial" charset="0"/>
        </a:defRPr>
      </a:lvl9pPr>
    </p:titleStyle>
    <p:body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3.png"/><Relationship Id="rId10" Type="http://schemas.openxmlformats.org/officeDocument/2006/relationships/image" Target="../media/image9.svg"/><Relationship Id="rId4" Type="http://schemas.microsoft.com/office/2007/relationships/hdphoto" Target="../media/hdphoto1.wdp"/><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9.svg"/><Relationship Id="rId4" Type="http://schemas.openxmlformats.org/officeDocument/2006/relationships/image" Target="../media/image27.jpe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7.sv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3.sv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49.jpeg"/><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3.png"/><Relationship Id="rId4" Type="http://schemas.openxmlformats.org/officeDocument/2006/relationships/diagramLayout" Target="../diagrams/layout2.xml"/><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Diversifying Your Network for Equity</a:t>
            </a:r>
          </a:p>
        </p:txBody>
      </p:sp>
      <p:sp>
        <p:nvSpPr>
          <p:cNvPr id="3" name="Text Placeholder 2"/>
          <p:cNvSpPr>
            <a:spLocks noGrp="1"/>
          </p:cNvSpPr>
          <p:nvPr>
            <p:ph type="body" sz="quarter" idx="10"/>
          </p:nvPr>
        </p:nvSpPr>
        <p:spPr/>
        <p:txBody>
          <a:bodyPr/>
          <a:lstStyle/>
          <a:p>
            <a:r>
              <a:rPr lang="en-US" sz="1800" dirty="0"/>
              <a:t>Great Lakes Prevention Technology Transfer Center Network</a:t>
            </a:r>
            <a:br>
              <a:rPr lang="en-US" sz="1800" dirty="0"/>
            </a:br>
            <a:endParaRPr lang="en-US" sz="1800" dirty="0"/>
          </a:p>
          <a:p>
            <a:r>
              <a:rPr lang="en-US" sz="1800" b="1" i="0" dirty="0"/>
              <a:t>Ericka Burroughs-Girardi, MA, MPH</a:t>
            </a:r>
            <a:br>
              <a:rPr lang="en-US" sz="1600" i="0" dirty="0"/>
            </a:br>
            <a:r>
              <a:rPr lang="en-US" sz="1600" i="0" dirty="0"/>
              <a:t>February 10, 2022</a:t>
            </a:r>
          </a:p>
        </p:txBody>
      </p:sp>
      <p:sp>
        <p:nvSpPr>
          <p:cNvPr id="4" name="Content Placeholder 5"/>
          <p:cNvSpPr>
            <a:spLocks noGrp="1"/>
          </p:cNvSpPr>
          <p:nvPr>
            <p:ph sz="quarter" idx="11"/>
          </p:nvPr>
        </p:nvSpPr>
        <p:spPr>
          <a:xfrm>
            <a:off x="238214" y="4466022"/>
            <a:ext cx="4448086" cy="309178"/>
          </a:xfrm>
        </p:spPr>
        <p:txBody>
          <a:bodyPr/>
          <a:lstStyle>
            <a:lvl1pPr marL="0" indent="0">
              <a:buNone/>
              <a:defRPr sz="2000" b="0" i="1" baseline="0">
                <a:solidFill>
                  <a:schemeClr val="bg2">
                    <a:lumMod val="75000"/>
                  </a:schemeClr>
                </a:solidFill>
              </a:defRPr>
            </a:lvl1pPr>
            <a:lvl2pPr marL="304800" indent="0">
              <a:buNone/>
              <a:defRPr/>
            </a:lvl2pPr>
            <a:lvl3pPr marL="584200" indent="0">
              <a:buNone/>
              <a:defRPr/>
            </a:lvl3pPr>
            <a:lvl4pPr marL="573087" indent="0">
              <a:buNone/>
              <a:defRPr/>
            </a:lvl4pPr>
            <a:lvl5pPr marL="747713" indent="0">
              <a:buNone/>
              <a:defRPr/>
            </a:lvl5pPr>
          </a:lstStyle>
          <a:p>
            <a:pPr lvl="0"/>
            <a:r>
              <a:rPr lang="en-US" dirty="0"/>
              <a:t>countyhealthrankings.org</a:t>
            </a:r>
          </a:p>
          <a:p>
            <a:pPr lvl="0">
              <a:spcBef>
                <a:spcPts val="0"/>
              </a:spcBef>
            </a:pPr>
            <a:r>
              <a:rPr lang="en-US" dirty="0"/>
              <a:t>Ericka.Burroughs-Girardi@chrr.wisc.edu</a:t>
            </a:r>
          </a:p>
        </p:txBody>
      </p:sp>
    </p:spTree>
    <p:extLst>
      <p:ext uri="{BB962C8B-B14F-4D97-AF65-F5344CB8AC3E}">
        <p14:creationId xmlns:p14="http://schemas.microsoft.com/office/powerpoint/2010/main" val="18349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5B58F-C5FF-42B7-A49A-35E4F8270DD3}"/>
              </a:ext>
            </a:extLst>
          </p:cNvPr>
          <p:cNvSpPr>
            <a:spLocks noGrp="1"/>
          </p:cNvSpPr>
          <p:nvPr>
            <p:ph type="title"/>
          </p:nvPr>
        </p:nvSpPr>
        <p:spPr/>
        <p:txBody>
          <a:bodyPr/>
          <a:lstStyle/>
          <a:p>
            <a:r>
              <a:rPr lang="en-US" dirty="0"/>
              <a:t>Understanding the connection between a diverse network and equitable solutions</a:t>
            </a:r>
            <a:br>
              <a:rPr lang="en-US" dirty="0"/>
            </a:br>
            <a:endParaRPr lang="en-US" dirty="0"/>
          </a:p>
        </p:txBody>
      </p:sp>
    </p:spTree>
    <p:extLst>
      <p:ext uri="{BB962C8B-B14F-4D97-AF65-F5344CB8AC3E}">
        <p14:creationId xmlns:p14="http://schemas.microsoft.com/office/powerpoint/2010/main" val="322914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7F3DE3-28A8-422E-9610-6670A0F25A40}"/>
              </a:ext>
            </a:extLst>
          </p:cNvPr>
          <p:cNvSpPr>
            <a:spLocks noGrp="1"/>
          </p:cNvSpPr>
          <p:nvPr>
            <p:ph type="title"/>
          </p:nvPr>
        </p:nvSpPr>
        <p:spPr>
          <a:xfrm>
            <a:off x="747396" y="4119974"/>
            <a:ext cx="7664671" cy="425473"/>
          </a:xfrm>
        </p:spPr>
        <p:txBody>
          <a:bodyPr/>
          <a:lstStyle/>
          <a:p>
            <a:r>
              <a:rPr lang="en-US" dirty="0"/>
              <a:t>What is A Network?	</a:t>
            </a:r>
          </a:p>
        </p:txBody>
      </p:sp>
      <p:pic>
        <p:nvPicPr>
          <p:cNvPr id="4" name="Picture 3" descr="Abstract glowing blue wireframe">
            <a:extLst>
              <a:ext uri="{FF2B5EF4-FFF2-40B4-BE49-F238E27FC236}">
                <a16:creationId xmlns:a16="http://schemas.microsoft.com/office/drawing/2014/main" id="{17771841-9BA3-4F79-8578-EBB9F62BB8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09" b="8339"/>
          <a:stretch/>
        </p:blipFill>
        <p:spPr>
          <a:xfrm>
            <a:off x="747396" y="780118"/>
            <a:ext cx="7649208" cy="3199296"/>
          </a:xfrm>
          <a:prstGeom prst="rect">
            <a:avLst/>
          </a:prstGeom>
          <a:noFill/>
        </p:spPr>
      </p:pic>
      <p:sp>
        <p:nvSpPr>
          <p:cNvPr id="11" name="Text Placeholder 3">
            <a:extLst>
              <a:ext uri="{FF2B5EF4-FFF2-40B4-BE49-F238E27FC236}">
                <a16:creationId xmlns:a16="http://schemas.microsoft.com/office/drawing/2014/main" id="{6701AC9C-EE32-420F-A9CF-21B2782789D0}"/>
              </a:ext>
            </a:extLst>
          </p:cNvPr>
          <p:cNvSpPr>
            <a:spLocks noGrp="1"/>
          </p:cNvSpPr>
          <p:nvPr>
            <p:ph type="body" sz="half" idx="2"/>
          </p:nvPr>
        </p:nvSpPr>
        <p:spPr>
          <a:xfrm>
            <a:off x="747396" y="4608991"/>
            <a:ext cx="7674980" cy="444018"/>
          </a:xfrm>
        </p:spPr>
        <p:txBody>
          <a:bodyPr/>
          <a:lstStyle/>
          <a:p>
            <a:r>
              <a:rPr lang="en-US" dirty="0"/>
              <a:t>Partners +</a:t>
            </a:r>
          </a:p>
        </p:txBody>
      </p:sp>
    </p:spTree>
    <p:extLst>
      <p:ext uri="{BB962C8B-B14F-4D97-AF65-F5344CB8AC3E}">
        <p14:creationId xmlns:p14="http://schemas.microsoft.com/office/powerpoint/2010/main" val="167506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3752-84FB-4417-8477-1428B0599A06}"/>
              </a:ext>
            </a:extLst>
          </p:cNvPr>
          <p:cNvSpPr>
            <a:spLocks noGrp="1"/>
          </p:cNvSpPr>
          <p:nvPr>
            <p:ph type="title"/>
          </p:nvPr>
        </p:nvSpPr>
        <p:spPr/>
        <p:txBody>
          <a:bodyPr/>
          <a:lstStyle/>
          <a:p>
            <a:r>
              <a:rPr lang="en-US" sz="2800" dirty="0"/>
              <a:t>Common Individual Networks</a:t>
            </a:r>
          </a:p>
        </p:txBody>
      </p:sp>
      <p:sp>
        <p:nvSpPr>
          <p:cNvPr id="3" name="Content Placeholder 2">
            <a:extLst>
              <a:ext uri="{FF2B5EF4-FFF2-40B4-BE49-F238E27FC236}">
                <a16:creationId xmlns:a16="http://schemas.microsoft.com/office/drawing/2014/main" id="{2CEA4194-54C6-48FF-85B5-B5EE36536701}"/>
              </a:ext>
            </a:extLst>
          </p:cNvPr>
          <p:cNvSpPr>
            <a:spLocks noGrp="1"/>
          </p:cNvSpPr>
          <p:nvPr>
            <p:ph idx="1"/>
          </p:nvPr>
        </p:nvSpPr>
        <p:spPr/>
        <p:txBody>
          <a:bodyPr/>
          <a:lstStyle/>
          <a:p>
            <a:r>
              <a:rPr lang="en-US" dirty="0"/>
              <a:t>Shopping parties (Mary Kay, Pampered Chef)</a:t>
            </a:r>
          </a:p>
          <a:p>
            <a:r>
              <a:rPr lang="en-US" dirty="0"/>
              <a:t>Faith-based institutions</a:t>
            </a:r>
          </a:p>
          <a:p>
            <a:r>
              <a:rPr lang="en-US" dirty="0"/>
              <a:t>Book clubs </a:t>
            </a:r>
          </a:p>
          <a:p>
            <a:r>
              <a:rPr lang="en-US" dirty="0"/>
              <a:t>Gym memberships</a:t>
            </a:r>
          </a:p>
          <a:p>
            <a:r>
              <a:rPr lang="en-US" dirty="0"/>
              <a:t>Social media</a:t>
            </a:r>
          </a:p>
        </p:txBody>
      </p:sp>
    </p:spTree>
    <p:extLst>
      <p:ext uri="{BB962C8B-B14F-4D97-AF65-F5344CB8AC3E}">
        <p14:creationId xmlns:p14="http://schemas.microsoft.com/office/powerpoint/2010/main" val="420175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B76379-3E51-4824-BC20-E484E0CA543A}"/>
              </a:ext>
            </a:extLst>
          </p:cNvPr>
          <p:cNvSpPr>
            <a:spLocks noGrp="1"/>
          </p:cNvSpPr>
          <p:nvPr>
            <p:ph type="title"/>
          </p:nvPr>
        </p:nvSpPr>
        <p:spPr>
          <a:xfrm>
            <a:off x="417800" y="826224"/>
            <a:ext cx="8308397" cy="408930"/>
          </a:xfrm>
        </p:spPr>
        <p:txBody>
          <a:bodyPr/>
          <a:lstStyle/>
          <a:p>
            <a:r>
              <a:rPr lang="en-US" dirty="0"/>
              <a:t>Who is in OUR Professional </a:t>
            </a:r>
            <a:r>
              <a:rPr lang="en-US" dirty="0" err="1"/>
              <a:t>NetworkS</a:t>
            </a:r>
            <a:r>
              <a:rPr lang="en-US" dirty="0"/>
              <a:t>?</a:t>
            </a:r>
          </a:p>
        </p:txBody>
      </p:sp>
      <p:pic>
        <p:nvPicPr>
          <p:cNvPr id="8" name="Content Placeholder 7" descr="Child with backpack entering school bus on a sunny morning">
            <a:extLst>
              <a:ext uri="{FF2B5EF4-FFF2-40B4-BE49-F238E27FC236}">
                <a16:creationId xmlns:a16="http://schemas.microsoft.com/office/drawing/2014/main" id="{EA489A37-C167-4915-AF85-9705A33EF652}"/>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18523" y="1948944"/>
            <a:ext cx="2315356" cy="1545623"/>
          </a:xfrm>
        </p:spPr>
      </p:pic>
      <p:pic>
        <p:nvPicPr>
          <p:cNvPr id="9" name="Picture 8" descr="Police car red lights in night time">
            <a:extLst>
              <a:ext uri="{FF2B5EF4-FFF2-40B4-BE49-F238E27FC236}">
                <a16:creationId xmlns:a16="http://schemas.microsoft.com/office/drawing/2014/main" id="{D8CED2CE-3E30-4424-965C-7C34A2029242}"/>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152218" y="1915632"/>
            <a:ext cx="2241907" cy="1606993"/>
          </a:xfrm>
          <a:prstGeom prst="rect">
            <a:avLst/>
          </a:prstGeom>
        </p:spPr>
      </p:pic>
      <p:pic>
        <p:nvPicPr>
          <p:cNvPr id="11" name="Picture 10" descr="Women playing football">
            <a:extLst>
              <a:ext uri="{FF2B5EF4-FFF2-40B4-BE49-F238E27FC236}">
                <a16:creationId xmlns:a16="http://schemas.microsoft.com/office/drawing/2014/main" id="{3DDB72D7-E4F2-4314-A4D5-4E95FD2C7248}"/>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5812465" y="1887573"/>
            <a:ext cx="2452577" cy="1635052"/>
          </a:xfrm>
          <a:prstGeom prst="rect">
            <a:avLst/>
          </a:prstGeom>
        </p:spPr>
      </p:pic>
      <p:sp>
        <p:nvSpPr>
          <p:cNvPr id="13" name="TextBox 12">
            <a:extLst>
              <a:ext uri="{FF2B5EF4-FFF2-40B4-BE49-F238E27FC236}">
                <a16:creationId xmlns:a16="http://schemas.microsoft.com/office/drawing/2014/main" id="{09BDB41F-E93B-4178-86A8-BA335EBD1919}"/>
              </a:ext>
            </a:extLst>
          </p:cNvPr>
          <p:cNvSpPr txBox="1"/>
          <p:nvPr/>
        </p:nvSpPr>
        <p:spPr bwMode="auto">
          <a:xfrm>
            <a:off x="509401" y="3217568"/>
            <a:ext cx="21336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800" b="0" i="1" cap="none" spc="100" dirty="0">
                <a:solidFill>
                  <a:schemeClr val="accent5"/>
                </a:solidFill>
              </a:rPr>
              <a:t>Schools</a:t>
            </a:r>
          </a:p>
        </p:txBody>
      </p:sp>
      <p:sp>
        <p:nvSpPr>
          <p:cNvPr id="14" name="TextBox 13">
            <a:extLst>
              <a:ext uri="{FF2B5EF4-FFF2-40B4-BE49-F238E27FC236}">
                <a16:creationId xmlns:a16="http://schemas.microsoft.com/office/drawing/2014/main" id="{EA80195B-4948-4904-B1E1-1111E9F9E15A}"/>
              </a:ext>
            </a:extLst>
          </p:cNvPr>
          <p:cNvSpPr txBox="1"/>
          <p:nvPr/>
        </p:nvSpPr>
        <p:spPr bwMode="auto">
          <a:xfrm>
            <a:off x="3260525" y="3263734"/>
            <a:ext cx="21336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800" b="0" i="1" cap="none" spc="100" dirty="0">
                <a:solidFill>
                  <a:schemeClr val="accent5"/>
                </a:solidFill>
              </a:rPr>
              <a:t>Law Enforcement</a:t>
            </a:r>
          </a:p>
        </p:txBody>
      </p:sp>
      <p:sp>
        <p:nvSpPr>
          <p:cNvPr id="15" name="TextBox 14">
            <a:extLst>
              <a:ext uri="{FF2B5EF4-FFF2-40B4-BE49-F238E27FC236}">
                <a16:creationId xmlns:a16="http://schemas.microsoft.com/office/drawing/2014/main" id="{5B354CD1-BBC2-4786-AC89-FB7B064FDC31}"/>
              </a:ext>
            </a:extLst>
          </p:cNvPr>
          <p:cNvSpPr txBox="1"/>
          <p:nvPr/>
        </p:nvSpPr>
        <p:spPr bwMode="auto">
          <a:xfrm>
            <a:off x="6041760" y="3245626"/>
            <a:ext cx="21336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800" b="0" i="1" cap="none" spc="100" dirty="0">
                <a:solidFill>
                  <a:schemeClr val="accent5"/>
                </a:solidFill>
              </a:rPr>
              <a:t>Youth Groups</a:t>
            </a:r>
          </a:p>
        </p:txBody>
      </p:sp>
      <p:sp>
        <p:nvSpPr>
          <p:cNvPr id="16" name="TextBox 15">
            <a:extLst>
              <a:ext uri="{FF2B5EF4-FFF2-40B4-BE49-F238E27FC236}">
                <a16:creationId xmlns:a16="http://schemas.microsoft.com/office/drawing/2014/main" id="{EA371F2D-79B5-4EFF-88F1-EA44A66BEEC0}"/>
              </a:ext>
            </a:extLst>
          </p:cNvPr>
          <p:cNvSpPr txBox="1"/>
          <p:nvPr/>
        </p:nvSpPr>
        <p:spPr bwMode="auto">
          <a:xfrm>
            <a:off x="1382232" y="3929777"/>
            <a:ext cx="6379535" cy="4616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3000" b="0" i="1" cap="none" spc="100" dirty="0">
                <a:solidFill>
                  <a:schemeClr val="bg2"/>
                </a:solidFill>
              </a:rPr>
              <a:t>Are these the usual playmates?</a:t>
            </a:r>
          </a:p>
        </p:txBody>
      </p:sp>
      <p:pic>
        <p:nvPicPr>
          <p:cNvPr id="17" name="Content Placeholder 5" descr="Pencil with solid fill">
            <a:extLst>
              <a:ext uri="{FF2B5EF4-FFF2-40B4-BE49-F238E27FC236}">
                <a16:creationId xmlns:a16="http://schemas.microsoft.com/office/drawing/2014/main" id="{31A9D108-12BE-4E76-B9EA-D97362F75E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bwMode="auto">
          <a:xfrm>
            <a:off x="7856030" y="0"/>
            <a:ext cx="521208" cy="521208"/>
          </a:xfrm>
          <a:prstGeom prst="rect">
            <a:avLst/>
          </a:prstGeom>
          <a:noFill/>
          <a:ln w="9525">
            <a:noFill/>
            <a:miter lim="800000"/>
            <a:headEnd/>
            <a:tailEnd/>
          </a:ln>
          <a:effectLst/>
        </p:spPr>
      </p:pic>
    </p:spTree>
    <p:extLst>
      <p:ext uri="{BB962C8B-B14F-4D97-AF65-F5344CB8AC3E}">
        <p14:creationId xmlns:p14="http://schemas.microsoft.com/office/powerpoint/2010/main" val="93171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666E-5647-4F7F-9877-F023381EF5F1}"/>
              </a:ext>
            </a:extLst>
          </p:cNvPr>
          <p:cNvSpPr>
            <a:spLocks noGrp="1"/>
          </p:cNvSpPr>
          <p:nvPr>
            <p:ph type="title"/>
          </p:nvPr>
        </p:nvSpPr>
        <p:spPr/>
        <p:txBody>
          <a:bodyPr/>
          <a:lstStyle/>
          <a:p>
            <a:r>
              <a:rPr lang="en-US" dirty="0"/>
              <a:t>Why Expand Beyond traditional Partners</a:t>
            </a:r>
          </a:p>
        </p:txBody>
      </p:sp>
      <p:sp>
        <p:nvSpPr>
          <p:cNvPr id="3" name="Content Placeholder 2">
            <a:extLst>
              <a:ext uri="{FF2B5EF4-FFF2-40B4-BE49-F238E27FC236}">
                <a16:creationId xmlns:a16="http://schemas.microsoft.com/office/drawing/2014/main" id="{6E130AC4-C12E-4FD0-BF59-51F8CD2BCDB4}"/>
              </a:ext>
            </a:extLst>
          </p:cNvPr>
          <p:cNvSpPr>
            <a:spLocks noGrp="1"/>
          </p:cNvSpPr>
          <p:nvPr>
            <p:ph idx="1"/>
          </p:nvPr>
        </p:nvSpPr>
        <p:spPr/>
        <p:txBody>
          <a:bodyPr/>
          <a:lstStyle/>
          <a:p>
            <a:r>
              <a:rPr lang="en-US" dirty="0"/>
              <a:t>May have blind spots (We don’t know what we don’t know)</a:t>
            </a:r>
          </a:p>
          <a:p>
            <a:r>
              <a:rPr lang="en-US" dirty="0"/>
              <a:t>May have limited exposure to those experiencing inequities</a:t>
            </a:r>
          </a:p>
          <a:p>
            <a:r>
              <a:rPr lang="en-US" dirty="0"/>
              <a:t>May possess a limited equity growth mindset</a:t>
            </a:r>
          </a:p>
          <a:p>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703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255E-B3B3-4EEC-B32E-E079236FCC6B}"/>
              </a:ext>
            </a:extLst>
          </p:cNvPr>
          <p:cNvSpPr>
            <a:spLocks noGrp="1"/>
          </p:cNvSpPr>
          <p:nvPr>
            <p:ph type="title"/>
          </p:nvPr>
        </p:nvSpPr>
        <p:spPr>
          <a:xfrm>
            <a:off x="419967" y="887339"/>
            <a:ext cx="8308397" cy="408930"/>
          </a:xfrm>
        </p:spPr>
        <p:txBody>
          <a:bodyPr/>
          <a:lstStyle/>
          <a:p>
            <a:r>
              <a:rPr lang="en-US" sz="2800" dirty="0"/>
              <a:t>Creating a basic Professional Network Analysis</a:t>
            </a:r>
          </a:p>
        </p:txBody>
      </p:sp>
      <p:sp>
        <p:nvSpPr>
          <p:cNvPr id="3" name="Content Placeholder 2">
            <a:extLst>
              <a:ext uri="{FF2B5EF4-FFF2-40B4-BE49-F238E27FC236}">
                <a16:creationId xmlns:a16="http://schemas.microsoft.com/office/drawing/2014/main" id="{C88E7D72-B4CE-49CA-A56C-7DA5A6AE1998}"/>
              </a:ext>
            </a:extLst>
          </p:cNvPr>
          <p:cNvSpPr>
            <a:spLocks noGrp="1"/>
          </p:cNvSpPr>
          <p:nvPr>
            <p:ph idx="1"/>
          </p:nvPr>
        </p:nvSpPr>
        <p:spPr>
          <a:xfrm>
            <a:off x="419967" y="1464319"/>
            <a:ext cx="4228233" cy="3350668"/>
          </a:xfrm>
        </p:spPr>
        <p:txBody>
          <a:bodyPr/>
          <a:lstStyle/>
          <a:p>
            <a:r>
              <a:rPr lang="en-US" dirty="0"/>
              <a:t>Interview your partners</a:t>
            </a:r>
            <a:endParaRPr lang="en-US" sz="1400" dirty="0"/>
          </a:p>
          <a:p>
            <a:r>
              <a:rPr lang="en-US" dirty="0"/>
              <a:t>Ask each partner to list their partners </a:t>
            </a:r>
          </a:p>
          <a:p>
            <a:r>
              <a:rPr lang="en-US" dirty="0"/>
              <a:t>Make note of how many times an organization is being listed as a partner</a:t>
            </a:r>
          </a:p>
        </p:txBody>
      </p:sp>
      <p:pic>
        <p:nvPicPr>
          <p:cNvPr id="4" name="Picture 3" descr="Two colleagues planning on board with sticky notes">
            <a:extLst>
              <a:ext uri="{FF2B5EF4-FFF2-40B4-BE49-F238E27FC236}">
                <a16:creationId xmlns:a16="http://schemas.microsoft.com/office/drawing/2014/main" id="{EAFB3CF5-F639-43A1-B3AB-E7FBC606A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589" y="1580506"/>
            <a:ext cx="4081960" cy="2722636"/>
          </a:xfrm>
          <a:prstGeom prst="rect">
            <a:avLst/>
          </a:prstGeom>
        </p:spPr>
      </p:pic>
    </p:spTree>
    <p:extLst>
      <p:ext uri="{BB962C8B-B14F-4D97-AF65-F5344CB8AC3E}">
        <p14:creationId xmlns:p14="http://schemas.microsoft.com/office/powerpoint/2010/main" val="370593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3EE8-CAAE-422B-85E4-473E52CE9D7B}"/>
              </a:ext>
            </a:extLst>
          </p:cNvPr>
          <p:cNvSpPr>
            <a:spLocks noGrp="1"/>
          </p:cNvSpPr>
          <p:nvPr>
            <p:ph type="title"/>
          </p:nvPr>
        </p:nvSpPr>
        <p:spPr/>
        <p:txBody>
          <a:bodyPr/>
          <a:lstStyle/>
          <a:p>
            <a:r>
              <a:rPr lang="en-US" dirty="0"/>
              <a:t>Who Could be in Your professional network?	</a:t>
            </a:r>
          </a:p>
        </p:txBody>
      </p:sp>
      <p:pic>
        <p:nvPicPr>
          <p:cNvPr id="7" name="Picture 6" descr="Businesswoman on wheelchair">
            <a:extLst>
              <a:ext uri="{FF2B5EF4-FFF2-40B4-BE49-F238E27FC236}">
                <a16:creationId xmlns:a16="http://schemas.microsoft.com/office/drawing/2014/main" id="{DC8F7F2A-39CE-4AEF-9686-12883B86C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8911" y="1793595"/>
            <a:ext cx="2259157" cy="1505958"/>
          </a:xfrm>
          <a:prstGeom prst="rect">
            <a:avLst/>
          </a:prstGeom>
          <a:ln>
            <a:noFill/>
          </a:ln>
          <a:effectLst>
            <a:softEdge rad="112500"/>
          </a:effectLst>
        </p:spPr>
      </p:pic>
      <p:pic>
        <p:nvPicPr>
          <p:cNvPr id="12" name="Picture 11" descr="Connected wire-frame lines and dots">
            <a:extLst>
              <a:ext uri="{FF2B5EF4-FFF2-40B4-BE49-F238E27FC236}">
                <a16:creationId xmlns:a16="http://schemas.microsoft.com/office/drawing/2014/main" id="{6BE7DBAA-9AC3-4D53-9F9C-04EFCEF18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7985" y="2766596"/>
            <a:ext cx="2259157" cy="1802431"/>
          </a:xfrm>
          <a:prstGeom prst="star5">
            <a:avLst/>
          </a:prstGeom>
        </p:spPr>
      </p:pic>
      <p:pic>
        <p:nvPicPr>
          <p:cNvPr id="14" name="Picture 13" descr="Low angle view of rainbow flags against the sky">
            <a:extLst>
              <a:ext uri="{FF2B5EF4-FFF2-40B4-BE49-F238E27FC236}">
                <a16:creationId xmlns:a16="http://schemas.microsoft.com/office/drawing/2014/main" id="{F1674E80-D920-4F1F-B93E-7543C29438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886" y="3815501"/>
            <a:ext cx="1914525" cy="1276350"/>
          </a:xfrm>
          <a:prstGeom prst="rect">
            <a:avLst/>
          </a:prstGeom>
          <a:ln>
            <a:noFill/>
          </a:ln>
          <a:effectLst>
            <a:softEdge rad="112500"/>
          </a:effectLst>
        </p:spPr>
      </p:pic>
      <p:pic>
        <p:nvPicPr>
          <p:cNvPr id="16" name="Picture 15" descr="Doctor injecting another woman">
            <a:extLst>
              <a:ext uri="{FF2B5EF4-FFF2-40B4-BE49-F238E27FC236}">
                <a16:creationId xmlns:a16="http://schemas.microsoft.com/office/drawing/2014/main" id="{3D562ED4-E208-471B-87B0-D0FF716170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0039" y="3526709"/>
            <a:ext cx="2340647" cy="1616791"/>
          </a:xfrm>
          <a:prstGeom prst="rect">
            <a:avLst/>
          </a:prstGeom>
          <a:ln>
            <a:noFill/>
          </a:ln>
          <a:effectLst>
            <a:softEdge rad="112500"/>
          </a:effectLst>
        </p:spPr>
      </p:pic>
      <p:pic>
        <p:nvPicPr>
          <p:cNvPr id="20" name="Picture 19" descr="Four students, one with laptop, in lecture room">
            <a:extLst>
              <a:ext uri="{FF2B5EF4-FFF2-40B4-BE49-F238E27FC236}">
                <a16:creationId xmlns:a16="http://schemas.microsoft.com/office/drawing/2014/main" id="{27C517A9-69D4-4B5D-A8EF-65DD3AF198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5090" y="1304754"/>
            <a:ext cx="2124949" cy="1416632"/>
          </a:xfrm>
          <a:prstGeom prst="rect">
            <a:avLst/>
          </a:prstGeom>
          <a:ln>
            <a:noFill/>
          </a:ln>
          <a:effectLst>
            <a:softEdge rad="112500"/>
          </a:effectLst>
        </p:spPr>
      </p:pic>
      <p:pic>
        <p:nvPicPr>
          <p:cNvPr id="26" name="Picture 25" descr="Graphical user interface, website&#10;&#10;Description automatically generated">
            <a:extLst>
              <a:ext uri="{FF2B5EF4-FFF2-40B4-BE49-F238E27FC236}">
                <a16:creationId xmlns:a16="http://schemas.microsoft.com/office/drawing/2014/main" id="{D2FAFA04-07ED-4D51-8D78-53B72A22E3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204" y="1929350"/>
            <a:ext cx="2060909" cy="1373939"/>
          </a:xfrm>
          <a:prstGeom prst="rect">
            <a:avLst/>
          </a:prstGeom>
          <a:ln>
            <a:noFill/>
          </a:ln>
          <a:effectLst>
            <a:softEdge rad="112500"/>
          </a:effectLst>
        </p:spPr>
      </p:pic>
      <p:sp>
        <p:nvSpPr>
          <p:cNvPr id="27" name="TextBox 26">
            <a:extLst>
              <a:ext uri="{FF2B5EF4-FFF2-40B4-BE49-F238E27FC236}">
                <a16:creationId xmlns:a16="http://schemas.microsoft.com/office/drawing/2014/main" id="{FC764BDA-4F62-48EC-B108-21D0B6A4734C}"/>
              </a:ext>
            </a:extLst>
          </p:cNvPr>
          <p:cNvSpPr txBox="1"/>
          <p:nvPr/>
        </p:nvSpPr>
        <p:spPr bwMode="auto">
          <a:xfrm>
            <a:off x="21264" y="5020389"/>
            <a:ext cx="2743200" cy="10772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700" b="0" i="1" cap="none" spc="100" dirty="0">
                <a:solidFill>
                  <a:schemeClr val="accent4"/>
                </a:solidFill>
              </a:rPr>
              <a:t>Faith photo credit:</a:t>
            </a:r>
            <a:r>
              <a:rPr lang="en-US" sz="700" b="0" dirty="0">
                <a:solidFill>
                  <a:schemeClr val="accent4"/>
                </a:solidFill>
              </a:rPr>
              <a:t> Alex Shute on Unsplash </a:t>
            </a:r>
            <a:endParaRPr lang="en-US" sz="700" b="0" i="1" cap="none" spc="100" dirty="0">
              <a:solidFill>
                <a:schemeClr val="accent4"/>
              </a:solidFill>
            </a:endParaRPr>
          </a:p>
        </p:txBody>
      </p:sp>
      <p:pic>
        <p:nvPicPr>
          <p:cNvPr id="30" name="Content Placeholder 5" descr="Pencil with solid fill">
            <a:extLst>
              <a:ext uri="{FF2B5EF4-FFF2-40B4-BE49-F238E27FC236}">
                <a16:creationId xmlns:a16="http://schemas.microsoft.com/office/drawing/2014/main" id="{8C47EAF1-0156-46D6-BB7A-F0A0BAD744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bwMode="auto">
          <a:xfrm>
            <a:off x="7856030" y="0"/>
            <a:ext cx="521208" cy="521208"/>
          </a:xfrm>
          <a:prstGeom prst="rect">
            <a:avLst/>
          </a:prstGeom>
          <a:noFill/>
          <a:ln w="9525">
            <a:noFill/>
            <a:miter lim="800000"/>
            <a:headEnd/>
            <a:tailEnd/>
          </a:ln>
          <a:effectLst/>
        </p:spPr>
      </p:pic>
    </p:spTree>
    <p:extLst>
      <p:ext uri="{BB962C8B-B14F-4D97-AF65-F5344CB8AC3E}">
        <p14:creationId xmlns:p14="http://schemas.microsoft.com/office/powerpoint/2010/main" val="2465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4FAC-157B-48AE-9C90-66F2E75ED490}"/>
              </a:ext>
            </a:extLst>
          </p:cNvPr>
          <p:cNvSpPr>
            <a:spLocks noGrp="1"/>
          </p:cNvSpPr>
          <p:nvPr>
            <p:ph type="title"/>
          </p:nvPr>
        </p:nvSpPr>
        <p:spPr/>
        <p:txBody>
          <a:bodyPr/>
          <a:lstStyle/>
          <a:p>
            <a:r>
              <a:rPr lang="en-US" dirty="0"/>
              <a:t>Benefits of AN analysis</a:t>
            </a:r>
          </a:p>
        </p:txBody>
      </p:sp>
      <p:sp>
        <p:nvSpPr>
          <p:cNvPr id="3" name="Content Placeholder 2">
            <a:extLst>
              <a:ext uri="{FF2B5EF4-FFF2-40B4-BE49-F238E27FC236}">
                <a16:creationId xmlns:a16="http://schemas.microsoft.com/office/drawing/2014/main" id="{56DBAFAA-4BDF-4FE8-BE06-DE435E8C0B30}"/>
              </a:ext>
            </a:extLst>
          </p:cNvPr>
          <p:cNvSpPr>
            <a:spLocks noGrp="1"/>
          </p:cNvSpPr>
          <p:nvPr>
            <p:ph idx="1"/>
          </p:nvPr>
        </p:nvSpPr>
        <p:spPr/>
        <p:txBody>
          <a:bodyPr/>
          <a:lstStyle/>
          <a:p>
            <a:pPr>
              <a:spcBef>
                <a:spcPts val="600"/>
              </a:spcBef>
              <a:spcAft>
                <a:spcPts val="600"/>
              </a:spcAft>
            </a:pPr>
            <a:r>
              <a:rPr lang="en-US" sz="1800" dirty="0">
                <a:cs typeface="Arial" panose="020B0604020202020204" pitchFamily="34" charset="0"/>
              </a:rPr>
              <a:t>This analysis helps all partners who are seeking to create equity </a:t>
            </a:r>
          </a:p>
          <a:p>
            <a:pPr>
              <a:spcBef>
                <a:spcPts val="600"/>
              </a:spcBef>
              <a:spcAft>
                <a:spcPts val="600"/>
              </a:spcAft>
            </a:pPr>
            <a:r>
              <a:rPr lang="en-US" sz="1800" dirty="0">
                <a:cs typeface="Arial" panose="020B0604020202020204" pitchFamily="34" charset="0"/>
              </a:rPr>
              <a:t>It helps to know which partner seems to be connected to everyone. This is likely the partner with the most influence</a:t>
            </a:r>
          </a:p>
          <a:p>
            <a:pPr>
              <a:spcBef>
                <a:spcPts val="600"/>
              </a:spcBef>
              <a:spcAft>
                <a:spcPts val="600"/>
              </a:spcAft>
            </a:pPr>
            <a:r>
              <a:rPr lang="en-US" sz="1800" dirty="0">
                <a:cs typeface="Arial" panose="020B0604020202020204" pitchFamily="34" charset="0"/>
              </a:rPr>
              <a:t>It’s helpful to know which partner is not on everyone’s radar. This may be the partner that can use more support and therefore eager to engage with you to grow their influence</a:t>
            </a:r>
          </a:p>
          <a:p>
            <a:pPr>
              <a:spcBef>
                <a:spcPts val="600"/>
              </a:spcBef>
              <a:spcAft>
                <a:spcPts val="600"/>
              </a:spcAft>
            </a:pPr>
            <a:r>
              <a:rPr lang="en-US" sz="1800" dirty="0">
                <a:cs typeface="Arial" panose="020B0604020202020204" pitchFamily="34" charset="0"/>
              </a:rPr>
              <a:t>It’s helpful to know which partner has access to those who are experiencing inequities</a:t>
            </a:r>
          </a:p>
          <a:p>
            <a:pPr>
              <a:spcBef>
                <a:spcPts val="600"/>
              </a:spcBef>
              <a:spcAft>
                <a:spcPts val="600"/>
              </a:spcAft>
            </a:pPr>
            <a:r>
              <a:rPr lang="en-US" sz="1800" dirty="0">
                <a:cs typeface="Arial" panose="020B0604020202020204" pitchFamily="34" charset="0"/>
              </a:rPr>
              <a:t>It will prompt you to think about what populations to whom you want to build a deeper connection.</a:t>
            </a:r>
          </a:p>
          <a:p>
            <a:pPr>
              <a:spcBef>
                <a:spcPts val="600"/>
              </a:spcBef>
              <a:spcAft>
                <a:spcPts val="600"/>
              </a:spcAft>
            </a:pPr>
            <a:endParaRPr lang="en-US" sz="2000" dirty="0"/>
          </a:p>
          <a:p>
            <a:endParaRPr lang="en-US" dirty="0"/>
          </a:p>
        </p:txBody>
      </p:sp>
      <p:pic>
        <p:nvPicPr>
          <p:cNvPr id="4" name="Content Placeholder 5" descr="Pencil with solid fill">
            <a:extLst>
              <a:ext uri="{FF2B5EF4-FFF2-40B4-BE49-F238E27FC236}">
                <a16:creationId xmlns:a16="http://schemas.microsoft.com/office/drawing/2014/main" id="{4FEBEB76-7078-4588-8BB5-B1454540D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856030" y="0"/>
            <a:ext cx="521208" cy="521208"/>
          </a:xfrm>
          <a:prstGeom prst="rect">
            <a:avLst/>
          </a:prstGeom>
          <a:noFill/>
          <a:ln w="9525">
            <a:noFill/>
            <a:miter lim="800000"/>
            <a:headEnd/>
            <a:tailEnd/>
          </a:ln>
          <a:effectLst/>
        </p:spPr>
      </p:pic>
    </p:spTree>
    <p:extLst>
      <p:ext uri="{BB962C8B-B14F-4D97-AF65-F5344CB8AC3E}">
        <p14:creationId xmlns:p14="http://schemas.microsoft.com/office/powerpoint/2010/main" val="350273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9FD7-6168-44CB-BD19-F39DDBBB9887}"/>
              </a:ext>
            </a:extLst>
          </p:cNvPr>
          <p:cNvSpPr>
            <a:spLocks noGrp="1"/>
          </p:cNvSpPr>
          <p:nvPr>
            <p:ph type="title"/>
          </p:nvPr>
        </p:nvSpPr>
        <p:spPr/>
        <p:txBody>
          <a:bodyPr/>
          <a:lstStyle/>
          <a:p>
            <a:r>
              <a:rPr lang="en-US" dirty="0" err="1"/>
              <a:t>KeY</a:t>
            </a:r>
            <a:r>
              <a:rPr lang="en-US" dirty="0"/>
              <a:t> </a:t>
            </a:r>
            <a:r>
              <a:rPr lang="en-US" dirty="0" err="1"/>
              <a:t>TakeAways</a:t>
            </a:r>
            <a:endParaRPr lang="en-US" dirty="0"/>
          </a:p>
        </p:txBody>
      </p:sp>
      <p:sp>
        <p:nvSpPr>
          <p:cNvPr id="3" name="Content Placeholder 2">
            <a:extLst>
              <a:ext uri="{FF2B5EF4-FFF2-40B4-BE49-F238E27FC236}">
                <a16:creationId xmlns:a16="http://schemas.microsoft.com/office/drawing/2014/main" id="{0717BB4E-7363-4C87-A1D8-794F37475C3E}"/>
              </a:ext>
            </a:extLst>
          </p:cNvPr>
          <p:cNvSpPr>
            <a:spLocks noGrp="1"/>
          </p:cNvSpPr>
          <p:nvPr>
            <p:ph idx="1"/>
          </p:nvPr>
        </p:nvSpPr>
        <p:spPr/>
        <p:txBody>
          <a:bodyPr/>
          <a:lstStyle/>
          <a:p>
            <a:pPr>
              <a:spcBef>
                <a:spcPts val="600"/>
              </a:spcBef>
              <a:spcAft>
                <a:spcPts val="600"/>
              </a:spcAft>
            </a:pPr>
            <a:r>
              <a:rPr lang="en-US" sz="2200" dirty="0"/>
              <a:t>Equity means conditions where everyone has a fair and just opportunity to thrive</a:t>
            </a:r>
          </a:p>
          <a:p>
            <a:pPr>
              <a:spcBef>
                <a:spcPts val="600"/>
              </a:spcBef>
              <a:spcAft>
                <a:spcPts val="600"/>
              </a:spcAft>
            </a:pPr>
            <a:r>
              <a:rPr lang="en-US" sz="2200" dirty="0"/>
              <a:t>Networks in includes partner + their partners</a:t>
            </a:r>
          </a:p>
          <a:p>
            <a:pPr>
              <a:spcBef>
                <a:spcPts val="600"/>
              </a:spcBef>
              <a:spcAft>
                <a:spcPts val="600"/>
              </a:spcAft>
            </a:pPr>
            <a:r>
              <a:rPr lang="en-US" sz="2200" dirty="0"/>
              <a:t>Expanding our network can increase our proximity to those who experience inequities</a:t>
            </a:r>
          </a:p>
          <a:p>
            <a:pPr>
              <a:spcBef>
                <a:spcPts val="600"/>
              </a:spcBef>
              <a:spcAft>
                <a:spcPts val="600"/>
              </a:spcAft>
            </a:pPr>
            <a:r>
              <a:rPr lang="en-US" sz="2200" dirty="0"/>
              <a:t>Your network should reflect those experiencing the most inequities in your community</a:t>
            </a:r>
          </a:p>
          <a:p>
            <a:pPr>
              <a:spcBef>
                <a:spcPts val="600"/>
              </a:spcBef>
              <a:spcAft>
                <a:spcPts val="600"/>
              </a:spcAft>
            </a:pPr>
            <a:r>
              <a:rPr lang="en-US" sz="2200" dirty="0"/>
              <a:t>Questions?</a:t>
            </a:r>
          </a:p>
        </p:txBody>
      </p:sp>
    </p:spTree>
    <p:extLst>
      <p:ext uri="{BB962C8B-B14F-4D97-AF65-F5344CB8AC3E}">
        <p14:creationId xmlns:p14="http://schemas.microsoft.com/office/powerpoint/2010/main" val="115130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518A4-CAFE-45A8-95E1-002CB4D51ED5}"/>
              </a:ext>
            </a:extLst>
          </p:cNvPr>
          <p:cNvSpPr>
            <a:spLocks noGrp="1"/>
          </p:cNvSpPr>
          <p:nvPr>
            <p:ph type="title"/>
          </p:nvPr>
        </p:nvSpPr>
        <p:spPr/>
        <p:txBody>
          <a:bodyPr/>
          <a:lstStyle/>
          <a:p>
            <a:r>
              <a:rPr lang="en-US" dirty="0"/>
              <a:t>Strategies to Diversify your network</a:t>
            </a:r>
          </a:p>
        </p:txBody>
      </p:sp>
    </p:spTree>
    <p:extLst>
      <p:ext uri="{BB962C8B-B14F-4D97-AF65-F5344CB8AC3E}">
        <p14:creationId xmlns:p14="http://schemas.microsoft.com/office/powerpoint/2010/main" val="338257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BC338-EB7B-48DE-9CC9-3D34654954E9}"/>
              </a:ext>
            </a:extLst>
          </p:cNvPr>
          <p:cNvSpPr>
            <a:spLocks noGrp="1"/>
          </p:cNvSpPr>
          <p:nvPr>
            <p:ph type="body" sz="quarter" idx="10"/>
          </p:nvPr>
        </p:nvSpPr>
        <p:spPr/>
        <p:txBody>
          <a:bodyPr/>
          <a:lstStyle/>
          <a:p>
            <a:endParaRPr lang="en-US"/>
          </a:p>
        </p:txBody>
      </p:sp>
      <p:pic>
        <p:nvPicPr>
          <p:cNvPr id="3" name="Picture 14">
            <a:extLst>
              <a:ext uri="{FF2B5EF4-FFF2-40B4-BE49-F238E27FC236}">
                <a16:creationId xmlns:a16="http://schemas.microsoft.com/office/drawing/2014/main" id="{AFDF9704-F96E-4CF0-8198-76F2FE098C9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8B3DFAC-4F20-4A06-ADB8-A55AA760FB5B}"/>
              </a:ext>
            </a:extLst>
          </p:cNvPr>
          <p:cNvSpPr>
            <a:spLocks noGrp="1"/>
          </p:cNvSpPr>
          <p:nvPr>
            <p:ph type="title" idx="4294967295"/>
          </p:nvPr>
        </p:nvSpPr>
        <p:spPr>
          <a:xfrm>
            <a:off x="419967" y="-767065"/>
            <a:ext cx="8308397" cy="767065"/>
          </a:xfrm>
        </p:spPr>
        <p:txBody>
          <a:bodyPr vert="horz" wrap="square" lIns="0" tIns="0" rIns="0" bIns="0" numCol="1" anchor="b" anchorCtr="0" compatLnSpc="1">
            <a:prstTxWarp prst="textNoShape">
              <a:avLst/>
            </a:prstTxWarp>
          </a:bodyPr>
          <a:lstStyle/>
          <a:p>
            <a:r>
              <a:rPr lang="en-US" dirty="0"/>
              <a:t>County Health rankings and roadmap</a:t>
            </a:r>
          </a:p>
        </p:txBody>
      </p:sp>
    </p:spTree>
    <p:extLst>
      <p:ext uri="{BB962C8B-B14F-4D97-AF65-F5344CB8AC3E}">
        <p14:creationId xmlns:p14="http://schemas.microsoft.com/office/powerpoint/2010/main" val="99026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irs in a building">
            <a:extLst>
              <a:ext uri="{FF2B5EF4-FFF2-40B4-BE49-F238E27FC236}">
                <a16:creationId xmlns:a16="http://schemas.microsoft.com/office/drawing/2014/main" id="{1C29BFA8-157A-42EB-BD4A-9CA8A37D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175" y="1463675"/>
            <a:ext cx="2490788" cy="1639888"/>
          </a:xfrm>
          <a:prstGeom prst="rect">
            <a:avLst/>
          </a:prstGeom>
        </p:spPr>
      </p:pic>
      <p:pic>
        <p:nvPicPr>
          <p:cNvPr id="8" name="Picture 7" descr="Woman wearing head covering and leather jacket, smiling and looking ahead, standing in center of road lined with trees">
            <a:extLst>
              <a:ext uri="{FF2B5EF4-FFF2-40B4-BE49-F238E27FC236}">
                <a16:creationId xmlns:a16="http://schemas.microsoft.com/office/drawing/2014/main" id="{C8D0C2F1-F2D9-4356-80C3-2CE2EA1AB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75" y="3173413"/>
            <a:ext cx="2490788" cy="1639888"/>
          </a:xfrm>
          <a:prstGeom prst="rect">
            <a:avLst/>
          </a:prstGeom>
        </p:spPr>
      </p:pic>
      <p:pic>
        <p:nvPicPr>
          <p:cNvPr id="6" name="Content Placeholder 5" descr="Portrait of two women smiling">
            <a:extLst>
              <a:ext uri="{FF2B5EF4-FFF2-40B4-BE49-F238E27FC236}">
                <a16:creationId xmlns:a16="http://schemas.microsoft.com/office/drawing/2014/main" id="{A7433542-1F64-464F-95B0-D137DAB1B385}"/>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325813" y="1463675"/>
            <a:ext cx="5051425" cy="3349625"/>
          </a:xfrm>
        </p:spPr>
      </p:pic>
      <p:sp>
        <p:nvSpPr>
          <p:cNvPr id="3" name="Title 2">
            <a:extLst>
              <a:ext uri="{FF2B5EF4-FFF2-40B4-BE49-F238E27FC236}">
                <a16:creationId xmlns:a16="http://schemas.microsoft.com/office/drawing/2014/main" id="{09630FB9-C631-41EF-9321-9D312DB5E8B3}"/>
              </a:ext>
            </a:extLst>
          </p:cNvPr>
          <p:cNvSpPr>
            <a:spLocks noGrp="1"/>
          </p:cNvSpPr>
          <p:nvPr>
            <p:ph type="title"/>
          </p:nvPr>
        </p:nvSpPr>
        <p:spPr>
          <a:xfrm>
            <a:off x="418523" y="868717"/>
            <a:ext cx="8308397" cy="408930"/>
          </a:xfrm>
        </p:spPr>
        <p:txBody>
          <a:bodyPr wrap="square" anchor="b">
            <a:normAutofit/>
          </a:bodyPr>
          <a:lstStyle/>
          <a:p>
            <a:pPr>
              <a:lnSpc>
                <a:spcPct val="90000"/>
              </a:lnSpc>
            </a:pPr>
            <a:r>
              <a:rPr lang="en-US" dirty="0"/>
              <a:t>What’s Next?</a:t>
            </a:r>
            <a:endParaRPr lang="en-US"/>
          </a:p>
        </p:txBody>
      </p:sp>
    </p:spTree>
    <p:extLst>
      <p:ext uri="{BB962C8B-B14F-4D97-AF65-F5344CB8AC3E}">
        <p14:creationId xmlns:p14="http://schemas.microsoft.com/office/powerpoint/2010/main" val="391648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5BC9-A2F5-476E-9AAC-FD8F1E6DEEB7}"/>
              </a:ext>
            </a:extLst>
          </p:cNvPr>
          <p:cNvSpPr>
            <a:spLocks noGrp="1"/>
          </p:cNvSpPr>
          <p:nvPr>
            <p:ph type="title"/>
          </p:nvPr>
        </p:nvSpPr>
        <p:spPr/>
        <p:txBody>
          <a:bodyPr/>
          <a:lstStyle/>
          <a:p>
            <a:r>
              <a:rPr lang="en-US" dirty="0"/>
              <a:t>Learning &amp; Growth Require The 3 H’s</a:t>
            </a:r>
          </a:p>
        </p:txBody>
      </p:sp>
      <p:sp>
        <p:nvSpPr>
          <p:cNvPr id="3" name="Content Placeholder 2">
            <a:extLst>
              <a:ext uri="{FF2B5EF4-FFF2-40B4-BE49-F238E27FC236}">
                <a16:creationId xmlns:a16="http://schemas.microsoft.com/office/drawing/2014/main" id="{E9C21F7B-3C00-4B58-8891-6473F09A6305}"/>
              </a:ext>
            </a:extLst>
          </p:cNvPr>
          <p:cNvSpPr>
            <a:spLocks noGrp="1"/>
          </p:cNvSpPr>
          <p:nvPr>
            <p:ph idx="1"/>
          </p:nvPr>
        </p:nvSpPr>
        <p:spPr>
          <a:xfrm>
            <a:off x="419967" y="1464319"/>
            <a:ext cx="7581033" cy="3350668"/>
          </a:xfrm>
        </p:spPr>
        <p:txBody>
          <a:bodyPr/>
          <a:lstStyle/>
          <a:p>
            <a:r>
              <a:rPr lang="en-US" sz="3200" dirty="0"/>
              <a:t>Honesty</a:t>
            </a:r>
          </a:p>
          <a:p>
            <a:r>
              <a:rPr lang="en-US" sz="3200" dirty="0"/>
              <a:t>Humility</a:t>
            </a:r>
          </a:p>
          <a:p>
            <a:r>
              <a:rPr lang="en-US" sz="3200" dirty="0"/>
              <a:t>Hearing</a:t>
            </a:r>
          </a:p>
        </p:txBody>
      </p:sp>
      <p:pic>
        <p:nvPicPr>
          <p:cNvPr id="4" name="Content Placeholder 5" descr="Pencil with solid fill">
            <a:extLst>
              <a:ext uri="{FF2B5EF4-FFF2-40B4-BE49-F238E27FC236}">
                <a16:creationId xmlns:a16="http://schemas.microsoft.com/office/drawing/2014/main" id="{FB902EFD-99A0-4402-931C-8D835BE38C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856030" y="0"/>
            <a:ext cx="521208" cy="521208"/>
          </a:xfrm>
          <a:prstGeom prst="rect">
            <a:avLst/>
          </a:prstGeom>
          <a:noFill/>
          <a:ln w="9525">
            <a:noFill/>
            <a:miter lim="800000"/>
            <a:headEnd/>
            <a:tailEnd/>
          </a:ln>
          <a:effectLst/>
        </p:spPr>
      </p:pic>
      <p:pic>
        <p:nvPicPr>
          <p:cNvPr id="2050" name="Picture 2" descr="man wearing blue denim button-up shirt facing on human">
            <a:extLst>
              <a:ext uri="{FF2B5EF4-FFF2-40B4-BE49-F238E27FC236}">
                <a16:creationId xmlns:a16="http://schemas.microsoft.com/office/drawing/2014/main" id="{0EE6B000-A3F6-4430-B6F1-88724BBCCE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68780">
            <a:off x="4684704" y="1367369"/>
            <a:ext cx="2234954" cy="3540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317773-9386-4F7C-A06F-B6BA2933D258}"/>
              </a:ext>
            </a:extLst>
          </p:cNvPr>
          <p:cNvSpPr txBox="1"/>
          <p:nvPr/>
        </p:nvSpPr>
        <p:spPr bwMode="auto">
          <a:xfrm>
            <a:off x="151823" y="4908324"/>
            <a:ext cx="2696817" cy="10772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700" b="0" dirty="0">
                <a:solidFill>
                  <a:schemeClr val="accent4"/>
                </a:solidFill>
              </a:rPr>
              <a:t>Photo by Eliott Reyna on Unsplash </a:t>
            </a:r>
            <a:endParaRPr lang="en-US" sz="700" b="0" i="1" cap="none" spc="100" dirty="0">
              <a:solidFill>
                <a:schemeClr val="accent4"/>
              </a:solidFill>
            </a:endParaRPr>
          </a:p>
        </p:txBody>
      </p:sp>
    </p:spTree>
    <p:extLst>
      <p:ext uri="{BB962C8B-B14F-4D97-AF65-F5344CB8AC3E}">
        <p14:creationId xmlns:p14="http://schemas.microsoft.com/office/powerpoint/2010/main" val="378956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9103-ECC4-487E-8AAF-182E7B92EE0B}"/>
              </a:ext>
            </a:extLst>
          </p:cNvPr>
          <p:cNvSpPr>
            <a:spLocks noGrp="1"/>
          </p:cNvSpPr>
          <p:nvPr>
            <p:ph type="title"/>
          </p:nvPr>
        </p:nvSpPr>
        <p:spPr/>
        <p:txBody>
          <a:bodyPr/>
          <a:lstStyle/>
          <a:p>
            <a:r>
              <a:rPr lang="en-US" dirty="0"/>
              <a:t>The One on One Meeting</a:t>
            </a:r>
          </a:p>
        </p:txBody>
      </p:sp>
      <p:pic>
        <p:nvPicPr>
          <p:cNvPr id="5" name="Content Placeholder 4" descr="Women in business meeting">
            <a:extLst>
              <a:ext uri="{FF2B5EF4-FFF2-40B4-BE49-F238E27FC236}">
                <a16:creationId xmlns:a16="http://schemas.microsoft.com/office/drawing/2014/main" id="{D0C66069-A852-4363-97A5-9072430EBD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86831" y="1408811"/>
            <a:ext cx="5026370" cy="3351213"/>
          </a:xfrm>
        </p:spPr>
      </p:pic>
      <p:sp>
        <p:nvSpPr>
          <p:cNvPr id="6" name="TextBox 5">
            <a:extLst>
              <a:ext uri="{FF2B5EF4-FFF2-40B4-BE49-F238E27FC236}">
                <a16:creationId xmlns:a16="http://schemas.microsoft.com/office/drawing/2014/main" id="{51CA039B-654F-4184-BF90-4D10233ED97D}"/>
              </a:ext>
            </a:extLst>
          </p:cNvPr>
          <p:cNvSpPr txBox="1"/>
          <p:nvPr/>
        </p:nvSpPr>
        <p:spPr bwMode="auto">
          <a:xfrm>
            <a:off x="813816" y="4768434"/>
            <a:ext cx="7772400"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2000" b="0" i="1" cap="none" spc="100" dirty="0">
                <a:solidFill>
                  <a:schemeClr val="bg2"/>
                </a:solidFill>
              </a:rPr>
              <a:t>Be honest, </a:t>
            </a:r>
            <a:r>
              <a:rPr lang="en-US" sz="2000" b="0" i="1" spc="100" dirty="0">
                <a:solidFill>
                  <a:schemeClr val="bg2"/>
                </a:solidFill>
              </a:rPr>
              <a:t>b</a:t>
            </a:r>
            <a:r>
              <a:rPr lang="en-US" sz="2000" b="0" i="1" cap="none" spc="100" dirty="0">
                <a:solidFill>
                  <a:schemeClr val="bg2"/>
                </a:solidFill>
              </a:rPr>
              <a:t>e humble, </a:t>
            </a:r>
            <a:r>
              <a:rPr lang="en-US" sz="2000" b="0" i="1" spc="100" dirty="0">
                <a:solidFill>
                  <a:schemeClr val="bg2"/>
                </a:solidFill>
              </a:rPr>
              <a:t>b</a:t>
            </a:r>
            <a:r>
              <a:rPr lang="en-US" sz="2000" b="0" i="1" cap="none" spc="100" dirty="0">
                <a:solidFill>
                  <a:schemeClr val="bg2"/>
                </a:solidFill>
              </a:rPr>
              <a:t>e willing to hear</a:t>
            </a:r>
          </a:p>
        </p:txBody>
      </p:sp>
      <p:pic>
        <p:nvPicPr>
          <p:cNvPr id="7" name="Graphic 6" descr="Storytelling with solid fill">
            <a:extLst>
              <a:ext uri="{FF2B5EF4-FFF2-40B4-BE49-F238E27FC236}">
                <a16:creationId xmlns:a16="http://schemas.microsoft.com/office/drawing/2014/main" id="{124069D5-B70A-4461-8CDD-3858235A3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5712" y="-71562"/>
            <a:ext cx="521208" cy="521208"/>
          </a:xfrm>
          <a:prstGeom prst="rect">
            <a:avLst/>
          </a:prstGeom>
        </p:spPr>
      </p:pic>
    </p:spTree>
    <p:extLst>
      <p:ext uri="{BB962C8B-B14F-4D97-AF65-F5344CB8AC3E}">
        <p14:creationId xmlns:p14="http://schemas.microsoft.com/office/powerpoint/2010/main" val="6162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BBEA09-C0A8-40CE-A290-F04581CC4F76}"/>
              </a:ext>
            </a:extLst>
          </p:cNvPr>
          <p:cNvSpPr>
            <a:spLocks noGrp="1"/>
          </p:cNvSpPr>
          <p:nvPr>
            <p:ph type="body" idx="1"/>
          </p:nvPr>
        </p:nvSpPr>
        <p:spPr/>
        <p:txBody>
          <a:bodyPr/>
          <a:lstStyle/>
          <a:p>
            <a:r>
              <a:rPr lang="en-US" dirty="0"/>
              <a:t>Community Meeting</a:t>
            </a:r>
          </a:p>
        </p:txBody>
      </p:sp>
      <p:pic>
        <p:nvPicPr>
          <p:cNvPr id="11" name="Content Placeholder 10" descr="A group of women sitting in a room&#10;&#10;Description automatically generated with medium confidence">
            <a:extLst>
              <a:ext uri="{FF2B5EF4-FFF2-40B4-BE49-F238E27FC236}">
                <a16:creationId xmlns:a16="http://schemas.microsoft.com/office/drawing/2014/main" id="{A8A52DFC-0480-4EC9-AC2A-3790E757B6A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3881" y="2085658"/>
            <a:ext cx="4014414" cy="2676525"/>
          </a:xfrm>
        </p:spPr>
      </p:pic>
      <p:sp>
        <p:nvSpPr>
          <p:cNvPr id="6" name="Text Placeholder 5">
            <a:extLst>
              <a:ext uri="{FF2B5EF4-FFF2-40B4-BE49-F238E27FC236}">
                <a16:creationId xmlns:a16="http://schemas.microsoft.com/office/drawing/2014/main" id="{6FE25484-1EBB-4F61-97D6-4A84E2853412}"/>
              </a:ext>
            </a:extLst>
          </p:cNvPr>
          <p:cNvSpPr>
            <a:spLocks noGrp="1"/>
          </p:cNvSpPr>
          <p:nvPr>
            <p:ph type="body" idx="11"/>
          </p:nvPr>
        </p:nvSpPr>
        <p:spPr/>
        <p:txBody>
          <a:bodyPr/>
          <a:lstStyle/>
          <a:p>
            <a:r>
              <a:rPr lang="en-US" dirty="0"/>
              <a:t>Listening Circles</a:t>
            </a:r>
          </a:p>
        </p:txBody>
      </p:sp>
      <p:pic>
        <p:nvPicPr>
          <p:cNvPr id="9" name="Content Placeholder 8" descr="A group of people&#10;&#10;Description automatically generated with low confidence">
            <a:extLst>
              <a:ext uri="{FF2B5EF4-FFF2-40B4-BE49-F238E27FC236}">
                <a16:creationId xmlns:a16="http://schemas.microsoft.com/office/drawing/2014/main" id="{D79E8D43-508B-4880-A91A-A33CC0ABE3DB}"/>
              </a:ext>
            </a:extLst>
          </p:cNvPr>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440876" y="3484006"/>
            <a:ext cx="2372330" cy="1581553"/>
          </a:xfrm>
        </p:spPr>
      </p:pic>
      <p:sp>
        <p:nvSpPr>
          <p:cNvPr id="2" name="Title 1">
            <a:extLst>
              <a:ext uri="{FF2B5EF4-FFF2-40B4-BE49-F238E27FC236}">
                <a16:creationId xmlns:a16="http://schemas.microsoft.com/office/drawing/2014/main" id="{06798891-AFB3-4794-BE4E-4DE5B1F89B34}"/>
              </a:ext>
            </a:extLst>
          </p:cNvPr>
          <p:cNvSpPr>
            <a:spLocks noGrp="1"/>
          </p:cNvSpPr>
          <p:nvPr>
            <p:ph type="title"/>
          </p:nvPr>
        </p:nvSpPr>
        <p:spPr/>
        <p:txBody>
          <a:bodyPr/>
          <a:lstStyle/>
          <a:p>
            <a:r>
              <a:rPr lang="en-US" dirty="0"/>
              <a:t>Strategy: Listening Circles</a:t>
            </a:r>
          </a:p>
        </p:txBody>
      </p:sp>
      <p:pic>
        <p:nvPicPr>
          <p:cNvPr id="13" name="Picture 12" descr="A group of people sitting in chairs&#10;&#10;Description automatically generated with low confidence">
            <a:extLst>
              <a:ext uri="{FF2B5EF4-FFF2-40B4-BE49-F238E27FC236}">
                <a16:creationId xmlns:a16="http://schemas.microsoft.com/office/drawing/2014/main" id="{CD0EE897-EBA6-42C2-B927-78A4B5E4C5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707" y="1813268"/>
            <a:ext cx="2275445" cy="1516964"/>
          </a:xfrm>
          <a:prstGeom prst="rect">
            <a:avLst/>
          </a:prstGeom>
        </p:spPr>
      </p:pic>
      <p:sp>
        <p:nvSpPr>
          <p:cNvPr id="14" name="TextBox 13">
            <a:extLst>
              <a:ext uri="{FF2B5EF4-FFF2-40B4-BE49-F238E27FC236}">
                <a16:creationId xmlns:a16="http://schemas.microsoft.com/office/drawing/2014/main" id="{9AB1002E-F712-4200-968C-49194441BF4D}"/>
              </a:ext>
            </a:extLst>
          </p:cNvPr>
          <p:cNvSpPr txBox="1"/>
          <p:nvPr/>
        </p:nvSpPr>
        <p:spPr bwMode="auto">
          <a:xfrm>
            <a:off x="7098564" y="1547795"/>
            <a:ext cx="1959182" cy="153888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spcBef>
                <a:spcPts val="600"/>
              </a:spcBef>
              <a:spcAft>
                <a:spcPts val="600"/>
              </a:spcAft>
            </a:pPr>
            <a:r>
              <a:rPr lang="en-US" sz="2000" b="0" i="1" cap="none" spc="100" dirty="0">
                <a:solidFill>
                  <a:schemeClr val="bg2"/>
                </a:solidFill>
              </a:rPr>
              <a:t>Be honest, </a:t>
            </a:r>
          </a:p>
          <a:p>
            <a:pPr>
              <a:spcBef>
                <a:spcPts val="600"/>
              </a:spcBef>
              <a:spcAft>
                <a:spcPts val="600"/>
              </a:spcAft>
            </a:pPr>
            <a:r>
              <a:rPr lang="en-US" sz="2000" b="0" i="1" cap="none" spc="100" dirty="0">
                <a:solidFill>
                  <a:schemeClr val="bg2"/>
                </a:solidFill>
              </a:rPr>
              <a:t>Be humble, </a:t>
            </a:r>
          </a:p>
          <a:p>
            <a:pPr>
              <a:spcBef>
                <a:spcPts val="600"/>
              </a:spcBef>
              <a:spcAft>
                <a:spcPts val="600"/>
              </a:spcAft>
            </a:pPr>
            <a:r>
              <a:rPr lang="en-US" sz="2000" b="0" i="1" cap="none" spc="100" dirty="0">
                <a:solidFill>
                  <a:schemeClr val="bg2"/>
                </a:solidFill>
              </a:rPr>
              <a:t>Be willing to hear</a:t>
            </a:r>
          </a:p>
        </p:txBody>
      </p:sp>
      <p:cxnSp>
        <p:nvCxnSpPr>
          <p:cNvPr id="16" name="Straight Connector 15" descr="Photo of  a community meeting with an X through it ">
            <a:extLst>
              <a:ext uri="{FF2B5EF4-FFF2-40B4-BE49-F238E27FC236}">
                <a16:creationId xmlns:a16="http://schemas.microsoft.com/office/drawing/2014/main" id="{5E89085A-EBB6-446C-97AB-63C1B2B09496}"/>
              </a:ext>
            </a:extLst>
          </p:cNvPr>
          <p:cNvCxnSpPr>
            <a:cxnSpLocks/>
          </p:cNvCxnSpPr>
          <p:nvPr/>
        </p:nvCxnSpPr>
        <p:spPr bwMode="auto">
          <a:xfrm>
            <a:off x="448830" y="1362216"/>
            <a:ext cx="4206877" cy="3703343"/>
          </a:xfrm>
          <a:prstGeom prst="line">
            <a:avLst/>
          </a:prstGeom>
          <a:ln w="539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descr="Lines of an X">
            <a:extLst>
              <a:ext uri="{FF2B5EF4-FFF2-40B4-BE49-F238E27FC236}">
                <a16:creationId xmlns:a16="http://schemas.microsoft.com/office/drawing/2014/main" id="{625588D5-E3C8-447A-B4C2-53B210965522}"/>
              </a:ext>
            </a:extLst>
          </p:cNvPr>
          <p:cNvCxnSpPr>
            <a:cxnSpLocks/>
          </p:cNvCxnSpPr>
          <p:nvPr/>
        </p:nvCxnSpPr>
        <p:spPr bwMode="auto">
          <a:xfrm flipH="1">
            <a:off x="330794" y="1362456"/>
            <a:ext cx="3573326" cy="3703103"/>
          </a:xfrm>
          <a:prstGeom prst="line">
            <a:avLst/>
          </a:prstGeom>
          <a:ln w="539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Graphic 30" descr="Storytelling with solid fill">
            <a:extLst>
              <a:ext uri="{FF2B5EF4-FFF2-40B4-BE49-F238E27FC236}">
                <a16:creationId xmlns:a16="http://schemas.microsoft.com/office/drawing/2014/main" id="{25B71465-31AF-4855-8EF8-597412115D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2827" y="0"/>
            <a:ext cx="521208" cy="521208"/>
          </a:xfrm>
          <a:prstGeom prst="rect">
            <a:avLst/>
          </a:prstGeom>
        </p:spPr>
      </p:pic>
    </p:spTree>
    <p:extLst>
      <p:ext uri="{BB962C8B-B14F-4D97-AF65-F5344CB8AC3E}">
        <p14:creationId xmlns:p14="http://schemas.microsoft.com/office/powerpoint/2010/main" val="14693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24DFFC-26A1-4C48-BB0E-3C805D5CFB03}"/>
              </a:ext>
            </a:extLst>
          </p:cNvPr>
          <p:cNvSpPr>
            <a:spLocks noGrp="1"/>
          </p:cNvSpPr>
          <p:nvPr>
            <p:ph type="title"/>
          </p:nvPr>
        </p:nvSpPr>
        <p:spPr/>
        <p:txBody>
          <a:bodyPr/>
          <a:lstStyle/>
          <a:p>
            <a:r>
              <a:rPr lang="en-US" dirty="0"/>
              <a:t>What Can Happen when People Are Heard?</a:t>
            </a:r>
          </a:p>
        </p:txBody>
      </p:sp>
      <p:pic>
        <p:nvPicPr>
          <p:cNvPr id="3074" name="Picture 2" descr="Creative Village Aerial View Steve Madow">
            <a:extLst>
              <a:ext uri="{FF2B5EF4-FFF2-40B4-BE49-F238E27FC236}">
                <a16:creationId xmlns:a16="http://schemas.microsoft.com/office/drawing/2014/main" id="{B6AF3580-2E22-4776-8894-D30646AC00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323" y="1348258"/>
            <a:ext cx="5029354" cy="3351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DACA7B-A4C1-495E-8C67-798CA65674B8}"/>
              </a:ext>
            </a:extLst>
          </p:cNvPr>
          <p:cNvSpPr txBox="1"/>
          <p:nvPr/>
        </p:nvSpPr>
        <p:spPr bwMode="auto">
          <a:xfrm>
            <a:off x="1952244" y="4698523"/>
            <a:ext cx="5239512"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2800" b="0" i="1" cap="none" spc="100" dirty="0">
                <a:solidFill>
                  <a:schemeClr val="bg2"/>
                </a:solidFill>
              </a:rPr>
              <a:t>Orlando’s Creative Village</a:t>
            </a:r>
          </a:p>
        </p:txBody>
      </p:sp>
    </p:spTree>
    <p:extLst>
      <p:ext uri="{BB962C8B-B14F-4D97-AF65-F5344CB8AC3E}">
        <p14:creationId xmlns:p14="http://schemas.microsoft.com/office/powerpoint/2010/main" val="232952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F254-23BC-48E2-8DF1-91F25BC27B6E}"/>
              </a:ext>
            </a:extLst>
          </p:cNvPr>
          <p:cNvSpPr>
            <a:spLocks noGrp="1"/>
          </p:cNvSpPr>
          <p:nvPr>
            <p:ph type="title"/>
          </p:nvPr>
        </p:nvSpPr>
        <p:spPr>
          <a:xfrm>
            <a:off x="417801" y="822978"/>
            <a:ext cx="8308397" cy="408930"/>
          </a:xfrm>
        </p:spPr>
        <p:txBody>
          <a:bodyPr/>
          <a:lstStyle/>
          <a:p>
            <a:r>
              <a:rPr lang="en-US" sz="2400" dirty="0"/>
              <a:t>Spend Time AND Money in Inequitable Communities</a:t>
            </a:r>
          </a:p>
        </p:txBody>
      </p:sp>
      <p:pic>
        <p:nvPicPr>
          <p:cNvPr id="5" name="Content Placeholder 4" descr="graphic of a neighborhood">
            <a:extLst>
              <a:ext uri="{FF2B5EF4-FFF2-40B4-BE49-F238E27FC236}">
                <a16:creationId xmlns:a16="http://schemas.microsoft.com/office/drawing/2014/main" id="{DE217104-1C94-451C-A871-03A81C5E2868}"/>
              </a:ext>
            </a:extLst>
          </p:cNvPr>
          <p:cNvPicPr>
            <a:picLocks noGrp="1" noChangeAspect="1"/>
          </p:cNvPicPr>
          <p:nvPr>
            <p:ph idx="1"/>
          </p:nvPr>
        </p:nvPicPr>
        <p:blipFill rotWithShape="1">
          <a:blip r:embed="rId3"/>
          <a:srcRect l="3922" t="5438" r="3328" b="5066"/>
          <a:stretch/>
        </p:blipFill>
        <p:spPr>
          <a:xfrm>
            <a:off x="1880430" y="1362530"/>
            <a:ext cx="5086099" cy="3557016"/>
          </a:xfrm>
          <a:prstGeom prst="rect">
            <a:avLst/>
          </a:prstGeom>
          <a:ln>
            <a:noFill/>
          </a:ln>
          <a:effectLst>
            <a:outerShdw blurRad="292100" dist="139700" dir="2700000" algn="tl" rotWithShape="0">
              <a:srgbClr val="333333">
                <a:alpha val="65000"/>
              </a:srgbClr>
            </a:outerShdw>
          </a:effectLst>
        </p:spPr>
      </p:pic>
      <p:sp>
        <p:nvSpPr>
          <p:cNvPr id="6" name="Oval 5" descr="key locations ">
            <a:extLst>
              <a:ext uri="{FF2B5EF4-FFF2-40B4-BE49-F238E27FC236}">
                <a16:creationId xmlns:a16="http://schemas.microsoft.com/office/drawing/2014/main" id="{26174BB3-0812-43C8-B4A7-B99AA8FC3E59}"/>
              </a:ext>
            </a:extLst>
          </p:cNvPr>
          <p:cNvSpPr/>
          <p:nvPr/>
        </p:nvSpPr>
        <p:spPr bwMode="auto">
          <a:xfrm rot="5400000">
            <a:off x="5148721" y="4029507"/>
            <a:ext cx="438988" cy="1113228"/>
          </a:xfrm>
          <a:prstGeom prst="ellipse">
            <a:avLst/>
          </a:prstGeom>
          <a:noFill/>
          <a:ln w="22225"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ndParaRPr>
          </a:p>
        </p:txBody>
      </p:sp>
      <p:sp>
        <p:nvSpPr>
          <p:cNvPr id="7" name="Oval 6" descr="key location ">
            <a:extLst>
              <a:ext uri="{FF2B5EF4-FFF2-40B4-BE49-F238E27FC236}">
                <a16:creationId xmlns:a16="http://schemas.microsoft.com/office/drawing/2014/main" id="{B08B0D15-EEE9-4031-8230-E7447133B352}"/>
              </a:ext>
            </a:extLst>
          </p:cNvPr>
          <p:cNvSpPr/>
          <p:nvPr/>
        </p:nvSpPr>
        <p:spPr bwMode="auto">
          <a:xfrm>
            <a:off x="1812851" y="2551328"/>
            <a:ext cx="575239" cy="1105348"/>
          </a:xfrm>
          <a:prstGeom prst="ellipse">
            <a:avLst/>
          </a:prstGeom>
          <a:noFill/>
          <a:ln w="22225"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ndParaRPr>
          </a:p>
        </p:txBody>
      </p:sp>
      <p:sp>
        <p:nvSpPr>
          <p:cNvPr id="9" name="Oval 8" descr="key location ">
            <a:extLst>
              <a:ext uri="{FF2B5EF4-FFF2-40B4-BE49-F238E27FC236}">
                <a16:creationId xmlns:a16="http://schemas.microsoft.com/office/drawing/2014/main" id="{F98ABB73-B60B-44D9-9AA1-A2E851BF3723}"/>
              </a:ext>
            </a:extLst>
          </p:cNvPr>
          <p:cNvSpPr/>
          <p:nvPr/>
        </p:nvSpPr>
        <p:spPr bwMode="auto">
          <a:xfrm>
            <a:off x="2428505" y="1548805"/>
            <a:ext cx="575239" cy="907316"/>
          </a:xfrm>
          <a:prstGeom prst="ellipse">
            <a:avLst/>
          </a:prstGeom>
          <a:noFill/>
          <a:ln w="22225"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ndParaRPr>
          </a:p>
        </p:txBody>
      </p:sp>
      <p:sp>
        <p:nvSpPr>
          <p:cNvPr id="10" name="Oval 9" descr="key location ">
            <a:extLst>
              <a:ext uri="{FF2B5EF4-FFF2-40B4-BE49-F238E27FC236}">
                <a16:creationId xmlns:a16="http://schemas.microsoft.com/office/drawing/2014/main" id="{204BE101-4C75-405D-A83C-67E1FE8078EB}"/>
              </a:ext>
            </a:extLst>
          </p:cNvPr>
          <p:cNvSpPr/>
          <p:nvPr/>
        </p:nvSpPr>
        <p:spPr bwMode="auto">
          <a:xfrm>
            <a:off x="3507562" y="2208914"/>
            <a:ext cx="575239" cy="1105348"/>
          </a:xfrm>
          <a:prstGeom prst="ellipse">
            <a:avLst/>
          </a:prstGeom>
          <a:noFill/>
          <a:ln w="22225"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ndParaRPr>
          </a:p>
        </p:txBody>
      </p:sp>
      <p:sp>
        <p:nvSpPr>
          <p:cNvPr id="11" name="Oval 10" descr="key location ">
            <a:extLst>
              <a:ext uri="{FF2B5EF4-FFF2-40B4-BE49-F238E27FC236}">
                <a16:creationId xmlns:a16="http://schemas.microsoft.com/office/drawing/2014/main" id="{466E7CF5-172C-4F79-8DD8-A06AB301E1A6}"/>
              </a:ext>
            </a:extLst>
          </p:cNvPr>
          <p:cNvSpPr/>
          <p:nvPr/>
        </p:nvSpPr>
        <p:spPr bwMode="auto">
          <a:xfrm rot="5400000">
            <a:off x="4884987" y="1403788"/>
            <a:ext cx="600614" cy="1197351"/>
          </a:xfrm>
          <a:prstGeom prst="ellipse">
            <a:avLst/>
          </a:prstGeom>
          <a:noFill/>
          <a:ln w="22225"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ndParaRPr>
          </a:p>
        </p:txBody>
      </p:sp>
      <p:sp>
        <p:nvSpPr>
          <p:cNvPr id="12" name="Oval 11" descr="key location ">
            <a:extLst>
              <a:ext uri="{FF2B5EF4-FFF2-40B4-BE49-F238E27FC236}">
                <a16:creationId xmlns:a16="http://schemas.microsoft.com/office/drawing/2014/main" id="{8B277593-CAE6-4AD2-9A55-5BAB487D9CA0}"/>
              </a:ext>
            </a:extLst>
          </p:cNvPr>
          <p:cNvSpPr/>
          <p:nvPr/>
        </p:nvSpPr>
        <p:spPr bwMode="auto">
          <a:xfrm>
            <a:off x="3003744" y="2233722"/>
            <a:ext cx="575239" cy="907316"/>
          </a:xfrm>
          <a:prstGeom prst="ellipse">
            <a:avLst/>
          </a:prstGeom>
          <a:noFill/>
          <a:ln w="22225"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ndParaRPr>
          </a:p>
        </p:txBody>
      </p:sp>
      <p:sp>
        <p:nvSpPr>
          <p:cNvPr id="13" name="Oval 12" descr="key location ">
            <a:extLst>
              <a:ext uri="{FF2B5EF4-FFF2-40B4-BE49-F238E27FC236}">
                <a16:creationId xmlns:a16="http://schemas.microsoft.com/office/drawing/2014/main" id="{AA4E9976-B826-4059-B6C9-09D8F08AF3D7}"/>
              </a:ext>
            </a:extLst>
          </p:cNvPr>
          <p:cNvSpPr/>
          <p:nvPr/>
        </p:nvSpPr>
        <p:spPr bwMode="auto">
          <a:xfrm>
            <a:off x="4011379" y="2233722"/>
            <a:ext cx="575239" cy="907316"/>
          </a:xfrm>
          <a:prstGeom prst="ellipse">
            <a:avLst/>
          </a:prstGeom>
          <a:noFill/>
          <a:ln w="22225"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933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ft to right, Inez and chef Nick Aiken Jr, with their daughter Shannea Akins outside Nikki's Place restaurant in Parramore. “My family is blessed beyond measure and I want to continue this legacy for my parents,” says Akins. “They have gone through so much just to have what they have.”">
            <a:extLst>
              <a:ext uri="{FF2B5EF4-FFF2-40B4-BE49-F238E27FC236}">
                <a16:creationId xmlns:a16="http://schemas.microsoft.com/office/drawing/2014/main" id="{EB502A96-8C06-4B63-ACA4-C5893E37246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009815" y="900850"/>
            <a:ext cx="5015072" cy="3341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09F251B5-F4ED-4B90-BDF8-82BE6D213CDE}"/>
              </a:ext>
            </a:extLst>
          </p:cNvPr>
          <p:cNvSpPr txBox="1">
            <a:spLocks noGrp="1"/>
          </p:cNvSpPr>
          <p:nvPr>
            <p:ph type="title" idx="4294967295"/>
          </p:nvPr>
        </p:nvSpPr>
        <p:spPr bwMode="auto">
          <a:xfrm>
            <a:off x="6397599" y="2420675"/>
            <a:ext cx="2332932" cy="1231106"/>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100" normalizeH="0" baseline="0" noProof="0" dirty="0">
                <a:ln>
                  <a:noFill/>
                </a:ln>
                <a:solidFill>
                  <a:schemeClr val="bg2"/>
                </a:solidFill>
                <a:effectLst/>
                <a:uLnTx/>
                <a:uFillTx/>
                <a:latin typeface="Arial" charset="0"/>
                <a:ea typeface="+mn-ea"/>
                <a:cs typeface="+mn-cs"/>
              </a:rPr>
              <a:t>Be honest,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100" normalizeH="0" baseline="0" noProof="0" dirty="0">
                <a:ln>
                  <a:noFill/>
                </a:ln>
                <a:solidFill>
                  <a:schemeClr val="bg2"/>
                </a:solidFill>
                <a:effectLst/>
                <a:uLnTx/>
                <a:uFillTx/>
                <a:latin typeface="Arial" charset="0"/>
                <a:ea typeface="+mn-ea"/>
                <a:cs typeface="+mn-cs"/>
              </a:rPr>
              <a:t>Be humble,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100" normalizeH="0" baseline="0" noProof="0" dirty="0">
                <a:ln>
                  <a:noFill/>
                </a:ln>
                <a:solidFill>
                  <a:schemeClr val="bg2"/>
                </a:solidFill>
                <a:effectLst/>
                <a:uLnTx/>
                <a:uFillTx/>
                <a:latin typeface="Arial" charset="0"/>
                <a:ea typeface="+mn-ea"/>
                <a:cs typeface="+mn-cs"/>
              </a:rPr>
              <a:t>Be willing to hear</a:t>
            </a:r>
          </a:p>
        </p:txBody>
      </p:sp>
    </p:spTree>
    <p:extLst>
      <p:ext uri="{BB962C8B-B14F-4D97-AF65-F5344CB8AC3E}">
        <p14:creationId xmlns:p14="http://schemas.microsoft.com/office/powerpoint/2010/main" val="12652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en playing basketball">
            <a:extLst>
              <a:ext uri="{FF2B5EF4-FFF2-40B4-BE49-F238E27FC236}">
                <a16:creationId xmlns:a16="http://schemas.microsoft.com/office/drawing/2014/main" id="{8E8D7D2D-B091-4246-B93F-CCE1C9A0C6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788" y="896341"/>
            <a:ext cx="2655073" cy="3982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Exterior of the Orlando Downtown Recreation Center">
            <a:extLst>
              <a:ext uri="{FF2B5EF4-FFF2-40B4-BE49-F238E27FC236}">
                <a16:creationId xmlns:a16="http://schemas.microsoft.com/office/drawing/2014/main" id="{8FBF691E-8549-4231-836B-6E1040A5B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603" y="896341"/>
            <a:ext cx="4548281" cy="2622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77F8CD-E6F9-4045-B4C3-17BE5C30F45F}"/>
              </a:ext>
            </a:extLst>
          </p:cNvPr>
          <p:cNvSpPr txBox="1"/>
          <p:nvPr/>
        </p:nvSpPr>
        <p:spPr bwMode="auto">
          <a:xfrm>
            <a:off x="5355978" y="3804202"/>
            <a:ext cx="2332932" cy="12311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2000" b="0" i="1" cap="none" spc="100" dirty="0">
                <a:solidFill>
                  <a:schemeClr val="bg2"/>
                </a:solidFill>
              </a:rPr>
              <a:t>Be honest, </a:t>
            </a:r>
          </a:p>
          <a:p>
            <a:r>
              <a:rPr lang="en-US" sz="2000" b="0" i="1" cap="none" spc="100" dirty="0">
                <a:solidFill>
                  <a:schemeClr val="bg2"/>
                </a:solidFill>
              </a:rPr>
              <a:t>Be humble, </a:t>
            </a:r>
          </a:p>
          <a:p>
            <a:r>
              <a:rPr lang="en-US" sz="2000" b="0" i="1" cap="none" spc="100" dirty="0">
                <a:solidFill>
                  <a:schemeClr val="bg2"/>
                </a:solidFill>
              </a:rPr>
              <a:t>Be willing to hear</a:t>
            </a:r>
          </a:p>
        </p:txBody>
      </p:sp>
      <p:sp>
        <p:nvSpPr>
          <p:cNvPr id="4" name="Title 3">
            <a:extLst>
              <a:ext uri="{FF2B5EF4-FFF2-40B4-BE49-F238E27FC236}">
                <a16:creationId xmlns:a16="http://schemas.microsoft.com/office/drawing/2014/main" id="{EABE13E4-A4E1-428B-B070-2588603EDABD}"/>
              </a:ext>
            </a:extLst>
          </p:cNvPr>
          <p:cNvSpPr txBox="1">
            <a:spLocks noGrp="1"/>
          </p:cNvSpPr>
          <p:nvPr>
            <p:ph type="title" idx="4294967295"/>
          </p:nvPr>
        </p:nvSpPr>
        <p:spPr bwMode="auto">
          <a:xfrm>
            <a:off x="206734" y="4993419"/>
            <a:ext cx="1940118" cy="10772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700" b="0" i="0" u="none" strike="noStrike" kern="1200" cap="none" spc="0" normalizeH="0" baseline="0" noProof="0" dirty="0">
                <a:ln>
                  <a:noFill/>
                </a:ln>
                <a:solidFill>
                  <a:schemeClr val="accent4"/>
                </a:solidFill>
                <a:effectLst/>
                <a:uLnTx/>
                <a:uFillTx/>
                <a:latin typeface="Arial" charset="0"/>
                <a:ea typeface="+mn-ea"/>
                <a:cs typeface="+mn-cs"/>
              </a:rPr>
              <a:t>Photo by Joshua Rodriguez on </a:t>
            </a:r>
            <a:r>
              <a:rPr kumimoji="0" lang="en-US" sz="700" b="0" i="0" u="none" strike="noStrike" kern="1200" cap="none" spc="0" normalizeH="0" baseline="0" noProof="0" dirty="0" err="1">
                <a:ln>
                  <a:noFill/>
                </a:ln>
                <a:solidFill>
                  <a:schemeClr val="accent4"/>
                </a:solidFill>
                <a:effectLst/>
                <a:uLnTx/>
                <a:uFillTx/>
                <a:latin typeface="Arial" charset="0"/>
                <a:ea typeface="+mn-ea"/>
                <a:cs typeface="+mn-cs"/>
              </a:rPr>
              <a:t>Unsplash</a:t>
            </a:r>
            <a:r>
              <a:rPr kumimoji="0" lang="en-US" sz="700" b="0" i="0" u="none" strike="noStrike" kern="1200" cap="none" spc="0" normalizeH="0" baseline="0" noProof="0" dirty="0">
                <a:ln>
                  <a:noFill/>
                </a:ln>
                <a:solidFill>
                  <a:schemeClr val="accent4"/>
                </a:solidFill>
                <a:effectLst/>
                <a:uLnTx/>
                <a:uFillTx/>
                <a:latin typeface="Arial" charset="0"/>
                <a:ea typeface="+mn-ea"/>
                <a:cs typeface="+mn-cs"/>
              </a:rPr>
              <a:t> </a:t>
            </a:r>
            <a:endParaRPr kumimoji="0" lang="en-US" sz="700" b="0" i="1" u="none" strike="noStrike" kern="1200" cap="none" spc="100" normalizeH="0" baseline="0" noProof="0" dirty="0">
              <a:ln>
                <a:noFill/>
              </a:ln>
              <a:solidFill>
                <a:schemeClr val="accent4"/>
              </a:solidFill>
              <a:effectLst/>
              <a:uLnTx/>
              <a:uFillTx/>
              <a:latin typeface="Arial" charset="0"/>
              <a:ea typeface="+mn-ea"/>
              <a:cs typeface="+mn-cs"/>
            </a:endParaRPr>
          </a:p>
        </p:txBody>
      </p:sp>
    </p:spTree>
    <p:extLst>
      <p:ext uri="{BB962C8B-B14F-4D97-AF65-F5344CB8AC3E}">
        <p14:creationId xmlns:p14="http://schemas.microsoft.com/office/powerpoint/2010/main" val="21359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_floyds_w_2">
            <a:extLst>
              <a:ext uri="{FF2B5EF4-FFF2-40B4-BE49-F238E27FC236}">
                <a16:creationId xmlns:a16="http://schemas.microsoft.com/office/drawing/2014/main" id="{D37622BE-B44E-4711-9E7A-60129AF75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655" y="2794387"/>
            <a:ext cx="4572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1_floyds_o_1">
            <a:extLst>
              <a:ext uri="{FF2B5EF4-FFF2-40B4-BE49-F238E27FC236}">
                <a16:creationId xmlns:a16="http://schemas.microsoft.com/office/drawing/2014/main" id="{1C9B227F-BCA1-49E9-8DEC-427021856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93" y="788845"/>
            <a:ext cx="4572000" cy="2692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0875D7E2-A490-4328-B045-3B242120215D}"/>
              </a:ext>
            </a:extLst>
          </p:cNvPr>
          <p:cNvSpPr txBox="1">
            <a:spLocks noGrp="1"/>
          </p:cNvSpPr>
          <p:nvPr>
            <p:ph type="title" idx="4294967295"/>
          </p:nvPr>
        </p:nvSpPr>
        <p:spPr bwMode="auto">
          <a:xfrm>
            <a:off x="5793300" y="904156"/>
            <a:ext cx="2332932" cy="1231106"/>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100" normalizeH="0" baseline="0" noProof="0" dirty="0">
                <a:ln>
                  <a:noFill/>
                </a:ln>
                <a:solidFill>
                  <a:schemeClr val="bg2"/>
                </a:solidFill>
                <a:effectLst/>
                <a:uLnTx/>
                <a:uFillTx/>
                <a:latin typeface="Arial" charset="0"/>
                <a:ea typeface="+mn-ea"/>
                <a:cs typeface="+mn-cs"/>
              </a:rPr>
              <a:t>Be honest,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100" normalizeH="0" baseline="0" noProof="0" dirty="0">
                <a:ln>
                  <a:noFill/>
                </a:ln>
                <a:solidFill>
                  <a:schemeClr val="bg2"/>
                </a:solidFill>
                <a:effectLst/>
                <a:uLnTx/>
                <a:uFillTx/>
                <a:latin typeface="Arial" charset="0"/>
                <a:ea typeface="+mn-ea"/>
                <a:cs typeface="+mn-cs"/>
              </a:rPr>
              <a:t>Be humble,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100" normalizeH="0" baseline="0" noProof="0" dirty="0">
                <a:ln>
                  <a:noFill/>
                </a:ln>
                <a:solidFill>
                  <a:schemeClr val="bg2"/>
                </a:solidFill>
                <a:effectLst/>
                <a:uLnTx/>
                <a:uFillTx/>
                <a:latin typeface="Arial" charset="0"/>
                <a:ea typeface="+mn-ea"/>
                <a:cs typeface="+mn-cs"/>
              </a:rPr>
              <a:t>Be willing to hear</a:t>
            </a:r>
          </a:p>
        </p:txBody>
      </p:sp>
    </p:spTree>
    <p:extLst>
      <p:ext uri="{BB962C8B-B14F-4D97-AF65-F5344CB8AC3E}">
        <p14:creationId xmlns:p14="http://schemas.microsoft.com/office/powerpoint/2010/main" val="7393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21D2-204E-4D47-9EE1-F1DC1D80EA51}"/>
              </a:ext>
            </a:extLst>
          </p:cNvPr>
          <p:cNvSpPr>
            <a:spLocks noGrp="1"/>
          </p:cNvSpPr>
          <p:nvPr>
            <p:ph type="title"/>
          </p:nvPr>
        </p:nvSpPr>
        <p:spPr/>
        <p:txBody>
          <a:bodyPr/>
          <a:lstStyle/>
          <a:p>
            <a:r>
              <a:rPr lang="en-US" sz="2800" dirty="0"/>
              <a:t>Poll: Which One of these strategies Would be the most challenging for you?</a:t>
            </a:r>
          </a:p>
        </p:txBody>
      </p:sp>
      <p:pic>
        <p:nvPicPr>
          <p:cNvPr id="3" name="Picture 2" descr="County Health Rankings and Roadmap logo ">
            <a:extLst>
              <a:ext uri="{FF2B5EF4-FFF2-40B4-BE49-F238E27FC236}">
                <a16:creationId xmlns:a16="http://schemas.microsoft.com/office/drawing/2014/main" id="{3E3A2EC2-4F2A-4C72-86AE-B83B6C4B9425}"/>
              </a:ext>
            </a:extLst>
          </p:cNvPr>
          <p:cNvPicPr>
            <a:picLocks noChangeAspect="1"/>
          </p:cNvPicPr>
          <p:nvPr/>
        </p:nvPicPr>
        <p:blipFill>
          <a:blip r:embed="rId3"/>
          <a:stretch>
            <a:fillRect/>
          </a:stretch>
        </p:blipFill>
        <p:spPr>
          <a:xfrm>
            <a:off x="7970268" y="0"/>
            <a:ext cx="524301" cy="524301"/>
          </a:xfrm>
          <a:prstGeom prst="rect">
            <a:avLst/>
          </a:prstGeom>
        </p:spPr>
      </p:pic>
    </p:spTree>
    <p:extLst>
      <p:ext uri="{BB962C8B-B14F-4D97-AF65-F5344CB8AC3E}">
        <p14:creationId xmlns:p14="http://schemas.microsoft.com/office/powerpoint/2010/main" val="191477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0721E9A-F97F-46E6-BA98-839F8E8AB36C}"/>
              </a:ext>
            </a:extLst>
          </p:cNvPr>
          <p:cNvSpPr>
            <a:spLocks noGrp="1"/>
          </p:cNvSpPr>
          <p:nvPr>
            <p:ph sz="half" idx="1"/>
          </p:nvPr>
        </p:nvSpPr>
        <p:spPr>
          <a:xfrm>
            <a:off x="419967" y="1692163"/>
            <a:ext cx="4082761" cy="2838590"/>
          </a:xfrm>
        </p:spPr>
        <p:txBody>
          <a:bodyPr wrap="square" anchor="t">
            <a:normAutofit/>
          </a:bodyPr>
          <a:lstStyle/>
          <a:p>
            <a:pPr marL="0" indent="0">
              <a:lnSpc>
                <a:spcPct val="90000"/>
              </a:lnSpc>
              <a:buNone/>
            </a:pPr>
            <a:r>
              <a:rPr lang="en-US" sz="1500" b="0" i="1" dirty="0">
                <a:effectLst/>
              </a:rPr>
              <a:t>The University of Wisconsin-Madison occupies ancestral Ho-Chunk land, a place their nation has called </a:t>
            </a:r>
            <a:r>
              <a:rPr lang="en-US" sz="1500" b="0" i="1" dirty="0" err="1">
                <a:effectLst/>
              </a:rPr>
              <a:t>Teejop</a:t>
            </a:r>
            <a:r>
              <a:rPr lang="en-US" sz="1500" b="0" i="1" dirty="0">
                <a:effectLst/>
              </a:rPr>
              <a:t> (day-JOPE) since time immemorial. In an 1832 treaty, the Ho-Chunk were forced to cede this territory. Decades of ethnic cleansing followed when both the federal and state government repeatedly, but unsuccessfully, sought to forcibly remove the Ho-Chunk from Wisconsin. This history of colonization informs our shared future of collaboration and innovation. Today, the University of Wisconsin-Madison respects the inherent sovereignty of the Ho-Chunk Nation, along with the eleven other First Nations of Wisconsin.</a:t>
            </a:r>
            <a:endParaRPr lang="en-US" sz="1500" i="1" dirty="0"/>
          </a:p>
        </p:txBody>
      </p:sp>
      <p:pic>
        <p:nvPicPr>
          <p:cNvPr id="10" name="Picture 9" descr="Map&#10;&#10;Description automatically generated">
            <a:extLst>
              <a:ext uri="{FF2B5EF4-FFF2-40B4-BE49-F238E27FC236}">
                <a16:creationId xmlns:a16="http://schemas.microsoft.com/office/drawing/2014/main" id="{CBE520AF-AE59-4B01-9AD5-769C79D05733}"/>
              </a:ext>
            </a:extLst>
          </p:cNvPr>
          <p:cNvPicPr>
            <a:picLocks noChangeAspect="1"/>
          </p:cNvPicPr>
          <p:nvPr/>
        </p:nvPicPr>
        <p:blipFill>
          <a:blip r:embed="rId3"/>
          <a:stretch>
            <a:fillRect/>
          </a:stretch>
        </p:blipFill>
        <p:spPr>
          <a:xfrm>
            <a:off x="5415933" y="1692163"/>
            <a:ext cx="2533441" cy="2838590"/>
          </a:xfrm>
          <a:prstGeom prst="rect">
            <a:avLst/>
          </a:prstGeom>
          <a:noFill/>
        </p:spPr>
      </p:pic>
      <p:sp>
        <p:nvSpPr>
          <p:cNvPr id="8" name="Title 7">
            <a:extLst>
              <a:ext uri="{FF2B5EF4-FFF2-40B4-BE49-F238E27FC236}">
                <a16:creationId xmlns:a16="http://schemas.microsoft.com/office/drawing/2014/main" id="{34CEBF0E-6581-461D-A3B7-E72F368A0975}"/>
              </a:ext>
            </a:extLst>
          </p:cNvPr>
          <p:cNvSpPr>
            <a:spLocks noGrp="1"/>
          </p:cNvSpPr>
          <p:nvPr>
            <p:ph type="title"/>
          </p:nvPr>
        </p:nvSpPr>
        <p:spPr>
          <a:xfrm>
            <a:off x="418523" y="868717"/>
            <a:ext cx="8308397" cy="408930"/>
          </a:xfrm>
        </p:spPr>
        <p:txBody>
          <a:bodyPr wrap="square" anchor="b">
            <a:normAutofit/>
          </a:bodyPr>
          <a:lstStyle/>
          <a:p>
            <a:pPr>
              <a:lnSpc>
                <a:spcPct val="90000"/>
              </a:lnSpc>
            </a:pPr>
            <a:r>
              <a:rPr lang="en-US" dirty="0"/>
              <a:t>Land acknowledgement</a:t>
            </a:r>
          </a:p>
        </p:txBody>
      </p:sp>
      <p:pic>
        <p:nvPicPr>
          <p:cNvPr id="11" name="Graphic 10" descr="Storytelling with solid fill">
            <a:extLst>
              <a:ext uri="{FF2B5EF4-FFF2-40B4-BE49-F238E27FC236}">
                <a16:creationId xmlns:a16="http://schemas.microsoft.com/office/drawing/2014/main" id="{CF1A8304-7865-4909-91E1-D658AB6A12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5712" y="0"/>
            <a:ext cx="521208" cy="521208"/>
          </a:xfrm>
          <a:prstGeom prst="rect">
            <a:avLst/>
          </a:prstGeom>
        </p:spPr>
      </p:pic>
    </p:spTree>
    <p:extLst>
      <p:ext uri="{BB962C8B-B14F-4D97-AF65-F5344CB8AC3E}">
        <p14:creationId xmlns:p14="http://schemas.microsoft.com/office/powerpoint/2010/main" val="4150298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0446-221A-4999-B2DB-7326EBBBBC37}"/>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6A5496DE-A9F9-42A8-B287-774465BC44E5}"/>
              </a:ext>
            </a:extLst>
          </p:cNvPr>
          <p:cNvSpPr>
            <a:spLocks noGrp="1"/>
          </p:cNvSpPr>
          <p:nvPr>
            <p:ph idx="1"/>
          </p:nvPr>
        </p:nvSpPr>
        <p:spPr/>
        <p:txBody>
          <a:bodyPr/>
          <a:lstStyle/>
          <a:p>
            <a:pPr>
              <a:spcBef>
                <a:spcPts val="600"/>
              </a:spcBef>
              <a:spcAft>
                <a:spcPts val="600"/>
              </a:spcAft>
            </a:pPr>
            <a:r>
              <a:rPr lang="en-US" sz="2200" dirty="0"/>
              <a:t>Be honest, be humble, be willing to listen to learn and grow about others</a:t>
            </a:r>
          </a:p>
          <a:p>
            <a:pPr>
              <a:spcBef>
                <a:spcPts val="600"/>
              </a:spcBef>
              <a:spcAft>
                <a:spcPts val="600"/>
              </a:spcAft>
            </a:pPr>
            <a:r>
              <a:rPr lang="en-US" sz="2200" dirty="0"/>
              <a:t>There is a difference between a community meeting and engaging the community</a:t>
            </a:r>
          </a:p>
          <a:p>
            <a:pPr>
              <a:spcBef>
                <a:spcPts val="600"/>
              </a:spcBef>
              <a:spcAft>
                <a:spcPts val="600"/>
              </a:spcAft>
            </a:pPr>
            <a:r>
              <a:rPr lang="en-US" sz="2200" dirty="0"/>
              <a:t>Your partners are your ambassadors to others: spend time and money in the community</a:t>
            </a:r>
          </a:p>
          <a:p>
            <a:pPr>
              <a:spcBef>
                <a:spcPts val="600"/>
              </a:spcBef>
              <a:spcAft>
                <a:spcPts val="600"/>
              </a:spcAft>
            </a:pPr>
            <a:r>
              <a:rPr lang="en-US" sz="2200" dirty="0"/>
              <a:t>Equitable changes can happen when people are heard</a:t>
            </a:r>
          </a:p>
          <a:p>
            <a:pPr>
              <a:spcBef>
                <a:spcPts val="600"/>
              </a:spcBef>
              <a:spcAft>
                <a:spcPts val="600"/>
              </a:spcAft>
            </a:pPr>
            <a:r>
              <a:rPr lang="en-US" sz="2200" dirty="0"/>
              <a:t>Questions?</a:t>
            </a:r>
          </a:p>
          <a:p>
            <a:endParaRPr lang="en-US" dirty="0"/>
          </a:p>
        </p:txBody>
      </p:sp>
    </p:spTree>
    <p:extLst>
      <p:ext uri="{BB962C8B-B14F-4D97-AF65-F5344CB8AC3E}">
        <p14:creationId xmlns:p14="http://schemas.microsoft.com/office/powerpoint/2010/main" val="292384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36D3-0657-4424-9843-0C975A283542}"/>
              </a:ext>
            </a:extLst>
          </p:cNvPr>
          <p:cNvSpPr>
            <a:spLocks noGrp="1"/>
          </p:cNvSpPr>
          <p:nvPr>
            <p:ph type="title"/>
          </p:nvPr>
        </p:nvSpPr>
        <p:spPr>
          <a:xfrm>
            <a:off x="418523" y="868717"/>
            <a:ext cx="8308397" cy="408930"/>
          </a:xfrm>
        </p:spPr>
        <p:txBody>
          <a:bodyPr wrap="square" anchor="b">
            <a:normAutofit/>
          </a:bodyPr>
          <a:lstStyle/>
          <a:p>
            <a:pPr>
              <a:lnSpc>
                <a:spcPct val="90000"/>
              </a:lnSpc>
            </a:pPr>
            <a:r>
              <a:rPr lang="en-US" dirty="0"/>
              <a:t>What’s Gone Awry Here?</a:t>
            </a:r>
          </a:p>
        </p:txBody>
      </p:sp>
      <p:pic>
        <p:nvPicPr>
          <p:cNvPr id="7170" name="Picture 2" descr="picture of the cast of the Big Bang Theroy">
            <a:extLst>
              <a:ext uri="{FF2B5EF4-FFF2-40B4-BE49-F238E27FC236}">
                <a16:creationId xmlns:a16="http://schemas.microsoft.com/office/drawing/2014/main" id="{914ECEAA-1DA9-4A32-A8C0-9621964579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70849" y="1449006"/>
            <a:ext cx="5602302" cy="3151295"/>
          </a:xfrm>
          <a:prstGeom prst="rect">
            <a:avLst/>
          </a:prstGeom>
          <a:solidFill>
            <a:srgbClr val="FFFFFF"/>
          </a:solidFill>
        </p:spPr>
      </p:pic>
      <p:sp>
        <p:nvSpPr>
          <p:cNvPr id="4" name="TextBox 3">
            <a:extLst>
              <a:ext uri="{FF2B5EF4-FFF2-40B4-BE49-F238E27FC236}">
                <a16:creationId xmlns:a16="http://schemas.microsoft.com/office/drawing/2014/main" id="{DB3F024A-61D6-48C8-A6B1-E65ABFE2318B}"/>
              </a:ext>
            </a:extLst>
          </p:cNvPr>
          <p:cNvSpPr txBox="1"/>
          <p:nvPr/>
        </p:nvSpPr>
        <p:spPr bwMode="auto">
          <a:xfrm flipH="1">
            <a:off x="0" y="4913906"/>
            <a:ext cx="1135925" cy="10772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700" b="0" i="1" cap="none" spc="100" dirty="0">
                <a:solidFill>
                  <a:schemeClr val="accent4"/>
                </a:solidFill>
              </a:rPr>
              <a:t>CBS TV</a:t>
            </a:r>
          </a:p>
        </p:txBody>
      </p:sp>
      <p:pic>
        <p:nvPicPr>
          <p:cNvPr id="6" name="Content Placeholder 5" descr="Pencil with solid fill">
            <a:extLst>
              <a:ext uri="{FF2B5EF4-FFF2-40B4-BE49-F238E27FC236}">
                <a16:creationId xmlns:a16="http://schemas.microsoft.com/office/drawing/2014/main" id="{62042BC2-0B5A-43F7-8730-61F5DBFDF2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856030" y="0"/>
            <a:ext cx="521208" cy="521208"/>
          </a:xfrm>
          <a:prstGeom prst="rect">
            <a:avLst/>
          </a:prstGeom>
          <a:noFill/>
          <a:ln w="9525">
            <a:noFill/>
            <a:miter lim="800000"/>
            <a:headEnd/>
            <a:tailEnd/>
          </a:ln>
          <a:effectLst/>
        </p:spPr>
      </p:pic>
      <p:pic>
        <p:nvPicPr>
          <p:cNvPr id="7" name="Graphic 6" descr="Online meeting with solid fill">
            <a:extLst>
              <a:ext uri="{FF2B5EF4-FFF2-40B4-BE49-F238E27FC236}">
                <a16:creationId xmlns:a16="http://schemas.microsoft.com/office/drawing/2014/main" id="{8C403E89-9C69-4EA9-8E5F-319365A26A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2405" y="0"/>
            <a:ext cx="521208" cy="521208"/>
          </a:xfrm>
          <a:prstGeom prst="rect">
            <a:avLst/>
          </a:prstGeom>
        </p:spPr>
      </p:pic>
    </p:spTree>
    <p:extLst>
      <p:ext uri="{BB962C8B-B14F-4D97-AF65-F5344CB8AC3E}">
        <p14:creationId xmlns:p14="http://schemas.microsoft.com/office/powerpoint/2010/main" val="4146047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DD1D-4928-4311-BAB6-15A04CBAFDC9}"/>
              </a:ext>
            </a:extLst>
          </p:cNvPr>
          <p:cNvSpPr>
            <a:spLocks noGrp="1"/>
          </p:cNvSpPr>
          <p:nvPr>
            <p:ph type="title"/>
          </p:nvPr>
        </p:nvSpPr>
        <p:spPr/>
        <p:txBody>
          <a:bodyPr/>
          <a:lstStyle/>
          <a:p>
            <a:r>
              <a:rPr lang="en-US" dirty="0"/>
              <a:t>Greater Good Science Center</a:t>
            </a:r>
          </a:p>
        </p:txBody>
      </p:sp>
      <p:pic>
        <p:nvPicPr>
          <p:cNvPr id="4" name="Content Placeholder 5" descr="Pencil with solid fill">
            <a:extLst>
              <a:ext uri="{FF2B5EF4-FFF2-40B4-BE49-F238E27FC236}">
                <a16:creationId xmlns:a16="http://schemas.microsoft.com/office/drawing/2014/main" id="{DF985902-F7BF-4FBA-BF7A-B67D1E2911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856030" y="0"/>
            <a:ext cx="521208" cy="521208"/>
          </a:xfrm>
          <a:prstGeom prst="rect">
            <a:avLst/>
          </a:prstGeom>
          <a:noFill/>
          <a:ln w="9525">
            <a:noFill/>
            <a:miter lim="800000"/>
            <a:headEnd/>
            <a:tailEnd/>
          </a:ln>
          <a:effectLst/>
        </p:spPr>
      </p:pic>
      <p:pic>
        <p:nvPicPr>
          <p:cNvPr id="8194" name="Picture 2" descr="What Happens When Political Opponents Get to Know Each Other?">
            <a:extLst>
              <a:ext uri="{FF2B5EF4-FFF2-40B4-BE49-F238E27FC236}">
                <a16:creationId xmlns:a16="http://schemas.microsoft.com/office/drawing/2014/main" id="{877B4F40-42EB-43D8-925D-033B0023E62D}"/>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25612" y="1625156"/>
            <a:ext cx="3333750" cy="2238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D24F8B-2632-49CC-86BB-DCE35DDF9B04}"/>
              </a:ext>
            </a:extLst>
          </p:cNvPr>
          <p:cNvSpPr txBox="1"/>
          <p:nvPr/>
        </p:nvSpPr>
        <p:spPr bwMode="auto">
          <a:xfrm>
            <a:off x="2524539" y="3980207"/>
            <a:ext cx="3935896" cy="4616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3000" b="0" i="1" cap="none" spc="100" dirty="0">
                <a:solidFill>
                  <a:schemeClr val="bg2"/>
                </a:solidFill>
              </a:rPr>
              <a:t>Bridging Differences</a:t>
            </a:r>
          </a:p>
        </p:txBody>
      </p:sp>
      <p:pic>
        <p:nvPicPr>
          <p:cNvPr id="7" name="Graphic 6" descr="Online meeting with solid fill">
            <a:extLst>
              <a:ext uri="{FF2B5EF4-FFF2-40B4-BE49-F238E27FC236}">
                <a16:creationId xmlns:a16="http://schemas.microsoft.com/office/drawing/2014/main" id="{30F521CB-E32A-4387-8F65-E27A844C03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2405" y="0"/>
            <a:ext cx="521208" cy="521208"/>
          </a:xfrm>
          <a:prstGeom prst="rect">
            <a:avLst/>
          </a:prstGeom>
        </p:spPr>
      </p:pic>
    </p:spTree>
    <p:extLst>
      <p:ext uri="{BB962C8B-B14F-4D97-AF65-F5344CB8AC3E}">
        <p14:creationId xmlns:p14="http://schemas.microsoft.com/office/powerpoint/2010/main" val="3530294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4E0A6-B22F-4855-813B-91895557193D}"/>
              </a:ext>
            </a:extLst>
          </p:cNvPr>
          <p:cNvSpPr>
            <a:spLocks noGrp="1"/>
          </p:cNvSpPr>
          <p:nvPr>
            <p:ph type="title"/>
          </p:nvPr>
        </p:nvSpPr>
        <p:spPr/>
        <p:txBody>
          <a:bodyPr/>
          <a:lstStyle/>
          <a:p>
            <a:r>
              <a:rPr lang="en-US" dirty="0"/>
              <a:t>Bridging Differences Quiz</a:t>
            </a:r>
          </a:p>
        </p:txBody>
      </p:sp>
    </p:spTree>
    <p:extLst>
      <p:ext uri="{BB962C8B-B14F-4D97-AF65-F5344CB8AC3E}">
        <p14:creationId xmlns:p14="http://schemas.microsoft.com/office/powerpoint/2010/main" val="1959895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FABA9-8B41-4157-80E3-2377828D4B17}"/>
              </a:ext>
            </a:extLst>
          </p:cNvPr>
          <p:cNvSpPr>
            <a:spLocks noGrp="1"/>
          </p:cNvSpPr>
          <p:nvPr>
            <p:ph type="title"/>
          </p:nvPr>
        </p:nvSpPr>
        <p:spPr/>
        <p:txBody>
          <a:bodyPr/>
          <a:lstStyle/>
          <a:p>
            <a:r>
              <a:rPr lang="en-US" dirty="0"/>
              <a:t>Key </a:t>
            </a:r>
            <a:r>
              <a:rPr lang="en-US" dirty="0" err="1"/>
              <a:t>TakeAways</a:t>
            </a:r>
            <a:r>
              <a:rPr lang="en-US" dirty="0"/>
              <a:t>	</a:t>
            </a:r>
          </a:p>
        </p:txBody>
      </p:sp>
      <p:sp>
        <p:nvSpPr>
          <p:cNvPr id="4" name="Content Placeholder 3">
            <a:extLst>
              <a:ext uri="{FF2B5EF4-FFF2-40B4-BE49-F238E27FC236}">
                <a16:creationId xmlns:a16="http://schemas.microsoft.com/office/drawing/2014/main" id="{4D84AC27-FD73-44D4-95D5-A8004FDD0BC6}"/>
              </a:ext>
            </a:extLst>
          </p:cNvPr>
          <p:cNvSpPr>
            <a:spLocks noGrp="1"/>
          </p:cNvSpPr>
          <p:nvPr>
            <p:ph idx="1"/>
          </p:nvPr>
        </p:nvSpPr>
        <p:spPr/>
        <p:txBody>
          <a:bodyPr/>
          <a:lstStyle/>
          <a:p>
            <a:r>
              <a:rPr lang="en-US" dirty="0"/>
              <a:t>Diversifying your partnership for equity positions you to engage with people that your network should reflect</a:t>
            </a:r>
          </a:p>
          <a:p>
            <a:r>
              <a:rPr lang="en-US" dirty="0"/>
              <a:t>To engage with people in an authentic way, we need to be honest, be humble, and willing to hear</a:t>
            </a:r>
          </a:p>
          <a:p>
            <a:r>
              <a:rPr lang="en-US" dirty="0"/>
              <a:t>Engaging authentically takes courage and practice</a:t>
            </a:r>
          </a:p>
          <a:p>
            <a:r>
              <a:rPr lang="en-US" dirty="0"/>
              <a:t>Questions?</a:t>
            </a:r>
          </a:p>
        </p:txBody>
      </p:sp>
    </p:spTree>
    <p:extLst>
      <p:ext uri="{BB962C8B-B14F-4D97-AF65-F5344CB8AC3E}">
        <p14:creationId xmlns:p14="http://schemas.microsoft.com/office/powerpoint/2010/main" val="4209068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Blue rectangle ">
            <a:extLst>
              <a:ext uri="{FF2B5EF4-FFF2-40B4-BE49-F238E27FC236}">
                <a16:creationId xmlns:a16="http://schemas.microsoft.com/office/drawing/2014/main" id="{6DB33388-DC29-4747-A264-E21B2AA59092}"/>
              </a:ext>
            </a:extLst>
          </p:cNvPr>
          <p:cNvSpPr txBox="1"/>
          <p:nvPr/>
        </p:nvSpPr>
        <p:spPr bwMode="auto">
          <a:xfrm>
            <a:off x="0" y="-47211"/>
            <a:ext cx="9239416" cy="5190711"/>
          </a:xfrm>
          <a:prstGeom prst="rect">
            <a:avLst/>
          </a:prstGeom>
          <a:solidFill>
            <a:schemeClr val="accent4"/>
          </a:solidFill>
          <a:ln w="9525">
            <a:noFill/>
            <a:miter lim="800000"/>
            <a:headEnd/>
            <a:tailEnd/>
          </a:ln>
          <a:effectLst/>
        </p:spPr>
        <p:txBody>
          <a:bodyPr vert="horz" wrap="square" lIns="0" tIns="0" rIns="0" bIns="0" numCol="1" rtlCol="0" anchor="t" anchorCtr="0" compatLnSpc="1">
            <a:prstTxWarp prst="textNoShape">
              <a:avLst/>
            </a:prstTxWarp>
            <a:spAutoFit/>
          </a:bodyPr>
          <a:lstStyle/>
          <a:p>
            <a:endParaRPr lang="en-US" sz="3000" b="0" i="1" cap="none" spc="100" dirty="0">
              <a:solidFill>
                <a:schemeClr val="bg2"/>
              </a:solidFill>
            </a:endParaRPr>
          </a:p>
        </p:txBody>
      </p:sp>
      <p:sp>
        <p:nvSpPr>
          <p:cNvPr id="2" name="Title 1">
            <a:extLst>
              <a:ext uri="{FF2B5EF4-FFF2-40B4-BE49-F238E27FC236}">
                <a16:creationId xmlns:a16="http://schemas.microsoft.com/office/drawing/2014/main" id="{AB003218-0FFA-4C0C-8017-A4B96CE7F7B1}"/>
              </a:ext>
            </a:extLst>
          </p:cNvPr>
          <p:cNvSpPr>
            <a:spLocks noGrp="1"/>
          </p:cNvSpPr>
          <p:nvPr>
            <p:ph type="title"/>
          </p:nvPr>
        </p:nvSpPr>
        <p:spPr>
          <a:xfrm>
            <a:off x="307205" y="266365"/>
            <a:ext cx="8308397" cy="408930"/>
          </a:xfrm>
        </p:spPr>
        <p:txBody>
          <a:bodyPr/>
          <a:lstStyle/>
          <a:p>
            <a:pPr algn="ctr"/>
            <a:r>
              <a:rPr lang="en-US" dirty="0">
                <a:solidFill>
                  <a:schemeClr val="bg1"/>
                </a:solidFill>
              </a:rPr>
              <a:t>Why I Fight for equity?</a:t>
            </a:r>
          </a:p>
        </p:txBody>
      </p:sp>
      <p:pic>
        <p:nvPicPr>
          <p:cNvPr id="1026" name="Picture 2" descr="Phot of a young child on their first birthday with cake and balloons ">
            <a:extLst>
              <a:ext uri="{FF2B5EF4-FFF2-40B4-BE49-F238E27FC236}">
                <a16:creationId xmlns:a16="http://schemas.microsoft.com/office/drawing/2014/main" id="{4979D22D-3ED5-49C5-8724-8C0DB2C91A4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28040" y="908998"/>
            <a:ext cx="2245824" cy="3368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FEBEB80C-A25D-47F5-9449-A270C003AE2D}"/>
              </a:ext>
            </a:extLst>
          </p:cNvPr>
          <p:cNvSpPr txBox="1"/>
          <p:nvPr/>
        </p:nvSpPr>
        <p:spPr bwMode="auto">
          <a:xfrm>
            <a:off x="2679405" y="4505117"/>
            <a:ext cx="3785190" cy="4616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3000" b="0" i="1" cap="none" spc="100" dirty="0">
                <a:solidFill>
                  <a:schemeClr val="bg1"/>
                </a:solidFill>
              </a:rPr>
              <a:t>Meet Brexton! </a:t>
            </a:r>
          </a:p>
        </p:txBody>
      </p:sp>
    </p:spTree>
    <p:extLst>
      <p:ext uri="{BB962C8B-B14F-4D97-AF65-F5344CB8AC3E}">
        <p14:creationId xmlns:p14="http://schemas.microsoft.com/office/powerpoint/2010/main" val="1637439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54E5-80FF-4B24-A854-BB3E8BB4CCC2}"/>
              </a:ext>
            </a:extLst>
          </p:cNvPr>
          <p:cNvSpPr>
            <a:spLocks noGrp="1"/>
          </p:cNvSpPr>
          <p:nvPr>
            <p:ph type="title"/>
          </p:nvPr>
        </p:nvSpPr>
        <p:spPr/>
        <p:txBody>
          <a:bodyPr/>
          <a:lstStyle/>
          <a:p>
            <a:r>
              <a:rPr lang="en-US" dirty="0"/>
              <a:t>…&amp; much more on the chr&amp;r website</a:t>
            </a:r>
          </a:p>
        </p:txBody>
      </p:sp>
      <p:graphicFrame>
        <p:nvGraphicFramePr>
          <p:cNvPr id="9" name="Content Placeholder 3">
            <a:extLst>
              <a:ext uri="{FF2B5EF4-FFF2-40B4-BE49-F238E27FC236}">
                <a16:creationId xmlns:a16="http://schemas.microsoft.com/office/drawing/2014/main" id="{774E4BC7-8539-4B68-ABCB-0EBF12C54E6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54610354"/>
              </p:ext>
            </p:extLst>
          </p:nvPr>
        </p:nvGraphicFramePr>
        <p:xfrm>
          <a:off x="308553" y="1412875"/>
          <a:ext cx="8516143" cy="328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facebook logo ">
            <a:extLst>
              <a:ext uri="{FF2B5EF4-FFF2-40B4-BE49-F238E27FC236}">
                <a16:creationId xmlns:a16="http://schemas.microsoft.com/office/drawing/2014/main" id="{64C2151C-E7C7-44BB-8B69-A52C8A7625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8615" y="1514631"/>
            <a:ext cx="1018685" cy="932771"/>
          </a:xfrm>
          <a:prstGeom prst="rect">
            <a:avLst/>
          </a:prstGeom>
        </p:spPr>
      </p:pic>
      <p:pic>
        <p:nvPicPr>
          <p:cNvPr id="12" name="Picture 11" descr="newsletter icon">
            <a:extLst>
              <a:ext uri="{FF2B5EF4-FFF2-40B4-BE49-F238E27FC236}">
                <a16:creationId xmlns:a16="http://schemas.microsoft.com/office/drawing/2014/main" id="{237F922C-1974-414A-803B-EA044C5261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3318" y="3710622"/>
            <a:ext cx="912479" cy="912479"/>
          </a:xfrm>
          <a:prstGeom prst="rect">
            <a:avLst/>
          </a:prstGeom>
        </p:spPr>
      </p:pic>
      <p:pic>
        <p:nvPicPr>
          <p:cNvPr id="1026" name="Picture 2">
            <a:extLst>
              <a:ext uri="{FF2B5EF4-FFF2-40B4-BE49-F238E27FC236}">
                <a16:creationId xmlns:a16="http://schemas.microsoft.com/office/drawing/2014/main" id="{8EE9FA1B-7354-4130-BF60-D9933448E3DF}"/>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64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E095-0368-4A31-9317-176DB453595B}"/>
              </a:ext>
            </a:extLst>
          </p:cNvPr>
          <p:cNvSpPr>
            <a:spLocks noGrp="1"/>
          </p:cNvSpPr>
          <p:nvPr>
            <p:ph type="title"/>
          </p:nvPr>
        </p:nvSpPr>
        <p:spPr>
          <a:xfrm>
            <a:off x="415638" y="-737443"/>
            <a:ext cx="8308397" cy="408930"/>
          </a:xfrm>
        </p:spPr>
        <p:txBody>
          <a:bodyPr/>
          <a:lstStyle/>
          <a:p>
            <a:r>
              <a:rPr lang="en-US"/>
              <a:t>Thank you</a:t>
            </a:r>
            <a:endParaRPr lang="en-US" dirty="0"/>
          </a:p>
        </p:txBody>
      </p:sp>
      <p:sp>
        <p:nvSpPr>
          <p:cNvPr id="3" name="Content Placeholder 2">
            <a:extLst>
              <a:ext uri="{FF2B5EF4-FFF2-40B4-BE49-F238E27FC236}">
                <a16:creationId xmlns:a16="http://schemas.microsoft.com/office/drawing/2014/main" id="{01CAC203-E25B-483F-8633-8D189305E3DA}"/>
              </a:ext>
            </a:extLst>
          </p:cNvPr>
          <p:cNvSpPr>
            <a:spLocks noGrp="1"/>
          </p:cNvSpPr>
          <p:nvPr>
            <p:ph idx="1"/>
          </p:nvPr>
        </p:nvSpPr>
        <p:spPr/>
        <p:txBody>
          <a:bodyPr/>
          <a:lstStyle/>
          <a:p>
            <a:endParaRPr lang="en-US" dirty="0"/>
          </a:p>
        </p:txBody>
      </p:sp>
      <p:pic>
        <p:nvPicPr>
          <p:cNvPr id="6146" name="Picture 2">
            <a:extLst>
              <a:ext uri="{FF2B5EF4-FFF2-40B4-BE49-F238E27FC236}">
                <a16:creationId xmlns:a16="http://schemas.microsoft.com/office/drawing/2014/main" id="{5DE1CD6C-891F-4241-8CCD-46964DF4F0C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2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ncil with solid fill">
            <a:extLst>
              <a:ext uri="{FF2B5EF4-FFF2-40B4-BE49-F238E27FC236}">
                <a16:creationId xmlns:a16="http://schemas.microsoft.com/office/drawing/2014/main" id="{BD9D4B44-AD02-4760-AD5C-FA14441F511A}"/>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1855" y="3530380"/>
            <a:ext cx="1158558" cy="1158558"/>
          </a:xfrm>
        </p:spPr>
      </p:pic>
      <p:sp>
        <p:nvSpPr>
          <p:cNvPr id="11" name="Content Placeholder 2">
            <a:extLst>
              <a:ext uri="{FF2B5EF4-FFF2-40B4-BE49-F238E27FC236}">
                <a16:creationId xmlns:a16="http://schemas.microsoft.com/office/drawing/2014/main" id="{4FD07BF8-3277-4E8F-BFAC-FFA77B8B0B1A}"/>
              </a:ext>
            </a:extLst>
          </p:cNvPr>
          <p:cNvSpPr>
            <a:spLocks noGrp="1"/>
          </p:cNvSpPr>
          <p:nvPr>
            <p:ph sz="half" idx="2"/>
          </p:nvPr>
        </p:nvSpPr>
        <p:spPr>
          <a:xfrm>
            <a:off x="497331" y="1515221"/>
            <a:ext cx="4226281" cy="3103120"/>
          </a:xfrm>
        </p:spPr>
        <p:txBody>
          <a:bodyPr/>
          <a:lstStyle/>
          <a:p>
            <a:r>
              <a:rPr lang="en-US" dirty="0"/>
              <a:t>Participate in polls</a:t>
            </a:r>
          </a:p>
          <a:p>
            <a:r>
              <a:rPr lang="en-US" dirty="0"/>
              <a:t>Use the </a:t>
            </a:r>
            <a:r>
              <a:rPr lang="en-US" b="1" dirty="0"/>
              <a:t>Q/A Box </a:t>
            </a:r>
            <a:r>
              <a:rPr lang="en-US" dirty="0"/>
              <a:t>to ask your questions of </a:t>
            </a:r>
            <a:r>
              <a:rPr lang="en-US" b="1" dirty="0"/>
              <a:t>ME. </a:t>
            </a:r>
            <a:r>
              <a:rPr lang="en-US" dirty="0"/>
              <a:t>Questions breaks will occur following each section</a:t>
            </a:r>
          </a:p>
          <a:p>
            <a:r>
              <a:rPr lang="en-US" dirty="0"/>
              <a:t>Use the </a:t>
            </a:r>
            <a:r>
              <a:rPr lang="en-US" b="1" dirty="0"/>
              <a:t>chat </a:t>
            </a:r>
            <a:r>
              <a:rPr lang="en-US" dirty="0"/>
              <a:t>to respond to a question I may ask </a:t>
            </a:r>
            <a:r>
              <a:rPr lang="en-US" b="1" dirty="0"/>
              <a:t>YOU</a:t>
            </a:r>
          </a:p>
          <a:p>
            <a:r>
              <a:rPr lang="en-US" dirty="0"/>
              <a:t>Use the notes section in your workbook</a:t>
            </a:r>
          </a:p>
          <a:p>
            <a:r>
              <a:rPr lang="en-US" dirty="0"/>
              <a:t>The pencil icon on a slide indicates a workbook activity</a:t>
            </a:r>
          </a:p>
        </p:txBody>
      </p:sp>
      <p:sp>
        <p:nvSpPr>
          <p:cNvPr id="3" name="Title 2">
            <a:extLst>
              <a:ext uri="{FF2B5EF4-FFF2-40B4-BE49-F238E27FC236}">
                <a16:creationId xmlns:a16="http://schemas.microsoft.com/office/drawing/2014/main" id="{7824B658-3634-47E9-9394-DBE6ACA6484D}"/>
              </a:ext>
            </a:extLst>
          </p:cNvPr>
          <p:cNvSpPr>
            <a:spLocks noGrp="1"/>
          </p:cNvSpPr>
          <p:nvPr>
            <p:ph type="title"/>
          </p:nvPr>
        </p:nvSpPr>
        <p:spPr/>
        <p:txBody>
          <a:bodyPr wrap="square" anchor="b">
            <a:normAutofit/>
          </a:bodyPr>
          <a:lstStyle/>
          <a:p>
            <a:pPr>
              <a:lnSpc>
                <a:spcPct val="90000"/>
              </a:lnSpc>
            </a:pPr>
            <a:r>
              <a:rPr lang="en-US" dirty="0"/>
              <a:t>Ways to Engage Today</a:t>
            </a:r>
          </a:p>
        </p:txBody>
      </p:sp>
      <p:pic>
        <p:nvPicPr>
          <p:cNvPr id="10" name="Graphic 9" descr="Storytelling with solid fill">
            <a:extLst>
              <a:ext uri="{FF2B5EF4-FFF2-40B4-BE49-F238E27FC236}">
                <a16:creationId xmlns:a16="http://schemas.microsoft.com/office/drawing/2014/main" id="{0E1ABDB6-5BA5-44FE-8716-A64F0228B4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1786" y="1404088"/>
            <a:ext cx="1267550" cy="1267550"/>
          </a:xfrm>
          <a:prstGeom prst="rect">
            <a:avLst/>
          </a:prstGeom>
        </p:spPr>
      </p:pic>
      <p:pic>
        <p:nvPicPr>
          <p:cNvPr id="13" name="Graphic 12" descr="Bar chart with solid fill">
            <a:extLst>
              <a:ext uri="{FF2B5EF4-FFF2-40B4-BE49-F238E27FC236}">
                <a16:creationId xmlns:a16="http://schemas.microsoft.com/office/drawing/2014/main" id="{37B705FD-B51E-43E8-9E41-D64FB6EB14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38523" y="1404088"/>
            <a:ext cx="1425222" cy="1425222"/>
          </a:xfrm>
          <a:prstGeom prst="rect">
            <a:avLst/>
          </a:prstGeom>
        </p:spPr>
      </p:pic>
      <p:sp>
        <p:nvSpPr>
          <p:cNvPr id="15" name="TextBox 14">
            <a:extLst>
              <a:ext uri="{FF2B5EF4-FFF2-40B4-BE49-F238E27FC236}">
                <a16:creationId xmlns:a16="http://schemas.microsoft.com/office/drawing/2014/main" id="{784B69F8-1EA1-40A6-97F6-A8573B0A9D10}"/>
              </a:ext>
            </a:extLst>
          </p:cNvPr>
          <p:cNvSpPr txBox="1"/>
          <p:nvPr/>
        </p:nvSpPr>
        <p:spPr bwMode="auto">
          <a:xfrm>
            <a:off x="5393250" y="2735249"/>
            <a:ext cx="97574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0" i="1" cap="none" spc="100" dirty="0">
                <a:solidFill>
                  <a:schemeClr val="bg2"/>
                </a:solidFill>
              </a:rPr>
              <a:t>Poll</a:t>
            </a:r>
          </a:p>
        </p:txBody>
      </p:sp>
      <p:sp>
        <p:nvSpPr>
          <p:cNvPr id="16" name="TextBox 15">
            <a:extLst>
              <a:ext uri="{FF2B5EF4-FFF2-40B4-BE49-F238E27FC236}">
                <a16:creationId xmlns:a16="http://schemas.microsoft.com/office/drawing/2014/main" id="{892303BB-9DD3-4124-A825-6F6D160FA461}"/>
              </a:ext>
            </a:extLst>
          </p:cNvPr>
          <p:cNvSpPr txBox="1"/>
          <p:nvPr/>
        </p:nvSpPr>
        <p:spPr bwMode="auto">
          <a:xfrm>
            <a:off x="7406412" y="3077417"/>
            <a:ext cx="97574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0" i="1" cap="none" spc="100" dirty="0">
                <a:solidFill>
                  <a:schemeClr val="bg2"/>
                </a:solidFill>
              </a:rPr>
              <a:t>Workbook</a:t>
            </a:r>
          </a:p>
        </p:txBody>
      </p:sp>
      <p:sp>
        <p:nvSpPr>
          <p:cNvPr id="17" name="TextBox 16">
            <a:extLst>
              <a:ext uri="{FF2B5EF4-FFF2-40B4-BE49-F238E27FC236}">
                <a16:creationId xmlns:a16="http://schemas.microsoft.com/office/drawing/2014/main" id="{83C32621-ADB6-492A-87CD-E8EB5385E250}"/>
              </a:ext>
            </a:extLst>
          </p:cNvPr>
          <p:cNvSpPr txBox="1"/>
          <p:nvPr/>
        </p:nvSpPr>
        <p:spPr bwMode="auto">
          <a:xfrm>
            <a:off x="5130220" y="4855915"/>
            <a:ext cx="167994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0" i="1" cap="none" spc="100" dirty="0">
                <a:solidFill>
                  <a:schemeClr val="bg2"/>
                </a:solidFill>
              </a:rPr>
              <a:t>Workbook Activity</a:t>
            </a:r>
          </a:p>
        </p:txBody>
      </p:sp>
      <p:pic>
        <p:nvPicPr>
          <p:cNvPr id="19" name="Graphic 18" descr="Online meeting with solid fill">
            <a:extLst>
              <a:ext uri="{FF2B5EF4-FFF2-40B4-BE49-F238E27FC236}">
                <a16:creationId xmlns:a16="http://schemas.microsoft.com/office/drawing/2014/main" id="{7C0DF6C6-4D05-44CA-9758-ED91834D7B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3966" y="3634465"/>
            <a:ext cx="1158557" cy="1158557"/>
          </a:xfrm>
          <a:prstGeom prst="rect">
            <a:avLst/>
          </a:prstGeom>
        </p:spPr>
      </p:pic>
      <p:sp>
        <p:nvSpPr>
          <p:cNvPr id="20" name="TextBox 19">
            <a:extLst>
              <a:ext uri="{FF2B5EF4-FFF2-40B4-BE49-F238E27FC236}">
                <a16:creationId xmlns:a16="http://schemas.microsoft.com/office/drawing/2014/main" id="{25E1B8A1-674D-4C8A-BCE1-AE1E538E304B}"/>
              </a:ext>
            </a:extLst>
          </p:cNvPr>
          <p:cNvSpPr txBox="1"/>
          <p:nvPr/>
        </p:nvSpPr>
        <p:spPr bwMode="auto">
          <a:xfrm>
            <a:off x="7115347" y="4855915"/>
            <a:ext cx="167994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0" i="1" cap="none" spc="100" dirty="0">
                <a:solidFill>
                  <a:schemeClr val="bg2"/>
                </a:solidFill>
              </a:rPr>
              <a:t>Video</a:t>
            </a:r>
          </a:p>
        </p:txBody>
      </p:sp>
    </p:spTree>
    <p:extLst>
      <p:ext uri="{BB962C8B-B14F-4D97-AF65-F5344CB8AC3E}">
        <p14:creationId xmlns:p14="http://schemas.microsoft.com/office/powerpoint/2010/main" val="201438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1B18FB-54D4-4C52-A54F-00455D4AF3A9}"/>
              </a:ext>
            </a:extLst>
          </p:cNvPr>
          <p:cNvSpPr>
            <a:spLocks noGrp="1"/>
          </p:cNvSpPr>
          <p:nvPr>
            <p:ph sz="half" idx="1"/>
          </p:nvPr>
        </p:nvSpPr>
        <p:spPr/>
        <p:txBody>
          <a:bodyPr/>
          <a:lstStyle/>
          <a:p>
            <a:r>
              <a:rPr lang="en-US" b="1" dirty="0"/>
              <a:t>Health Equity</a:t>
            </a:r>
            <a:r>
              <a:rPr lang="en-US" dirty="0"/>
              <a:t>: A conceptual term describing a world where everyone has a fair and just opportunity to be as healthy as possible</a:t>
            </a:r>
          </a:p>
          <a:p>
            <a:r>
              <a:rPr lang="en-US" b="1" dirty="0"/>
              <a:t>Inequity</a:t>
            </a:r>
            <a:r>
              <a:rPr lang="en-US" dirty="0"/>
              <a:t>: Unequal access to quality education, healthcare, housing, transportation, or other resources</a:t>
            </a:r>
          </a:p>
        </p:txBody>
      </p:sp>
      <p:sp>
        <p:nvSpPr>
          <p:cNvPr id="3" name="Content Placeholder 2">
            <a:extLst>
              <a:ext uri="{FF2B5EF4-FFF2-40B4-BE49-F238E27FC236}">
                <a16:creationId xmlns:a16="http://schemas.microsoft.com/office/drawing/2014/main" id="{DD3A3F6D-9CFF-4C55-B17B-82F8F414B54D}"/>
              </a:ext>
            </a:extLst>
          </p:cNvPr>
          <p:cNvSpPr>
            <a:spLocks noGrp="1"/>
          </p:cNvSpPr>
          <p:nvPr>
            <p:ph sz="half" idx="2"/>
          </p:nvPr>
        </p:nvSpPr>
        <p:spPr/>
        <p:txBody>
          <a:bodyPr/>
          <a:lstStyle/>
          <a:p>
            <a:pPr>
              <a:spcBef>
                <a:spcPts val="600"/>
              </a:spcBef>
              <a:spcAft>
                <a:spcPts val="600"/>
              </a:spcAft>
            </a:pPr>
            <a:r>
              <a:rPr lang="en-US" b="1" dirty="0"/>
              <a:t>Social Determinants of Health</a:t>
            </a:r>
            <a:r>
              <a:rPr lang="en-US" dirty="0"/>
              <a:t>: Life-enhancing resources whose distribution across populations effectively determines length and quality of life</a:t>
            </a:r>
          </a:p>
          <a:p>
            <a:pPr lvl="1">
              <a:spcBef>
                <a:spcPts val="600"/>
              </a:spcBef>
              <a:spcAft>
                <a:spcPts val="600"/>
              </a:spcAft>
            </a:pPr>
            <a:r>
              <a:rPr lang="en-US" dirty="0"/>
              <a:t>Education access and quality</a:t>
            </a:r>
          </a:p>
          <a:p>
            <a:pPr lvl="1">
              <a:spcBef>
                <a:spcPts val="600"/>
              </a:spcBef>
              <a:spcAft>
                <a:spcPts val="600"/>
              </a:spcAft>
            </a:pPr>
            <a:r>
              <a:rPr lang="en-US" dirty="0"/>
              <a:t>Health care and quality</a:t>
            </a:r>
          </a:p>
          <a:p>
            <a:pPr lvl="1">
              <a:spcBef>
                <a:spcPts val="600"/>
              </a:spcBef>
              <a:spcAft>
                <a:spcPts val="600"/>
              </a:spcAft>
            </a:pPr>
            <a:r>
              <a:rPr lang="en-US" dirty="0"/>
              <a:t>Neighborhood and built environment</a:t>
            </a:r>
          </a:p>
          <a:p>
            <a:pPr lvl="1">
              <a:spcBef>
                <a:spcPts val="600"/>
              </a:spcBef>
              <a:spcAft>
                <a:spcPts val="600"/>
              </a:spcAft>
            </a:pPr>
            <a:r>
              <a:rPr lang="en-US" dirty="0"/>
              <a:t>Social and community context</a:t>
            </a:r>
          </a:p>
          <a:p>
            <a:pPr lvl="1">
              <a:spcBef>
                <a:spcPts val="600"/>
              </a:spcBef>
              <a:spcAft>
                <a:spcPts val="600"/>
              </a:spcAft>
            </a:pPr>
            <a:r>
              <a:rPr lang="en-US" dirty="0"/>
              <a:t>Economic stability</a:t>
            </a:r>
          </a:p>
        </p:txBody>
      </p:sp>
      <p:sp>
        <p:nvSpPr>
          <p:cNvPr id="4" name="Title 3">
            <a:extLst>
              <a:ext uri="{FF2B5EF4-FFF2-40B4-BE49-F238E27FC236}">
                <a16:creationId xmlns:a16="http://schemas.microsoft.com/office/drawing/2014/main" id="{085C6ACD-6E55-43CB-BE1B-13202B084860}"/>
              </a:ext>
            </a:extLst>
          </p:cNvPr>
          <p:cNvSpPr>
            <a:spLocks noGrp="1"/>
          </p:cNvSpPr>
          <p:nvPr>
            <p:ph type="title"/>
          </p:nvPr>
        </p:nvSpPr>
        <p:spPr/>
        <p:txBody>
          <a:bodyPr/>
          <a:lstStyle/>
          <a:p>
            <a:r>
              <a:rPr lang="en-US" dirty="0"/>
              <a:t>Review of Key Definitions</a:t>
            </a:r>
          </a:p>
        </p:txBody>
      </p:sp>
      <p:pic>
        <p:nvPicPr>
          <p:cNvPr id="5" name="Graphic 4" descr="Storytelling with solid fill">
            <a:extLst>
              <a:ext uri="{FF2B5EF4-FFF2-40B4-BE49-F238E27FC236}">
                <a16:creationId xmlns:a16="http://schemas.microsoft.com/office/drawing/2014/main" id="{3676B090-D5E4-4482-8420-585BA1667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2827" y="-67007"/>
            <a:ext cx="521208" cy="521208"/>
          </a:xfrm>
          <a:prstGeom prst="rect">
            <a:avLst/>
          </a:prstGeom>
        </p:spPr>
      </p:pic>
    </p:spTree>
    <p:extLst>
      <p:ext uri="{BB962C8B-B14F-4D97-AF65-F5344CB8AC3E}">
        <p14:creationId xmlns:p14="http://schemas.microsoft.com/office/powerpoint/2010/main" val="201816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DFFEFD-463D-4BF9-98FD-A0947DBE6303}"/>
              </a:ext>
            </a:extLst>
          </p:cNvPr>
          <p:cNvSpPr>
            <a:spLocks noGrp="1"/>
          </p:cNvSpPr>
          <p:nvPr>
            <p:ph type="title"/>
          </p:nvPr>
        </p:nvSpPr>
        <p:spPr/>
        <p:txBody>
          <a:bodyPr/>
          <a:lstStyle/>
          <a:p>
            <a:r>
              <a:rPr lang="en-US"/>
              <a:t>New Definition: Equity</a:t>
            </a:r>
            <a:endParaRPr lang="en-US" dirty="0"/>
          </a:p>
        </p:txBody>
      </p:sp>
      <p:sp>
        <p:nvSpPr>
          <p:cNvPr id="6" name="Content Placeholder 5">
            <a:extLst>
              <a:ext uri="{FF2B5EF4-FFF2-40B4-BE49-F238E27FC236}">
                <a16:creationId xmlns:a16="http://schemas.microsoft.com/office/drawing/2014/main" id="{2DFAE5F5-A061-44C3-BEA4-91C9017BEFD2}"/>
              </a:ext>
            </a:extLst>
          </p:cNvPr>
          <p:cNvSpPr>
            <a:spLocks noGrp="1"/>
          </p:cNvSpPr>
          <p:nvPr>
            <p:ph idx="1"/>
          </p:nvPr>
        </p:nvSpPr>
        <p:spPr/>
        <p:txBody>
          <a:bodyPr/>
          <a:lstStyle/>
          <a:p>
            <a:r>
              <a:rPr lang="en-US" dirty="0"/>
              <a:t>Conditions where everyone has a fair and just opportunity to thrive</a:t>
            </a:r>
          </a:p>
          <a:p>
            <a:pPr>
              <a:spcBef>
                <a:spcPts val="600"/>
              </a:spcBef>
              <a:spcAft>
                <a:spcPts val="600"/>
              </a:spcAft>
            </a:pPr>
            <a:r>
              <a:rPr lang="en-US" dirty="0"/>
              <a:t>Factors that can determine equitable opportunities</a:t>
            </a:r>
          </a:p>
          <a:p>
            <a:pPr lvl="1">
              <a:spcBef>
                <a:spcPts val="600"/>
              </a:spcBef>
              <a:spcAft>
                <a:spcPts val="600"/>
              </a:spcAft>
            </a:pPr>
            <a:r>
              <a:rPr lang="en-US" dirty="0"/>
              <a:t>Ageism</a:t>
            </a:r>
          </a:p>
          <a:p>
            <a:pPr lvl="1">
              <a:spcBef>
                <a:spcPts val="600"/>
              </a:spcBef>
              <a:spcAft>
                <a:spcPts val="600"/>
              </a:spcAft>
            </a:pPr>
            <a:r>
              <a:rPr lang="en-US" dirty="0"/>
              <a:t>Racism</a:t>
            </a:r>
          </a:p>
          <a:p>
            <a:pPr lvl="1">
              <a:spcBef>
                <a:spcPts val="600"/>
              </a:spcBef>
              <a:spcAft>
                <a:spcPts val="600"/>
              </a:spcAft>
            </a:pPr>
            <a:r>
              <a:rPr lang="en-US" dirty="0"/>
              <a:t>Sexualism (discrimination against a sexual orientation)</a:t>
            </a:r>
          </a:p>
          <a:p>
            <a:pPr lvl="1">
              <a:spcBef>
                <a:spcPts val="600"/>
              </a:spcBef>
              <a:spcAft>
                <a:spcPts val="600"/>
              </a:spcAft>
            </a:pPr>
            <a:r>
              <a:rPr lang="en-US" dirty="0"/>
              <a:t>Ableism (discrimination against people with disabilities)</a:t>
            </a:r>
          </a:p>
        </p:txBody>
      </p:sp>
      <p:pic>
        <p:nvPicPr>
          <p:cNvPr id="7" name="Graphic 6" descr="Storytelling with solid fill">
            <a:extLst>
              <a:ext uri="{FF2B5EF4-FFF2-40B4-BE49-F238E27FC236}">
                <a16:creationId xmlns:a16="http://schemas.microsoft.com/office/drawing/2014/main" id="{209FBEFF-9C3B-4548-B160-1F0F98F0D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2827" y="0"/>
            <a:ext cx="521208" cy="521208"/>
          </a:xfrm>
          <a:prstGeom prst="rect">
            <a:avLst/>
          </a:prstGeom>
        </p:spPr>
      </p:pic>
    </p:spTree>
    <p:extLst>
      <p:ext uri="{BB962C8B-B14F-4D97-AF65-F5344CB8AC3E}">
        <p14:creationId xmlns:p14="http://schemas.microsoft.com/office/powerpoint/2010/main" val="344544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ACD70-FAB7-43D9-9D60-21A34F366EEB}"/>
              </a:ext>
            </a:extLst>
          </p:cNvPr>
          <p:cNvSpPr>
            <a:spLocks noGrp="1"/>
          </p:cNvSpPr>
          <p:nvPr>
            <p:ph type="title"/>
          </p:nvPr>
        </p:nvSpPr>
        <p:spPr/>
        <p:txBody>
          <a:bodyPr/>
          <a:lstStyle/>
          <a:p>
            <a:r>
              <a:rPr lang="en-US" dirty="0"/>
              <a:t>Difference between</a:t>
            </a:r>
            <a:br>
              <a:rPr lang="en-US" dirty="0"/>
            </a:br>
            <a:r>
              <a:rPr lang="en-US" dirty="0"/>
              <a:t> equality and equity</a:t>
            </a:r>
          </a:p>
        </p:txBody>
      </p:sp>
      <p:pic>
        <p:nvPicPr>
          <p:cNvPr id="5" name="Content Placeholder 5" descr="Pencil with solid fill">
            <a:extLst>
              <a:ext uri="{FF2B5EF4-FFF2-40B4-BE49-F238E27FC236}">
                <a16:creationId xmlns:a16="http://schemas.microsoft.com/office/drawing/2014/main" id="{05E30C16-1C09-44F4-9953-61307AC5F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973361" y="0"/>
            <a:ext cx="521208" cy="521208"/>
          </a:xfrm>
          <a:prstGeom prst="rect">
            <a:avLst/>
          </a:prstGeom>
          <a:noFill/>
          <a:ln w="9525">
            <a:noFill/>
            <a:miter lim="800000"/>
            <a:headEnd/>
            <a:tailEnd/>
          </a:ln>
          <a:effectLst/>
        </p:spPr>
      </p:pic>
      <p:pic>
        <p:nvPicPr>
          <p:cNvPr id="6" name="Graphic 5" descr="Online meeting with solid fill">
            <a:extLst>
              <a:ext uri="{FF2B5EF4-FFF2-40B4-BE49-F238E27FC236}">
                <a16:creationId xmlns:a16="http://schemas.microsoft.com/office/drawing/2014/main" id="{CB46F8A1-D79B-49F9-9CBA-9A277BC2A3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2405" y="0"/>
            <a:ext cx="521208" cy="521208"/>
          </a:xfrm>
          <a:prstGeom prst="rect">
            <a:avLst/>
          </a:prstGeom>
        </p:spPr>
      </p:pic>
    </p:spTree>
    <p:extLst>
      <p:ext uri="{BB962C8B-B14F-4D97-AF65-F5344CB8AC3E}">
        <p14:creationId xmlns:p14="http://schemas.microsoft.com/office/powerpoint/2010/main" val="403332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70D5-E36E-4422-B0BB-1228434E62CA}"/>
              </a:ext>
            </a:extLst>
          </p:cNvPr>
          <p:cNvSpPr>
            <a:spLocks noGrp="1"/>
          </p:cNvSpPr>
          <p:nvPr>
            <p:ph type="title"/>
          </p:nvPr>
        </p:nvSpPr>
        <p:spPr>
          <a:xfrm>
            <a:off x="418523" y="868717"/>
            <a:ext cx="8308397" cy="408930"/>
          </a:xfrm>
        </p:spPr>
        <p:txBody>
          <a:bodyPr wrap="square" anchor="b">
            <a:normAutofit/>
          </a:bodyPr>
          <a:lstStyle/>
          <a:p>
            <a:pPr>
              <a:lnSpc>
                <a:spcPct val="90000"/>
              </a:lnSpc>
            </a:pPr>
            <a:r>
              <a:rPr lang="en-US" dirty="0"/>
              <a:t>Today’s Learning Objectives</a:t>
            </a:r>
            <a:endParaRPr lang="en-US"/>
          </a:p>
        </p:txBody>
      </p:sp>
      <p:graphicFrame>
        <p:nvGraphicFramePr>
          <p:cNvPr id="5" name="Content Placeholder 2" descr="Understanding the connection between a diverse network and equitable solutions&#10;Learning and exchanging strategies to diversify your networks&#10;Practicing authenticity for connection&#10;">
            <a:extLst>
              <a:ext uri="{FF2B5EF4-FFF2-40B4-BE49-F238E27FC236}">
                <a16:creationId xmlns:a16="http://schemas.microsoft.com/office/drawing/2014/main" id="{7B85ABDD-09E7-4B64-AF8A-BB53FBF7A17D}"/>
              </a:ext>
            </a:extLst>
          </p:cNvPr>
          <p:cNvGraphicFramePr>
            <a:graphicFrameLocks noGrp="1"/>
          </p:cNvGraphicFramePr>
          <p:nvPr>
            <p:ph idx="1"/>
            <p:extLst>
              <p:ext uri="{D42A27DB-BD31-4B8C-83A1-F6EECF244321}">
                <p14:modId xmlns:p14="http://schemas.microsoft.com/office/powerpoint/2010/main" val="21536222"/>
              </p:ext>
            </p:extLst>
          </p:nvPr>
        </p:nvGraphicFramePr>
        <p:xfrm>
          <a:off x="419967" y="1464319"/>
          <a:ext cx="8304068" cy="335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Storytelling with solid fill">
            <a:extLst>
              <a:ext uri="{FF2B5EF4-FFF2-40B4-BE49-F238E27FC236}">
                <a16:creationId xmlns:a16="http://schemas.microsoft.com/office/drawing/2014/main" id="{87CB496B-7884-4D3F-8B78-A12527EC37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2827" y="-11872"/>
            <a:ext cx="521208" cy="521208"/>
          </a:xfrm>
          <a:prstGeom prst="rect">
            <a:avLst/>
          </a:prstGeom>
        </p:spPr>
      </p:pic>
    </p:spTree>
    <p:extLst>
      <p:ext uri="{BB962C8B-B14F-4D97-AF65-F5344CB8AC3E}">
        <p14:creationId xmlns:p14="http://schemas.microsoft.com/office/powerpoint/2010/main" val="91733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D940-A252-4330-B85B-8ED12406DAD8}"/>
              </a:ext>
            </a:extLst>
          </p:cNvPr>
          <p:cNvSpPr>
            <a:spLocks noGrp="1"/>
          </p:cNvSpPr>
          <p:nvPr>
            <p:ph type="title"/>
          </p:nvPr>
        </p:nvSpPr>
        <p:spPr>
          <a:xfrm>
            <a:off x="418523" y="900426"/>
            <a:ext cx="8308397" cy="408930"/>
          </a:xfrm>
        </p:spPr>
        <p:txBody>
          <a:bodyPr/>
          <a:lstStyle/>
          <a:p>
            <a:r>
              <a:rPr lang="en-US" sz="2800" dirty="0"/>
              <a:t>POLL: Which Peanuts Character Are you Today?  </a:t>
            </a:r>
          </a:p>
        </p:txBody>
      </p:sp>
      <p:pic>
        <p:nvPicPr>
          <p:cNvPr id="4" name="Picture 3" descr="picture of the character from Charlie Brown: Snoopy, Sally, Charlie Brown, Linus and Lucy">
            <a:extLst>
              <a:ext uri="{FF2B5EF4-FFF2-40B4-BE49-F238E27FC236}">
                <a16:creationId xmlns:a16="http://schemas.microsoft.com/office/drawing/2014/main" id="{87553015-E31A-473B-B253-3852D87A0E61}"/>
              </a:ext>
            </a:extLst>
          </p:cNvPr>
          <p:cNvPicPr>
            <a:picLocks noChangeAspect="1"/>
          </p:cNvPicPr>
          <p:nvPr/>
        </p:nvPicPr>
        <p:blipFill>
          <a:blip r:embed="rId3"/>
          <a:stretch>
            <a:fillRect/>
          </a:stretch>
        </p:blipFill>
        <p:spPr>
          <a:xfrm>
            <a:off x="418523" y="1425957"/>
            <a:ext cx="5354316" cy="3212590"/>
          </a:xfrm>
          <a:prstGeom prst="rect">
            <a:avLst/>
          </a:prstGeom>
        </p:spPr>
      </p:pic>
      <p:graphicFrame>
        <p:nvGraphicFramePr>
          <p:cNvPr id="5" name="Table 5">
            <a:extLst>
              <a:ext uri="{FF2B5EF4-FFF2-40B4-BE49-F238E27FC236}">
                <a16:creationId xmlns:a16="http://schemas.microsoft.com/office/drawing/2014/main" id="{D66DC1CE-B348-470A-9C69-6CBE49B15130}"/>
              </a:ext>
            </a:extLst>
          </p:cNvPr>
          <p:cNvGraphicFramePr>
            <a:graphicFrameLocks noGrp="1"/>
          </p:cNvGraphicFramePr>
          <p:nvPr>
            <p:extLst>
              <p:ext uri="{D42A27DB-BD31-4B8C-83A1-F6EECF244321}">
                <p14:modId xmlns:p14="http://schemas.microsoft.com/office/powerpoint/2010/main" val="3786534316"/>
              </p:ext>
            </p:extLst>
          </p:nvPr>
        </p:nvGraphicFramePr>
        <p:xfrm>
          <a:off x="5871990" y="1718631"/>
          <a:ext cx="3051673" cy="2821842"/>
        </p:xfrm>
        <a:graphic>
          <a:graphicData uri="http://schemas.openxmlformats.org/drawingml/2006/table">
            <a:tbl>
              <a:tblPr firstRow="1" bandRow="1">
                <a:tableStyleId>{E269D01E-BC32-4049-B463-5C60D7B0CCD2}</a:tableStyleId>
              </a:tblPr>
              <a:tblGrid>
                <a:gridCol w="694063">
                  <a:extLst>
                    <a:ext uri="{9D8B030D-6E8A-4147-A177-3AD203B41FA5}">
                      <a16:colId xmlns:a16="http://schemas.microsoft.com/office/drawing/2014/main" val="482890456"/>
                    </a:ext>
                  </a:extLst>
                </a:gridCol>
                <a:gridCol w="2357610">
                  <a:extLst>
                    <a:ext uri="{9D8B030D-6E8A-4147-A177-3AD203B41FA5}">
                      <a16:colId xmlns:a16="http://schemas.microsoft.com/office/drawing/2014/main" val="511546716"/>
                    </a:ext>
                  </a:extLst>
                </a:gridCol>
              </a:tblGrid>
              <a:tr h="486239">
                <a:tc>
                  <a:txBody>
                    <a:bodyPr/>
                    <a:lstStyle/>
                    <a:p>
                      <a:r>
                        <a:rPr lang="en-US" dirty="0"/>
                        <a:t>Sally</a:t>
                      </a:r>
                    </a:p>
                  </a:txBody>
                  <a:tcPr/>
                </a:tc>
                <a:tc>
                  <a:txBody>
                    <a:bodyPr/>
                    <a:lstStyle/>
                    <a:p>
                      <a:r>
                        <a:rPr lang="en-US" dirty="0"/>
                        <a:t>I just want to move on from this equity stuff. </a:t>
                      </a:r>
                    </a:p>
                    <a:p>
                      <a:endParaRPr lang="en-US" i="1" dirty="0"/>
                    </a:p>
                  </a:txBody>
                  <a:tcPr/>
                </a:tc>
                <a:extLst>
                  <a:ext uri="{0D108BD9-81ED-4DB2-BD59-A6C34878D82A}">
                    <a16:rowId xmlns:a16="http://schemas.microsoft.com/office/drawing/2014/main" val="1855663337"/>
                  </a:ext>
                </a:extLst>
              </a:tr>
              <a:tr h="679401">
                <a:tc>
                  <a:txBody>
                    <a:bodyPr/>
                    <a:lstStyle/>
                    <a:p>
                      <a:r>
                        <a:rPr lang="en-US" dirty="0"/>
                        <a:t>Charlie</a:t>
                      </a:r>
                    </a:p>
                  </a:txBody>
                  <a:tcPr/>
                </a:tc>
                <a:tc>
                  <a:txBody>
                    <a:bodyPr/>
                    <a:lstStyle/>
                    <a:p>
                      <a:r>
                        <a:rPr lang="en-US" dirty="0"/>
                        <a:t>I am unsure what all this equity stuff means.</a:t>
                      </a:r>
                      <a:endParaRPr lang="en-US" i="1" dirty="0"/>
                    </a:p>
                  </a:txBody>
                  <a:tcPr/>
                </a:tc>
                <a:extLst>
                  <a:ext uri="{0D108BD9-81ED-4DB2-BD59-A6C34878D82A}">
                    <a16:rowId xmlns:a16="http://schemas.microsoft.com/office/drawing/2014/main" val="1643586691"/>
                  </a:ext>
                </a:extLst>
              </a:tr>
              <a:tr h="679401">
                <a:tc>
                  <a:txBody>
                    <a:bodyPr/>
                    <a:lstStyle/>
                    <a:p>
                      <a:r>
                        <a:rPr lang="en-US" dirty="0"/>
                        <a:t>Linus</a:t>
                      </a:r>
                    </a:p>
                  </a:txBody>
                  <a:tcPr/>
                </a:tc>
                <a:tc>
                  <a:txBody>
                    <a:bodyPr/>
                    <a:lstStyle/>
                    <a:p>
                      <a:r>
                        <a:rPr lang="en-US" dirty="0"/>
                        <a:t>I know some things, but I need to learn more about equity.</a:t>
                      </a:r>
                      <a:endParaRPr lang="en-US" i="1" dirty="0"/>
                    </a:p>
                  </a:txBody>
                  <a:tcPr/>
                </a:tc>
                <a:extLst>
                  <a:ext uri="{0D108BD9-81ED-4DB2-BD59-A6C34878D82A}">
                    <a16:rowId xmlns:a16="http://schemas.microsoft.com/office/drawing/2014/main" val="3705173823"/>
                  </a:ext>
                </a:extLst>
              </a:tr>
              <a:tr h="679401">
                <a:tc>
                  <a:txBody>
                    <a:bodyPr/>
                    <a:lstStyle/>
                    <a:p>
                      <a:r>
                        <a:rPr lang="en-US" dirty="0"/>
                        <a:t>Lucy</a:t>
                      </a:r>
                    </a:p>
                  </a:txBody>
                  <a:tcPr/>
                </a:tc>
                <a:tc>
                  <a:txBody>
                    <a:bodyPr/>
                    <a:lstStyle/>
                    <a:p>
                      <a:r>
                        <a:rPr lang="en-US" dirty="0"/>
                        <a:t>I can teach this equity stuff.</a:t>
                      </a:r>
                      <a:endParaRPr lang="en-US" i="1" dirty="0"/>
                    </a:p>
                  </a:txBody>
                  <a:tcPr/>
                </a:tc>
                <a:extLst>
                  <a:ext uri="{0D108BD9-81ED-4DB2-BD59-A6C34878D82A}">
                    <a16:rowId xmlns:a16="http://schemas.microsoft.com/office/drawing/2014/main" val="89739616"/>
                  </a:ext>
                </a:extLst>
              </a:tr>
            </a:tbl>
          </a:graphicData>
        </a:graphic>
      </p:graphicFrame>
      <p:sp>
        <p:nvSpPr>
          <p:cNvPr id="6" name="TextBox 5">
            <a:extLst>
              <a:ext uri="{FF2B5EF4-FFF2-40B4-BE49-F238E27FC236}">
                <a16:creationId xmlns:a16="http://schemas.microsoft.com/office/drawing/2014/main" id="{DC8D02E8-05E4-4449-A571-EC3D61E2830E}"/>
              </a:ext>
            </a:extLst>
          </p:cNvPr>
          <p:cNvSpPr txBox="1"/>
          <p:nvPr/>
        </p:nvSpPr>
        <p:spPr bwMode="auto">
          <a:xfrm>
            <a:off x="418523" y="4755148"/>
            <a:ext cx="307848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spcBef>
                <a:spcPts val="0"/>
              </a:spcBef>
            </a:pPr>
            <a:r>
              <a:rPr lang="en-US" b="0" i="1" cap="none" spc="100" dirty="0">
                <a:solidFill>
                  <a:schemeClr val="bg2"/>
                </a:solidFill>
              </a:rPr>
              <a:t>Peanuts Characters</a:t>
            </a:r>
          </a:p>
          <a:p>
            <a:pPr algn="l">
              <a:spcBef>
                <a:spcPts val="0"/>
              </a:spcBef>
            </a:pPr>
            <a:r>
              <a:rPr lang="en-US" b="0" i="1" cap="none" spc="100" dirty="0">
                <a:solidFill>
                  <a:schemeClr val="bg2"/>
                </a:solidFill>
              </a:rPr>
              <a:t>( United Feature Syndicate, Inc. )</a:t>
            </a:r>
          </a:p>
        </p:txBody>
      </p:sp>
      <p:pic>
        <p:nvPicPr>
          <p:cNvPr id="7" name="Graphic 6" descr="Bar chart with solid fill">
            <a:extLst>
              <a:ext uri="{FF2B5EF4-FFF2-40B4-BE49-F238E27FC236}">
                <a16:creationId xmlns:a16="http://schemas.microsoft.com/office/drawing/2014/main" id="{071C4A5F-2594-4893-87B1-69F85ACC1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4111" y="24561"/>
            <a:ext cx="522809" cy="522809"/>
          </a:xfrm>
          <a:prstGeom prst="rect">
            <a:avLst/>
          </a:prstGeom>
        </p:spPr>
      </p:pic>
    </p:spTree>
    <p:extLst>
      <p:ext uri="{BB962C8B-B14F-4D97-AF65-F5344CB8AC3E}">
        <p14:creationId xmlns:p14="http://schemas.microsoft.com/office/powerpoint/2010/main" val="317243087"/>
      </p:ext>
    </p:extLst>
  </p:cSld>
  <p:clrMapOvr>
    <a:masterClrMapping/>
  </p:clrMapOvr>
</p:sld>
</file>

<file path=ppt/theme/theme1.xml><?xml version="1.0" encoding="utf-8"?>
<a:theme xmlns:a="http://schemas.openxmlformats.org/drawingml/2006/main" name="chrr_2013">
  <a:themeElements>
    <a:clrScheme name="chrr">
      <a:dk1>
        <a:sysClr val="windowText" lastClr="000000"/>
      </a:dk1>
      <a:lt1>
        <a:sysClr val="window" lastClr="FFFFFF"/>
      </a:lt1>
      <a:dk2>
        <a:srgbClr val="D54215"/>
      </a:dk2>
      <a:lt2>
        <a:srgbClr val="F8931F"/>
      </a:lt2>
      <a:accent1>
        <a:srgbClr val="F15A25"/>
      </a:accent1>
      <a:accent2>
        <a:srgbClr val="709455"/>
      </a:accent2>
      <a:accent3>
        <a:srgbClr val="95BA79"/>
      </a:accent3>
      <a:accent4>
        <a:srgbClr val="003763"/>
      </a:accent4>
      <a:accent5>
        <a:srgbClr val="C5D7EB"/>
      </a:accent5>
      <a:accent6>
        <a:srgbClr val="EDE9E6"/>
      </a:accent6>
      <a:hlink>
        <a:srgbClr val="D54215"/>
      </a:hlink>
      <a:folHlink>
        <a:srgbClr val="F15A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anchor="t" anchorCtr="0" compatLnSpc="1">
        <a:prstTxWarp prst="textNoShape">
          <a:avLst/>
        </a:prstTxWarp>
      </a:bodyPr>
      <a:lstStyle>
        <a:defPPr>
          <a:defRPr sz="3000" b="0" i="1" cap="none" spc="100" dirty="0" smtClean="0">
            <a:solidFill>
              <a:schemeClr val="bg2"/>
            </a:solidFill>
          </a:defRPr>
        </a:defPPr>
      </a:lstStyle>
    </a:txDef>
  </a:objectDefaults>
  <a:extraClrSchemeLst>
    <a:extraClrScheme>
      <a:clrScheme name="JPMAM Print Template 0109 1">
        <a:dk1>
          <a:srgbClr val="000000"/>
        </a:dk1>
        <a:lt1>
          <a:srgbClr val="FFFFFF"/>
        </a:lt1>
        <a:dk2>
          <a:srgbClr val="AB6100"/>
        </a:dk2>
        <a:lt2>
          <a:srgbClr val="D3D028"/>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RR Presentation Template_2018.pptx" id="{5B6A29A9-2538-4728-9DE4-11C9F9405E27}" vid="{9F450FB1-A61C-44BE-AB30-77627E797B33}"/>
    </a:ext>
  </a:extLst>
</a:theme>
</file>

<file path=ppt/theme/theme2.xml><?xml version="1.0" encoding="utf-8"?>
<a:theme xmlns:a="http://schemas.openxmlformats.org/drawingml/2006/main" name="1_chrr_2013">
  <a:themeElements>
    <a:clrScheme name="chrr">
      <a:dk1>
        <a:sysClr val="windowText" lastClr="000000"/>
      </a:dk1>
      <a:lt1>
        <a:sysClr val="window" lastClr="FFFFFF"/>
      </a:lt1>
      <a:dk2>
        <a:srgbClr val="D54215"/>
      </a:dk2>
      <a:lt2>
        <a:srgbClr val="F8931F"/>
      </a:lt2>
      <a:accent1>
        <a:srgbClr val="F15A25"/>
      </a:accent1>
      <a:accent2>
        <a:srgbClr val="709455"/>
      </a:accent2>
      <a:accent3>
        <a:srgbClr val="95BA79"/>
      </a:accent3>
      <a:accent4>
        <a:srgbClr val="003763"/>
      </a:accent4>
      <a:accent5>
        <a:srgbClr val="C5D7EB"/>
      </a:accent5>
      <a:accent6>
        <a:srgbClr val="EDE9E6"/>
      </a:accent6>
      <a:hlink>
        <a:srgbClr val="D54215"/>
      </a:hlink>
      <a:folHlink>
        <a:srgbClr val="F15A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anchor="t" anchorCtr="0" compatLnSpc="1">
        <a:prstTxWarp prst="textNoShape">
          <a:avLst/>
        </a:prstTxWarp>
      </a:bodyPr>
      <a:lstStyle>
        <a:defPPr>
          <a:defRPr sz="3000" b="0" i="1" cap="none" spc="100" dirty="0" smtClean="0">
            <a:solidFill>
              <a:schemeClr val="bg2"/>
            </a:solidFill>
          </a:defRPr>
        </a:defPPr>
      </a:lstStyle>
    </a:txDef>
  </a:objectDefaults>
  <a:extraClrSchemeLst>
    <a:extraClrScheme>
      <a:clrScheme name="JPMAM Print Template 0109 1">
        <a:dk1>
          <a:srgbClr val="000000"/>
        </a:dk1>
        <a:lt1>
          <a:srgbClr val="FFFFFF"/>
        </a:lt1>
        <a:dk2>
          <a:srgbClr val="AB6100"/>
        </a:dk2>
        <a:lt2>
          <a:srgbClr val="D3D028"/>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RR Presentation Template_2021" id="{75E8383A-022F-4598-86F4-B2EFD3C54DFD}" vid="{3EEA1F6C-6FBA-4EDB-8A8E-4A95C7DCE76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B05F46DC8D9649994E56E12F3365C0" ma:contentTypeVersion="8" ma:contentTypeDescription="Create a new document." ma:contentTypeScope="" ma:versionID="305da7c0993d2aae14f4bb1e8cf03e5f">
  <xsd:schema xmlns:xsd="http://www.w3.org/2001/XMLSchema" xmlns:xs="http://www.w3.org/2001/XMLSchema" xmlns:p="http://schemas.microsoft.com/office/2006/metadata/properties" xmlns:ns2="585b80b7-71d1-47e6-85d4-7d877ccd2e54" xmlns:ns3="80872d4f-89d3-4f7d-a2f3-3405263bbbca" targetNamespace="http://schemas.microsoft.com/office/2006/metadata/properties" ma:root="true" ma:fieldsID="9c49b6c2839067e820a4476fce9d4176" ns2:_="" ns3:_="">
    <xsd:import namespace="585b80b7-71d1-47e6-85d4-7d877ccd2e54"/>
    <xsd:import namespace="80872d4f-89d3-4f7d-a2f3-3405263bbb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b80b7-71d1-47e6-85d4-7d877ccd2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872d4f-89d3-4f7d-a2f3-3405263bbb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138B5A-5CB5-42C3-83E2-BB0D10FC3781}">
  <ds:schemaRefs>
    <ds:schemaRef ds:uri="http://schemas.microsoft.com/sharepoint/v3/contenttype/forms"/>
  </ds:schemaRefs>
</ds:datastoreItem>
</file>

<file path=customXml/itemProps2.xml><?xml version="1.0" encoding="utf-8"?>
<ds:datastoreItem xmlns:ds="http://schemas.openxmlformats.org/officeDocument/2006/customXml" ds:itemID="{ACF0E809-3655-4366-8FA8-B4B685A1E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b80b7-71d1-47e6-85d4-7d877ccd2e54"/>
    <ds:schemaRef ds:uri="80872d4f-89d3-4f7d-a2f3-3405263bb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5B995E-94E9-42BD-81C3-026D4F7CB1DF}">
  <ds:schemaRefs>
    <ds:schemaRef ds:uri="80872d4f-89d3-4f7d-a2f3-3405263bbbca"/>
    <ds:schemaRef ds:uri="http://purl.org/dc/terms/"/>
    <ds:schemaRef ds:uri="http://schemas.microsoft.com/office/2006/documentManagement/types"/>
    <ds:schemaRef ds:uri="http://www.w3.org/XML/1998/namespace"/>
    <ds:schemaRef ds:uri="http://purl.org/dc/elements/1.1/"/>
    <ds:schemaRef ds:uri="http://purl.org/dc/dcmitype/"/>
    <ds:schemaRef ds:uri="585b80b7-71d1-47e6-85d4-7d877ccd2e54"/>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7735</TotalTime>
  <Words>3162</Words>
  <Application>Microsoft Macintosh PowerPoint</Application>
  <PresentationFormat>On-screen Show (16:9)</PresentationFormat>
  <Paragraphs>311</Paragraphs>
  <Slides>37</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Lucida Grande</vt:lpstr>
      <vt:lpstr>Roboto</vt:lpstr>
      <vt:lpstr>Wingdings</vt:lpstr>
      <vt:lpstr>chrr_2013</vt:lpstr>
      <vt:lpstr>1_chrr_2013</vt:lpstr>
      <vt:lpstr>Diversifying Your Network for Equity</vt:lpstr>
      <vt:lpstr>County Health rankings and roadmap</vt:lpstr>
      <vt:lpstr>Land acknowledgement</vt:lpstr>
      <vt:lpstr>Ways to Engage Today</vt:lpstr>
      <vt:lpstr>Review of Key Definitions</vt:lpstr>
      <vt:lpstr>New Definition: Equity</vt:lpstr>
      <vt:lpstr>Difference between  equality and equity</vt:lpstr>
      <vt:lpstr>Today’s Learning Objectives</vt:lpstr>
      <vt:lpstr>POLL: Which Peanuts Character Are you Today?  </vt:lpstr>
      <vt:lpstr>Understanding the connection between a diverse network and equitable solutions </vt:lpstr>
      <vt:lpstr>What is A Network? </vt:lpstr>
      <vt:lpstr>Common Individual Networks</vt:lpstr>
      <vt:lpstr>Who is in OUR Professional NetworkS?</vt:lpstr>
      <vt:lpstr>Why Expand Beyond traditional Partners</vt:lpstr>
      <vt:lpstr>Creating a basic Professional Network Analysis</vt:lpstr>
      <vt:lpstr>Who Could be in Your professional network? </vt:lpstr>
      <vt:lpstr>Benefits of AN analysis</vt:lpstr>
      <vt:lpstr>KeY TakeAways</vt:lpstr>
      <vt:lpstr>Strategies to Diversify your network</vt:lpstr>
      <vt:lpstr>What’s Next?</vt:lpstr>
      <vt:lpstr>Learning &amp; Growth Require The 3 H’s</vt:lpstr>
      <vt:lpstr>The One on One Meeting</vt:lpstr>
      <vt:lpstr>Strategy: Listening Circles</vt:lpstr>
      <vt:lpstr>What Can Happen when People Are Heard?</vt:lpstr>
      <vt:lpstr>Spend Time AND Money in Inequitable Communities</vt:lpstr>
      <vt:lpstr>Be honest,  Be humble,  Be willing to hear</vt:lpstr>
      <vt:lpstr>Photo by Joshua Rodriguez on Unsplash </vt:lpstr>
      <vt:lpstr>Be honest,  Be humble,  Be willing to hear</vt:lpstr>
      <vt:lpstr>Poll: Which One of these strategies Would be the most challenging for you?</vt:lpstr>
      <vt:lpstr>Key Takeaways</vt:lpstr>
      <vt:lpstr>What’s Gone Awry Here?</vt:lpstr>
      <vt:lpstr>Greater Good Science Center</vt:lpstr>
      <vt:lpstr>Bridging Differences Quiz</vt:lpstr>
      <vt:lpstr>Key TakeAways </vt:lpstr>
      <vt:lpstr>Why I Fight for equity?</vt:lpstr>
      <vt:lpstr>…&amp; much more on the chr&amp;r website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behind the data?</dc:title>
  <dc:creator>Christine Muganda</dc:creator>
  <cp:lastModifiedBy>JENNIFER M WINSLOW</cp:lastModifiedBy>
  <cp:revision>33</cp:revision>
  <dcterms:created xsi:type="dcterms:W3CDTF">2021-08-23T04:22:59Z</dcterms:created>
  <dcterms:modified xsi:type="dcterms:W3CDTF">2022-02-10T23:16:29Z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0x01010058B05F46DC8D9649994E56E12F3365C0</vt:lpwstr>
  </property>
</Properties>
</file>