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Lst>
  <p:notesMasterIdLst>
    <p:notesMasterId r:id="rId25"/>
  </p:notesMasterIdLst>
  <p:sldIdLst>
    <p:sldId id="4128" r:id="rId2"/>
    <p:sldId id="256" r:id="rId3"/>
    <p:sldId id="1036" r:id="rId4"/>
    <p:sldId id="4108" r:id="rId5"/>
    <p:sldId id="4109" r:id="rId6"/>
    <p:sldId id="4178" r:id="rId7"/>
    <p:sldId id="260" r:id="rId8"/>
    <p:sldId id="4116" r:id="rId9"/>
    <p:sldId id="279" r:id="rId10"/>
    <p:sldId id="4172" r:id="rId11"/>
    <p:sldId id="4179" r:id="rId12"/>
    <p:sldId id="4180" r:id="rId13"/>
    <p:sldId id="4118" r:id="rId14"/>
    <p:sldId id="4123" r:id="rId15"/>
    <p:sldId id="4124" r:id="rId16"/>
    <p:sldId id="691" r:id="rId17"/>
    <p:sldId id="700" r:id="rId18"/>
    <p:sldId id="4181" r:id="rId19"/>
    <p:sldId id="4120" r:id="rId20"/>
    <p:sldId id="4182" r:id="rId21"/>
    <p:sldId id="4177" r:id="rId22"/>
    <p:sldId id="4119" r:id="rId23"/>
    <p:sldId id="413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 Gabrielsen" initials="KG" lastIdx="1" clrIdx="0">
    <p:extLst>
      <p:ext uri="{19B8F6BF-5375-455C-9EA6-DF929625EA0E}">
        <p15:presenceInfo xmlns:p15="http://schemas.microsoft.com/office/powerpoint/2012/main" userId="26a7f066df86b30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28D"/>
    <a:srgbClr val="90993E"/>
    <a:srgbClr val="E4683D"/>
    <a:srgbClr val="6B4B62"/>
    <a:srgbClr val="B29F8F"/>
    <a:srgbClr val="B3D0E7"/>
    <a:srgbClr val="88898D"/>
    <a:srgbClr val="4F3924"/>
    <a:srgbClr val="919C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09" autoAdjust="0"/>
    <p:restoredTop sz="72511" autoAdjust="0"/>
  </p:normalViewPr>
  <p:slideViewPr>
    <p:cSldViewPr snapToGrid="0" snapToObjects="1">
      <p:cViewPr varScale="1">
        <p:scale>
          <a:sx n="80" d="100"/>
          <a:sy n="80" d="100"/>
        </p:scale>
        <p:origin x="109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121" d="100"/>
          <a:sy n="121" d="100"/>
        </p:scale>
        <p:origin x="507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14T11:50:44.064" idx="1">
    <p:pos x="2503" y="2407"/>
    <p:text>I split "C" into C and D since it might be some people's job but their answer would be "not really." Does this work?</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F0A2B-CDAC-4A97-A0C7-50B2EB78C463}" type="datetimeFigureOut">
              <a:rPr lang="en-US" smtClean="0"/>
              <a:t>2/24/22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48F6E-656C-4F16-95EE-2631F3E9F9B0}" type="slidenum">
              <a:rPr lang="en-US" smtClean="0"/>
              <a:t>‹#›</a:t>
            </a:fld>
            <a:endParaRPr lang="en-US"/>
          </a:p>
        </p:txBody>
      </p:sp>
    </p:spTree>
    <p:extLst>
      <p:ext uri="{BB962C8B-B14F-4D97-AF65-F5344CB8AC3E}">
        <p14:creationId xmlns:p14="http://schemas.microsoft.com/office/powerpoint/2010/main" val="225832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Part 4 of the Health Equity in Prevention Series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Are you interested in learning how to harness data in your work to address health disparities? If so, this workshop is for you! With interactive exercises, we'll help you explore the power of data -- the power for good, and the power to amplify bias. Data is the foundation of everything we do, so it's important that we learn to read and understand it correctly. With this skill set, you'll be able to identify structural inequities in your community and garner support for innovative strategies. Register now to reserve your spot!</a:t>
            </a:r>
          </a:p>
        </p:txBody>
      </p:sp>
      <p:sp>
        <p:nvSpPr>
          <p:cNvPr id="4" name="Slide Number Placeholder 3"/>
          <p:cNvSpPr>
            <a:spLocks noGrp="1"/>
          </p:cNvSpPr>
          <p:nvPr>
            <p:ph type="sldNum" sz="quarter" idx="5"/>
          </p:nvPr>
        </p:nvSpPr>
        <p:spPr/>
        <p:txBody>
          <a:bodyPr/>
          <a:lstStyle/>
          <a:p>
            <a:fld id="{A5D48F6E-656C-4F16-95EE-2631F3E9F9B0}" type="slidenum">
              <a:rPr lang="en-US" smtClean="0"/>
              <a:t>2</a:t>
            </a:fld>
            <a:endParaRPr lang="en-US"/>
          </a:p>
        </p:txBody>
      </p:sp>
    </p:spTree>
    <p:extLst>
      <p:ext uri="{BB962C8B-B14F-4D97-AF65-F5344CB8AC3E}">
        <p14:creationId xmlns:p14="http://schemas.microsoft.com/office/powerpoint/2010/main" val="79738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important to also acknowledge that all the data can be a wonderful powerful tool of good it can also amplify bias and this is something that we should really be aware of.  </a:t>
            </a:r>
          </a:p>
          <a:p>
            <a:endParaRPr lang="en-US" dirty="0"/>
          </a:p>
          <a:p>
            <a:r>
              <a:rPr lang="en-US" sz="1200" kern="1200" dirty="0">
                <a:solidFill>
                  <a:schemeClr val="tx1"/>
                </a:solidFill>
                <a:effectLst/>
                <a:latin typeface="+mn-lt"/>
                <a:ea typeface="+mn-ea"/>
                <a:cs typeface="+mn-cs"/>
              </a:rPr>
              <a:t>Although data can be a powerful tool of good it can also amplify bias and perpetuate inequality when used improperly.  Here are the things to consider when prioritizing equity while working with data:</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Survey tools</a:t>
            </a:r>
            <a:r>
              <a:rPr lang="en-US" sz="1200" kern="1200" dirty="0">
                <a:solidFill>
                  <a:schemeClr val="tx1"/>
                </a:solidFill>
                <a:effectLst/>
                <a:latin typeface="+mn-lt"/>
                <a:ea typeface="+mn-ea"/>
                <a:cs typeface="+mn-cs"/>
              </a:rPr>
              <a:t> - What social determinants may influence someone’s ability to find time and energy to respond to a survey?  For whom might these questions feel loaded or stigmatizing due to the structure of our society? Are you choosing a survey tool(s) with the right literacy level?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Respondents </a:t>
            </a:r>
            <a:r>
              <a:rPr lang="en-US" sz="1200" kern="1200" dirty="0">
                <a:solidFill>
                  <a:schemeClr val="tx1"/>
                </a:solidFill>
                <a:effectLst/>
                <a:latin typeface="+mn-lt"/>
                <a:ea typeface="+mn-ea"/>
                <a:cs typeface="+mn-cs"/>
              </a:rPr>
              <a:t>– How to the demographics of the survey respondents compare to the demographics of the overall community? What percentage of the overall community did you survey?  Is it enough to draw any </a:t>
            </a:r>
          </a:p>
          <a:p>
            <a:pPr lvl="0"/>
            <a:r>
              <a:rPr lang="en-US" sz="1200" kern="1200" dirty="0">
                <a:solidFill>
                  <a:schemeClr val="tx1"/>
                </a:solidFill>
                <a:effectLst/>
                <a:latin typeface="+mn-lt"/>
                <a:ea typeface="+mn-ea"/>
                <a:cs typeface="+mn-cs"/>
              </a:rPr>
              <a:t>conclusion?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Data Narratives </a:t>
            </a:r>
            <a:r>
              <a:rPr lang="en-US" sz="1200" kern="1200" dirty="0">
                <a:solidFill>
                  <a:schemeClr val="tx1"/>
                </a:solidFill>
                <a:effectLst/>
                <a:latin typeface="+mn-lt"/>
                <a:ea typeface="+mn-ea"/>
                <a:cs typeface="+mn-cs"/>
              </a:rPr>
              <a:t>– What narrative are with promulgating when share data, especially when we share data that is misleading.  Remember disparity simple describes a particular experience, it does not characterize that group of people.  When you discover a disparity, you should be asking WHY is this happening.  There is some social inequality at the root of the disparity data.  That is our place of opportunity!</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12</a:t>
            </a:fld>
            <a:endParaRPr lang="en-US"/>
          </a:p>
        </p:txBody>
      </p:sp>
    </p:spTree>
    <p:extLst>
      <p:ext uri="{BB962C8B-B14F-4D97-AF65-F5344CB8AC3E}">
        <p14:creationId xmlns:p14="http://schemas.microsoft.com/office/powerpoint/2010/main" val="90291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13</a:t>
            </a:fld>
            <a:endParaRPr lang="en-US"/>
          </a:p>
        </p:txBody>
      </p:sp>
    </p:spTree>
    <p:extLst>
      <p:ext uri="{BB962C8B-B14F-4D97-AF65-F5344CB8AC3E}">
        <p14:creationId xmlns:p14="http://schemas.microsoft.com/office/powerpoint/2010/main" val="4112871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14</a:t>
            </a:fld>
            <a:endParaRPr lang="en-US"/>
          </a:p>
        </p:txBody>
      </p:sp>
    </p:spTree>
    <p:extLst>
      <p:ext uri="{BB962C8B-B14F-4D97-AF65-F5344CB8AC3E}">
        <p14:creationId xmlns:p14="http://schemas.microsoft.com/office/powerpoint/2010/main" val="1089410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Let’s first think about some tips when reading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Uncertainty is inevitable – When you’re reading data remember this! You should look for the author to explain the limitations of the data and the questions that are still unanswered.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analyze data, you are generally looking for patterns. These patterns may tell a story about what has happened, or what’s most common, or something else. Most patterns will come down to the relationships between two or more </a:t>
            </a:r>
            <a:r>
              <a:rPr lang="en-US" sz="1200" b="1" i="0" kern="1200" dirty="0">
                <a:solidFill>
                  <a:schemeClr val="tx1"/>
                </a:solidFill>
                <a:effectLst/>
                <a:latin typeface="+mn-lt"/>
                <a:ea typeface="+mn-ea"/>
                <a:cs typeface="+mn-cs"/>
              </a:rPr>
              <a:t>variables</a:t>
            </a:r>
            <a:r>
              <a:rPr lang="en-US" sz="1200" b="0" i="0" kern="1200" dirty="0">
                <a:solidFill>
                  <a:schemeClr val="tx1"/>
                </a:solidFill>
                <a:effectLst/>
                <a:latin typeface="+mn-lt"/>
                <a:ea typeface="+mn-ea"/>
                <a:cs typeface="+mn-cs"/>
              </a:rPr>
              <a:t>, which are the “things” that are being counted, measured, or described. It’s only through analysis that you can begin to uncover insights. And there may be many to uncover, so it’s worth it to keep digging and not merely settle for the first “aha” you stumble upon.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Check out the 5 whys: https://</a:t>
            </a:r>
            <a:r>
              <a:rPr lang="en-US" sz="1200" b="0" i="0" kern="1200" dirty="0" err="1">
                <a:solidFill>
                  <a:schemeClr val="tx1"/>
                </a:solidFill>
                <a:effectLst/>
                <a:latin typeface="+mn-lt"/>
                <a:ea typeface="+mn-ea"/>
                <a:cs typeface="+mn-cs"/>
              </a:rPr>
              <a:t>youtu.be</a:t>
            </a:r>
            <a:r>
              <a:rPr lang="en-US" sz="1200" b="0" i="0" kern="1200" dirty="0">
                <a:solidFill>
                  <a:schemeClr val="tx1"/>
                </a:solidFill>
                <a:effectLst/>
                <a:latin typeface="+mn-lt"/>
                <a:ea typeface="+mn-ea"/>
                <a:cs typeface="+mn-cs"/>
              </a:rPr>
              <a:t>/N7cR2gArCFE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D48F6E-656C-4F16-95EE-2631F3E9F9B0}" type="slidenum">
              <a:rPr lang="en-US" smtClean="0"/>
              <a:t>15</a:t>
            </a:fld>
            <a:endParaRPr lang="en-US"/>
          </a:p>
        </p:txBody>
      </p:sp>
    </p:spTree>
    <p:extLst>
      <p:ext uri="{BB962C8B-B14F-4D97-AF65-F5344CB8AC3E}">
        <p14:creationId xmlns:p14="http://schemas.microsoft.com/office/powerpoint/2010/main" val="562730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Primary data is the data you collect.  It’s original data.  Unless you have expertise in survey development, it is recommended that you hire an evaluator to assist with development your data tools.  Be sure to remember the social and cultural context of your community when developing survey tools. Consider the need for language, literacy and even the delivery (verbal, electronic, pen and paper, </a:t>
            </a:r>
            <a:r>
              <a:rPr lang="en-US" dirty="0" err="1"/>
              <a:t>etc</a:t>
            </a:r>
            <a:r>
              <a:rPr lang="en-US" dirty="0"/>
              <a:t>). Secondary data is the data someone else collects, which the most utilized category of data in our work.  When using secondar data, you will lean on the skills from “reading data”.</a:t>
            </a:r>
          </a:p>
          <a:p>
            <a:endParaRPr lang="en-US" dirty="0"/>
          </a:p>
          <a:p>
            <a:r>
              <a:rPr lang="en-US" dirty="0"/>
              <a:t>There are 2 main types of data: </a:t>
            </a:r>
          </a:p>
          <a:p>
            <a:r>
              <a:rPr lang="en-US" dirty="0"/>
              <a:t>Qualitative – which focuses on telling a rich story by describing a problem</a:t>
            </a:r>
          </a:p>
          <a:p>
            <a:r>
              <a:rPr lang="en-US" dirty="0"/>
              <a:t>Quantitative – which focuses on counting a problem.  </a:t>
            </a:r>
          </a:p>
          <a:p>
            <a:r>
              <a:rPr lang="en-US" dirty="0"/>
              <a:t>You need both to tell a comprehensive story.</a:t>
            </a:r>
          </a:p>
          <a:p>
            <a:endParaRPr lang="en-US" dirty="0"/>
          </a:p>
          <a:p>
            <a:r>
              <a:rPr lang="en-US" dirty="0"/>
              <a:t>Lastly you want to think about the type of data sources which can include: survey, interviews, observations and experiments. The skills developed for understanding how to work with data, will also help you in reading secondary data.  This help you take a critical eye to reviewing your secondary to be sure it’s the right data to use in building the logic for your intervention strategy.</a:t>
            </a:r>
          </a:p>
        </p:txBody>
      </p:sp>
      <p:sp>
        <p:nvSpPr>
          <p:cNvPr id="4" name="Slide Number Placeholder 3"/>
          <p:cNvSpPr>
            <a:spLocks noGrp="1"/>
          </p:cNvSpPr>
          <p:nvPr>
            <p:ph type="sldNum" sz="quarter" idx="5"/>
          </p:nvPr>
        </p:nvSpPr>
        <p:spPr/>
        <p:txBody>
          <a:bodyPr/>
          <a:lstStyle/>
          <a:p>
            <a:fld id="{97BAD3F6-357C-49D9-955D-1578F9D1B746}" type="slidenum">
              <a:rPr lang="en-US" smtClean="0"/>
              <a:t>16</a:t>
            </a:fld>
            <a:endParaRPr lang="en-US" dirty="0"/>
          </a:p>
        </p:txBody>
      </p:sp>
    </p:spTree>
    <p:extLst>
      <p:ext uri="{BB962C8B-B14F-4D97-AF65-F5344CB8AC3E}">
        <p14:creationId xmlns:p14="http://schemas.microsoft.com/office/powerpoint/2010/main" val="170348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review a few tips when communicating with data:</a:t>
            </a:r>
          </a:p>
          <a:p>
            <a:endParaRPr lang="en-US" dirty="0"/>
          </a:p>
          <a:p>
            <a:r>
              <a:rPr lang="en-US" dirty="0"/>
              <a:t>Just like with reading data, uncertainty is inevitable! </a:t>
            </a:r>
            <a:r>
              <a:rPr lang="en-US" sz="1200" b="0" i="0" kern="1200" dirty="0">
                <a:solidFill>
                  <a:schemeClr val="tx1"/>
                </a:solidFill>
                <a:effectLst/>
                <a:latin typeface="+mn-lt"/>
                <a:ea typeface="+mn-ea"/>
                <a:cs typeface="+mn-cs"/>
              </a:rPr>
              <a:t>- this is important to keep in mind especially if we are communicating data. If we are using visuals, such as infographics, to do so, they will likely mask the messiness of reality and make our statements seem more factual. We must be responsible communicators by understanding the data well and, when possible, explaining what we still don’t know.</a:t>
            </a:r>
            <a:endParaRPr lang="en-US" dirty="0"/>
          </a:p>
          <a:p>
            <a:endParaRPr lang="en-US" dirty="0"/>
          </a:p>
          <a:p>
            <a:pPr fontAlgn="base"/>
            <a:r>
              <a:rPr lang="en-US" sz="1200" b="0" i="0" kern="1200" dirty="0">
                <a:solidFill>
                  <a:schemeClr val="tx1"/>
                </a:solidFill>
                <a:effectLst/>
                <a:latin typeface="+mn-lt"/>
                <a:ea typeface="+mn-ea"/>
                <a:cs typeface="+mn-cs"/>
              </a:rPr>
              <a:t>First consider, what are you hoping to share with others?</a:t>
            </a:r>
          </a:p>
          <a:p>
            <a:pPr fontAlgn="base"/>
            <a:r>
              <a:rPr lang="en-US" sz="1200" b="1" i="0" kern="1200" dirty="0">
                <a:solidFill>
                  <a:schemeClr val="tx1"/>
                </a:solidFill>
                <a:effectLst/>
                <a:latin typeface="+mn-lt"/>
                <a:ea typeface="+mn-ea"/>
                <a:cs typeface="+mn-cs"/>
              </a:rPr>
              <a:t>Descriptions</a:t>
            </a:r>
            <a:r>
              <a:rPr lang="en-US" sz="1200" b="0" i="0" kern="1200" dirty="0">
                <a:solidFill>
                  <a:schemeClr val="tx1"/>
                </a:solidFill>
                <a:effectLst/>
                <a:latin typeface="+mn-lt"/>
                <a:ea typeface="+mn-ea"/>
                <a:cs typeface="+mn-cs"/>
              </a:rPr>
              <a:t> of the data, such as frequencies or percentages</a:t>
            </a:r>
          </a:p>
          <a:p>
            <a:pPr fontAlgn="base"/>
            <a:r>
              <a:rPr lang="en-US" sz="1200" b="1" i="0" kern="1200" dirty="0">
                <a:solidFill>
                  <a:schemeClr val="tx1"/>
                </a:solidFill>
                <a:effectLst/>
                <a:latin typeface="+mn-lt"/>
                <a:ea typeface="+mn-ea"/>
                <a:cs typeface="+mn-cs"/>
              </a:rPr>
              <a:t>Distributions</a:t>
            </a:r>
            <a:r>
              <a:rPr lang="en-US" sz="1200" b="0" i="0" kern="1200" dirty="0">
                <a:solidFill>
                  <a:schemeClr val="tx1"/>
                </a:solidFill>
                <a:effectLst/>
                <a:latin typeface="+mn-lt"/>
                <a:ea typeface="+mn-ea"/>
                <a:cs typeface="+mn-cs"/>
              </a:rPr>
              <a:t> of the data, such as ranges or averages</a:t>
            </a:r>
          </a:p>
          <a:p>
            <a:pPr fontAlgn="base"/>
            <a:r>
              <a:rPr lang="en-US" sz="1200" b="1" i="0" kern="1200" dirty="0">
                <a:solidFill>
                  <a:schemeClr val="tx1"/>
                </a:solidFill>
                <a:effectLst/>
                <a:latin typeface="+mn-lt"/>
                <a:ea typeface="+mn-ea"/>
                <a:cs typeface="+mn-cs"/>
              </a:rPr>
              <a:t>Comparisons</a:t>
            </a:r>
            <a:r>
              <a:rPr lang="en-US" sz="1200" b="0" i="0" kern="1200" dirty="0">
                <a:solidFill>
                  <a:schemeClr val="tx1"/>
                </a:solidFill>
                <a:effectLst/>
                <a:latin typeface="+mn-lt"/>
                <a:ea typeface="+mn-ea"/>
                <a:cs typeface="+mn-cs"/>
              </a:rPr>
              <a:t> in the data, such as changes over time or correlations between variables</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7BAD3F6-357C-49D9-955D-1578F9D1B746}" type="slidenum">
              <a:rPr lang="en-US" smtClean="0"/>
              <a:t>17</a:t>
            </a:fld>
            <a:endParaRPr lang="en-US" dirty="0"/>
          </a:p>
        </p:txBody>
      </p:sp>
    </p:spTree>
    <p:extLst>
      <p:ext uri="{BB962C8B-B14F-4D97-AF65-F5344CB8AC3E}">
        <p14:creationId xmlns:p14="http://schemas.microsoft.com/office/powerpoint/2010/main" val="2803532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18</a:t>
            </a:fld>
            <a:endParaRPr lang="en-US"/>
          </a:p>
        </p:txBody>
      </p:sp>
    </p:spTree>
    <p:extLst>
      <p:ext uri="{BB962C8B-B14F-4D97-AF65-F5344CB8AC3E}">
        <p14:creationId xmlns:p14="http://schemas.microsoft.com/office/powerpoint/2010/main" val="192874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lt1"/>
              </a:buClr>
              <a:buSzPts val="1200"/>
            </a:pPr>
            <a:r>
              <a:rPr lang="en-US" sz="1200" dirty="0">
                <a:solidFill>
                  <a:srgbClr val="000000"/>
                </a:solidFill>
                <a:latin typeface="+mn-lt"/>
                <a:ea typeface="Calibri"/>
                <a:cs typeface="Calibri"/>
                <a:sym typeface="Calibri"/>
              </a:rPr>
              <a:t>When you start the assessment process, it is likely folks will have different opinions on what is the major substance abuse problem. </a:t>
            </a:r>
            <a:endParaRPr lang="en-US" dirty="0">
              <a:solidFill>
                <a:srgbClr val="000000"/>
              </a:solidFill>
            </a:endParaRPr>
          </a:p>
          <a:p>
            <a:pPr>
              <a:buClr>
                <a:schemeClr val="lt1"/>
              </a:buClr>
              <a:buSzPts val="1200"/>
            </a:pPr>
            <a:endParaRPr lang="en-US" sz="1200" dirty="0">
              <a:solidFill>
                <a:srgbClr val="000000"/>
              </a:solidFill>
              <a:latin typeface="+mn-lt"/>
              <a:ea typeface="Calibri"/>
              <a:cs typeface="Calibri"/>
              <a:sym typeface="Calibri"/>
            </a:endParaRPr>
          </a:p>
          <a:p>
            <a:r>
              <a:rPr lang="en-US" sz="1200" dirty="0">
                <a:solidFill>
                  <a:srgbClr val="000000"/>
                </a:solidFill>
                <a:latin typeface="+mn-lt"/>
                <a:ea typeface="Calibri"/>
                <a:cs typeface="Calibri"/>
                <a:sym typeface="Calibri"/>
              </a:rPr>
              <a:t>The data you collect will help you: </a:t>
            </a:r>
            <a:endParaRPr lang="en-US" dirty="0">
              <a:solidFill>
                <a:srgbClr val="000000"/>
              </a:solidFill>
            </a:endParaRPr>
          </a:p>
          <a:p>
            <a:endParaRPr lang="en-US" dirty="0">
              <a:solidFill>
                <a:srgbClr val="000000"/>
              </a:solidFill>
            </a:endParaRPr>
          </a:p>
          <a:p>
            <a:r>
              <a:rPr lang="en-US" sz="1200" b="1" dirty="0">
                <a:solidFill>
                  <a:srgbClr val="000000"/>
                </a:solidFill>
                <a:latin typeface="+mn-lt"/>
                <a:ea typeface="Calibri"/>
                <a:cs typeface="Calibri"/>
                <a:sym typeface="Calibri"/>
              </a:rPr>
              <a:t>Create </a:t>
            </a:r>
            <a:r>
              <a:rPr lang="en-US" sz="1200" dirty="0">
                <a:solidFill>
                  <a:srgbClr val="000000"/>
                </a:solidFill>
                <a:latin typeface="+mn-lt"/>
                <a:ea typeface="Calibri"/>
                <a:cs typeface="Calibri"/>
                <a:sym typeface="Calibri"/>
              </a:rPr>
              <a:t>community consensus about ATOD problems in the community. </a:t>
            </a:r>
          </a:p>
          <a:p>
            <a:endParaRPr lang="en-US" dirty="0">
              <a:solidFill>
                <a:srgbClr val="000000"/>
              </a:solidFill>
            </a:endParaRPr>
          </a:p>
          <a:p>
            <a:r>
              <a:rPr lang="en-US" sz="1200" dirty="0">
                <a:solidFill>
                  <a:srgbClr val="000000"/>
                </a:solidFill>
                <a:latin typeface="+mn-lt"/>
                <a:ea typeface="Calibri"/>
                <a:cs typeface="Calibri"/>
                <a:sym typeface="Calibri"/>
              </a:rPr>
              <a:t>To find a solutions, you must know why the problem exist. When talking about substance abuse prevention this usually means understanding the problem in terms of consequences and consumption patterns. </a:t>
            </a:r>
            <a:endParaRPr lang="en-US" dirty="0">
              <a:solidFill>
                <a:srgbClr val="000000"/>
              </a:solidFill>
            </a:endParaRPr>
          </a:p>
          <a:p>
            <a:endParaRPr lang="en-US" dirty="0">
              <a:solidFill>
                <a:srgbClr val="000000"/>
              </a:solidFill>
            </a:endParaRPr>
          </a:p>
          <a:p>
            <a:r>
              <a:rPr lang="en-US" sz="1200" dirty="0">
                <a:solidFill>
                  <a:srgbClr val="000000"/>
                </a:solidFill>
                <a:latin typeface="+mn-lt"/>
                <a:ea typeface="Calibri"/>
                <a:cs typeface="Calibri"/>
                <a:sym typeface="Calibri"/>
              </a:rPr>
              <a:t>The data you collect will help you: </a:t>
            </a:r>
            <a:endParaRPr lang="en-US" dirty="0">
              <a:solidFill>
                <a:srgbClr val="000000"/>
              </a:solidFill>
            </a:endParaRPr>
          </a:p>
          <a:p>
            <a:r>
              <a:rPr lang="en-US" sz="1200" b="1" dirty="0">
                <a:solidFill>
                  <a:srgbClr val="000000"/>
                </a:solidFill>
                <a:latin typeface="+mn-lt"/>
                <a:ea typeface="Calibri"/>
                <a:cs typeface="Calibri"/>
                <a:sym typeface="Calibri"/>
              </a:rPr>
              <a:t>Create </a:t>
            </a:r>
            <a:r>
              <a:rPr lang="en-US" sz="1200" dirty="0">
                <a:solidFill>
                  <a:srgbClr val="000000"/>
                </a:solidFill>
                <a:latin typeface="+mn-lt"/>
                <a:ea typeface="Calibri"/>
                <a:cs typeface="Calibri"/>
                <a:sym typeface="Calibri"/>
              </a:rPr>
              <a:t>community consensus about ATOD problems in the community. </a:t>
            </a:r>
            <a:endParaRPr lang="en-US" dirty="0">
              <a:solidFill>
                <a:srgbClr val="000000"/>
              </a:solidFill>
            </a:endParaRPr>
          </a:p>
          <a:p>
            <a:r>
              <a:rPr lang="en-US" sz="1200" dirty="0">
                <a:solidFill>
                  <a:srgbClr val="000000"/>
                </a:solidFill>
                <a:latin typeface="+mn-lt"/>
                <a:ea typeface="Calibri"/>
                <a:cs typeface="Calibri"/>
                <a:sym typeface="Calibri"/>
              </a:rPr>
              <a:t>To find a solutions, you must know why the problem exist. When talking about substance abuse prevention this usually means understanding the problem in terms of consequences and consumption patterns. </a:t>
            </a:r>
            <a:endParaRPr lang="en-US" dirty="0">
              <a:solidFill>
                <a:srgbClr val="000000"/>
              </a:solidFill>
            </a:endParaRPr>
          </a:p>
          <a:p>
            <a:r>
              <a:rPr lang="en-US" sz="1200" b="1" i="1" dirty="0">
                <a:solidFill>
                  <a:srgbClr val="000000"/>
                </a:solidFill>
                <a:latin typeface="+mn-lt"/>
                <a:ea typeface="Calibri"/>
                <a:cs typeface="Calibri"/>
                <a:sym typeface="Calibri"/>
              </a:rPr>
              <a:t>Consequences </a:t>
            </a:r>
            <a:r>
              <a:rPr lang="en-US" sz="1200" dirty="0">
                <a:solidFill>
                  <a:srgbClr val="000000"/>
                </a:solidFill>
                <a:latin typeface="+mn-lt"/>
                <a:ea typeface="Calibri"/>
                <a:cs typeface="Calibri"/>
                <a:sym typeface="Calibri"/>
              </a:rPr>
              <a:t>describe what happens when people use substances. Any social, economic, or health problem can be defined as a substance- related consequence if the use of alcohol, tobacco, or illicit drugs increases the likelihood that the consequence will occur. </a:t>
            </a:r>
            <a:endParaRPr lang="en-US" dirty="0">
              <a:solidFill>
                <a:srgbClr val="000000"/>
              </a:solidFill>
            </a:endParaRPr>
          </a:p>
          <a:p>
            <a:endParaRPr lang="en-US" sz="1200" b="1" i="1" dirty="0">
              <a:solidFill>
                <a:srgbClr val="000000"/>
              </a:solidFill>
              <a:latin typeface="+mn-lt"/>
              <a:ea typeface="Calibri"/>
              <a:cs typeface="Calibri"/>
              <a:sym typeface="Calibri"/>
            </a:endParaRPr>
          </a:p>
          <a:p>
            <a:r>
              <a:rPr lang="en-US" sz="1200" b="1" i="1" dirty="0">
                <a:solidFill>
                  <a:srgbClr val="000000"/>
                </a:solidFill>
                <a:latin typeface="+mn-lt"/>
                <a:ea typeface="Calibri"/>
                <a:cs typeface="Calibri"/>
                <a:sym typeface="Calibri"/>
              </a:rPr>
              <a:t>Consumption </a:t>
            </a:r>
            <a:r>
              <a:rPr lang="en-US" sz="1200" dirty="0">
                <a:solidFill>
                  <a:srgbClr val="000000"/>
                </a:solidFill>
                <a:latin typeface="+mn-lt"/>
                <a:ea typeface="Calibri"/>
                <a:cs typeface="Calibri"/>
                <a:sym typeface="Calibri"/>
              </a:rPr>
              <a:t>describes the way people drink, smoke and use illicit drugs. Examples of consumption patterns include binge drinking among underage youth, women of child-bearing years who drink 5 or more drinks per day, and senior citizens who mix alcohol with their medications. </a:t>
            </a:r>
            <a:endParaRPr lang="en-US" dirty="0">
              <a:solidFill>
                <a:srgbClr val="000000"/>
              </a:solidFill>
            </a:endParaRPr>
          </a:p>
          <a:p>
            <a:endParaRPr lang="en-US" dirty="0">
              <a:solidFill>
                <a:srgbClr val="000000"/>
              </a:solidFill>
            </a:endParaRPr>
          </a:p>
          <a:p>
            <a:r>
              <a:rPr lang="en-US" sz="1200" dirty="0">
                <a:solidFill>
                  <a:srgbClr val="000000"/>
                </a:solidFill>
                <a:latin typeface="+mn-lt"/>
                <a:ea typeface="Calibri"/>
                <a:cs typeface="Calibri"/>
                <a:sym typeface="Calibri"/>
              </a:rPr>
              <a:t>You want to know the risk factors that can make certain problems more likely to occur, and the protective factors that reduce the chance of certain problems occurring. Identifying which risk factors exist in your community could reveal possible areas of need. </a:t>
            </a:r>
          </a:p>
          <a:p>
            <a:endParaRPr lang="en-US" sz="1200" dirty="0">
              <a:solidFill>
                <a:srgbClr val="000000"/>
              </a:solidFill>
              <a:latin typeface="+mn-lt"/>
              <a:cs typeface="Calibri"/>
              <a:sym typeface="Calibri"/>
            </a:endParaRPr>
          </a:p>
          <a:p>
            <a:r>
              <a:rPr lang="en-US" sz="1200" dirty="0">
                <a:solidFill>
                  <a:srgbClr val="000000"/>
                </a:solidFill>
                <a:latin typeface="+mn-lt"/>
                <a:ea typeface="Calibri"/>
                <a:cs typeface="Calibri"/>
                <a:sym typeface="Calibri"/>
              </a:rPr>
              <a:t>It’s important to remember the intention and outcome of our work is a positive change in community health outcomes.</a:t>
            </a:r>
          </a:p>
          <a:p>
            <a:endParaRPr lang="en-US" sz="1200" dirty="0">
              <a:solidFill>
                <a:srgbClr val="000000"/>
              </a:solidFill>
              <a:latin typeface="+mn-lt"/>
              <a:ea typeface="Calibri"/>
              <a:cs typeface="Calibri"/>
              <a:sym typeface="Calibri"/>
            </a:endParaRPr>
          </a:p>
          <a:p>
            <a:r>
              <a:rPr lang="en-US" sz="1200" dirty="0">
                <a:solidFill>
                  <a:srgbClr val="000000"/>
                </a:solidFill>
                <a:latin typeface="+mn-lt"/>
                <a:ea typeface="Calibri"/>
                <a:cs typeface="Calibri"/>
                <a:sym typeface="Calibri"/>
              </a:rPr>
              <a:t>Additionally, it’s important to be able to determine if the solution developed worked. So the initially assessment gives you baseline data for you compare during the evaluation.</a:t>
            </a:r>
          </a:p>
          <a:p>
            <a:endParaRPr lang="en-US" dirty="0">
              <a:solidFill>
                <a:srgbClr val="000000"/>
              </a:solidFill>
            </a:endParaRPr>
          </a:p>
          <a:p>
            <a:endParaRPr lang="en-US" dirty="0">
              <a:solidFill>
                <a:srgbClr val="000000"/>
              </a:solidFill>
            </a:endParaRPr>
          </a:p>
          <a:p>
            <a:endParaRPr lang="en-US" dirty="0"/>
          </a:p>
          <a:p>
            <a:endParaRPr lang="en-US" dirty="0">
              <a:solidFill>
                <a:srgbClr val="000000"/>
              </a:solidFill>
            </a:endParaRPr>
          </a:p>
          <a:p>
            <a:endParaRPr lang="en-US" dirty="0"/>
          </a:p>
          <a:p>
            <a:endParaRPr lang="en-US" dirty="0">
              <a:solidFill>
                <a:srgbClr val="000000"/>
              </a:solidFill>
            </a:endParaRPr>
          </a:p>
          <a:p>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E03C001F-DFAC-407B-B4A2-F094AA626071}" type="slidenum">
              <a:rPr lang="en-ID" smtClean="0"/>
              <a:t>19</a:t>
            </a:fld>
            <a:endParaRPr lang="en-ID"/>
          </a:p>
        </p:txBody>
      </p:sp>
    </p:spTree>
    <p:extLst>
      <p:ext uri="{BB962C8B-B14F-4D97-AF65-F5344CB8AC3E}">
        <p14:creationId xmlns:p14="http://schemas.microsoft.com/office/powerpoint/2010/main" val="1788004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C001F-DFAC-407B-B4A2-F094AA626071}" type="slidenum">
              <a:rPr lang="en-ID" smtClean="0"/>
              <a:t>20</a:t>
            </a:fld>
            <a:endParaRPr lang="en-ID"/>
          </a:p>
        </p:txBody>
      </p:sp>
    </p:spTree>
    <p:extLst>
      <p:ext uri="{BB962C8B-B14F-4D97-AF65-F5344CB8AC3E}">
        <p14:creationId xmlns:p14="http://schemas.microsoft.com/office/powerpoint/2010/main" val="407679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A0F85-54BF-4660-A0C4-040478CA997E}" type="slidenum">
              <a:rPr lang="en-US" smtClean="0"/>
              <a:t>21</a:t>
            </a:fld>
            <a:endParaRPr lang="en-US"/>
          </a:p>
        </p:txBody>
      </p:sp>
    </p:spTree>
    <p:extLst>
      <p:ext uri="{BB962C8B-B14F-4D97-AF65-F5344CB8AC3E}">
        <p14:creationId xmlns:p14="http://schemas.microsoft.com/office/powerpoint/2010/main" val="423804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Handover to Nicole</a:t>
            </a:r>
          </a:p>
          <a:p>
            <a:r>
              <a:rPr lang="en-US" dirty="0"/>
              <a:t>2min</a:t>
            </a:r>
          </a:p>
          <a:p>
            <a:endParaRPr lang="en-US" dirty="0"/>
          </a:p>
          <a:p>
            <a:r>
              <a:rPr lang="en-US" dirty="0"/>
              <a:t>https://native-</a:t>
            </a:r>
            <a:r>
              <a:rPr lang="en-US" dirty="0" err="1"/>
              <a:t>land.ca</a:t>
            </a:r>
            <a:r>
              <a:rPr lang="en-US" dirty="0"/>
              <a:t>/</a:t>
            </a:r>
          </a:p>
          <a:p>
            <a:endParaRPr lang="en-US" dirty="0"/>
          </a:p>
          <a:p>
            <a:r>
              <a:rPr lang="en-US" dirty="0" err="1"/>
              <a:t>Sugaree</a:t>
            </a:r>
            <a:endParaRPr lang="en-US" dirty="0"/>
          </a:p>
          <a:p>
            <a:r>
              <a:rPr lang="en-US" dirty="0"/>
              <a:t>Catawba</a:t>
            </a:r>
          </a:p>
        </p:txBody>
      </p:sp>
      <p:sp>
        <p:nvSpPr>
          <p:cNvPr id="4" name="Slide Number Placeholder 3"/>
          <p:cNvSpPr>
            <a:spLocks noGrp="1"/>
          </p:cNvSpPr>
          <p:nvPr>
            <p:ph type="sldNum" sz="quarter" idx="5"/>
          </p:nvPr>
        </p:nvSpPr>
        <p:spPr/>
        <p:txBody>
          <a:bodyPr/>
          <a:lstStyle/>
          <a:p>
            <a:fld id="{EB288CA0-4D7D-4500-A38A-420625AF33DD}" type="slidenum">
              <a:rPr lang="en-US" smtClean="0"/>
              <a:t>3</a:t>
            </a:fld>
            <a:endParaRPr lang="en-US"/>
          </a:p>
        </p:txBody>
      </p:sp>
    </p:spTree>
    <p:extLst>
      <p:ext uri="{BB962C8B-B14F-4D97-AF65-F5344CB8AC3E}">
        <p14:creationId xmlns:p14="http://schemas.microsoft.com/office/powerpoint/2010/main" val="328524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Need 45min for this section</a:t>
            </a:r>
          </a:p>
        </p:txBody>
      </p:sp>
      <p:sp>
        <p:nvSpPr>
          <p:cNvPr id="4" name="Slide Number Placeholder 3"/>
          <p:cNvSpPr>
            <a:spLocks noGrp="1"/>
          </p:cNvSpPr>
          <p:nvPr>
            <p:ph type="sldNum" sz="quarter" idx="5"/>
          </p:nvPr>
        </p:nvSpPr>
        <p:spPr/>
        <p:txBody>
          <a:bodyPr/>
          <a:lstStyle/>
          <a:p>
            <a:fld id="{A5D48F6E-656C-4F16-95EE-2631F3E9F9B0}" type="slidenum">
              <a:rPr lang="en-US" smtClean="0"/>
              <a:t>22</a:t>
            </a:fld>
            <a:endParaRPr lang="en-US"/>
          </a:p>
        </p:txBody>
      </p:sp>
    </p:spTree>
    <p:extLst>
      <p:ext uri="{BB962C8B-B14F-4D97-AF65-F5344CB8AC3E}">
        <p14:creationId xmlns:p14="http://schemas.microsoft.com/office/powerpoint/2010/main" val="346176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a:t>
            </a:r>
            <a:r>
              <a:rPr lang="en-US" dirty="0" err="1"/>
              <a:t>www.linkedin.com</a:t>
            </a:r>
            <a:r>
              <a:rPr lang="en-US" dirty="0"/>
              <a:t>/in/</a:t>
            </a:r>
            <a:r>
              <a:rPr lang="en-US" dirty="0" err="1"/>
              <a:t>nicolemaugustine</a:t>
            </a:r>
            <a:r>
              <a:rPr lang="en-US" dirty="0"/>
              <a:t>/</a:t>
            </a:r>
          </a:p>
        </p:txBody>
      </p:sp>
      <p:sp>
        <p:nvSpPr>
          <p:cNvPr id="4" name="Slide Number Placeholder 3"/>
          <p:cNvSpPr>
            <a:spLocks noGrp="1"/>
          </p:cNvSpPr>
          <p:nvPr>
            <p:ph type="sldNum" sz="quarter" idx="5"/>
          </p:nvPr>
        </p:nvSpPr>
        <p:spPr/>
        <p:txBody>
          <a:bodyPr/>
          <a:lstStyle/>
          <a:p>
            <a:fld id="{A5D48F6E-656C-4F16-95EE-2631F3E9F9B0}" type="slidenum">
              <a:rPr lang="en-US" smtClean="0"/>
              <a:t>23</a:t>
            </a:fld>
            <a:endParaRPr lang="en-US"/>
          </a:p>
        </p:txBody>
      </p:sp>
    </p:spTree>
    <p:extLst>
      <p:ext uri="{BB962C8B-B14F-4D97-AF65-F5344CB8AC3E}">
        <p14:creationId xmlns:p14="http://schemas.microsoft.com/office/powerpoint/2010/main" val="132397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5min</a:t>
            </a:r>
          </a:p>
          <a:p>
            <a:endParaRPr lang="en-US" dirty="0"/>
          </a:p>
          <a:p>
            <a:r>
              <a:rPr lang="en-US" dirty="0"/>
              <a:t>Spiral activity</a:t>
            </a:r>
          </a:p>
          <a:p>
            <a:endParaRPr lang="en-US" dirty="0"/>
          </a:p>
          <a:p>
            <a:r>
              <a:rPr lang="en-US" dirty="0"/>
              <a:t>Take a sheet of paper and divide into 4 squares</a:t>
            </a:r>
          </a:p>
          <a:p>
            <a:endParaRPr lang="en-US" dirty="0"/>
          </a:p>
          <a:p>
            <a:r>
              <a:rPr lang="en-US" dirty="0"/>
              <a:t>At the the cross section of the paper, draw the tightest spiral you can draw.  I will set a timer for 1min.  The purpose of those activity is to ground you into this training experience.  Use those moment to clear you mind.</a:t>
            </a:r>
          </a:p>
          <a:p>
            <a:r>
              <a:rPr lang="en-US" i="1" dirty="0"/>
              <a:t>Set timer</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Now, I’ll give you a one-minute timer to respond to four questions. You won’t share your answers with anything, so be honest as you answer the questions.</a:t>
            </a:r>
          </a:p>
          <a:p>
            <a:r>
              <a:rPr lang="en-US" i="0" dirty="0"/>
              <a:t>In the top let corner write your answer the the following question:</a:t>
            </a:r>
          </a:p>
          <a:p>
            <a:r>
              <a:rPr lang="en-US" i="0" dirty="0"/>
              <a:t>When you think about data, what comes to mind?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Set timer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0" dirty="0"/>
              <a:t>In the top right corner write your answer the the following question:</a:t>
            </a:r>
          </a:p>
          <a:p>
            <a:r>
              <a:rPr lang="en-US" i="0" dirty="0"/>
              <a:t>What is your biggest challenge in using data to inform your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Set timer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0" dirty="0"/>
              <a:t>In the bottom left corner write your answer the the following question:</a:t>
            </a:r>
          </a:p>
          <a:p>
            <a:r>
              <a:rPr lang="en-US" i="0" dirty="0"/>
              <a:t>How do you think data can be used to improve health equity?</a:t>
            </a:r>
          </a:p>
          <a:p>
            <a:r>
              <a:rPr lang="en-US" i="0" dirty="0"/>
              <a:t>Same question from first session, did your response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Set timer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0" dirty="0"/>
              <a:t>In the bottom right corner write your answer the the following question:</a:t>
            </a:r>
          </a:p>
          <a:p>
            <a:r>
              <a:rPr lang="en-US" i="0" dirty="0"/>
              <a:t>What do you hope to get out of this training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Set timer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i="0" dirty="0"/>
          </a:p>
        </p:txBody>
      </p:sp>
      <p:sp>
        <p:nvSpPr>
          <p:cNvPr id="4" name="Slide Number Placeholder 3"/>
          <p:cNvSpPr>
            <a:spLocks noGrp="1"/>
          </p:cNvSpPr>
          <p:nvPr>
            <p:ph type="sldNum" sz="quarter" idx="5"/>
          </p:nvPr>
        </p:nvSpPr>
        <p:spPr/>
        <p:txBody>
          <a:bodyPr/>
          <a:lstStyle/>
          <a:p>
            <a:fld id="{E03C001F-DFAC-407B-B4A2-F094AA626071}" type="slidenum">
              <a:rPr lang="en-ID" smtClean="0"/>
              <a:t>4</a:t>
            </a:fld>
            <a:endParaRPr lang="en-ID"/>
          </a:p>
        </p:txBody>
      </p:sp>
    </p:spTree>
    <p:extLst>
      <p:ext uri="{BB962C8B-B14F-4D97-AF65-F5344CB8AC3E}">
        <p14:creationId xmlns:p14="http://schemas.microsoft.com/office/powerpoint/2010/main" val="368217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Who attended</a:t>
            </a:r>
          </a:p>
          <a:p>
            <a:r>
              <a:rPr lang="en-US" dirty="0"/>
              <a:t>Who watched the recording</a:t>
            </a:r>
          </a:p>
          <a:p>
            <a:r>
              <a:rPr lang="en-US" dirty="0"/>
              <a:t>Not done either</a:t>
            </a:r>
          </a:p>
        </p:txBody>
      </p:sp>
      <p:sp>
        <p:nvSpPr>
          <p:cNvPr id="4" name="Slide Number Placeholder 3"/>
          <p:cNvSpPr>
            <a:spLocks noGrp="1"/>
          </p:cNvSpPr>
          <p:nvPr>
            <p:ph type="sldNum" sz="quarter" idx="5"/>
          </p:nvPr>
        </p:nvSpPr>
        <p:spPr/>
        <p:txBody>
          <a:bodyPr/>
          <a:lstStyle/>
          <a:p>
            <a:fld id="{A5D48F6E-656C-4F16-95EE-2631F3E9F9B0}" type="slidenum">
              <a:rPr lang="en-US" smtClean="0"/>
              <a:t>6</a:t>
            </a:fld>
            <a:endParaRPr lang="en-US"/>
          </a:p>
        </p:txBody>
      </p:sp>
    </p:spTree>
    <p:extLst>
      <p:ext uri="{BB962C8B-B14F-4D97-AF65-F5344CB8AC3E}">
        <p14:creationId xmlns:p14="http://schemas.microsoft.com/office/powerpoint/2010/main" val="310664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7</a:t>
            </a:fld>
            <a:endParaRPr lang="en-US"/>
          </a:p>
        </p:txBody>
      </p:sp>
    </p:spTree>
    <p:extLst>
      <p:ext uri="{BB962C8B-B14F-4D97-AF65-F5344CB8AC3E}">
        <p14:creationId xmlns:p14="http://schemas.microsoft.com/office/powerpoint/2010/main" val="388800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b="0" dirty="0">
                <a:solidFill>
                  <a:srgbClr val="202124"/>
                </a:solidFill>
                <a:highlight>
                  <a:srgbClr val="FFFFFF"/>
                </a:highlight>
                <a:latin typeface="Roboto"/>
                <a:ea typeface="Roboto"/>
                <a:cs typeface="Roboto"/>
                <a:sym typeface="Roboto"/>
              </a:rPr>
              <a:t>This graphic truly sums up why equity matters in our work. </a:t>
            </a:r>
            <a:r>
              <a:rPr lang="en-US" sz="1200" b="0" i="0" u="none" strike="noStrike" kern="1200" dirty="0">
                <a:solidFill>
                  <a:schemeClr val="tx1"/>
                </a:solidFill>
                <a:effectLst/>
                <a:highlight>
                  <a:srgbClr val="FFFFFF"/>
                </a:highlight>
                <a:latin typeface="+mn-lt"/>
                <a:ea typeface="+mn-ea"/>
                <a:cs typeface="+mn-cs"/>
              </a:rPr>
              <a:t>So often our prevention strategies focus on the individual level with minimal consideration for the environment in which that individual lives, works, and plays.  Take a moment to reflect on a thriving community environment.  Think of the neighborhood, the schools, parks, grocery stores, and the physical built environment.  Think of all the ways a person’s health and well-being is nurtured by living in an environment with high protective factors.  Now imagine the environment of those community members who are suffering from disparities and social inequalities. Can you see how different the environment looks for these two communities?  If this is a foreign concept to you, just take a drive to the “other” side of town and you will immediately see the difference.  Much like the figure, you will see barren trees struggling to survive in unhealthy soil. Understanding this concept is paramount to understanding the role of policy change and environmental strategies in creating sustainable change.  When our efforts only focus on the leaves of the tree, we miss the opportunity to enrich the soil. Think about the prevention initiatives you’re currently implementing.  Are they focused on just the leaves of the tree?  Consider what you could be doing to change the soil and roots of the community health problems.</a:t>
            </a:r>
          </a:p>
          <a:p>
            <a:pPr marL="0" lvl="0" indent="0" algn="l" rtl="0">
              <a:lnSpc>
                <a:spcPct val="100000"/>
              </a:lnSpc>
              <a:spcBef>
                <a:spcPts val="0"/>
              </a:spcBef>
              <a:spcAft>
                <a:spcPts val="0"/>
              </a:spcAft>
              <a:buClr>
                <a:schemeClr val="dk1"/>
              </a:buClr>
              <a:buSzPts val="1200"/>
              <a:buFont typeface="Calibri"/>
              <a:buNone/>
            </a:pPr>
            <a:endParaRPr lang="en-US" b="1" dirty="0">
              <a:solidFill>
                <a:srgbClr val="202124"/>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rgbClr val="202124"/>
              </a:buClr>
              <a:buSzPts val="1200"/>
              <a:buFont typeface="Roboto"/>
              <a:buNone/>
            </a:pPr>
            <a:r>
              <a:rPr lang="en-US" b="1" dirty="0">
                <a:solidFill>
                  <a:srgbClr val="202124"/>
                </a:solidFill>
                <a:highlight>
                  <a:srgbClr val="FFFFFF"/>
                </a:highlight>
                <a:latin typeface="Roboto"/>
                <a:ea typeface="Roboto"/>
                <a:cs typeface="Roboto"/>
                <a:sym typeface="Roboto"/>
              </a:rPr>
              <a:t>Equality</a:t>
            </a:r>
            <a:r>
              <a:rPr lang="en-US" dirty="0">
                <a:solidFill>
                  <a:srgbClr val="202124"/>
                </a:solidFill>
                <a:highlight>
                  <a:srgbClr val="FFFFFF"/>
                </a:highlight>
                <a:latin typeface="Roboto"/>
                <a:ea typeface="Roboto"/>
                <a:cs typeface="Roboto"/>
                <a:sym typeface="Roboto"/>
              </a:rPr>
              <a:t> means each individual or group of people is given the same resources or opportunities. ... </a:t>
            </a:r>
            <a:r>
              <a:rPr lang="en-US" b="1" dirty="0">
                <a:solidFill>
                  <a:srgbClr val="202124"/>
                </a:solidFill>
                <a:highlight>
                  <a:srgbClr val="FFFFFF"/>
                </a:highlight>
                <a:latin typeface="Roboto"/>
                <a:ea typeface="Roboto"/>
                <a:cs typeface="Roboto"/>
                <a:sym typeface="Roboto"/>
              </a:rPr>
              <a:t>Equity</a:t>
            </a:r>
            <a:r>
              <a:rPr lang="en-US" dirty="0">
                <a:solidFill>
                  <a:srgbClr val="202124"/>
                </a:solidFill>
                <a:highlight>
                  <a:srgbClr val="FFFFFF"/>
                </a:highlight>
                <a:latin typeface="Roboto"/>
                <a:ea typeface="Roboto"/>
                <a:cs typeface="Roboto"/>
                <a:sym typeface="Roboto"/>
              </a:rPr>
              <a:t> recognizes that each person has different circumstances and allocates the exact resources and opportunities needed to reach an </a:t>
            </a:r>
            <a:r>
              <a:rPr lang="en-US" b="1" dirty="0">
                <a:solidFill>
                  <a:srgbClr val="202124"/>
                </a:solidFill>
                <a:highlight>
                  <a:srgbClr val="FFFFFF"/>
                </a:highlight>
                <a:latin typeface="Roboto"/>
                <a:ea typeface="Roboto"/>
                <a:cs typeface="Roboto"/>
                <a:sym typeface="Roboto"/>
              </a:rPr>
              <a:t>equal</a:t>
            </a:r>
            <a:r>
              <a:rPr lang="en-US" dirty="0">
                <a:solidFill>
                  <a:srgbClr val="202124"/>
                </a:solidFill>
                <a:highlight>
                  <a:srgbClr val="FFFFFF"/>
                </a:highlight>
                <a:latin typeface="Roboto"/>
                <a:ea typeface="Roboto"/>
                <a:cs typeface="Roboto"/>
                <a:sym typeface="Roboto"/>
              </a:rPr>
              <a:t> outcome.</a:t>
            </a:r>
            <a:endParaRPr lang="en-US" dirty="0"/>
          </a:p>
          <a:p>
            <a:pPr marL="457200" lvl="0" indent="-317500" algn="l" rtl="0">
              <a:lnSpc>
                <a:spcPct val="100000"/>
              </a:lnSpc>
              <a:spcBef>
                <a:spcPts val="0"/>
              </a:spcBef>
              <a:spcAft>
                <a:spcPts val="0"/>
              </a:spcAft>
              <a:buClr>
                <a:schemeClr val="dk1"/>
              </a:buClr>
              <a:buSzPts val="1400"/>
              <a:buFont typeface="Calibri"/>
              <a:buChar char="-"/>
            </a:pPr>
            <a:r>
              <a:rPr lang="en-US" dirty="0"/>
              <a:t>None of us are responsible for the advantages or disadvantages we are born with but we ARE responsible for understanding how advantages and disadvantages affect long term outcomes for individuals</a:t>
            </a:r>
          </a:p>
          <a:p>
            <a:pPr marL="457200" lvl="0" indent="-317500" algn="l" rtl="0">
              <a:lnSpc>
                <a:spcPct val="100000"/>
              </a:lnSpc>
              <a:spcBef>
                <a:spcPts val="0"/>
              </a:spcBef>
              <a:spcAft>
                <a:spcPts val="0"/>
              </a:spcAft>
              <a:buClr>
                <a:schemeClr val="dk1"/>
              </a:buClr>
              <a:buSzPts val="1400"/>
              <a:buFont typeface="Calibri"/>
              <a:buChar char="-"/>
            </a:pPr>
            <a:endParaRPr lang="en-US" dirty="0"/>
          </a:p>
          <a:p>
            <a:pPr marL="139700" lvl="0" indent="0" algn="l" rtl="0">
              <a:lnSpc>
                <a:spcPct val="100000"/>
              </a:lnSpc>
              <a:spcBef>
                <a:spcPts val="0"/>
              </a:spcBef>
              <a:spcAft>
                <a:spcPts val="0"/>
              </a:spcAft>
              <a:buClr>
                <a:schemeClr val="dk1"/>
              </a:buClr>
              <a:buSzPts val="1400"/>
              <a:buFont typeface="Calibri"/>
              <a:buNone/>
            </a:pPr>
            <a:r>
              <a:rPr lang="en-US" dirty="0"/>
              <a:t>Before we move to talking about building an equity action plan, I want to review a view key terms to make sure we are all speaking the same language.</a:t>
            </a:r>
          </a:p>
          <a:p>
            <a:endParaRPr lang="en-US" dirty="0"/>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8</a:t>
            </a:fld>
            <a:endParaRPr lang="en-US"/>
          </a:p>
        </p:txBody>
      </p:sp>
    </p:spTree>
    <p:extLst>
      <p:ext uri="{BB962C8B-B14F-4D97-AF65-F5344CB8AC3E}">
        <p14:creationId xmlns:p14="http://schemas.microsoft.com/office/powerpoint/2010/main" val="354222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A0F85-54BF-4660-A0C4-040478CA997E}" type="slidenum">
              <a:rPr lang="en-US" smtClean="0"/>
              <a:t>9</a:t>
            </a:fld>
            <a:endParaRPr lang="en-US"/>
          </a:p>
        </p:txBody>
      </p:sp>
    </p:spTree>
    <p:extLst>
      <p:ext uri="{BB962C8B-B14F-4D97-AF65-F5344CB8AC3E}">
        <p14:creationId xmlns:p14="http://schemas.microsoft.com/office/powerpoint/2010/main" val="44062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power of data can be articulate in three ways: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Quantify (count) and qualify (describe) disparities</a:t>
            </a:r>
            <a:r>
              <a:rPr lang="en-US" sz="1200" kern="1200" dirty="0">
                <a:solidFill>
                  <a:schemeClr val="tx1"/>
                </a:solidFill>
                <a:effectLst/>
                <a:latin typeface="+mn-lt"/>
                <a:ea typeface="+mn-ea"/>
                <a:cs typeface="+mn-cs"/>
              </a:rPr>
              <a:t> – with the right data, you can make statements about the magnitude of the problem. Additionally, you will be able to describe the impacts of these disparities on health outcomes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Quantify (count) and qualify (describe) opportunities</a:t>
            </a:r>
            <a:r>
              <a:rPr lang="en-US" sz="1200" kern="1200" dirty="0">
                <a:solidFill>
                  <a:schemeClr val="tx1"/>
                </a:solidFill>
                <a:effectLst/>
                <a:latin typeface="+mn-lt"/>
                <a:ea typeface="+mn-ea"/>
                <a:cs typeface="+mn-cs"/>
              </a:rPr>
              <a:t> – disparities and opportunities are two sides of the same coin. As you discover the disparity issues, you will also begin to uncover the opportunities for establishing equity and improving health outcome.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Fuel policy action and advocacy</a:t>
            </a:r>
            <a:r>
              <a:rPr lang="en-US" sz="1200" kern="1200" dirty="0">
                <a:solidFill>
                  <a:schemeClr val="tx1"/>
                </a:solidFill>
                <a:effectLst/>
                <a:latin typeface="+mn-lt"/>
                <a:ea typeface="+mn-ea"/>
                <a:cs typeface="+mn-cs"/>
              </a:rPr>
              <a:t> – by the nature of how disparities come into existence, many communities must focus on environmental strategies as the best means of improving health outcomes.  This takes requires us to use data to inform policy change and to support advocacy for health equity.</a:t>
            </a:r>
          </a:p>
          <a:p>
            <a:endParaRPr lang="en-US" dirty="0"/>
          </a:p>
        </p:txBody>
      </p:sp>
      <p:sp>
        <p:nvSpPr>
          <p:cNvPr id="4" name="Slide Number Placeholder 3"/>
          <p:cNvSpPr>
            <a:spLocks noGrp="1"/>
          </p:cNvSpPr>
          <p:nvPr>
            <p:ph type="sldNum" sz="quarter" idx="5"/>
          </p:nvPr>
        </p:nvSpPr>
        <p:spPr/>
        <p:txBody>
          <a:bodyPr/>
          <a:lstStyle/>
          <a:p>
            <a:fld id="{A5D48F6E-656C-4F16-95EE-2631F3E9F9B0}" type="slidenum">
              <a:rPr lang="en-US" smtClean="0"/>
              <a:t>10</a:t>
            </a:fld>
            <a:endParaRPr lang="en-US"/>
          </a:p>
        </p:txBody>
      </p:sp>
    </p:spTree>
    <p:extLst>
      <p:ext uri="{BB962C8B-B14F-4D97-AF65-F5344CB8AC3E}">
        <p14:creationId xmlns:p14="http://schemas.microsoft.com/office/powerpoint/2010/main" val="313694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this video, a community coalition leader named Donna explores the City Health Dashboard’s data and demographic breakdowns in order to better understand equitable access to healthy foods across the town’s neighborhoods.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a:t>
            </a:r>
            <a:r>
              <a:rPr lang="en-US" sz="1200" b="0" i="0" kern="1200" dirty="0" err="1">
                <a:solidFill>
                  <a:schemeClr val="tx1"/>
                </a:solidFill>
                <a:effectLst/>
                <a:latin typeface="+mn-lt"/>
                <a:ea typeface="+mn-ea"/>
                <a:cs typeface="+mn-cs"/>
              </a:rPr>
              <a:t>www.youtube.com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watch?v</a:t>
            </a:r>
            <a:r>
              <a:rPr lang="en-US" sz="1200" b="0" i="0" kern="1200" dirty="0">
                <a:solidFill>
                  <a:schemeClr val="tx1"/>
                </a:solidFill>
                <a:effectLst/>
                <a:latin typeface="+mn-lt"/>
                <a:ea typeface="+mn-ea"/>
                <a:cs typeface="+mn-cs"/>
              </a:rPr>
              <a:t>=n9Nc2-_G7lM&amp;t=56s</a:t>
            </a:r>
          </a:p>
          <a:p>
            <a:endParaRPr lang="en-US" sz="1200" b="0" i="0" kern="1200" dirty="0">
              <a:solidFill>
                <a:schemeClr val="tx1"/>
              </a:solidFill>
              <a:effectLst/>
              <a:latin typeface="+mn-lt"/>
              <a:ea typeface="+mn-ea"/>
              <a:cs typeface="+mn-cs"/>
            </a:endParaRPr>
          </a:p>
          <a:p>
            <a:r>
              <a:rPr lang="en-US" dirty="0"/>
              <a:t>https://</a:t>
            </a:r>
            <a:r>
              <a:rPr lang="en-US" dirty="0" err="1"/>
              <a:t>www.cityhealthdashboard.com</a:t>
            </a:r>
            <a:r>
              <a:rPr lang="en-US" dirty="0"/>
              <a:t>/</a:t>
            </a:r>
          </a:p>
          <a:p>
            <a:endParaRPr lang="en-US" dirty="0"/>
          </a:p>
          <a:p>
            <a:r>
              <a:rPr lang="en-US" dirty="0"/>
              <a:t>Caveat – this is a great example of how data can be used, however many of the measure we use are not included in this dashboard.  This is were we collaborate with data </a:t>
            </a:r>
            <a:r>
              <a:rPr lang="en-US" dirty="0" err="1"/>
              <a:t>enginers</a:t>
            </a:r>
            <a:r>
              <a:rPr lang="en-US" dirty="0"/>
              <a:t> to construct dashboards that help us specifically in the field of substance </a:t>
            </a:r>
            <a:r>
              <a:rPr lang="en-US" dirty="0" err="1"/>
              <a:t>misues</a:t>
            </a:r>
            <a:r>
              <a:rPr lang="en-US" dirty="0"/>
              <a:t> prevention.  This dashboard has:</a:t>
            </a:r>
          </a:p>
          <a:p>
            <a:r>
              <a:rPr lang="en-US" dirty="0"/>
              <a:t>Opioid death</a:t>
            </a:r>
          </a:p>
          <a:p>
            <a:r>
              <a:rPr lang="en-US" dirty="0"/>
              <a:t>Smoking</a:t>
            </a:r>
          </a:p>
          <a:p>
            <a:r>
              <a:rPr lang="en-US" dirty="0"/>
              <a:t>Binge drinking</a:t>
            </a:r>
          </a:p>
        </p:txBody>
      </p:sp>
      <p:sp>
        <p:nvSpPr>
          <p:cNvPr id="4" name="Slide Number Placeholder 3"/>
          <p:cNvSpPr>
            <a:spLocks noGrp="1"/>
          </p:cNvSpPr>
          <p:nvPr>
            <p:ph type="sldNum" sz="quarter" idx="5"/>
          </p:nvPr>
        </p:nvSpPr>
        <p:spPr/>
        <p:txBody>
          <a:bodyPr/>
          <a:lstStyle/>
          <a:p>
            <a:fld id="{A5D48F6E-656C-4F16-95EE-2631F3E9F9B0}" type="slidenum">
              <a:rPr lang="en-US" smtClean="0"/>
              <a:t>11</a:t>
            </a:fld>
            <a:endParaRPr lang="en-US"/>
          </a:p>
        </p:txBody>
      </p:sp>
    </p:spTree>
    <p:extLst>
      <p:ext uri="{BB962C8B-B14F-4D97-AF65-F5344CB8AC3E}">
        <p14:creationId xmlns:p14="http://schemas.microsoft.com/office/powerpoint/2010/main" val="3250260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429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98092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212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F8D8C8-DA38-E34F-B682-280D36F93A24}"/>
              </a:ext>
            </a:extLst>
          </p:cNvPr>
          <p:cNvSpPr>
            <a:spLocks noGrp="1"/>
          </p:cNvSpPr>
          <p:nvPr>
            <p:ph type="title"/>
          </p:nvPr>
        </p:nvSpPr>
        <p:spPr>
          <a:xfrm>
            <a:off x="838200" y="553763"/>
            <a:ext cx="10515600" cy="995915"/>
          </a:xfrm>
          <a:prstGeom prst="rect">
            <a:avLst/>
          </a:prstGeom>
        </p:spPr>
        <p:txBody>
          <a:bodyPr/>
          <a:lstStyle>
            <a:lvl1pPr>
              <a:defRPr sz="4050" b="1">
                <a:solidFill>
                  <a:srgbClr val="593A4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EA1CF0-6B49-E44F-ADBD-9062A23D6364}"/>
              </a:ext>
            </a:extLst>
          </p:cNvPr>
          <p:cNvSpPr>
            <a:spLocks noGrp="1"/>
          </p:cNvSpPr>
          <p:nvPr>
            <p:ph idx="1"/>
          </p:nvPr>
        </p:nvSpPr>
        <p:spPr>
          <a:xfrm>
            <a:off x="838200" y="1828802"/>
            <a:ext cx="10515600" cy="4391025"/>
          </a:xfrm>
          <a:prstGeom prst="rect">
            <a:avLst/>
          </a:prstGeom>
        </p:spPr>
        <p:txBody>
          <a:bodyPr/>
          <a:lstStyle>
            <a:lvl1pPr>
              <a:defRPr sz="2700">
                <a:solidFill>
                  <a:srgbClr val="000000"/>
                </a:solidFill>
                <a:latin typeface="Arial" panose="020B0604020202020204" pitchFamily="34" charset="0"/>
                <a:cs typeface="Arial" panose="020B0604020202020204" pitchFamily="34" charset="0"/>
              </a:defRPr>
            </a:lvl1pPr>
            <a:lvl2pPr>
              <a:defRPr sz="2400">
                <a:solidFill>
                  <a:srgbClr val="000000"/>
                </a:solidFill>
                <a:latin typeface="Arial" panose="020B0604020202020204" pitchFamily="34" charset="0"/>
                <a:cs typeface="Arial" panose="020B0604020202020204" pitchFamily="34" charset="0"/>
              </a:defRPr>
            </a:lvl2pPr>
            <a:lvl3pPr>
              <a:defRPr sz="2100">
                <a:solidFill>
                  <a:srgbClr val="000000"/>
                </a:solidFill>
                <a:latin typeface="Arial" panose="020B0604020202020204" pitchFamily="34" charset="0"/>
                <a:cs typeface="Arial" panose="020B0604020202020204" pitchFamily="34" charset="0"/>
              </a:defRPr>
            </a:lvl3pPr>
            <a:lvl4pPr>
              <a:defRPr sz="1800">
                <a:solidFill>
                  <a:srgbClr val="000000"/>
                </a:solidFill>
                <a:latin typeface="Arial" panose="020B0604020202020204" pitchFamily="34" charset="0"/>
                <a:cs typeface="Arial" panose="020B0604020202020204" pitchFamily="34" charset="0"/>
              </a:defRPr>
            </a:lvl4pPr>
            <a:lvl5pPr>
              <a:defRPr sz="1800">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380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picture lef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CCBBB5-CD00-1D42-9D36-A4E36C5EF7B5}"/>
              </a:ext>
            </a:extLst>
          </p:cNvPr>
          <p:cNvSpPr>
            <a:spLocks noGrp="1"/>
          </p:cNvSpPr>
          <p:nvPr>
            <p:ph type="title"/>
          </p:nvPr>
        </p:nvSpPr>
        <p:spPr>
          <a:xfrm>
            <a:off x="7347745" y="678083"/>
            <a:ext cx="4326731" cy="944500"/>
          </a:xfrm>
          <a:prstGeom prst="rect">
            <a:avLst/>
          </a:prstGeom>
        </p:spPr>
        <p:txBody>
          <a:bodyPr anchor="b"/>
          <a:lstStyle>
            <a:lvl1pPr>
              <a:defRPr sz="2400">
                <a:solidFill>
                  <a:srgbClr val="593A4B"/>
                </a:solidFill>
              </a:defRPr>
            </a:lvl1pPr>
          </a:lstStyle>
          <a:p>
            <a:r>
              <a:rPr lang="en-US" dirty="0"/>
              <a:t>Click to edit Master title style</a:t>
            </a:r>
          </a:p>
        </p:txBody>
      </p:sp>
      <p:sp>
        <p:nvSpPr>
          <p:cNvPr id="6" name="Text Placeholder 3">
            <a:extLst>
              <a:ext uri="{FF2B5EF4-FFF2-40B4-BE49-F238E27FC236}">
                <a16:creationId xmlns:a16="http://schemas.microsoft.com/office/drawing/2014/main" id="{A2453BCD-DD98-6940-9097-076CCA0EBF51}"/>
              </a:ext>
            </a:extLst>
          </p:cNvPr>
          <p:cNvSpPr>
            <a:spLocks noGrp="1"/>
          </p:cNvSpPr>
          <p:nvPr>
            <p:ph type="body" sz="half" idx="2"/>
          </p:nvPr>
        </p:nvSpPr>
        <p:spPr>
          <a:xfrm>
            <a:off x="7347744" y="1747606"/>
            <a:ext cx="4326731" cy="4640495"/>
          </a:xfrm>
          <a:prstGeom prst="rect">
            <a:avLst/>
          </a:prstGeom>
        </p:spPr>
        <p:txBody>
          <a:bodyPr/>
          <a:lstStyle>
            <a:lvl1pPr marL="0" indent="0">
              <a:buNone/>
              <a:defRPr sz="1200">
                <a:solidFill>
                  <a:srgbClr val="00000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7" name="Picture Placeholder 6">
            <a:extLst>
              <a:ext uri="{FF2B5EF4-FFF2-40B4-BE49-F238E27FC236}">
                <a16:creationId xmlns:a16="http://schemas.microsoft.com/office/drawing/2014/main" id="{0535CEC3-D955-1B4E-B30D-493C0E46F46C}"/>
              </a:ext>
            </a:extLst>
          </p:cNvPr>
          <p:cNvSpPr>
            <a:spLocks noGrp="1"/>
          </p:cNvSpPr>
          <p:nvPr>
            <p:ph type="pic" sz="quarter" idx="13"/>
          </p:nvPr>
        </p:nvSpPr>
        <p:spPr>
          <a:xfrm>
            <a:off x="743162" y="820133"/>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74342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1083-D2D8-4505-B578-9A64F204AB4F}"/>
              </a:ext>
            </a:extLst>
          </p:cNvPr>
          <p:cNvSpPr>
            <a:spLocks noGrp="1"/>
          </p:cNvSpPr>
          <p:nvPr>
            <p:ph type="title" hasCustomPrompt="1"/>
          </p:nvPr>
        </p:nvSpPr>
        <p:spPr/>
        <p:txBody>
          <a:bodyPr/>
          <a:lstStyle>
            <a:lvl1pPr>
              <a:defRPr/>
            </a:lvl1pPr>
          </a:lstStyle>
          <a:p>
            <a:r>
              <a:rPr lang="en-US" dirty="0"/>
              <a:t>Title</a:t>
            </a:r>
          </a:p>
        </p:txBody>
      </p:sp>
      <p:sp>
        <p:nvSpPr>
          <p:cNvPr id="5" name="Slide Number Placeholder 4">
            <a:extLst>
              <a:ext uri="{FF2B5EF4-FFF2-40B4-BE49-F238E27FC236}">
                <a16:creationId xmlns:a16="http://schemas.microsoft.com/office/drawing/2014/main" id="{E63A0790-0705-458F-8FFE-CBD88FA51AAF}"/>
              </a:ext>
            </a:extLst>
          </p:cNvPr>
          <p:cNvSpPr>
            <a:spLocks noGrp="1"/>
          </p:cNvSpPr>
          <p:nvPr>
            <p:ph type="sldNum" sz="quarter" idx="12"/>
          </p:nvPr>
        </p:nvSpPr>
        <p:spPr/>
        <p:txBody>
          <a:bodyPr/>
          <a:lstStyle/>
          <a:p>
            <a:fld id="{FB872895-F01A-4066-80C2-3D89DC3CD6BE}" type="slidenum">
              <a:rPr lang="en-US" smtClean="0"/>
              <a:pPr/>
              <a:t>‹#›</a:t>
            </a:fld>
            <a:endParaRPr lang="en-US" dirty="0"/>
          </a:p>
        </p:txBody>
      </p:sp>
      <p:grpSp>
        <p:nvGrpSpPr>
          <p:cNvPr id="6" name="Google Shape;1029;p13">
            <a:extLst>
              <a:ext uri="{FF2B5EF4-FFF2-40B4-BE49-F238E27FC236}">
                <a16:creationId xmlns:a16="http://schemas.microsoft.com/office/drawing/2014/main" id="{3C077A3F-D69F-4D9A-B6F1-6291EBACC2A8}"/>
              </a:ext>
            </a:extLst>
          </p:cNvPr>
          <p:cNvGrpSpPr/>
          <p:nvPr userDrawn="1"/>
        </p:nvGrpSpPr>
        <p:grpSpPr>
          <a:xfrm>
            <a:off x="838201" y="1995428"/>
            <a:ext cx="5257799" cy="4360924"/>
            <a:chOff x="942210" y="2039269"/>
            <a:chExt cx="5143668" cy="4056185"/>
          </a:xfrm>
        </p:grpSpPr>
        <p:pic>
          <p:nvPicPr>
            <p:cNvPr id="7" name="Google Shape;1030;p13">
              <a:extLst>
                <a:ext uri="{FF2B5EF4-FFF2-40B4-BE49-F238E27FC236}">
                  <a16:creationId xmlns:a16="http://schemas.microsoft.com/office/drawing/2014/main" id="{0A304CF3-FC85-4483-B381-8A893ED5E7D3}"/>
                </a:ext>
              </a:extLst>
            </p:cNvPr>
            <p:cNvPicPr preferRelativeResize="0"/>
            <p:nvPr/>
          </p:nvPicPr>
          <p:blipFill rotWithShape="1">
            <a:blip r:embed="rId2">
              <a:alphaModFix/>
            </a:blip>
            <a:srcRect/>
            <a:stretch/>
          </p:blipFill>
          <p:spPr>
            <a:xfrm>
              <a:off x="942210" y="2039269"/>
              <a:ext cx="5143668" cy="4056185"/>
            </a:xfrm>
            <a:prstGeom prst="rect">
              <a:avLst/>
            </a:prstGeom>
            <a:noFill/>
            <a:ln>
              <a:noFill/>
            </a:ln>
          </p:spPr>
        </p:pic>
        <p:pic>
          <p:nvPicPr>
            <p:cNvPr id="8" name="Google Shape;1031;p13">
              <a:extLst>
                <a:ext uri="{FF2B5EF4-FFF2-40B4-BE49-F238E27FC236}">
                  <a16:creationId xmlns:a16="http://schemas.microsoft.com/office/drawing/2014/main" id="{B5D7C539-D74B-4CC6-B723-3CDE27984018}"/>
                </a:ext>
              </a:extLst>
            </p:cNvPr>
            <p:cNvPicPr preferRelativeResize="0"/>
            <p:nvPr/>
          </p:nvPicPr>
          <p:blipFill rotWithShape="1">
            <a:blip r:embed="rId3">
              <a:alphaModFix/>
            </a:blip>
            <a:srcRect b="23128"/>
            <a:stretch/>
          </p:blipFill>
          <p:spPr>
            <a:xfrm>
              <a:off x="1318260" y="2365393"/>
              <a:ext cx="4485297" cy="2725317"/>
            </a:xfrm>
            <a:prstGeom prst="rect">
              <a:avLst/>
            </a:prstGeom>
            <a:noFill/>
            <a:ln>
              <a:noFill/>
            </a:ln>
          </p:spPr>
        </p:pic>
      </p:grpSp>
      <p:sp>
        <p:nvSpPr>
          <p:cNvPr id="3" name="TextBox 2">
            <a:extLst>
              <a:ext uri="{FF2B5EF4-FFF2-40B4-BE49-F238E27FC236}">
                <a16:creationId xmlns:a16="http://schemas.microsoft.com/office/drawing/2014/main" id="{24D40C5F-72E8-7F45-B4BC-8DDFE8317CF3}"/>
              </a:ext>
            </a:extLst>
          </p:cNvPr>
          <p:cNvSpPr txBox="1"/>
          <p:nvPr userDrawn="1"/>
        </p:nvSpPr>
        <p:spPr>
          <a:xfrm>
            <a:off x="1431334" y="2976715"/>
            <a:ext cx="3786125" cy="716350"/>
          </a:xfrm>
          <a:prstGeom prst="rect">
            <a:avLst/>
          </a:prstGeom>
          <a:solidFill>
            <a:schemeClr val="bg1"/>
          </a:solidFill>
        </p:spPr>
        <p:txBody>
          <a:bodyPr wrap="square" rtlCol="0">
            <a:spAutoFit/>
          </a:bodyPr>
          <a:lstStyle/>
          <a:p>
            <a:pPr algn="ctr">
              <a:lnSpc>
                <a:spcPct val="200000"/>
              </a:lnSpc>
              <a:spcBef>
                <a:spcPts val="1800"/>
              </a:spcBef>
              <a:spcAft>
                <a:spcPts val="3000"/>
              </a:spcAft>
            </a:pPr>
            <a:r>
              <a:rPr lang="en-US" sz="2400" dirty="0"/>
              <a:t>Join the discussion</a:t>
            </a:r>
          </a:p>
        </p:txBody>
      </p:sp>
    </p:spTree>
    <p:extLst>
      <p:ext uri="{BB962C8B-B14F-4D97-AF65-F5344CB8AC3E}">
        <p14:creationId xmlns:p14="http://schemas.microsoft.com/office/powerpoint/2010/main" val="52305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7799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172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2/24/22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09413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637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470156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3939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2/24/22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550918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796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2/24/22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pic>
        <p:nvPicPr>
          <p:cNvPr id="15" name="Picture 14">
            <a:extLst>
              <a:ext uri="{FF2B5EF4-FFF2-40B4-BE49-F238E27FC236}">
                <a16:creationId xmlns:a16="http://schemas.microsoft.com/office/drawing/2014/main" id="{66A75968-95B8-5D4F-9790-7CB41105E0B9}"/>
              </a:ext>
            </a:extLst>
          </p:cNvPr>
          <p:cNvPicPr>
            <a:picLocks noChangeAspect="1"/>
          </p:cNvPicPr>
          <p:nvPr userDrawn="1"/>
        </p:nvPicPr>
        <p:blipFill>
          <a:blip r:embed="rId16"/>
          <a:stretch>
            <a:fillRect/>
          </a:stretch>
        </p:blipFill>
        <p:spPr>
          <a:xfrm>
            <a:off x="0" y="6756682"/>
            <a:ext cx="12192000" cy="101319"/>
          </a:xfrm>
          <a:prstGeom prst="rect">
            <a:avLst/>
          </a:prstGeom>
        </p:spPr>
      </p:pic>
    </p:spTree>
    <p:extLst>
      <p:ext uri="{BB962C8B-B14F-4D97-AF65-F5344CB8AC3E}">
        <p14:creationId xmlns:p14="http://schemas.microsoft.com/office/powerpoint/2010/main" val="3342940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n9Nc2-_G7lM?feature=oembed" TargetMode="Externa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northwestern.edu/native-american-and-indigenous-peoples/about/Land%20Acknowledgement.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TREE_SDOH_Equity.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3AF71-2B69-1848-83CC-8EF64148D6A6}"/>
              </a:ext>
            </a:extLst>
          </p:cNvPr>
          <p:cNvSpPr>
            <a:spLocks noGrp="1"/>
          </p:cNvSpPr>
          <p:nvPr>
            <p:ph type="title"/>
          </p:nvPr>
        </p:nvSpPr>
        <p:spPr/>
        <p:txBody>
          <a:bodyPr/>
          <a:lstStyle/>
          <a:p>
            <a:r>
              <a:rPr lang="en-US" dirty="0"/>
              <a:t>Poll #1</a:t>
            </a:r>
          </a:p>
        </p:txBody>
      </p:sp>
      <p:sp>
        <p:nvSpPr>
          <p:cNvPr id="5" name="Content Placeholder 4">
            <a:extLst>
              <a:ext uri="{FF2B5EF4-FFF2-40B4-BE49-F238E27FC236}">
                <a16:creationId xmlns:a16="http://schemas.microsoft.com/office/drawing/2014/main" id="{73B89A53-2E39-3849-8B85-C0ACDC0E3A9C}"/>
              </a:ext>
            </a:extLst>
          </p:cNvPr>
          <p:cNvSpPr>
            <a:spLocks noGrp="1"/>
          </p:cNvSpPr>
          <p:nvPr>
            <p:ph idx="1"/>
          </p:nvPr>
        </p:nvSpPr>
        <p:spPr>
          <a:xfrm>
            <a:off x="838200" y="1825625"/>
            <a:ext cx="9610165" cy="4351338"/>
          </a:xfrm>
        </p:spPr>
        <p:txBody>
          <a:bodyPr/>
          <a:lstStyle/>
          <a:p>
            <a:r>
              <a:rPr lang="en-US" dirty="0"/>
              <a:t>I am comfortable reading, interpreting, analyzing, </a:t>
            </a:r>
            <a:br>
              <a:rPr lang="en-US" dirty="0"/>
            </a:br>
            <a:r>
              <a:rPr lang="en-US" dirty="0"/>
              <a:t>and sharing data.</a:t>
            </a:r>
          </a:p>
          <a:p>
            <a:r>
              <a:rPr lang="en-US" dirty="0"/>
              <a:t>A. Absolutely!</a:t>
            </a:r>
          </a:p>
          <a:p>
            <a:r>
              <a:rPr lang="en-US" dirty="0"/>
              <a:t>B. Somewhat…</a:t>
            </a:r>
          </a:p>
          <a:p>
            <a:r>
              <a:rPr lang="en-US" dirty="0"/>
              <a:t>C. Not really</a:t>
            </a:r>
          </a:p>
          <a:p>
            <a:r>
              <a:rPr lang="en-US" dirty="0"/>
              <a:t>D. That’s someone else’s job</a:t>
            </a:r>
          </a:p>
        </p:txBody>
      </p:sp>
    </p:spTree>
    <p:extLst>
      <p:ext uri="{BB962C8B-B14F-4D97-AF65-F5344CB8AC3E}">
        <p14:creationId xmlns:p14="http://schemas.microsoft.com/office/powerpoint/2010/main" val="3383514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0A9FF8-12CF-6A43-BE3D-FC95F1157300}"/>
              </a:ext>
            </a:extLst>
          </p:cNvPr>
          <p:cNvSpPr>
            <a:spLocks noGrp="1"/>
          </p:cNvSpPr>
          <p:nvPr>
            <p:ph type="title"/>
          </p:nvPr>
        </p:nvSpPr>
        <p:spPr/>
        <p:txBody>
          <a:bodyPr/>
          <a:lstStyle/>
          <a:p>
            <a:r>
              <a:rPr lang="en-US" dirty="0"/>
              <a:t>Through Data We Can…</a:t>
            </a:r>
          </a:p>
        </p:txBody>
      </p:sp>
      <p:sp>
        <p:nvSpPr>
          <p:cNvPr id="2" name="Content Placeholder 1">
            <a:extLst>
              <a:ext uri="{FF2B5EF4-FFF2-40B4-BE49-F238E27FC236}">
                <a16:creationId xmlns:a16="http://schemas.microsoft.com/office/drawing/2014/main" id="{8EC1CFDE-DCA3-484C-B1E1-6539844E61F1}"/>
              </a:ext>
            </a:extLst>
          </p:cNvPr>
          <p:cNvSpPr>
            <a:spLocks noGrp="1"/>
          </p:cNvSpPr>
          <p:nvPr>
            <p:ph idx="1"/>
          </p:nvPr>
        </p:nvSpPr>
        <p:spPr/>
        <p:txBody>
          <a:bodyPr/>
          <a:lstStyle/>
          <a:p>
            <a:pPr marL="457200" indent="-457200">
              <a:buFont typeface="Arial" panose="020B0604020202020204" pitchFamily="34" charset="0"/>
              <a:buChar char="•"/>
            </a:pPr>
            <a:r>
              <a:rPr lang="en-US" dirty="0"/>
              <a:t>Quantify and qualify disparities </a:t>
            </a:r>
          </a:p>
          <a:p>
            <a:pPr marL="457200" indent="-457200">
              <a:buFont typeface="Arial" panose="020B0604020202020204" pitchFamily="34" charset="0"/>
              <a:buChar char="•"/>
            </a:pPr>
            <a:r>
              <a:rPr lang="en-US" dirty="0"/>
              <a:t>Quantify and qualify opportunities</a:t>
            </a:r>
          </a:p>
          <a:p>
            <a:pPr marL="457200" indent="-457200">
              <a:buFont typeface="Arial" panose="020B0604020202020204" pitchFamily="34" charset="0"/>
              <a:buChar char="•"/>
            </a:pPr>
            <a:r>
              <a:rPr lang="en-US" dirty="0"/>
              <a:t>Fuel policy action and advocacy</a:t>
            </a:r>
          </a:p>
        </p:txBody>
      </p:sp>
      <p:sp>
        <p:nvSpPr>
          <p:cNvPr id="5" name="Google Shape;9;p2">
            <a:extLst>
              <a:ext uri="{FF2B5EF4-FFF2-40B4-BE49-F238E27FC236}">
                <a16:creationId xmlns:a16="http://schemas.microsoft.com/office/drawing/2014/main" id="{BCC59DE1-E554-704F-AFE1-681B8A1EC367}"/>
              </a:ext>
              <a:ext uri="{C183D7F6-B498-43B3-948B-1728B52AA6E4}">
                <adec:decorative xmlns:adec="http://schemas.microsoft.com/office/drawing/2017/decorative" val="1"/>
              </a:ext>
            </a:extLst>
          </p:cNvPr>
          <p:cNvSpPr/>
          <p:nvPr/>
        </p:nvSpPr>
        <p:spPr>
          <a:xfrm rot="19109719" flipH="1">
            <a:off x="9504194" y="2257234"/>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3067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3B736-A8C7-9F41-B2FA-48869FD367A7}"/>
              </a:ext>
            </a:extLst>
          </p:cNvPr>
          <p:cNvSpPr>
            <a:spLocks noGrp="1"/>
          </p:cNvSpPr>
          <p:nvPr>
            <p:ph type="title"/>
          </p:nvPr>
        </p:nvSpPr>
        <p:spPr/>
        <p:txBody>
          <a:bodyPr/>
          <a:lstStyle/>
          <a:p>
            <a:r>
              <a:rPr lang="en-US" dirty="0"/>
              <a:t>Leveraging the Power of Data</a:t>
            </a:r>
          </a:p>
        </p:txBody>
      </p:sp>
      <p:pic>
        <p:nvPicPr>
          <p:cNvPr id="5" name="Online Media 4" descr="Meet Donna: Moving from Data to Action with the City Health Dashboard">
            <a:hlinkClick r:id="" action="ppaction://media"/>
            <a:extLst>
              <a:ext uri="{FF2B5EF4-FFF2-40B4-BE49-F238E27FC236}">
                <a16:creationId xmlns:a16="http://schemas.microsoft.com/office/drawing/2014/main" id="{3BB05DAD-5527-3E4A-987D-3A07479791E1}"/>
              </a:ext>
            </a:extLst>
          </p:cNvPr>
          <p:cNvPicPr>
            <a:picLocks noGrp="1" noRot="1" noChangeAspect="1"/>
          </p:cNvPicPr>
          <p:nvPr>
            <p:ph idx="1"/>
            <a:videoFile r:link="rId1"/>
          </p:nvPr>
        </p:nvPicPr>
        <p:blipFill>
          <a:blip r:embed="rId4"/>
          <a:stretch>
            <a:fillRect/>
          </a:stretch>
        </p:blipFill>
        <p:spPr>
          <a:xfrm>
            <a:off x="2007506" y="1563100"/>
            <a:ext cx="9145063" cy="5167310"/>
          </a:xfrm>
          <a:prstGeom prst="rect">
            <a:avLst/>
          </a:prstGeom>
        </p:spPr>
      </p:pic>
    </p:spTree>
    <p:extLst>
      <p:ext uri="{BB962C8B-B14F-4D97-AF65-F5344CB8AC3E}">
        <p14:creationId xmlns:p14="http://schemas.microsoft.com/office/powerpoint/2010/main" val="1650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854A-4CC2-1C40-BC63-B397CBFCA6D4}"/>
              </a:ext>
            </a:extLst>
          </p:cNvPr>
          <p:cNvSpPr>
            <a:spLocks noGrp="1"/>
          </p:cNvSpPr>
          <p:nvPr>
            <p:ph type="title"/>
          </p:nvPr>
        </p:nvSpPr>
        <p:spPr/>
        <p:txBody>
          <a:bodyPr/>
          <a:lstStyle/>
          <a:p>
            <a:r>
              <a:rPr lang="en-US" dirty="0"/>
              <a:t>The Burden of Power</a:t>
            </a:r>
          </a:p>
        </p:txBody>
      </p:sp>
      <p:sp>
        <p:nvSpPr>
          <p:cNvPr id="3" name="Content Placeholder 2">
            <a:extLst>
              <a:ext uri="{FF2B5EF4-FFF2-40B4-BE49-F238E27FC236}">
                <a16:creationId xmlns:a16="http://schemas.microsoft.com/office/drawing/2014/main" id="{FC5E0382-37E3-B34C-B3F9-A0AACEA51ACD}"/>
              </a:ext>
            </a:extLst>
          </p:cNvPr>
          <p:cNvSpPr>
            <a:spLocks noGrp="1"/>
          </p:cNvSpPr>
          <p:nvPr>
            <p:ph idx="1"/>
          </p:nvPr>
        </p:nvSpPr>
        <p:spPr/>
        <p:txBody>
          <a:bodyPr/>
          <a:lstStyle/>
          <a:p>
            <a:pPr marL="457200" indent="-457200">
              <a:buFont typeface="Arial" panose="020B0604020202020204" pitchFamily="34" charset="0"/>
              <a:buChar char="•"/>
            </a:pPr>
            <a:r>
              <a:rPr lang="en-US" dirty="0"/>
              <a:t>Survey tools – inequity potential</a:t>
            </a:r>
          </a:p>
          <a:p>
            <a:pPr marL="457200" indent="-457200">
              <a:buFont typeface="Arial" panose="020B0604020202020204" pitchFamily="34" charset="0"/>
              <a:buChar char="•"/>
            </a:pPr>
            <a:r>
              <a:rPr lang="en-US" dirty="0"/>
              <a:t>Respondents – true representation</a:t>
            </a:r>
          </a:p>
          <a:p>
            <a:pPr marL="457200" indent="-457200">
              <a:buFont typeface="Arial" panose="020B0604020202020204" pitchFamily="34" charset="0"/>
              <a:buChar char="•"/>
            </a:pPr>
            <a:r>
              <a:rPr lang="en-US" dirty="0"/>
              <a:t>Data Narratives – amplifying bias</a:t>
            </a:r>
          </a:p>
        </p:txBody>
      </p:sp>
      <p:sp>
        <p:nvSpPr>
          <p:cNvPr id="4" name="Google Shape;9;p2">
            <a:extLst>
              <a:ext uri="{FF2B5EF4-FFF2-40B4-BE49-F238E27FC236}">
                <a16:creationId xmlns:a16="http://schemas.microsoft.com/office/drawing/2014/main" id="{5F6F2316-ECBF-7B4B-B78F-F475D126432E}"/>
              </a:ext>
              <a:ext uri="{C183D7F6-B498-43B3-948B-1728B52AA6E4}">
                <adec:decorative xmlns:adec="http://schemas.microsoft.com/office/drawing/2017/decorative" val="1"/>
              </a:ext>
            </a:extLst>
          </p:cNvPr>
          <p:cNvSpPr/>
          <p:nvPr/>
        </p:nvSpPr>
        <p:spPr>
          <a:xfrm rot="6162290" flipH="1">
            <a:off x="-1804355" y="2726325"/>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E4683D"/>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434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A828F-B059-CC43-8312-4DC0CB2DDFAF}"/>
              </a:ext>
            </a:extLst>
          </p:cNvPr>
          <p:cNvSpPr>
            <a:spLocks noGrp="1"/>
          </p:cNvSpPr>
          <p:nvPr>
            <p:ph type="title"/>
          </p:nvPr>
        </p:nvSpPr>
        <p:spPr>
          <a:xfrm>
            <a:off x="893029" y="2443310"/>
            <a:ext cx="9141559" cy="2518541"/>
          </a:xfrm>
        </p:spPr>
        <p:txBody>
          <a:bodyPr/>
          <a:lstStyle/>
          <a:p>
            <a:r>
              <a:rPr lang="en-US" dirty="0"/>
              <a:t>What is Data Literacy?</a:t>
            </a:r>
          </a:p>
        </p:txBody>
      </p:sp>
      <p:sp>
        <p:nvSpPr>
          <p:cNvPr id="6" name="Google Shape;9;p2">
            <a:extLst>
              <a:ext uri="{FF2B5EF4-FFF2-40B4-BE49-F238E27FC236}">
                <a16:creationId xmlns:a16="http://schemas.microsoft.com/office/drawing/2014/main" id="{15455C47-18F0-974A-9EA4-3F15F1C9C434}"/>
              </a:ext>
              <a:ext uri="{C183D7F6-B498-43B3-948B-1728B52AA6E4}">
                <adec:decorative xmlns:adec="http://schemas.microsoft.com/office/drawing/2017/decorative" val="1"/>
              </a:ext>
            </a:extLst>
          </p:cNvPr>
          <p:cNvSpPr/>
          <p:nvPr/>
        </p:nvSpPr>
        <p:spPr>
          <a:xfrm rot="10800000" flipH="1">
            <a:off x="83747" y="-1159393"/>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sp>
        <p:nvSpPr>
          <p:cNvPr id="7" name="Google Shape;11;p2">
            <a:extLst>
              <a:ext uri="{FF2B5EF4-FFF2-40B4-BE49-F238E27FC236}">
                <a16:creationId xmlns:a16="http://schemas.microsoft.com/office/drawing/2014/main" id="{16EE0235-A8CA-A641-BA47-31986342CB49}"/>
              </a:ext>
              <a:ext uri="{C183D7F6-B498-43B3-948B-1728B52AA6E4}">
                <adec:decorative xmlns:adec="http://schemas.microsoft.com/office/drawing/2017/decorative" val="1"/>
              </a:ext>
            </a:extLst>
          </p:cNvPr>
          <p:cNvSpPr/>
          <p:nvPr/>
        </p:nvSpPr>
        <p:spPr>
          <a:xfrm>
            <a:off x="9129425" y="342175"/>
            <a:ext cx="2052600" cy="2052600"/>
          </a:xfrm>
          <a:prstGeom prst="ellipse">
            <a:avLst/>
          </a:prstGeom>
          <a:solidFill>
            <a:srgbClr val="90993E"/>
          </a:solidFill>
          <a:ln>
            <a:noFill/>
          </a:ln>
        </p:spPr>
        <p:txBody>
          <a:bodyPr spcFirstLastPara="1" wrap="square" lIns="91425" tIns="91425" rIns="91425" bIns="91425" anchor="ctr" anchorCtr="0">
            <a:noAutofit/>
          </a:bodyPr>
          <a:lstStyle/>
          <a:p>
            <a:endParaRPr/>
          </a:p>
        </p:txBody>
      </p:sp>
      <p:grpSp>
        <p:nvGrpSpPr>
          <p:cNvPr id="8" name="Google Shape;12;p2">
            <a:extLst>
              <a:ext uri="{FF2B5EF4-FFF2-40B4-BE49-F238E27FC236}">
                <a16:creationId xmlns:a16="http://schemas.microsoft.com/office/drawing/2014/main" id="{B8EE1287-49BA-6245-AD04-79E75C1EC392}"/>
              </a:ext>
              <a:ext uri="{C183D7F6-B498-43B3-948B-1728B52AA6E4}">
                <adec:decorative xmlns:adec="http://schemas.microsoft.com/office/drawing/2017/decorative" val="1"/>
              </a:ext>
            </a:extLst>
          </p:cNvPr>
          <p:cNvGrpSpPr/>
          <p:nvPr/>
        </p:nvGrpSpPr>
        <p:grpSpPr>
          <a:xfrm>
            <a:off x="8072106" y="28749"/>
            <a:ext cx="1962482" cy="1953284"/>
            <a:chOff x="386328" y="2672681"/>
            <a:chExt cx="1962482" cy="1953284"/>
          </a:xfrm>
        </p:grpSpPr>
        <p:sp>
          <p:nvSpPr>
            <p:cNvPr id="9" name="Google Shape;13;p2">
              <a:extLst>
                <a:ext uri="{FF2B5EF4-FFF2-40B4-BE49-F238E27FC236}">
                  <a16:creationId xmlns:a16="http://schemas.microsoft.com/office/drawing/2014/main" id="{520C1017-75AD-D54C-A513-8A7A616855C2}"/>
                </a:ext>
              </a:extLst>
            </p:cNvPr>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14;p2">
              <a:extLst>
                <a:ext uri="{FF2B5EF4-FFF2-40B4-BE49-F238E27FC236}">
                  <a16:creationId xmlns:a16="http://schemas.microsoft.com/office/drawing/2014/main" id="{5248B3CA-94F1-BE4C-9A01-CC59F214FF6F}"/>
                </a:ext>
              </a:extLst>
            </p:cNvPr>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5;p2">
              <a:extLst>
                <a:ext uri="{FF2B5EF4-FFF2-40B4-BE49-F238E27FC236}">
                  <a16:creationId xmlns:a16="http://schemas.microsoft.com/office/drawing/2014/main" id="{4B72027F-AA8E-8946-A0E6-7A7BC90D861E}"/>
                </a:ext>
              </a:extLst>
            </p:cNvPr>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6;p2">
              <a:extLst>
                <a:ext uri="{FF2B5EF4-FFF2-40B4-BE49-F238E27FC236}">
                  <a16:creationId xmlns:a16="http://schemas.microsoft.com/office/drawing/2014/main" id="{2F6AA9CC-9BDE-884D-98E4-0F54785BCB6B}"/>
                </a:ext>
              </a:extLst>
            </p:cNvPr>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17;p2">
              <a:extLst>
                <a:ext uri="{FF2B5EF4-FFF2-40B4-BE49-F238E27FC236}">
                  <a16:creationId xmlns:a16="http://schemas.microsoft.com/office/drawing/2014/main" id="{4D4E36C6-2A9F-5948-834E-0339F9B17D40}"/>
                </a:ext>
              </a:extLst>
            </p:cNvPr>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18;p2">
              <a:extLst>
                <a:ext uri="{FF2B5EF4-FFF2-40B4-BE49-F238E27FC236}">
                  <a16:creationId xmlns:a16="http://schemas.microsoft.com/office/drawing/2014/main" id="{79AA302E-88D9-A647-BDE9-7E10DDB778D9}"/>
                </a:ext>
              </a:extLst>
            </p:cNvPr>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19;p2">
              <a:extLst>
                <a:ext uri="{FF2B5EF4-FFF2-40B4-BE49-F238E27FC236}">
                  <a16:creationId xmlns:a16="http://schemas.microsoft.com/office/drawing/2014/main" id="{D60C359F-92FB-B540-AF7C-94EF9E72C3BC}"/>
                </a:ext>
              </a:extLst>
            </p:cNvPr>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20;p2">
              <a:extLst>
                <a:ext uri="{FF2B5EF4-FFF2-40B4-BE49-F238E27FC236}">
                  <a16:creationId xmlns:a16="http://schemas.microsoft.com/office/drawing/2014/main" id="{239CD652-CA33-F54B-B762-A0F93B06FA57}"/>
                </a:ext>
              </a:extLst>
            </p:cNvPr>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21;p2">
              <a:extLst>
                <a:ext uri="{FF2B5EF4-FFF2-40B4-BE49-F238E27FC236}">
                  <a16:creationId xmlns:a16="http://schemas.microsoft.com/office/drawing/2014/main" id="{8F7D5B2A-DFA1-FA46-82A8-DE9C3658255D}"/>
                </a:ext>
              </a:extLst>
            </p:cNvPr>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22;p2">
              <a:extLst>
                <a:ext uri="{FF2B5EF4-FFF2-40B4-BE49-F238E27FC236}">
                  <a16:creationId xmlns:a16="http://schemas.microsoft.com/office/drawing/2014/main" id="{6827F9C9-CA64-994A-9EAE-D4EEC7B1CC2E}"/>
                </a:ext>
              </a:extLst>
            </p:cNvPr>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23;p2">
              <a:extLst>
                <a:ext uri="{FF2B5EF4-FFF2-40B4-BE49-F238E27FC236}">
                  <a16:creationId xmlns:a16="http://schemas.microsoft.com/office/drawing/2014/main" id="{F029866E-B0EC-EC44-B965-913D74481FB2}"/>
                </a:ext>
              </a:extLst>
            </p:cNvPr>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24;p2">
              <a:extLst>
                <a:ext uri="{FF2B5EF4-FFF2-40B4-BE49-F238E27FC236}">
                  <a16:creationId xmlns:a16="http://schemas.microsoft.com/office/drawing/2014/main" id="{2C9ACF29-2EF5-0548-9AF6-3A7EAD5C14F9}"/>
                </a:ext>
              </a:extLst>
            </p:cNvPr>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25;p2">
              <a:extLst>
                <a:ext uri="{FF2B5EF4-FFF2-40B4-BE49-F238E27FC236}">
                  <a16:creationId xmlns:a16="http://schemas.microsoft.com/office/drawing/2014/main" id="{A9C37054-7BB7-E444-B48E-24601335A9F9}"/>
                </a:ext>
              </a:extLst>
            </p:cNvPr>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26;p2">
              <a:extLst>
                <a:ext uri="{FF2B5EF4-FFF2-40B4-BE49-F238E27FC236}">
                  <a16:creationId xmlns:a16="http://schemas.microsoft.com/office/drawing/2014/main" id="{53265FB0-D5E7-7E4D-B10F-737CF2C29CC5}"/>
                </a:ext>
              </a:extLst>
            </p:cNvPr>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27;p2">
              <a:extLst>
                <a:ext uri="{FF2B5EF4-FFF2-40B4-BE49-F238E27FC236}">
                  <a16:creationId xmlns:a16="http://schemas.microsoft.com/office/drawing/2014/main" id="{73D143A8-E39A-EA43-B368-36972E45F6AF}"/>
                </a:ext>
              </a:extLst>
            </p:cNvPr>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8;p2">
              <a:extLst>
                <a:ext uri="{FF2B5EF4-FFF2-40B4-BE49-F238E27FC236}">
                  <a16:creationId xmlns:a16="http://schemas.microsoft.com/office/drawing/2014/main" id="{1C043249-F780-2E4E-B113-25BF5EE67C2B}"/>
                </a:ext>
              </a:extLst>
            </p:cNvPr>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29;p2">
              <a:extLst>
                <a:ext uri="{FF2B5EF4-FFF2-40B4-BE49-F238E27FC236}">
                  <a16:creationId xmlns:a16="http://schemas.microsoft.com/office/drawing/2014/main" id="{97378612-D47F-1543-AD85-4EA27733858D}"/>
                </a:ext>
              </a:extLst>
            </p:cNvPr>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30;p2">
              <a:extLst>
                <a:ext uri="{FF2B5EF4-FFF2-40B4-BE49-F238E27FC236}">
                  <a16:creationId xmlns:a16="http://schemas.microsoft.com/office/drawing/2014/main" id="{71841EFD-05E6-6B47-9DAB-85C9E73A3FE6}"/>
                </a:ext>
              </a:extLst>
            </p:cNvPr>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31;p2">
              <a:extLst>
                <a:ext uri="{FF2B5EF4-FFF2-40B4-BE49-F238E27FC236}">
                  <a16:creationId xmlns:a16="http://schemas.microsoft.com/office/drawing/2014/main" id="{A0E74ADF-226C-264E-9EFA-33A8C63423FD}"/>
                </a:ext>
              </a:extLst>
            </p:cNvPr>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32;p2">
              <a:extLst>
                <a:ext uri="{FF2B5EF4-FFF2-40B4-BE49-F238E27FC236}">
                  <a16:creationId xmlns:a16="http://schemas.microsoft.com/office/drawing/2014/main" id="{17475486-6DE6-2048-96D4-2D909EAC753E}"/>
                </a:ext>
              </a:extLst>
            </p:cNvPr>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33;p2">
              <a:extLst>
                <a:ext uri="{FF2B5EF4-FFF2-40B4-BE49-F238E27FC236}">
                  <a16:creationId xmlns:a16="http://schemas.microsoft.com/office/drawing/2014/main" id="{ADF53197-7A7A-F44C-979D-DF55C6EEBB40}"/>
                </a:ext>
              </a:extLst>
            </p:cNvPr>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34;p2">
              <a:extLst>
                <a:ext uri="{FF2B5EF4-FFF2-40B4-BE49-F238E27FC236}">
                  <a16:creationId xmlns:a16="http://schemas.microsoft.com/office/drawing/2014/main" id="{E0E1033C-2A37-3D43-ACAE-84AE877972CC}"/>
                </a:ext>
              </a:extLst>
            </p:cNvPr>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35;p2">
              <a:extLst>
                <a:ext uri="{FF2B5EF4-FFF2-40B4-BE49-F238E27FC236}">
                  <a16:creationId xmlns:a16="http://schemas.microsoft.com/office/drawing/2014/main" id="{A32573C8-F4A7-7C4E-B43F-E7602C6BB336}"/>
                </a:ext>
              </a:extLst>
            </p:cNvPr>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36;p2">
              <a:extLst>
                <a:ext uri="{FF2B5EF4-FFF2-40B4-BE49-F238E27FC236}">
                  <a16:creationId xmlns:a16="http://schemas.microsoft.com/office/drawing/2014/main" id="{06CA3181-FE27-D64B-8D73-DEBB60B8F57D}"/>
                </a:ext>
              </a:extLst>
            </p:cNvPr>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7;p2">
              <a:extLst>
                <a:ext uri="{FF2B5EF4-FFF2-40B4-BE49-F238E27FC236}">
                  <a16:creationId xmlns:a16="http://schemas.microsoft.com/office/drawing/2014/main" id="{17ADA46F-7A21-6D4B-88CA-455DE68F2F2F}"/>
                </a:ext>
              </a:extLst>
            </p:cNvPr>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38;p2">
              <a:extLst>
                <a:ext uri="{FF2B5EF4-FFF2-40B4-BE49-F238E27FC236}">
                  <a16:creationId xmlns:a16="http://schemas.microsoft.com/office/drawing/2014/main" id="{3F87BB38-CDA5-6E49-85AB-1184BD414107}"/>
                </a:ext>
              </a:extLst>
            </p:cNvPr>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39;p2">
              <a:extLst>
                <a:ext uri="{FF2B5EF4-FFF2-40B4-BE49-F238E27FC236}">
                  <a16:creationId xmlns:a16="http://schemas.microsoft.com/office/drawing/2014/main" id="{FEB48A0E-297B-8641-AF44-032829FD0A9D}"/>
                </a:ext>
              </a:extLst>
            </p:cNvPr>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40;p2">
              <a:extLst>
                <a:ext uri="{FF2B5EF4-FFF2-40B4-BE49-F238E27FC236}">
                  <a16:creationId xmlns:a16="http://schemas.microsoft.com/office/drawing/2014/main" id="{022424FF-1C36-B44F-9FE2-1F52CD86109E}"/>
                </a:ext>
              </a:extLst>
            </p:cNvPr>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41;p2">
              <a:extLst>
                <a:ext uri="{FF2B5EF4-FFF2-40B4-BE49-F238E27FC236}">
                  <a16:creationId xmlns:a16="http://schemas.microsoft.com/office/drawing/2014/main" id="{6FEA0731-1C70-6C4C-A137-7AF0A7D9BCA3}"/>
                </a:ext>
              </a:extLst>
            </p:cNvPr>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42;p2">
              <a:extLst>
                <a:ext uri="{FF2B5EF4-FFF2-40B4-BE49-F238E27FC236}">
                  <a16:creationId xmlns:a16="http://schemas.microsoft.com/office/drawing/2014/main" id="{E1D7C6B4-03B4-4B42-9230-CA4BC39CB65A}"/>
                </a:ext>
              </a:extLst>
            </p:cNvPr>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43;p2">
              <a:extLst>
                <a:ext uri="{FF2B5EF4-FFF2-40B4-BE49-F238E27FC236}">
                  <a16:creationId xmlns:a16="http://schemas.microsoft.com/office/drawing/2014/main" id="{74D0103C-899A-514F-A74F-6B194FB23387}"/>
                </a:ext>
              </a:extLst>
            </p:cNvPr>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44;p2">
              <a:extLst>
                <a:ext uri="{FF2B5EF4-FFF2-40B4-BE49-F238E27FC236}">
                  <a16:creationId xmlns:a16="http://schemas.microsoft.com/office/drawing/2014/main" id="{843D436E-990F-CD48-8D93-8ABD1CAA280A}"/>
                </a:ext>
              </a:extLst>
            </p:cNvPr>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45;p2">
              <a:extLst>
                <a:ext uri="{FF2B5EF4-FFF2-40B4-BE49-F238E27FC236}">
                  <a16:creationId xmlns:a16="http://schemas.microsoft.com/office/drawing/2014/main" id="{71E91813-AD57-374A-A47F-CA15507EA181}"/>
                </a:ext>
              </a:extLst>
            </p:cNvPr>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6;p2">
              <a:extLst>
                <a:ext uri="{FF2B5EF4-FFF2-40B4-BE49-F238E27FC236}">
                  <a16:creationId xmlns:a16="http://schemas.microsoft.com/office/drawing/2014/main" id="{EE3DE099-8E50-0641-BD3B-1B78553D6F59}"/>
                </a:ext>
              </a:extLst>
            </p:cNvPr>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47;p2">
              <a:extLst>
                <a:ext uri="{FF2B5EF4-FFF2-40B4-BE49-F238E27FC236}">
                  <a16:creationId xmlns:a16="http://schemas.microsoft.com/office/drawing/2014/main" id="{3BBAE000-D301-E44F-8191-971015D7F24F}"/>
                </a:ext>
              </a:extLst>
            </p:cNvPr>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 name="Text Placeholder 2">
            <a:extLst>
              <a:ext uri="{FF2B5EF4-FFF2-40B4-BE49-F238E27FC236}">
                <a16:creationId xmlns:a16="http://schemas.microsoft.com/office/drawing/2014/main" id="{9E028943-E012-F543-BF06-F4F90EB165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572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033685A-37F9-4DC7-A120-DCBEBE343C79}"/>
              </a:ext>
            </a:extLst>
          </p:cNvPr>
          <p:cNvSpPr>
            <a:spLocks noGrp="1"/>
          </p:cNvSpPr>
          <p:nvPr>
            <p:ph type="title"/>
          </p:nvPr>
        </p:nvSpPr>
        <p:spPr/>
        <p:txBody>
          <a:bodyPr/>
          <a:lstStyle/>
          <a:p>
            <a:r>
              <a:rPr lang="en-US" dirty="0"/>
              <a:t>Data Literacy</a:t>
            </a:r>
          </a:p>
        </p:txBody>
      </p:sp>
      <p:sp>
        <p:nvSpPr>
          <p:cNvPr id="12" name="Content Placeholder 11">
            <a:extLst>
              <a:ext uri="{FF2B5EF4-FFF2-40B4-BE49-F238E27FC236}">
                <a16:creationId xmlns:a16="http://schemas.microsoft.com/office/drawing/2014/main" id="{D2EE750C-A642-ED43-A7BC-8412E1B003C8}"/>
              </a:ext>
            </a:extLst>
          </p:cNvPr>
          <p:cNvSpPr>
            <a:spLocks noGrp="1"/>
          </p:cNvSpPr>
          <p:nvPr>
            <p:ph idx="1"/>
          </p:nvPr>
        </p:nvSpPr>
        <p:spPr/>
        <p:txBody>
          <a:bodyPr/>
          <a:lstStyle/>
          <a:p>
            <a:pPr marL="457200" indent="-457200">
              <a:buFont typeface="Arial" panose="020B0604020202020204" pitchFamily="34" charset="0"/>
              <a:buChar char="•"/>
            </a:pPr>
            <a:r>
              <a:rPr lang="en-US" dirty="0"/>
              <a:t>Reading, theory, and analysis</a:t>
            </a:r>
          </a:p>
          <a:p>
            <a:pPr marL="457200" indent="-457200">
              <a:buFont typeface="Arial" panose="020B0604020202020204" pitchFamily="34" charset="0"/>
              <a:buChar char="•"/>
            </a:pPr>
            <a:r>
              <a:rPr lang="en-US" dirty="0"/>
              <a:t>Collection and management</a:t>
            </a:r>
          </a:p>
          <a:p>
            <a:pPr marL="457200" indent="-457200">
              <a:buFont typeface="Arial" panose="020B0604020202020204" pitchFamily="34" charset="0"/>
              <a:buChar char="•"/>
            </a:pPr>
            <a:r>
              <a:rPr lang="en-US" dirty="0"/>
              <a:t>Reporting and presenting</a:t>
            </a:r>
          </a:p>
        </p:txBody>
      </p:sp>
      <p:sp>
        <p:nvSpPr>
          <p:cNvPr id="5" name="Google Shape;9;p2">
            <a:extLst>
              <a:ext uri="{FF2B5EF4-FFF2-40B4-BE49-F238E27FC236}">
                <a16:creationId xmlns:a16="http://schemas.microsoft.com/office/drawing/2014/main" id="{3F132B6C-2C73-D144-80CE-2E4DC65BE661}"/>
              </a:ext>
              <a:ext uri="{C183D7F6-B498-43B3-948B-1728B52AA6E4}">
                <adec:decorative xmlns:adec="http://schemas.microsoft.com/office/drawing/2017/decorative" val="1"/>
              </a:ext>
            </a:extLst>
          </p:cNvPr>
          <p:cNvSpPr/>
          <p:nvPr/>
        </p:nvSpPr>
        <p:spPr>
          <a:xfrm rot="6961276" flipH="1">
            <a:off x="-1947680" y="3743542"/>
            <a:ext cx="3895359" cy="2469715"/>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F2E28D"/>
          </a:solidFill>
          <a:ln>
            <a:noFill/>
          </a:ln>
        </p:spPr>
        <p:txBody>
          <a:bodyPr spcFirstLastPara="1" wrap="square" lIns="91425" tIns="91425" rIns="91425" bIns="91425" anchor="ctr" anchorCtr="0">
            <a:noAutofit/>
          </a:bodyPr>
          <a:lstStyle/>
          <a:p>
            <a:endParaRPr/>
          </a:p>
        </p:txBody>
      </p:sp>
      <p:pic>
        <p:nvPicPr>
          <p:cNvPr id="9" name="Picture 8" descr="Data Literacy: &#10;Reading Data&#10;Working with Data&#10;Communicating with Data">
            <a:extLst>
              <a:ext uri="{FF2B5EF4-FFF2-40B4-BE49-F238E27FC236}">
                <a16:creationId xmlns:a16="http://schemas.microsoft.com/office/drawing/2014/main" id="{006034BB-938B-C245-8719-7CA147C742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970" b="99697" l="8806" r="90896">
                        <a14:foregroundMark x1="8955" y1="62273" x2="8955" y2="62273"/>
                        <a14:foregroundMark x1="90896" y1="65455" x2="90896" y2="65455"/>
                        <a14:foregroundMark x1="57463" y1="3333" x2="57313" y2="15000"/>
                        <a14:foregroundMark x1="57313" y1="15000" x2="58507" y2="18333"/>
                        <a14:foregroundMark x1="51493" y1="9545" x2="51493" y2="17879"/>
                        <a14:foregroundMark x1="44478" y1="13636" x2="44478" y2="18788"/>
                        <a14:foregroundMark x1="45522" y1="7727" x2="45522" y2="7727"/>
                        <a14:foregroundMark x1="70896" y1="82273" x2="82388" y2="83030"/>
                        <a14:foregroundMark x1="82388" y1="83030" x2="79104" y2="93939"/>
                        <a14:foregroundMark x1="79104" y1="93939" x2="71493" y2="92273"/>
                        <a14:foregroundMark x1="77164" y1="99848" x2="77164" y2="99848"/>
                        <a14:foregroundMark x1="77910" y1="81364" x2="77910" y2="81364"/>
                        <a14:foregroundMark x1="83284" y1="85606" x2="83284" y2="85606"/>
                        <a14:foregroundMark x1="83284" y1="85606" x2="83284" y2="85606"/>
                        <a14:foregroundMark x1="77910" y1="98030" x2="77910" y2="98030"/>
                        <a14:foregroundMark x1="16866" y1="80758" x2="26418" y2="86818"/>
                        <a14:foregroundMark x1="26418" y1="86818" x2="20299" y2="77273"/>
                        <a14:foregroundMark x1="20299" y1="77273" x2="17612" y2="79545"/>
                        <a14:foregroundMark x1="74478" y1="87424" x2="74478" y2="87424"/>
                        <a14:foregroundMark x1="25672" y1="80455" x2="25672" y2="80455"/>
                        <a14:foregroundMark x1="23433" y1="79848" x2="18806" y2="83182"/>
                        <a14:foregroundMark x1="17164" y1="87273" x2="17164" y2="87273"/>
                        <a14:foregroundMark x1="19851" y1="87576" x2="19851" y2="87576"/>
                        <a14:foregroundMark x1="51045" y1="7727" x2="51045" y2="7727"/>
                        <a14:foregroundMark x1="52239" y1="7424" x2="52239" y2="7424"/>
                        <a14:foregroundMark x1="49104" y1="8182" x2="49104" y2="8182"/>
                        <a14:foregroundMark x1="49701" y1="7879" x2="49701" y2="7879"/>
                        <a14:foregroundMark x1="49104" y1="11818" x2="49104" y2="11818"/>
                        <a14:foregroundMark x1="48955" y1="13636" x2="48955" y2="13636"/>
                        <a14:foregroundMark x1="48806" y1="14545" x2="48806" y2="14545"/>
                        <a14:foregroundMark x1="15522" y1="93182" x2="15522" y2="93182"/>
                        <a14:foregroundMark x1="18806" y1="89242" x2="18806" y2="89242"/>
                        <a14:foregroundMark x1="18358" y1="85455" x2="18358" y2="85455"/>
                        <a14:foregroundMark x1="18060" y1="87273" x2="18060" y2="87273"/>
                        <a14:foregroundMark x1="20000" y1="89242" x2="20000" y2="89242"/>
                        <a14:foregroundMark x1="21493" y1="90758" x2="21493" y2="90758"/>
                        <a14:foregroundMark x1="23582" y1="90909" x2="23582" y2="90909"/>
                        <a14:foregroundMark x1="24925" y1="90909" x2="24925" y2="90909"/>
                        <a14:foregroundMark x1="25373" y1="90758" x2="25373" y2="90758"/>
                        <a14:foregroundMark x1="25821" y1="90303" x2="25821" y2="90303"/>
                        <a14:foregroundMark x1="26866" y1="89697" x2="26866" y2="89697"/>
                        <a14:foregroundMark x1="27612" y1="88939" x2="27612" y2="88939"/>
                        <a14:foregroundMark x1="28358" y1="88182" x2="28358" y2="88182"/>
                        <a14:foregroundMark x1="29403" y1="86364" x2="29403" y2="86364"/>
                        <a14:foregroundMark x1="28955" y1="85152" x2="28955" y2="85152"/>
                        <a14:foregroundMark x1="28507" y1="82879" x2="28507" y2="82879"/>
                        <a14:foregroundMark x1="28806" y1="82424" x2="28806" y2="82424"/>
                        <a14:foregroundMark x1="86418" y1="90758" x2="86418" y2="90758"/>
                        <a14:foregroundMark x1="86418" y1="89242" x2="86418" y2="89242"/>
                        <a14:foregroundMark x1="49254" y1="9242" x2="49254" y2="9242"/>
                        <a14:foregroundMark x1="57463" y1="1970" x2="57463" y2="1970"/>
                        <a14:foregroundMark x1="44030" y1="16970" x2="44030" y2="16970"/>
                        <a14:foregroundMark x1="45970" y1="16212" x2="45970" y2="16212"/>
                        <a14:foregroundMark x1="45970" y1="13030" x2="45970" y2="13030"/>
                        <a14:foregroundMark x1="46567" y1="16970" x2="46567" y2="16970"/>
                      </a14:backgroundRemoval>
                    </a14:imgEffect>
                  </a14:imgLayer>
                </a14:imgProps>
              </a:ext>
            </a:extLst>
          </a:blip>
          <a:stretch>
            <a:fillRect/>
          </a:stretch>
        </p:blipFill>
        <p:spPr>
          <a:xfrm>
            <a:off x="5131559" y="365127"/>
            <a:ext cx="6332560" cy="6238045"/>
          </a:xfrm>
          <a:prstGeom prst="rect">
            <a:avLst/>
          </a:prstGeom>
        </p:spPr>
      </p:pic>
    </p:spTree>
    <p:extLst>
      <p:ext uri="{BB962C8B-B14F-4D97-AF65-F5344CB8AC3E}">
        <p14:creationId xmlns:p14="http://schemas.microsoft.com/office/powerpoint/2010/main" val="3198417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033685A-37F9-4DC7-A120-DCBEBE343C79}"/>
              </a:ext>
            </a:extLst>
          </p:cNvPr>
          <p:cNvSpPr>
            <a:spLocks noGrp="1"/>
          </p:cNvSpPr>
          <p:nvPr>
            <p:ph type="title"/>
          </p:nvPr>
        </p:nvSpPr>
        <p:spPr/>
        <p:txBody>
          <a:bodyPr/>
          <a:lstStyle/>
          <a:p>
            <a:r>
              <a:rPr lang="en-US" dirty="0"/>
              <a:t>Reading Data</a:t>
            </a:r>
          </a:p>
        </p:txBody>
      </p:sp>
      <p:sp>
        <p:nvSpPr>
          <p:cNvPr id="4" name="Content Placeholder 3">
            <a:extLst>
              <a:ext uri="{FF2B5EF4-FFF2-40B4-BE49-F238E27FC236}">
                <a16:creationId xmlns:a16="http://schemas.microsoft.com/office/drawing/2014/main" id="{F2EC6C3B-8C98-C649-898E-EA7CF1B7C51F}"/>
              </a:ext>
            </a:extLst>
          </p:cNvPr>
          <p:cNvSpPr>
            <a:spLocks noGrp="1"/>
          </p:cNvSpPr>
          <p:nvPr>
            <p:ph idx="1"/>
          </p:nvPr>
        </p:nvSpPr>
        <p:spPr/>
        <p:txBody>
          <a:bodyPr/>
          <a:lstStyle/>
          <a:p>
            <a:pPr marL="457200" indent="-457200">
              <a:buFont typeface="Arial" panose="020B0604020202020204" pitchFamily="34" charset="0"/>
              <a:buChar char="•"/>
            </a:pPr>
            <a:r>
              <a:rPr lang="en-US" dirty="0"/>
              <a:t>Uncertainty is inevitable</a:t>
            </a:r>
          </a:p>
          <a:p>
            <a:pPr marL="457200" indent="-457200">
              <a:buFont typeface="Arial" panose="020B0604020202020204" pitchFamily="34" charset="0"/>
              <a:buChar char="•"/>
            </a:pPr>
            <a:r>
              <a:rPr lang="en-US" dirty="0"/>
              <a:t>Data can tell many stories</a:t>
            </a:r>
          </a:p>
        </p:txBody>
      </p:sp>
      <p:sp>
        <p:nvSpPr>
          <p:cNvPr id="44" name="Google Shape;9;p2">
            <a:extLst>
              <a:ext uri="{FF2B5EF4-FFF2-40B4-BE49-F238E27FC236}">
                <a16:creationId xmlns:a16="http://schemas.microsoft.com/office/drawing/2014/main" id="{5A7EDF02-A121-9249-885C-9AE781F2184A}"/>
              </a:ext>
              <a:ext uri="{C183D7F6-B498-43B3-948B-1728B52AA6E4}">
                <adec:decorative xmlns:adec="http://schemas.microsoft.com/office/drawing/2017/decorative" val="1"/>
              </a:ext>
            </a:extLst>
          </p:cNvPr>
          <p:cNvSpPr/>
          <p:nvPr/>
        </p:nvSpPr>
        <p:spPr>
          <a:xfrm rot="10800000" flipH="1">
            <a:off x="9973609" y="-1028711"/>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grpSp>
        <p:nvGrpSpPr>
          <p:cNvPr id="6" name="Google Shape;12;p2">
            <a:extLst>
              <a:ext uri="{FF2B5EF4-FFF2-40B4-BE49-F238E27FC236}">
                <a16:creationId xmlns:a16="http://schemas.microsoft.com/office/drawing/2014/main" id="{611D3859-E280-2144-A867-31AD3E4D659E}"/>
              </a:ext>
              <a:ext uri="{C183D7F6-B498-43B3-948B-1728B52AA6E4}">
                <adec:decorative xmlns:adec="http://schemas.microsoft.com/office/drawing/2017/decorative" val="1"/>
              </a:ext>
            </a:extLst>
          </p:cNvPr>
          <p:cNvGrpSpPr/>
          <p:nvPr/>
        </p:nvGrpSpPr>
        <p:grpSpPr>
          <a:xfrm>
            <a:off x="9164664" y="-195126"/>
            <a:ext cx="1962482" cy="1953284"/>
            <a:chOff x="386328" y="2672681"/>
            <a:chExt cx="1962482" cy="1953284"/>
          </a:xfrm>
        </p:grpSpPr>
        <p:sp>
          <p:nvSpPr>
            <p:cNvPr id="7" name="Google Shape;13;p2">
              <a:extLst>
                <a:ext uri="{FF2B5EF4-FFF2-40B4-BE49-F238E27FC236}">
                  <a16:creationId xmlns:a16="http://schemas.microsoft.com/office/drawing/2014/main" id="{FB8CD813-3D68-674A-9BE7-F31D388F603B}"/>
                </a:ext>
              </a:extLst>
            </p:cNvPr>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 name="Google Shape;14;p2">
              <a:extLst>
                <a:ext uri="{FF2B5EF4-FFF2-40B4-BE49-F238E27FC236}">
                  <a16:creationId xmlns:a16="http://schemas.microsoft.com/office/drawing/2014/main" id="{8B8522BB-A3F8-5249-AF6C-1D29BC1FCC7D}"/>
                </a:ext>
              </a:extLst>
            </p:cNvPr>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 name="Google Shape;15;p2">
              <a:extLst>
                <a:ext uri="{FF2B5EF4-FFF2-40B4-BE49-F238E27FC236}">
                  <a16:creationId xmlns:a16="http://schemas.microsoft.com/office/drawing/2014/main" id="{FEF25AAD-EDA9-CD41-93D6-A57853EE07FB}"/>
                </a:ext>
              </a:extLst>
            </p:cNvPr>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16;p2">
              <a:extLst>
                <a:ext uri="{FF2B5EF4-FFF2-40B4-BE49-F238E27FC236}">
                  <a16:creationId xmlns:a16="http://schemas.microsoft.com/office/drawing/2014/main" id="{39A019D1-1618-A946-BA16-FA970C860841}"/>
                </a:ext>
              </a:extLst>
            </p:cNvPr>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7;p2">
              <a:extLst>
                <a:ext uri="{FF2B5EF4-FFF2-40B4-BE49-F238E27FC236}">
                  <a16:creationId xmlns:a16="http://schemas.microsoft.com/office/drawing/2014/main" id="{E064DACB-BBA8-0941-A894-73145E62054A}"/>
                </a:ext>
              </a:extLst>
            </p:cNvPr>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18;p2">
              <a:extLst>
                <a:ext uri="{FF2B5EF4-FFF2-40B4-BE49-F238E27FC236}">
                  <a16:creationId xmlns:a16="http://schemas.microsoft.com/office/drawing/2014/main" id="{1A005A8E-8FFA-5A48-9F66-A87255612EDC}"/>
                </a:ext>
              </a:extLst>
            </p:cNvPr>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19;p2">
              <a:extLst>
                <a:ext uri="{FF2B5EF4-FFF2-40B4-BE49-F238E27FC236}">
                  <a16:creationId xmlns:a16="http://schemas.microsoft.com/office/drawing/2014/main" id="{69E918D8-26F7-FF40-98A3-E9D06716B764}"/>
                </a:ext>
              </a:extLst>
            </p:cNvPr>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20;p2">
              <a:extLst>
                <a:ext uri="{FF2B5EF4-FFF2-40B4-BE49-F238E27FC236}">
                  <a16:creationId xmlns:a16="http://schemas.microsoft.com/office/drawing/2014/main" id="{D20038A9-E5E9-FF43-A7F6-F615D048A322}"/>
                </a:ext>
              </a:extLst>
            </p:cNvPr>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21;p2">
              <a:extLst>
                <a:ext uri="{FF2B5EF4-FFF2-40B4-BE49-F238E27FC236}">
                  <a16:creationId xmlns:a16="http://schemas.microsoft.com/office/drawing/2014/main" id="{F0231DF7-0BF8-1845-BCB6-0ABA57820ECD}"/>
                </a:ext>
              </a:extLst>
            </p:cNvPr>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22;p2">
              <a:extLst>
                <a:ext uri="{FF2B5EF4-FFF2-40B4-BE49-F238E27FC236}">
                  <a16:creationId xmlns:a16="http://schemas.microsoft.com/office/drawing/2014/main" id="{086E2779-41D5-0F4E-AFB7-EECE9517A83A}"/>
                </a:ext>
              </a:extLst>
            </p:cNvPr>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23;p2">
              <a:extLst>
                <a:ext uri="{FF2B5EF4-FFF2-40B4-BE49-F238E27FC236}">
                  <a16:creationId xmlns:a16="http://schemas.microsoft.com/office/drawing/2014/main" id="{6DF02462-554D-4449-B91C-5352FDFBFFC1}"/>
                </a:ext>
              </a:extLst>
            </p:cNvPr>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24;p2">
              <a:extLst>
                <a:ext uri="{FF2B5EF4-FFF2-40B4-BE49-F238E27FC236}">
                  <a16:creationId xmlns:a16="http://schemas.microsoft.com/office/drawing/2014/main" id="{D576965E-50B6-6341-961B-49F0B3A32E4C}"/>
                </a:ext>
              </a:extLst>
            </p:cNvPr>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25;p2">
              <a:extLst>
                <a:ext uri="{FF2B5EF4-FFF2-40B4-BE49-F238E27FC236}">
                  <a16:creationId xmlns:a16="http://schemas.microsoft.com/office/drawing/2014/main" id="{E1554521-B472-7446-B628-629A734EB404}"/>
                </a:ext>
              </a:extLst>
            </p:cNvPr>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26;p2">
              <a:extLst>
                <a:ext uri="{FF2B5EF4-FFF2-40B4-BE49-F238E27FC236}">
                  <a16:creationId xmlns:a16="http://schemas.microsoft.com/office/drawing/2014/main" id="{371D4C4B-0C4F-034B-963C-F755BE448BC9}"/>
                </a:ext>
              </a:extLst>
            </p:cNvPr>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27;p2">
              <a:extLst>
                <a:ext uri="{FF2B5EF4-FFF2-40B4-BE49-F238E27FC236}">
                  <a16:creationId xmlns:a16="http://schemas.microsoft.com/office/drawing/2014/main" id="{732E3739-5D81-F442-B827-40B7A1834B75}"/>
                </a:ext>
              </a:extLst>
            </p:cNvPr>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8;p2">
              <a:extLst>
                <a:ext uri="{FF2B5EF4-FFF2-40B4-BE49-F238E27FC236}">
                  <a16:creationId xmlns:a16="http://schemas.microsoft.com/office/drawing/2014/main" id="{EC9F6525-CAC9-1A47-A6A2-676309028055}"/>
                </a:ext>
              </a:extLst>
            </p:cNvPr>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29;p2">
              <a:extLst>
                <a:ext uri="{FF2B5EF4-FFF2-40B4-BE49-F238E27FC236}">
                  <a16:creationId xmlns:a16="http://schemas.microsoft.com/office/drawing/2014/main" id="{B08E36AC-0858-E34F-8080-B84C2F4F016B}"/>
                </a:ext>
              </a:extLst>
            </p:cNvPr>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30;p2">
              <a:extLst>
                <a:ext uri="{FF2B5EF4-FFF2-40B4-BE49-F238E27FC236}">
                  <a16:creationId xmlns:a16="http://schemas.microsoft.com/office/drawing/2014/main" id="{E80C0543-9F29-0D4B-A3D8-5E753E7B39B5}"/>
                </a:ext>
              </a:extLst>
            </p:cNvPr>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31;p2">
              <a:extLst>
                <a:ext uri="{FF2B5EF4-FFF2-40B4-BE49-F238E27FC236}">
                  <a16:creationId xmlns:a16="http://schemas.microsoft.com/office/drawing/2014/main" id="{DE2DDF8B-8B91-A649-B96B-C973F329A891}"/>
                </a:ext>
              </a:extLst>
            </p:cNvPr>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32;p2">
              <a:extLst>
                <a:ext uri="{FF2B5EF4-FFF2-40B4-BE49-F238E27FC236}">
                  <a16:creationId xmlns:a16="http://schemas.microsoft.com/office/drawing/2014/main" id="{26F18E8D-1ED8-0F40-8005-BAD1B9862782}"/>
                </a:ext>
              </a:extLst>
            </p:cNvPr>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33;p2">
              <a:extLst>
                <a:ext uri="{FF2B5EF4-FFF2-40B4-BE49-F238E27FC236}">
                  <a16:creationId xmlns:a16="http://schemas.microsoft.com/office/drawing/2014/main" id="{2FE9DEC4-C6EA-4648-BFA6-3A05FFF93CF5}"/>
                </a:ext>
              </a:extLst>
            </p:cNvPr>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34;p2">
              <a:extLst>
                <a:ext uri="{FF2B5EF4-FFF2-40B4-BE49-F238E27FC236}">
                  <a16:creationId xmlns:a16="http://schemas.microsoft.com/office/drawing/2014/main" id="{01387E3E-947B-D84C-B13C-5351AE9EA86F}"/>
                </a:ext>
              </a:extLst>
            </p:cNvPr>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35;p2">
              <a:extLst>
                <a:ext uri="{FF2B5EF4-FFF2-40B4-BE49-F238E27FC236}">
                  <a16:creationId xmlns:a16="http://schemas.microsoft.com/office/drawing/2014/main" id="{6AC2A0A8-D7F8-594D-90CE-6C616B0785C6}"/>
                </a:ext>
              </a:extLst>
            </p:cNvPr>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36;p2">
              <a:extLst>
                <a:ext uri="{FF2B5EF4-FFF2-40B4-BE49-F238E27FC236}">
                  <a16:creationId xmlns:a16="http://schemas.microsoft.com/office/drawing/2014/main" id="{E6AAC097-D1C6-4241-B8FB-D5121EDECD75}"/>
                </a:ext>
              </a:extLst>
            </p:cNvPr>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7;p2">
              <a:extLst>
                <a:ext uri="{FF2B5EF4-FFF2-40B4-BE49-F238E27FC236}">
                  <a16:creationId xmlns:a16="http://schemas.microsoft.com/office/drawing/2014/main" id="{1BFD70DA-F1E7-5046-B386-FEE7FCE4E5B1}"/>
                </a:ext>
              </a:extLst>
            </p:cNvPr>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38;p2">
              <a:extLst>
                <a:ext uri="{FF2B5EF4-FFF2-40B4-BE49-F238E27FC236}">
                  <a16:creationId xmlns:a16="http://schemas.microsoft.com/office/drawing/2014/main" id="{3F285E87-7D1A-4143-B7FA-B5D273F2E769}"/>
                </a:ext>
              </a:extLst>
            </p:cNvPr>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39;p2">
              <a:extLst>
                <a:ext uri="{FF2B5EF4-FFF2-40B4-BE49-F238E27FC236}">
                  <a16:creationId xmlns:a16="http://schemas.microsoft.com/office/drawing/2014/main" id="{8272A518-F319-A643-A539-527885815F22}"/>
                </a:ext>
              </a:extLst>
            </p:cNvPr>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40;p2">
              <a:extLst>
                <a:ext uri="{FF2B5EF4-FFF2-40B4-BE49-F238E27FC236}">
                  <a16:creationId xmlns:a16="http://schemas.microsoft.com/office/drawing/2014/main" id="{D7EBB994-7069-2547-AE71-EF0DA5973B55}"/>
                </a:ext>
              </a:extLst>
            </p:cNvPr>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41;p2">
              <a:extLst>
                <a:ext uri="{FF2B5EF4-FFF2-40B4-BE49-F238E27FC236}">
                  <a16:creationId xmlns:a16="http://schemas.microsoft.com/office/drawing/2014/main" id="{8D231F9E-04E8-1441-B736-36B9F2DAFB70}"/>
                </a:ext>
              </a:extLst>
            </p:cNvPr>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42;p2">
              <a:extLst>
                <a:ext uri="{FF2B5EF4-FFF2-40B4-BE49-F238E27FC236}">
                  <a16:creationId xmlns:a16="http://schemas.microsoft.com/office/drawing/2014/main" id="{BFECEF90-69C9-E849-9025-4A5A51F49BFB}"/>
                </a:ext>
              </a:extLst>
            </p:cNvPr>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43;p2">
              <a:extLst>
                <a:ext uri="{FF2B5EF4-FFF2-40B4-BE49-F238E27FC236}">
                  <a16:creationId xmlns:a16="http://schemas.microsoft.com/office/drawing/2014/main" id="{B9A512C8-24D7-2F42-B940-5E123F0845BA}"/>
                </a:ext>
              </a:extLst>
            </p:cNvPr>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44;p2">
              <a:extLst>
                <a:ext uri="{FF2B5EF4-FFF2-40B4-BE49-F238E27FC236}">
                  <a16:creationId xmlns:a16="http://schemas.microsoft.com/office/drawing/2014/main" id="{8CEFE1DD-3EAB-B94E-8EFA-04AF41128861}"/>
                </a:ext>
              </a:extLst>
            </p:cNvPr>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45;p2">
              <a:extLst>
                <a:ext uri="{FF2B5EF4-FFF2-40B4-BE49-F238E27FC236}">
                  <a16:creationId xmlns:a16="http://schemas.microsoft.com/office/drawing/2014/main" id="{BA0DB6C1-7CAA-4744-A52D-F441085ED180}"/>
                </a:ext>
              </a:extLst>
            </p:cNvPr>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6;p2">
              <a:extLst>
                <a:ext uri="{FF2B5EF4-FFF2-40B4-BE49-F238E27FC236}">
                  <a16:creationId xmlns:a16="http://schemas.microsoft.com/office/drawing/2014/main" id="{7033ADBF-8528-AC4A-A5AA-0D6F707B3E50}"/>
                </a:ext>
              </a:extLst>
            </p:cNvPr>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47;p2">
              <a:extLst>
                <a:ext uri="{FF2B5EF4-FFF2-40B4-BE49-F238E27FC236}">
                  <a16:creationId xmlns:a16="http://schemas.microsoft.com/office/drawing/2014/main" id="{89737A60-6E45-9743-8D42-4D3D1730C34A}"/>
                </a:ext>
              </a:extLst>
            </p:cNvPr>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6610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laceholder 3">
            <a:extLst>
              <a:ext uri="{FF2B5EF4-FFF2-40B4-BE49-F238E27FC236}">
                <a16:creationId xmlns:a16="http://schemas.microsoft.com/office/drawing/2014/main" id="{1AC7142A-1337-5C4B-A61B-67210836D257}"/>
              </a:ext>
            </a:extLst>
          </p:cNvPr>
          <p:cNvSpPr txBox="1">
            <a:spLocks/>
          </p:cNvSpPr>
          <p:nvPr/>
        </p:nvSpPr>
        <p:spPr>
          <a:xfrm>
            <a:off x="10119360" y="5607219"/>
            <a:ext cx="450132" cy="3921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7F4A985-7D83-428F-BB78-C52CA1B06D29}" type="slidenum">
              <a:rPr lang="en-US" sz="1350">
                <a:solidFill>
                  <a:schemeClr val="bg1"/>
                </a:solidFill>
              </a:rPr>
              <a:pPr algn="r"/>
              <a:t>16</a:t>
            </a:fld>
            <a:endParaRPr lang="en-US" sz="1350" dirty="0">
              <a:solidFill>
                <a:schemeClr val="bg1"/>
              </a:solidFill>
            </a:endParaRPr>
          </a:p>
        </p:txBody>
      </p:sp>
      <p:sp>
        <p:nvSpPr>
          <p:cNvPr id="11" name="Google Shape;694;p31">
            <a:extLst>
              <a:ext uri="{FF2B5EF4-FFF2-40B4-BE49-F238E27FC236}">
                <a16:creationId xmlns:a16="http://schemas.microsoft.com/office/drawing/2014/main" id="{9AE50CF0-55C5-2D41-86EF-66C39C99C6D4}"/>
              </a:ext>
              <a:ext uri="{C183D7F6-B498-43B3-948B-1728B52AA6E4}">
                <adec:decorative xmlns:adec="http://schemas.microsoft.com/office/drawing/2017/decorative" val="1"/>
              </a:ext>
            </a:extLst>
          </p:cNvPr>
          <p:cNvSpPr/>
          <p:nvPr/>
        </p:nvSpPr>
        <p:spPr>
          <a:xfrm rot="-482288">
            <a:off x="9241242" y="-961198"/>
            <a:ext cx="3654738" cy="3639584"/>
          </a:xfrm>
          <a:custGeom>
            <a:avLst/>
            <a:gdLst/>
            <a:ahLst/>
            <a:cxnLst/>
            <a:rect l="l" t="t" r="r" b="b"/>
            <a:pathLst>
              <a:path w="48235" h="48035" extrusionOk="0">
                <a:moveTo>
                  <a:pt x="3770" y="17379"/>
                </a:moveTo>
                <a:cubicBezTo>
                  <a:pt x="7573" y="20948"/>
                  <a:pt x="10108" y="20948"/>
                  <a:pt x="20515" y="21349"/>
                </a:cubicBezTo>
                <a:cubicBezTo>
                  <a:pt x="30956" y="21782"/>
                  <a:pt x="19314" y="35525"/>
                  <a:pt x="27520" y="41797"/>
                </a:cubicBezTo>
                <a:cubicBezTo>
                  <a:pt x="35726" y="48034"/>
                  <a:pt x="48235" y="37827"/>
                  <a:pt x="48235" y="26986"/>
                </a:cubicBezTo>
                <a:cubicBezTo>
                  <a:pt x="48235" y="16145"/>
                  <a:pt x="35026" y="0"/>
                  <a:pt x="18080" y="867"/>
                </a:cubicBezTo>
                <a:cubicBezTo>
                  <a:pt x="1135" y="1768"/>
                  <a:pt x="1" y="13843"/>
                  <a:pt x="3770" y="17379"/>
                </a:cubicBezTo>
                <a:close/>
              </a:path>
            </a:pathLst>
          </a:custGeom>
          <a:solidFill>
            <a:srgbClr val="B3D0E7"/>
          </a:solidFill>
          <a:ln>
            <a:noFill/>
          </a:ln>
        </p:spPr>
        <p:txBody>
          <a:bodyPr spcFirstLastPara="1" wrap="square" lIns="91425" tIns="91425" rIns="91425" bIns="91425" anchor="ctr" anchorCtr="0">
            <a:noAutofit/>
          </a:bodyPr>
          <a:lstStyle/>
          <a:p>
            <a:endParaRPr/>
          </a:p>
        </p:txBody>
      </p:sp>
      <p:sp>
        <p:nvSpPr>
          <p:cNvPr id="15" name="Content Placeholder 14">
            <a:extLst>
              <a:ext uri="{FF2B5EF4-FFF2-40B4-BE49-F238E27FC236}">
                <a16:creationId xmlns:a16="http://schemas.microsoft.com/office/drawing/2014/main" id="{F8A9648F-6D73-4447-98A6-CFF34B1A7B5C}"/>
              </a:ext>
            </a:extLst>
          </p:cNvPr>
          <p:cNvSpPr>
            <a:spLocks noGrp="1"/>
          </p:cNvSpPr>
          <p:nvPr>
            <p:ph idx="1"/>
          </p:nvPr>
        </p:nvSpPr>
        <p:spPr/>
        <p:txBody>
          <a:bodyPr/>
          <a:lstStyle/>
          <a:p>
            <a:pPr marL="457200" indent="-457200">
              <a:buFont typeface="Arial" panose="020B0604020202020204" pitchFamily="34" charset="0"/>
              <a:buChar char="•"/>
            </a:pPr>
            <a:r>
              <a:rPr lang="en-US" dirty="0"/>
              <a:t>Primary vs secondary data</a:t>
            </a:r>
          </a:p>
          <a:p>
            <a:pPr marL="457200" indent="-457200">
              <a:buFont typeface="Arial" panose="020B0604020202020204" pitchFamily="34" charset="0"/>
              <a:buChar char="•"/>
            </a:pPr>
            <a:r>
              <a:rPr lang="en-US" dirty="0"/>
              <a:t>Qualitative vs quantitative data</a:t>
            </a:r>
          </a:p>
          <a:p>
            <a:pPr marL="457200" indent="-457200">
              <a:buFont typeface="Arial" panose="020B0604020202020204" pitchFamily="34" charset="0"/>
              <a:buChar char="•"/>
            </a:pPr>
            <a:r>
              <a:rPr lang="en-US" dirty="0"/>
              <a:t>Data sources</a:t>
            </a:r>
          </a:p>
        </p:txBody>
      </p:sp>
      <p:sp>
        <p:nvSpPr>
          <p:cNvPr id="14" name="Title 13">
            <a:extLst>
              <a:ext uri="{FF2B5EF4-FFF2-40B4-BE49-F238E27FC236}">
                <a16:creationId xmlns:a16="http://schemas.microsoft.com/office/drawing/2014/main" id="{D736370B-ACC3-9B4B-8E1B-F37D18A74311}"/>
              </a:ext>
            </a:extLst>
          </p:cNvPr>
          <p:cNvSpPr>
            <a:spLocks noGrp="1"/>
          </p:cNvSpPr>
          <p:nvPr>
            <p:ph type="title"/>
          </p:nvPr>
        </p:nvSpPr>
        <p:spPr/>
        <p:txBody>
          <a:bodyPr/>
          <a:lstStyle/>
          <a:p>
            <a:r>
              <a:rPr lang="en-US" dirty="0"/>
              <a:t>Working with Data</a:t>
            </a:r>
          </a:p>
        </p:txBody>
      </p:sp>
    </p:spTree>
    <p:extLst>
      <p:ext uri="{BB962C8B-B14F-4D97-AF65-F5344CB8AC3E}">
        <p14:creationId xmlns:p14="http://schemas.microsoft.com/office/powerpoint/2010/main" val="118532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55D5A8-4A4C-3D40-9A9A-033C6F304D34}"/>
              </a:ext>
            </a:extLst>
          </p:cNvPr>
          <p:cNvSpPr>
            <a:spLocks noGrp="1"/>
          </p:cNvSpPr>
          <p:nvPr>
            <p:ph type="title"/>
          </p:nvPr>
        </p:nvSpPr>
        <p:spPr/>
        <p:txBody>
          <a:bodyPr>
            <a:noAutofit/>
          </a:bodyPr>
          <a:lstStyle/>
          <a:p>
            <a:r>
              <a:rPr lang="en-US" sz="4000" dirty="0">
                <a:latin typeface="Arial" panose="020B0604020202020204" pitchFamily="34" charset="0"/>
              </a:rPr>
              <a:t>Communicating with Data</a:t>
            </a:r>
          </a:p>
        </p:txBody>
      </p:sp>
      <p:sp>
        <p:nvSpPr>
          <p:cNvPr id="8" name="Content Placeholder 7">
            <a:extLst>
              <a:ext uri="{FF2B5EF4-FFF2-40B4-BE49-F238E27FC236}">
                <a16:creationId xmlns:a16="http://schemas.microsoft.com/office/drawing/2014/main" id="{891B0E40-A391-0044-BADC-4E0015EA853C}"/>
              </a:ext>
            </a:extLst>
          </p:cNvPr>
          <p:cNvSpPr>
            <a:spLocks noGrp="1"/>
          </p:cNvSpPr>
          <p:nvPr>
            <p:ph idx="1"/>
          </p:nvPr>
        </p:nvSpPr>
        <p:spPr/>
        <p:txBody>
          <a:bodyPr/>
          <a:lstStyle/>
          <a:p>
            <a:pPr marL="457200" indent="-457200">
              <a:buFont typeface="Arial" panose="020B0604020202020204" pitchFamily="34" charset="0"/>
              <a:buChar char="•"/>
            </a:pPr>
            <a:r>
              <a:rPr lang="en-US" dirty="0"/>
              <a:t>Uncertainty is inevitable</a:t>
            </a:r>
          </a:p>
          <a:p>
            <a:pPr marL="457200" indent="-457200">
              <a:buFont typeface="Arial" panose="020B0604020202020204" pitchFamily="34" charset="0"/>
              <a:buChar char="•"/>
            </a:pPr>
            <a:r>
              <a:rPr lang="en-US" dirty="0"/>
              <a:t>Responsible sharing</a:t>
            </a:r>
          </a:p>
        </p:txBody>
      </p:sp>
      <p:sp>
        <p:nvSpPr>
          <p:cNvPr id="7" name="Google Shape;9;p2">
            <a:extLst>
              <a:ext uri="{FF2B5EF4-FFF2-40B4-BE49-F238E27FC236}">
                <a16:creationId xmlns:a16="http://schemas.microsoft.com/office/drawing/2014/main" id="{FC49BBB9-9BD2-6141-B027-E04E24AB9903}"/>
              </a:ext>
              <a:ext uri="{C183D7F6-B498-43B3-948B-1728B52AA6E4}">
                <adec:decorative xmlns:adec="http://schemas.microsoft.com/office/drawing/2017/decorative" val="1"/>
              </a:ext>
            </a:extLst>
          </p:cNvPr>
          <p:cNvSpPr/>
          <p:nvPr/>
        </p:nvSpPr>
        <p:spPr>
          <a:xfrm rot="16387674" flipH="1">
            <a:off x="8318981" y="-1157018"/>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160805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A828F-B059-CC43-8312-4DC0CB2DDFAF}"/>
              </a:ext>
            </a:extLst>
          </p:cNvPr>
          <p:cNvSpPr>
            <a:spLocks noGrp="1"/>
          </p:cNvSpPr>
          <p:nvPr>
            <p:ph type="title"/>
          </p:nvPr>
        </p:nvSpPr>
        <p:spPr>
          <a:xfrm>
            <a:off x="893029" y="2443310"/>
            <a:ext cx="9141559" cy="2518541"/>
          </a:xfrm>
        </p:spPr>
        <p:txBody>
          <a:bodyPr/>
          <a:lstStyle/>
          <a:p>
            <a:r>
              <a:rPr lang="en-US" dirty="0"/>
              <a:t>Equity-Focused Needs Assessment </a:t>
            </a:r>
          </a:p>
        </p:txBody>
      </p:sp>
      <p:sp>
        <p:nvSpPr>
          <p:cNvPr id="6" name="Google Shape;9;p2">
            <a:extLst>
              <a:ext uri="{FF2B5EF4-FFF2-40B4-BE49-F238E27FC236}">
                <a16:creationId xmlns:a16="http://schemas.microsoft.com/office/drawing/2014/main" id="{15455C47-18F0-974A-9EA4-3F15F1C9C434}"/>
              </a:ext>
              <a:ext uri="{C183D7F6-B498-43B3-948B-1728B52AA6E4}">
                <adec:decorative xmlns:adec="http://schemas.microsoft.com/office/drawing/2017/decorative" val="1"/>
              </a:ext>
            </a:extLst>
          </p:cNvPr>
          <p:cNvSpPr/>
          <p:nvPr/>
        </p:nvSpPr>
        <p:spPr>
          <a:xfrm rot="10800000" flipH="1">
            <a:off x="83747" y="-1159393"/>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sp>
        <p:nvSpPr>
          <p:cNvPr id="7" name="Google Shape;11;p2">
            <a:extLst>
              <a:ext uri="{FF2B5EF4-FFF2-40B4-BE49-F238E27FC236}">
                <a16:creationId xmlns:a16="http://schemas.microsoft.com/office/drawing/2014/main" id="{16EE0235-A8CA-A641-BA47-31986342CB49}"/>
              </a:ext>
              <a:ext uri="{C183D7F6-B498-43B3-948B-1728B52AA6E4}">
                <adec:decorative xmlns:adec="http://schemas.microsoft.com/office/drawing/2017/decorative" val="1"/>
              </a:ext>
            </a:extLst>
          </p:cNvPr>
          <p:cNvSpPr/>
          <p:nvPr/>
        </p:nvSpPr>
        <p:spPr>
          <a:xfrm>
            <a:off x="9129425" y="342175"/>
            <a:ext cx="2052600" cy="2052600"/>
          </a:xfrm>
          <a:prstGeom prst="ellipse">
            <a:avLst/>
          </a:prstGeom>
          <a:solidFill>
            <a:srgbClr val="90993E"/>
          </a:solidFill>
          <a:ln>
            <a:noFill/>
          </a:ln>
        </p:spPr>
        <p:txBody>
          <a:bodyPr spcFirstLastPara="1" wrap="square" lIns="91425" tIns="91425" rIns="91425" bIns="91425" anchor="ctr" anchorCtr="0">
            <a:noAutofit/>
          </a:bodyPr>
          <a:lstStyle/>
          <a:p>
            <a:endParaRPr/>
          </a:p>
        </p:txBody>
      </p:sp>
      <p:grpSp>
        <p:nvGrpSpPr>
          <p:cNvPr id="8" name="Google Shape;12;p2">
            <a:extLst>
              <a:ext uri="{FF2B5EF4-FFF2-40B4-BE49-F238E27FC236}">
                <a16:creationId xmlns:a16="http://schemas.microsoft.com/office/drawing/2014/main" id="{B8EE1287-49BA-6245-AD04-79E75C1EC392}"/>
              </a:ext>
              <a:ext uri="{C183D7F6-B498-43B3-948B-1728B52AA6E4}">
                <adec:decorative xmlns:adec="http://schemas.microsoft.com/office/drawing/2017/decorative" val="1"/>
              </a:ext>
            </a:extLst>
          </p:cNvPr>
          <p:cNvGrpSpPr/>
          <p:nvPr/>
        </p:nvGrpSpPr>
        <p:grpSpPr>
          <a:xfrm>
            <a:off x="8072106" y="28749"/>
            <a:ext cx="1962482" cy="1953284"/>
            <a:chOff x="386328" y="2672681"/>
            <a:chExt cx="1962482" cy="1953284"/>
          </a:xfrm>
        </p:grpSpPr>
        <p:sp>
          <p:nvSpPr>
            <p:cNvPr id="9" name="Google Shape;13;p2">
              <a:extLst>
                <a:ext uri="{FF2B5EF4-FFF2-40B4-BE49-F238E27FC236}">
                  <a16:creationId xmlns:a16="http://schemas.microsoft.com/office/drawing/2014/main" id="{520C1017-75AD-D54C-A513-8A7A616855C2}"/>
                </a:ext>
              </a:extLst>
            </p:cNvPr>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14;p2">
              <a:extLst>
                <a:ext uri="{FF2B5EF4-FFF2-40B4-BE49-F238E27FC236}">
                  <a16:creationId xmlns:a16="http://schemas.microsoft.com/office/drawing/2014/main" id="{5248B3CA-94F1-BE4C-9A01-CC59F214FF6F}"/>
                </a:ext>
              </a:extLst>
            </p:cNvPr>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5;p2">
              <a:extLst>
                <a:ext uri="{FF2B5EF4-FFF2-40B4-BE49-F238E27FC236}">
                  <a16:creationId xmlns:a16="http://schemas.microsoft.com/office/drawing/2014/main" id="{4B72027F-AA8E-8946-A0E6-7A7BC90D861E}"/>
                </a:ext>
              </a:extLst>
            </p:cNvPr>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6;p2">
              <a:extLst>
                <a:ext uri="{FF2B5EF4-FFF2-40B4-BE49-F238E27FC236}">
                  <a16:creationId xmlns:a16="http://schemas.microsoft.com/office/drawing/2014/main" id="{2F6AA9CC-9BDE-884D-98E4-0F54785BCB6B}"/>
                </a:ext>
              </a:extLst>
            </p:cNvPr>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17;p2">
              <a:extLst>
                <a:ext uri="{FF2B5EF4-FFF2-40B4-BE49-F238E27FC236}">
                  <a16:creationId xmlns:a16="http://schemas.microsoft.com/office/drawing/2014/main" id="{4D4E36C6-2A9F-5948-834E-0339F9B17D40}"/>
                </a:ext>
              </a:extLst>
            </p:cNvPr>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18;p2">
              <a:extLst>
                <a:ext uri="{FF2B5EF4-FFF2-40B4-BE49-F238E27FC236}">
                  <a16:creationId xmlns:a16="http://schemas.microsoft.com/office/drawing/2014/main" id="{79AA302E-88D9-A647-BDE9-7E10DDB778D9}"/>
                </a:ext>
              </a:extLst>
            </p:cNvPr>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19;p2">
              <a:extLst>
                <a:ext uri="{FF2B5EF4-FFF2-40B4-BE49-F238E27FC236}">
                  <a16:creationId xmlns:a16="http://schemas.microsoft.com/office/drawing/2014/main" id="{D60C359F-92FB-B540-AF7C-94EF9E72C3BC}"/>
                </a:ext>
              </a:extLst>
            </p:cNvPr>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20;p2">
              <a:extLst>
                <a:ext uri="{FF2B5EF4-FFF2-40B4-BE49-F238E27FC236}">
                  <a16:creationId xmlns:a16="http://schemas.microsoft.com/office/drawing/2014/main" id="{239CD652-CA33-F54B-B762-A0F93B06FA57}"/>
                </a:ext>
              </a:extLst>
            </p:cNvPr>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21;p2">
              <a:extLst>
                <a:ext uri="{FF2B5EF4-FFF2-40B4-BE49-F238E27FC236}">
                  <a16:creationId xmlns:a16="http://schemas.microsoft.com/office/drawing/2014/main" id="{8F7D5B2A-DFA1-FA46-82A8-DE9C3658255D}"/>
                </a:ext>
              </a:extLst>
            </p:cNvPr>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22;p2">
              <a:extLst>
                <a:ext uri="{FF2B5EF4-FFF2-40B4-BE49-F238E27FC236}">
                  <a16:creationId xmlns:a16="http://schemas.microsoft.com/office/drawing/2014/main" id="{6827F9C9-CA64-994A-9EAE-D4EEC7B1CC2E}"/>
                </a:ext>
              </a:extLst>
            </p:cNvPr>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23;p2">
              <a:extLst>
                <a:ext uri="{FF2B5EF4-FFF2-40B4-BE49-F238E27FC236}">
                  <a16:creationId xmlns:a16="http://schemas.microsoft.com/office/drawing/2014/main" id="{F029866E-B0EC-EC44-B965-913D74481FB2}"/>
                </a:ext>
              </a:extLst>
            </p:cNvPr>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24;p2">
              <a:extLst>
                <a:ext uri="{FF2B5EF4-FFF2-40B4-BE49-F238E27FC236}">
                  <a16:creationId xmlns:a16="http://schemas.microsoft.com/office/drawing/2014/main" id="{2C9ACF29-2EF5-0548-9AF6-3A7EAD5C14F9}"/>
                </a:ext>
              </a:extLst>
            </p:cNvPr>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25;p2">
              <a:extLst>
                <a:ext uri="{FF2B5EF4-FFF2-40B4-BE49-F238E27FC236}">
                  <a16:creationId xmlns:a16="http://schemas.microsoft.com/office/drawing/2014/main" id="{A9C37054-7BB7-E444-B48E-24601335A9F9}"/>
                </a:ext>
              </a:extLst>
            </p:cNvPr>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26;p2">
              <a:extLst>
                <a:ext uri="{FF2B5EF4-FFF2-40B4-BE49-F238E27FC236}">
                  <a16:creationId xmlns:a16="http://schemas.microsoft.com/office/drawing/2014/main" id="{53265FB0-D5E7-7E4D-B10F-737CF2C29CC5}"/>
                </a:ext>
              </a:extLst>
            </p:cNvPr>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27;p2">
              <a:extLst>
                <a:ext uri="{FF2B5EF4-FFF2-40B4-BE49-F238E27FC236}">
                  <a16:creationId xmlns:a16="http://schemas.microsoft.com/office/drawing/2014/main" id="{73D143A8-E39A-EA43-B368-36972E45F6AF}"/>
                </a:ext>
              </a:extLst>
            </p:cNvPr>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8;p2">
              <a:extLst>
                <a:ext uri="{FF2B5EF4-FFF2-40B4-BE49-F238E27FC236}">
                  <a16:creationId xmlns:a16="http://schemas.microsoft.com/office/drawing/2014/main" id="{1C043249-F780-2E4E-B113-25BF5EE67C2B}"/>
                </a:ext>
              </a:extLst>
            </p:cNvPr>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29;p2">
              <a:extLst>
                <a:ext uri="{FF2B5EF4-FFF2-40B4-BE49-F238E27FC236}">
                  <a16:creationId xmlns:a16="http://schemas.microsoft.com/office/drawing/2014/main" id="{97378612-D47F-1543-AD85-4EA27733858D}"/>
                </a:ext>
              </a:extLst>
            </p:cNvPr>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30;p2">
              <a:extLst>
                <a:ext uri="{FF2B5EF4-FFF2-40B4-BE49-F238E27FC236}">
                  <a16:creationId xmlns:a16="http://schemas.microsoft.com/office/drawing/2014/main" id="{71841EFD-05E6-6B47-9DAB-85C9E73A3FE6}"/>
                </a:ext>
              </a:extLst>
            </p:cNvPr>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31;p2">
              <a:extLst>
                <a:ext uri="{FF2B5EF4-FFF2-40B4-BE49-F238E27FC236}">
                  <a16:creationId xmlns:a16="http://schemas.microsoft.com/office/drawing/2014/main" id="{A0E74ADF-226C-264E-9EFA-33A8C63423FD}"/>
                </a:ext>
              </a:extLst>
            </p:cNvPr>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32;p2">
              <a:extLst>
                <a:ext uri="{FF2B5EF4-FFF2-40B4-BE49-F238E27FC236}">
                  <a16:creationId xmlns:a16="http://schemas.microsoft.com/office/drawing/2014/main" id="{17475486-6DE6-2048-96D4-2D909EAC753E}"/>
                </a:ext>
              </a:extLst>
            </p:cNvPr>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33;p2">
              <a:extLst>
                <a:ext uri="{FF2B5EF4-FFF2-40B4-BE49-F238E27FC236}">
                  <a16:creationId xmlns:a16="http://schemas.microsoft.com/office/drawing/2014/main" id="{ADF53197-7A7A-F44C-979D-DF55C6EEBB40}"/>
                </a:ext>
              </a:extLst>
            </p:cNvPr>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34;p2">
              <a:extLst>
                <a:ext uri="{FF2B5EF4-FFF2-40B4-BE49-F238E27FC236}">
                  <a16:creationId xmlns:a16="http://schemas.microsoft.com/office/drawing/2014/main" id="{E0E1033C-2A37-3D43-ACAE-84AE877972CC}"/>
                </a:ext>
              </a:extLst>
            </p:cNvPr>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35;p2">
              <a:extLst>
                <a:ext uri="{FF2B5EF4-FFF2-40B4-BE49-F238E27FC236}">
                  <a16:creationId xmlns:a16="http://schemas.microsoft.com/office/drawing/2014/main" id="{A32573C8-F4A7-7C4E-B43F-E7602C6BB336}"/>
                </a:ext>
              </a:extLst>
            </p:cNvPr>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36;p2">
              <a:extLst>
                <a:ext uri="{FF2B5EF4-FFF2-40B4-BE49-F238E27FC236}">
                  <a16:creationId xmlns:a16="http://schemas.microsoft.com/office/drawing/2014/main" id="{06CA3181-FE27-D64B-8D73-DEBB60B8F57D}"/>
                </a:ext>
              </a:extLst>
            </p:cNvPr>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7;p2">
              <a:extLst>
                <a:ext uri="{FF2B5EF4-FFF2-40B4-BE49-F238E27FC236}">
                  <a16:creationId xmlns:a16="http://schemas.microsoft.com/office/drawing/2014/main" id="{17ADA46F-7A21-6D4B-88CA-455DE68F2F2F}"/>
                </a:ext>
              </a:extLst>
            </p:cNvPr>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38;p2">
              <a:extLst>
                <a:ext uri="{FF2B5EF4-FFF2-40B4-BE49-F238E27FC236}">
                  <a16:creationId xmlns:a16="http://schemas.microsoft.com/office/drawing/2014/main" id="{3F87BB38-CDA5-6E49-85AB-1184BD414107}"/>
                </a:ext>
              </a:extLst>
            </p:cNvPr>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39;p2">
              <a:extLst>
                <a:ext uri="{FF2B5EF4-FFF2-40B4-BE49-F238E27FC236}">
                  <a16:creationId xmlns:a16="http://schemas.microsoft.com/office/drawing/2014/main" id="{FEB48A0E-297B-8641-AF44-032829FD0A9D}"/>
                </a:ext>
              </a:extLst>
            </p:cNvPr>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40;p2">
              <a:extLst>
                <a:ext uri="{FF2B5EF4-FFF2-40B4-BE49-F238E27FC236}">
                  <a16:creationId xmlns:a16="http://schemas.microsoft.com/office/drawing/2014/main" id="{022424FF-1C36-B44F-9FE2-1F52CD86109E}"/>
                </a:ext>
              </a:extLst>
            </p:cNvPr>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41;p2">
              <a:extLst>
                <a:ext uri="{FF2B5EF4-FFF2-40B4-BE49-F238E27FC236}">
                  <a16:creationId xmlns:a16="http://schemas.microsoft.com/office/drawing/2014/main" id="{6FEA0731-1C70-6C4C-A137-7AF0A7D9BCA3}"/>
                </a:ext>
              </a:extLst>
            </p:cNvPr>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42;p2">
              <a:extLst>
                <a:ext uri="{FF2B5EF4-FFF2-40B4-BE49-F238E27FC236}">
                  <a16:creationId xmlns:a16="http://schemas.microsoft.com/office/drawing/2014/main" id="{E1D7C6B4-03B4-4B42-9230-CA4BC39CB65A}"/>
                </a:ext>
              </a:extLst>
            </p:cNvPr>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43;p2">
              <a:extLst>
                <a:ext uri="{FF2B5EF4-FFF2-40B4-BE49-F238E27FC236}">
                  <a16:creationId xmlns:a16="http://schemas.microsoft.com/office/drawing/2014/main" id="{74D0103C-899A-514F-A74F-6B194FB23387}"/>
                </a:ext>
              </a:extLst>
            </p:cNvPr>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44;p2">
              <a:extLst>
                <a:ext uri="{FF2B5EF4-FFF2-40B4-BE49-F238E27FC236}">
                  <a16:creationId xmlns:a16="http://schemas.microsoft.com/office/drawing/2014/main" id="{843D436E-990F-CD48-8D93-8ABD1CAA280A}"/>
                </a:ext>
              </a:extLst>
            </p:cNvPr>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45;p2">
              <a:extLst>
                <a:ext uri="{FF2B5EF4-FFF2-40B4-BE49-F238E27FC236}">
                  <a16:creationId xmlns:a16="http://schemas.microsoft.com/office/drawing/2014/main" id="{71E91813-AD57-374A-A47F-CA15507EA181}"/>
                </a:ext>
              </a:extLst>
            </p:cNvPr>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6;p2">
              <a:extLst>
                <a:ext uri="{FF2B5EF4-FFF2-40B4-BE49-F238E27FC236}">
                  <a16:creationId xmlns:a16="http://schemas.microsoft.com/office/drawing/2014/main" id="{EE3DE099-8E50-0641-BD3B-1B78553D6F59}"/>
                </a:ext>
              </a:extLst>
            </p:cNvPr>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47;p2">
              <a:extLst>
                <a:ext uri="{FF2B5EF4-FFF2-40B4-BE49-F238E27FC236}">
                  <a16:creationId xmlns:a16="http://schemas.microsoft.com/office/drawing/2014/main" id="{3BBAE000-D301-E44F-8191-971015D7F24F}"/>
                </a:ext>
              </a:extLst>
            </p:cNvPr>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 name="Text Placeholder 2">
            <a:extLst>
              <a:ext uri="{FF2B5EF4-FFF2-40B4-BE49-F238E27FC236}">
                <a16:creationId xmlns:a16="http://schemas.microsoft.com/office/drawing/2014/main" id="{9E028943-E012-F543-BF06-F4F90EB165A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0054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EE7E7-B0CD-6845-BA7A-2D39892721B9}"/>
              </a:ext>
            </a:extLst>
          </p:cNvPr>
          <p:cNvSpPr>
            <a:spLocks noGrp="1"/>
          </p:cNvSpPr>
          <p:nvPr>
            <p:ph idx="1"/>
          </p:nvPr>
        </p:nvSpPr>
        <p:spPr/>
        <p:txBody>
          <a:bodyPr/>
          <a:lstStyle/>
          <a:p>
            <a:pPr marL="457200" indent="-457200">
              <a:buFont typeface="Arial" panose="020B0604020202020204" pitchFamily="34" charset="0"/>
              <a:buChar char="•"/>
            </a:pPr>
            <a:r>
              <a:rPr lang="en-US" dirty="0"/>
              <a:t>Create consensus</a:t>
            </a:r>
          </a:p>
          <a:p>
            <a:pPr marL="457200" indent="-457200">
              <a:buFont typeface="Arial" panose="020B0604020202020204" pitchFamily="34" charset="0"/>
              <a:buChar char="•"/>
            </a:pPr>
            <a:r>
              <a:rPr lang="en-US" dirty="0"/>
              <a:t>Identify underlying factors</a:t>
            </a:r>
          </a:p>
          <a:p>
            <a:pPr marL="457200" indent="-457200">
              <a:buFont typeface="Arial" panose="020B0604020202020204" pitchFamily="34" charset="0"/>
              <a:buChar char="•"/>
            </a:pPr>
            <a:r>
              <a:rPr lang="en-US" dirty="0"/>
              <a:t>Establish a baseline</a:t>
            </a:r>
          </a:p>
          <a:p>
            <a:endParaRPr lang="en-US" dirty="0"/>
          </a:p>
        </p:txBody>
      </p:sp>
      <p:sp>
        <p:nvSpPr>
          <p:cNvPr id="2" name="Title 1">
            <a:extLst>
              <a:ext uri="{FF2B5EF4-FFF2-40B4-BE49-F238E27FC236}">
                <a16:creationId xmlns:a16="http://schemas.microsoft.com/office/drawing/2014/main" id="{F837A3A1-8D82-9049-B6EA-D20838EAB0DC}"/>
              </a:ext>
            </a:extLst>
          </p:cNvPr>
          <p:cNvSpPr>
            <a:spLocks noGrp="1"/>
          </p:cNvSpPr>
          <p:nvPr>
            <p:ph type="title"/>
          </p:nvPr>
        </p:nvSpPr>
        <p:spPr/>
        <p:txBody>
          <a:bodyPr/>
          <a:lstStyle/>
          <a:p>
            <a:r>
              <a:rPr lang="en-US" dirty="0"/>
              <a:t>Why Assess?</a:t>
            </a:r>
          </a:p>
        </p:txBody>
      </p:sp>
      <p:sp>
        <p:nvSpPr>
          <p:cNvPr id="62" name="Slide Number Placeholder 3">
            <a:extLst>
              <a:ext uri="{FF2B5EF4-FFF2-40B4-BE49-F238E27FC236}">
                <a16:creationId xmlns:a16="http://schemas.microsoft.com/office/drawing/2014/main" id="{61DEF5A4-2396-4CC1-A35E-739CB19857F4}"/>
              </a:ext>
            </a:extLst>
          </p:cNvPr>
          <p:cNvSpPr txBox="1">
            <a:spLocks/>
          </p:cNvSpPr>
          <p:nvPr/>
        </p:nvSpPr>
        <p:spPr>
          <a:xfrm>
            <a:off x="11460480" y="6333291"/>
            <a:ext cx="600176" cy="5229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7F4A985-7D83-428F-BB78-C52CA1B06D29}" type="slidenum">
              <a:rPr lang="en-US" smtClean="0">
                <a:solidFill>
                  <a:schemeClr val="bg1"/>
                </a:solidFill>
              </a:rPr>
              <a:pPr algn="r"/>
              <a:t>19</a:t>
            </a:fld>
            <a:endParaRPr lang="en-US" dirty="0">
              <a:solidFill>
                <a:schemeClr val="bg1"/>
              </a:solidFill>
            </a:endParaRPr>
          </a:p>
        </p:txBody>
      </p:sp>
      <p:pic>
        <p:nvPicPr>
          <p:cNvPr id="63" name="Picture Placeholder 7">
            <a:extLst>
              <a:ext uri="{FF2B5EF4-FFF2-40B4-BE49-F238E27FC236}">
                <a16:creationId xmlns:a16="http://schemas.microsoft.com/office/drawing/2014/main" id="{F0DD7AE3-2537-EB44-BA7A-61D78D25E70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4887" b="126"/>
          <a:stretch/>
        </p:blipFill>
        <p:spPr>
          <a:xfrm>
            <a:off x="8876898" y="-652414"/>
            <a:ext cx="3560762" cy="3562350"/>
          </a:xfrm>
          <a:custGeom>
            <a:avLst/>
            <a:gdLst>
              <a:gd name="connsiteX0" fmla="*/ 3561421 w 7122845"/>
              <a:gd name="connsiteY0" fmla="*/ 0 h 7122844"/>
              <a:gd name="connsiteX1" fmla="*/ 7122845 w 7122845"/>
              <a:gd name="connsiteY1" fmla="*/ 3561422 h 7122844"/>
              <a:gd name="connsiteX2" fmla="*/ 3561421 w 7122845"/>
              <a:gd name="connsiteY2" fmla="*/ 7122844 h 7122844"/>
              <a:gd name="connsiteX3" fmla="*/ 0 w 7122845"/>
              <a:gd name="connsiteY3" fmla="*/ 3561422 h 7122844"/>
              <a:gd name="connsiteX4" fmla="*/ 3561421 w 7122845"/>
              <a:gd name="connsiteY4" fmla="*/ 0 h 7122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845" h="7122844">
                <a:moveTo>
                  <a:pt x="3561421" y="0"/>
                </a:moveTo>
                <a:cubicBezTo>
                  <a:pt x="5528341" y="0"/>
                  <a:pt x="7122845" y="1594503"/>
                  <a:pt x="7122845" y="3561422"/>
                </a:cubicBezTo>
                <a:cubicBezTo>
                  <a:pt x="7122845" y="5528341"/>
                  <a:pt x="5528341" y="7122844"/>
                  <a:pt x="3561421" y="7122844"/>
                </a:cubicBezTo>
                <a:cubicBezTo>
                  <a:pt x="1594503" y="7122844"/>
                  <a:pt x="0" y="5528341"/>
                  <a:pt x="0" y="3561422"/>
                </a:cubicBezTo>
                <a:cubicBezTo>
                  <a:pt x="0" y="1594503"/>
                  <a:pt x="1594503" y="0"/>
                  <a:pt x="3561421" y="0"/>
                </a:cubicBezTo>
                <a:close/>
              </a:path>
            </a:pathLst>
          </a:custGeom>
          <a:solidFill>
            <a:srgbClr val="555555"/>
          </a:solidFill>
        </p:spPr>
      </p:pic>
    </p:spTree>
    <p:extLst>
      <p:ext uri="{BB962C8B-B14F-4D97-AF65-F5344CB8AC3E}">
        <p14:creationId xmlns:p14="http://schemas.microsoft.com/office/powerpoint/2010/main" val="260809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C175D-7060-874F-8B9F-7F1E50E50B74}"/>
              </a:ext>
              <a:ext uri="{C183D7F6-B498-43B3-948B-1728B52AA6E4}">
                <adec:decorative xmlns:adec="http://schemas.microsoft.com/office/drawing/2017/decorative" val="1"/>
              </a:ext>
            </a:extLst>
          </p:cNvPr>
          <p:cNvPicPr>
            <a:picLocks noChangeAspect="1"/>
          </p:cNvPicPr>
          <p:nvPr/>
        </p:nvPicPr>
        <p:blipFill>
          <a:blip r:embed="rId3">
            <a:alphaModFix/>
            <a:extLst>
              <a:ext uri="{28A0092B-C50C-407E-A947-70E740481C1C}">
                <a14:useLocalDpi xmlns:a14="http://schemas.microsoft.com/office/drawing/2010/main" val="0"/>
              </a:ext>
            </a:extLst>
          </a:blip>
          <a:srcRect l="14630" r="14630"/>
          <a:stretch/>
        </p:blipFill>
        <p:spPr>
          <a:xfrm flipH="1">
            <a:off x="0" y="-110362"/>
            <a:ext cx="12192000" cy="6858000"/>
          </a:xfrm>
          <a:prstGeom prst="rect">
            <a:avLst/>
          </a:prstGeom>
        </p:spPr>
      </p:pic>
      <p:sp>
        <p:nvSpPr>
          <p:cNvPr id="2" name="Rectangle 1">
            <a:extLst>
              <a:ext uri="{FF2B5EF4-FFF2-40B4-BE49-F238E27FC236}">
                <a16:creationId xmlns:a16="http://schemas.microsoft.com/office/drawing/2014/main" id="{2704AE8F-5D0A-FB42-B20B-33A297146050}"/>
              </a:ext>
              <a:ext uri="{C183D7F6-B498-43B3-948B-1728B52AA6E4}">
                <adec:decorative xmlns:adec="http://schemas.microsoft.com/office/drawing/2017/decorative" val="1"/>
              </a:ext>
            </a:extLst>
          </p:cNvPr>
          <p:cNvSpPr/>
          <p:nvPr/>
        </p:nvSpPr>
        <p:spPr>
          <a:xfrm>
            <a:off x="1325880" y="1214439"/>
            <a:ext cx="9784080" cy="3403281"/>
          </a:xfrm>
          <a:prstGeom prst="rect">
            <a:avLst/>
          </a:prstGeom>
          <a:solidFill>
            <a:srgbClr val="B29F8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82C79F2-15D0-434A-8CF3-F81220DA4DC7}"/>
              </a:ext>
            </a:extLst>
          </p:cNvPr>
          <p:cNvSpPr>
            <a:spLocks noGrp="1"/>
          </p:cNvSpPr>
          <p:nvPr>
            <p:ph type="ctrTitle"/>
          </p:nvPr>
        </p:nvSpPr>
        <p:spPr>
          <a:xfrm>
            <a:off x="1883229" y="1214438"/>
            <a:ext cx="8900160" cy="2387600"/>
          </a:xfrm>
        </p:spPr>
        <p:txBody>
          <a:bodyPr>
            <a:normAutofit/>
          </a:bodyPr>
          <a:lstStyle/>
          <a:p>
            <a:r>
              <a:rPr lang="en-US" sz="5400" dirty="0"/>
              <a:t>Examining Data for Disparities</a:t>
            </a:r>
          </a:p>
        </p:txBody>
      </p:sp>
      <p:sp>
        <p:nvSpPr>
          <p:cNvPr id="8" name="Subtitle 7">
            <a:extLst>
              <a:ext uri="{FF2B5EF4-FFF2-40B4-BE49-F238E27FC236}">
                <a16:creationId xmlns:a16="http://schemas.microsoft.com/office/drawing/2014/main" id="{7D281108-BE96-964C-A8D8-31C1648BF8B5}"/>
              </a:ext>
            </a:extLst>
          </p:cNvPr>
          <p:cNvSpPr>
            <a:spLocks noGrp="1"/>
          </p:cNvSpPr>
          <p:nvPr>
            <p:ph type="subTitle" idx="1"/>
          </p:nvPr>
        </p:nvSpPr>
        <p:spPr/>
        <p:txBody>
          <a:bodyPr/>
          <a:lstStyle/>
          <a:p>
            <a:r>
              <a:rPr lang="en-US" dirty="0"/>
              <a:t>Nicole M. Augustine</a:t>
            </a:r>
          </a:p>
          <a:p>
            <a:r>
              <a:rPr lang="en-US" dirty="0"/>
              <a:t>February 24, 2022</a:t>
            </a:r>
          </a:p>
        </p:txBody>
      </p:sp>
    </p:spTree>
    <p:extLst>
      <p:ext uri="{BB962C8B-B14F-4D97-AF65-F5344CB8AC3E}">
        <p14:creationId xmlns:p14="http://schemas.microsoft.com/office/powerpoint/2010/main" val="1525508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2EE7E7-B0CD-6845-BA7A-2D39892721B9}"/>
              </a:ext>
            </a:extLst>
          </p:cNvPr>
          <p:cNvSpPr>
            <a:spLocks noGrp="1"/>
          </p:cNvSpPr>
          <p:nvPr>
            <p:ph idx="1"/>
          </p:nvPr>
        </p:nvSpPr>
        <p:spPr>
          <a:xfrm>
            <a:off x="838200" y="1825625"/>
            <a:ext cx="8797119" cy="4351338"/>
          </a:xfrm>
        </p:spPr>
        <p:txBody>
          <a:bodyPr/>
          <a:lstStyle/>
          <a:p>
            <a:pPr marL="457200" indent="-457200">
              <a:lnSpc>
                <a:spcPct val="100000"/>
              </a:lnSpc>
              <a:spcBef>
                <a:spcPts val="600"/>
              </a:spcBef>
              <a:spcAft>
                <a:spcPts val="600"/>
              </a:spcAft>
              <a:buFont typeface="Arial" panose="020B0604020202020204" pitchFamily="34" charset="0"/>
              <a:buChar char="•"/>
            </a:pPr>
            <a:r>
              <a:rPr lang="en-US" dirty="0"/>
              <a:t>Are specific communities experiencing different consequences?</a:t>
            </a:r>
          </a:p>
          <a:p>
            <a:pPr marL="457200" indent="-457200">
              <a:lnSpc>
                <a:spcPct val="100000"/>
              </a:lnSpc>
              <a:spcBef>
                <a:spcPts val="600"/>
              </a:spcBef>
              <a:spcAft>
                <a:spcPts val="600"/>
              </a:spcAft>
              <a:buFont typeface="Arial" panose="020B0604020202020204" pitchFamily="34" charset="0"/>
              <a:buChar char="•"/>
            </a:pPr>
            <a:r>
              <a:rPr lang="en-US" dirty="0"/>
              <a:t>Are specific communities experiencing difference consumption patterns?</a:t>
            </a:r>
          </a:p>
          <a:p>
            <a:pPr marL="457200" indent="-457200">
              <a:lnSpc>
                <a:spcPct val="100000"/>
              </a:lnSpc>
              <a:spcBef>
                <a:spcPts val="600"/>
              </a:spcBef>
              <a:spcAft>
                <a:spcPts val="600"/>
              </a:spcAft>
              <a:buFont typeface="Arial" panose="020B0604020202020204" pitchFamily="34" charset="0"/>
              <a:buChar char="•"/>
            </a:pPr>
            <a:r>
              <a:rPr lang="en-US" dirty="0"/>
              <a:t>What is the magnitude – vs impact – of the problems in a particular community?</a:t>
            </a:r>
          </a:p>
          <a:p>
            <a:endParaRPr lang="en-US" dirty="0"/>
          </a:p>
          <a:p>
            <a:endParaRPr lang="en-US" dirty="0"/>
          </a:p>
          <a:p>
            <a:endParaRPr lang="en-US" dirty="0"/>
          </a:p>
        </p:txBody>
      </p:sp>
      <p:sp>
        <p:nvSpPr>
          <p:cNvPr id="2" name="Title 1">
            <a:extLst>
              <a:ext uri="{FF2B5EF4-FFF2-40B4-BE49-F238E27FC236}">
                <a16:creationId xmlns:a16="http://schemas.microsoft.com/office/drawing/2014/main" id="{F837A3A1-8D82-9049-B6EA-D20838EAB0DC}"/>
              </a:ext>
            </a:extLst>
          </p:cNvPr>
          <p:cNvSpPr>
            <a:spLocks noGrp="1"/>
          </p:cNvSpPr>
          <p:nvPr>
            <p:ph type="title"/>
          </p:nvPr>
        </p:nvSpPr>
        <p:spPr/>
        <p:txBody>
          <a:bodyPr/>
          <a:lstStyle/>
          <a:p>
            <a:r>
              <a:rPr lang="en-US" dirty="0"/>
              <a:t>Key Questions to Enhance Equity</a:t>
            </a:r>
          </a:p>
        </p:txBody>
      </p:sp>
      <p:sp>
        <p:nvSpPr>
          <p:cNvPr id="62" name="Slide Number Placeholder 3">
            <a:extLst>
              <a:ext uri="{FF2B5EF4-FFF2-40B4-BE49-F238E27FC236}">
                <a16:creationId xmlns:a16="http://schemas.microsoft.com/office/drawing/2014/main" id="{61DEF5A4-2396-4CC1-A35E-739CB19857F4}"/>
              </a:ext>
            </a:extLst>
          </p:cNvPr>
          <p:cNvSpPr txBox="1">
            <a:spLocks/>
          </p:cNvSpPr>
          <p:nvPr/>
        </p:nvSpPr>
        <p:spPr>
          <a:xfrm>
            <a:off x="11460480" y="6333291"/>
            <a:ext cx="600176" cy="5229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7F4A985-7D83-428F-BB78-C52CA1B06D29}" type="slidenum">
              <a:rPr lang="en-US" smtClean="0">
                <a:solidFill>
                  <a:schemeClr val="bg1"/>
                </a:solidFill>
              </a:rPr>
              <a:pPr algn="r"/>
              <a:t>20</a:t>
            </a:fld>
            <a:endParaRPr lang="en-US" dirty="0">
              <a:solidFill>
                <a:schemeClr val="bg1"/>
              </a:solidFill>
            </a:endParaRPr>
          </a:p>
        </p:txBody>
      </p:sp>
      <p:sp>
        <p:nvSpPr>
          <p:cNvPr id="6" name="Google Shape;11;p2">
            <a:extLst>
              <a:ext uri="{FF2B5EF4-FFF2-40B4-BE49-F238E27FC236}">
                <a16:creationId xmlns:a16="http://schemas.microsoft.com/office/drawing/2014/main" id="{6C91D318-5908-EE41-88F6-A5AD7F6DE8AC}"/>
              </a:ext>
              <a:ext uri="{C183D7F6-B498-43B3-948B-1728B52AA6E4}">
                <adec:decorative xmlns:adec="http://schemas.microsoft.com/office/drawing/2017/decorative" val="1"/>
              </a:ext>
            </a:extLst>
          </p:cNvPr>
          <p:cNvSpPr/>
          <p:nvPr/>
        </p:nvSpPr>
        <p:spPr>
          <a:xfrm>
            <a:off x="10008056" y="151107"/>
            <a:ext cx="2052600" cy="2052600"/>
          </a:xfrm>
          <a:prstGeom prst="ellipse">
            <a:avLst/>
          </a:prstGeom>
          <a:solidFill>
            <a:srgbClr val="90993E"/>
          </a:solidFill>
          <a:ln>
            <a:noFill/>
          </a:ln>
        </p:spPr>
        <p:txBody>
          <a:bodyPr spcFirstLastPara="1" wrap="square" lIns="91425" tIns="91425" rIns="91425" bIns="91425" anchor="ctr" anchorCtr="0">
            <a:noAutofit/>
          </a:bodyPr>
          <a:lstStyle/>
          <a:p>
            <a:endParaRPr/>
          </a:p>
        </p:txBody>
      </p:sp>
      <p:sp>
        <p:nvSpPr>
          <p:cNvPr id="7" name="TextBox 6">
            <a:extLst>
              <a:ext uri="{FF2B5EF4-FFF2-40B4-BE49-F238E27FC236}">
                <a16:creationId xmlns:a16="http://schemas.microsoft.com/office/drawing/2014/main" id="{FDE1D5D6-FA82-5E45-8667-14A485D56B22}"/>
              </a:ext>
            </a:extLst>
          </p:cNvPr>
          <p:cNvSpPr txBox="1"/>
          <p:nvPr/>
        </p:nvSpPr>
        <p:spPr>
          <a:xfrm>
            <a:off x="9965563" y="609181"/>
            <a:ext cx="2095093" cy="1107996"/>
          </a:xfrm>
          <a:prstGeom prst="rect">
            <a:avLst/>
          </a:prstGeom>
          <a:noFill/>
        </p:spPr>
        <p:txBody>
          <a:bodyPr wrap="square">
            <a:spAutoFit/>
          </a:bodyPr>
          <a:lstStyle/>
          <a:p>
            <a:pPr algn="ctr"/>
            <a:r>
              <a:rPr lang="en-US" sz="6600" b="1" dirty="0">
                <a:solidFill>
                  <a:schemeClr val="bg1"/>
                </a:solidFill>
                <a:latin typeface="Montserrat Medium" panose="00000600000000000000" pitchFamily="2" charset="0"/>
              </a:rPr>
              <a:t>?</a:t>
            </a:r>
          </a:p>
        </p:txBody>
      </p:sp>
    </p:spTree>
    <p:extLst>
      <p:ext uri="{BB962C8B-B14F-4D97-AF65-F5344CB8AC3E}">
        <p14:creationId xmlns:p14="http://schemas.microsoft.com/office/powerpoint/2010/main" val="34760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42D1-C5F3-44E7-8CB1-A8DA048E7416}"/>
              </a:ext>
            </a:extLst>
          </p:cNvPr>
          <p:cNvSpPr>
            <a:spLocks noGrp="1"/>
          </p:cNvSpPr>
          <p:nvPr>
            <p:ph type="title"/>
          </p:nvPr>
        </p:nvSpPr>
        <p:spPr/>
        <p:txBody>
          <a:bodyPr/>
          <a:lstStyle/>
          <a:p>
            <a:r>
              <a:rPr lang="en-US" dirty="0"/>
              <a:t>Mentimeter: Reflection 2</a:t>
            </a:r>
          </a:p>
        </p:txBody>
      </p:sp>
      <p:sp>
        <p:nvSpPr>
          <p:cNvPr id="7" name="Text Placeholder 9">
            <a:extLst>
              <a:ext uri="{FF2B5EF4-FFF2-40B4-BE49-F238E27FC236}">
                <a16:creationId xmlns:a16="http://schemas.microsoft.com/office/drawing/2014/main" id="{718D20FB-56C9-4D0C-90D6-F2C34622DB39}"/>
              </a:ext>
            </a:extLst>
          </p:cNvPr>
          <p:cNvSpPr txBox="1">
            <a:spLocks/>
          </p:cNvSpPr>
          <p:nvPr/>
        </p:nvSpPr>
        <p:spPr>
          <a:xfrm>
            <a:off x="6693460" y="2146736"/>
            <a:ext cx="4660340" cy="210259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n-lt"/>
              </a:rPr>
              <a:t>Go to:</a:t>
            </a:r>
          </a:p>
          <a:p>
            <a:endParaRPr lang="en-US" sz="2600" dirty="0">
              <a:latin typeface="+mn-lt"/>
            </a:endParaRPr>
          </a:p>
          <a:p>
            <a:r>
              <a:rPr lang="en-US" sz="2600" dirty="0">
                <a:latin typeface="+mn-lt"/>
              </a:rPr>
              <a:t>Enter Code:</a:t>
            </a:r>
          </a:p>
          <a:p>
            <a:endParaRPr lang="en-US" sz="2600" dirty="0">
              <a:latin typeface="+mn-lt"/>
            </a:endParaRPr>
          </a:p>
          <a:p>
            <a:r>
              <a:rPr lang="en-US" sz="2600" dirty="0">
                <a:latin typeface="+mn-lt"/>
              </a:rPr>
              <a:t>Question: Closing reflection</a:t>
            </a:r>
          </a:p>
          <a:p>
            <a:endParaRPr lang="en-US" dirty="0"/>
          </a:p>
          <a:p>
            <a:pPr marL="342900" lvl="1" indent="0">
              <a:buNone/>
            </a:pPr>
            <a:endParaRPr lang="en-US" dirty="0"/>
          </a:p>
        </p:txBody>
      </p:sp>
      <p:sp>
        <p:nvSpPr>
          <p:cNvPr id="8" name="Google Shape;1043;p13">
            <a:hlinkClick r:id="rId3"/>
            <a:extLst>
              <a:ext uri="{FF2B5EF4-FFF2-40B4-BE49-F238E27FC236}">
                <a16:creationId xmlns:a16="http://schemas.microsoft.com/office/drawing/2014/main" id="{02C27530-794A-4BDA-A52F-FECAAB9FBAFA}"/>
              </a:ext>
            </a:extLst>
          </p:cNvPr>
          <p:cNvSpPr/>
          <p:nvPr/>
        </p:nvSpPr>
        <p:spPr>
          <a:xfrm>
            <a:off x="7357352" y="2538538"/>
            <a:ext cx="2886328" cy="465049"/>
          </a:xfrm>
          <a:prstGeom prst="roundRect">
            <a:avLst>
              <a:gd name="adj" fmla="val 50000"/>
            </a:avLst>
          </a:prstGeom>
          <a:solidFill>
            <a:srgbClr val="23779D"/>
          </a:solidFill>
          <a:ln>
            <a:noFill/>
          </a:ln>
        </p:spPr>
        <p:txBody>
          <a:bodyPr spcFirstLastPara="1" wrap="square" lIns="68569" tIns="34275" rIns="68569" bIns="34275" anchor="ctr" anchorCtr="0">
            <a:noAutofit/>
          </a:bodyPr>
          <a:lstStyle/>
          <a:p>
            <a:pPr algn="ctr">
              <a:buClr>
                <a:srgbClr val="000000"/>
              </a:buClr>
              <a:buSzPts val="1800"/>
            </a:pPr>
            <a:r>
              <a:rPr lang="en-US" sz="2400" dirty="0">
                <a:solidFill>
                  <a:schemeClr val="lt2"/>
                </a:solidFill>
                <a:latin typeface="Source Sans Pro" panose="020B0503030403020204" pitchFamily="34" charset="0"/>
                <a:ea typeface="Source Sans Pro" panose="020B0503030403020204" pitchFamily="34" charset="0"/>
                <a:cs typeface="Arial"/>
                <a:sym typeface="Arial"/>
              </a:rPr>
              <a:t>www.menti.com </a:t>
            </a:r>
            <a:endParaRPr sz="2400" dirty="0">
              <a:solidFill>
                <a:schemeClr val="lt2"/>
              </a:solidFill>
              <a:latin typeface="Source Sans Pro" panose="020B0503030403020204" pitchFamily="34" charset="0"/>
              <a:ea typeface="Source Sans Pro" panose="020B0503030403020204" pitchFamily="34" charset="0"/>
              <a:cs typeface="Arial"/>
              <a:sym typeface="Arial"/>
            </a:endParaRPr>
          </a:p>
        </p:txBody>
      </p:sp>
      <p:sp>
        <p:nvSpPr>
          <p:cNvPr id="9" name="Google Shape;1043;p13">
            <a:hlinkClick r:id="rId3"/>
            <a:extLst>
              <a:ext uri="{FF2B5EF4-FFF2-40B4-BE49-F238E27FC236}">
                <a16:creationId xmlns:a16="http://schemas.microsoft.com/office/drawing/2014/main" id="{3AE36E65-AEAA-4AC8-8365-A105FADAAA6F}"/>
              </a:ext>
            </a:extLst>
          </p:cNvPr>
          <p:cNvSpPr/>
          <p:nvPr/>
        </p:nvSpPr>
        <p:spPr>
          <a:xfrm>
            <a:off x="7357352" y="3579413"/>
            <a:ext cx="2886328" cy="465049"/>
          </a:xfrm>
          <a:prstGeom prst="roundRect">
            <a:avLst>
              <a:gd name="adj" fmla="val 50000"/>
            </a:avLst>
          </a:prstGeom>
          <a:solidFill>
            <a:srgbClr val="23779D"/>
          </a:solidFill>
          <a:ln>
            <a:noFill/>
          </a:ln>
        </p:spPr>
        <p:txBody>
          <a:bodyPr spcFirstLastPara="1" wrap="square" lIns="68569" tIns="34275" rIns="68569" bIns="34275" anchor="ctr" anchorCtr="0">
            <a:noAutofit/>
          </a:bodyPr>
          <a:lstStyle/>
          <a:p>
            <a:pPr algn="ctr">
              <a:buClr>
                <a:srgbClr val="000000"/>
              </a:buClr>
              <a:buSzPts val="1800"/>
            </a:pPr>
            <a:r>
              <a:rPr lang="en-US" sz="2400" dirty="0">
                <a:solidFill>
                  <a:schemeClr val="lt2"/>
                </a:solidFill>
                <a:latin typeface="Source Sans Pro" panose="020B0503030403020204" pitchFamily="34" charset="0"/>
                <a:ea typeface="Source Sans Pro" panose="020B0503030403020204" pitchFamily="34" charset="0"/>
                <a:cs typeface="Arial"/>
                <a:sym typeface="Arial"/>
              </a:rPr>
              <a:t>1111 1111</a:t>
            </a:r>
          </a:p>
        </p:txBody>
      </p:sp>
    </p:spTree>
    <p:extLst>
      <p:ext uri="{BB962C8B-B14F-4D97-AF65-F5344CB8AC3E}">
        <p14:creationId xmlns:p14="http://schemas.microsoft.com/office/powerpoint/2010/main" val="383832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A828F-B059-CC43-8312-4DC0CB2DDFAF}"/>
              </a:ext>
            </a:extLst>
          </p:cNvPr>
          <p:cNvSpPr>
            <a:spLocks noGrp="1"/>
          </p:cNvSpPr>
          <p:nvPr>
            <p:ph type="title"/>
          </p:nvPr>
        </p:nvSpPr>
        <p:spPr>
          <a:xfrm>
            <a:off x="2147888" y="1709740"/>
            <a:ext cx="7886700" cy="2518541"/>
          </a:xfrm>
        </p:spPr>
        <p:txBody>
          <a:bodyPr/>
          <a:lstStyle/>
          <a:p>
            <a:r>
              <a:rPr lang="en-US" dirty="0"/>
              <a:t>Discussion</a:t>
            </a:r>
          </a:p>
        </p:txBody>
      </p:sp>
      <p:sp>
        <p:nvSpPr>
          <p:cNvPr id="6" name="Google Shape;9;p2">
            <a:extLst>
              <a:ext uri="{FF2B5EF4-FFF2-40B4-BE49-F238E27FC236}">
                <a16:creationId xmlns:a16="http://schemas.microsoft.com/office/drawing/2014/main" id="{207EA6C7-8257-2941-8145-D7D32A9E1BB9}"/>
              </a:ext>
              <a:ext uri="{C183D7F6-B498-43B3-948B-1728B52AA6E4}">
                <adec:decorative xmlns:adec="http://schemas.microsoft.com/office/drawing/2017/decorative" val="1"/>
              </a:ext>
            </a:extLst>
          </p:cNvPr>
          <p:cNvSpPr/>
          <p:nvPr/>
        </p:nvSpPr>
        <p:spPr>
          <a:xfrm rot="10800000" flipH="1">
            <a:off x="112418" y="-1157400"/>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sp>
        <p:nvSpPr>
          <p:cNvPr id="7" name="Google Shape;11;p2">
            <a:extLst>
              <a:ext uri="{FF2B5EF4-FFF2-40B4-BE49-F238E27FC236}">
                <a16:creationId xmlns:a16="http://schemas.microsoft.com/office/drawing/2014/main" id="{45BFA0EB-3F12-744F-BE77-BF8742A6B077}"/>
              </a:ext>
              <a:ext uri="{C183D7F6-B498-43B3-948B-1728B52AA6E4}">
                <adec:decorative xmlns:adec="http://schemas.microsoft.com/office/drawing/2017/decorative" val="1"/>
              </a:ext>
            </a:extLst>
          </p:cNvPr>
          <p:cNvSpPr/>
          <p:nvPr/>
        </p:nvSpPr>
        <p:spPr>
          <a:xfrm>
            <a:off x="9129425" y="342175"/>
            <a:ext cx="2052600" cy="2052600"/>
          </a:xfrm>
          <a:prstGeom prst="ellipse">
            <a:avLst/>
          </a:prstGeom>
          <a:solidFill>
            <a:srgbClr val="90993E"/>
          </a:solidFill>
          <a:ln>
            <a:noFill/>
          </a:ln>
        </p:spPr>
        <p:txBody>
          <a:bodyPr spcFirstLastPara="1" wrap="square" lIns="91425" tIns="91425" rIns="91425" bIns="91425" anchor="ctr" anchorCtr="0">
            <a:noAutofit/>
          </a:bodyPr>
          <a:lstStyle/>
          <a:p>
            <a:endParaRPr/>
          </a:p>
        </p:txBody>
      </p:sp>
      <p:grpSp>
        <p:nvGrpSpPr>
          <p:cNvPr id="8" name="Google Shape;12;p2">
            <a:extLst>
              <a:ext uri="{FF2B5EF4-FFF2-40B4-BE49-F238E27FC236}">
                <a16:creationId xmlns:a16="http://schemas.microsoft.com/office/drawing/2014/main" id="{E7459562-5C3E-914A-94B2-80D7E6ECB23F}"/>
              </a:ext>
              <a:ext uri="{C183D7F6-B498-43B3-948B-1728B52AA6E4}">
                <adec:decorative xmlns:adec="http://schemas.microsoft.com/office/drawing/2017/decorative" val="1"/>
              </a:ext>
            </a:extLst>
          </p:cNvPr>
          <p:cNvGrpSpPr/>
          <p:nvPr/>
        </p:nvGrpSpPr>
        <p:grpSpPr>
          <a:xfrm>
            <a:off x="7936578" y="-640069"/>
            <a:ext cx="1962482" cy="1953284"/>
            <a:chOff x="386328" y="2672681"/>
            <a:chExt cx="1962482" cy="1953284"/>
          </a:xfrm>
        </p:grpSpPr>
        <p:sp>
          <p:nvSpPr>
            <p:cNvPr id="9" name="Google Shape;13;p2">
              <a:extLst>
                <a:ext uri="{FF2B5EF4-FFF2-40B4-BE49-F238E27FC236}">
                  <a16:creationId xmlns:a16="http://schemas.microsoft.com/office/drawing/2014/main" id="{E6E8540A-115B-E648-8F22-0888D1517E4F}"/>
                </a:ext>
              </a:extLst>
            </p:cNvPr>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14;p2">
              <a:extLst>
                <a:ext uri="{FF2B5EF4-FFF2-40B4-BE49-F238E27FC236}">
                  <a16:creationId xmlns:a16="http://schemas.microsoft.com/office/drawing/2014/main" id="{1786D852-0EED-B548-91CA-8885BB38DE68}"/>
                </a:ext>
              </a:extLst>
            </p:cNvPr>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5;p2">
              <a:extLst>
                <a:ext uri="{FF2B5EF4-FFF2-40B4-BE49-F238E27FC236}">
                  <a16:creationId xmlns:a16="http://schemas.microsoft.com/office/drawing/2014/main" id="{44329658-A861-DF44-9E4F-5DEECB55092E}"/>
                </a:ext>
              </a:extLst>
            </p:cNvPr>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6;p2">
              <a:extLst>
                <a:ext uri="{FF2B5EF4-FFF2-40B4-BE49-F238E27FC236}">
                  <a16:creationId xmlns:a16="http://schemas.microsoft.com/office/drawing/2014/main" id="{DECB85D0-0849-0F43-904B-19825418892C}"/>
                </a:ext>
              </a:extLst>
            </p:cNvPr>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17;p2">
              <a:extLst>
                <a:ext uri="{FF2B5EF4-FFF2-40B4-BE49-F238E27FC236}">
                  <a16:creationId xmlns:a16="http://schemas.microsoft.com/office/drawing/2014/main" id="{E1AD4121-DA05-F941-AB89-86BBD11C1ECE}"/>
                </a:ext>
              </a:extLst>
            </p:cNvPr>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18;p2">
              <a:extLst>
                <a:ext uri="{FF2B5EF4-FFF2-40B4-BE49-F238E27FC236}">
                  <a16:creationId xmlns:a16="http://schemas.microsoft.com/office/drawing/2014/main" id="{91E5B06D-F8CE-404A-8CAE-A49964B5DCB2}"/>
                </a:ext>
              </a:extLst>
            </p:cNvPr>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19;p2">
              <a:extLst>
                <a:ext uri="{FF2B5EF4-FFF2-40B4-BE49-F238E27FC236}">
                  <a16:creationId xmlns:a16="http://schemas.microsoft.com/office/drawing/2014/main" id="{033BE52C-DEC4-794E-B7E2-0B025638E555}"/>
                </a:ext>
              </a:extLst>
            </p:cNvPr>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20;p2">
              <a:extLst>
                <a:ext uri="{FF2B5EF4-FFF2-40B4-BE49-F238E27FC236}">
                  <a16:creationId xmlns:a16="http://schemas.microsoft.com/office/drawing/2014/main" id="{42FDAC24-C79E-614B-9409-3F580352F980}"/>
                </a:ext>
              </a:extLst>
            </p:cNvPr>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21;p2">
              <a:extLst>
                <a:ext uri="{FF2B5EF4-FFF2-40B4-BE49-F238E27FC236}">
                  <a16:creationId xmlns:a16="http://schemas.microsoft.com/office/drawing/2014/main" id="{2D015D49-6B40-5043-B814-A0FCF32F8505}"/>
                </a:ext>
              </a:extLst>
            </p:cNvPr>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22;p2">
              <a:extLst>
                <a:ext uri="{FF2B5EF4-FFF2-40B4-BE49-F238E27FC236}">
                  <a16:creationId xmlns:a16="http://schemas.microsoft.com/office/drawing/2014/main" id="{C537F20C-BB35-9B4D-8074-5411D09A7C76}"/>
                </a:ext>
              </a:extLst>
            </p:cNvPr>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23;p2">
              <a:extLst>
                <a:ext uri="{FF2B5EF4-FFF2-40B4-BE49-F238E27FC236}">
                  <a16:creationId xmlns:a16="http://schemas.microsoft.com/office/drawing/2014/main" id="{BD3B312F-4AE6-2A46-9EE7-1A327B455FE9}"/>
                </a:ext>
              </a:extLst>
            </p:cNvPr>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24;p2">
              <a:extLst>
                <a:ext uri="{FF2B5EF4-FFF2-40B4-BE49-F238E27FC236}">
                  <a16:creationId xmlns:a16="http://schemas.microsoft.com/office/drawing/2014/main" id="{7BB8F034-1FF0-5941-B21D-749F41F9E418}"/>
                </a:ext>
              </a:extLst>
            </p:cNvPr>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25;p2">
              <a:extLst>
                <a:ext uri="{FF2B5EF4-FFF2-40B4-BE49-F238E27FC236}">
                  <a16:creationId xmlns:a16="http://schemas.microsoft.com/office/drawing/2014/main" id="{11AB07B2-7C84-7C44-BD66-1F93A93556AC}"/>
                </a:ext>
              </a:extLst>
            </p:cNvPr>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26;p2">
              <a:extLst>
                <a:ext uri="{FF2B5EF4-FFF2-40B4-BE49-F238E27FC236}">
                  <a16:creationId xmlns:a16="http://schemas.microsoft.com/office/drawing/2014/main" id="{21B42DFB-C432-9F4E-98A0-1C9C9764C433}"/>
                </a:ext>
              </a:extLst>
            </p:cNvPr>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27;p2">
              <a:extLst>
                <a:ext uri="{FF2B5EF4-FFF2-40B4-BE49-F238E27FC236}">
                  <a16:creationId xmlns:a16="http://schemas.microsoft.com/office/drawing/2014/main" id="{56B65888-5003-7F43-90F0-79A7E48C35FE}"/>
                </a:ext>
              </a:extLst>
            </p:cNvPr>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8;p2">
              <a:extLst>
                <a:ext uri="{FF2B5EF4-FFF2-40B4-BE49-F238E27FC236}">
                  <a16:creationId xmlns:a16="http://schemas.microsoft.com/office/drawing/2014/main" id="{A374BB8A-C001-794C-A863-82C2CF2097E9}"/>
                </a:ext>
              </a:extLst>
            </p:cNvPr>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29;p2">
              <a:extLst>
                <a:ext uri="{FF2B5EF4-FFF2-40B4-BE49-F238E27FC236}">
                  <a16:creationId xmlns:a16="http://schemas.microsoft.com/office/drawing/2014/main" id="{6E9F32E6-694D-DB42-9D07-BE0E30A83F3D}"/>
                </a:ext>
              </a:extLst>
            </p:cNvPr>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30;p2">
              <a:extLst>
                <a:ext uri="{FF2B5EF4-FFF2-40B4-BE49-F238E27FC236}">
                  <a16:creationId xmlns:a16="http://schemas.microsoft.com/office/drawing/2014/main" id="{D4927A23-A2C5-484D-91BF-A32DF0166EEC}"/>
                </a:ext>
              </a:extLst>
            </p:cNvPr>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31;p2">
              <a:extLst>
                <a:ext uri="{FF2B5EF4-FFF2-40B4-BE49-F238E27FC236}">
                  <a16:creationId xmlns:a16="http://schemas.microsoft.com/office/drawing/2014/main" id="{DA776C8B-3160-054D-8FB7-D46B721B9359}"/>
                </a:ext>
              </a:extLst>
            </p:cNvPr>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32;p2">
              <a:extLst>
                <a:ext uri="{FF2B5EF4-FFF2-40B4-BE49-F238E27FC236}">
                  <a16:creationId xmlns:a16="http://schemas.microsoft.com/office/drawing/2014/main" id="{6E417676-D47E-5E40-A8F4-A9E279D8F037}"/>
                </a:ext>
              </a:extLst>
            </p:cNvPr>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33;p2">
              <a:extLst>
                <a:ext uri="{FF2B5EF4-FFF2-40B4-BE49-F238E27FC236}">
                  <a16:creationId xmlns:a16="http://schemas.microsoft.com/office/drawing/2014/main" id="{0334009B-FC2D-D649-90DE-2A8710DAEFDE}"/>
                </a:ext>
              </a:extLst>
            </p:cNvPr>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34;p2">
              <a:extLst>
                <a:ext uri="{FF2B5EF4-FFF2-40B4-BE49-F238E27FC236}">
                  <a16:creationId xmlns:a16="http://schemas.microsoft.com/office/drawing/2014/main" id="{DD8475AD-FF54-9B4F-BDD9-77305D6C7C12}"/>
                </a:ext>
              </a:extLst>
            </p:cNvPr>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35;p2">
              <a:extLst>
                <a:ext uri="{FF2B5EF4-FFF2-40B4-BE49-F238E27FC236}">
                  <a16:creationId xmlns:a16="http://schemas.microsoft.com/office/drawing/2014/main" id="{6539F685-707A-2A48-BCD7-DB73E3FDAAD5}"/>
                </a:ext>
              </a:extLst>
            </p:cNvPr>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36;p2">
              <a:extLst>
                <a:ext uri="{FF2B5EF4-FFF2-40B4-BE49-F238E27FC236}">
                  <a16:creationId xmlns:a16="http://schemas.microsoft.com/office/drawing/2014/main" id="{C6FC8F82-266B-AB49-B6F5-950D92E65CE1}"/>
                </a:ext>
              </a:extLst>
            </p:cNvPr>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7;p2">
              <a:extLst>
                <a:ext uri="{FF2B5EF4-FFF2-40B4-BE49-F238E27FC236}">
                  <a16:creationId xmlns:a16="http://schemas.microsoft.com/office/drawing/2014/main" id="{AC29EAEE-B6FF-624A-B571-F22926A74E34}"/>
                </a:ext>
              </a:extLst>
            </p:cNvPr>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38;p2">
              <a:extLst>
                <a:ext uri="{FF2B5EF4-FFF2-40B4-BE49-F238E27FC236}">
                  <a16:creationId xmlns:a16="http://schemas.microsoft.com/office/drawing/2014/main" id="{AD9D8289-7D43-4C4E-8F09-0402A9355EED}"/>
                </a:ext>
              </a:extLst>
            </p:cNvPr>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39;p2">
              <a:extLst>
                <a:ext uri="{FF2B5EF4-FFF2-40B4-BE49-F238E27FC236}">
                  <a16:creationId xmlns:a16="http://schemas.microsoft.com/office/drawing/2014/main" id="{B11266BC-16A2-694A-B274-68DC8B803E71}"/>
                </a:ext>
              </a:extLst>
            </p:cNvPr>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40;p2">
              <a:extLst>
                <a:ext uri="{FF2B5EF4-FFF2-40B4-BE49-F238E27FC236}">
                  <a16:creationId xmlns:a16="http://schemas.microsoft.com/office/drawing/2014/main" id="{43B85543-A775-5A47-AEA1-4482C87CC06A}"/>
                </a:ext>
              </a:extLst>
            </p:cNvPr>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41;p2">
              <a:extLst>
                <a:ext uri="{FF2B5EF4-FFF2-40B4-BE49-F238E27FC236}">
                  <a16:creationId xmlns:a16="http://schemas.microsoft.com/office/drawing/2014/main" id="{8059F89D-C4AB-FC46-8903-14819A2D734C}"/>
                </a:ext>
              </a:extLst>
            </p:cNvPr>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42;p2">
              <a:extLst>
                <a:ext uri="{FF2B5EF4-FFF2-40B4-BE49-F238E27FC236}">
                  <a16:creationId xmlns:a16="http://schemas.microsoft.com/office/drawing/2014/main" id="{8F864E09-3B89-4547-A55C-B81E8DD5DEE8}"/>
                </a:ext>
              </a:extLst>
            </p:cNvPr>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43;p2">
              <a:extLst>
                <a:ext uri="{FF2B5EF4-FFF2-40B4-BE49-F238E27FC236}">
                  <a16:creationId xmlns:a16="http://schemas.microsoft.com/office/drawing/2014/main" id="{EBEC037C-4451-A74A-AA73-B5629DDB9C56}"/>
                </a:ext>
              </a:extLst>
            </p:cNvPr>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44;p2">
              <a:extLst>
                <a:ext uri="{FF2B5EF4-FFF2-40B4-BE49-F238E27FC236}">
                  <a16:creationId xmlns:a16="http://schemas.microsoft.com/office/drawing/2014/main" id="{600799CF-536D-4644-8CD1-11772E09B24E}"/>
                </a:ext>
              </a:extLst>
            </p:cNvPr>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45;p2">
              <a:extLst>
                <a:ext uri="{FF2B5EF4-FFF2-40B4-BE49-F238E27FC236}">
                  <a16:creationId xmlns:a16="http://schemas.microsoft.com/office/drawing/2014/main" id="{882C57AA-FFC1-8146-805A-59C0D7A18C64}"/>
                </a:ext>
              </a:extLst>
            </p:cNvPr>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6;p2">
              <a:extLst>
                <a:ext uri="{FF2B5EF4-FFF2-40B4-BE49-F238E27FC236}">
                  <a16:creationId xmlns:a16="http://schemas.microsoft.com/office/drawing/2014/main" id="{6372A746-0B5C-EF4F-9607-3037F916C797}"/>
                </a:ext>
              </a:extLst>
            </p:cNvPr>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47;p2">
              <a:extLst>
                <a:ext uri="{FF2B5EF4-FFF2-40B4-BE49-F238E27FC236}">
                  <a16:creationId xmlns:a16="http://schemas.microsoft.com/office/drawing/2014/main" id="{5D1C519E-4410-7C44-AA30-9FB0044CC1E0}"/>
                </a:ext>
              </a:extLst>
            </p:cNvPr>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 name="Text Placeholder 2">
            <a:extLst>
              <a:ext uri="{FF2B5EF4-FFF2-40B4-BE49-F238E27FC236}">
                <a16:creationId xmlns:a16="http://schemas.microsoft.com/office/drawing/2014/main" id="{45A59DA5-9C73-CF4A-AC07-D319C9233D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63321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icole Augustine, RIZE Consultants">
            <a:extLst>
              <a:ext uri="{FF2B5EF4-FFF2-40B4-BE49-F238E27FC236}">
                <a16:creationId xmlns:a16="http://schemas.microsoft.com/office/drawing/2014/main" id="{CEA9E133-2598-E242-82A2-56DA463F312F}"/>
              </a:ext>
            </a:extLst>
          </p:cNvPr>
          <p:cNvPicPr>
            <a:picLocks noGrp="1" noChangeAspect="1"/>
          </p:cNvPicPr>
          <p:nvPr>
            <p:ph idx="1"/>
          </p:nvPr>
        </p:nvPicPr>
        <p:blipFill>
          <a:blip r:embed="rId3"/>
          <a:stretch>
            <a:fillRect/>
          </a:stretch>
        </p:blipFill>
        <p:spPr>
          <a:xfrm>
            <a:off x="146380" y="136808"/>
            <a:ext cx="11938046" cy="6584384"/>
          </a:xfrm>
        </p:spPr>
      </p:pic>
      <p:sp>
        <p:nvSpPr>
          <p:cNvPr id="2" name="Title 1">
            <a:extLst>
              <a:ext uri="{FF2B5EF4-FFF2-40B4-BE49-F238E27FC236}">
                <a16:creationId xmlns:a16="http://schemas.microsoft.com/office/drawing/2014/main" id="{FF738F68-7E8E-4C39-90D4-8F62520FADF3}"/>
              </a:ext>
            </a:extLst>
          </p:cNvPr>
          <p:cNvSpPr>
            <a:spLocks noGrp="1"/>
          </p:cNvSpPr>
          <p:nvPr>
            <p:ph type="title"/>
          </p:nvPr>
        </p:nvSpPr>
        <p:spPr>
          <a:xfrm>
            <a:off x="2152650" y="553763"/>
            <a:ext cx="7886700" cy="456891"/>
          </a:xfrm>
        </p:spPr>
        <p:txBody>
          <a:bodyPr>
            <a:normAutofit/>
          </a:bodyPr>
          <a:lstStyle/>
          <a:p>
            <a:r>
              <a:rPr lang="en-US" sz="2000" dirty="0">
                <a:solidFill>
                  <a:schemeClr val="bg1"/>
                </a:solidFill>
              </a:rPr>
              <a:t>Nicole Augustine</a:t>
            </a:r>
          </a:p>
        </p:txBody>
      </p:sp>
    </p:spTree>
    <p:extLst>
      <p:ext uri="{BB962C8B-B14F-4D97-AF65-F5344CB8AC3E}">
        <p14:creationId xmlns:p14="http://schemas.microsoft.com/office/powerpoint/2010/main" val="368284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28F56-408F-7C4B-B266-9FE60742D14B}"/>
              </a:ext>
            </a:extLst>
          </p:cNvPr>
          <p:cNvSpPr>
            <a:spLocks noGrp="1"/>
          </p:cNvSpPr>
          <p:nvPr>
            <p:ph type="title"/>
          </p:nvPr>
        </p:nvSpPr>
        <p:spPr/>
        <p:txBody>
          <a:bodyPr>
            <a:normAutofit/>
          </a:bodyPr>
          <a:lstStyle/>
          <a:p>
            <a:r>
              <a:rPr lang="en-US" sz="3300" dirty="0"/>
              <a:t>A Note About Land Acknowledgement:</a:t>
            </a:r>
          </a:p>
        </p:txBody>
      </p:sp>
      <p:sp>
        <p:nvSpPr>
          <p:cNvPr id="6" name="Content Placeholder 5">
            <a:extLst>
              <a:ext uri="{FF2B5EF4-FFF2-40B4-BE49-F238E27FC236}">
                <a16:creationId xmlns:a16="http://schemas.microsoft.com/office/drawing/2014/main" id="{C67DAE61-7CFA-884F-A4A3-B7CAB3E29B7A}"/>
              </a:ext>
            </a:extLst>
          </p:cNvPr>
          <p:cNvSpPr>
            <a:spLocks noGrp="1"/>
          </p:cNvSpPr>
          <p:nvPr>
            <p:ph idx="1"/>
          </p:nvPr>
        </p:nvSpPr>
        <p:spPr/>
        <p:txBody>
          <a:bodyPr/>
          <a:lstStyle/>
          <a:p>
            <a:pPr>
              <a:lnSpc>
                <a:spcPct val="100000"/>
              </a:lnSpc>
            </a:pPr>
            <a:r>
              <a:rPr lang="en-US" sz="2400" dirty="0"/>
              <a:t>“It is important to understand the </a:t>
            </a:r>
            <a:r>
              <a:rPr lang="en-US" sz="2400" b="1" dirty="0"/>
              <a:t>longstanding history </a:t>
            </a:r>
            <a:r>
              <a:rPr lang="en-US" sz="2400" dirty="0"/>
              <a:t>that has brought you to reside on the land, and to seek to </a:t>
            </a:r>
            <a:r>
              <a:rPr lang="en-US" sz="2400" b="1" dirty="0"/>
              <a:t>understand your place </a:t>
            </a:r>
            <a:r>
              <a:rPr lang="en-US" sz="2400" dirty="0"/>
              <a:t>within that history. </a:t>
            </a:r>
          </a:p>
          <a:p>
            <a:pPr>
              <a:lnSpc>
                <a:spcPct val="100000"/>
              </a:lnSpc>
            </a:pPr>
            <a:r>
              <a:rPr lang="en-US" sz="2400" dirty="0"/>
              <a:t>Land acknowledgements do not exist in a past tense, or historical context: </a:t>
            </a:r>
            <a:r>
              <a:rPr lang="en-US" sz="2400" b="1" dirty="0"/>
              <a:t>colonialism is a current ongoing process</a:t>
            </a:r>
            <a:r>
              <a:rPr lang="en-US" sz="2400" dirty="0"/>
              <a:t>, and we need to build our </a:t>
            </a:r>
            <a:r>
              <a:rPr lang="en-US" sz="2400" b="1" dirty="0"/>
              <a:t>mindfulness of our present participation</a:t>
            </a:r>
            <a:r>
              <a:rPr lang="en-US" sz="2400" dirty="0"/>
              <a:t>.”</a:t>
            </a:r>
          </a:p>
          <a:p>
            <a:br>
              <a:rPr lang="en-US" sz="1350" i="1" dirty="0"/>
            </a:br>
            <a:r>
              <a:rPr lang="en-US" sz="1350" i="1" dirty="0"/>
              <a:t>– </a:t>
            </a:r>
            <a:r>
              <a:rPr lang="en-US" sz="1350" i="1" dirty="0">
                <a:hlinkClick r:id="rId3"/>
              </a:rPr>
              <a:t>Northwestern University</a:t>
            </a:r>
            <a:endParaRPr lang="en-US" sz="1350" i="1" dirty="0"/>
          </a:p>
        </p:txBody>
      </p:sp>
      <p:sp>
        <p:nvSpPr>
          <p:cNvPr id="4" name="Google Shape;92;p4">
            <a:extLst>
              <a:ext uri="{FF2B5EF4-FFF2-40B4-BE49-F238E27FC236}">
                <a16:creationId xmlns:a16="http://schemas.microsoft.com/office/drawing/2014/main" id="{C1194B6B-A215-864D-ACAE-B87C21A3FBB6}"/>
              </a:ext>
              <a:ext uri="{C183D7F6-B498-43B3-948B-1728B52AA6E4}">
                <adec:decorative xmlns:adec="http://schemas.microsoft.com/office/drawing/2017/decorative" val="1"/>
              </a:ext>
            </a:extLst>
          </p:cNvPr>
          <p:cNvSpPr/>
          <p:nvPr/>
        </p:nvSpPr>
        <p:spPr>
          <a:xfrm rot="1216525" flipH="1">
            <a:off x="10682662" y="2907066"/>
            <a:ext cx="2540453" cy="378144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6B4B62"/>
          </a:solidFill>
          <a:ln>
            <a:noFill/>
          </a:ln>
        </p:spPr>
        <p:txBody>
          <a:bodyPr spcFirstLastPara="1" wrap="square" lIns="91425" tIns="91425" rIns="91425" bIns="91425" anchor="ctr" anchorCtr="0">
            <a:noAutofit/>
          </a:bodyPr>
          <a:lstStyle/>
          <a:p>
            <a:endParaRPr/>
          </a:p>
        </p:txBody>
      </p:sp>
      <p:sp>
        <p:nvSpPr>
          <p:cNvPr id="7" name="Google Shape;93;p4">
            <a:extLst>
              <a:ext uri="{FF2B5EF4-FFF2-40B4-BE49-F238E27FC236}">
                <a16:creationId xmlns:a16="http://schemas.microsoft.com/office/drawing/2014/main" id="{B5B75AFE-793F-CE4F-B183-CB23E92D7C4E}"/>
              </a:ext>
              <a:ext uri="{C183D7F6-B498-43B3-948B-1728B52AA6E4}">
                <adec:decorative xmlns:adec="http://schemas.microsoft.com/office/drawing/2017/decorative" val="1"/>
              </a:ext>
            </a:extLst>
          </p:cNvPr>
          <p:cNvSpPr/>
          <p:nvPr/>
        </p:nvSpPr>
        <p:spPr>
          <a:xfrm>
            <a:off x="-694703" y="4375458"/>
            <a:ext cx="1844545" cy="2370475"/>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90993E"/>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2351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3257AD-D009-BA47-A3F7-98CD18F20868}"/>
              </a:ext>
            </a:extLst>
          </p:cNvPr>
          <p:cNvSpPr>
            <a:spLocks noGrp="1"/>
          </p:cNvSpPr>
          <p:nvPr>
            <p:ph type="title"/>
          </p:nvPr>
        </p:nvSpPr>
        <p:spPr>
          <a:xfrm>
            <a:off x="2003161" y="1170432"/>
            <a:ext cx="8182230" cy="937046"/>
          </a:xfrm>
        </p:spPr>
        <p:txBody>
          <a:bodyPr vert="horz" lIns="68580" tIns="34290" rIns="68580" bIns="34290" rtlCol="0" anchor="ctr">
            <a:normAutofit/>
          </a:bodyPr>
          <a:lstStyle/>
          <a:p>
            <a:pPr algn="ctr"/>
            <a:r>
              <a:rPr lang="en-US" sz="4950" dirty="0"/>
              <a:t>Creating Our Intention</a:t>
            </a:r>
          </a:p>
        </p:txBody>
      </p:sp>
      <p:sp>
        <p:nvSpPr>
          <p:cNvPr id="5" name="Text Placeholder 4">
            <a:extLst>
              <a:ext uri="{FF2B5EF4-FFF2-40B4-BE49-F238E27FC236}">
                <a16:creationId xmlns:a16="http://schemas.microsoft.com/office/drawing/2014/main" id="{CFDB6BC5-8AF4-F241-804E-13872188DEFB}"/>
              </a:ext>
            </a:extLst>
          </p:cNvPr>
          <p:cNvSpPr>
            <a:spLocks noGrp="1"/>
          </p:cNvSpPr>
          <p:nvPr>
            <p:ph type="body" idx="1"/>
          </p:nvPr>
        </p:nvSpPr>
        <p:spPr>
          <a:xfrm>
            <a:off x="2003161" y="2214407"/>
            <a:ext cx="8182232" cy="515555"/>
          </a:xfrm>
        </p:spPr>
        <p:txBody>
          <a:bodyPr vert="horz" lIns="68580" tIns="34290" rIns="68580" bIns="34290" rtlCol="0" anchor="ctr">
            <a:normAutofit/>
          </a:bodyPr>
          <a:lstStyle/>
          <a:p>
            <a:pPr algn="ctr"/>
            <a:endParaRPr lang="en-US" sz="1800"/>
          </a:p>
        </p:txBody>
      </p:sp>
      <p:pic>
        <p:nvPicPr>
          <p:cNvPr id="7" name="Picture 6" descr="Four spirals">
            <a:extLst>
              <a:ext uri="{FF2B5EF4-FFF2-40B4-BE49-F238E27FC236}">
                <a16:creationId xmlns:a16="http://schemas.microsoft.com/office/drawing/2014/main" id="{487CEA51-FBFE-584A-9859-3D6852CB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30" y="2888816"/>
            <a:ext cx="8661654" cy="2576840"/>
          </a:xfrm>
          <a:prstGeom prst="rect">
            <a:avLst/>
          </a:prstGeom>
        </p:spPr>
      </p:pic>
    </p:spTree>
    <p:extLst>
      <p:ext uri="{BB962C8B-B14F-4D97-AF65-F5344CB8AC3E}">
        <p14:creationId xmlns:p14="http://schemas.microsoft.com/office/powerpoint/2010/main" val="486738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813E-4109-1D4D-B333-453EEC54B2D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CE93CCD-4D25-2D47-8DD1-F8DF0803D0CB}"/>
              </a:ext>
            </a:extLst>
          </p:cNvPr>
          <p:cNvSpPr>
            <a:spLocks noGrp="1"/>
          </p:cNvSpPr>
          <p:nvPr>
            <p:ph idx="1"/>
          </p:nvPr>
        </p:nvSpPr>
        <p:spPr/>
        <p:txBody>
          <a:bodyPr/>
          <a:lstStyle/>
          <a:p>
            <a:pPr marL="457200" indent="-457200">
              <a:lnSpc>
                <a:spcPct val="100000"/>
              </a:lnSpc>
              <a:spcBef>
                <a:spcPts val="1600"/>
              </a:spcBef>
              <a:buFont typeface="Arial" panose="020B0604020202020204" pitchFamily="34" charset="0"/>
              <a:buChar char="•"/>
            </a:pPr>
            <a:r>
              <a:rPr lang="en-US" dirty="0"/>
              <a:t>Understand the power of data for good vs amplifying bias</a:t>
            </a:r>
          </a:p>
          <a:p>
            <a:pPr marL="457200" indent="-457200">
              <a:lnSpc>
                <a:spcPct val="100000"/>
              </a:lnSpc>
              <a:spcBef>
                <a:spcPts val="1600"/>
              </a:spcBef>
              <a:buFont typeface="Arial" panose="020B0604020202020204" pitchFamily="34" charset="0"/>
              <a:buChar char="•"/>
            </a:pPr>
            <a:r>
              <a:rPr lang="en-US" dirty="0"/>
              <a:t>Define data literacy and understand how to be a critical consumer of data</a:t>
            </a:r>
          </a:p>
          <a:p>
            <a:pPr marL="457200" indent="-457200">
              <a:lnSpc>
                <a:spcPct val="100000"/>
              </a:lnSpc>
              <a:spcBef>
                <a:spcPts val="1600"/>
              </a:spcBef>
              <a:buFont typeface="Arial" panose="020B0604020202020204" pitchFamily="34" charset="0"/>
              <a:buChar char="•"/>
            </a:pPr>
            <a:r>
              <a:rPr lang="en-US" dirty="0"/>
              <a:t>Describe how to conduct an equity-focused needs assessment</a:t>
            </a:r>
          </a:p>
          <a:p>
            <a:endParaRPr lang="en-US" dirty="0"/>
          </a:p>
        </p:txBody>
      </p:sp>
      <p:sp>
        <p:nvSpPr>
          <p:cNvPr id="4" name="Google Shape;92;p4">
            <a:extLst>
              <a:ext uri="{FF2B5EF4-FFF2-40B4-BE49-F238E27FC236}">
                <a16:creationId xmlns:a16="http://schemas.microsoft.com/office/drawing/2014/main" id="{A074158D-C340-EB41-A48F-1D7713C89495}"/>
              </a:ext>
              <a:ext uri="{C183D7F6-B498-43B3-948B-1728B52AA6E4}">
                <adec:decorative xmlns:adec="http://schemas.microsoft.com/office/drawing/2017/decorative" val="1"/>
              </a:ext>
            </a:extLst>
          </p:cNvPr>
          <p:cNvSpPr/>
          <p:nvPr/>
        </p:nvSpPr>
        <p:spPr>
          <a:xfrm rot="-1762095" flipH="1">
            <a:off x="-1270228" y="3095157"/>
            <a:ext cx="2540453" cy="3781447"/>
          </a:xfrm>
          <a:custGeom>
            <a:avLst/>
            <a:gdLst/>
            <a:ahLst/>
            <a:cxnLst/>
            <a:rect l="l" t="t" r="r" b="b"/>
            <a:pathLst>
              <a:path w="142469" h="136664" extrusionOk="0">
                <a:moveTo>
                  <a:pt x="97052" y="0"/>
                </a:moveTo>
                <a:cubicBezTo>
                  <a:pt x="94985" y="0"/>
                  <a:pt x="92658" y="685"/>
                  <a:pt x="89955" y="2065"/>
                </a:cubicBezTo>
                <a:cubicBezTo>
                  <a:pt x="76197" y="9104"/>
                  <a:pt x="81149" y="14564"/>
                  <a:pt x="82755" y="40634"/>
                </a:cubicBezTo>
                <a:cubicBezTo>
                  <a:pt x="85458" y="83646"/>
                  <a:pt x="12896" y="58112"/>
                  <a:pt x="4519" y="103881"/>
                </a:cubicBezTo>
                <a:cubicBezTo>
                  <a:pt x="0" y="128495"/>
                  <a:pt x="10558" y="136664"/>
                  <a:pt x="39417" y="136664"/>
                </a:cubicBezTo>
                <a:cubicBezTo>
                  <a:pt x="47997" y="136664"/>
                  <a:pt x="58195" y="135942"/>
                  <a:pt x="70095" y="134715"/>
                </a:cubicBezTo>
                <a:cubicBezTo>
                  <a:pt x="122047" y="129389"/>
                  <a:pt x="142469" y="101392"/>
                  <a:pt x="125767" y="56907"/>
                </a:cubicBezTo>
                <a:cubicBezTo>
                  <a:pt x="111706" y="19432"/>
                  <a:pt x="108060" y="0"/>
                  <a:pt x="97052" y="0"/>
                </a:cubicBezTo>
                <a:close/>
              </a:path>
            </a:pathLst>
          </a:custGeom>
          <a:solidFill>
            <a:srgbClr val="88898D"/>
          </a:solidFill>
          <a:ln>
            <a:noFill/>
          </a:ln>
        </p:spPr>
        <p:txBody>
          <a:bodyPr spcFirstLastPara="1" wrap="square" lIns="91425" tIns="91425" rIns="91425" bIns="91425" anchor="ctr" anchorCtr="0">
            <a:noAutofit/>
          </a:bodyPr>
          <a:lstStyle/>
          <a:p>
            <a:endParaRPr/>
          </a:p>
        </p:txBody>
      </p:sp>
      <p:sp>
        <p:nvSpPr>
          <p:cNvPr id="5" name="Google Shape;93;p4">
            <a:extLst>
              <a:ext uri="{FF2B5EF4-FFF2-40B4-BE49-F238E27FC236}">
                <a16:creationId xmlns:a16="http://schemas.microsoft.com/office/drawing/2014/main" id="{A2F3AEE8-6614-4E4C-8A1E-BC80CBA0DC47}"/>
              </a:ext>
              <a:ext uri="{C183D7F6-B498-43B3-948B-1728B52AA6E4}">
                <adec:decorative xmlns:adec="http://schemas.microsoft.com/office/drawing/2017/decorative" val="1"/>
              </a:ext>
            </a:extLst>
          </p:cNvPr>
          <p:cNvSpPr/>
          <p:nvPr/>
        </p:nvSpPr>
        <p:spPr>
          <a:xfrm>
            <a:off x="11080050" y="603451"/>
            <a:ext cx="1844545" cy="1627040"/>
          </a:xfrm>
          <a:custGeom>
            <a:avLst/>
            <a:gdLst/>
            <a:ahLst/>
            <a:cxnLst/>
            <a:rect l="l" t="t" r="r" b="b"/>
            <a:pathLst>
              <a:path w="13679" h="12066" extrusionOk="0">
                <a:moveTo>
                  <a:pt x="7541" y="1"/>
                </a:moveTo>
                <a:cubicBezTo>
                  <a:pt x="7109" y="1"/>
                  <a:pt x="6648" y="24"/>
                  <a:pt x="6157" y="68"/>
                </a:cubicBezTo>
                <a:cubicBezTo>
                  <a:pt x="1981" y="443"/>
                  <a:pt x="28" y="3173"/>
                  <a:pt x="1" y="6385"/>
                </a:cubicBezTo>
                <a:cubicBezTo>
                  <a:pt x="598" y="10109"/>
                  <a:pt x="2003" y="12066"/>
                  <a:pt x="5300" y="12066"/>
                </a:cubicBezTo>
                <a:cubicBezTo>
                  <a:pt x="5700" y="12066"/>
                  <a:pt x="6128" y="12037"/>
                  <a:pt x="6585" y="11979"/>
                </a:cubicBezTo>
                <a:cubicBezTo>
                  <a:pt x="10680" y="11470"/>
                  <a:pt x="13678" y="9516"/>
                  <a:pt x="12822" y="4297"/>
                </a:cubicBezTo>
                <a:cubicBezTo>
                  <a:pt x="12326" y="1256"/>
                  <a:pt x="10731" y="1"/>
                  <a:pt x="7541" y="1"/>
                </a:cubicBezTo>
                <a:close/>
              </a:path>
            </a:pathLst>
          </a:custGeom>
          <a:solidFill>
            <a:srgbClr val="90993E"/>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08278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43AF71-2B69-1848-83CC-8EF64148D6A6}"/>
              </a:ext>
            </a:extLst>
          </p:cNvPr>
          <p:cNvSpPr>
            <a:spLocks noGrp="1"/>
          </p:cNvSpPr>
          <p:nvPr>
            <p:ph type="title"/>
          </p:nvPr>
        </p:nvSpPr>
        <p:spPr/>
        <p:txBody>
          <a:bodyPr/>
          <a:lstStyle/>
          <a:p>
            <a:r>
              <a:rPr lang="en-US" dirty="0"/>
              <a:t>Poll #2</a:t>
            </a:r>
          </a:p>
        </p:txBody>
      </p:sp>
      <p:sp>
        <p:nvSpPr>
          <p:cNvPr id="5" name="Content Placeholder 4">
            <a:extLst>
              <a:ext uri="{FF2B5EF4-FFF2-40B4-BE49-F238E27FC236}">
                <a16:creationId xmlns:a16="http://schemas.microsoft.com/office/drawing/2014/main" id="{73B89A53-2E39-3849-8B85-C0ACDC0E3A9C}"/>
              </a:ext>
            </a:extLst>
          </p:cNvPr>
          <p:cNvSpPr>
            <a:spLocks noGrp="1"/>
          </p:cNvSpPr>
          <p:nvPr>
            <p:ph idx="1"/>
          </p:nvPr>
        </p:nvSpPr>
        <p:spPr/>
        <p:txBody>
          <a:bodyPr/>
          <a:lstStyle/>
          <a:p>
            <a:r>
              <a:rPr lang="en-US" dirty="0"/>
              <a:t>I’ve attended multiple sessions in this series: </a:t>
            </a:r>
          </a:p>
          <a:p>
            <a:r>
              <a:rPr lang="en-US" dirty="0"/>
              <a:t>A. Yes, I’ve been here for all 4!</a:t>
            </a:r>
          </a:p>
          <a:p>
            <a:r>
              <a:rPr lang="en-US" dirty="0"/>
              <a:t>B. Yes, I’ve been on most of them.</a:t>
            </a:r>
          </a:p>
          <a:p>
            <a:r>
              <a:rPr lang="en-US" dirty="0"/>
              <a:t>C. Life’s a blur…I don’t remember!</a:t>
            </a:r>
          </a:p>
          <a:p>
            <a:r>
              <a:rPr lang="en-US" dirty="0"/>
              <a:t>D. No, this is my first session.</a:t>
            </a:r>
          </a:p>
        </p:txBody>
      </p:sp>
    </p:spTree>
    <p:extLst>
      <p:ext uri="{BB962C8B-B14F-4D97-AF65-F5344CB8AC3E}">
        <p14:creationId xmlns:p14="http://schemas.microsoft.com/office/powerpoint/2010/main" val="3498403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A828F-B059-CC43-8312-4DC0CB2DDFAF}"/>
              </a:ext>
            </a:extLst>
          </p:cNvPr>
          <p:cNvSpPr>
            <a:spLocks noGrp="1"/>
          </p:cNvSpPr>
          <p:nvPr>
            <p:ph type="title"/>
          </p:nvPr>
        </p:nvSpPr>
        <p:spPr>
          <a:xfrm>
            <a:off x="831851" y="1709741"/>
            <a:ext cx="10515600" cy="2557566"/>
          </a:xfrm>
        </p:spPr>
        <p:txBody>
          <a:bodyPr/>
          <a:lstStyle/>
          <a:p>
            <a:r>
              <a:rPr lang="en-US" dirty="0"/>
              <a:t>The Power of Data</a:t>
            </a:r>
          </a:p>
        </p:txBody>
      </p:sp>
      <p:sp>
        <p:nvSpPr>
          <p:cNvPr id="7" name="Text Placeholder 6">
            <a:extLst>
              <a:ext uri="{FF2B5EF4-FFF2-40B4-BE49-F238E27FC236}">
                <a16:creationId xmlns:a16="http://schemas.microsoft.com/office/drawing/2014/main" id="{E30AC913-C11E-AA40-844E-E842BAA7CC8F}"/>
              </a:ext>
            </a:extLst>
          </p:cNvPr>
          <p:cNvSpPr>
            <a:spLocks noGrp="1"/>
          </p:cNvSpPr>
          <p:nvPr>
            <p:ph type="body" idx="1"/>
          </p:nvPr>
        </p:nvSpPr>
        <p:spPr>
          <a:xfrm>
            <a:off x="838200" y="4325113"/>
            <a:ext cx="10515600" cy="1500187"/>
          </a:xfrm>
        </p:spPr>
        <p:txBody>
          <a:bodyPr/>
          <a:lstStyle/>
          <a:p>
            <a:r>
              <a:rPr lang="en-US" dirty="0"/>
              <a:t>“Data are just summaries of thousands of stories – tell a few of those stories to help make the data meaningful.”</a:t>
            </a:r>
          </a:p>
        </p:txBody>
      </p:sp>
      <p:sp>
        <p:nvSpPr>
          <p:cNvPr id="6" name="Google Shape;9;p2">
            <a:extLst>
              <a:ext uri="{FF2B5EF4-FFF2-40B4-BE49-F238E27FC236}">
                <a16:creationId xmlns:a16="http://schemas.microsoft.com/office/drawing/2014/main" id="{056C1F9F-56E7-364F-95C0-65EE5A3BB8F2}"/>
              </a:ext>
              <a:ext uri="{C183D7F6-B498-43B3-948B-1728B52AA6E4}">
                <adec:decorative xmlns:adec="http://schemas.microsoft.com/office/drawing/2017/decorative" val="1"/>
              </a:ext>
            </a:extLst>
          </p:cNvPr>
          <p:cNvSpPr/>
          <p:nvPr/>
        </p:nvSpPr>
        <p:spPr>
          <a:xfrm rot="10800000" flipH="1">
            <a:off x="112418" y="-1157400"/>
            <a:ext cx="4436782" cy="3714342"/>
          </a:xfrm>
          <a:custGeom>
            <a:avLst/>
            <a:gdLst/>
            <a:ahLst/>
            <a:cxnLst/>
            <a:rect l="l" t="t" r="r" b="b"/>
            <a:pathLst>
              <a:path w="61178" h="52038" extrusionOk="0">
                <a:moveTo>
                  <a:pt x="4170" y="12043"/>
                </a:moveTo>
                <a:cubicBezTo>
                  <a:pt x="7339" y="7239"/>
                  <a:pt x="14177" y="1"/>
                  <a:pt x="24184" y="5571"/>
                </a:cubicBezTo>
                <a:cubicBezTo>
                  <a:pt x="34191" y="11142"/>
                  <a:pt x="29988" y="17146"/>
                  <a:pt x="34024" y="21249"/>
                </a:cubicBezTo>
                <a:cubicBezTo>
                  <a:pt x="38061" y="25319"/>
                  <a:pt x="43198" y="25586"/>
                  <a:pt x="51103" y="27253"/>
                </a:cubicBezTo>
                <a:cubicBezTo>
                  <a:pt x="58976" y="28921"/>
                  <a:pt x="61177" y="36093"/>
                  <a:pt x="54472" y="41664"/>
                </a:cubicBezTo>
                <a:cubicBezTo>
                  <a:pt x="47801" y="47268"/>
                  <a:pt x="33758" y="52038"/>
                  <a:pt x="26819" y="46467"/>
                </a:cubicBezTo>
                <a:cubicBezTo>
                  <a:pt x="19848" y="40930"/>
                  <a:pt x="11108" y="34826"/>
                  <a:pt x="5537" y="31590"/>
                </a:cubicBezTo>
                <a:cubicBezTo>
                  <a:pt x="0" y="28388"/>
                  <a:pt x="967" y="16879"/>
                  <a:pt x="4170" y="12043"/>
                </a:cubicBezTo>
                <a:close/>
              </a:path>
            </a:pathLst>
          </a:custGeom>
          <a:solidFill>
            <a:srgbClr val="6B4B62"/>
          </a:solidFill>
          <a:ln>
            <a:noFill/>
          </a:ln>
        </p:spPr>
        <p:txBody>
          <a:bodyPr spcFirstLastPara="1" wrap="square" lIns="91425" tIns="91425" rIns="91425" bIns="91425" anchor="ctr" anchorCtr="0">
            <a:noAutofit/>
          </a:bodyPr>
          <a:lstStyle/>
          <a:p>
            <a:endParaRPr/>
          </a:p>
        </p:txBody>
      </p:sp>
      <p:sp>
        <p:nvSpPr>
          <p:cNvPr id="8" name="Google Shape;11;p2">
            <a:extLst>
              <a:ext uri="{FF2B5EF4-FFF2-40B4-BE49-F238E27FC236}">
                <a16:creationId xmlns:a16="http://schemas.microsoft.com/office/drawing/2014/main" id="{CFE4CB16-6AE5-0A4D-AFE9-F444F616BC77}"/>
              </a:ext>
              <a:ext uri="{C183D7F6-B498-43B3-948B-1728B52AA6E4}">
                <adec:decorative xmlns:adec="http://schemas.microsoft.com/office/drawing/2017/decorative" val="1"/>
              </a:ext>
            </a:extLst>
          </p:cNvPr>
          <p:cNvSpPr/>
          <p:nvPr/>
        </p:nvSpPr>
        <p:spPr>
          <a:xfrm>
            <a:off x="9129425" y="342175"/>
            <a:ext cx="2052600" cy="2052600"/>
          </a:xfrm>
          <a:prstGeom prst="ellipse">
            <a:avLst/>
          </a:prstGeom>
          <a:solidFill>
            <a:srgbClr val="90993E"/>
          </a:solidFill>
          <a:ln>
            <a:noFill/>
          </a:ln>
        </p:spPr>
        <p:txBody>
          <a:bodyPr spcFirstLastPara="1" wrap="square" lIns="91425" tIns="91425" rIns="91425" bIns="91425" anchor="ctr" anchorCtr="0">
            <a:noAutofit/>
          </a:bodyPr>
          <a:lstStyle/>
          <a:p>
            <a:endParaRPr/>
          </a:p>
        </p:txBody>
      </p:sp>
      <p:grpSp>
        <p:nvGrpSpPr>
          <p:cNvPr id="9" name="Google Shape;12;p2">
            <a:extLst>
              <a:ext uri="{FF2B5EF4-FFF2-40B4-BE49-F238E27FC236}">
                <a16:creationId xmlns:a16="http://schemas.microsoft.com/office/drawing/2014/main" id="{055823DC-AC08-934A-B339-E970327B9DB3}"/>
              </a:ext>
              <a:ext uri="{C183D7F6-B498-43B3-948B-1728B52AA6E4}">
                <adec:decorative xmlns:adec="http://schemas.microsoft.com/office/drawing/2017/decorative" val="1"/>
              </a:ext>
            </a:extLst>
          </p:cNvPr>
          <p:cNvGrpSpPr/>
          <p:nvPr/>
        </p:nvGrpSpPr>
        <p:grpSpPr>
          <a:xfrm>
            <a:off x="7936578" y="-640069"/>
            <a:ext cx="1962482" cy="1953284"/>
            <a:chOff x="386328" y="2672681"/>
            <a:chExt cx="1962482" cy="1953284"/>
          </a:xfrm>
        </p:grpSpPr>
        <p:sp>
          <p:nvSpPr>
            <p:cNvPr id="10" name="Google Shape;13;p2">
              <a:extLst>
                <a:ext uri="{FF2B5EF4-FFF2-40B4-BE49-F238E27FC236}">
                  <a16:creationId xmlns:a16="http://schemas.microsoft.com/office/drawing/2014/main" id="{49929124-840D-7C4D-81CE-B31F332A3701}"/>
                </a:ext>
              </a:extLst>
            </p:cNvPr>
            <p:cNvSpPr/>
            <p:nvPr/>
          </p:nvSpPr>
          <p:spPr>
            <a:xfrm>
              <a:off x="602590" y="3031586"/>
              <a:ext cx="2321" cy="2364"/>
            </a:xfrm>
            <a:custGeom>
              <a:avLst/>
              <a:gdLst/>
              <a:ahLst/>
              <a:cxnLst/>
              <a:rect l="l" t="t" r="r" b="b"/>
              <a:pathLst>
                <a:path w="54" h="55" extrusionOk="0">
                  <a:moveTo>
                    <a:pt x="54" y="1"/>
                  </a:moveTo>
                  <a:cubicBezTo>
                    <a:pt x="27" y="27"/>
                    <a:pt x="27" y="27"/>
                    <a:pt x="0" y="54"/>
                  </a:cubicBezTo>
                  <a:lnTo>
                    <a:pt x="54" y="27"/>
                  </a:lnTo>
                  <a:lnTo>
                    <a:pt x="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4;p2">
              <a:extLst>
                <a:ext uri="{FF2B5EF4-FFF2-40B4-BE49-F238E27FC236}">
                  <a16:creationId xmlns:a16="http://schemas.microsoft.com/office/drawing/2014/main" id="{434179A3-8CBB-6E4D-82D4-35590EC650C0}"/>
                </a:ext>
              </a:extLst>
            </p:cNvPr>
            <p:cNvSpPr/>
            <p:nvPr/>
          </p:nvSpPr>
          <p:spPr>
            <a:xfrm>
              <a:off x="386328" y="2672681"/>
              <a:ext cx="1962482" cy="1953284"/>
            </a:xfrm>
            <a:custGeom>
              <a:avLst/>
              <a:gdLst/>
              <a:ahLst/>
              <a:cxnLst/>
              <a:rect l="l" t="t" r="r" b="b"/>
              <a:pathLst>
                <a:path w="45663" h="45449" extrusionOk="0">
                  <a:moveTo>
                    <a:pt x="10947" y="4979"/>
                  </a:moveTo>
                  <a:lnTo>
                    <a:pt x="15605" y="7656"/>
                  </a:lnTo>
                  <a:lnTo>
                    <a:pt x="15605" y="13062"/>
                  </a:lnTo>
                  <a:lnTo>
                    <a:pt x="10947" y="15766"/>
                  </a:lnTo>
                  <a:lnTo>
                    <a:pt x="6263" y="13062"/>
                  </a:lnTo>
                  <a:lnTo>
                    <a:pt x="6263" y="7656"/>
                  </a:lnTo>
                  <a:lnTo>
                    <a:pt x="10947" y="4979"/>
                  </a:lnTo>
                  <a:close/>
                  <a:moveTo>
                    <a:pt x="20449" y="4979"/>
                  </a:moveTo>
                  <a:lnTo>
                    <a:pt x="25133" y="7656"/>
                  </a:lnTo>
                  <a:lnTo>
                    <a:pt x="25133" y="13062"/>
                  </a:lnTo>
                  <a:lnTo>
                    <a:pt x="20449" y="15766"/>
                  </a:lnTo>
                  <a:lnTo>
                    <a:pt x="15792" y="13062"/>
                  </a:lnTo>
                  <a:lnTo>
                    <a:pt x="15792" y="7656"/>
                  </a:lnTo>
                  <a:lnTo>
                    <a:pt x="20449" y="4979"/>
                  </a:lnTo>
                  <a:close/>
                  <a:moveTo>
                    <a:pt x="29978" y="4979"/>
                  </a:moveTo>
                  <a:lnTo>
                    <a:pt x="34635" y="7656"/>
                  </a:lnTo>
                  <a:lnTo>
                    <a:pt x="34635" y="13062"/>
                  </a:lnTo>
                  <a:lnTo>
                    <a:pt x="29978" y="15766"/>
                  </a:lnTo>
                  <a:lnTo>
                    <a:pt x="25294" y="13062"/>
                  </a:lnTo>
                  <a:lnTo>
                    <a:pt x="25294" y="7656"/>
                  </a:lnTo>
                  <a:lnTo>
                    <a:pt x="29978" y="4979"/>
                  </a:lnTo>
                  <a:close/>
                  <a:moveTo>
                    <a:pt x="6183" y="13196"/>
                  </a:moveTo>
                  <a:lnTo>
                    <a:pt x="10867" y="15899"/>
                  </a:lnTo>
                  <a:lnTo>
                    <a:pt x="10867" y="21306"/>
                  </a:lnTo>
                  <a:lnTo>
                    <a:pt x="6183" y="23983"/>
                  </a:lnTo>
                  <a:lnTo>
                    <a:pt x="1526" y="21306"/>
                  </a:lnTo>
                  <a:lnTo>
                    <a:pt x="1526" y="15899"/>
                  </a:lnTo>
                  <a:lnTo>
                    <a:pt x="6183" y="13196"/>
                  </a:lnTo>
                  <a:close/>
                  <a:moveTo>
                    <a:pt x="15712" y="13196"/>
                  </a:moveTo>
                  <a:lnTo>
                    <a:pt x="20369" y="15899"/>
                  </a:lnTo>
                  <a:lnTo>
                    <a:pt x="20369" y="21306"/>
                  </a:lnTo>
                  <a:lnTo>
                    <a:pt x="15712" y="23983"/>
                  </a:lnTo>
                  <a:lnTo>
                    <a:pt x="11028" y="21306"/>
                  </a:lnTo>
                  <a:lnTo>
                    <a:pt x="11028" y="15899"/>
                  </a:lnTo>
                  <a:lnTo>
                    <a:pt x="15712" y="13196"/>
                  </a:lnTo>
                  <a:close/>
                  <a:moveTo>
                    <a:pt x="25213" y="13196"/>
                  </a:moveTo>
                  <a:lnTo>
                    <a:pt x="29871" y="15899"/>
                  </a:lnTo>
                  <a:lnTo>
                    <a:pt x="29871" y="21306"/>
                  </a:lnTo>
                  <a:lnTo>
                    <a:pt x="25213" y="23983"/>
                  </a:lnTo>
                  <a:lnTo>
                    <a:pt x="20529" y="21306"/>
                  </a:lnTo>
                  <a:lnTo>
                    <a:pt x="20529" y="15899"/>
                  </a:lnTo>
                  <a:lnTo>
                    <a:pt x="25213" y="13196"/>
                  </a:lnTo>
                  <a:close/>
                  <a:moveTo>
                    <a:pt x="34715" y="13196"/>
                  </a:moveTo>
                  <a:lnTo>
                    <a:pt x="39399" y="15899"/>
                  </a:lnTo>
                  <a:lnTo>
                    <a:pt x="39399" y="21306"/>
                  </a:lnTo>
                  <a:lnTo>
                    <a:pt x="34715" y="23983"/>
                  </a:lnTo>
                  <a:lnTo>
                    <a:pt x="30058" y="21306"/>
                  </a:lnTo>
                  <a:lnTo>
                    <a:pt x="30058" y="15899"/>
                  </a:lnTo>
                  <a:lnTo>
                    <a:pt x="34715" y="13196"/>
                  </a:lnTo>
                  <a:close/>
                  <a:moveTo>
                    <a:pt x="10947" y="21440"/>
                  </a:moveTo>
                  <a:lnTo>
                    <a:pt x="15605" y="24143"/>
                  </a:lnTo>
                  <a:lnTo>
                    <a:pt x="15605" y="29523"/>
                  </a:lnTo>
                  <a:lnTo>
                    <a:pt x="10947" y="32226"/>
                  </a:lnTo>
                  <a:lnTo>
                    <a:pt x="6263" y="29523"/>
                  </a:lnTo>
                  <a:lnTo>
                    <a:pt x="6263" y="24143"/>
                  </a:lnTo>
                  <a:lnTo>
                    <a:pt x="10947" y="21440"/>
                  </a:lnTo>
                  <a:close/>
                  <a:moveTo>
                    <a:pt x="20449" y="21440"/>
                  </a:moveTo>
                  <a:lnTo>
                    <a:pt x="25133" y="24143"/>
                  </a:lnTo>
                  <a:lnTo>
                    <a:pt x="25133" y="29523"/>
                  </a:lnTo>
                  <a:lnTo>
                    <a:pt x="20449" y="32226"/>
                  </a:lnTo>
                  <a:lnTo>
                    <a:pt x="15792" y="29523"/>
                  </a:lnTo>
                  <a:lnTo>
                    <a:pt x="15792" y="24143"/>
                  </a:lnTo>
                  <a:lnTo>
                    <a:pt x="20449" y="21440"/>
                  </a:lnTo>
                  <a:close/>
                  <a:moveTo>
                    <a:pt x="29978" y="21440"/>
                  </a:moveTo>
                  <a:lnTo>
                    <a:pt x="34635" y="24143"/>
                  </a:lnTo>
                  <a:lnTo>
                    <a:pt x="34635" y="29523"/>
                  </a:lnTo>
                  <a:lnTo>
                    <a:pt x="29978" y="32226"/>
                  </a:lnTo>
                  <a:lnTo>
                    <a:pt x="25294" y="29523"/>
                  </a:lnTo>
                  <a:lnTo>
                    <a:pt x="25294" y="24143"/>
                  </a:lnTo>
                  <a:lnTo>
                    <a:pt x="29978" y="21440"/>
                  </a:lnTo>
                  <a:close/>
                  <a:moveTo>
                    <a:pt x="39480" y="21440"/>
                  </a:moveTo>
                  <a:lnTo>
                    <a:pt x="44137" y="24143"/>
                  </a:lnTo>
                  <a:lnTo>
                    <a:pt x="44137" y="29523"/>
                  </a:lnTo>
                  <a:lnTo>
                    <a:pt x="39480" y="32226"/>
                  </a:lnTo>
                  <a:lnTo>
                    <a:pt x="34796" y="29523"/>
                  </a:lnTo>
                  <a:lnTo>
                    <a:pt x="34796" y="24143"/>
                  </a:lnTo>
                  <a:lnTo>
                    <a:pt x="39480" y="21440"/>
                  </a:lnTo>
                  <a:close/>
                  <a:moveTo>
                    <a:pt x="15712" y="29684"/>
                  </a:moveTo>
                  <a:lnTo>
                    <a:pt x="20369" y="32387"/>
                  </a:lnTo>
                  <a:lnTo>
                    <a:pt x="20369" y="37767"/>
                  </a:lnTo>
                  <a:lnTo>
                    <a:pt x="15712" y="40470"/>
                  </a:lnTo>
                  <a:lnTo>
                    <a:pt x="11028" y="37767"/>
                  </a:lnTo>
                  <a:lnTo>
                    <a:pt x="11028" y="32387"/>
                  </a:lnTo>
                  <a:lnTo>
                    <a:pt x="15712" y="29684"/>
                  </a:lnTo>
                  <a:close/>
                  <a:moveTo>
                    <a:pt x="25213" y="29684"/>
                  </a:moveTo>
                  <a:lnTo>
                    <a:pt x="29871" y="32387"/>
                  </a:lnTo>
                  <a:lnTo>
                    <a:pt x="29871" y="37767"/>
                  </a:lnTo>
                  <a:lnTo>
                    <a:pt x="25213" y="40470"/>
                  </a:lnTo>
                  <a:lnTo>
                    <a:pt x="20529" y="37767"/>
                  </a:lnTo>
                  <a:lnTo>
                    <a:pt x="20529" y="32387"/>
                  </a:lnTo>
                  <a:lnTo>
                    <a:pt x="25213" y="29684"/>
                  </a:lnTo>
                  <a:close/>
                  <a:moveTo>
                    <a:pt x="34715" y="29684"/>
                  </a:moveTo>
                  <a:lnTo>
                    <a:pt x="39399" y="32387"/>
                  </a:lnTo>
                  <a:lnTo>
                    <a:pt x="39399" y="37767"/>
                  </a:lnTo>
                  <a:lnTo>
                    <a:pt x="34715" y="40470"/>
                  </a:lnTo>
                  <a:lnTo>
                    <a:pt x="30058" y="37767"/>
                  </a:lnTo>
                  <a:lnTo>
                    <a:pt x="30058" y="32387"/>
                  </a:lnTo>
                  <a:lnTo>
                    <a:pt x="34715" y="29684"/>
                  </a:lnTo>
                  <a:close/>
                  <a:moveTo>
                    <a:pt x="20369" y="1"/>
                  </a:moveTo>
                  <a:lnTo>
                    <a:pt x="20369" y="4818"/>
                  </a:lnTo>
                  <a:lnTo>
                    <a:pt x="15712" y="7522"/>
                  </a:lnTo>
                  <a:lnTo>
                    <a:pt x="11028" y="4818"/>
                  </a:lnTo>
                  <a:lnTo>
                    <a:pt x="11028" y="3159"/>
                  </a:lnTo>
                  <a:cubicBezTo>
                    <a:pt x="10974" y="3186"/>
                    <a:pt x="10921" y="3239"/>
                    <a:pt x="10867" y="3266"/>
                  </a:cubicBezTo>
                  <a:lnTo>
                    <a:pt x="10867" y="4818"/>
                  </a:lnTo>
                  <a:lnTo>
                    <a:pt x="6183" y="7522"/>
                  </a:lnTo>
                  <a:lnTo>
                    <a:pt x="5915" y="7361"/>
                  </a:lnTo>
                  <a:cubicBezTo>
                    <a:pt x="5889" y="7415"/>
                    <a:pt x="5835" y="7442"/>
                    <a:pt x="5808" y="7495"/>
                  </a:cubicBezTo>
                  <a:lnTo>
                    <a:pt x="6103" y="7656"/>
                  </a:lnTo>
                  <a:lnTo>
                    <a:pt x="6103" y="13062"/>
                  </a:lnTo>
                  <a:lnTo>
                    <a:pt x="1419" y="15766"/>
                  </a:lnTo>
                  <a:lnTo>
                    <a:pt x="1124" y="15578"/>
                  </a:lnTo>
                  <a:cubicBezTo>
                    <a:pt x="1124" y="15632"/>
                    <a:pt x="1098" y="15685"/>
                    <a:pt x="1071" y="15739"/>
                  </a:cubicBezTo>
                  <a:lnTo>
                    <a:pt x="1338" y="15899"/>
                  </a:lnTo>
                  <a:lnTo>
                    <a:pt x="1338" y="21306"/>
                  </a:lnTo>
                  <a:lnTo>
                    <a:pt x="0" y="22082"/>
                  </a:lnTo>
                  <a:cubicBezTo>
                    <a:pt x="0" y="22136"/>
                    <a:pt x="0" y="22216"/>
                    <a:pt x="0" y="22270"/>
                  </a:cubicBezTo>
                  <a:lnTo>
                    <a:pt x="1419" y="21440"/>
                  </a:lnTo>
                  <a:lnTo>
                    <a:pt x="6103" y="24143"/>
                  </a:lnTo>
                  <a:lnTo>
                    <a:pt x="6103" y="29523"/>
                  </a:lnTo>
                  <a:lnTo>
                    <a:pt x="1927" y="31932"/>
                  </a:lnTo>
                  <a:cubicBezTo>
                    <a:pt x="1954" y="31986"/>
                    <a:pt x="1981" y="32039"/>
                    <a:pt x="2008" y="32093"/>
                  </a:cubicBezTo>
                  <a:lnTo>
                    <a:pt x="6183" y="29684"/>
                  </a:lnTo>
                  <a:lnTo>
                    <a:pt x="10867" y="32387"/>
                  </a:lnTo>
                  <a:lnTo>
                    <a:pt x="10867" y="37767"/>
                  </a:lnTo>
                  <a:lnTo>
                    <a:pt x="7548" y="39694"/>
                  </a:lnTo>
                  <a:cubicBezTo>
                    <a:pt x="7575" y="39721"/>
                    <a:pt x="7628" y="39774"/>
                    <a:pt x="7682" y="39801"/>
                  </a:cubicBezTo>
                  <a:lnTo>
                    <a:pt x="10947" y="37928"/>
                  </a:lnTo>
                  <a:lnTo>
                    <a:pt x="15605" y="40631"/>
                  </a:lnTo>
                  <a:lnTo>
                    <a:pt x="15605" y="44405"/>
                  </a:lnTo>
                  <a:cubicBezTo>
                    <a:pt x="15658" y="44405"/>
                    <a:pt x="15738" y="44432"/>
                    <a:pt x="15792" y="44458"/>
                  </a:cubicBezTo>
                  <a:lnTo>
                    <a:pt x="15792" y="40631"/>
                  </a:lnTo>
                  <a:lnTo>
                    <a:pt x="20449" y="37928"/>
                  </a:lnTo>
                  <a:lnTo>
                    <a:pt x="25133" y="40631"/>
                  </a:lnTo>
                  <a:lnTo>
                    <a:pt x="25133" y="45449"/>
                  </a:lnTo>
                  <a:cubicBezTo>
                    <a:pt x="25187" y="45449"/>
                    <a:pt x="25240" y="45449"/>
                    <a:pt x="25294" y="45422"/>
                  </a:cubicBezTo>
                  <a:lnTo>
                    <a:pt x="25294" y="40631"/>
                  </a:lnTo>
                  <a:lnTo>
                    <a:pt x="29978" y="37928"/>
                  </a:lnTo>
                  <a:lnTo>
                    <a:pt x="34635" y="40631"/>
                  </a:lnTo>
                  <a:lnTo>
                    <a:pt x="34635" y="42290"/>
                  </a:lnTo>
                  <a:cubicBezTo>
                    <a:pt x="34688" y="42237"/>
                    <a:pt x="34742" y="42210"/>
                    <a:pt x="34796" y="42183"/>
                  </a:cubicBezTo>
                  <a:lnTo>
                    <a:pt x="34796" y="40631"/>
                  </a:lnTo>
                  <a:lnTo>
                    <a:pt x="39480" y="37928"/>
                  </a:lnTo>
                  <a:lnTo>
                    <a:pt x="39747" y="38088"/>
                  </a:lnTo>
                  <a:cubicBezTo>
                    <a:pt x="39774" y="38035"/>
                    <a:pt x="39827" y="37981"/>
                    <a:pt x="39854" y="37954"/>
                  </a:cubicBezTo>
                  <a:lnTo>
                    <a:pt x="39560" y="37767"/>
                  </a:lnTo>
                  <a:lnTo>
                    <a:pt x="39560" y="32387"/>
                  </a:lnTo>
                  <a:lnTo>
                    <a:pt x="44244" y="29684"/>
                  </a:lnTo>
                  <a:lnTo>
                    <a:pt x="44538" y="29871"/>
                  </a:lnTo>
                  <a:cubicBezTo>
                    <a:pt x="44565" y="29791"/>
                    <a:pt x="44565" y="29737"/>
                    <a:pt x="44592" y="29684"/>
                  </a:cubicBezTo>
                  <a:lnTo>
                    <a:pt x="44324" y="29523"/>
                  </a:lnTo>
                  <a:lnTo>
                    <a:pt x="44324" y="24143"/>
                  </a:lnTo>
                  <a:lnTo>
                    <a:pt x="45662" y="23367"/>
                  </a:lnTo>
                  <a:cubicBezTo>
                    <a:pt x="45662" y="23314"/>
                    <a:pt x="45662" y="23233"/>
                    <a:pt x="45662" y="23153"/>
                  </a:cubicBezTo>
                  <a:lnTo>
                    <a:pt x="44244" y="23983"/>
                  </a:lnTo>
                  <a:lnTo>
                    <a:pt x="39560" y="21306"/>
                  </a:lnTo>
                  <a:lnTo>
                    <a:pt x="39560" y="15899"/>
                  </a:lnTo>
                  <a:lnTo>
                    <a:pt x="43735" y="13491"/>
                  </a:lnTo>
                  <a:cubicBezTo>
                    <a:pt x="43709" y="13437"/>
                    <a:pt x="43682" y="13383"/>
                    <a:pt x="43655" y="13330"/>
                  </a:cubicBezTo>
                  <a:lnTo>
                    <a:pt x="39480" y="15766"/>
                  </a:lnTo>
                  <a:lnTo>
                    <a:pt x="34796" y="13062"/>
                  </a:lnTo>
                  <a:lnTo>
                    <a:pt x="34796" y="7656"/>
                  </a:lnTo>
                  <a:lnTo>
                    <a:pt x="38114" y="5755"/>
                  </a:lnTo>
                  <a:cubicBezTo>
                    <a:pt x="38088" y="5702"/>
                    <a:pt x="38034" y="5675"/>
                    <a:pt x="37981" y="5621"/>
                  </a:cubicBezTo>
                  <a:lnTo>
                    <a:pt x="34715" y="7522"/>
                  </a:lnTo>
                  <a:lnTo>
                    <a:pt x="30058" y="4818"/>
                  </a:lnTo>
                  <a:lnTo>
                    <a:pt x="30058" y="1045"/>
                  </a:lnTo>
                  <a:cubicBezTo>
                    <a:pt x="30004" y="1018"/>
                    <a:pt x="29951" y="1018"/>
                    <a:pt x="29871" y="991"/>
                  </a:cubicBezTo>
                  <a:lnTo>
                    <a:pt x="29871" y="4818"/>
                  </a:lnTo>
                  <a:lnTo>
                    <a:pt x="25213" y="7522"/>
                  </a:lnTo>
                  <a:lnTo>
                    <a:pt x="20529" y="4818"/>
                  </a:lnTo>
                  <a:lnTo>
                    <a:pt x="2052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5;p2">
              <a:extLst>
                <a:ext uri="{FF2B5EF4-FFF2-40B4-BE49-F238E27FC236}">
                  <a16:creationId xmlns:a16="http://schemas.microsoft.com/office/drawing/2014/main" id="{58168B97-7C2E-C14D-A2E6-1B9248A01AC1}"/>
                </a:ext>
              </a:extLst>
            </p:cNvPr>
            <p:cNvSpPr/>
            <p:nvPr/>
          </p:nvSpPr>
          <p:spPr>
            <a:xfrm>
              <a:off x="795817" y="2846396"/>
              <a:ext cx="10401" cy="8080"/>
            </a:xfrm>
            <a:custGeom>
              <a:avLst/>
              <a:gdLst/>
              <a:ahLst/>
              <a:cxnLst/>
              <a:rect l="l" t="t" r="r" b="b"/>
              <a:pathLst>
                <a:path w="242" h="188" extrusionOk="0">
                  <a:moveTo>
                    <a:pt x="161" y="0"/>
                  </a:moveTo>
                  <a:cubicBezTo>
                    <a:pt x="108" y="27"/>
                    <a:pt x="54" y="81"/>
                    <a:pt x="1" y="107"/>
                  </a:cubicBezTo>
                  <a:lnTo>
                    <a:pt x="161" y="188"/>
                  </a:lnTo>
                  <a:lnTo>
                    <a:pt x="242" y="54"/>
                  </a:ln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16;p2">
              <a:extLst>
                <a:ext uri="{FF2B5EF4-FFF2-40B4-BE49-F238E27FC236}">
                  <a16:creationId xmlns:a16="http://schemas.microsoft.com/office/drawing/2014/main" id="{07EA6C7F-2445-E24C-92AC-5E79956499F6}"/>
                </a:ext>
              </a:extLst>
            </p:cNvPr>
            <p:cNvSpPr/>
            <p:nvPr/>
          </p:nvSpPr>
          <p:spPr>
            <a:xfrm>
              <a:off x="906269" y="2679600"/>
              <a:ext cx="308321" cy="260014"/>
            </a:xfrm>
            <a:custGeom>
              <a:avLst/>
              <a:gdLst/>
              <a:ahLst/>
              <a:cxnLst/>
              <a:rect l="l" t="t" r="r" b="b"/>
              <a:pathLst>
                <a:path w="7174" h="6050" extrusionOk="0">
                  <a:moveTo>
                    <a:pt x="7173" y="0"/>
                  </a:moveTo>
                  <a:lnTo>
                    <a:pt x="7173" y="0"/>
                  </a:lnTo>
                  <a:cubicBezTo>
                    <a:pt x="7013" y="27"/>
                    <a:pt x="6852" y="54"/>
                    <a:pt x="6692" y="81"/>
                  </a:cubicBezTo>
                  <a:lnTo>
                    <a:pt x="3667" y="1794"/>
                  </a:lnTo>
                  <a:lnTo>
                    <a:pt x="3667" y="830"/>
                  </a:lnTo>
                  <a:cubicBezTo>
                    <a:pt x="3614" y="857"/>
                    <a:pt x="3560" y="857"/>
                    <a:pt x="3507" y="884"/>
                  </a:cubicBezTo>
                  <a:lnTo>
                    <a:pt x="3507" y="1794"/>
                  </a:lnTo>
                  <a:lnTo>
                    <a:pt x="2516" y="1231"/>
                  </a:lnTo>
                  <a:cubicBezTo>
                    <a:pt x="2463" y="1258"/>
                    <a:pt x="2382" y="1285"/>
                    <a:pt x="2329" y="1312"/>
                  </a:cubicBezTo>
                  <a:lnTo>
                    <a:pt x="3426" y="1954"/>
                  </a:lnTo>
                  <a:lnTo>
                    <a:pt x="0" y="3935"/>
                  </a:lnTo>
                  <a:lnTo>
                    <a:pt x="81" y="4069"/>
                  </a:lnTo>
                  <a:lnTo>
                    <a:pt x="3507" y="2115"/>
                  </a:lnTo>
                  <a:lnTo>
                    <a:pt x="3507" y="6049"/>
                  </a:lnTo>
                  <a:lnTo>
                    <a:pt x="3667" y="6049"/>
                  </a:lnTo>
                  <a:lnTo>
                    <a:pt x="3667" y="2115"/>
                  </a:lnTo>
                  <a:lnTo>
                    <a:pt x="7093" y="4069"/>
                  </a:lnTo>
                  <a:lnTo>
                    <a:pt x="7173" y="3935"/>
                  </a:lnTo>
                  <a:lnTo>
                    <a:pt x="3774" y="1954"/>
                  </a:lnTo>
                  <a:lnTo>
                    <a:pt x="71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17;p2">
              <a:extLst>
                <a:ext uri="{FF2B5EF4-FFF2-40B4-BE49-F238E27FC236}">
                  <a16:creationId xmlns:a16="http://schemas.microsoft.com/office/drawing/2014/main" id="{13BE5571-40CC-524F-810D-DA2ED0F1CE0D}"/>
                </a:ext>
              </a:extLst>
            </p:cNvPr>
            <p:cNvSpPr/>
            <p:nvPr/>
          </p:nvSpPr>
          <p:spPr>
            <a:xfrm>
              <a:off x="1314642" y="2672681"/>
              <a:ext cx="309481" cy="266933"/>
            </a:xfrm>
            <a:custGeom>
              <a:avLst/>
              <a:gdLst/>
              <a:ahLst/>
              <a:cxnLst/>
              <a:rect l="l" t="t" r="r" b="b"/>
              <a:pathLst>
                <a:path w="7201" h="6211" extrusionOk="0">
                  <a:moveTo>
                    <a:pt x="107" y="1"/>
                  </a:moveTo>
                  <a:lnTo>
                    <a:pt x="0" y="134"/>
                  </a:lnTo>
                  <a:lnTo>
                    <a:pt x="3426" y="2115"/>
                  </a:lnTo>
                  <a:lnTo>
                    <a:pt x="0" y="4096"/>
                  </a:lnTo>
                  <a:lnTo>
                    <a:pt x="107" y="4230"/>
                  </a:lnTo>
                  <a:lnTo>
                    <a:pt x="3506" y="2276"/>
                  </a:lnTo>
                  <a:lnTo>
                    <a:pt x="3506" y="6210"/>
                  </a:lnTo>
                  <a:lnTo>
                    <a:pt x="3694" y="6210"/>
                  </a:lnTo>
                  <a:lnTo>
                    <a:pt x="3694" y="2276"/>
                  </a:lnTo>
                  <a:lnTo>
                    <a:pt x="7093" y="4230"/>
                  </a:lnTo>
                  <a:lnTo>
                    <a:pt x="7200" y="4096"/>
                  </a:lnTo>
                  <a:lnTo>
                    <a:pt x="3774" y="2115"/>
                  </a:lnTo>
                  <a:lnTo>
                    <a:pt x="6558" y="509"/>
                  </a:lnTo>
                  <a:cubicBezTo>
                    <a:pt x="6477" y="482"/>
                    <a:pt x="6397" y="456"/>
                    <a:pt x="6317" y="456"/>
                  </a:cubicBezTo>
                  <a:lnTo>
                    <a:pt x="3694" y="1955"/>
                  </a:lnTo>
                  <a:lnTo>
                    <a:pt x="3694" y="1"/>
                  </a:lnTo>
                  <a:lnTo>
                    <a:pt x="3506" y="1"/>
                  </a:lnTo>
                  <a:lnTo>
                    <a:pt x="3506" y="1955"/>
                  </a:lnTo>
                  <a:lnTo>
                    <a:pt x="10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18;p2">
              <a:extLst>
                <a:ext uri="{FF2B5EF4-FFF2-40B4-BE49-F238E27FC236}">
                  <a16:creationId xmlns:a16="http://schemas.microsoft.com/office/drawing/2014/main" id="{461DD4E5-5746-6041-A53D-31FD46F63095}"/>
                </a:ext>
              </a:extLst>
            </p:cNvPr>
            <p:cNvSpPr/>
            <p:nvPr/>
          </p:nvSpPr>
          <p:spPr>
            <a:xfrm>
              <a:off x="1724131" y="2785411"/>
              <a:ext cx="117372" cy="69065"/>
            </a:xfrm>
            <a:custGeom>
              <a:avLst/>
              <a:gdLst/>
              <a:ahLst/>
              <a:cxnLst/>
              <a:rect l="l" t="t" r="r" b="b"/>
              <a:pathLst>
                <a:path w="2731" h="1607" extrusionOk="0">
                  <a:moveTo>
                    <a:pt x="2543" y="1"/>
                  </a:moveTo>
                  <a:lnTo>
                    <a:pt x="1" y="1473"/>
                  </a:lnTo>
                  <a:lnTo>
                    <a:pt x="81" y="1607"/>
                  </a:lnTo>
                  <a:lnTo>
                    <a:pt x="2731" y="81"/>
                  </a:lnTo>
                  <a:cubicBezTo>
                    <a:pt x="2677" y="54"/>
                    <a:pt x="2597" y="27"/>
                    <a:pt x="25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19;p2">
              <a:extLst>
                <a:ext uri="{FF2B5EF4-FFF2-40B4-BE49-F238E27FC236}">
                  <a16:creationId xmlns:a16="http://schemas.microsoft.com/office/drawing/2014/main" id="{DB7A61CA-586F-BF49-B95D-1C1C2BF7CCA7}"/>
                </a:ext>
              </a:extLst>
            </p:cNvPr>
            <p:cNvSpPr/>
            <p:nvPr/>
          </p:nvSpPr>
          <p:spPr>
            <a:xfrm>
              <a:off x="1874810" y="2808447"/>
              <a:ext cx="6962" cy="131167"/>
            </a:xfrm>
            <a:custGeom>
              <a:avLst/>
              <a:gdLst/>
              <a:ahLst/>
              <a:cxnLst/>
              <a:rect l="l" t="t" r="r" b="b"/>
              <a:pathLst>
                <a:path w="162" h="3052" extrusionOk="0">
                  <a:moveTo>
                    <a:pt x="1" y="0"/>
                  </a:moveTo>
                  <a:lnTo>
                    <a:pt x="1" y="3051"/>
                  </a:lnTo>
                  <a:lnTo>
                    <a:pt x="162" y="3051"/>
                  </a:lnTo>
                  <a:lnTo>
                    <a:pt x="162" y="107"/>
                  </a:lnTo>
                  <a:cubicBezTo>
                    <a:pt x="108" y="54"/>
                    <a:pt x="54" y="27"/>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20;p2">
              <a:extLst>
                <a:ext uri="{FF2B5EF4-FFF2-40B4-BE49-F238E27FC236}">
                  <a16:creationId xmlns:a16="http://schemas.microsoft.com/office/drawing/2014/main" id="{984AD36C-2E1D-8149-96B9-765E66F7C5DB}"/>
                </a:ext>
              </a:extLst>
            </p:cNvPr>
            <p:cNvSpPr/>
            <p:nvPr/>
          </p:nvSpPr>
          <p:spPr>
            <a:xfrm>
              <a:off x="451868" y="3289279"/>
              <a:ext cx="2364" cy="4642"/>
            </a:xfrm>
            <a:custGeom>
              <a:avLst/>
              <a:gdLst/>
              <a:ahLst/>
              <a:cxnLst/>
              <a:rect l="l" t="t" r="r" b="b"/>
              <a:pathLst>
                <a:path w="55" h="108" extrusionOk="0">
                  <a:moveTo>
                    <a:pt x="54" y="0"/>
                  </a:moveTo>
                  <a:cubicBezTo>
                    <a:pt x="28" y="27"/>
                    <a:pt x="28" y="54"/>
                    <a:pt x="1" y="107"/>
                  </a:cubicBezTo>
                  <a:lnTo>
                    <a:pt x="54" y="107"/>
                  </a:lnTo>
                  <a:lnTo>
                    <a:pt x="5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21;p2">
              <a:extLst>
                <a:ext uri="{FF2B5EF4-FFF2-40B4-BE49-F238E27FC236}">
                  <a16:creationId xmlns:a16="http://schemas.microsoft.com/office/drawing/2014/main" id="{6B55F1B4-C60D-0542-A5B8-0B63663770BA}"/>
                </a:ext>
              </a:extLst>
            </p:cNvPr>
            <p:cNvSpPr/>
            <p:nvPr/>
          </p:nvSpPr>
          <p:spPr>
            <a:xfrm>
              <a:off x="516292" y="3153513"/>
              <a:ext cx="88620" cy="55269"/>
            </a:xfrm>
            <a:custGeom>
              <a:avLst/>
              <a:gdLst/>
              <a:ahLst/>
              <a:cxnLst/>
              <a:rect l="l" t="t" r="r" b="b"/>
              <a:pathLst>
                <a:path w="2062" h="1286" extrusionOk="0">
                  <a:moveTo>
                    <a:pt x="81" y="1"/>
                  </a:moveTo>
                  <a:cubicBezTo>
                    <a:pt x="54" y="54"/>
                    <a:pt x="27" y="108"/>
                    <a:pt x="1" y="135"/>
                  </a:cubicBezTo>
                  <a:lnTo>
                    <a:pt x="1981" y="1285"/>
                  </a:lnTo>
                  <a:lnTo>
                    <a:pt x="2062" y="1125"/>
                  </a:ln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22;p2">
              <a:extLst>
                <a:ext uri="{FF2B5EF4-FFF2-40B4-BE49-F238E27FC236}">
                  <a16:creationId xmlns:a16="http://schemas.microsoft.com/office/drawing/2014/main" id="{CC9D66D2-B24F-1144-97A7-A676BB3EED9C}"/>
                </a:ext>
              </a:extLst>
            </p:cNvPr>
            <p:cNvSpPr/>
            <p:nvPr/>
          </p:nvSpPr>
          <p:spPr>
            <a:xfrm>
              <a:off x="704963" y="2940732"/>
              <a:ext cx="308321" cy="353189"/>
            </a:xfrm>
            <a:custGeom>
              <a:avLst/>
              <a:gdLst/>
              <a:ahLst/>
              <a:cxnLst/>
              <a:rect l="l" t="t" r="r" b="b"/>
              <a:pathLst>
                <a:path w="7174" h="8218" extrusionOk="0">
                  <a:moveTo>
                    <a:pt x="3507" y="0"/>
                  </a:moveTo>
                  <a:lnTo>
                    <a:pt x="3507" y="3961"/>
                  </a:lnTo>
                  <a:lnTo>
                    <a:pt x="81" y="1981"/>
                  </a:lnTo>
                  <a:lnTo>
                    <a:pt x="0" y="2141"/>
                  </a:lnTo>
                  <a:lnTo>
                    <a:pt x="3426" y="4095"/>
                  </a:lnTo>
                  <a:lnTo>
                    <a:pt x="0" y="6076"/>
                  </a:lnTo>
                  <a:lnTo>
                    <a:pt x="81" y="6236"/>
                  </a:lnTo>
                  <a:lnTo>
                    <a:pt x="3507" y="4256"/>
                  </a:lnTo>
                  <a:lnTo>
                    <a:pt x="3507" y="8217"/>
                  </a:lnTo>
                  <a:lnTo>
                    <a:pt x="3667" y="8217"/>
                  </a:lnTo>
                  <a:lnTo>
                    <a:pt x="3667" y="4256"/>
                  </a:lnTo>
                  <a:lnTo>
                    <a:pt x="7093" y="6236"/>
                  </a:lnTo>
                  <a:lnTo>
                    <a:pt x="7173" y="6076"/>
                  </a:lnTo>
                  <a:lnTo>
                    <a:pt x="3774" y="4095"/>
                  </a:lnTo>
                  <a:lnTo>
                    <a:pt x="7173"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23;p2">
              <a:extLst>
                <a:ext uri="{FF2B5EF4-FFF2-40B4-BE49-F238E27FC236}">
                  <a16:creationId xmlns:a16="http://schemas.microsoft.com/office/drawing/2014/main" id="{03A71C89-FE80-F344-BD4A-9AE034BCAE4A}"/>
                </a:ext>
              </a:extLst>
            </p:cNvPr>
            <p:cNvSpPr/>
            <p:nvPr/>
          </p:nvSpPr>
          <p:spPr>
            <a:xfrm>
              <a:off x="1113335" y="2940732"/>
              <a:ext cx="309481" cy="352029"/>
            </a:xfrm>
            <a:custGeom>
              <a:avLst/>
              <a:gdLst/>
              <a:ahLst/>
              <a:cxnLst/>
              <a:rect l="l" t="t" r="r" b="b"/>
              <a:pathLst>
                <a:path w="7201" h="8191" extrusionOk="0">
                  <a:moveTo>
                    <a:pt x="3506" y="0"/>
                  </a:moveTo>
                  <a:lnTo>
                    <a:pt x="3506" y="3961"/>
                  </a:lnTo>
                  <a:lnTo>
                    <a:pt x="80" y="1981"/>
                  </a:lnTo>
                  <a:lnTo>
                    <a:pt x="0" y="2141"/>
                  </a:lnTo>
                  <a:lnTo>
                    <a:pt x="3426" y="4095"/>
                  </a:lnTo>
                  <a:lnTo>
                    <a:pt x="0" y="6076"/>
                  </a:lnTo>
                  <a:lnTo>
                    <a:pt x="80" y="6236"/>
                  </a:lnTo>
                  <a:lnTo>
                    <a:pt x="3506" y="4256"/>
                  </a:lnTo>
                  <a:lnTo>
                    <a:pt x="3506" y="8190"/>
                  </a:lnTo>
                  <a:lnTo>
                    <a:pt x="3694" y="8190"/>
                  </a:lnTo>
                  <a:lnTo>
                    <a:pt x="3694" y="4256"/>
                  </a:lnTo>
                  <a:lnTo>
                    <a:pt x="7093" y="6236"/>
                  </a:lnTo>
                  <a:lnTo>
                    <a:pt x="7200" y="6076"/>
                  </a:lnTo>
                  <a:lnTo>
                    <a:pt x="3774" y="4095"/>
                  </a:lnTo>
                  <a:lnTo>
                    <a:pt x="7200" y="2141"/>
                  </a:lnTo>
                  <a:lnTo>
                    <a:pt x="7093"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24;p2">
              <a:extLst>
                <a:ext uri="{FF2B5EF4-FFF2-40B4-BE49-F238E27FC236}">
                  <a16:creationId xmlns:a16="http://schemas.microsoft.com/office/drawing/2014/main" id="{2490F61C-909B-DA41-B5C2-56E60A587B5B}"/>
                </a:ext>
              </a:extLst>
            </p:cNvPr>
            <p:cNvSpPr/>
            <p:nvPr/>
          </p:nvSpPr>
          <p:spPr>
            <a:xfrm>
              <a:off x="1522825" y="2940732"/>
              <a:ext cx="308321" cy="352029"/>
            </a:xfrm>
            <a:custGeom>
              <a:avLst/>
              <a:gdLst/>
              <a:ahLst/>
              <a:cxnLst/>
              <a:rect l="l" t="t" r="r" b="b"/>
              <a:pathLst>
                <a:path w="7174" h="8191" extrusionOk="0">
                  <a:moveTo>
                    <a:pt x="3507" y="0"/>
                  </a:moveTo>
                  <a:lnTo>
                    <a:pt x="3480" y="3961"/>
                  </a:lnTo>
                  <a:lnTo>
                    <a:pt x="81" y="1981"/>
                  </a:lnTo>
                  <a:lnTo>
                    <a:pt x="1" y="2141"/>
                  </a:lnTo>
                  <a:lnTo>
                    <a:pt x="3400" y="4095"/>
                  </a:lnTo>
                  <a:lnTo>
                    <a:pt x="1" y="6076"/>
                  </a:lnTo>
                  <a:lnTo>
                    <a:pt x="81" y="6236"/>
                  </a:lnTo>
                  <a:lnTo>
                    <a:pt x="3480" y="4256"/>
                  </a:lnTo>
                  <a:lnTo>
                    <a:pt x="3480" y="8190"/>
                  </a:lnTo>
                  <a:lnTo>
                    <a:pt x="3668" y="8190"/>
                  </a:lnTo>
                  <a:lnTo>
                    <a:pt x="3668" y="4256"/>
                  </a:lnTo>
                  <a:lnTo>
                    <a:pt x="7094" y="6236"/>
                  </a:lnTo>
                  <a:lnTo>
                    <a:pt x="7174" y="6076"/>
                  </a:lnTo>
                  <a:lnTo>
                    <a:pt x="3748" y="4095"/>
                  </a:lnTo>
                  <a:lnTo>
                    <a:pt x="7174" y="2141"/>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25;p2">
              <a:extLst>
                <a:ext uri="{FF2B5EF4-FFF2-40B4-BE49-F238E27FC236}">
                  <a16:creationId xmlns:a16="http://schemas.microsoft.com/office/drawing/2014/main" id="{E69AADBB-B01F-E848-B036-5B231DB53E16}"/>
                </a:ext>
              </a:extLst>
            </p:cNvPr>
            <p:cNvSpPr/>
            <p:nvPr/>
          </p:nvSpPr>
          <p:spPr>
            <a:xfrm>
              <a:off x="1931197" y="2975243"/>
              <a:ext cx="308321" cy="317518"/>
            </a:xfrm>
            <a:custGeom>
              <a:avLst/>
              <a:gdLst/>
              <a:ahLst/>
              <a:cxnLst/>
              <a:rect l="l" t="t" r="r" b="b"/>
              <a:pathLst>
                <a:path w="7174" h="7388" extrusionOk="0">
                  <a:moveTo>
                    <a:pt x="3507" y="0"/>
                  </a:moveTo>
                  <a:lnTo>
                    <a:pt x="3507" y="3158"/>
                  </a:lnTo>
                  <a:lnTo>
                    <a:pt x="81" y="1178"/>
                  </a:lnTo>
                  <a:lnTo>
                    <a:pt x="0" y="1312"/>
                  </a:lnTo>
                  <a:lnTo>
                    <a:pt x="3426" y="3292"/>
                  </a:lnTo>
                  <a:lnTo>
                    <a:pt x="0" y="5273"/>
                  </a:lnTo>
                  <a:lnTo>
                    <a:pt x="81" y="5433"/>
                  </a:lnTo>
                  <a:lnTo>
                    <a:pt x="3507" y="3453"/>
                  </a:lnTo>
                  <a:lnTo>
                    <a:pt x="3507" y="7387"/>
                  </a:lnTo>
                  <a:lnTo>
                    <a:pt x="3667" y="7387"/>
                  </a:lnTo>
                  <a:lnTo>
                    <a:pt x="3667" y="3453"/>
                  </a:lnTo>
                  <a:lnTo>
                    <a:pt x="7093" y="5407"/>
                  </a:lnTo>
                  <a:lnTo>
                    <a:pt x="7174" y="5273"/>
                  </a:lnTo>
                  <a:lnTo>
                    <a:pt x="3748" y="3292"/>
                  </a:lnTo>
                  <a:lnTo>
                    <a:pt x="5434" y="2329"/>
                  </a:lnTo>
                  <a:cubicBezTo>
                    <a:pt x="5380" y="2302"/>
                    <a:pt x="5354" y="2248"/>
                    <a:pt x="5327" y="2195"/>
                  </a:cubicBezTo>
                  <a:lnTo>
                    <a:pt x="3667" y="3158"/>
                  </a:lnTo>
                  <a:lnTo>
                    <a:pt x="3667" y="187"/>
                  </a:lnTo>
                  <a:cubicBezTo>
                    <a:pt x="3614" y="134"/>
                    <a:pt x="3560" y="80"/>
                    <a:pt x="35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26;p2">
              <a:extLst>
                <a:ext uri="{FF2B5EF4-FFF2-40B4-BE49-F238E27FC236}">
                  <a16:creationId xmlns:a16="http://schemas.microsoft.com/office/drawing/2014/main" id="{3E847BA1-248B-214D-84D9-041E6F544343}"/>
                </a:ext>
              </a:extLst>
            </p:cNvPr>
            <p:cNvSpPr/>
            <p:nvPr/>
          </p:nvSpPr>
          <p:spPr>
            <a:xfrm>
              <a:off x="389766" y="3559565"/>
              <a:ext cx="8080" cy="10401"/>
            </a:xfrm>
            <a:custGeom>
              <a:avLst/>
              <a:gdLst/>
              <a:ahLst/>
              <a:cxnLst/>
              <a:rect l="l" t="t" r="r" b="b"/>
              <a:pathLst>
                <a:path w="188" h="242" extrusionOk="0">
                  <a:moveTo>
                    <a:pt x="1" y="1"/>
                  </a:moveTo>
                  <a:cubicBezTo>
                    <a:pt x="1" y="54"/>
                    <a:pt x="1" y="135"/>
                    <a:pt x="1" y="188"/>
                  </a:cubicBezTo>
                  <a:lnTo>
                    <a:pt x="108" y="242"/>
                  </a:lnTo>
                  <a:lnTo>
                    <a:pt x="188" y="108"/>
                  </a:lnTo>
                  <a:lnTo>
                    <a:pt x="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27;p2">
              <a:extLst>
                <a:ext uri="{FF2B5EF4-FFF2-40B4-BE49-F238E27FC236}">
                  <a16:creationId xmlns:a16="http://schemas.microsoft.com/office/drawing/2014/main" id="{AD426ABA-069A-884A-BA9B-AA46BDAB943D}"/>
                </a:ext>
              </a:extLst>
            </p:cNvPr>
            <p:cNvSpPr/>
            <p:nvPr/>
          </p:nvSpPr>
          <p:spPr>
            <a:xfrm>
              <a:off x="497897" y="3303075"/>
              <a:ext cx="308321" cy="352029"/>
            </a:xfrm>
            <a:custGeom>
              <a:avLst/>
              <a:gdLst/>
              <a:ahLst/>
              <a:cxnLst/>
              <a:rect l="l" t="t" r="r" b="b"/>
              <a:pathLst>
                <a:path w="7174" h="8191" extrusionOk="0">
                  <a:moveTo>
                    <a:pt x="3507" y="0"/>
                  </a:moveTo>
                  <a:lnTo>
                    <a:pt x="3507" y="3935"/>
                  </a:lnTo>
                  <a:lnTo>
                    <a:pt x="81" y="1981"/>
                  </a:lnTo>
                  <a:lnTo>
                    <a:pt x="0" y="2115"/>
                  </a:lnTo>
                  <a:lnTo>
                    <a:pt x="3426" y="4095"/>
                  </a:lnTo>
                  <a:lnTo>
                    <a:pt x="0" y="6076"/>
                  </a:lnTo>
                  <a:lnTo>
                    <a:pt x="81" y="6210"/>
                  </a:lnTo>
                  <a:lnTo>
                    <a:pt x="3507" y="4229"/>
                  </a:lnTo>
                  <a:lnTo>
                    <a:pt x="3507" y="8191"/>
                  </a:lnTo>
                  <a:lnTo>
                    <a:pt x="3667" y="8191"/>
                  </a:lnTo>
                  <a:lnTo>
                    <a:pt x="3667" y="4229"/>
                  </a:lnTo>
                  <a:lnTo>
                    <a:pt x="7093" y="6210"/>
                  </a:lnTo>
                  <a:lnTo>
                    <a:pt x="7174" y="6076"/>
                  </a:lnTo>
                  <a:lnTo>
                    <a:pt x="3748" y="4095"/>
                  </a:lnTo>
                  <a:lnTo>
                    <a:pt x="7174" y="2115"/>
                  </a:lnTo>
                  <a:lnTo>
                    <a:pt x="7093" y="1981"/>
                  </a:lnTo>
                  <a:lnTo>
                    <a:pt x="3667" y="3935"/>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28;p2">
              <a:extLst>
                <a:ext uri="{FF2B5EF4-FFF2-40B4-BE49-F238E27FC236}">
                  <a16:creationId xmlns:a16="http://schemas.microsoft.com/office/drawing/2014/main" id="{15919B6D-2C11-1A4C-BC50-47D33B1A501D}"/>
                </a:ext>
              </a:extLst>
            </p:cNvPr>
            <p:cNvSpPr/>
            <p:nvPr/>
          </p:nvSpPr>
          <p:spPr>
            <a:xfrm>
              <a:off x="906269" y="3303075"/>
              <a:ext cx="308321" cy="352029"/>
            </a:xfrm>
            <a:custGeom>
              <a:avLst/>
              <a:gdLst/>
              <a:ahLst/>
              <a:cxnLst/>
              <a:rect l="l" t="t" r="r" b="b"/>
              <a:pathLst>
                <a:path w="7174" h="8191" extrusionOk="0">
                  <a:moveTo>
                    <a:pt x="3507" y="0"/>
                  </a:moveTo>
                  <a:lnTo>
                    <a:pt x="3507" y="3935"/>
                  </a:lnTo>
                  <a:lnTo>
                    <a:pt x="81" y="1954"/>
                  </a:lnTo>
                  <a:lnTo>
                    <a:pt x="0" y="2115"/>
                  </a:lnTo>
                  <a:lnTo>
                    <a:pt x="3426" y="4095"/>
                  </a:lnTo>
                  <a:lnTo>
                    <a:pt x="0" y="6049"/>
                  </a:lnTo>
                  <a:lnTo>
                    <a:pt x="81" y="6210"/>
                  </a:lnTo>
                  <a:lnTo>
                    <a:pt x="3507" y="4229"/>
                  </a:lnTo>
                  <a:lnTo>
                    <a:pt x="3507" y="8191"/>
                  </a:lnTo>
                  <a:lnTo>
                    <a:pt x="3667" y="8191"/>
                  </a:lnTo>
                  <a:lnTo>
                    <a:pt x="3667" y="4229"/>
                  </a:lnTo>
                  <a:lnTo>
                    <a:pt x="7093" y="6210"/>
                  </a:lnTo>
                  <a:lnTo>
                    <a:pt x="7173" y="6049"/>
                  </a:lnTo>
                  <a:lnTo>
                    <a:pt x="3774" y="4095"/>
                  </a:lnTo>
                  <a:lnTo>
                    <a:pt x="7173" y="2115"/>
                  </a:lnTo>
                  <a:lnTo>
                    <a:pt x="7093" y="1954"/>
                  </a:lnTo>
                  <a:lnTo>
                    <a:pt x="3667"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29;p2">
              <a:extLst>
                <a:ext uri="{FF2B5EF4-FFF2-40B4-BE49-F238E27FC236}">
                  <a16:creationId xmlns:a16="http://schemas.microsoft.com/office/drawing/2014/main" id="{65ADB869-004A-8342-9611-E6116B06FDD3}"/>
                </a:ext>
              </a:extLst>
            </p:cNvPr>
            <p:cNvSpPr/>
            <p:nvPr/>
          </p:nvSpPr>
          <p:spPr>
            <a:xfrm>
              <a:off x="1314642" y="3303075"/>
              <a:ext cx="309481" cy="352029"/>
            </a:xfrm>
            <a:custGeom>
              <a:avLst/>
              <a:gdLst/>
              <a:ahLst/>
              <a:cxnLst/>
              <a:rect l="l" t="t" r="r" b="b"/>
              <a:pathLst>
                <a:path w="7201" h="8191" extrusionOk="0">
                  <a:moveTo>
                    <a:pt x="3506" y="0"/>
                  </a:moveTo>
                  <a:lnTo>
                    <a:pt x="3506" y="3935"/>
                  </a:lnTo>
                  <a:lnTo>
                    <a:pt x="107" y="1954"/>
                  </a:lnTo>
                  <a:lnTo>
                    <a:pt x="0" y="2115"/>
                  </a:lnTo>
                  <a:lnTo>
                    <a:pt x="3426" y="4095"/>
                  </a:lnTo>
                  <a:lnTo>
                    <a:pt x="0" y="6049"/>
                  </a:lnTo>
                  <a:lnTo>
                    <a:pt x="107" y="6210"/>
                  </a:lnTo>
                  <a:lnTo>
                    <a:pt x="3506" y="4229"/>
                  </a:lnTo>
                  <a:lnTo>
                    <a:pt x="3506" y="8191"/>
                  </a:lnTo>
                  <a:lnTo>
                    <a:pt x="3694" y="8191"/>
                  </a:lnTo>
                  <a:lnTo>
                    <a:pt x="3694" y="4229"/>
                  </a:lnTo>
                  <a:lnTo>
                    <a:pt x="7093" y="6210"/>
                  </a:lnTo>
                  <a:lnTo>
                    <a:pt x="7200" y="6049"/>
                  </a:lnTo>
                  <a:lnTo>
                    <a:pt x="3774" y="4095"/>
                  </a:lnTo>
                  <a:lnTo>
                    <a:pt x="7200" y="2115"/>
                  </a:lnTo>
                  <a:lnTo>
                    <a:pt x="7120" y="1954"/>
                  </a:lnTo>
                  <a:lnTo>
                    <a:pt x="3694" y="3935"/>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30;p2">
              <a:extLst>
                <a:ext uri="{FF2B5EF4-FFF2-40B4-BE49-F238E27FC236}">
                  <a16:creationId xmlns:a16="http://schemas.microsoft.com/office/drawing/2014/main" id="{EE5DB182-E771-E941-BC61-0AADAC86015E}"/>
                </a:ext>
              </a:extLst>
            </p:cNvPr>
            <p:cNvSpPr/>
            <p:nvPr/>
          </p:nvSpPr>
          <p:spPr>
            <a:xfrm>
              <a:off x="1724131" y="3301915"/>
              <a:ext cx="308321" cy="353189"/>
            </a:xfrm>
            <a:custGeom>
              <a:avLst/>
              <a:gdLst/>
              <a:ahLst/>
              <a:cxnLst/>
              <a:rect l="l" t="t" r="r" b="b"/>
              <a:pathLst>
                <a:path w="7174" h="8218" extrusionOk="0">
                  <a:moveTo>
                    <a:pt x="3507" y="0"/>
                  </a:moveTo>
                  <a:lnTo>
                    <a:pt x="3507" y="3962"/>
                  </a:lnTo>
                  <a:lnTo>
                    <a:pt x="81" y="1981"/>
                  </a:lnTo>
                  <a:lnTo>
                    <a:pt x="1" y="2142"/>
                  </a:lnTo>
                  <a:lnTo>
                    <a:pt x="3400" y="4122"/>
                  </a:lnTo>
                  <a:lnTo>
                    <a:pt x="1" y="6076"/>
                  </a:lnTo>
                  <a:lnTo>
                    <a:pt x="81" y="6237"/>
                  </a:lnTo>
                  <a:lnTo>
                    <a:pt x="3507" y="4256"/>
                  </a:lnTo>
                  <a:lnTo>
                    <a:pt x="3507" y="8218"/>
                  </a:lnTo>
                  <a:lnTo>
                    <a:pt x="3668" y="8218"/>
                  </a:lnTo>
                  <a:lnTo>
                    <a:pt x="3668" y="4256"/>
                  </a:lnTo>
                  <a:lnTo>
                    <a:pt x="7094" y="6237"/>
                  </a:lnTo>
                  <a:lnTo>
                    <a:pt x="7174" y="6076"/>
                  </a:lnTo>
                  <a:lnTo>
                    <a:pt x="3748" y="4122"/>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31;p2">
              <a:extLst>
                <a:ext uri="{FF2B5EF4-FFF2-40B4-BE49-F238E27FC236}">
                  <a16:creationId xmlns:a16="http://schemas.microsoft.com/office/drawing/2014/main" id="{D80FD489-EA65-104D-8BEF-80FB5A2C2D4E}"/>
                </a:ext>
              </a:extLst>
            </p:cNvPr>
            <p:cNvSpPr/>
            <p:nvPr/>
          </p:nvSpPr>
          <p:spPr>
            <a:xfrm>
              <a:off x="2132503" y="3301915"/>
              <a:ext cx="207109" cy="353189"/>
            </a:xfrm>
            <a:custGeom>
              <a:avLst/>
              <a:gdLst/>
              <a:ahLst/>
              <a:cxnLst/>
              <a:rect l="l" t="t" r="r" b="b"/>
              <a:pathLst>
                <a:path w="4819" h="8218" extrusionOk="0">
                  <a:moveTo>
                    <a:pt x="3507" y="0"/>
                  </a:moveTo>
                  <a:lnTo>
                    <a:pt x="3507" y="3962"/>
                  </a:lnTo>
                  <a:lnTo>
                    <a:pt x="81" y="1981"/>
                  </a:lnTo>
                  <a:lnTo>
                    <a:pt x="0" y="2142"/>
                  </a:lnTo>
                  <a:lnTo>
                    <a:pt x="3426" y="4096"/>
                  </a:lnTo>
                  <a:lnTo>
                    <a:pt x="0" y="6076"/>
                  </a:lnTo>
                  <a:lnTo>
                    <a:pt x="81" y="6237"/>
                  </a:lnTo>
                  <a:lnTo>
                    <a:pt x="3507" y="4256"/>
                  </a:lnTo>
                  <a:lnTo>
                    <a:pt x="3507" y="8218"/>
                  </a:lnTo>
                  <a:lnTo>
                    <a:pt x="3667" y="8218"/>
                  </a:lnTo>
                  <a:lnTo>
                    <a:pt x="3667" y="4256"/>
                  </a:lnTo>
                  <a:lnTo>
                    <a:pt x="4818" y="4925"/>
                  </a:lnTo>
                  <a:cubicBezTo>
                    <a:pt x="4818" y="4845"/>
                    <a:pt x="4818" y="4765"/>
                    <a:pt x="4792" y="4711"/>
                  </a:cubicBezTo>
                  <a:lnTo>
                    <a:pt x="3774" y="4096"/>
                  </a:lnTo>
                  <a:lnTo>
                    <a:pt x="4604" y="3614"/>
                  </a:lnTo>
                  <a:cubicBezTo>
                    <a:pt x="4604" y="3560"/>
                    <a:pt x="4577" y="3507"/>
                    <a:pt x="4577" y="3453"/>
                  </a:cubicBezTo>
                  <a:lnTo>
                    <a:pt x="3667" y="3962"/>
                  </a:lnTo>
                  <a:lnTo>
                    <a:pt x="3667" y="295"/>
                  </a:lnTo>
                  <a:cubicBezTo>
                    <a:pt x="3641" y="188"/>
                    <a:pt x="3614" y="108"/>
                    <a:pt x="358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32;p2">
              <a:extLst>
                <a:ext uri="{FF2B5EF4-FFF2-40B4-BE49-F238E27FC236}">
                  <a16:creationId xmlns:a16="http://schemas.microsoft.com/office/drawing/2014/main" id="{70C1818A-30B1-2B42-AA17-1A4672548939}"/>
                </a:ext>
              </a:extLst>
            </p:cNvPr>
            <p:cNvSpPr/>
            <p:nvPr/>
          </p:nvSpPr>
          <p:spPr>
            <a:xfrm>
              <a:off x="395525" y="3644703"/>
              <a:ext cx="209386" cy="352029"/>
            </a:xfrm>
            <a:custGeom>
              <a:avLst/>
              <a:gdLst/>
              <a:ahLst/>
              <a:cxnLst/>
              <a:rect l="l" t="t" r="r" b="b"/>
              <a:pathLst>
                <a:path w="4872" h="8191" extrusionOk="0">
                  <a:moveTo>
                    <a:pt x="1205" y="1"/>
                  </a:moveTo>
                  <a:lnTo>
                    <a:pt x="1205" y="3935"/>
                  </a:lnTo>
                  <a:lnTo>
                    <a:pt x="0" y="3266"/>
                  </a:lnTo>
                  <a:lnTo>
                    <a:pt x="0" y="3266"/>
                  </a:lnTo>
                  <a:cubicBezTo>
                    <a:pt x="0" y="3320"/>
                    <a:pt x="27" y="3400"/>
                    <a:pt x="27" y="3480"/>
                  </a:cubicBezTo>
                  <a:lnTo>
                    <a:pt x="1098" y="4096"/>
                  </a:lnTo>
                  <a:lnTo>
                    <a:pt x="214" y="4604"/>
                  </a:lnTo>
                  <a:cubicBezTo>
                    <a:pt x="241" y="4658"/>
                    <a:pt x="241" y="4738"/>
                    <a:pt x="268" y="4792"/>
                  </a:cubicBezTo>
                  <a:lnTo>
                    <a:pt x="1205" y="4256"/>
                  </a:lnTo>
                  <a:lnTo>
                    <a:pt x="1205" y="8030"/>
                  </a:lnTo>
                  <a:cubicBezTo>
                    <a:pt x="1205" y="8084"/>
                    <a:pt x="1232" y="8137"/>
                    <a:pt x="1258" y="8191"/>
                  </a:cubicBezTo>
                  <a:lnTo>
                    <a:pt x="1365" y="8191"/>
                  </a:lnTo>
                  <a:lnTo>
                    <a:pt x="1365" y="4256"/>
                  </a:lnTo>
                  <a:lnTo>
                    <a:pt x="4791" y="6210"/>
                  </a:lnTo>
                  <a:lnTo>
                    <a:pt x="4872" y="6076"/>
                  </a:lnTo>
                  <a:lnTo>
                    <a:pt x="1446" y="4096"/>
                  </a:lnTo>
                  <a:lnTo>
                    <a:pt x="4872" y="2115"/>
                  </a:lnTo>
                  <a:lnTo>
                    <a:pt x="4791" y="1981"/>
                  </a:lnTo>
                  <a:lnTo>
                    <a:pt x="1365" y="3935"/>
                  </a:lnTo>
                  <a:lnTo>
                    <a:pt x="136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33;p2">
              <a:extLst>
                <a:ext uri="{FF2B5EF4-FFF2-40B4-BE49-F238E27FC236}">
                  <a16:creationId xmlns:a16="http://schemas.microsoft.com/office/drawing/2014/main" id="{2388D81E-64F1-4042-B6C4-741D47D4D5E6}"/>
                </a:ext>
              </a:extLst>
            </p:cNvPr>
            <p:cNvSpPr/>
            <p:nvPr/>
          </p:nvSpPr>
          <p:spPr>
            <a:xfrm>
              <a:off x="704963" y="3644703"/>
              <a:ext cx="308321" cy="352029"/>
            </a:xfrm>
            <a:custGeom>
              <a:avLst/>
              <a:gdLst/>
              <a:ahLst/>
              <a:cxnLst/>
              <a:rect l="l" t="t" r="r" b="b"/>
              <a:pathLst>
                <a:path w="7174" h="8191" extrusionOk="0">
                  <a:moveTo>
                    <a:pt x="3507" y="1"/>
                  </a:moveTo>
                  <a:lnTo>
                    <a:pt x="3507" y="3935"/>
                  </a:lnTo>
                  <a:lnTo>
                    <a:pt x="81" y="1981"/>
                  </a:lnTo>
                  <a:lnTo>
                    <a:pt x="0" y="2115"/>
                  </a:lnTo>
                  <a:lnTo>
                    <a:pt x="3426" y="4096"/>
                  </a:lnTo>
                  <a:lnTo>
                    <a:pt x="0" y="6076"/>
                  </a:lnTo>
                  <a:lnTo>
                    <a:pt x="81" y="6210"/>
                  </a:lnTo>
                  <a:lnTo>
                    <a:pt x="3507" y="4256"/>
                  </a:lnTo>
                  <a:lnTo>
                    <a:pt x="3507" y="8191"/>
                  </a:lnTo>
                  <a:lnTo>
                    <a:pt x="3667" y="8191"/>
                  </a:lnTo>
                  <a:lnTo>
                    <a:pt x="3667" y="4256"/>
                  </a:lnTo>
                  <a:lnTo>
                    <a:pt x="7093" y="6210"/>
                  </a:lnTo>
                  <a:lnTo>
                    <a:pt x="7173" y="6076"/>
                  </a:lnTo>
                  <a:lnTo>
                    <a:pt x="3774" y="4096"/>
                  </a:lnTo>
                  <a:lnTo>
                    <a:pt x="7173" y="2115"/>
                  </a:lnTo>
                  <a:lnTo>
                    <a:pt x="7093" y="1981"/>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34;p2">
              <a:extLst>
                <a:ext uri="{FF2B5EF4-FFF2-40B4-BE49-F238E27FC236}">
                  <a16:creationId xmlns:a16="http://schemas.microsoft.com/office/drawing/2014/main" id="{BF1FBF03-4F7C-1240-8EB2-7D00527A4EC4}"/>
                </a:ext>
              </a:extLst>
            </p:cNvPr>
            <p:cNvSpPr/>
            <p:nvPr/>
          </p:nvSpPr>
          <p:spPr>
            <a:xfrm>
              <a:off x="1113335" y="3644703"/>
              <a:ext cx="309481" cy="352029"/>
            </a:xfrm>
            <a:custGeom>
              <a:avLst/>
              <a:gdLst/>
              <a:ahLst/>
              <a:cxnLst/>
              <a:rect l="l" t="t" r="r" b="b"/>
              <a:pathLst>
                <a:path w="7201" h="8191" extrusionOk="0">
                  <a:moveTo>
                    <a:pt x="3506" y="1"/>
                  </a:moveTo>
                  <a:lnTo>
                    <a:pt x="3506" y="3935"/>
                  </a:lnTo>
                  <a:lnTo>
                    <a:pt x="80" y="1981"/>
                  </a:lnTo>
                  <a:lnTo>
                    <a:pt x="0" y="2115"/>
                  </a:lnTo>
                  <a:lnTo>
                    <a:pt x="3426" y="4096"/>
                  </a:lnTo>
                  <a:lnTo>
                    <a:pt x="0" y="6076"/>
                  </a:lnTo>
                  <a:lnTo>
                    <a:pt x="80" y="6210"/>
                  </a:lnTo>
                  <a:lnTo>
                    <a:pt x="3506" y="4230"/>
                  </a:lnTo>
                  <a:lnTo>
                    <a:pt x="3506" y="8191"/>
                  </a:lnTo>
                  <a:lnTo>
                    <a:pt x="3694" y="8191"/>
                  </a:lnTo>
                  <a:lnTo>
                    <a:pt x="3694" y="4230"/>
                  </a:lnTo>
                  <a:lnTo>
                    <a:pt x="7093" y="6210"/>
                  </a:lnTo>
                  <a:lnTo>
                    <a:pt x="7200" y="6076"/>
                  </a:lnTo>
                  <a:lnTo>
                    <a:pt x="3774" y="4096"/>
                  </a:lnTo>
                  <a:lnTo>
                    <a:pt x="7200" y="2115"/>
                  </a:lnTo>
                  <a:lnTo>
                    <a:pt x="7093" y="1981"/>
                  </a:lnTo>
                  <a:lnTo>
                    <a:pt x="3694" y="3935"/>
                  </a:lnTo>
                  <a:lnTo>
                    <a:pt x="369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35;p2">
              <a:extLst>
                <a:ext uri="{FF2B5EF4-FFF2-40B4-BE49-F238E27FC236}">
                  <a16:creationId xmlns:a16="http://schemas.microsoft.com/office/drawing/2014/main" id="{5E11E997-2E81-374F-9A5B-2E8605CE18AB}"/>
                </a:ext>
              </a:extLst>
            </p:cNvPr>
            <p:cNvSpPr/>
            <p:nvPr/>
          </p:nvSpPr>
          <p:spPr>
            <a:xfrm>
              <a:off x="1522825" y="3644703"/>
              <a:ext cx="308321" cy="352029"/>
            </a:xfrm>
            <a:custGeom>
              <a:avLst/>
              <a:gdLst/>
              <a:ahLst/>
              <a:cxnLst/>
              <a:rect l="l" t="t" r="r" b="b"/>
              <a:pathLst>
                <a:path w="7174" h="8191" extrusionOk="0">
                  <a:moveTo>
                    <a:pt x="3507" y="1"/>
                  </a:moveTo>
                  <a:lnTo>
                    <a:pt x="3507" y="3935"/>
                  </a:lnTo>
                  <a:lnTo>
                    <a:pt x="81" y="1955"/>
                  </a:lnTo>
                  <a:lnTo>
                    <a:pt x="1" y="2115"/>
                  </a:lnTo>
                  <a:lnTo>
                    <a:pt x="3400" y="4096"/>
                  </a:lnTo>
                  <a:lnTo>
                    <a:pt x="1" y="6050"/>
                  </a:lnTo>
                  <a:lnTo>
                    <a:pt x="81" y="6210"/>
                  </a:lnTo>
                  <a:lnTo>
                    <a:pt x="3507" y="4230"/>
                  </a:lnTo>
                  <a:lnTo>
                    <a:pt x="3480" y="8191"/>
                  </a:lnTo>
                  <a:lnTo>
                    <a:pt x="3668" y="8191"/>
                  </a:lnTo>
                  <a:lnTo>
                    <a:pt x="3668" y="4230"/>
                  </a:lnTo>
                  <a:lnTo>
                    <a:pt x="7094" y="6210"/>
                  </a:lnTo>
                  <a:lnTo>
                    <a:pt x="7174" y="6050"/>
                  </a:lnTo>
                  <a:lnTo>
                    <a:pt x="3748" y="4096"/>
                  </a:lnTo>
                  <a:lnTo>
                    <a:pt x="7174" y="2115"/>
                  </a:lnTo>
                  <a:lnTo>
                    <a:pt x="7094" y="1955"/>
                  </a:lnTo>
                  <a:lnTo>
                    <a:pt x="3668" y="3935"/>
                  </a:lnTo>
                  <a:lnTo>
                    <a:pt x="366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36;p2">
              <a:extLst>
                <a:ext uri="{FF2B5EF4-FFF2-40B4-BE49-F238E27FC236}">
                  <a16:creationId xmlns:a16="http://schemas.microsoft.com/office/drawing/2014/main" id="{B2044EA8-7E62-6B42-93B7-25BA4BB12073}"/>
                </a:ext>
              </a:extLst>
            </p:cNvPr>
            <p:cNvSpPr/>
            <p:nvPr/>
          </p:nvSpPr>
          <p:spPr>
            <a:xfrm>
              <a:off x="1931197" y="3644703"/>
              <a:ext cx="308321" cy="352029"/>
            </a:xfrm>
            <a:custGeom>
              <a:avLst/>
              <a:gdLst/>
              <a:ahLst/>
              <a:cxnLst/>
              <a:rect l="l" t="t" r="r" b="b"/>
              <a:pathLst>
                <a:path w="7174" h="8191" extrusionOk="0">
                  <a:moveTo>
                    <a:pt x="3507" y="1"/>
                  </a:moveTo>
                  <a:lnTo>
                    <a:pt x="3507" y="3935"/>
                  </a:lnTo>
                  <a:lnTo>
                    <a:pt x="81" y="1955"/>
                  </a:lnTo>
                  <a:lnTo>
                    <a:pt x="0" y="2115"/>
                  </a:lnTo>
                  <a:lnTo>
                    <a:pt x="3426" y="4096"/>
                  </a:lnTo>
                  <a:lnTo>
                    <a:pt x="0" y="6050"/>
                  </a:lnTo>
                  <a:lnTo>
                    <a:pt x="81" y="6210"/>
                  </a:lnTo>
                  <a:lnTo>
                    <a:pt x="3507" y="4230"/>
                  </a:lnTo>
                  <a:lnTo>
                    <a:pt x="3507" y="8191"/>
                  </a:lnTo>
                  <a:lnTo>
                    <a:pt x="3667" y="8191"/>
                  </a:lnTo>
                  <a:lnTo>
                    <a:pt x="3667" y="4230"/>
                  </a:lnTo>
                  <a:lnTo>
                    <a:pt x="7093" y="6210"/>
                  </a:lnTo>
                  <a:lnTo>
                    <a:pt x="7174" y="6050"/>
                  </a:lnTo>
                  <a:lnTo>
                    <a:pt x="3748" y="4096"/>
                  </a:lnTo>
                  <a:lnTo>
                    <a:pt x="7174" y="2115"/>
                  </a:lnTo>
                  <a:lnTo>
                    <a:pt x="7093" y="1955"/>
                  </a:lnTo>
                  <a:lnTo>
                    <a:pt x="3667" y="3935"/>
                  </a:lnTo>
                  <a:lnTo>
                    <a:pt x="3667"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37;p2">
              <a:extLst>
                <a:ext uri="{FF2B5EF4-FFF2-40B4-BE49-F238E27FC236}">
                  <a16:creationId xmlns:a16="http://schemas.microsoft.com/office/drawing/2014/main" id="{D0E803E0-63EE-7A4F-9732-9FA0EF29D23E}"/>
                </a:ext>
              </a:extLst>
            </p:cNvPr>
            <p:cNvSpPr/>
            <p:nvPr/>
          </p:nvSpPr>
          <p:spPr>
            <a:xfrm>
              <a:off x="2339569" y="3728681"/>
              <a:ext cx="6919" cy="10401"/>
            </a:xfrm>
            <a:custGeom>
              <a:avLst/>
              <a:gdLst/>
              <a:ahLst/>
              <a:cxnLst/>
              <a:rect l="l" t="t" r="r" b="b"/>
              <a:pathLst>
                <a:path w="161" h="242" extrusionOk="0">
                  <a:moveTo>
                    <a:pt x="81" y="1"/>
                  </a:moveTo>
                  <a:lnTo>
                    <a:pt x="0" y="161"/>
                  </a:lnTo>
                  <a:lnTo>
                    <a:pt x="134" y="241"/>
                  </a:lnTo>
                  <a:cubicBezTo>
                    <a:pt x="134" y="161"/>
                    <a:pt x="134" y="108"/>
                    <a:pt x="161" y="27"/>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38;p2">
              <a:extLst>
                <a:ext uri="{FF2B5EF4-FFF2-40B4-BE49-F238E27FC236}">
                  <a16:creationId xmlns:a16="http://schemas.microsoft.com/office/drawing/2014/main" id="{21295EE6-015F-624F-ABE4-BAC05C9AE504}"/>
                </a:ext>
              </a:extLst>
            </p:cNvPr>
            <p:cNvSpPr/>
            <p:nvPr/>
          </p:nvSpPr>
          <p:spPr>
            <a:xfrm>
              <a:off x="497897" y="4010528"/>
              <a:ext cx="308321" cy="314080"/>
            </a:xfrm>
            <a:custGeom>
              <a:avLst/>
              <a:gdLst/>
              <a:ahLst/>
              <a:cxnLst/>
              <a:rect l="l" t="t" r="r" b="b"/>
              <a:pathLst>
                <a:path w="7174" h="7308" extrusionOk="0">
                  <a:moveTo>
                    <a:pt x="3507" y="0"/>
                  </a:moveTo>
                  <a:lnTo>
                    <a:pt x="3507" y="3961"/>
                  </a:lnTo>
                  <a:lnTo>
                    <a:pt x="81" y="1981"/>
                  </a:lnTo>
                  <a:lnTo>
                    <a:pt x="0" y="2141"/>
                  </a:lnTo>
                  <a:lnTo>
                    <a:pt x="3426" y="4095"/>
                  </a:lnTo>
                  <a:lnTo>
                    <a:pt x="1767" y="5059"/>
                  </a:lnTo>
                  <a:cubicBezTo>
                    <a:pt x="1821" y="5086"/>
                    <a:pt x="1847" y="5139"/>
                    <a:pt x="1874" y="5193"/>
                  </a:cubicBezTo>
                  <a:lnTo>
                    <a:pt x="3507" y="4256"/>
                  </a:lnTo>
                  <a:lnTo>
                    <a:pt x="3507" y="7120"/>
                  </a:lnTo>
                  <a:cubicBezTo>
                    <a:pt x="3560" y="7200"/>
                    <a:pt x="3614" y="7254"/>
                    <a:pt x="3667" y="7307"/>
                  </a:cubicBezTo>
                  <a:lnTo>
                    <a:pt x="3667" y="4256"/>
                  </a:lnTo>
                  <a:lnTo>
                    <a:pt x="7093" y="6236"/>
                  </a:lnTo>
                  <a:lnTo>
                    <a:pt x="7174" y="6076"/>
                  </a:lnTo>
                  <a:lnTo>
                    <a:pt x="3748" y="4095"/>
                  </a:lnTo>
                  <a:lnTo>
                    <a:pt x="7174" y="2141"/>
                  </a:lnTo>
                  <a:lnTo>
                    <a:pt x="7093" y="1981"/>
                  </a:lnTo>
                  <a:lnTo>
                    <a:pt x="3667" y="3961"/>
                  </a:lnTo>
                  <a:lnTo>
                    <a:pt x="366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39;p2">
              <a:extLst>
                <a:ext uri="{FF2B5EF4-FFF2-40B4-BE49-F238E27FC236}">
                  <a16:creationId xmlns:a16="http://schemas.microsoft.com/office/drawing/2014/main" id="{59329DD9-CC69-0649-A74A-8660D6BD18E7}"/>
                </a:ext>
              </a:extLst>
            </p:cNvPr>
            <p:cNvSpPr/>
            <p:nvPr/>
          </p:nvSpPr>
          <p:spPr>
            <a:xfrm>
              <a:off x="906269" y="4010528"/>
              <a:ext cx="308321" cy="352029"/>
            </a:xfrm>
            <a:custGeom>
              <a:avLst/>
              <a:gdLst/>
              <a:ahLst/>
              <a:cxnLst/>
              <a:rect l="l" t="t" r="r" b="b"/>
              <a:pathLst>
                <a:path w="7174" h="8191" extrusionOk="0">
                  <a:moveTo>
                    <a:pt x="3507" y="0"/>
                  </a:moveTo>
                  <a:lnTo>
                    <a:pt x="3507" y="3961"/>
                  </a:lnTo>
                  <a:lnTo>
                    <a:pt x="81" y="1981"/>
                  </a:lnTo>
                  <a:lnTo>
                    <a:pt x="0" y="2141"/>
                  </a:lnTo>
                  <a:lnTo>
                    <a:pt x="3426" y="4095"/>
                  </a:lnTo>
                  <a:lnTo>
                    <a:pt x="0" y="6076"/>
                  </a:lnTo>
                  <a:lnTo>
                    <a:pt x="81" y="6236"/>
                  </a:lnTo>
                  <a:lnTo>
                    <a:pt x="3507" y="4256"/>
                  </a:lnTo>
                  <a:lnTo>
                    <a:pt x="3507" y="8190"/>
                  </a:lnTo>
                  <a:lnTo>
                    <a:pt x="3667" y="8190"/>
                  </a:lnTo>
                  <a:lnTo>
                    <a:pt x="3667" y="4256"/>
                  </a:lnTo>
                  <a:lnTo>
                    <a:pt x="7093" y="6236"/>
                  </a:lnTo>
                  <a:lnTo>
                    <a:pt x="7173" y="6076"/>
                  </a:lnTo>
                  <a:lnTo>
                    <a:pt x="3774" y="4095"/>
                  </a:lnTo>
                  <a:lnTo>
                    <a:pt x="7173" y="2141"/>
                  </a:lnTo>
                  <a:lnTo>
                    <a:pt x="7093" y="1981"/>
                  </a:lnTo>
                  <a:lnTo>
                    <a:pt x="3667" y="3961"/>
                  </a:lnTo>
                  <a:lnTo>
                    <a:pt x="3667"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40;p2">
              <a:extLst>
                <a:ext uri="{FF2B5EF4-FFF2-40B4-BE49-F238E27FC236}">
                  <a16:creationId xmlns:a16="http://schemas.microsoft.com/office/drawing/2014/main" id="{7981AC21-3627-714F-8013-1EF7CA030AC3}"/>
                </a:ext>
              </a:extLst>
            </p:cNvPr>
            <p:cNvSpPr/>
            <p:nvPr/>
          </p:nvSpPr>
          <p:spPr>
            <a:xfrm>
              <a:off x="1314642" y="4010528"/>
              <a:ext cx="309481" cy="352029"/>
            </a:xfrm>
            <a:custGeom>
              <a:avLst/>
              <a:gdLst/>
              <a:ahLst/>
              <a:cxnLst/>
              <a:rect l="l" t="t" r="r" b="b"/>
              <a:pathLst>
                <a:path w="7201" h="8191" extrusionOk="0">
                  <a:moveTo>
                    <a:pt x="3506" y="0"/>
                  </a:moveTo>
                  <a:lnTo>
                    <a:pt x="3506" y="3961"/>
                  </a:lnTo>
                  <a:lnTo>
                    <a:pt x="107" y="1981"/>
                  </a:lnTo>
                  <a:lnTo>
                    <a:pt x="0" y="2115"/>
                  </a:lnTo>
                  <a:lnTo>
                    <a:pt x="3426" y="4095"/>
                  </a:lnTo>
                  <a:lnTo>
                    <a:pt x="0" y="6076"/>
                  </a:lnTo>
                  <a:lnTo>
                    <a:pt x="107" y="6236"/>
                  </a:lnTo>
                  <a:lnTo>
                    <a:pt x="3506" y="4256"/>
                  </a:lnTo>
                  <a:lnTo>
                    <a:pt x="3506" y="8190"/>
                  </a:lnTo>
                  <a:lnTo>
                    <a:pt x="3694" y="8190"/>
                  </a:lnTo>
                  <a:lnTo>
                    <a:pt x="3694" y="4256"/>
                  </a:lnTo>
                  <a:lnTo>
                    <a:pt x="7093" y="6236"/>
                  </a:lnTo>
                  <a:lnTo>
                    <a:pt x="7200" y="6076"/>
                  </a:lnTo>
                  <a:lnTo>
                    <a:pt x="3774" y="4095"/>
                  </a:lnTo>
                  <a:lnTo>
                    <a:pt x="7200" y="2115"/>
                  </a:lnTo>
                  <a:lnTo>
                    <a:pt x="7120" y="1981"/>
                  </a:lnTo>
                  <a:lnTo>
                    <a:pt x="3694" y="3961"/>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41;p2">
              <a:extLst>
                <a:ext uri="{FF2B5EF4-FFF2-40B4-BE49-F238E27FC236}">
                  <a16:creationId xmlns:a16="http://schemas.microsoft.com/office/drawing/2014/main" id="{7E843F47-C2B8-CE42-95BC-B9905DEDCA19}"/>
                </a:ext>
              </a:extLst>
            </p:cNvPr>
            <p:cNvSpPr/>
            <p:nvPr/>
          </p:nvSpPr>
          <p:spPr>
            <a:xfrm>
              <a:off x="1724131" y="4010528"/>
              <a:ext cx="308321" cy="352029"/>
            </a:xfrm>
            <a:custGeom>
              <a:avLst/>
              <a:gdLst/>
              <a:ahLst/>
              <a:cxnLst/>
              <a:rect l="l" t="t" r="r" b="b"/>
              <a:pathLst>
                <a:path w="7174" h="8191" extrusionOk="0">
                  <a:moveTo>
                    <a:pt x="3507" y="0"/>
                  </a:moveTo>
                  <a:lnTo>
                    <a:pt x="3507" y="3961"/>
                  </a:lnTo>
                  <a:lnTo>
                    <a:pt x="81" y="1981"/>
                  </a:lnTo>
                  <a:lnTo>
                    <a:pt x="1" y="2115"/>
                  </a:lnTo>
                  <a:lnTo>
                    <a:pt x="3400" y="4095"/>
                  </a:lnTo>
                  <a:lnTo>
                    <a:pt x="1" y="6076"/>
                  </a:lnTo>
                  <a:lnTo>
                    <a:pt x="81" y="6210"/>
                  </a:lnTo>
                  <a:lnTo>
                    <a:pt x="3507" y="4256"/>
                  </a:lnTo>
                  <a:lnTo>
                    <a:pt x="3507" y="8190"/>
                  </a:lnTo>
                  <a:lnTo>
                    <a:pt x="3668" y="8190"/>
                  </a:lnTo>
                  <a:lnTo>
                    <a:pt x="3668" y="4256"/>
                  </a:lnTo>
                  <a:lnTo>
                    <a:pt x="7094" y="6210"/>
                  </a:lnTo>
                  <a:lnTo>
                    <a:pt x="7174" y="6076"/>
                  </a:lnTo>
                  <a:lnTo>
                    <a:pt x="3748" y="4095"/>
                  </a:lnTo>
                  <a:lnTo>
                    <a:pt x="7174" y="2115"/>
                  </a:lnTo>
                  <a:lnTo>
                    <a:pt x="7094" y="1981"/>
                  </a:lnTo>
                  <a:lnTo>
                    <a:pt x="3668" y="3961"/>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42;p2">
              <a:extLst>
                <a:ext uri="{FF2B5EF4-FFF2-40B4-BE49-F238E27FC236}">
                  <a16:creationId xmlns:a16="http://schemas.microsoft.com/office/drawing/2014/main" id="{9011B355-034C-BF46-94E2-FBC24858E1B6}"/>
                </a:ext>
              </a:extLst>
            </p:cNvPr>
            <p:cNvSpPr/>
            <p:nvPr/>
          </p:nvSpPr>
          <p:spPr>
            <a:xfrm>
              <a:off x="2132503" y="4095623"/>
              <a:ext cx="84021" cy="52948"/>
            </a:xfrm>
            <a:custGeom>
              <a:avLst/>
              <a:gdLst/>
              <a:ahLst/>
              <a:cxnLst/>
              <a:rect l="l" t="t" r="r" b="b"/>
              <a:pathLst>
                <a:path w="1955" h="1232" extrusionOk="0">
                  <a:moveTo>
                    <a:pt x="81" y="1"/>
                  </a:moveTo>
                  <a:lnTo>
                    <a:pt x="0" y="135"/>
                  </a:lnTo>
                  <a:lnTo>
                    <a:pt x="1874" y="1232"/>
                  </a:lnTo>
                  <a:cubicBezTo>
                    <a:pt x="1901" y="1178"/>
                    <a:pt x="1928" y="1125"/>
                    <a:pt x="1954" y="1071"/>
                  </a:cubicBezTo>
                  <a:lnTo>
                    <a:pt x="8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43;p2">
              <a:extLst>
                <a:ext uri="{FF2B5EF4-FFF2-40B4-BE49-F238E27FC236}">
                  <a16:creationId xmlns:a16="http://schemas.microsoft.com/office/drawing/2014/main" id="{88E06D96-A88C-2D4B-B08A-FB906C2C880F}"/>
                </a:ext>
              </a:extLst>
            </p:cNvPr>
            <p:cNvSpPr/>
            <p:nvPr/>
          </p:nvSpPr>
          <p:spPr>
            <a:xfrm>
              <a:off x="890153" y="4437294"/>
              <a:ext cx="123131" cy="73663"/>
            </a:xfrm>
            <a:custGeom>
              <a:avLst/>
              <a:gdLst/>
              <a:ahLst/>
              <a:cxnLst/>
              <a:rect l="l" t="t" r="r" b="b"/>
              <a:pathLst>
                <a:path w="2865" h="1714" extrusionOk="0">
                  <a:moveTo>
                    <a:pt x="2784" y="0"/>
                  </a:moveTo>
                  <a:lnTo>
                    <a:pt x="1" y="1606"/>
                  </a:lnTo>
                  <a:cubicBezTo>
                    <a:pt x="54" y="1660"/>
                    <a:pt x="108" y="1686"/>
                    <a:pt x="161" y="1713"/>
                  </a:cubicBezTo>
                  <a:lnTo>
                    <a:pt x="2864" y="161"/>
                  </a:lnTo>
                  <a:lnTo>
                    <a:pt x="278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44;p2">
              <a:extLst>
                <a:ext uri="{FF2B5EF4-FFF2-40B4-BE49-F238E27FC236}">
                  <a16:creationId xmlns:a16="http://schemas.microsoft.com/office/drawing/2014/main" id="{E250B2E8-5238-F843-A5EA-19AE7B447087}"/>
                </a:ext>
              </a:extLst>
            </p:cNvPr>
            <p:cNvSpPr/>
            <p:nvPr/>
          </p:nvSpPr>
          <p:spPr>
            <a:xfrm>
              <a:off x="855642" y="4352156"/>
              <a:ext cx="6962" cy="139247"/>
            </a:xfrm>
            <a:custGeom>
              <a:avLst/>
              <a:gdLst/>
              <a:ahLst/>
              <a:cxnLst/>
              <a:rect l="l" t="t" r="r" b="b"/>
              <a:pathLst>
                <a:path w="162" h="3240" extrusionOk="0">
                  <a:moveTo>
                    <a:pt x="1" y="0"/>
                  </a:moveTo>
                  <a:lnTo>
                    <a:pt x="1" y="3132"/>
                  </a:lnTo>
                  <a:cubicBezTo>
                    <a:pt x="54" y="3159"/>
                    <a:pt x="108" y="3212"/>
                    <a:pt x="161" y="3239"/>
                  </a:cubicBezTo>
                  <a:lnTo>
                    <a:pt x="16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5;p2">
              <a:extLst>
                <a:ext uri="{FF2B5EF4-FFF2-40B4-BE49-F238E27FC236}">
                  <a16:creationId xmlns:a16="http://schemas.microsoft.com/office/drawing/2014/main" id="{1308F89D-E3DF-864F-92DD-A7D133FD14E2}"/>
                </a:ext>
              </a:extLst>
            </p:cNvPr>
            <p:cNvSpPr/>
            <p:nvPr/>
          </p:nvSpPr>
          <p:spPr>
            <a:xfrm>
              <a:off x="1113335" y="4352156"/>
              <a:ext cx="309481" cy="273810"/>
            </a:xfrm>
            <a:custGeom>
              <a:avLst/>
              <a:gdLst/>
              <a:ahLst/>
              <a:cxnLst/>
              <a:rect l="l" t="t" r="r" b="b"/>
              <a:pathLst>
                <a:path w="7201" h="6371" extrusionOk="0">
                  <a:moveTo>
                    <a:pt x="3506" y="0"/>
                  </a:moveTo>
                  <a:lnTo>
                    <a:pt x="3506" y="3962"/>
                  </a:lnTo>
                  <a:lnTo>
                    <a:pt x="80" y="1981"/>
                  </a:lnTo>
                  <a:lnTo>
                    <a:pt x="0" y="2142"/>
                  </a:lnTo>
                  <a:lnTo>
                    <a:pt x="3426" y="4096"/>
                  </a:lnTo>
                  <a:lnTo>
                    <a:pt x="455" y="5835"/>
                  </a:lnTo>
                  <a:cubicBezTo>
                    <a:pt x="535" y="5835"/>
                    <a:pt x="616" y="5862"/>
                    <a:pt x="696" y="5889"/>
                  </a:cubicBezTo>
                  <a:lnTo>
                    <a:pt x="3506" y="4256"/>
                  </a:lnTo>
                  <a:lnTo>
                    <a:pt x="3506" y="6371"/>
                  </a:lnTo>
                  <a:lnTo>
                    <a:pt x="3694" y="6371"/>
                  </a:lnTo>
                  <a:lnTo>
                    <a:pt x="3694" y="4256"/>
                  </a:lnTo>
                  <a:lnTo>
                    <a:pt x="7093" y="6237"/>
                  </a:lnTo>
                  <a:lnTo>
                    <a:pt x="7200" y="6076"/>
                  </a:lnTo>
                  <a:lnTo>
                    <a:pt x="3774" y="4096"/>
                  </a:lnTo>
                  <a:lnTo>
                    <a:pt x="7200" y="2142"/>
                  </a:lnTo>
                  <a:lnTo>
                    <a:pt x="7093" y="1981"/>
                  </a:lnTo>
                  <a:lnTo>
                    <a:pt x="3694" y="3962"/>
                  </a:lnTo>
                  <a:lnTo>
                    <a:pt x="3694"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46;p2">
              <a:extLst>
                <a:ext uri="{FF2B5EF4-FFF2-40B4-BE49-F238E27FC236}">
                  <a16:creationId xmlns:a16="http://schemas.microsoft.com/office/drawing/2014/main" id="{3F4E0C39-B1E7-1341-92F6-803A8E81D589}"/>
                </a:ext>
              </a:extLst>
            </p:cNvPr>
            <p:cNvSpPr/>
            <p:nvPr/>
          </p:nvSpPr>
          <p:spPr>
            <a:xfrm>
              <a:off x="1522825" y="4352156"/>
              <a:ext cx="308321" cy="265773"/>
            </a:xfrm>
            <a:custGeom>
              <a:avLst/>
              <a:gdLst/>
              <a:ahLst/>
              <a:cxnLst/>
              <a:rect l="l" t="t" r="r" b="b"/>
              <a:pathLst>
                <a:path w="7174" h="6184" extrusionOk="0">
                  <a:moveTo>
                    <a:pt x="3507" y="0"/>
                  </a:moveTo>
                  <a:lnTo>
                    <a:pt x="3480" y="3962"/>
                  </a:lnTo>
                  <a:lnTo>
                    <a:pt x="81" y="1981"/>
                  </a:lnTo>
                  <a:lnTo>
                    <a:pt x="1" y="2142"/>
                  </a:lnTo>
                  <a:lnTo>
                    <a:pt x="3400" y="4096"/>
                  </a:lnTo>
                  <a:lnTo>
                    <a:pt x="1" y="6076"/>
                  </a:lnTo>
                  <a:lnTo>
                    <a:pt x="54" y="6183"/>
                  </a:lnTo>
                  <a:lnTo>
                    <a:pt x="161" y="6183"/>
                  </a:lnTo>
                  <a:lnTo>
                    <a:pt x="3480" y="4256"/>
                  </a:lnTo>
                  <a:lnTo>
                    <a:pt x="3480" y="5354"/>
                  </a:lnTo>
                  <a:cubicBezTo>
                    <a:pt x="3560" y="5327"/>
                    <a:pt x="3614" y="5327"/>
                    <a:pt x="3668" y="5300"/>
                  </a:cubicBezTo>
                  <a:lnTo>
                    <a:pt x="3668" y="4256"/>
                  </a:lnTo>
                  <a:lnTo>
                    <a:pt x="4765" y="4899"/>
                  </a:lnTo>
                  <a:cubicBezTo>
                    <a:pt x="4845" y="4872"/>
                    <a:pt x="4899" y="4845"/>
                    <a:pt x="4979" y="4818"/>
                  </a:cubicBezTo>
                  <a:lnTo>
                    <a:pt x="3748" y="4096"/>
                  </a:lnTo>
                  <a:lnTo>
                    <a:pt x="7174" y="2142"/>
                  </a:lnTo>
                  <a:lnTo>
                    <a:pt x="7094" y="1981"/>
                  </a:lnTo>
                  <a:lnTo>
                    <a:pt x="3668" y="3962"/>
                  </a:lnTo>
                  <a:lnTo>
                    <a:pt x="3668"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47;p2">
              <a:extLst>
                <a:ext uri="{FF2B5EF4-FFF2-40B4-BE49-F238E27FC236}">
                  <a16:creationId xmlns:a16="http://schemas.microsoft.com/office/drawing/2014/main" id="{F7251D9E-7892-854E-8421-E1AF05A5551E}"/>
                </a:ext>
              </a:extLst>
            </p:cNvPr>
            <p:cNvSpPr/>
            <p:nvPr/>
          </p:nvSpPr>
          <p:spPr>
            <a:xfrm>
              <a:off x="1931197" y="4437294"/>
              <a:ext cx="13839" cy="10401"/>
            </a:xfrm>
            <a:custGeom>
              <a:avLst/>
              <a:gdLst/>
              <a:ahLst/>
              <a:cxnLst/>
              <a:rect l="l" t="t" r="r" b="b"/>
              <a:pathLst>
                <a:path w="322" h="242" extrusionOk="0">
                  <a:moveTo>
                    <a:pt x="81" y="0"/>
                  </a:moveTo>
                  <a:lnTo>
                    <a:pt x="0" y="134"/>
                  </a:lnTo>
                  <a:lnTo>
                    <a:pt x="161" y="241"/>
                  </a:lnTo>
                  <a:cubicBezTo>
                    <a:pt x="215" y="214"/>
                    <a:pt x="268" y="161"/>
                    <a:pt x="322" y="134"/>
                  </a:cubicBezTo>
                  <a:lnTo>
                    <a:pt x="81" y="0"/>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2" name="Rectangle 1">
            <a:extLst>
              <a:ext uri="{FF2B5EF4-FFF2-40B4-BE49-F238E27FC236}">
                <a16:creationId xmlns:a16="http://schemas.microsoft.com/office/drawing/2014/main" id="{195CCA06-D5AA-D748-BADD-7DDC158E7901}"/>
              </a:ext>
            </a:extLst>
          </p:cNvPr>
          <p:cNvSpPr/>
          <p:nvPr/>
        </p:nvSpPr>
        <p:spPr>
          <a:xfrm>
            <a:off x="8986173" y="5339558"/>
            <a:ext cx="2274983" cy="369332"/>
          </a:xfrm>
          <a:prstGeom prst="rect">
            <a:avLst/>
          </a:prstGeom>
        </p:spPr>
        <p:txBody>
          <a:bodyPr wrap="none">
            <a:spAutoFit/>
          </a:bodyPr>
          <a:lstStyle/>
          <a:p>
            <a:pPr algn="r"/>
            <a:r>
              <a:rPr lang="en-US" b="1" dirty="0"/>
              <a:t>- Chip &amp; Dan Heath</a:t>
            </a:r>
          </a:p>
        </p:txBody>
      </p:sp>
    </p:spTree>
    <p:extLst>
      <p:ext uri="{BB962C8B-B14F-4D97-AF65-F5344CB8AC3E}">
        <p14:creationId xmlns:p14="http://schemas.microsoft.com/office/powerpoint/2010/main" val="2196472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ree on left is barren and represents a community with high inequitites and low assets.  &#10;&#10;Tree on the right is flourishing and represents a community with low inequitites and high assets.">
            <a:hlinkClick r:id="rId3"/>
            <a:extLst>
              <a:ext uri="{FF2B5EF4-FFF2-40B4-BE49-F238E27FC236}">
                <a16:creationId xmlns:a16="http://schemas.microsoft.com/office/drawing/2014/main" id="{0810637D-3393-B846-B036-8DD48C467607}"/>
              </a:ext>
            </a:extLst>
          </p:cNvPr>
          <p:cNvPicPr>
            <a:picLocks noGrp="1" noChangeAspect="1"/>
          </p:cNvPicPr>
          <p:nvPr>
            <p:ph idx="1"/>
          </p:nvPr>
        </p:nvPicPr>
        <p:blipFill>
          <a:blip r:embed="rId4"/>
          <a:stretch>
            <a:fillRect/>
          </a:stretch>
        </p:blipFill>
        <p:spPr>
          <a:xfrm>
            <a:off x="1199213" y="53649"/>
            <a:ext cx="9458794" cy="6804351"/>
          </a:xfrm>
        </p:spPr>
      </p:pic>
      <p:sp>
        <p:nvSpPr>
          <p:cNvPr id="2" name="Title 1">
            <a:extLst>
              <a:ext uri="{FF2B5EF4-FFF2-40B4-BE49-F238E27FC236}">
                <a16:creationId xmlns:a16="http://schemas.microsoft.com/office/drawing/2014/main" id="{4920D4CB-62BF-49B4-AC18-98B9F83E49A6}"/>
              </a:ext>
            </a:extLst>
          </p:cNvPr>
          <p:cNvSpPr>
            <a:spLocks noGrp="1"/>
          </p:cNvSpPr>
          <p:nvPr>
            <p:ph type="title"/>
          </p:nvPr>
        </p:nvSpPr>
        <p:spPr>
          <a:xfrm>
            <a:off x="1003092" y="-1073929"/>
            <a:ext cx="10515600" cy="744145"/>
          </a:xfrm>
        </p:spPr>
        <p:txBody>
          <a:bodyPr/>
          <a:lstStyle/>
          <a:p>
            <a:r>
              <a:rPr lang="en-US" dirty="0"/>
              <a:t>Why Equity Matters in Our Work</a:t>
            </a:r>
          </a:p>
        </p:txBody>
      </p:sp>
    </p:spTree>
    <p:extLst>
      <p:ext uri="{BB962C8B-B14F-4D97-AF65-F5344CB8AC3E}">
        <p14:creationId xmlns:p14="http://schemas.microsoft.com/office/powerpoint/2010/main" val="4080073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42D1-C5F3-44E7-8CB1-A8DA048E7416}"/>
              </a:ext>
            </a:extLst>
          </p:cNvPr>
          <p:cNvSpPr>
            <a:spLocks noGrp="1"/>
          </p:cNvSpPr>
          <p:nvPr>
            <p:ph type="title"/>
          </p:nvPr>
        </p:nvSpPr>
        <p:spPr/>
        <p:txBody>
          <a:bodyPr/>
          <a:lstStyle/>
          <a:p>
            <a:r>
              <a:rPr lang="en-US" dirty="0"/>
              <a:t>Mentimeter: Reflection 1</a:t>
            </a:r>
          </a:p>
        </p:txBody>
      </p:sp>
      <p:sp>
        <p:nvSpPr>
          <p:cNvPr id="7" name="Text Placeholder 9">
            <a:extLst>
              <a:ext uri="{FF2B5EF4-FFF2-40B4-BE49-F238E27FC236}">
                <a16:creationId xmlns:a16="http://schemas.microsoft.com/office/drawing/2014/main" id="{718D20FB-56C9-4D0C-90D6-F2C34622DB39}"/>
              </a:ext>
            </a:extLst>
          </p:cNvPr>
          <p:cNvSpPr txBox="1">
            <a:spLocks/>
          </p:cNvSpPr>
          <p:nvPr/>
        </p:nvSpPr>
        <p:spPr>
          <a:xfrm>
            <a:off x="6693460" y="2146736"/>
            <a:ext cx="4214112" cy="210259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latin typeface="+mn-lt"/>
              </a:rPr>
              <a:t>Go to:</a:t>
            </a:r>
          </a:p>
          <a:p>
            <a:endParaRPr lang="en-US" sz="2600" dirty="0">
              <a:latin typeface="+mn-lt"/>
            </a:endParaRPr>
          </a:p>
          <a:p>
            <a:r>
              <a:rPr lang="en-US" sz="2600" dirty="0">
                <a:latin typeface="+mn-lt"/>
              </a:rPr>
              <a:t>Enter Code:</a:t>
            </a:r>
          </a:p>
          <a:p>
            <a:endParaRPr lang="en-US" sz="2600" dirty="0">
              <a:latin typeface="+mn-lt"/>
            </a:endParaRPr>
          </a:p>
          <a:p>
            <a:r>
              <a:rPr lang="en-US" sz="2600" dirty="0">
                <a:latin typeface="+mn-lt"/>
              </a:rPr>
              <a:t>Question:</a:t>
            </a:r>
          </a:p>
          <a:p>
            <a:pPr marL="342900" lvl="1" indent="0">
              <a:buNone/>
            </a:pPr>
            <a:endParaRPr lang="en-US" dirty="0"/>
          </a:p>
        </p:txBody>
      </p:sp>
      <p:sp>
        <p:nvSpPr>
          <p:cNvPr id="8" name="Google Shape;1043;p13">
            <a:hlinkClick r:id="rId3"/>
            <a:extLst>
              <a:ext uri="{FF2B5EF4-FFF2-40B4-BE49-F238E27FC236}">
                <a16:creationId xmlns:a16="http://schemas.microsoft.com/office/drawing/2014/main" id="{02C27530-794A-4BDA-A52F-FECAAB9FBAFA}"/>
              </a:ext>
            </a:extLst>
          </p:cNvPr>
          <p:cNvSpPr/>
          <p:nvPr/>
        </p:nvSpPr>
        <p:spPr>
          <a:xfrm>
            <a:off x="7357352" y="2538538"/>
            <a:ext cx="2886328" cy="560543"/>
          </a:xfrm>
          <a:prstGeom prst="roundRect">
            <a:avLst>
              <a:gd name="adj" fmla="val 50000"/>
            </a:avLst>
          </a:prstGeom>
          <a:solidFill>
            <a:srgbClr val="23779D"/>
          </a:solidFill>
          <a:ln>
            <a:noFill/>
          </a:ln>
        </p:spPr>
        <p:txBody>
          <a:bodyPr spcFirstLastPara="1" wrap="square" lIns="68569" tIns="34275" rIns="68569" bIns="34275" anchor="ctr" anchorCtr="0">
            <a:noAutofit/>
          </a:bodyPr>
          <a:lstStyle/>
          <a:p>
            <a:pPr algn="ctr">
              <a:buClr>
                <a:srgbClr val="000000"/>
              </a:buClr>
              <a:buSzPts val="1800"/>
            </a:pPr>
            <a:r>
              <a:rPr lang="en-US" sz="2400" dirty="0">
                <a:solidFill>
                  <a:schemeClr val="lt2"/>
                </a:solidFill>
                <a:latin typeface="Source Sans Pro" panose="020B0503030403020204" pitchFamily="34" charset="0"/>
                <a:ea typeface="Source Sans Pro" panose="020B0503030403020204" pitchFamily="34" charset="0"/>
                <a:cs typeface="Arial"/>
                <a:sym typeface="Arial"/>
              </a:rPr>
              <a:t>www.menti.com </a:t>
            </a:r>
            <a:endParaRPr sz="2400" dirty="0">
              <a:solidFill>
                <a:schemeClr val="lt2"/>
              </a:solidFill>
              <a:latin typeface="Source Sans Pro" panose="020B0503030403020204" pitchFamily="34" charset="0"/>
              <a:ea typeface="Source Sans Pro" panose="020B0503030403020204" pitchFamily="34" charset="0"/>
              <a:cs typeface="Arial"/>
              <a:sym typeface="Arial"/>
            </a:endParaRPr>
          </a:p>
        </p:txBody>
      </p:sp>
      <p:sp>
        <p:nvSpPr>
          <p:cNvPr id="9" name="Google Shape;1043;p13">
            <a:hlinkClick r:id="rId3"/>
            <a:extLst>
              <a:ext uri="{FF2B5EF4-FFF2-40B4-BE49-F238E27FC236}">
                <a16:creationId xmlns:a16="http://schemas.microsoft.com/office/drawing/2014/main" id="{3AE36E65-AEAA-4AC8-8365-A105FADAAA6F}"/>
              </a:ext>
            </a:extLst>
          </p:cNvPr>
          <p:cNvSpPr/>
          <p:nvPr/>
        </p:nvSpPr>
        <p:spPr>
          <a:xfrm>
            <a:off x="7357352" y="3579413"/>
            <a:ext cx="2886328" cy="476772"/>
          </a:xfrm>
          <a:prstGeom prst="roundRect">
            <a:avLst>
              <a:gd name="adj" fmla="val 50000"/>
            </a:avLst>
          </a:prstGeom>
          <a:solidFill>
            <a:srgbClr val="23779D"/>
          </a:solidFill>
          <a:ln>
            <a:noFill/>
          </a:ln>
        </p:spPr>
        <p:txBody>
          <a:bodyPr spcFirstLastPara="1" wrap="square" lIns="68569" tIns="34275" rIns="68569" bIns="34275" anchor="ctr" anchorCtr="0">
            <a:noAutofit/>
          </a:bodyPr>
          <a:lstStyle/>
          <a:p>
            <a:pPr algn="ctr">
              <a:buClr>
                <a:srgbClr val="000000"/>
              </a:buClr>
              <a:buSzPts val="1800"/>
            </a:pPr>
            <a:r>
              <a:rPr lang="en-US" sz="2400" dirty="0">
                <a:solidFill>
                  <a:schemeClr val="lt2"/>
                </a:solidFill>
                <a:latin typeface="Source Sans Pro" panose="020B0503030403020204" pitchFamily="34" charset="0"/>
                <a:ea typeface="Source Sans Pro" panose="020B0503030403020204" pitchFamily="34" charset="0"/>
                <a:cs typeface="Arial"/>
                <a:sym typeface="Arial"/>
              </a:rPr>
              <a:t>1111 1111</a:t>
            </a:r>
          </a:p>
        </p:txBody>
      </p:sp>
      <p:sp>
        <p:nvSpPr>
          <p:cNvPr id="3" name="TextBox 2">
            <a:extLst>
              <a:ext uri="{FF2B5EF4-FFF2-40B4-BE49-F238E27FC236}">
                <a16:creationId xmlns:a16="http://schemas.microsoft.com/office/drawing/2014/main" id="{0F16A5E3-F91A-5740-905A-80ED3349A031}"/>
              </a:ext>
            </a:extLst>
          </p:cNvPr>
          <p:cNvSpPr txBox="1"/>
          <p:nvPr/>
        </p:nvSpPr>
        <p:spPr>
          <a:xfrm>
            <a:off x="7018001" y="4430770"/>
            <a:ext cx="4335799" cy="2062103"/>
          </a:xfrm>
          <a:prstGeom prst="rect">
            <a:avLst/>
          </a:prstGeom>
          <a:noFill/>
        </p:spPr>
        <p:txBody>
          <a:bodyPr wrap="square" rtlCol="0">
            <a:spAutoFit/>
          </a:bodyPr>
          <a:lstStyle/>
          <a:p>
            <a:r>
              <a:rPr lang="en-US" sz="2400" dirty="0"/>
              <a:t>What level of data are you collecting?</a:t>
            </a:r>
          </a:p>
          <a:p>
            <a:pPr marL="342900" indent="-342900">
              <a:buFont typeface="Arial" panose="020B0604020202020204" pitchFamily="34" charset="0"/>
              <a:buChar char="•"/>
            </a:pPr>
            <a:r>
              <a:rPr lang="en-US" sz="2000" dirty="0"/>
              <a:t>Leaves</a:t>
            </a:r>
          </a:p>
          <a:p>
            <a:pPr marL="342900" indent="-342900">
              <a:buFont typeface="Arial" panose="020B0604020202020204" pitchFamily="34" charset="0"/>
              <a:buChar char="•"/>
            </a:pPr>
            <a:r>
              <a:rPr lang="en-US" sz="2000" dirty="0"/>
              <a:t>Trunk</a:t>
            </a:r>
          </a:p>
          <a:p>
            <a:pPr marL="342900" indent="-342900">
              <a:buFont typeface="Arial" panose="020B0604020202020204" pitchFamily="34" charset="0"/>
              <a:buChar char="•"/>
            </a:pPr>
            <a:r>
              <a:rPr lang="en-US" sz="2000" dirty="0"/>
              <a:t>Roots</a:t>
            </a:r>
          </a:p>
          <a:p>
            <a:pPr marL="342900" indent="-342900">
              <a:buFont typeface="Arial" panose="020B0604020202020204" pitchFamily="34" charset="0"/>
              <a:buChar char="•"/>
            </a:pPr>
            <a:r>
              <a:rPr lang="en-US" sz="2000" dirty="0"/>
              <a:t>All the above</a:t>
            </a:r>
          </a:p>
        </p:txBody>
      </p:sp>
    </p:spTree>
    <p:extLst>
      <p:ext uri="{BB962C8B-B14F-4D97-AF65-F5344CB8AC3E}">
        <p14:creationId xmlns:p14="http://schemas.microsoft.com/office/powerpoint/2010/main" val="2339154594"/>
      </p:ext>
    </p:extLst>
  </p:cSld>
  <p:clrMapOvr>
    <a:masterClrMapping/>
  </p:clrMapOvr>
</p:sld>
</file>

<file path=ppt/theme/theme1.xml><?xml version="1.0" encoding="utf-8"?>
<a:theme xmlns:a="http://schemas.openxmlformats.org/drawingml/2006/main" name="Office Theme">
  <a:themeElements>
    <a:clrScheme name="Custom 32">
      <a:dk1>
        <a:srgbClr val="000000"/>
      </a:dk1>
      <a:lt1>
        <a:srgbClr val="FFFFFF"/>
      </a:lt1>
      <a:dk2>
        <a:srgbClr val="666666"/>
      </a:dk2>
      <a:lt2>
        <a:srgbClr val="E7E6E6"/>
      </a:lt2>
      <a:accent1>
        <a:srgbClr val="00467F"/>
      </a:accent1>
      <a:accent2>
        <a:srgbClr val="CC4927"/>
      </a:accent2>
      <a:accent3>
        <a:srgbClr val="B2CEE6"/>
      </a:accent3>
      <a:accent4>
        <a:srgbClr val="F1E18A"/>
      </a:accent4>
      <a:accent5>
        <a:srgbClr val="694961"/>
      </a:accent5>
      <a:accent6>
        <a:srgbClr val="93A545"/>
      </a:accent6>
      <a:hlink>
        <a:srgbClr val="00467F"/>
      </a:hlink>
      <a:folHlink>
        <a:srgbClr val="6949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7C0643-029B-B64D-B22A-8EFE1DDB07A5}" vid="{EDD24F91-4270-D94D-9FFF-777BB0BE11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4283</TotalTime>
  <Words>2508</Words>
  <Application>Microsoft Macintosh PowerPoint</Application>
  <PresentationFormat>Widescreen</PresentationFormat>
  <Paragraphs>233</Paragraphs>
  <Slides>23</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Montserrat Medium</vt:lpstr>
      <vt:lpstr>Roboto</vt:lpstr>
      <vt:lpstr>Source Sans Pro</vt:lpstr>
      <vt:lpstr>Office Theme</vt:lpstr>
      <vt:lpstr>Poll #1</vt:lpstr>
      <vt:lpstr>Examining Data for Disparities</vt:lpstr>
      <vt:lpstr>A Note About Land Acknowledgement:</vt:lpstr>
      <vt:lpstr>Creating Our Intention</vt:lpstr>
      <vt:lpstr>Learning Objectives</vt:lpstr>
      <vt:lpstr>Poll #2</vt:lpstr>
      <vt:lpstr>The Power of Data</vt:lpstr>
      <vt:lpstr>Why Equity Matters in Our Work</vt:lpstr>
      <vt:lpstr>Mentimeter: Reflection 1</vt:lpstr>
      <vt:lpstr>Through Data We Can…</vt:lpstr>
      <vt:lpstr>Leveraging the Power of Data</vt:lpstr>
      <vt:lpstr>The Burden of Power</vt:lpstr>
      <vt:lpstr>What is Data Literacy?</vt:lpstr>
      <vt:lpstr>Data Literacy</vt:lpstr>
      <vt:lpstr>Reading Data</vt:lpstr>
      <vt:lpstr>Working with Data</vt:lpstr>
      <vt:lpstr>Communicating with Data</vt:lpstr>
      <vt:lpstr>Equity-Focused Needs Assessment </vt:lpstr>
      <vt:lpstr>Why Assess?</vt:lpstr>
      <vt:lpstr>Key Questions to Enhance Equity</vt:lpstr>
      <vt:lpstr>Mentimeter: Reflection 2</vt:lpstr>
      <vt:lpstr>Discussion</vt:lpstr>
      <vt:lpstr>Nicole Augustine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Fitzgerald</dc:creator>
  <cp:lastModifiedBy>JENNIFER M WINSLOW</cp:lastModifiedBy>
  <cp:revision>38</cp:revision>
  <dcterms:created xsi:type="dcterms:W3CDTF">2021-11-05T22:19:06Z</dcterms:created>
  <dcterms:modified xsi:type="dcterms:W3CDTF">2022-02-24T20:51:27Z</dcterms:modified>
</cp:coreProperties>
</file>