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30"/>
  </p:notesMasterIdLst>
  <p:sldIdLst>
    <p:sldId id="256" r:id="rId2"/>
    <p:sldId id="271" r:id="rId3"/>
    <p:sldId id="257" r:id="rId4"/>
    <p:sldId id="261" r:id="rId5"/>
    <p:sldId id="1572" r:id="rId6"/>
    <p:sldId id="1557" r:id="rId7"/>
    <p:sldId id="1574" r:id="rId8"/>
    <p:sldId id="1540" r:id="rId9"/>
    <p:sldId id="1582" r:id="rId10"/>
    <p:sldId id="1580" r:id="rId11"/>
    <p:sldId id="1585" r:id="rId12"/>
    <p:sldId id="1599" r:id="rId13"/>
    <p:sldId id="1576" r:id="rId14"/>
    <p:sldId id="1545" r:id="rId15"/>
    <p:sldId id="1575" r:id="rId16"/>
    <p:sldId id="1583" r:id="rId17"/>
    <p:sldId id="1579" r:id="rId18"/>
    <p:sldId id="1600" r:id="rId19"/>
    <p:sldId id="1589" r:id="rId20"/>
    <p:sldId id="1590" r:id="rId21"/>
    <p:sldId id="1591" r:id="rId22"/>
    <p:sldId id="927" r:id="rId23"/>
    <p:sldId id="1592" r:id="rId24"/>
    <p:sldId id="1593" r:id="rId25"/>
    <p:sldId id="1594" r:id="rId26"/>
    <p:sldId id="1534" r:id="rId27"/>
    <p:sldId id="1596" r:id="rId28"/>
    <p:sldId id="334" r:id="rId29"/>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8D3283-3BB1-9034-16EE-1B9405A2EE70}" name="Klevgaard, Chuck" initials="KC" userId="S::cklevgaard@edc.org::d8fce81f-4555-471f-a4fb-1a9f35999c32" providerId="AD"/>
  <p188:author id="{450D34E8-5CB6-CAAB-41EB-A8E1853F0810}" name="Kris Gabrielsen" initials="KG" userId="26a7f066df86b3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a:srgbClr val="00467F"/>
    <a:srgbClr val="E5673E"/>
    <a:srgbClr val="90993E"/>
    <a:srgbClr val="4F3A25"/>
    <a:srgbClr val="A72D0E"/>
    <a:srgbClr val="B3CFE7"/>
    <a:srgbClr val="A7130F"/>
    <a:srgbClr val="944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78630" autoAdjust="0"/>
  </p:normalViewPr>
  <p:slideViewPr>
    <p:cSldViewPr snapToGrid="0" snapToObjects="1">
      <p:cViewPr varScale="1">
        <p:scale>
          <a:sx n="87" d="100"/>
          <a:sy n="87" d="100"/>
        </p:scale>
        <p:origin x="6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BB4B2-2C70-4F30-9302-662B2ACF49B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8DDD0DD-86E1-43E9-839D-B38AE28B15BC}">
      <dgm:prSet/>
      <dgm:spPr/>
      <dgm:t>
        <a:bodyPr/>
        <a:lstStyle/>
        <a:p>
          <a:r>
            <a:rPr lang="en-US" dirty="0"/>
            <a:t>Sterile syringes </a:t>
          </a:r>
        </a:p>
      </dgm:t>
    </dgm:pt>
    <dgm:pt modelId="{710BBDD4-16DC-4222-B6FF-B0766D0AA2C1}" type="parTrans" cxnId="{9C20070B-DA10-4045-B4BA-AA83E462437A}">
      <dgm:prSet/>
      <dgm:spPr/>
      <dgm:t>
        <a:bodyPr/>
        <a:lstStyle/>
        <a:p>
          <a:endParaRPr lang="en-US"/>
        </a:p>
      </dgm:t>
    </dgm:pt>
    <dgm:pt modelId="{ED352B8D-8A31-4E21-88E3-814942E49F75}" type="sibTrans" cxnId="{9C20070B-DA10-4045-B4BA-AA83E462437A}">
      <dgm:prSet/>
      <dgm:spPr/>
      <dgm:t>
        <a:bodyPr/>
        <a:lstStyle/>
        <a:p>
          <a:endParaRPr lang="en-US"/>
        </a:p>
      </dgm:t>
    </dgm:pt>
    <dgm:pt modelId="{9D330B4B-2D83-4CE3-817C-69707123C6A8}">
      <dgm:prSet/>
      <dgm:spPr/>
      <dgm:t>
        <a:bodyPr/>
        <a:lstStyle/>
        <a:p>
          <a:r>
            <a:rPr lang="en-US"/>
            <a:t>Safe smoking supplies</a:t>
          </a:r>
        </a:p>
      </dgm:t>
    </dgm:pt>
    <dgm:pt modelId="{1332728F-6DA5-4E50-A0E3-CB22842402A5}" type="parTrans" cxnId="{2F522229-1EC5-41F8-8085-555A95CF5FD4}">
      <dgm:prSet/>
      <dgm:spPr/>
      <dgm:t>
        <a:bodyPr/>
        <a:lstStyle/>
        <a:p>
          <a:endParaRPr lang="en-US"/>
        </a:p>
      </dgm:t>
    </dgm:pt>
    <dgm:pt modelId="{74B81BDF-1D29-4D84-BCC3-5D2436308AE1}" type="sibTrans" cxnId="{2F522229-1EC5-41F8-8085-555A95CF5FD4}">
      <dgm:prSet/>
      <dgm:spPr/>
      <dgm:t>
        <a:bodyPr/>
        <a:lstStyle/>
        <a:p>
          <a:endParaRPr lang="en-US"/>
        </a:p>
      </dgm:t>
    </dgm:pt>
    <dgm:pt modelId="{CCA4DDBF-E423-4B0A-9C1B-01BF109075CC}">
      <dgm:prSet/>
      <dgm:spPr/>
      <dgm:t>
        <a:bodyPr/>
        <a:lstStyle/>
        <a:p>
          <a:r>
            <a:rPr lang="en-US" dirty="0"/>
            <a:t>Masks/vaccines</a:t>
          </a:r>
        </a:p>
      </dgm:t>
    </dgm:pt>
    <dgm:pt modelId="{ABC50E63-382D-424A-A50D-68E78FB7D80F}" type="parTrans" cxnId="{96A96A4A-B450-4D39-A55C-7B5271A46787}">
      <dgm:prSet/>
      <dgm:spPr/>
      <dgm:t>
        <a:bodyPr/>
        <a:lstStyle/>
        <a:p>
          <a:endParaRPr lang="en-US"/>
        </a:p>
      </dgm:t>
    </dgm:pt>
    <dgm:pt modelId="{C6B68BCA-06BE-484D-97DE-3DBB2C980585}" type="sibTrans" cxnId="{96A96A4A-B450-4D39-A55C-7B5271A46787}">
      <dgm:prSet/>
      <dgm:spPr/>
      <dgm:t>
        <a:bodyPr/>
        <a:lstStyle/>
        <a:p>
          <a:endParaRPr lang="en-US"/>
        </a:p>
      </dgm:t>
    </dgm:pt>
    <dgm:pt modelId="{C8BE8F96-0A54-4549-A3AC-8EE88C051BC6}">
      <dgm:prSet/>
      <dgm:spPr/>
      <dgm:t>
        <a:bodyPr/>
        <a:lstStyle/>
        <a:p>
          <a:r>
            <a:rPr lang="en-US"/>
            <a:t>Counseling</a:t>
          </a:r>
        </a:p>
      </dgm:t>
    </dgm:pt>
    <dgm:pt modelId="{26A4A5C9-58F3-4EFC-967E-6F177B08ECF6}" type="parTrans" cxnId="{B4587FEE-96FA-4B8B-AC4A-B068A07CD66D}">
      <dgm:prSet/>
      <dgm:spPr/>
      <dgm:t>
        <a:bodyPr/>
        <a:lstStyle/>
        <a:p>
          <a:endParaRPr lang="en-US"/>
        </a:p>
      </dgm:t>
    </dgm:pt>
    <dgm:pt modelId="{956039FE-5258-449C-8A23-D0CAD40882A0}" type="sibTrans" cxnId="{B4587FEE-96FA-4B8B-AC4A-B068A07CD66D}">
      <dgm:prSet/>
      <dgm:spPr/>
      <dgm:t>
        <a:bodyPr/>
        <a:lstStyle/>
        <a:p>
          <a:endParaRPr lang="en-US"/>
        </a:p>
      </dgm:t>
    </dgm:pt>
    <dgm:pt modelId="{454FEDC4-2A01-4FBC-A8C0-7DFAAE611CD2}">
      <dgm:prSet/>
      <dgm:spPr/>
      <dgm:t>
        <a:bodyPr/>
        <a:lstStyle/>
        <a:p>
          <a:r>
            <a:rPr lang="en-US" dirty="0"/>
            <a:t>Motivational interviewing</a:t>
          </a:r>
        </a:p>
      </dgm:t>
    </dgm:pt>
    <dgm:pt modelId="{B1814313-0C21-4D3E-B4B3-610760A35DB9}" type="parTrans" cxnId="{C0B76A97-D8E6-4677-9AEA-98474E77E57D}">
      <dgm:prSet/>
      <dgm:spPr/>
      <dgm:t>
        <a:bodyPr/>
        <a:lstStyle/>
        <a:p>
          <a:endParaRPr lang="en-US"/>
        </a:p>
      </dgm:t>
    </dgm:pt>
    <dgm:pt modelId="{C5D25EE8-9DD2-4A53-8528-611C13962386}" type="sibTrans" cxnId="{C0B76A97-D8E6-4677-9AEA-98474E77E57D}">
      <dgm:prSet/>
      <dgm:spPr/>
      <dgm:t>
        <a:bodyPr/>
        <a:lstStyle/>
        <a:p>
          <a:endParaRPr lang="en-US"/>
        </a:p>
      </dgm:t>
    </dgm:pt>
    <dgm:pt modelId="{FA45FE2D-5B40-46D7-8CDE-018F16B3E75F}">
      <dgm:prSet/>
      <dgm:spPr/>
      <dgm:t>
        <a:bodyPr/>
        <a:lstStyle/>
        <a:p>
          <a:r>
            <a:rPr lang="en-US"/>
            <a:t>Low threshold medication</a:t>
          </a:r>
        </a:p>
      </dgm:t>
    </dgm:pt>
    <dgm:pt modelId="{38727ABA-6FA3-4098-A009-4A6B6CB4B25A}" type="parTrans" cxnId="{18E0B935-5493-4B97-BC98-C06684BB167F}">
      <dgm:prSet/>
      <dgm:spPr/>
      <dgm:t>
        <a:bodyPr/>
        <a:lstStyle/>
        <a:p>
          <a:endParaRPr lang="en-US"/>
        </a:p>
      </dgm:t>
    </dgm:pt>
    <dgm:pt modelId="{63E0FFF1-8C9C-4A0B-82D2-617F989E3582}" type="sibTrans" cxnId="{18E0B935-5493-4B97-BC98-C06684BB167F}">
      <dgm:prSet/>
      <dgm:spPr/>
      <dgm:t>
        <a:bodyPr/>
        <a:lstStyle/>
        <a:p>
          <a:endParaRPr lang="en-US"/>
        </a:p>
      </dgm:t>
    </dgm:pt>
    <dgm:pt modelId="{F713FAE0-9399-4A99-878B-3EF913077243}">
      <dgm:prSet/>
      <dgm:spPr/>
      <dgm:t>
        <a:bodyPr/>
        <a:lstStyle/>
        <a:p>
          <a:r>
            <a:rPr lang="en-US"/>
            <a:t>Naloxone</a:t>
          </a:r>
        </a:p>
      </dgm:t>
    </dgm:pt>
    <dgm:pt modelId="{B3F3E8D8-CA3F-40B4-A5CB-9CCF1A8DF6AD}" type="parTrans" cxnId="{F63CF074-8EAB-4424-8AF9-562B52068CEE}">
      <dgm:prSet/>
      <dgm:spPr/>
      <dgm:t>
        <a:bodyPr/>
        <a:lstStyle/>
        <a:p>
          <a:endParaRPr lang="en-US"/>
        </a:p>
      </dgm:t>
    </dgm:pt>
    <dgm:pt modelId="{68AD66EF-8437-4F9A-8F1F-AF23461ADBF8}" type="sibTrans" cxnId="{F63CF074-8EAB-4424-8AF9-562B52068CEE}">
      <dgm:prSet/>
      <dgm:spPr/>
      <dgm:t>
        <a:bodyPr/>
        <a:lstStyle/>
        <a:p>
          <a:endParaRPr lang="en-US"/>
        </a:p>
      </dgm:t>
    </dgm:pt>
    <dgm:pt modelId="{6C4FE6EE-0708-4D10-B25A-26DDD568BC17}">
      <dgm:prSet/>
      <dgm:spPr/>
      <dgm:t>
        <a:bodyPr/>
        <a:lstStyle/>
        <a:p>
          <a:r>
            <a:rPr lang="en-US"/>
            <a:t>Overdose education kits </a:t>
          </a:r>
        </a:p>
      </dgm:t>
    </dgm:pt>
    <dgm:pt modelId="{AA230FF6-82D4-468C-A532-F2D50F136D2F}" type="parTrans" cxnId="{00A19ED8-6D9C-4FE5-933B-D8F6A9B05CFE}">
      <dgm:prSet/>
      <dgm:spPr/>
      <dgm:t>
        <a:bodyPr/>
        <a:lstStyle/>
        <a:p>
          <a:endParaRPr lang="en-US"/>
        </a:p>
      </dgm:t>
    </dgm:pt>
    <dgm:pt modelId="{C3AF55EA-6A36-4207-B198-370A2E402A15}" type="sibTrans" cxnId="{00A19ED8-6D9C-4FE5-933B-D8F6A9B05CFE}">
      <dgm:prSet/>
      <dgm:spPr/>
      <dgm:t>
        <a:bodyPr/>
        <a:lstStyle/>
        <a:p>
          <a:endParaRPr lang="en-US"/>
        </a:p>
      </dgm:t>
    </dgm:pt>
    <dgm:pt modelId="{A1908565-F2B0-4FA6-A5E6-65226AB35C6B}">
      <dgm:prSet/>
      <dgm:spPr/>
      <dgm:t>
        <a:bodyPr/>
        <a:lstStyle/>
        <a:p>
          <a:r>
            <a:rPr lang="en-US"/>
            <a:t>Peer support specialists</a:t>
          </a:r>
        </a:p>
      </dgm:t>
    </dgm:pt>
    <dgm:pt modelId="{ADEDA300-510F-407E-A2A6-E961A243B582}" type="parTrans" cxnId="{482D988E-32BE-4020-AC86-FA7D04BAD727}">
      <dgm:prSet/>
      <dgm:spPr/>
      <dgm:t>
        <a:bodyPr/>
        <a:lstStyle/>
        <a:p>
          <a:endParaRPr lang="en-US"/>
        </a:p>
      </dgm:t>
    </dgm:pt>
    <dgm:pt modelId="{D9B2B788-346B-4622-97CB-42B7DC71A46E}" type="sibTrans" cxnId="{482D988E-32BE-4020-AC86-FA7D04BAD727}">
      <dgm:prSet/>
      <dgm:spPr/>
      <dgm:t>
        <a:bodyPr/>
        <a:lstStyle/>
        <a:p>
          <a:endParaRPr lang="en-US"/>
        </a:p>
      </dgm:t>
    </dgm:pt>
    <dgm:pt modelId="{366A4322-5A5A-4D83-8004-2FBF06A1291B}">
      <dgm:prSet/>
      <dgm:spPr/>
      <dgm:t>
        <a:bodyPr/>
        <a:lstStyle/>
        <a:p>
          <a:r>
            <a:rPr lang="en-US" dirty="0"/>
            <a:t>Case managers</a:t>
          </a:r>
        </a:p>
      </dgm:t>
    </dgm:pt>
    <dgm:pt modelId="{21EAC1E8-DDD4-4FE5-B12D-44044B6A318E}" type="parTrans" cxnId="{BCBD2645-076D-41F5-8FE8-A8FC36744851}">
      <dgm:prSet/>
      <dgm:spPr/>
      <dgm:t>
        <a:bodyPr/>
        <a:lstStyle/>
        <a:p>
          <a:endParaRPr lang="en-US"/>
        </a:p>
      </dgm:t>
    </dgm:pt>
    <dgm:pt modelId="{D394DD9B-7606-4BF7-8561-FD03D71DEB7D}" type="sibTrans" cxnId="{BCBD2645-076D-41F5-8FE8-A8FC36744851}">
      <dgm:prSet/>
      <dgm:spPr/>
      <dgm:t>
        <a:bodyPr/>
        <a:lstStyle/>
        <a:p>
          <a:endParaRPr lang="en-US"/>
        </a:p>
      </dgm:t>
    </dgm:pt>
    <dgm:pt modelId="{45964DBA-F8FC-4B09-82EC-F50D9B14773A}">
      <dgm:prSet/>
      <dgm:spPr/>
      <dgm:t>
        <a:bodyPr/>
        <a:lstStyle/>
        <a:p>
          <a:r>
            <a:rPr lang="en-US"/>
            <a:t>Fentanyl test strips</a:t>
          </a:r>
        </a:p>
      </dgm:t>
    </dgm:pt>
    <dgm:pt modelId="{DF946A36-2B19-4427-BC98-DB7BBA2B2A83}" type="parTrans" cxnId="{E4924F7B-0061-4DF6-9E14-316DC6623669}">
      <dgm:prSet/>
      <dgm:spPr/>
      <dgm:t>
        <a:bodyPr/>
        <a:lstStyle/>
        <a:p>
          <a:endParaRPr lang="en-US"/>
        </a:p>
      </dgm:t>
    </dgm:pt>
    <dgm:pt modelId="{CEF2D805-7053-40F5-A457-14B1A29FBB6A}" type="sibTrans" cxnId="{E4924F7B-0061-4DF6-9E14-316DC6623669}">
      <dgm:prSet/>
      <dgm:spPr/>
      <dgm:t>
        <a:bodyPr/>
        <a:lstStyle/>
        <a:p>
          <a:endParaRPr lang="en-US"/>
        </a:p>
      </dgm:t>
    </dgm:pt>
    <dgm:pt modelId="{3B63B085-4886-40F8-896A-B18E0F29BD82}">
      <dgm:prSet/>
      <dgm:spPr/>
      <dgm:t>
        <a:bodyPr/>
        <a:lstStyle/>
        <a:p>
          <a:r>
            <a:rPr lang="en-US"/>
            <a:t>Access to condoms</a:t>
          </a:r>
        </a:p>
      </dgm:t>
    </dgm:pt>
    <dgm:pt modelId="{CC555C49-C0DA-4A71-ABDA-28B288A96D7F}" type="parTrans" cxnId="{21550BA6-018D-4BDC-B058-8E2F15FAE1A0}">
      <dgm:prSet/>
      <dgm:spPr/>
      <dgm:t>
        <a:bodyPr/>
        <a:lstStyle/>
        <a:p>
          <a:endParaRPr lang="en-US"/>
        </a:p>
      </dgm:t>
    </dgm:pt>
    <dgm:pt modelId="{860BD286-9A2E-4B7F-AB1F-B86B224E264A}" type="sibTrans" cxnId="{21550BA6-018D-4BDC-B058-8E2F15FAE1A0}">
      <dgm:prSet/>
      <dgm:spPr/>
      <dgm:t>
        <a:bodyPr/>
        <a:lstStyle/>
        <a:p>
          <a:endParaRPr lang="en-US"/>
        </a:p>
      </dgm:t>
    </dgm:pt>
    <dgm:pt modelId="{625DC1EC-E551-48FF-A0AA-0D708A9A7CE6}">
      <dgm:prSet/>
      <dgm:spPr/>
      <dgm:t>
        <a:bodyPr/>
        <a:lstStyle/>
        <a:p>
          <a:r>
            <a:rPr lang="en-US" dirty="0"/>
            <a:t>Sex education</a:t>
          </a:r>
        </a:p>
      </dgm:t>
    </dgm:pt>
    <dgm:pt modelId="{C74C8E35-5E94-4170-B11E-4EDDF915D758}" type="parTrans" cxnId="{E92C572A-6FD3-49C9-AD91-A7772E71E3D6}">
      <dgm:prSet/>
      <dgm:spPr/>
      <dgm:t>
        <a:bodyPr/>
        <a:lstStyle/>
        <a:p>
          <a:endParaRPr lang="en-US"/>
        </a:p>
      </dgm:t>
    </dgm:pt>
    <dgm:pt modelId="{A6D80BCC-0398-4CC0-82DD-49270381878B}" type="sibTrans" cxnId="{E92C572A-6FD3-49C9-AD91-A7772E71E3D6}">
      <dgm:prSet/>
      <dgm:spPr/>
      <dgm:t>
        <a:bodyPr/>
        <a:lstStyle/>
        <a:p>
          <a:endParaRPr lang="en-US"/>
        </a:p>
      </dgm:t>
    </dgm:pt>
    <dgm:pt modelId="{D22B97B5-E2DB-41E9-9D6C-90E8B35CC5A5}" type="pres">
      <dgm:prSet presAssocID="{CA2BB4B2-2C70-4F30-9302-662B2ACF49BB}" presName="diagram" presStyleCnt="0">
        <dgm:presLayoutVars>
          <dgm:dir/>
          <dgm:resizeHandles val="exact"/>
        </dgm:presLayoutVars>
      </dgm:prSet>
      <dgm:spPr/>
    </dgm:pt>
    <dgm:pt modelId="{3122C34B-B253-4076-8D8A-3BD06F705F41}" type="pres">
      <dgm:prSet presAssocID="{48DDD0DD-86E1-43E9-839D-B38AE28B15BC}" presName="node" presStyleLbl="node1" presStyleIdx="0" presStyleCnt="13">
        <dgm:presLayoutVars>
          <dgm:bulletEnabled val="1"/>
        </dgm:presLayoutVars>
      </dgm:prSet>
      <dgm:spPr/>
    </dgm:pt>
    <dgm:pt modelId="{ED9381B5-F7B0-45AE-96F1-16214E737161}" type="pres">
      <dgm:prSet presAssocID="{ED352B8D-8A31-4E21-88E3-814942E49F75}" presName="sibTrans" presStyleCnt="0"/>
      <dgm:spPr/>
    </dgm:pt>
    <dgm:pt modelId="{99FAA09B-50AB-4A17-A750-E6FD3866517E}" type="pres">
      <dgm:prSet presAssocID="{9D330B4B-2D83-4CE3-817C-69707123C6A8}" presName="node" presStyleLbl="node1" presStyleIdx="1" presStyleCnt="13">
        <dgm:presLayoutVars>
          <dgm:bulletEnabled val="1"/>
        </dgm:presLayoutVars>
      </dgm:prSet>
      <dgm:spPr/>
    </dgm:pt>
    <dgm:pt modelId="{57272EFA-1591-4825-B0B1-B9CB55104E76}" type="pres">
      <dgm:prSet presAssocID="{74B81BDF-1D29-4D84-BCC3-5D2436308AE1}" presName="sibTrans" presStyleCnt="0"/>
      <dgm:spPr/>
    </dgm:pt>
    <dgm:pt modelId="{97ECC67F-CD41-4EF0-B1EC-9D06AEEDA6F4}" type="pres">
      <dgm:prSet presAssocID="{CCA4DDBF-E423-4B0A-9C1B-01BF109075CC}" presName="node" presStyleLbl="node1" presStyleIdx="2" presStyleCnt="13">
        <dgm:presLayoutVars>
          <dgm:bulletEnabled val="1"/>
        </dgm:presLayoutVars>
      </dgm:prSet>
      <dgm:spPr/>
    </dgm:pt>
    <dgm:pt modelId="{62D3B529-6889-4D93-BE98-E900164DB14E}" type="pres">
      <dgm:prSet presAssocID="{C6B68BCA-06BE-484D-97DE-3DBB2C980585}" presName="sibTrans" presStyleCnt="0"/>
      <dgm:spPr/>
    </dgm:pt>
    <dgm:pt modelId="{E0D2DF06-5E58-4628-A1ED-9CBE235BE26C}" type="pres">
      <dgm:prSet presAssocID="{C8BE8F96-0A54-4549-A3AC-8EE88C051BC6}" presName="node" presStyleLbl="node1" presStyleIdx="3" presStyleCnt="13">
        <dgm:presLayoutVars>
          <dgm:bulletEnabled val="1"/>
        </dgm:presLayoutVars>
      </dgm:prSet>
      <dgm:spPr/>
    </dgm:pt>
    <dgm:pt modelId="{7A3A6C90-EFE1-4734-95E3-673F4D1C5650}" type="pres">
      <dgm:prSet presAssocID="{956039FE-5258-449C-8A23-D0CAD40882A0}" presName="sibTrans" presStyleCnt="0"/>
      <dgm:spPr/>
    </dgm:pt>
    <dgm:pt modelId="{E25FF6E1-2BCA-4612-81D9-567972783A42}" type="pres">
      <dgm:prSet presAssocID="{454FEDC4-2A01-4FBC-A8C0-7DFAAE611CD2}" presName="node" presStyleLbl="node1" presStyleIdx="4" presStyleCnt="13">
        <dgm:presLayoutVars>
          <dgm:bulletEnabled val="1"/>
        </dgm:presLayoutVars>
      </dgm:prSet>
      <dgm:spPr/>
    </dgm:pt>
    <dgm:pt modelId="{C4435AE6-DB6A-49D0-AFC4-C5DDD4B4CEBD}" type="pres">
      <dgm:prSet presAssocID="{C5D25EE8-9DD2-4A53-8528-611C13962386}" presName="sibTrans" presStyleCnt="0"/>
      <dgm:spPr/>
    </dgm:pt>
    <dgm:pt modelId="{482D475A-A435-4F02-A332-A908E4C9B497}" type="pres">
      <dgm:prSet presAssocID="{FA45FE2D-5B40-46D7-8CDE-018F16B3E75F}" presName="node" presStyleLbl="node1" presStyleIdx="5" presStyleCnt="13">
        <dgm:presLayoutVars>
          <dgm:bulletEnabled val="1"/>
        </dgm:presLayoutVars>
      </dgm:prSet>
      <dgm:spPr/>
    </dgm:pt>
    <dgm:pt modelId="{04B6459E-5B3B-4A1C-9712-20140AE82E3F}" type="pres">
      <dgm:prSet presAssocID="{63E0FFF1-8C9C-4A0B-82D2-617F989E3582}" presName="sibTrans" presStyleCnt="0"/>
      <dgm:spPr/>
    </dgm:pt>
    <dgm:pt modelId="{9D24A9AC-8019-4D78-83F7-78ECBE4C59CF}" type="pres">
      <dgm:prSet presAssocID="{F713FAE0-9399-4A99-878B-3EF913077243}" presName="node" presStyleLbl="node1" presStyleIdx="6" presStyleCnt="13">
        <dgm:presLayoutVars>
          <dgm:bulletEnabled val="1"/>
        </dgm:presLayoutVars>
      </dgm:prSet>
      <dgm:spPr/>
    </dgm:pt>
    <dgm:pt modelId="{6E882CE6-42FC-4863-B29E-ED61FCA5F8AB}" type="pres">
      <dgm:prSet presAssocID="{68AD66EF-8437-4F9A-8F1F-AF23461ADBF8}" presName="sibTrans" presStyleCnt="0"/>
      <dgm:spPr/>
    </dgm:pt>
    <dgm:pt modelId="{433C8A8C-C39D-4B79-967A-010E7EC04BF4}" type="pres">
      <dgm:prSet presAssocID="{6C4FE6EE-0708-4D10-B25A-26DDD568BC17}" presName="node" presStyleLbl="node1" presStyleIdx="7" presStyleCnt="13">
        <dgm:presLayoutVars>
          <dgm:bulletEnabled val="1"/>
        </dgm:presLayoutVars>
      </dgm:prSet>
      <dgm:spPr/>
    </dgm:pt>
    <dgm:pt modelId="{4CDD53D4-ED79-446F-9E01-92614C20F253}" type="pres">
      <dgm:prSet presAssocID="{C3AF55EA-6A36-4207-B198-370A2E402A15}" presName="sibTrans" presStyleCnt="0"/>
      <dgm:spPr/>
    </dgm:pt>
    <dgm:pt modelId="{8AFD5BBD-BC8C-4621-B0BE-66855220E24F}" type="pres">
      <dgm:prSet presAssocID="{A1908565-F2B0-4FA6-A5E6-65226AB35C6B}" presName="node" presStyleLbl="node1" presStyleIdx="8" presStyleCnt="13">
        <dgm:presLayoutVars>
          <dgm:bulletEnabled val="1"/>
        </dgm:presLayoutVars>
      </dgm:prSet>
      <dgm:spPr/>
    </dgm:pt>
    <dgm:pt modelId="{065BB58F-19F5-451D-B880-E6CE23096AB0}" type="pres">
      <dgm:prSet presAssocID="{D9B2B788-346B-4622-97CB-42B7DC71A46E}" presName="sibTrans" presStyleCnt="0"/>
      <dgm:spPr/>
    </dgm:pt>
    <dgm:pt modelId="{09714B34-77CE-451C-9962-9501D0F57454}" type="pres">
      <dgm:prSet presAssocID="{366A4322-5A5A-4D83-8004-2FBF06A1291B}" presName="node" presStyleLbl="node1" presStyleIdx="9" presStyleCnt="13">
        <dgm:presLayoutVars>
          <dgm:bulletEnabled val="1"/>
        </dgm:presLayoutVars>
      </dgm:prSet>
      <dgm:spPr/>
    </dgm:pt>
    <dgm:pt modelId="{A829D927-1644-4BAF-8AAD-3837AF34B5E1}" type="pres">
      <dgm:prSet presAssocID="{D394DD9B-7606-4BF7-8561-FD03D71DEB7D}" presName="sibTrans" presStyleCnt="0"/>
      <dgm:spPr/>
    </dgm:pt>
    <dgm:pt modelId="{55279EB0-05C4-4D34-8EA0-55DC263A7C03}" type="pres">
      <dgm:prSet presAssocID="{45964DBA-F8FC-4B09-82EC-F50D9B14773A}" presName="node" presStyleLbl="node1" presStyleIdx="10" presStyleCnt="13">
        <dgm:presLayoutVars>
          <dgm:bulletEnabled val="1"/>
        </dgm:presLayoutVars>
      </dgm:prSet>
      <dgm:spPr/>
    </dgm:pt>
    <dgm:pt modelId="{171FC272-5719-4AE5-B148-B3BDF00E090A}" type="pres">
      <dgm:prSet presAssocID="{CEF2D805-7053-40F5-A457-14B1A29FBB6A}" presName="sibTrans" presStyleCnt="0"/>
      <dgm:spPr/>
    </dgm:pt>
    <dgm:pt modelId="{6549D61A-3EAA-4289-9E00-C0ABA8755EC4}" type="pres">
      <dgm:prSet presAssocID="{3B63B085-4886-40F8-896A-B18E0F29BD82}" presName="node" presStyleLbl="node1" presStyleIdx="11" presStyleCnt="13">
        <dgm:presLayoutVars>
          <dgm:bulletEnabled val="1"/>
        </dgm:presLayoutVars>
      </dgm:prSet>
      <dgm:spPr/>
    </dgm:pt>
    <dgm:pt modelId="{39507D5C-6BEA-4773-A219-1C3088623A3F}" type="pres">
      <dgm:prSet presAssocID="{860BD286-9A2E-4B7F-AB1F-B86B224E264A}" presName="sibTrans" presStyleCnt="0"/>
      <dgm:spPr/>
    </dgm:pt>
    <dgm:pt modelId="{A89E4A77-0713-4E00-9A93-F6FBCA1CC38A}" type="pres">
      <dgm:prSet presAssocID="{625DC1EC-E551-48FF-A0AA-0D708A9A7CE6}" presName="node" presStyleLbl="node1" presStyleIdx="12" presStyleCnt="13">
        <dgm:presLayoutVars>
          <dgm:bulletEnabled val="1"/>
        </dgm:presLayoutVars>
      </dgm:prSet>
      <dgm:spPr/>
    </dgm:pt>
  </dgm:ptLst>
  <dgm:cxnLst>
    <dgm:cxn modelId="{F10E4900-052B-4EDC-AD54-E02B26F4F2FF}" type="presOf" srcId="{CA2BB4B2-2C70-4F30-9302-662B2ACF49BB}" destId="{D22B97B5-E2DB-41E9-9D6C-90E8B35CC5A5}" srcOrd="0" destOrd="0" presId="urn:microsoft.com/office/officeart/2005/8/layout/default"/>
    <dgm:cxn modelId="{9C20070B-DA10-4045-B4BA-AA83E462437A}" srcId="{CA2BB4B2-2C70-4F30-9302-662B2ACF49BB}" destId="{48DDD0DD-86E1-43E9-839D-B38AE28B15BC}" srcOrd="0" destOrd="0" parTransId="{710BBDD4-16DC-4222-B6FF-B0766D0AA2C1}" sibTransId="{ED352B8D-8A31-4E21-88E3-814942E49F75}"/>
    <dgm:cxn modelId="{D2569E1C-9F8C-4C83-82C5-4DC9A86EB0DA}" type="presOf" srcId="{625DC1EC-E551-48FF-A0AA-0D708A9A7CE6}" destId="{A89E4A77-0713-4E00-9A93-F6FBCA1CC38A}" srcOrd="0" destOrd="0" presId="urn:microsoft.com/office/officeart/2005/8/layout/default"/>
    <dgm:cxn modelId="{2F522229-1EC5-41F8-8085-555A95CF5FD4}" srcId="{CA2BB4B2-2C70-4F30-9302-662B2ACF49BB}" destId="{9D330B4B-2D83-4CE3-817C-69707123C6A8}" srcOrd="1" destOrd="0" parTransId="{1332728F-6DA5-4E50-A0E3-CB22842402A5}" sibTransId="{74B81BDF-1D29-4D84-BCC3-5D2436308AE1}"/>
    <dgm:cxn modelId="{E92C572A-6FD3-49C9-AD91-A7772E71E3D6}" srcId="{CA2BB4B2-2C70-4F30-9302-662B2ACF49BB}" destId="{625DC1EC-E551-48FF-A0AA-0D708A9A7CE6}" srcOrd="12" destOrd="0" parTransId="{C74C8E35-5E94-4170-B11E-4EDDF915D758}" sibTransId="{A6D80BCC-0398-4CC0-82DD-49270381878B}"/>
    <dgm:cxn modelId="{D2872F2F-D08D-49EF-A9F2-2BAE780E5104}" type="presOf" srcId="{6C4FE6EE-0708-4D10-B25A-26DDD568BC17}" destId="{433C8A8C-C39D-4B79-967A-010E7EC04BF4}" srcOrd="0" destOrd="0" presId="urn:microsoft.com/office/officeart/2005/8/layout/default"/>
    <dgm:cxn modelId="{18E0B935-5493-4B97-BC98-C06684BB167F}" srcId="{CA2BB4B2-2C70-4F30-9302-662B2ACF49BB}" destId="{FA45FE2D-5B40-46D7-8CDE-018F16B3E75F}" srcOrd="5" destOrd="0" parTransId="{38727ABA-6FA3-4098-A009-4A6B6CB4B25A}" sibTransId="{63E0FFF1-8C9C-4A0B-82D2-617F989E3582}"/>
    <dgm:cxn modelId="{9208B362-C4EF-4C3D-A435-8A6C17F152B0}" type="presOf" srcId="{CCA4DDBF-E423-4B0A-9C1B-01BF109075CC}" destId="{97ECC67F-CD41-4EF0-B1EC-9D06AEEDA6F4}" srcOrd="0" destOrd="0" presId="urn:microsoft.com/office/officeart/2005/8/layout/default"/>
    <dgm:cxn modelId="{EE333C64-EF86-42CD-B8CE-E20EEBF91BEB}" type="presOf" srcId="{3B63B085-4886-40F8-896A-B18E0F29BD82}" destId="{6549D61A-3EAA-4289-9E00-C0ABA8755EC4}" srcOrd="0" destOrd="0" presId="urn:microsoft.com/office/officeart/2005/8/layout/default"/>
    <dgm:cxn modelId="{BCBD2645-076D-41F5-8FE8-A8FC36744851}" srcId="{CA2BB4B2-2C70-4F30-9302-662B2ACF49BB}" destId="{366A4322-5A5A-4D83-8004-2FBF06A1291B}" srcOrd="9" destOrd="0" parTransId="{21EAC1E8-DDD4-4FE5-B12D-44044B6A318E}" sibTransId="{D394DD9B-7606-4BF7-8561-FD03D71DEB7D}"/>
    <dgm:cxn modelId="{96A96A4A-B450-4D39-A55C-7B5271A46787}" srcId="{CA2BB4B2-2C70-4F30-9302-662B2ACF49BB}" destId="{CCA4DDBF-E423-4B0A-9C1B-01BF109075CC}" srcOrd="2" destOrd="0" parTransId="{ABC50E63-382D-424A-A50D-68E78FB7D80F}" sibTransId="{C6B68BCA-06BE-484D-97DE-3DBB2C980585}"/>
    <dgm:cxn modelId="{2C523174-C20F-4CF5-A758-A2B3ED2C2BD7}" type="presOf" srcId="{48DDD0DD-86E1-43E9-839D-B38AE28B15BC}" destId="{3122C34B-B253-4076-8D8A-3BD06F705F41}" srcOrd="0" destOrd="0" presId="urn:microsoft.com/office/officeart/2005/8/layout/default"/>
    <dgm:cxn modelId="{F63CF074-8EAB-4424-8AF9-562B52068CEE}" srcId="{CA2BB4B2-2C70-4F30-9302-662B2ACF49BB}" destId="{F713FAE0-9399-4A99-878B-3EF913077243}" srcOrd="6" destOrd="0" parTransId="{B3F3E8D8-CA3F-40B4-A5CB-9CCF1A8DF6AD}" sibTransId="{68AD66EF-8437-4F9A-8F1F-AF23461ADBF8}"/>
    <dgm:cxn modelId="{E4924F7B-0061-4DF6-9E14-316DC6623669}" srcId="{CA2BB4B2-2C70-4F30-9302-662B2ACF49BB}" destId="{45964DBA-F8FC-4B09-82EC-F50D9B14773A}" srcOrd="10" destOrd="0" parTransId="{DF946A36-2B19-4427-BC98-DB7BBA2B2A83}" sibTransId="{CEF2D805-7053-40F5-A457-14B1A29FBB6A}"/>
    <dgm:cxn modelId="{482D988E-32BE-4020-AC86-FA7D04BAD727}" srcId="{CA2BB4B2-2C70-4F30-9302-662B2ACF49BB}" destId="{A1908565-F2B0-4FA6-A5E6-65226AB35C6B}" srcOrd="8" destOrd="0" parTransId="{ADEDA300-510F-407E-A2A6-E961A243B582}" sibTransId="{D9B2B788-346B-4622-97CB-42B7DC71A46E}"/>
    <dgm:cxn modelId="{17847C90-84AD-47CA-8A45-D61FE32A9807}" type="presOf" srcId="{9D330B4B-2D83-4CE3-817C-69707123C6A8}" destId="{99FAA09B-50AB-4A17-A750-E6FD3866517E}" srcOrd="0" destOrd="0" presId="urn:microsoft.com/office/officeart/2005/8/layout/default"/>
    <dgm:cxn modelId="{C0B76A97-D8E6-4677-9AEA-98474E77E57D}" srcId="{CA2BB4B2-2C70-4F30-9302-662B2ACF49BB}" destId="{454FEDC4-2A01-4FBC-A8C0-7DFAAE611CD2}" srcOrd="4" destOrd="0" parTransId="{B1814313-0C21-4D3E-B4B3-610760A35DB9}" sibTransId="{C5D25EE8-9DD2-4A53-8528-611C13962386}"/>
    <dgm:cxn modelId="{B5A09297-2A88-478F-8D13-B04C0C7365CE}" type="presOf" srcId="{C8BE8F96-0A54-4549-A3AC-8EE88C051BC6}" destId="{E0D2DF06-5E58-4628-A1ED-9CBE235BE26C}" srcOrd="0" destOrd="0" presId="urn:microsoft.com/office/officeart/2005/8/layout/default"/>
    <dgm:cxn modelId="{21550BA6-018D-4BDC-B058-8E2F15FAE1A0}" srcId="{CA2BB4B2-2C70-4F30-9302-662B2ACF49BB}" destId="{3B63B085-4886-40F8-896A-B18E0F29BD82}" srcOrd="11" destOrd="0" parTransId="{CC555C49-C0DA-4A71-ABDA-28B288A96D7F}" sibTransId="{860BD286-9A2E-4B7F-AB1F-B86B224E264A}"/>
    <dgm:cxn modelId="{78602DB7-5F39-4ECB-BA22-7BC46160B9ED}" type="presOf" srcId="{FA45FE2D-5B40-46D7-8CDE-018F16B3E75F}" destId="{482D475A-A435-4F02-A332-A908E4C9B497}" srcOrd="0" destOrd="0" presId="urn:microsoft.com/office/officeart/2005/8/layout/default"/>
    <dgm:cxn modelId="{20527FBB-6582-439B-9D9A-6352DBB712ED}" type="presOf" srcId="{454FEDC4-2A01-4FBC-A8C0-7DFAAE611CD2}" destId="{E25FF6E1-2BCA-4612-81D9-567972783A42}" srcOrd="0" destOrd="0" presId="urn:microsoft.com/office/officeart/2005/8/layout/default"/>
    <dgm:cxn modelId="{5BB4BBD3-ED1A-4B50-8240-7F69C3D51E1F}" type="presOf" srcId="{A1908565-F2B0-4FA6-A5E6-65226AB35C6B}" destId="{8AFD5BBD-BC8C-4621-B0BE-66855220E24F}" srcOrd="0" destOrd="0" presId="urn:microsoft.com/office/officeart/2005/8/layout/default"/>
    <dgm:cxn modelId="{00A19ED8-6D9C-4FE5-933B-D8F6A9B05CFE}" srcId="{CA2BB4B2-2C70-4F30-9302-662B2ACF49BB}" destId="{6C4FE6EE-0708-4D10-B25A-26DDD568BC17}" srcOrd="7" destOrd="0" parTransId="{AA230FF6-82D4-468C-A532-F2D50F136D2F}" sibTransId="{C3AF55EA-6A36-4207-B198-370A2E402A15}"/>
    <dgm:cxn modelId="{AC1246E2-63CD-47E9-A883-646ACBCC8960}" type="presOf" srcId="{F713FAE0-9399-4A99-878B-3EF913077243}" destId="{9D24A9AC-8019-4D78-83F7-78ECBE4C59CF}" srcOrd="0" destOrd="0" presId="urn:microsoft.com/office/officeart/2005/8/layout/default"/>
    <dgm:cxn modelId="{A52E47E9-CCAF-4349-9DB7-660D8E51972D}" type="presOf" srcId="{45964DBA-F8FC-4B09-82EC-F50D9B14773A}" destId="{55279EB0-05C4-4D34-8EA0-55DC263A7C03}" srcOrd="0" destOrd="0" presId="urn:microsoft.com/office/officeart/2005/8/layout/default"/>
    <dgm:cxn modelId="{B4587FEE-96FA-4B8B-AC4A-B068A07CD66D}" srcId="{CA2BB4B2-2C70-4F30-9302-662B2ACF49BB}" destId="{C8BE8F96-0A54-4549-A3AC-8EE88C051BC6}" srcOrd="3" destOrd="0" parTransId="{26A4A5C9-58F3-4EFC-967E-6F177B08ECF6}" sibTransId="{956039FE-5258-449C-8A23-D0CAD40882A0}"/>
    <dgm:cxn modelId="{BAAE8BF3-6B7A-49BB-A5AB-8B4F54A19AFF}" type="presOf" srcId="{366A4322-5A5A-4D83-8004-2FBF06A1291B}" destId="{09714B34-77CE-451C-9962-9501D0F57454}" srcOrd="0" destOrd="0" presId="urn:microsoft.com/office/officeart/2005/8/layout/default"/>
    <dgm:cxn modelId="{9ABD986D-9ED4-4231-9E82-569A7C348FFF}" type="presParOf" srcId="{D22B97B5-E2DB-41E9-9D6C-90E8B35CC5A5}" destId="{3122C34B-B253-4076-8D8A-3BD06F705F41}" srcOrd="0" destOrd="0" presId="urn:microsoft.com/office/officeart/2005/8/layout/default"/>
    <dgm:cxn modelId="{44093723-ABE6-4677-9028-32F0540F10C9}" type="presParOf" srcId="{D22B97B5-E2DB-41E9-9D6C-90E8B35CC5A5}" destId="{ED9381B5-F7B0-45AE-96F1-16214E737161}" srcOrd="1" destOrd="0" presId="urn:microsoft.com/office/officeart/2005/8/layout/default"/>
    <dgm:cxn modelId="{6D5D7563-8DD2-4001-B5EE-F0652294322C}" type="presParOf" srcId="{D22B97B5-E2DB-41E9-9D6C-90E8B35CC5A5}" destId="{99FAA09B-50AB-4A17-A750-E6FD3866517E}" srcOrd="2" destOrd="0" presId="urn:microsoft.com/office/officeart/2005/8/layout/default"/>
    <dgm:cxn modelId="{2C85BB1E-6886-47E5-A559-5A33C11A37D7}" type="presParOf" srcId="{D22B97B5-E2DB-41E9-9D6C-90E8B35CC5A5}" destId="{57272EFA-1591-4825-B0B1-B9CB55104E76}" srcOrd="3" destOrd="0" presId="urn:microsoft.com/office/officeart/2005/8/layout/default"/>
    <dgm:cxn modelId="{2015A0E1-8845-4C3C-85AF-667A58C221D7}" type="presParOf" srcId="{D22B97B5-E2DB-41E9-9D6C-90E8B35CC5A5}" destId="{97ECC67F-CD41-4EF0-B1EC-9D06AEEDA6F4}" srcOrd="4" destOrd="0" presId="urn:microsoft.com/office/officeart/2005/8/layout/default"/>
    <dgm:cxn modelId="{ABB2D527-CEB5-4C56-BD2F-F58FE48B8ED5}" type="presParOf" srcId="{D22B97B5-E2DB-41E9-9D6C-90E8B35CC5A5}" destId="{62D3B529-6889-4D93-BE98-E900164DB14E}" srcOrd="5" destOrd="0" presId="urn:microsoft.com/office/officeart/2005/8/layout/default"/>
    <dgm:cxn modelId="{F92E111A-3EC0-49C8-B311-85BA2A54E319}" type="presParOf" srcId="{D22B97B5-E2DB-41E9-9D6C-90E8B35CC5A5}" destId="{E0D2DF06-5E58-4628-A1ED-9CBE235BE26C}" srcOrd="6" destOrd="0" presId="urn:microsoft.com/office/officeart/2005/8/layout/default"/>
    <dgm:cxn modelId="{7531D75A-52B7-483A-9600-0A9ECB67CC35}" type="presParOf" srcId="{D22B97B5-E2DB-41E9-9D6C-90E8B35CC5A5}" destId="{7A3A6C90-EFE1-4734-95E3-673F4D1C5650}" srcOrd="7" destOrd="0" presId="urn:microsoft.com/office/officeart/2005/8/layout/default"/>
    <dgm:cxn modelId="{73AA5434-C33F-43F7-8D69-3DA7E81F96D3}" type="presParOf" srcId="{D22B97B5-E2DB-41E9-9D6C-90E8B35CC5A5}" destId="{E25FF6E1-2BCA-4612-81D9-567972783A42}" srcOrd="8" destOrd="0" presId="urn:microsoft.com/office/officeart/2005/8/layout/default"/>
    <dgm:cxn modelId="{973A8991-9728-49CA-82A7-0A05E2C833F4}" type="presParOf" srcId="{D22B97B5-E2DB-41E9-9D6C-90E8B35CC5A5}" destId="{C4435AE6-DB6A-49D0-AFC4-C5DDD4B4CEBD}" srcOrd="9" destOrd="0" presId="urn:microsoft.com/office/officeart/2005/8/layout/default"/>
    <dgm:cxn modelId="{0089B344-9AD8-4641-8391-90F993963416}" type="presParOf" srcId="{D22B97B5-E2DB-41E9-9D6C-90E8B35CC5A5}" destId="{482D475A-A435-4F02-A332-A908E4C9B497}" srcOrd="10" destOrd="0" presId="urn:microsoft.com/office/officeart/2005/8/layout/default"/>
    <dgm:cxn modelId="{915D5A97-31F1-49E1-8D4D-4B3FD5F03E5F}" type="presParOf" srcId="{D22B97B5-E2DB-41E9-9D6C-90E8B35CC5A5}" destId="{04B6459E-5B3B-4A1C-9712-20140AE82E3F}" srcOrd="11" destOrd="0" presId="urn:microsoft.com/office/officeart/2005/8/layout/default"/>
    <dgm:cxn modelId="{83DDB2AF-3953-40A5-BD98-1756BDD8C680}" type="presParOf" srcId="{D22B97B5-E2DB-41E9-9D6C-90E8B35CC5A5}" destId="{9D24A9AC-8019-4D78-83F7-78ECBE4C59CF}" srcOrd="12" destOrd="0" presId="urn:microsoft.com/office/officeart/2005/8/layout/default"/>
    <dgm:cxn modelId="{58F55433-7892-430F-982E-A609BDA755AB}" type="presParOf" srcId="{D22B97B5-E2DB-41E9-9D6C-90E8B35CC5A5}" destId="{6E882CE6-42FC-4863-B29E-ED61FCA5F8AB}" srcOrd="13" destOrd="0" presId="urn:microsoft.com/office/officeart/2005/8/layout/default"/>
    <dgm:cxn modelId="{CE74ECDC-38DF-4E04-91C9-633475347EC7}" type="presParOf" srcId="{D22B97B5-E2DB-41E9-9D6C-90E8B35CC5A5}" destId="{433C8A8C-C39D-4B79-967A-010E7EC04BF4}" srcOrd="14" destOrd="0" presId="urn:microsoft.com/office/officeart/2005/8/layout/default"/>
    <dgm:cxn modelId="{9DA59C43-9B8F-48F9-9A32-71CBE4751D89}" type="presParOf" srcId="{D22B97B5-E2DB-41E9-9D6C-90E8B35CC5A5}" destId="{4CDD53D4-ED79-446F-9E01-92614C20F253}" srcOrd="15" destOrd="0" presId="urn:microsoft.com/office/officeart/2005/8/layout/default"/>
    <dgm:cxn modelId="{007403DD-33A8-4727-966A-A0B043B8B265}" type="presParOf" srcId="{D22B97B5-E2DB-41E9-9D6C-90E8B35CC5A5}" destId="{8AFD5BBD-BC8C-4621-B0BE-66855220E24F}" srcOrd="16" destOrd="0" presId="urn:microsoft.com/office/officeart/2005/8/layout/default"/>
    <dgm:cxn modelId="{4761D655-A4A2-4290-864C-C19F822B2179}" type="presParOf" srcId="{D22B97B5-E2DB-41E9-9D6C-90E8B35CC5A5}" destId="{065BB58F-19F5-451D-B880-E6CE23096AB0}" srcOrd="17" destOrd="0" presId="urn:microsoft.com/office/officeart/2005/8/layout/default"/>
    <dgm:cxn modelId="{9D9521C4-2C0C-42D3-BAE2-0A07CBE3DCD9}" type="presParOf" srcId="{D22B97B5-E2DB-41E9-9D6C-90E8B35CC5A5}" destId="{09714B34-77CE-451C-9962-9501D0F57454}" srcOrd="18" destOrd="0" presId="urn:microsoft.com/office/officeart/2005/8/layout/default"/>
    <dgm:cxn modelId="{871D3561-8344-4E4B-8759-35E6995979F7}" type="presParOf" srcId="{D22B97B5-E2DB-41E9-9D6C-90E8B35CC5A5}" destId="{A829D927-1644-4BAF-8AAD-3837AF34B5E1}" srcOrd="19" destOrd="0" presId="urn:microsoft.com/office/officeart/2005/8/layout/default"/>
    <dgm:cxn modelId="{3035D24D-5E07-4F94-8A76-F9E30575817D}" type="presParOf" srcId="{D22B97B5-E2DB-41E9-9D6C-90E8B35CC5A5}" destId="{55279EB0-05C4-4D34-8EA0-55DC263A7C03}" srcOrd="20" destOrd="0" presId="urn:microsoft.com/office/officeart/2005/8/layout/default"/>
    <dgm:cxn modelId="{AABB409F-81F4-4017-A2A2-5FE99C3C5B0A}" type="presParOf" srcId="{D22B97B5-E2DB-41E9-9D6C-90E8B35CC5A5}" destId="{171FC272-5719-4AE5-B148-B3BDF00E090A}" srcOrd="21" destOrd="0" presId="urn:microsoft.com/office/officeart/2005/8/layout/default"/>
    <dgm:cxn modelId="{03E457EF-29BA-435A-8862-D0D0CA48FDB1}" type="presParOf" srcId="{D22B97B5-E2DB-41E9-9D6C-90E8B35CC5A5}" destId="{6549D61A-3EAA-4289-9E00-C0ABA8755EC4}" srcOrd="22" destOrd="0" presId="urn:microsoft.com/office/officeart/2005/8/layout/default"/>
    <dgm:cxn modelId="{73DC99D4-4F2F-42C5-B976-69EB1C060287}" type="presParOf" srcId="{D22B97B5-E2DB-41E9-9D6C-90E8B35CC5A5}" destId="{39507D5C-6BEA-4773-A219-1C3088623A3F}" srcOrd="23" destOrd="0" presId="urn:microsoft.com/office/officeart/2005/8/layout/default"/>
    <dgm:cxn modelId="{196666F7-D816-4D3F-BC69-148272E74539}" type="presParOf" srcId="{D22B97B5-E2DB-41E9-9D6C-90E8B35CC5A5}" destId="{A89E4A77-0713-4E00-9A93-F6FBCA1CC38A}"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309F1-BD07-42B3-B98C-EBA81997A1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53C086-8845-4F8A-A393-EED0B1E0A170}">
      <dgm:prSet/>
      <dgm:spPr/>
      <dgm:t>
        <a:bodyPr/>
        <a:lstStyle/>
        <a:p>
          <a:r>
            <a:rPr lang="en-US" b="0" i="0" dirty="0"/>
            <a:t>We defined </a:t>
          </a:r>
          <a:r>
            <a:rPr lang="en-US" b="0" i="0" dirty="0">
              <a:latin typeface="Arial" panose="020B0604020202020204"/>
            </a:rPr>
            <a:t>8</a:t>
          </a:r>
          <a:r>
            <a:rPr lang="en-US" b="0" i="0" dirty="0"/>
            <a:t> principles of harm reduction and a range of strategies</a:t>
          </a:r>
          <a:endParaRPr lang="en-US" b="0" dirty="0"/>
        </a:p>
      </dgm:t>
    </dgm:pt>
    <dgm:pt modelId="{B24B92F0-459D-45F7-A18C-F735BD04A77A}" type="parTrans" cxnId="{F2502227-0993-4CAD-8954-3E399D61D671}">
      <dgm:prSet/>
      <dgm:spPr/>
      <dgm:t>
        <a:bodyPr/>
        <a:lstStyle/>
        <a:p>
          <a:endParaRPr lang="en-US"/>
        </a:p>
      </dgm:t>
    </dgm:pt>
    <dgm:pt modelId="{09AA5A9F-6875-4268-8409-1B5FEB56116A}" type="sibTrans" cxnId="{F2502227-0993-4CAD-8954-3E399D61D671}">
      <dgm:prSet/>
      <dgm:spPr/>
      <dgm:t>
        <a:bodyPr/>
        <a:lstStyle/>
        <a:p>
          <a:endParaRPr lang="en-US"/>
        </a:p>
      </dgm:t>
    </dgm:pt>
    <dgm:pt modelId="{7BB00576-B05A-4391-B56A-DEC3A8CFB302}">
      <dgm:prSet/>
      <dgm:spPr/>
      <dgm:t>
        <a:bodyPr/>
        <a:lstStyle/>
        <a:p>
          <a:r>
            <a:rPr lang="en-US" b="0" i="1" dirty="0"/>
            <a:t>Listen for examples of strategies linked to one or more of these principles</a:t>
          </a:r>
          <a:endParaRPr lang="en-US" b="0" dirty="0"/>
        </a:p>
      </dgm:t>
    </dgm:pt>
    <dgm:pt modelId="{5838B7DB-6837-4038-9F6A-4BD2A4161CBE}" type="parTrans" cxnId="{63B4D81B-FDEE-4907-A3E6-4054A6DCBEC7}">
      <dgm:prSet/>
      <dgm:spPr/>
      <dgm:t>
        <a:bodyPr/>
        <a:lstStyle/>
        <a:p>
          <a:endParaRPr lang="en-US"/>
        </a:p>
      </dgm:t>
    </dgm:pt>
    <dgm:pt modelId="{60FF0A21-00B5-4723-916D-D4066B0080B4}" type="sibTrans" cxnId="{63B4D81B-FDEE-4907-A3E6-4054A6DCBEC7}">
      <dgm:prSet/>
      <dgm:spPr/>
      <dgm:t>
        <a:bodyPr/>
        <a:lstStyle/>
        <a:p>
          <a:endParaRPr lang="en-US"/>
        </a:p>
      </dgm:t>
    </dgm:pt>
    <dgm:pt modelId="{6F0C155E-8639-42B2-8CBB-65FB4AAF399D}" type="pres">
      <dgm:prSet presAssocID="{391309F1-BD07-42B3-B98C-EBA81997A1D5}" presName="linear" presStyleCnt="0">
        <dgm:presLayoutVars>
          <dgm:animLvl val="lvl"/>
          <dgm:resizeHandles val="exact"/>
        </dgm:presLayoutVars>
      </dgm:prSet>
      <dgm:spPr/>
    </dgm:pt>
    <dgm:pt modelId="{E37744EB-5DEE-4B89-A3EC-BA436EC010DC}" type="pres">
      <dgm:prSet presAssocID="{1E53C086-8845-4F8A-A393-EED0B1E0A170}" presName="parentText" presStyleLbl="node1" presStyleIdx="0" presStyleCnt="2">
        <dgm:presLayoutVars>
          <dgm:chMax val="0"/>
          <dgm:bulletEnabled val="1"/>
        </dgm:presLayoutVars>
      </dgm:prSet>
      <dgm:spPr/>
    </dgm:pt>
    <dgm:pt modelId="{F3A8CCED-1BD7-4453-A6FC-49BF99AE6DD0}" type="pres">
      <dgm:prSet presAssocID="{09AA5A9F-6875-4268-8409-1B5FEB56116A}" presName="spacer" presStyleCnt="0"/>
      <dgm:spPr/>
    </dgm:pt>
    <dgm:pt modelId="{246AC746-694D-4961-8F07-0674F147448F}" type="pres">
      <dgm:prSet presAssocID="{7BB00576-B05A-4391-B56A-DEC3A8CFB302}" presName="parentText" presStyleLbl="node1" presStyleIdx="1" presStyleCnt="2">
        <dgm:presLayoutVars>
          <dgm:chMax val="0"/>
          <dgm:bulletEnabled val="1"/>
        </dgm:presLayoutVars>
      </dgm:prSet>
      <dgm:spPr/>
    </dgm:pt>
  </dgm:ptLst>
  <dgm:cxnLst>
    <dgm:cxn modelId="{63B4D81B-FDEE-4907-A3E6-4054A6DCBEC7}" srcId="{391309F1-BD07-42B3-B98C-EBA81997A1D5}" destId="{7BB00576-B05A-4391-B56A-DEC3A8CFB302}" srcOrd="1" destOrd="0" parTransId="{5838B7DB-6837-4038-9F6A-4BD2A4161CBE}" sibTransId="{60FF0A21-00B5-4723-916D-D4066B0080B4}"/>
    <dgm:cxn modelId="{F2502227-0993-4CAD-8954-3E399D61D671}" srcId="{391309F1-BD07-42B3-B98C-EBA81997A1D5}" destId="{1E53C086-8845-4F8A-A393-EED0B1E0A170}" srcOrd="0" destOrd="0" parTransId="{B24B92F0-459D-45F7-A18C-F735BD04A77A}" sibTransId="{09AA5A9F-6875-4268-8409-1B5FEB56116A}"/>
    <dgm:cxn modelId="{799CE839-BEBD-4CC6-88C8-E2A689341C2B}" type="presOf" srcId="{1E53C086-8845-4F8A-A393-EED0B1E0A170}" destId="{E37744EB-5DEE-4B89-A3EC-BA436EC010DC}" srcOrd="0" destOrd="0" presId="urn:microsoft.com/office/officeart/2005/8/layout/vList2"/>
    <dgm:cxn modelId="{13045F88-F44F-47B8-995F-0595EDC0ED76}" type="presOf" srcId="{391309F1-BD07-42B3-B98C-EBA81997A1D5}" destId="{6F0C155E-8639-42B2-8CBB-65FB4AAF399D}" srcOrd="0" destOrd="0" presId="urn:microsoft.com/office/officeart/2005/8/layout/vList2"/>
    <dgm:cxn modelId="{BD11D6E1-B923-4EF4-AAB4-C5644BE8CF0F}" type="presOf" srcId="{7BB00576-B05A-4391-B56A-DEC3A8CFB302}" destId="{246AC746-694D-4961-8F07-0674F147448F}" srcOrd="0" destOrd="0" presId="urn:microsoft.com/office/officeart/2005/8/layout/vList2"/>
    <dgm:cxn modelId="{5ED36BFC-DE9C-4403-A2B7-532A692C288B}" type="presParOf" srcId="{6F0C155E-8639-42B2-8CBB-65FB4AAF399D}" destId="{E37744EB-5DEE-4B89-A3EC-BA436EC010DC}" srcOrd="0" destOrd="0" presId="urn:microsoft.com/office/officeart/2005/8/layout/vList2"/>
    <dgm:cxn modelId="{6E447E34-735E-4B80-B712-565993D2C2E6}" type="presParOf" srcId="{6F0C155E-8639-42B2-8CBB-65FB4AAF399D}" destId="{F3A8CCED-1BD7-4453-A6FC-49BF99AE6DD0}" srcOrd="1" destOrd="0" presId="urn:microsoft.com/office/officeart/2005/8/layout/vList2"/>
    <dgm:cxn modelId="{B009EF7D-AA96-453F-B90A-B1196276369E}" type="presParOf" srcId="{6F0C155E-8639-42B2-8CBB-65FB4AAF399D}" destId="{246AC746-694D-4961-8F07-0674F147448F}"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572585-4CDC-4A15-9C2D-72439ED21638}"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9C8391EF-E4A2-47F7-A3DC-3FE00C3B77DB}">
      <dgm:prSet/>
      <dgm:spPr/>
      <dgm:t>
        <a:bodyPr/>
        <a:lstStyle/>
        <a:p>
          <a:r>
            <a:rPr lang="en-US" dirty="0"/>
            <a:t>Prevention </a:t>
          </a:r>
        </a:p>
      </dgm:t>
    </dgm:pt>
    <dgm:pt modelId="{36FE1D26-E9A3-43E8-8F2D-A386B1289165}" type="parTrans" cxnId="{7E5A2F87-93DC-4382-861C-D65C1B0102E6}">
      <dgm:prSet/>
      <dgm:spPr/>
      <dgm:t>
        <a:bodyPr/>
        <a:lstStyle/>
        <a:p>
          <a:endParaRPr lang="en-US"/>
        </a:p>
      </dgm:t>
    </dgm:pt>
    <dgm:pt modelId="{BFBF2817-4B03-49CB-93B7-2CD44FDE79B1}" type="sibTrans" cxnId="{7E5A2F87-93DC-4382-861C-D65C1B0102E6}">
      <dgm:prSet/>
      <dgm:spPr/>
      <dgm:t>
        <a:bodyPr/>
        <a:lstStyle/>
        <a:p>
          <a:endParaRPr lang="en-US"/>
        </a:p>
      </dgm:t>
    </dgm:pt>
    <dgm:pt modelId="{CEE01E7C-FCEB-4D2B-84E0-E398FAE41791}">
      <dgm:prSet/>
      <dgm:spPr/>
      <dgm:t>
        <a:bodyPr/>
        <a:lstStyle/>
        <a:p>
          <a:r>
            <a:rPr lang="en-US" dirty="0"/>
            <a:t>Prevent the behavior</a:t>
          </a:r>
        </a:p>
      </dgm:t>
    </dgm:pt>
    <dgm:pt modelId="{8477DA0D-B92B-4815-9B97-B3B940405E17}" type="parTrans" cxnId="{04D4C658-357B-45D3-9095-E1DCB3524894}">
      <dgm:prSet/>
      <dgm:spPr/>
      <dgm:t>
        <a:bodyPr/>
        <a:lstStyle/>
        <a:p>
          <a:endParaRPr lang="en-US"/>
        </a:p>
      </dgm:t>
    </dgm:pt>
    <dgm:pt modelId="{7DA8157E-17A6-44F5-816E-C5D445E91D71}" type="sibTrans" cxnId="{04D4C658-357B-45D3-9095-E1DCB3524894}">
      <dgm:prSet/>
      <dgm:spPr/>
      <dgm:t>
        <a:bodyPr/>
        <a:lstStyle/>
        <a:p>
          <a:endParaRPr lang="en-US"/>
        </a:p>
      </dgm:t>
    </dgm:pt>
    <dgm:pt modelId="{6FE4B3B9-51EA-442A-A738-8FC1897BAC60}">
      <dgm:prSet/>
      <dgm:spPr>
        <a:solidFill>
          <a:srgbClr val="E5673E"/>
        </a:solidFill>
      </dgm:spPr>
      <dgm:t>
        <a:bodyPr/>
        <a:lstStyle/>
        <a:p>
          <a:r>
            <a:rPr lang="en-US" dirty="0"/>
            <a:t>Harm reduction</a:t>
          </a:r>
        </a:p>
      </dgm:t>
    </dgm:pt>
    <dgm:pt modelId="{7244FD74-1AE8-4B3A-A2E1-F94B1FC8C11E}" type="parTrans" cxnId="{0C2162E3-84B5-402D-889F-442274BEF6D7}">
      <dgm:prSet/>
      <dgm:spPr/>
      <dgm:t>
        <a:bodyPr/>
        <a:lstStyle/>
        <a:p>
          <a:endParaRPr lang="en-US"/>
        </a:p>
      </dgm:t>
    </dgm:pt>
    <dgm:pt modelId="{7CE046A3-0F73-41B6-AA4C-426AA3851DFC}" type="sibTrans" cxnId="{0C2162E3-84B5-402D-889F-442274BEF6D7}">
      <dgm:prSet/>
      <dgm:spPr/>
      <dgm:t>
        <a:bodyPr/>
        <a:lstStyle/>
        <a:p>
          <a:endParaRPr lang="en-US"/>
        </a:p>
      </dgm:t>
    </dgm:pt>
    <dgm:pt modelId="{5CD9119C-4CF1-405D-BEFD-3E281D03B604}">
      <dgm:prSet/>
      <dgm:spPr/>
      <dgm:t>
        <a:bodyPr/>
        <a:lstStyle/>
        <a:p>
          <a:r>
            <a:rPr lang="en-US" dirty="0"/>
            <a:t>Prevent the consequences </a:t>
          </a:r>
        </a:p>
      </dgm:t>
    </dgm:pt>
    <dgm:pt modelId="{6285FD43-F80D-42F7-9CFA-F21B7A7AA00C}" type="parTrans" cxnId="{45BAA817-1996-4E17-9EE9-154D978E765F}">
      <dgm:prSet/>
      <dgm:spPr/>
      <dgm:t>
        <a:bodyPr/>
        <a:lstStyle/>
        <a:p>
          <a:endParaRPr lang="en-US"/>
        </a:p>
      </dgm:t>
    </dgm:pt>
    <dgm:pt modelId="{0EA17FDC-3031-46AE-9CE0-5423BE952DB8}" type="sibTrans" cxnId="{45BAA817-1996-4E17-9EE9-154D978E765F}">
      <dgm:prSet/>
      <dgm:spPr/>
      <dgm:t>
        <a:bodyPr/>
        <a:lstStyle/>
        <a:p>
          <a:endParaRPr lang="en-US"/>
        </a:p>
      </dgm:t>
    </dgm:pt>
    <dgm:pt modelId="{79BCA359-5D10-4C30-B358-F54A1B40BE45}" type="pres">
      <dgm:prSet presAssocID="{9F572585-4CDC-4A15-9C2D-72439ED21638}" presName="linear" presStyleCnt="0">
        <dgm:presLayoutVars>
          <dgm:dir/>
          <dgm:animLvl val="lvl"/>
          <dgm:resizeHandles val="exact"/>
        </dgm:presLayoutVars>
      </dgm:prSet>
      <dgm:spPr/>
    </dgm:pt>
    <dgm:pt modelId="{B85C9502-A05E-43B5-81A6-1F21C3D0E1C5}" type="pres">
      <dgm:prSet presAssocID="{9C8391EF-E4A2-47F7-A3DC-3FE00C3B77DB}" presName="parentLin" presStyleCnt="0"/>
      <dgm:spPr/>
    </dgm:pt>
    <dgm:pt modelId="{38C33E77-F977-4BEB-BBE6-36CD12EF8CD8}" type="pres">
      <dgm:prSet presAssocID="{9C8391EF-E4A2-47F7-A3DC-3FE00C3B77DB}" presName="parentLeftMargin" presStyleLbl="node1" presStyleIdx="0" presStyleCnt="2"/>
      <dgm:spPr/>
    </dgm:pt>
    <dgm:pt modelId="{0D7C9187-2394-4F4F-9BD6-5CF15BA3B073}" type="pres">
      <dgm:prSet presAssocID="{9C8391EF-E4A2-47F7-A3DC-3FE00C3B77DB}" presName="parentText" presStyleLbl="node1" presStyleIdx="0" presStyleCnt="2">
        <dgm:presLayoutVars>
          <dgm:chMax val="0"/>
          <dgm:bulletEnabled val="1"/>
        </dgm:presLayoutVars>
      </dgm:prSet>
      <dgm:spPr/>
    </dgm:pt>
    <dgm:pt modelId="{04100EDC-D808-431C-B36A-716C2602441C}" type="pres">
      <dgm:prSet presAssocID="{9C8391EF-E4A2-47F7-A3DC-3FE00C3B77DB}" presName="negativeSpace" presStyleCnt="0"/>
      <dgm:spPr/>
    </dgm:pt>
    <dgm:pt modelId="{91EC36E2-0097-4C8D-82CA-ACD486BC2F39}" type="pres">
      <dgm:prSet presAssocID="{9C8391EF-E4A2-47F7-A3DC-3FE00C3B77DB}" presName="childText" presStyleLbl="conFgAcc1" presStyleIdx="0" presStyleCnt="2">
        <dgm:presLayoutVars>
          <dgm:bulletEnabled val="1"/>
        </dgm:presLayoutVars>
      </dgm:prSet>
      <dgm:spPr/>
    </dgm:pt>
    <dgm:pt modelId="{0E2C2EC6-7D6F-4E64-AC73-CA32EE7AF92A}" type="pres">
      <dgm:prSet presAssocID="{BFBF2817-4B03-49CB-93B7-2CD44FDE79B1}" presName="spaceBetweenRectangles" presStyleCnt="0"/>
      <dgm:spPr/>
    </dgm:pt>
    <dgm:pt modelId="{B1B0DC56-1C14-49CA-9445-A55CFA1757C0}" type="pres">
      <dgm:prSet presAssocID="{6FE4B3B9-51EA-442A-A738-8FC1897BAC60}" presName="parentLin" presStyleCnt="0"/>
      <dgm:spPr/>
    </dgm:pt>
    <dgm:pt modelId="{C9D44CAD-3D29-4637-836B-3982B7839DB6}" type="pres">
      <dgm:prSet presAssocID="{6FE4B3B9-51EA-442A-A738-8FC1897BAC60}" presName="parentLeftMargin" presStyleLbl="node1" presStyleIdx="0" presStyleCnt="2"/>
      <dgm:spPr/>
    </dgm:pt>
    <dgm:pt modelId="{9CBBD464-DFE0-4D17-B21A-52EE7501F63C}" type="pres">
      <dgm:prSet presAssocID="{6FE4B3B9-51EA-442A-A738-8FC1897BAC60}" presName="parentText" presStyleLbl="node1" presStyleIdx="1" presStyleCnt="2">
        <dgm:presLayoutVars>
          <dgm:chMax val="0"/>
          <dgm:bulletEnabled val="1"/>
        </dgm:presLayoutVars>
      </dgm:prSet>
      <dgm:spPr/>
    </dgm:pt>
    <dgm:pt modelId="{2A63D41A-27FB-4E4B-9A72-CDF843814597}" type="pres">
      <dgm:prSet presAssocID="{6FE4B3B9-51EA-442A-A738-8FC1897BAC60}" presName="negativeSpace" presStyleCnt="0"/>
      <dgm:spPr/>
    </dgm:pt>
    <dgm:pt modelId="{602E0E25-1CED-434A-B288-FCDBDC5E3B39}" type="pres">
      <dgm:prSet presAssocID="{6FE4B3B9-51EA-442A-A738-8FC1897BAC60}" presName="childText" presStyleLbl="conFgAcc1" presStyleIdx="1" presStyleCnt="2">
        <dgm:presLayoutVars>
          <dgm:bulletEnabled val="1"/>
        </dgm:presLayoutVars>
      </dgm:prSet>
      <dgm:spPr/>
    </dgm:pt>
  </dgm:ptLst>
  <dgm:cxnLst>
    <dgm:cxn modelId="{1604CA03-F51A-4261-9928-B53F389DDD34}" type="presOf" srcId="{9C8391EF-E4A2-47F7-A3DC-3FE00C3B77DB}" destId="{0D7C9187-2394-4F4F-9BD6-5CF15BA3B073}" srcOrd="1" destOrd="0" presId="urn:microsoft.com/office/officeart/2005/8/layout/list1"/>
    <dgm:cxn modelId="{36C4D710-26CB-4D32-A204-E98D9A88724C}" type="presOf" srcId="{5CD9119C-4CF1-405D-BEFD-3E281D03B604}" destId="{602E0E25-1CED-434A-B288-FCDBDC5E3B39}" srcOrd="0" destOrd="0" presId="urn:microsoft.com/office/officeart/2005/8/layout/list1"/>
    <dgm:cxn modelId="{45BAA817-1996-4E17-9EE9-154D978E765F}" srcId="{6FE4B3B9-51EA-442A-A738-8FC1897BAC60}" destId="{5CD9119C-4CF1-405D-BEFD-3E281D03B604}" srcOrd="0" destOrd="0" parTransId="{6285FD43-F80D-42F7-9CFA-F21B7A7AA00C}" sibTransId="{0EA17FDC-3031-46AE-9CE0-5423BE952DB8}"/>
    <dgm:cxn modelId="{50649038-DF49-4C70-A33E-F235AB70F2FB}" type="presOf" srcId="{9F572585-4CDC-4A15-9C2D-72439ED21638}" destId="{79BCA359-5D10-4C30-B358-F54A1B40BE45}" srcOrd="0" destOrd="0" presId="urn:microsoft.com/office/officeart/2005/8/layout/list1"/>
    <dgm:cxn modelId="{5CC7B139-E13A-4713-AEA4-DCC67539FE2E}" type="presOf" srcId="{6FE4B3B9-51EA-442A-A738-8FC1897BAC60}" destId="{9CBBD464-DFE0-4D17-B21A-52EE7501F63C}" srcOrd="1" destOrd="0" presId="urn:microsoft.com/office/officeart/2005/8/layout/list1"/>
    <dgm:cxn modelId="{04D4C658-357B-45D3-9095-E1DCB3524894}" srcId="{9C8391EF-E4A2-47F7-A3DC-3FE00C3B77DB}" destId="{CEE01E7C-FCEB-4D2B-84E0-E398FAE41791}" srcOrd="0" destOrd="0" parTransId="{8477DA0D-B92B-4815-9B97-B3B940405E17}" sibTransId="{7DA8157E-17A6-44F5-816E-C5D445E91D71}"/>
    <dgm:cxn modelId="{7E5A2F87-93DC-4382-861C-D65C1B0102E6}" srcId="{9F572585-4CDC-4A15-9C2D-72439ED21638}" destId="{9C8391EF-E4A2-47F7-A3DC-3FE00C3B77DB}" srcOrd="0" destOrd="0" parTransId="{36FE1D26-E9A3-43E8-8F2D-A386B1289165}" sibTransId="{BFBF2817-4B03-49CB-93B7-2CD44FDE79B1}"/>
    <dgm:cxn modelId="{05CFBCDC-8F21-40A6-A6EE-DC86EEC2BB55}" type="presOf" srcId="{9C8391EF-E4A2-47F7-A3DC-3FE00C3B77DB}" destId="{38C33E77-F977-4BEB-BBE6-36CD12EF8CD8}" srcOrd="0" destOrd="0" presId="urn:microsoft.com/office/officeart/2005/8/layout/list1"/>
    <dgm:cxn modelId="{0C2162E3-84B5-402D-889F-442274BEF6D7}" srcId="{9F572585-4CDC-4A15-9C2D-72439ED21638}" destId="{6FE4B3B9-51EA-442A-A738-8FC1897BAC60}" srcOrd="1" destOrd="0" parTransId="{7244FD74-1AE8-4B3A-A2E1-F94B1FC8C11E}" sibTransId="{7CE046A3-0F73-41B6-AA4C-426AA3851DFC}"/>
    <dgm:cxn modelId="{072D9CF7-1D00-4F1B-9389-86F2C5E05AC5}" type="presOf" srcId="{6FE4B3B9-51EA-442A-A738-8FC1897BAC60}" destId="{C9D44CAD-3D29-4637-836B-3982B7839DB6}" srcOrd="0" destOrd="0" presId="urn:microsoft.com/office/officeart/2005/8/layout/list1"/>
    <dgm:cxn modelId="{48DBD1FE-5C08-4B91-9007-D43F005DDC8C}" type="presOf" srcId="{CEE01E7C-FCEB-4D2B-84E0-E398FAE41791}" destId="{91EC36E2-0097-4C8D-82CA-ACD486BC2F39}" srcOrd="0" destOrd="0" presId="urn:microsoft.com/office/officeart/2005/8/layout/list1"/>
    <dgm:cxn modelId="{E4779F88-88A7-47FE-B327-C7B47F186CD9}" type="presParOf" srcId="{79BCA359-5D10-4C30-B358-F54A1B40BE45}" destId="{B85C9502-A05E-43B5-81A6-1F21C3D0E1C5}" srcOrd="0" destOrd="0" presId="urn:microsoft.com/office/officeart/2005/8/layout/list1"/>
    <dgm:cxn modelId="{66B31E6C-412A-42DC-9D01-E16B1F07E423}" type="presParOf" srcId="{B85C9502-A05E-43B5-81A6-1F21C3D0E1C5}" destId="{38C33E77-F977-4BEB-BBE6-36CD12EF8CD8}" srcOrd="0" destOrd="0" presId="urn:microsoft.com/office/officeart/2005/8/layout/list1"/>
    <dgm:cxn modelId="{D93D3D80-F98B-49E0-BF3A-E2655E84EAA9}" type="presParOf" srcId="{B85C9502-A05E-43B5-81A6-1F21C3D0E1C5}" destId="{0D7C9187-2394-4F4F-9BD6-5CF15BA3B073}" srcOrd="1" destOrd="0" presId="urn:microsoft.com/office/officeart/2005/8/layout/list1"/>
    <dgm:cxn modelId="{000D3BE4-1C5C-487F-836B-3EF5E9B977F1}" type="presParOf" srcId="{79BCA359-5D10-4C30-B358-F54A1B40BE45}" destId="{04100EDC-D808-431C-B36A-716C2602441C}" srcOrd="1" destOrd="0" presId="urn:microsoft.com/office/officeart/2005/8/layout/list1"/>
    <dgm:cxn modelId="{45CE6E59-8E7F-444C-AB90-50499506B9AB}" type="presParOf" srcId="{79BCA359-5D10-4C30-B358-F54A1B40BE45}" destId="{91EC36E2-0097-4C8D-82CA-ACD486BC2F39}" srcOrd="2" destOrd="0" presId="urn:microsoft.com/office/officeart/2005/8/layout/list1"/>
    <dgm:cxn modelId="{AEF03423-A30E-4C17-9BC5-D059F8B5A6A0}" type="presParOf" srcId="{79BCA359-5D10-4C30-B358-F54A1B40BE45}" destId="{0E2C2EC6-7D6F-4E64-AC73-CA32EE7AF92A}" srcOrd="3" destOrd="0" presId="urn:microsoft.com/office/officeart/2005/8/layout/list1"/>
    <dgm:cxn modelId="{A3879FE2-935C-4BC0-8CA5-29A0E262EEA4}" type="presParOf" srcId="{79BCA359-5D10-4C30-B358-F54A1B40BE45}" destId="{B1B0DC56-1C14-49CA-9445-A55CFA1757C0}" srcOrd="4" destOrd="0" presId="urn:microsoft.com/office/officeart/2005/8/layout/list1"/>
    <dgm:cxn modelId="{450D2B17-5B56-4F37-B99E-D205872C1047}" type="presParOf" srcId="{B1B0DC56-1C14-49CA-9445-A55CFA1757C0}" destId="{C9D44CAD-3D29-4637-836B-3982B7839DB6}" srcOrd="0" destOrd="0" presId="urn:microsoft.com/office/officeart/2005/8/layout/list1"/>
    <dgm:cxn modelId="{76F1051C-446D-43CC-B3EB-4979048A405F}" type="presParOf" srcId="{B1B0DC56-1C14-49CA-9445-A55CFA1757C0}" destId="{9CBBD464-DFE0-4D17-B21A-52EE7501F63C}" srcOrd="1" destOrd="0" presId="urn:microsoft.com/office/officeart/2005/8/layout/list1"/>
    <dgm:cxn modelId="{506ECD02-973D-4350-B577-B5670308BF8A}" type="presParOf" srcId="{79BCA359-5D10-4C30-B358-F54A1B40BE45}" destId="{2A63D41A-27FB-4E4B-9A72-CDF843814597}" srcOrd="5" destOrd="0" presId="urn:microsoft.com/office/officeart/2005/8/layout/list1"/>
    <dgm:cxn modelId="{0FFB8F3B-D556-40B2-9545-1E2E25B19F26}" type="presParOf" srcId="{79BCA359-5D10-4C30-B358-F54A1B40BE45}" destId="{602E0E25-1CED-434A-B288-FCDBDC5E3B3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2C34B-B253-4076-8D8A-3BD06F705F41}">
      <dsp:nvSpPr>
        <dsp:cNvPr id="0" name=""/>
        <dsp:cNvSpPr/>
      </dsp:nvSpPr>
      <dsp:spPr>
        <a:xfrm>
          <a:off x="3594"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Sterile syringes </a:t>
          </a:r>
        </a:p>
      </dsp:txBody>
      <dsp:txXfrm>
        <a:off x="3594" y="229666"/>
        <a:ext cx="1946002" cy="1167601"/>
      </dsp:txXfrm>
    </dsp:sp>
    <dsp:sp modelId="{99FAA09B-50AB-4A17-A750-E6FD3866517E}">
      <dsp:nvSpPr>
        <dsp:cNvPr id="0" name=""/>
        <dsp:cNvSpPr/>
      </dsp:nvSpPr>
      <dsp:spPr>
        <a:xfrm>
          <a:off x="2144196"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Safe smoking supplies</a:t>
          </a:r>
        </a:p>
      </dsp:txBody>
      <dsp:txXfrm>
        <a:off x="2144196" y="229666"/>
        <a:ext cx="1946002" cy="1167601"/>
      </dsp:txXfrm>
    </dsp:sp>
    <dsp:sp modelId="{97ECC67F-CD41-4EF0-B1EC-9D06AEEDA6F4}">
      <dsp:nvSpPr>
        <dsp:cNvPr id="0" name=""/>
        <dsp:cNvSpPr/>
      </dsp:nvSpPr>
      <dsp:spPr>
        <a:xfrm>
          <a:off x="4284798"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Masks/vaccines</a:t>
          </a:r>
        </a:p>
      </dsp:txBody>
      <dsp:txXfrm>
        <a:off x="4284798" y="229666"/>
        <a:ext cx="1946002" cy="1167601"/>
      </dsp:txXfrm>
    </dsp:sp>
    <dsp:sp modelId="{E0D2DF06-5E58-4628-A1ED-9CBE235BE26C}">
      <dsp:nvSpPr>
        <dsp:cNvPr id="0" name=""/>
        <dsp:cNvSpPr/>
      </dsp:nvSpPr>
      <dsp:spPr>
        <a:xfrm>
          <a:off x="6425401"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Counseling</a:t>
          </a:r>
        </a:p>
      </dsp:txBody>
      <dsp:txXfrm>
        <a:off x="6425401" y="229666"/>
        <a:ext cx="1946002" cy="1167601"/>
      </dsp:txXfrm>
    </dsp:sp>
    <dsp:sp modelId="{E25FF6E1-2BCA-4612-81D9-567972783A42}">
      <dsp:nvSpPr>
        <dsp:cNvPr id="0" name=""/>
        <dsp:cNvSpPr/>
      </dsp:nvSpPr>
      <dsp:spPr>
        <a:xfrm>
          <a:off x="8566003"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Motivational interviewing</a:t>
          </a:r>
        </a:p>
      </dsp:txBody>
      <dsp:txXfrm>
        <a:off x="8566003" y="229666"/>
        <a:ext cx="1946002" cy="1167601"/>
      </dsp:txXfrm>
    </dsp:sp>
    <dsp:sp modelId="{482D475A-A435-4F02-A332-A908E4C9B497}">
      <dsp:nvSpPr>
        <dsp:cNvPr id="0" name=""/>
        <dsp:cNvSpPr/>
      </dsp:nvSpPr>
      <dsp:spPr>
        <a:xfrm>
          <a:off x="3594"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Low threshold medication</a:t>
          </a:r>
        </a:p>
      </dsp:txBody>
      <dsp:txXfrm>
        <a:off x="3594" y="1591868"/>
        <a:ext cx="1946002" cy="1167601"/>
      </dsp:txXfrm>
    </dsp:sp>
    <dsp:sp modelId="{9D24A9AC-8019-4D78-83F7-78ECBE4C59CF}">
      <dsp:nvSpPr>
        <dsp:cNvPr id="0" name=""/>
        <dsp:cNvSpPr/>
      </dsp:nvSpPr>
      <dsp:spPr>
        <a:xfrm>
          <a:off x="2144196"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Naloxone</a:t>
          </a:r>
        </a:p>
      </dsp:txBody>
      <dsp:txXfrm>
        <a:off x="2144196" y="1591868"/>
        <a:ext cx="1946002" cy="1167601"/>
      </dsp:txXfrm>
    </dsp:sp>
    <dsp:sp modelId="{433C8A8C-C39D-4B79-967A-010E7EC04BF4}">
      <dsp:nvSpPr>
        <dsp:cNvPr id="0" name=""/>
        <dsp:cNvSpPr/>
      </dsp:nvSpPr>
      <dsp:spPr>
        <a:xfrm>
          <a:off x="4284798"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Overdose education kits </a:t>
          </a:r>
        </a:p>
      </dsp:txBody>
      <dsp:txXfrm>
        <a:off x="4284798" y="1591868"/>
        <a:ext cx="1946002" cy="1167601"/>
      </dsp:txXfrm>
    </dsp:sp>
    <dsp:sp modelId="{8AFD5BBD-BC8C-4621-B0BE-66855220E24F}">
      <dsp:nvSpPr>
        <dsp:cNvPr id="0" name=""/>
        <dsp:cNvSpPr/>
      </dsp:nvSpPr>
      <dsp:spPr>
        <a:xfrm>
          <a:off x="6425401"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Peer support specialists</a:t>
          </a:r>
        </a:p>
      </dsp:txBody>
      <dsp:txXfrm>
        <a:off x="6425401" y="1591868"/>
        <a:ext cx="1946002" cy="1167601"/>
      </dsp:txXfrm>
    </dsp:sp>
    <dsp:sp modelId="{09714B34-77CE-451C-9962-9501D0F57454}">
      <dsp:nvSpPr>
        <dsp:cNvPr id="0" name=""/>
        <dsp:cNvSpPr/>
      </dsp:nvSpPr>
      <dsp:spPr>
        <a:xfrm>
          <a:off x="8566003"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Case managers</a:t>
          </a:r>
        </a:p>
      </dsp:txBody>
      <dsp:txXfrm>
        <a:off x="8566003" y="1591868"/>
        <a:ext cx="1946002" cy="1167601"/>
      </dsp:txXfrm>
    </dsp:sp>
    <dsp:sp modelId="{55279EB0-05C4-4D34-8EA0-55DC263A7C03}">
      <dsp:nvSpPr>
        <dsp:cNvPr id="0" name=""/>
        <dsp:cNvSpPr/>
      </dsp:nvSpPr>
      <dsp:spPr>
        <a:xfrm>
          <a:off x="2144196"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Fentanyl test strips</a:t>
          </a:r>
        </a:p>
      </dsp:txBody>
      <dsp:txXfrm>
        <a:off x="2144196" y="2954069"/>
        <a:ext cx="1946002" cy="1167601"/>
      </dsp:txXfrm>
    </dsp:sp>
    <dsp:sp modelId="{6549D61A-3EAA-4289-9E00-C0ABA8755EC4}">
      <dsp:nvSpPr>
        <dsp:cNvPr id="0" name=""/>
        <dsp:cNvSpPr/>
      </dsp:nvSpPr>
      <dsp:spPr>
        <a:xfrm>
          <a:off x="4284798"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Access to condoms</a:t>
          </a:r>
        </a:p>
      </dsp:txBody>
      <dsp:txXfrm>
        <a:off x="4284798" y="2954069"/>
        <a:ext cx="1946002" cy="1167601"/>
      </dsp:txXfrm>
    </dsp:sp>
    <dsp:sp modelId="{A89E4A77-0713-4E00-9A93-F6FBCA1CC38A}">
      <dsp:nvSpPr>
        <dsp:cNvPr id="0" name=""/>
        <dsp:cNvSpPr/>
      </dsp:nvSpPr>
      <dsp:spPr>
        <a:xfrm>
          <a:off x="6425401"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Sex education</a:t>
          </a:r>
        </a:p>
      </dsp:txBody>
      <dsp:txXfrm>
        <a:off x="6425401" y="2954069"/>
        <a:ext cx="1946002" cy="116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744EB-5DEE-4B89-A3EC-BA436EC010DC}">
      <dsp:nvSpPr>
        <dsp:cNvPr id="0" name=""/>
        <dsp:cNvSpPr/>
      </dsp:nvSpPr>
      <dsp:spPr>
        <a:xfrm>
          <a:off x="0" y="411832"/>
          <a:ext cx="4514805"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We defined </a:t>
          </a:r>
          <a:r>
            <a:rPr lang="en-US" sz="2800" b="0" i="0" kern="1200" dirty="0">
              <a:latin typeface="Arial" panose="020B0604020202020204"/>
            </a:rPr>
            <a:t>8</a:t>
          </a:r>
          <a:r>
            <a:rPr lang="en-US" sz="2800" b="0" i="0" kern="1200" dirty="0"/>
            <a:t> principles of harm reduction and a range of strategies</a:t>
          </a:r>
          <a:endParaRPr lang="en-US" sz="2800" b="0" kern="1200" dirty="0"/>
        </a:p>
      </dsp:txBody>
      <dsp:txXfrm>
        <a:off x="71965" y="483797"/>
        <a:ext cx="4370875" cy="1330270"/>
      </dsp:txXfrm>
    </dsp:sp>
    <dsp:sp modelId="{246AC746-694D-4961-8F07-0674F147448F}">
      <dsp:nvSpPr>
        <dsp:cNvPr id="0" name=""/>
        <dsp:cNvSpPr/>
      </dsp:nvSpPr>
      <dsp:spPr>
        <a:xfrm>
          <a:off x="0" y="1966672"/>
          <a:ext cx="4514805"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1" kern="1200" dirty="0"/>
            <a:t>Listen for examples of strategies linked to one or more of these principles</a:t>
          </a:r>
          <a:endParaRPr lang="en-US" sz="2800" b="0" kern="1200" dirty="0"/>
        </a:p>
      </dsp:txBody>
      <dsp:txXfrm>
        <a:off x="71965" y="2038637"/>
        <a:ext cx="4370875" cy="1330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36E2-0097-4C8D-82CA-ACD486BC2F39}">
      <dsp:nvSpPr>
        <dsp:cNvPr id="0" name=""/>
        <dsp:cNvSpPr/>
      </dsp:nvSpPr>
      <dsp:spPr>
        <a:xfrm>
          <a:off x="0" y="630578"/>
          <a:ext cx="6666833" cy="1711237"/>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853948" rIns="517420" bIns="291592" numCol="1" spcCol="1270" anchor="t" anchorCtr="0">
          <a:noAutofit/>
        </a:bodyPr>
        <a:lstStyle/>
        <a:p>
          <a:pPr marL="285750" lvl="1" indent="-285750" algn="l" defTabSz="1822450">
            <a:lnSpc>
              <a:spcPct val="90000"/>
            </a:lnSpc>
            <a:spcBef>
              <a:spcPct val="0"/>
            </a:spcBef>
            <a:spcAft>
              <a:spcPct val="15000"/>
            </a:spcAft>
            <a:buChar char="•"/>
          </a:pPr>
          <a:r>
            <a:rPr lang="en-US" sz="4100" kern="1200" dirty="0"/>
            <a:t>Prevent the behavior</a:t>
          </a:r>
        </a:p>
      </dsp:txBody>
      <dsp:txXfrm>
        <a:off x="0" y="630578"/>
        <a:ext cx="6666833" cy="1711237"/>
      </dsp:txXfrm>
    </dsp:sp>
    <dsp:sp modelId="{0D7C9187-2394-4F4F-9BD6-5CF15BA3B073}">
      <dsp:nvSpPr>
        <dsp:cNvPr id="0" name=""/>
        <dsp:cNvSpPr/>
      </dsp:nvSpPr>
      <dsp:spPr>
        <a:xfrm>
          <a:off x="333341" y="25418"/>
          <a:ext cx="4666783" cy="1210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dirty="0"/>
            <a:t>Prevention </a:t>
          </a:r>
        </a:p>
      </dsp:txBody>
      <dsp:txXfrm>
        <a:off x="392424" y="84501"/>
        <a:ext cx="4548617" cy="1092154"/>
      </dsp:txXfrm>
    </dsp:sp>
    <dsp:sp modelId="{602E0E25-1CED-434A-B288-FCDBDC5E3B39}">
      <dsp:nvSpPr>
        <dsp:cNvPr id="0" name=""/>
        <dsp:cNvSpPr/>
      </dsp:nvSpPr>
      <dsp:spPr>
        <a:xfrm>
          <a:off x="0" y="3168376"/>
          <a:ext cx="6666833" cy="226012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853948" rIns="517420" bIns="291592" numCol="1" spcCol="1270" anchor="t" anchorCtr="0">
          <a:noAutofit/>
        </a:bodyPr>
        <a:lstStyle/>
        <a:p>
          <a:pPr marL="285750" lvl="1" indent="-285750" algn="l" defTabSz="1822450">
            <a:lnSpc>
              <a:spcPct val="90000"/>
            </a:lnSpc>
            <a:spcBef>
              <a:spcPct val="0"/>
            </a:spcBef>
            <a:spcAft>
              <a:spcPct val="15000"/>
            </a:spcAft>
            <a:buChar char="•"/>
          </a:pPr>
          <a:r>
            <a:rPr lang="en-US" sz="4100" kern="1200" dirty="0"/>
            <a:t>Prevent the consequences </a:t>
          </a:r>
        </a:p>
      </dsp:txBody>
      <dsp:txXfrm>
        <a:off x="0" y="3168376"/>
        <a:ext cx="6666833" cy="2260125"/>
      </dsp:txXfrm>
    </dsp:sp>
    <dsp:sp modelId="{9CBBD464-DFE0-4D17-B21A-52EE7501F63C}">
      <dsp:nvSpPr>
        <dsp:cNvPr id="0" name=""/>
        <dsp:cNvSpPr/>
      </dsp:nvSpPr>
      <dsp:spPr>
        <a:xfrm>
          <a:off x="333341" y="2563216"/>
          <a:ext cx="4666783" cy="1210320"/>
        </a:xfrm>
        <a:prstGeom prst="roundRect">
          <a:avLst/>
        </a:prstGeom>
        <a:solidFill>
          <a:srgbClr val="E5673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dirty="0"/>
            <a:t>Harm reduction</a:t>
          </a:r>
        </a:p>
      </dsp:txBody>
      <dsp:txXfrm>
        <a:off x="392424" y="2622299"/>
        <a:ext cx="4548617"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D4DF0A2B-CDAC-4A97-A0C7-50B2EB78C463}" type="datetimeFigureOut">
              <a:rPr lang="en-US" smtClean="0"/>
              <a:t>2/16/2022</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A5D48F6E-656C-4F16-95EE-2631F3E9F9B0}" type="slidenum">
              <a:rPr lang="en-US" smtClean="0"/>
              <a:t>‹#›</a:t>
            </a:fld>
            <a:endParaRPr lang="en-US"/>
          </a:p>
        </p:txBody>
      </p:sp>
    </p:spTree>
    <p:extLst>
      <p:ext uri="{BB962C8B-B14F-4D97-AF65-F5344CB8AC3E}">
        <p14:creationId xmlns:p14="http://schemas.microsoft.com/office/powerpoint/2010/main" val="225832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rw.org/sites/default/files/related_material/us0911brochurewebwcover_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rw.org/sites/default/files/related_material/us0911brochurewebwcover_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amhsa.gov/find-help/harm-reduc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as time allows, ask participants to introduce themselves.</a:t>
            </a:r>
          </a:p>
        </p:txBody>
      </p:sp>
      <p:sp>
        <p:nvSpPr>
          <p:cNvPr id="4" name="Slide Number Placeholder 3"/>
          <p:cNvSpPr>
            <a:spLocks noGrp="1"/>
          </p:cNvSpPr>
          <p:nvPr>
            <p:ph type="sldNum" sz="quarter" idx="5"/>
          </p:nvPr>
        </p:nvSpPr>
        <p:spPr/>
        <p:txBody>
          <a:bodyPr/>
          <a:lstStyle/>
          <a:p>
            <a:fld id="{A5D48F6E-656C-4F16-95EE-2631F3E9F9B0}" type="slidenum">
              <a:rPr lang="en-US" smtClean="0"/>
              <a:t>1</a:t>
            </a:fld>
            <a:endParaRPr lang="en-US"/>
          </a:p>
        </p:txBody>
      </p:sp>
    </p:spTree>
    <p:extLst>
      <p:ext uri="{BB962C8B-B14F-4D97-AF65-F5344CB8AC3E}">
        <p14:creationId xmlns:p14="http://schemas.microsoft.com/office/powerpoint/2010/main" val="119562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https://www.hrw.org/sites/default/files/related_material/us0911brochurewebwcover_0.pdf</a:t>
            </a:r>
          </a:p>
          <a:p>
            <a:endParaRPr lang="en-US" dirty="0"/>
          </a:p>
          <a:p>
            <a:r>
              <a:rPr lang="en-US" sz="1800" dirty="0">
                <a:effectLst/>
                <a:latin typeface="Arial" panose="020B0604020202020204" pitchFamily="34" charset="0"/>
                <a:ea typeface="Calibri" panose="020F0502020204030204" pitchFamily="34" charset="0"/>
                <a:cs typeface="Times New Roman" panose="02020603050405020304" pitchFamily="18" charset="0"/>
              </a:rPr>
              <a:t>From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https://www.hrw.org/sites/default/files/related_material/us0911brochurewebwcover_0.pdf</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US" sz="1800" dirty="0">
              <a:effectLst/>
              <a:latin typeface="Arial" panose="020B0604020202020204" pitchFamily="34" charset="0"/>
              <a:cs typeface="Times New Roman" panose="02020603050405020304" pitchFamily="18" charset="0"/>
            </a:endParaRPr>
          </a:p>
          <a:p>
            <a:r>
              <a:rPr lang="en-US" dirty="0"/>
              <a:t>Share with participants that these principles guide the work done in the harm reduction field. Review each principle. </a:t>
            </a:r>
          </a:p>
        </p:txBody>
      </p:sp>
      <p:sp>
        <p:nvSpPr>
          <p:cNvPr id="4" name="Slide Number Placeholder 3"/>
          <p:cNvSpPr>
            <a:spLocks noGrp="1"/>
          </p:cNvSpPr>
          <p:nvPr>
            <p:ph type="sldNum" sz="quarter" idx="5"/>
          </p:nvPr>
        </p:nvSpPr>
        <p:spPr/>
        <p:txBody>
          <a:bodyPr/>
          <a:lstStyle/>
          <a:p>
            <a:fld id="{A5D48F6E-656C-4F16-95EE-2631F3E9F9B0}" type="slidenum">
              <a:rPr lang="en-US" smtClean="0"/>
              <a:t>10</a:t>
            </a:fld>
            <a:endParaRPr lang="en-US"/>
          </a:p>
        </p:txBody>
      </p:sp>
    </p:spTree>
    <p:extLst>
      <p:ext uri="{BB962C8B-B14F-4D97-AF65-F5344CB8AC3E}">
        <p14:creationId xmlns:p14="http://schemas.microsoft.com/office/powerpoint/2010/main" val="121115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From https://www.hrw.org/sites/default/files/related_material/us0911brochurewebwcover_0.pdf</a:t>
            </a:r>
          </a:p>
          <a:p>
            <a:endParaRPr lang="en-US" b="0" i="0" dirty="0">
              <a:solidFill>
                <a:srgbClr val="333333"/>
              </a:solidFill>
              <a:effectLst/>
              <a:latin typeface="Georgia" panose="02040502050405020303"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From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https://www.hrw.org/sites/default/files/related_material/us0911brochurewebwcover_0.pdf</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Continuing reviewing these additional four principles. </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Depending on the audience and amount of time you have for the presentation, you can open a discussion regarding these principles by asking: “Which of these principles are consistent with principles of prevention? Which differ? How do these principles complement the work we are doing in prevention?” </a:t>
            </a:r>
          </a:p>
        </p:txBody>
      </p:sp>
      <p:sp>
        <p:nvSpPr>
          <p:cNvPr id="4" name="Slide Number Placeholder 3"/>
          <p:cNvSpPr>
            <a:spLocks noGrp="1"/>
          </p:cNvSpPr>
          <p:nvPr>
            <p:ph type="sldNum" sz="quarter" idx="5"/>
          </p:nvPr>
        </p:nvSpPr>
        <p:spPr/>
        <p:txBody>
          <a:bodyPr/>
          <a:lstStyle/>
          <a:p>
            <a:fld id="{A5D48F6E-656C-4F16-95EE-2631F3E9F9B0}" type="slidenum">
              <a:rPr lang="en-US" smtClean="0"/>
              <a:t>11</a:t>
            </a:fld>
            <a:endParaRPr lang="en-US"/>
          </a:p>
        </p:txBody>
      </p:sp>
    </p:spTree>
    <p:extLst>
      <p:ext uri="{BB962C8B-B14F-4D97-AF65-F5344CB8AC3E}">
        <p14:creationId xmlns:p14="http://schemas.microsoft.com/office/powerpoint/2010/main" val="285865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Source: SAMHSA, Harm Reduction, </a:t>
            </a:r>
            <a:r>
              <a:rPr lang="en-US" dirty="0">
                <a:hlinkClick r:id="rId3"/>
              </a:rPr>
              <a:t>https://www.samhsa.gov/find-help/harm-reduction</a:t>
            </a:r>
            <a:r>
              <a:rPr lang="en-US" dirty="0"/>
              <a:t> </a:t>
            </a:r>
            <a:endParaRPr lang="en-US" dirty="0">
              <a:cs typeface="Calibri"/>
            </a:endParaRPr>
          </a:p>
          <a:p>
            <a:endParaRPr lang="en-US" b="0" i="0" dirty="0">
              <a:solidFill>
                <a:srgbClr val="333333"/>
              </a:solidFill>
              <a:effectLst/>
              <a:latin typeface="Georgia" panose="02040502050405020303" pitchFamily="18" charset="0"/>
            </a:endParaRPr>
          </a:p>
          <a:p>
            <a:r>
              <a:rPr lang="en-US" b="1" i="0" dirty="0">
                <a:solidFill>
                  <a:srgbClr val="333333"/>
                </a:solidFill>
                <a:effectLst/>
                <a:latin typeface="Georgia" panose="02040502050405020303" pitchFamily="18" charset="0"/>
              </a:rPr>
              <a:t>BEFORE THE PRESENTATION: Research which of these strategies are being implemented in your community and/or state.</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Share with participants that these are examples of harm reduction strategies being implement with people who are actively using drugs, including alcohol. Provide information to participants regarding which of these harm reduction strategies are being implemented in your community. </a:t>
            </a:r>
          </a:p>
        </p:txBody>
      </p:sp>
      <p:sp>
        <p:nvSpPr>
          <p:cNvPr id="4" name="Slide Number Placeholder 3"/>
          <p:cNvSpPr>
            <a:spLocks noGrp="1"/>
          </p:cNvSpPr>
          <p:nvPr>
            <p:ph type="sldNum" sz="quarter" idx="5"/>
          </p:nvPr>
        </p:nvSpPr>
        <p:spPr/>
        <p:txBody>
          <a:bodyPr/>
          <a:lstStyle/>
          <a:p>
            <a:fld id="{A5D48F6E-656C-4F16-95EE-2631F3E9F9B0}" type="slidenum">
              <a:rPr lang="en-US" smtClean="0"/>
              <a:t>12</a:t>
            </a:fld>
            <a:endParaRPr lang="en-US"/>
          </a:p>
        </p:txBody>
      </p:sp>
    </p:spTree>
    <p:extLst>
      <p:ext uri="{BB962C8B-B14F-4D97-AF65-F5344CB8AC3E}">
        <p14:creationId xmlns:p14="http://schemas.microsoft.com/office/powerpoint/2010/main" val="420838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you will be showing another video. Ask them to listen for examples of harm reduction strategies linked to one or more of harm reduction’s guiding principles. </a:t>
            </a:r>
          </a:p>
        </p:txBody>
      </p:sp>
      <p:sp>
        <p:nvSpPr>
          <p:cNvPr id="4" name="Slide Number Placeholder 3"/>
          <p:cNvSpPr>
            <a:spLocks noGrp="1"/>
          </p:cNvSpPr>
          <p:nvPr>
            <p:ph type="sldNum" sz="quarter" idx="5"/>
          </p:nvPr>
        </p:nvSpPr>
        <p:spPr/>
        <p:txBody>
          <a:bodyPr/>
          <a:lstStyle/>
          <a:p>
            <a:fld id="{A5D48F6E-656C-4F16-95EE-2631F3E9F9B0}" type="slidenum">
              <a:rPr lang="en-US" smtClean="0"/>
              <a:t>13</a:t>
            </a:fld>
            <a:endParaRPr lang="en-US"/>
          </a:p>
        </p:txBody>
      </p:sp>
    </p:spTree>
    <p:extLst>
      <p:ext uri="{BB962C8B-B14F-4D97-AF65-F5344CB8AC3E}">
        <p14:creationId xmlns:p14="http://schemas.microsoft.com/office/powerpoint/2010/main" val="169575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30300"/>
            <a:ext cx="5422900" cy="3049588"/>
          </a:xfrm>
        </p:spPr>
      </p:sp>
      <p:sp>
        <p:nvSpPr>
          <p:cNvPr id="3" name="Notes Placeholder 2"/>
          <p:cNvSpPr>
            <a:spLocks noGrp="1"/>
          </p:cNvSpPr>
          <p:nvPr>
            <p:ph type="body" idx="1"/>
          </p:nvPr>
        </p:nvSpPr>
        <p:spPr/>
        <p:txBody>
          <a:bodyPr/>
          <a:lstStyle/>
          <a:p>
            <a:r>
              <a:rPr lang="en-US" dirty="0"/>
              <a:t>Play video: https://www.drugabuse.gov/videos/what-harm-reduction</a:t>
            </a:r>
          </a:p>
          <a:p>
            <a:r>
              <a:rPr lang="en-US" dirty="0"/>
              <a:t>Video length: 3:51</a:t>
            </a:r>
          </a:p>
          <a:p>
            <a:endParaRPr lang="en-US" dirty="0"/>
          </a:p>
          <a:p>
            <a:r>
              <a:rPr lang="en-US" dirty="0"/>
              <a:t>Depending on the audience of this presentation, an option is to play this video instead:  https://www.youtube.com/watch?v=fXJJj_jgFmE&amp;t=154s  If you use this video, be sure to point out that the annual overdose deaths have increased significantly since this video was made, then share the next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14</a:t>
            </a:fld>
            <a:endParaRPr lang="en-US"/>
          </a:p>
        </p:txBody>
      </p:sp>
    </p:spTree>
    <p:extLst>
      <p:ext uri="{BB962C8B-B14F-4D97-AF65-F5344CB8AC3E}">
        <p14:creationId xmlns:p14="http://schemas.microsoft.com/office/powerpoint/2010/main" val="273026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share a harm reduction strategy that they heard during the video and to which harm reduction principle they would link it. </a:t>
            </a:r>
          </a:p>
          <a:p>
            <a:endParaRPr lang="en-US" dirty="0"/>
          </a:p>
          <a:p>
            <a:r>
              <a:rPr lang="en-US" dirty="0"/>
              <a:t>Options:</a:t>
            </a:r>
          </a:p>
          <a:p>
            <a:pPr marL="171450" indent="-171450">
              <a:buFont typeface="Arial" panose="020B0604020202020204" pitchFamily="34" charset="0"/>
              <a:buChar char="•"/>
            </a:pPr>
            <a:r>
              <a:rPr lang="en-US" dirty="0"/>
              <a:t>If you are presenting in a virtual setting, you can ask participants to share this in the chat box. </a:t>
            </a:r>
          </a:p>
          <a:p>
            <a:pPr marL="171450" indent="-171450">
              <a:buFont typeface="Arial" panose="020B0604020202020204" pitchFamily="34" charset="0"/>
              <a:buChar char="•"/>
            </a:pPr>
            <a:r>
              <a:rPr lang="en-US" dirty="0"/>
              <a:t>If you are presenting to a large group, you can ask participants to turn to a person near them and share their thoughts. </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15</a:t>
            </a:fld>
            <a:endParaRPr lang="en-US"/>
          </a:p>
        </p:txBody>
      </p:sp>
    </p:spTree>
    <p:extLst>
      <p:ext uri="{BB962C8B-B14F-4D97-AF65-F5344CB8AC3E}">
        <p14:creationId xmlns:p14="http://schemas.microsoft.com/office/powerpoint/2010/main" val="43072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as they likely already know, prevention focuses its efforts on those who are not misusing substances with the goal of preventing them from misusing substances in the future. </a:t>
            </a:r>
          </a:p>
        </p:txBody>
      </p:sp>
      <p:sp>
        <p:nvSpPr>
          <p:cNvPr id="4" name="Slide Number Placeholder 3"/>
          <p:cNvSpPr>
            <a:spLocks noGrp="1"/>
          </p:cNvSpPr>
          <p:nvPr>
            <p:ph type="sldNum" sz="quarter" idx="5"/>
          </p:nvPr>
        </p:nvSpPr>
        <p:spPr/>
        <p:txBody>
          <a:bodyPr/>
          <a:lstStyle/>
          <a:p>
            <a:fld id="{A5D48F6E-656C-4F16-95EE-2631F3E9F9B0}" type="slidenum">
              <a:rPr lang="en-US" smtClean="0"/>
              <a:t>16</a:t>
            </a:fld>
            <a:endParaRPr lang="en-US"/>
          </a:p>
        </p:txBody>
      </p:sp>
    </p:spTree>
    <p:extLst>
      <p:ext uri="{BB962C8B-B14F-4D97-AF65-F5344CB8AC3E}">
        <p14:creationId xmlns:p14="http://schemas.microsoft.com/office/powerpoint/2010/main" val="64107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30300"/>
            <a:ext cx="5422900" cy="30495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https://unsplash.com/photos/ywqa9IZB-dU</a:t>
            </a:r>
          </a:p>
          <a:p>
            <a:endParaRPr lang="en-US" dirty="0"/>
          </a:p>
          <a:p>
            <a:r>
              <a:rPr lang="en-US" dirty="0"/>
              <a:t>Review this definition of prevention from SAMHSA.</a:t>
            </a:r>
          </a:p>
        </p:txBody>
      </p:sp>
      <p:sp>
        <p:nvSpPr>
          <p:cNvPr id="4" name="Slide Number Placeholder 3"/>
          <p:cNvSpPr>
            <a:spLocks noGrp="1"/>
          </p:cNvSpPr>
          <p:nvPr>
            <p:ph type="sldNum" sz="quarter" idx="5"/>
          </p:nvPr>
        </p:nvSpPr>
        <p:spPr/>
        <p:txBody>
          <a:bodyPr/>
          <a:lstStyle/>
          <a:p>
            <a:fld id="{A5D48F6E-656C-4F16-95EE-2631F3E9F9B0}" type="slidenum">
              <a:rPr lang="en-US" smtClean="0"/>
              <a:t>17</a:t>
            </a:fld>
            <a:endParaRPr lang="en-US"/>
          </a:p>
        </p:txBody>
      </p:sp>
    </p:spTree>
    <p:extLst>
      <p:ext uri="{BB962C8B-B14F-4D97-AF65-F5344CB8AC3E}">
        <p14:creationId xmlns:p14="http://schemas.microsoft.com/office/powerpoint/2010/main" val="261979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broadly speaking prevention focuses on preventing the behavior (specifically substance misuse), while harm reduction focuses on preventing the consequence of the behavior (specifically the consequences of substance misuse). </a:t>
            </a:r>
          </a:p>
        </p:txBody>
      </p:sp>
      <p:sp>
        <p:nvSpPr>
          <p:cNvPr id="4" name="Slide Number Placeholder 3"/>
          <p:cNvSpPr>
            <a:spLocks noGrp="1"/>
          </p:cNvSpPr>
          <p:nvPr>
            <p:ph type="sldNum" sz="quarter" idx="5"/>
          </p:nvPr>
        </p:nvSpPr>
        <p:spPr/>
        <p:txBody>
          <a:bodyPr/>
          <a:lstStyle/>
          <a:p>
            <a:fld id="{A5D48F6E-656C-4F16-95EE-2631F3E9F9B0}" type="slidenum">
              <a:rPr lang="en-US" smtClean="0"/>
              <a:t>18</a:t>
            </a:fld>
            <a:endParaRPr lang="en-US"/>
          </a:p>
        </p:txBody>
      </p:sp>
    </p:spTree>
    <p:extLst>
      <p:ext uri="{BB962C8B-B14F-4D97-AF65-F5344CB8AC3E}">
        <p14:creationId xmlns:p14="http://schemas.microsoft.com/office/powerpoint/2010/main" val="2371203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there are several areas where prevention can provide assistance to those working in harm reduction. Quickly review the 5 areas listed on the slide, letting participants know that the next slides will have information on each area. </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19</a:t>
            </a:fld>
            <a:endParaRPr lang="en-US"/>
          </a:p>
        </p:txBody>
      </p:sp>
    </p:spTree>
    <p:extLst>
      <p:ext uri="{BB962C8B-B14F-4D97-AF65-F5344CB8AC3E}">
        <p14:creationId xmlns:p14="http://schemas.microsoft.com/office/powerpoint/2010/main" val="131356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that this slide deck was created by the Great Lakes Prevention Technology Transfer Center (PTTC) which is funded by the Substance Abuse and Mental Health Services Administration (SAMHSA). The opinions expressed in this presentation do not reflect the official position of SAMHSA.</a:t>
            </a: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296419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Calibri" panose="020F0502020204030204" pitchFamily="34" charset="0"/>
              </a:rPr>
              <a:t>Share with participants that h</a:t>
            </a:r>
            <a:r>
              <a:rPr lang="en-US" sz="1200" dirty="0">
                <a:solidFill>
                  <a:srgbClr val="000000"/>
                </a:solidFill>
                <a:effectLst/>
                <a:latin typeface="Arial" panose="020B0604020202020204" pitchFamily="34" charset="0"/>
                <a:ea typeface="Calibri" panose="020F0502020204030204" pitchFamily="34" charset="0"/>
              </a:rPr>
              <a:t>arm reduction operates on the premise that there are many positive changes a person can make to reduce the negative consequences of their misuse—including, but not limited to, complete abstinence. Some stakeholders may have difficulty embracing any other perspective but abstinence, convinced that any level of misuse is unacceptable. Others may believe that harm reduction approaches, such as naloxone distribution, might encourage continued and/or more dangerous use. As prevention practitioners, we recognize the importance of building readiness and support for prevention approaches and have experience crafting messages designed to correct misperceptions and build this necessary support. We can assist those working on harm reduction efforts with building necessary support among stakeholders for harm reduction approaches.</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20</a:t>
            </a:fld>
            <a:endParaRPr lang="en-US"/>
          </a:p>
        </p:txBody>
      </p:sp>
    </p:spTree>
    <p:extLst>
      <p:ext uri="{BB962C8B-B14F-4D97-AF65-F5344CB8AC3E}">
        <p14:creationId xmlns:p14="http://schemas.microsoft.com/office/powerpoint/2010/main" val="324640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0" dirty="0">
                <a:solidFill>
                  <a:srgbClr val="000000"/>
                </a:solidFill>
                <a:effectLst/>
                <a:latin typeface="Arial" panose="020B0604020202020204" pitchFamily="34" charset="0"/>
                <a:ea typeface="Calibri" panose="020F0502020204030204" pitchFamily="34" charset="0"/>
              </a:rPr>
              <a:t>Share with participants that prevention practitioners can help people examine their prejudices and stigma. </a:t>
            </a:r>
            <a:r>
              <a:rPr lang="en-US" sz="1200" dirty="0">
                <a:solidFill>
                  <a:srgbClr val="000000"/>
                </a:solidFill>
                <a:effectLst/>
                <a:latin typeface="Arial" panose="020B0604020202020204" pitchFamily="34" charset="0"/>
                <a:ea typeface="Calibri" panose="020F0502020204030204" pitchFamily="34" charset="0"/>
              </a:rPr>
              <a:t>Stakeholder reluctance to embrace harm reduction approaches is often fueled by negative attitudes about people who use drugs. Prevention practitioners can work to reduce the stigma and prejudice that prevent some stakeholders from supporting harm reduction approaches, by, for example, educating them about the nature of addiction and the recovery process, what substance use disorder (SUD)-related stigma is, and how to address it. Stigma-reducing strategies include: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Arial" panose="020B0604020202020204" pitchFamily="34" charset="0"/>
                <a:ea typeface="Calibri" panose="020F0502020204030204" pitchFamily="34" charset="0"/>
              </a:rPr>
              <a:t>Promoting the use of non-stigmatizing language;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Arial" panose="020B0604020202020204" pitchFamily="34" charset="0"/>
                <a:ea typeface="Calibri" panose="020F0502020204030204" pitchFamily="34" charset="0"/>
              </a:rPr>
              <a:t>Raising awareness of SUDs as treatable-diseases; and</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Arial" panose="020B0604020202020204" pitchFamily="34" charset="0"/>
                <a:ea typeface="Calibri" panose="020F0502020204030204" pitchFamily="34" charset="0"/>
              </a:rPr>
              <a:t>Encouraging treating those who suffer from SUDs with dignity and respect.</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21</a:t>
            </a:fld>
            <a:endParaRPr lang="en-US"/>
          </a:p>
        </p:txBody>
      </p:sp>
    </p:spTree>
    <p:extLst>
      <p:ext uri="{BB962C8B-B14F-4D97-AF65-F5344CB8AC3E}">
        <p14:creationId xmlns:p14="http://schemas.microsoft.com/office/powerpoint/2010/main" val="316668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Share with participants that this slide should look familiar, as you showed it at the beginning.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This serves as an example of a some simple step you can take to address stigma. Consider developing a position of your coalition, your agency, your organization and then disseminate that message through all the channels already in place.  That can include your agency brochures and all your training materials.</a:t>
            </a:r>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22</a:t>
            </a:fld>
            <a:endParaRPr lang="en-US" dirty="0"/>
          </a:p>
        </p:txBody>
      </p:sp>
    </p:spTree>
    <p:extLst>
      <p:ext uri="{BB962C8B-B14F-4D97-AF65-F5344CB8AC3E}">
        <p14:creationId xmlns:p14="http://schemas.microsoft.com/office/powerpoint/2010/main" val="182321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Calibri" panose="020F0502020204030204" pitchFamily="34" charset="0"/>
              </a:rPr>
              <a:t>Share with participants that p</a:t>
            </a:r>
            <a:r>
              <a:rPr lang="en-US" sz="1800" dirty="0">
                <a:solidFill>
                  <a:srgbClr val="000000"/>
                </a:solidFill>
                <a:effectLst/>
                <a:latin typeface="Arial" panose="020B0604020202020204" pitchFamily="34" charset="0"/>
                <a:ea typeface="Calibri" panose="020F0502020204030204" pitchFamily="34" charset="0"/>
              </a:rPr>
              <a:t>revention practitioners can take the lead in developing and/or tailoring pamphlets, tip cards, instruction sheets, and other informational resources to support harm reduction strategies on topics such as how to identify an overdose, use naloxone, reduce post-overdose risk, and access recovery supports. Practitioners also bring to the table experience developing and delivering trainings tailored to the needs of both lay and professional audiences, as well as expertise developing messaging designed to build awareness and support for selected interventions.</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23</a:t>
            </a:fld>
            <a:endParaRPr lang="en-US"/>
          </a:p>
        </p:txBody>
      </p:sp>
    </p:spTree>
    <p:extLst>
      <p:ext uri="{BB962C8B-B14F-4D97-AF65-F5344CB8AC3E}">
        <p14:creationId xmlns:p14="http://schemas.microsoft.com/office/powerpoint/2010/main" val="2683882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Calibri" panose="020F0502020204030204" pitchFamily="34" charset="0"/>
              </a:rPr>
              <a:t>Share with participants that because prevention practitioners are w</a:t>
            </a:r>
            <a:r>
              <a:rPr lang="en-US" sz="1200" dirty="0">
                <a:solidFill>
                  <a:srgbClr val="000000"/>
                </a:solidFill>
                <a:effectLst/>
                <a:latin typeface="Arial" panose="020B0604020202020204" pitchFamily="34" charset="0"/>
                <a:ea typeface="Calibri" panose="020F0502020204030204" pitchFamily="34" charset="0"/>
              </a:rPr>
              <a:t>ell-versed in coalition-building and collaboration, they can help to ensure that the various sectors responsible for implementing harm reduction strategies know what one another is doing and merge their efforts into a coordinated response. For example, to increase access to naloxone for people at risk for overdose, prevention practitioners can bring together important community stakeholders (like emergency medical services providers and community health workers), facilitate a naloxone program planning process, help partners work through potential barriers to participation, and contribute financial resources (if allowed).</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24</a:t>
            </a:fld>
            <a:endParaRPr lang="en-US"/>
          </a:p>
        </p:txBody>
      </p:sp>
    </p:spTree>
    <p:extLst>
      <p:ext uri="{BB962C8B-B14F-4D97-AF65-F5344CB8AC3E}">
        <p14:creationId xmlns:p14="http://schemas.microsoft.com/office/powerpoint/2010/main" val="172303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Calibri" panose="020F0502020204030204" pitchFamily="34" charset="0"/>
              </a:rPr>
              <a:t>Share with participants that prevention practitioners can help link harm reduction work to more “upstream” prevention efforts. </a:t>
            </a:r>
            <a:r>
              <a:rPr lang="en-US" sz="1200" dirty="0">
                <a:solidFill>
                  <a:srgbClr val="000000"/>
                </a:solidFill>
                <a:effectLst/>
                <a:latin typeface="Arial" panose="020B0604020202020204" pitchFamily="34" charset="0"/>
                <a:ea typeface="Calibri" panose="020F0502020204030204" pitchFamily="34" charset="0"/>
              </a:rPr>
              <a:t>Prevention practitioners understand that a comprehensive approach requires a combination of “downstream” harm reduction strategies (designed to prevent overdose and related consequences) and “upstream” prevention strategies (designed to reduce substance misuse in the first place). Prevention practitioners can play an important role in linking these two approaches, for example, by referring family members of people who use drugs to prevention programs like </a:t>
            </a:r>
            <a:r>
              <a:rPr lang="en-US" sz="1200" i="1" dirty="0">
                <a:solidFill>
                  <a:srgbClr val="000000"/>
                </a:solidFill>
                <a:effectLst/>
                <a:latin typeface="Arial" panose="020B0604020202020204" pitchFamily="34" charset="0"/>
                <a:ea typeface="Calibri" panose="020F0502020204030204" pitchFamily="34" charset="0"/>
              </a:rPr>
              <a:t>Strengthening Families </a:t>
            </a:r>
            <a:r>
              <a:rPr lang="en-US" sz="1200" dirty="0">
                <a:solidFill>
                  <a:srgbClr val="000000"/>
                </a:solidFill>
                <a:effectLst/>
                <a:latin typeface="Arial" panose="020B0604020202020204" pitchFamily="34" charset="0"/>
                <a:ea typeface="Calibri" panose="020F0502020204030204" pitchFamily="34" charset="0"/>
              </a:rPr>
              <a:t>and the </a:t>
            </a:r>
            <a:r>
              <a:rPr lang="en-US" sz="1200" i="1" dirty="0">
                <a:solidFill>
                  <a:srgbClr val="000000"/>
                </a:solidFill>
                <a:effectLst/>
                <a:latin typeface="Arial" panose="020B0604020202020204" pitchFamily="34" charset="0"/>
                <a:ea typeface="Calibri" panose="020F0502020204030204" pitchFamily="34" charset="0"/>
              </a:rPr>
              <a:t>Life Skills Training </a:t>
            </a:r>
            <a:r>
              <a:rPr lang="en-US" sz="1200" dirty="0">
                <a:solidFill>
                  <a:srgbClr val="000000"/>
                </a:solidFill>
                <a:effectLst/>
                <a:latin typeface="Arial" panose="020B0604020202020204" pitchFamily="34" charset="0"/>
                <a:ea typeface="Calibri" panose="020F0502020204030204" pitchFamily="34" charset="0"/>
              </a:rPr>
              <a:t>which promote factors that protect against future substance misuse by building strong family ties, strengthening social skills, and establishing drug-resistance strategies. </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25</a:t>
            </a:fld>
            <a:endParaRPr lang="en-US"/>
          </a:p>
        </p:txBody>
      </p:sp>
    </p:spTree>
    <p:extLst>
      <p:ext uri="{BB962C8B-B14F-4D97-AF65-F5344CB8AC3E}">
        <p14:creationId xmlns:p14="http://schemas.microsoft.com/office/powerpoint/2010/main" val="3485418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30300"/>
            <a:ext cx="5422900" cy="30495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rPr>
              <a:t>Point out to participants that harm reduction offers stakeholders working across disciplines tangible and respectful ways to help people stay alive and healthy, and to feel like they are making a difference in the midst of a crisis that can often feel insurmountable. Prevention practitioners can play an important role in helping stakeholders understand and implement these strategies, and in finding ways to integrate these approaches into a coordinated prevention response. </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26</a:t>
            </a:fld>
            <a:endParaRPr lang="en-US"/>
          </a:p>
        </p:txBody>
      </p:sp>
    </p:spTree>
    <p:extLst>
      <p:ext uri="{BB962C8B-B14F-4D97-AF65-F5344CB8AC3E}">
        <p14:creationId xmlns:p14="http://schemas.microsoft.com/office/powerpoint/2010/main" val="1493361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30300"/>
            <a:ext cx="5422900" cy="3049588"/>
          </a:xfrm>
        </p:spPr>
      </p:sp>
      <p:sp>
        <p:nvSpPr>
          <p:cNvPr id="3" name="Notes Placeholder 2"/>
          <p:cNvSpPr>
            <a:spLocks noGrp="1"/>
          </p:cNvSpPr>
          <p:nvPr>
            <p:ph type="body" idx="1"/>
          </p:nvPr>
        </p:nvSpPr>
        <p:spPr/>
        <p:txBody>
          <a:bodyPr/>
          <a:lstStyle/>
          <a:p>
            <a:r>
              <a:rPr lang="en-US" dirty="0"/>
              <a:t>Take the time to discuss the questions on this slide and develop a plan on how to move forward.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D48F6E-656C-4F16-95EE-2631F3E9F9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1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7EC4FBD-34B3-4866-A863-5A139730D0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98AAD04-0882-4877-85D9-EBA1ADBE9D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Arial" panose="020B0604020202020204" pitchFamily="34" charset="0"/>
                <a:cs typeface="Arial" panose="020B0604020202020204" pitchFamily="34" charset="0"/>
              </a:rPr>
              <a:t>Thank participants for taking the time to participate in this training. </a:t>
            </a:r>
          </a:p>
          <a:p>
            <a:r>
              <a:rPr lang="en-US" altLang="en-US" sz="1400" dirty="0">
                <a:latin typeface="Arial" panose="020B0604020202020204" pitchFamily="34" charset="0"/>
                <a:cs typeface="Arial" panose="020B0604020202020204" pitchFamily="34" charset="0"/>
              </a:rPr>
              <a:t> </a:t>
            </a:r>
          </a:p>
        </p:txBody>
      </p:sp>
      <p:sp>
        <p:nvSpPr>
          <p:cNvPr id="73732" name="Slide Number Placeholder 3">
            <a:extLst>
              <a:ext uri="{FF2B5EF4-FFF2-40B4-BE49-F238E27FC236}">
                <a16:creationId xmlns:a16="http://schemas.microsoft.com/office/drawing/2014/main" id="{15B9EF68-169E-4C94-A8A1-4E2590B12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41449A0-5F48-4D02-A2A0-74F04DD75B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encourage participants to focus on using affirming language with one another during this training and beyond. </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3</a:t>
            </a:fld>
            <a:endParaRPr lang="en-US" dirty="0"/>
          </a:p>
        </p:txBody>
      </p:sp>
    </p:spTree>
    <p:extLst>
      <p:ext uri="{BB962C8B-B14F-4D97-AF65-F5344CB8AC3E}">
        <p14:creationId xmlns:p14="http://schemas.microsoft.com/office/powerpoint/2010/main" val="257456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objectives on the slide and ask if participants have any questions about the purpose of the training. </a:t>
            </a:r>
          </a:p>
        </p:txBody>
      </p:sp>
      <p:sp>
        <p:nvSpPr>
          <p:cNvPr id="4" name="Slide Number Placeholder 3"/>
          <p:cNvSpPr>
            <a:spLocks noGrp="1"/>
          </p:cNvSpPr>
          <p:nvPr>
            <p:ph type="sldNum" sz="quarter" idx="5"/>
          </p:nvPr>
        </p:nvSpPr>
        <p:spPr/>
        <p:txBody>
          <a:bodyPr/>
          <a:lstStyle/>
          <a:p>
            <a:fld id="{A5D48F6E-656C-4F16-95EE-2631F3E9F9B0}" type="slidenum">
              <a:rPr lang="en-US" smtClean="0"/>
              <a:t>4</a:t>
            </a:fld>
            <a:endParaRPr lang="en-US"/>
          </a:p>
        </p:txBody>
      </p:sp>
    </p:spTree>
    <p:extLst>
      <p:ext uri="{BB962C8B-B14F-4D97-AF65-F5344CB8AC3E}">
        <p14:creationId xmlns:p14="http://schemas.microsoft.com/office/powerpoint/2010/main" val="292674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you will be playing a video. Encourage participants to listen in the video for examples of harm reduction that they have experienced themselves. </a:t>
            </a:r>
          </a:p>
        </p:txBody>
      </p:sp>
      <p:sp>
        <p:nvSpPr>
          <p:cNvPr id="4" name="Slide Number Placeholder 3"/>
          <p:cNvSpPr>
            <a:spLocks noGrp="1"/>
          </p:cNvSpPr>
          <p:nvPr>
            <p:ph type="sldNum" sz="quarter" idx="5"/>
          </p:nvPr>
        </p:nvSpPr>
        <p:spPr/>
        <p:txBody>
          <a:bodyPr/>
          <a:lstStyle/>
          <a:p>
            <a:fld id="{A5D48F6E-656C-4F16-95EE-2631F3E9F9B0}" type="slidenum">
              <a:rPr lang="en-US" smtClean="0"/>
              <a:t>5</a:t>
            </a:fld>
            <a:endParaRPr lang="en-US"/>
          </a:p>
        </p:txBody>
      </p:sp>
    </p:spTree>
    <p:extLst>
      <p:ext uri="{BB962C8B-B14F-4D97-AF65-F5344CB8AC3E}">
        <p14:creationId xmlns:p14="http://schemas.microsoft.com/office/powerpoint/2010/main" val="360630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30300"/>
            <a:ext cx="5422900" cy="3049588"/>
          </a:xfrm>
        </p:spPr>
      </p:sp>
      <p:sp>
        <p:nvSpPr>
          <p:cNvPr id="3" name="Notes Placeholder 2"/>
          <p:cNvSpPr>
            <a:spLocks noGrp="1"/>
          </p:cNvSpPr>
          <p:nvPr>
            <p:ph type="body" idx="1"/>
          </p:nvPr>
        </p:nvSpPr>
        <p:spPr/>
        <p:txBody>
          <a:bodyPr/>
          <a:lstStyle/>
          <a:p>
            <a:r>
              <a:rPr lang="en-US" dirty="0"/>
              <a:t>https://www.youtube.com/watch?v=fXJJj_jgFmE  (2’34”)</a:t>
            </a:r>
          </a:p>
          <a:p>
            <a:endParaRPr lang="en-US" dirty="0"/>
          </a:p>
          <a:p>
            <a:r>
              <a:rPr lang="en-US" b="1" dirty="0">
                <a:cs typeface="Calibri"/>
              </a:rPr>
              <a:t>We strongly recommend that you STOP the video at 1’35”. </a:t>
            </a:r>
            <a:r>
              <a:rPr lang="en-US" b="0" dirty="0">
                <a:cs typeface="Calibri"/>
              </a:rPr>
              <a:t>The conclusion of the video makes it sounds as though safe injection sites are the most important harm reduction strategy. </a:t>
            </a:r>
          </a:p>
        </p:txBody>
      </p:sp>
      <p:sp>
        <p:nvSpPr>
          <p:cNvPr id="4" name="Slide Number Placeholder 3"/>
          <p:cNvSpPr>
            <a:spLocks noGrp="1"/>
          </p:cNvSpPr>
          <p:nvPr>
            <p:ph type="sldNum" sz="quarter" idx="5"/>
          </p:nvPr>
        </p:nvSpPr>
        <p:spPr/>
        <p:txBody>
          <a:bodyPr/>
          <a:lstStyle/>
          <a:p>
            <a:fld id="{A5D48F6E-656C-4F16-95EE-2631F3E9F9B0}" type="slidenum">
              <a:rPr lang="en-US" smtClean="0"/>
              <a:t>6</a:t>
            </a:fld>
            <a:endParaRPr lang="en-US"/>
          </a:p>
        </p:txBody>
      </p:sp>
    </p:spTree>
    <p:extLst>
      <p:ext uri="{BB962C8B-B14F-4D97-AF65-F5344CB8AC3E}">
        <p14:creationId xmlns:p14="http://schemas.microsoft.com/office/powerpoint/2010/main" val="7037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share what harm reduction strategies they heard in the video that they have experienced themselves. </a:t>
            </a:r>
          </a:p>
          <a:p>
            <a:endParaRPr lang="en-US" dirty="0"/>
          </a:p>
          <a:p>
            <a:r>
              <a:rPr lang="en-US" dirty="0"/>
              <a:t>Options:</a:t>
            </a:r>
          </a:p>
          <a:p>
            <a:pPr marL="171450" indent="-171450">
              <a:buFont typeface="Arial" panose="020B0604020202020204" pitchFamily="34" charset="0"/>
              <a:buChar char="•"/>
            </a:pPr>
            <a:r>
              <a:rPr lang="en-US" dirty="0"/>
              <a:t>If you are presenting in a virtual setting, you can ask participants to share this in the chat box. </a:t>
            </a:r>
          </a:p>
          <a:p>
            <a:pPr marL="171450" indent="-171450">
              <a:buFont typeface="Arial" panose="020B0604020202020204" pitchFamily="34" charset="0"/>
              <a:buChar char="•"/>
            </a:pPr>
            <a:r>
              <a:rPr lang="en-US" dirty="0"/>
              <a:t>If you are presenting to a large group, you can ask participants to turn to a person near them and share their thoughts. </a:t>
            </a:r>
          </a:p>
        </p:txBody>
      </p:sp>
      <p:sp>
        <p:nvSpPr>
          <p:cNvPr id="4" name="Slide Number Placeholder 3"/>
          <p:cNvSpPr>
            <a:spLocks noGrp="1"/>
          </p:cNvSpPr>
          <p:nvPr>
            <p:ph type="sldNum" sz="quarter" idx="5"/>
          </p:nvPr>
        </p:nvSpPr>
        <p:spPr/>
        <p:txBody>
          <a:bodyPr/>
          <a:lstStyle/>
          <a:p>
            <a:fld id="{A5D48F6E-656C-4F16-95EE-2631F3E9F9B0}" type="slidenum">
              <a:rPr lang="en-US" smtClean="0"/>
              <a:t>7</a:t>
            </a:fld>
            <a:endParaRPr lang="en-US"/>
          </a:p>
        </p:txBody>
      </p:sp>
    </p:spTree>
    <p:extLst>
      <p:ext uri="{BB962C8B-B14F-4D97-AF65-F5344CB8AC3E}">
        <p14:creationId xmlns:p14="http://schemas.microsoft.com/office/powerpoint/2010/main" val="372023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30300"/>
            <a:ext cx="5422900" cy="30495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https://unsplash.com/photos/ywqa9IZB-dU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definition on the slide. CLICK to see the quote at the top right. Read this quote. CLICK to see the quote on the bottom right. </a:t>
            </a:r>
          </a:p>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8</a:t>
            </a:fld>
            <a:endParaRPr lang="en-US"/>
          </a:p>
        </p:txBody>
      </p:sp>
    </p:spTree>
    <p:extLst>
      <p:ext uri="{BB962C8B-B14F-4D97-AF65-F5344CB8AC3E}">
        <p14:creationId xmlns:p14="http://schemas.microsoft.com/office/powerpoint/2010/main" val="45406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that the focus of harm reduction efforts is on people who are actively using substances, including alcohol. </a:t>
            </a:r>
          </a:p>
          <a:p>
            <a:endParaRPr lang="en-US" dirty="0"/>
          </a:p>
          <a:p>
            <a:r>
              <a:rPr lang="en-US" dirty="0"/>
              <a:t>At this point, depending on your audience and setting, you can lead a discussion regarding how huge of a shift this focus population is from the populations that substance misuse prevention typically works with. </a:t>
            </a:r>
          </a:p>
        </p:txBody>
      </p:sp>
      <p:sp>
        <p:nvSpPr>
          <p:cNvPr id="4" name="Slide Number Placeholder 3"/>
          <p:cNvSpPr>
            <a:spLocks noGrp="1"/>
          </p:cNvSpPr>
          <p:nvPr>
            <p:ph type="sldNum" sz="quarter" idx="5"/>
          </p:nvPr>
        </p:nvSpPr>
        <p:spPr/>
        <p:txBody>
          <a:bodyPr/>
          <a:lstStyle/>
          <a:p>
            <a:fld id="{A5D48F6E-656C-4F16-95EE-2631F3E9F9B0}" type="slidenum">
              <a:rPr lang="en-US" smtClean="0"/>
              <a:t>9</a:t>
            </a:fld>
            <a:endParaRPr lang="en-US"/>
          </a:p>
        </p:txBody>
      </p:sp>
    </p:spTree>
    <p:extLst>
      <p:ext uri="{BB962C8B-B14F-4D97-AF65-F5344CB8AC3E}">
        <p14:creationId xmlns:p14="http://schemas.microsoft.com/office/powerpoint/2010/main" val="183026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429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809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2120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 Slide #1">
    <p:spTree>
      <p:nvGrpSpPr>
        <p:cNvPr id="1" name=""/>
        <p:cNvGrpSpPr/>
        <p:nvPr/>
      </p:nvGrpSpPr>
      <p:grpSpPr>
        <a:xfrm>
          <a:off x="0" y="0"/>
          <a:ext cx="0" cy="0"/>
          <a:chOff x="0" y="0"/>
          <a:chExt cx="0" cy="0"/>
        </a:xfrm>
      </p:grpSpPr>
      <p:sp>
        <p:nvSpPr>
          <p:cNvPr id="2" name="Title 1"/>
          <p:cNvSpPr>
            <a:spLocks noGrp="1"/>
          </p:cNvSpPr>
          <p:nvPr>
            <p:ph type="title"/>
          </p:nvPr>
        </p:nvSpPr>
        <p:spPr>
          <a:xfrm>
            <a:off x="381000" y="338328"/>
            <a:ext cx="11430000" cy="420624"/>
          </a:xfrm>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p:txBody>
      </p:sp>
      <p:sp>
        <p:nvSpPr>
          <p:cNvPr id="8" name="Text Placeholder 7"/>
          <p:cNvSpPr>
            <a:spLocks noGrp="1"/>
          </p:cNvSpPr>
          <p:nvPr>
            <p:ph type="body" sz="quarter" idx="13" hasCustomPrompt="1"/>
          </p:nvPr>
        </p:nvSpPr>
        <p:spPr>
          <a:xfrm>
            <a:off x="381000" y="1920195"/>
            <a:ext cx="5257800" cy="1219200"/>
          </a:xfrm>
        </p:spPr>
        <p:txBody>
          <a:bodyPr/>
          <a:lstStyle>
            <a:lvl2pPr marL="257175" indent="-171450">
              <a:spcBef>
                <a:spcPts val="0"/>
              </a:spcBef>
              <a:spcAft>
                <a:spcPts val="1800"/>
              </a:spcAft>
              <a:defRPr/>
            </a:lvl2pPr>
          </a:lstStyle>
          <a:p>
            <a:pPr lvl="1"/>
            <a:r>
              <a:rPr lang="en-US" dirty="0"/>
              <a:t>Bullet</a:t>
            </a:r>
          </a:p>
          <a:p>
            <a:pPr lvl="1"/>
            <a:r>
              <a:rPr lang="en-US" dirty="0"/>
              <a:t>Bullet</a:t>
            </a:r>
          </a:p>
        </p:txBody>
      </p:sp>
      <p:sp>
        <p:nvSpPr>
          <p:cNvPr id="10" name="Text Placeholder 9"/>
          <p:cNvSpPr>
            <a:spLocks noGrp="1"/>
          </p:cNvSpPr>
          <p:nvPr>
            <p:ph type="body" sz="quarter" idx="14" hasCustomPrompt="1"/>
          </p:nvPr>
        </p:nvSpPr>
        <p:spPr>
          <a:xfrm>
            <a:off x="381000" y="6324600"/>
            <a:ext cx="11430000" cy="228600"/>
          </a:xfrm>
        </p:spPr>
        <p:txBody>
          <a:bodyPr>
            <a:normAutofit/>
          </a:bodyPr>
          <a:lstStyle>
            <a:lvl1pPr algn="r">
              <a:defRPr sz="750"/>
            </a:lvl1pPr>
          </a:lstStyle>
          <a:p>
            <a:pPr lvl="0"/>
            <a:r>
              <a:rPr lang="en-US" dirty="0"/>
              <a:t>Credit Line</a:t>
            </a:r>
          </a:p>
        </p:txBody>
      </p:sp>
      <p:sp>
        <p:nvSpPr>
          <p:cNvPr id="12" name="Picture Placeholder 11"/>
          <p:cNvSpPr>
            <a:spLocks noGrp="1"/>
          </p:cNvSpPr>
          <p:nvPr>
            <p:ph type="pic" sz="quarter" idx="15"/>
          </p:nvPr>
        </p:nvSpPr>
        <p:spPr>
          <a:xfrm>
            <a:off x="6324600" y="2133600"/>
            <a:ext cx="5486400" cy="3657600"/>
          </a:xfrm>
        </p:spPr>
        <p:txBody>
          <a:bodyPr/>
          <a:lstStyle/>
          <a:p>
            <a:endParaRPr lang="en-US"/>
          </a:p>
        </p:txBody>
      </p:sp>
      <p:sp>
        <p:nvSpPr>
          <p:cNvPr id="5" name="Text Placeholder 4"/>
          <p:cNvSpPr>
            <a:spLocks noGrp="1"/>
          </p:cNvSpPr>
          <p:nvPr>
            <p:ph type="body" sz="quarter" idx="16"/>
          </p:nvPr>
        </p:nvSpPr>
        <p:spPr>
          <a:xfrm>
            <a:off x="381000" y="3498566"/>
            <a:ext cx="5257800" cy="1481138"/>
          </a:xfrm>
        </p:spPr>
        <p:txBody>
          <a:bodyPr>
            <a:normAutofit/>
          </a:bodyPr>
          <a:lstStyle>
            <a:lvl1pPr>
              <a:defRPr sz="1800" b="0">
                <a:solidFill>
                  <a:schemeClr val="tx1"/>
                </a:solidFill>
              </a:defRPr>
            </a:lvl1pPr>
          </a:lstStyle>
          <a:p>
            <a:pPr lvl="0"/>
            <a:r>
              <a:rPr lang="en-US" dirty="0"/>
              <a:t>Edit Master text styles</a:t>
            </a:r>
          </a:p>
        </p:txBody>
      </p:sp>
      <p:sp>
        <p:nvSpPr>
          <p:cNvPr id="7" name="Text Placeholder 6"/>
          <p:cNvSpPr>
            <a:spLocks noGrp="1"/>
          </p:cNvSpPr>
          <p:nvPr>
            <p:ph type="body" sz="quarter" idx="17"/>
          </p:nvPr>
        </p:nvSpPr>
        <p:spPr>
          <a:xfrm>
            <a:off x="381000" y="5257800"/>
            <a:ext cx="5181600" cy="1981200"/>
          </a:xfrm>
        </p:spPr>
        <p:txBody>
          <a:bodyPr>
            <a:normAutofit/>
          </a:bodyPr>
          <a:lstStyle>
            <a:lvl1pPr>
              <a:defRPr sz="1800" b="0">
                <a:solidFill>
                  <a:schemeClr val="tx1"/>
                </a:solidFill>
              </a:defRPr>
            </a:lvl1pPr>
          </a:lstStyle>
          <a:p>
            <a:pPr lvl="0"/>
            <a:r>
              <a:rPr lang="en-US" dirty="0"/>
              <a:t>Edit Master text styles</a:t>
            </a:r>
          </a:p>
        </p:txBody>
      </p:sp>
      <p:sp>
        <p:nvSpPr>
          <p:cNvPr id="11" name="Text Placeholder 10"/>
          <p:cNvSpPr>
            <a:spLocks noGrp="1"/>
          </p:cNvSpPr>
          <p:nvPr>
            <p:ph type="body" sz="quarter" idx="18"/>
          </p:nvPr>
        </p:nvSpPr>
        <p:spPr>
          <a:xfrm>
            <a:off x="381000" y="7696200"/>
            <a:ext cx="5334000" cy="1600200"/>
          </a:xfrm>
        </p:spPr>
        <p:txBody>
          <a:bodyPr>
            <a:normAutofit/>
          </a:bodyPr>
          <a:lstStyle>
            <a:lvl1pPr>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92650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79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65417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13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637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447015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93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091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796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294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image" Target="../media/image23.png"/><Relationship Id="rId12"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diagramQuickStyle" Target="../diagrams/quickStyle2.xml"/><Relationship Id="rId5" Type="http://schemas.openxmlformats.org/officeDocument/2006/relationships/image" Target="../media/image12.svg"/><Relationship Id="rId10" Type="http://schemas.openxmlformats.org/officeDocument/2006/relationships/diagramLayout" Target="../diagrams/layout2.xml"/><Relationship Id="rId4" Type="http://schemas.openxmlformats.org/officeDocument/2006/relationships/image" Target="../media/image11.png"/><Relationship Id="rId9"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www.drugabuse.gov/videos/what-harm-reduction"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mailto:events@chess.wis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XJJj_jgF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73DBBC-5FC9-48AC-9E00-65419C74AD42}"/>
              </a:ext>
              <a:ext uri="{C183D7F6-B498-43B3-948B-1728B52AA6E4}">
                <adec:decorative xmlns:adec="http://schemas.microsoft.com/office/drawing/2017/decorative" val="1"/>
              </a:ext>
            </a:extLst>
          </p:cNvPr>
          <p:cNvSpPr/>
          <p:nvPr/>
        </p:nvSpPr>
        <p:spPr>
          <a:xfrm>
            <a:off x="12526" y="3379861"/>
            <a:ext cx="12161520" cy="1737360"/>
          </a:xfrm>
          <a:prstGeom prst="rect">
            <a:avLst/>
          </a:prstGeom>
          <a:solidFill>
            <a:srgbClr val="B3CFE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82C79F2-15D0-434A-8CF3-F81220DA4DC7}"/>
              </a:ext>
            </a:extLst>
          </p:cNvPr>
          <p:cNvSpPr>
            <a:spLocks noGrp="1"/>
          </p:cNvSpPr>
          <p:nvPr>
            <p:ph type="ctrTitle"/>
          </p:nvPr>
        </p:nvSpPr>
        <p:spPr>
          <a:xfrm>
            <a:off x="450937" y="1479502"/>
            <a:ext cx="11348581" cy="1639480"/>
          </a:xfrm>
        </p:spPr>
        <p:txBody>
          <a:bodyPr>
            <a:normAutofit/>
          </a:bodyPr>
          <a:lstStyle/>
          <a:p>
            <a:r>
              <a:rPr lang="en-US" sz="4400" dirty="0"/>
              <a:t>Substance Misuse Prevention’s Role                                 in Harm Reduction</a:t>
            </a:r>
          </a:p>
        </p:txBody>
      </p:sp>
      <p:sp>
        <p:nvSpPr>
          <p:cNvPr id="8" name="Subtitle 7">
            <a:extLst>
              <a:ext uri="{FF2B5EF4-FFF2-40B4-BE49-F238E27FC236}">
                <a16:creationId xmlns:a16="http://schemas.microsoft.com/office/drawing/2014/main" id="{7D281108-BE96-964C-A8D8-31C1648BF8B5}"/>
              </a:ext>
            </a:extLst>
          </p:cNvPr>
          <p:cNvSpPr>
            <a:spLocks noGrp="1"/>
          </p:cNvSpPr>
          <p:nvPr>
            <p:ph type="subTitle" idx="1"/>
          </p:nvPr>
        </p:nvSpPr>
        <p:spPr>
          <a:xfrm>
            <a:off x="2427601" y="5403750"/>
            <a:ext cx="6858000" cy="964194"/>
          </a:xfrm>
        </p:spPr>
        <p:txBody>
          <a:bodyPr>
            <a:normAutofit fontScale="92500" lnSpcReduction="20000"/>
          </a:bodyPr>
          <a:lstStyle/>
          <a:p>
            <a:r>
              <a:rPr lang="en-US" dirty="0"/>
              <a:t>[Presenter’s name] </a:t>
            </a:r>
            <a:br>
              <a:rPr lang="en-US" dirty="0"/>
            </a:br>
            <a:r>
              <a:rPr lang="en-US" dirty="0"/>
              <a:t>[Presenter’s Organization]</a:t>
            </a:r>
          </a:p>
          <a:p>
            <a:r>
              <a:rPr lang="en-US" dirty="0"/>
              <a:t>[Date] </a:t>
            </a:r>
          </a:p>
        </p:txBody>
      </p:sp>
      <p:pic>
        <p:nvPicPr>
          <p:cNvPr id="4" name="Picture 3" descr="Great Lakes PTTC logo">
            <a:extLst>
              <a:ext uri="{FF2B5EF4-FFF2-40B4-BE49-F238E27FC236}">
                <a16:creationId xmlns:a16="http://schemas.microsoft.com/office/drawing/2014/main" id="{E556CE89-543C-4ADB-BB63-FFD91E9B0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0648" y="349201"/>
            <a:ext cx="7391400" cy="1130300"/>
          </a:xfrm>
          <a:prstGeom prst="rect">
            <a:avLst/>
          </a:prstGeom>
        </p:spPr>
      </p:pic>
      <p:sp>
        <p:nvSpPr>
          <p:cNvPr id="2" name="Slide Number Placeholder 1">
            <a:extLst>
              <a:ext uri="{FF2B5EF4-FFF2-40B4-BE49-F238E27FC236}">
                <a16:creationId xmlns:a16="http://schemas.microsoft.com/office/drawing/2014/main" id="{AC3960D3-F82A-4C53-B1CB-3ED04D6A8E85}"/>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Picture 5">
            <a:extLst>
              <a:ext uri="{FF2B5EF4-FFF2-40B4-BE49-F238E27FC236}">
                <a16:creationId xmlns:a16="http://schemas.microsoft.com/office/drawing/2014/main" id="{C75CB811-2AC3-4410-84DC-5C643A719426}"/>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pic>
        <p:nvPicPr>
          <p:cNvPr id="2056" name="Picture 8" descr="Listen, Informal Meeting, Chatting">
            <a:extLst>
              <a:ext uri="{FF2B5EF4-FFF2-40B4-BE49-F238E27FC236}">
                <a16:creationId xmlns:a16="http://schemas.microsoft.com/office/drawing/2014/main" id="{E44D65D4-478C-4757-B312-BFD62CEB793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384"/>
          <a:stretch/>
        </p:blipFill>
        <p:spPr bwMode="auto">
          <a:xfrm>
            <a:off x="9577754" y="3368657"/>
            <a:ext cx="246574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eople talking on couch">
            <a:extLst>
              <a:ext uri="{FF2B5EF4-FFF2-40B4-BE49-F238E27FC236}">
                <a16:creationId xmlns:a16="http://schemas.microsoft.com/office/drawing/2014/main" id="{9B337293-BFC8-4F5B-AFEE-F07E5B7F51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888"/>
          <a:stretch/>
        </p:blipFill>
        <p:spPr>
          <a:xfrm>
            <a:off x="164123" y="3351204"/>
            <a:ext cx="2435623" cy="1737360"/>
          </a:xfrm>
          <a:prstGeom prst="rect">
            <a:avLst/>
          </a:prstGeom>
        </p:spPr>
      </p:pic>
      <p:pic>
        <p:nvPicPr>
          <p:cNvPr id="17" name="Picture 12" descr="A group of friends at a coffee shop">
            <a:extLst>
              <a:ext uri="{FF2B5EF4-FFF2-40B4-BE49-F238E27FC236}">
                <a16:creationId xmlns:a16="http://schemas.microsoft.com/office/drawing/2014/main" id="{27FC3E37-71AA-4F2D-9E80-E8D283556C0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6834" r="10291"/>
          <a:stretch/>
        </p:blipFill>
        <p:spPr bwMode="auto">
          <a:xfrm>
            <a:off x="4954299" y="3373041"/>
            <a:ext cx="260604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ncient blue, brown, and yellow mosaic tiles">
            <a:extLst>
              <a:ext uri="{FF2B5EF4-FFF2-40B4-BE49-F238E27FC236}">
                <a16:creationId xmlns:a16="http://schemas.microsoft.com/office/drawing/2014/main" id="{2280826A-758A-412F-AA85-482161E27B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0594"/>
          <a:stretch/>
        </p:blipFill>
        <p:spPr>
          <a:xfrm>
            <a:off x="2721602" y="3368737"/>
            <a:ext cx="2095845" cy="1731031"/>
          </a:xfrm>
          <a:prstGeom prst="rect">
            <a:avLst/>
          </a:prstGeom>
        </p:spPr>
      </p:pic>
      <p:pic>
        <p:nvPicPr>
          <p:cNvPr id="20" name="Picture 14" descr="five human hands on brown surface">
            <a:extLst>
              <a:ext uri="{FF2B5EF4-FFF2-40B4-BE49-F238E27FC236}">
                <a16:creationId xmlns:a16="http://schemas.microsoft.com/office/drawing/2014/main" id="{E809927B-8508-4613-A1B2-A2CF890D17A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713619" y="3386110"/>
            <a:ext cx="1676732" cy="173736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D269199-DA0C-42A3-93D3-525CB0B6D822}"/>
              </a:ext>
              <a:ext uri="{C183D7F6-B498-43B3-948B-1728B52AA6E4}">
                <adec:decorative xmlns:adec="http://schemas.microsoft.com/office/drawing/2017/decorative" val="1"/>
              </a:ext>
            </a:extLst>
          </p:cNvPr>
          <p:cNvSpPr txBox="1">
            <a:spLocks/>
          </p:cNvSpPr>
          <p:nvPr/>
        </p:nvSpPr>
        <p:spPr>
          <a:xfrm>
            <a:off x="3736354" y="3368657"/>
            <a:ext cx="392482" cy="1719907"/>
          </a:xfrm>
          <a:prstGeom prst="rect">
            <a:avLst/>
          </a:prstGeom>
          <a:solidFill>
            <a:srgbClr val="E5673E">
              <a:alpha val="59000"/>
            </a:srgb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14" name="Title 1">
            <a:extLst>
              <a:ext uri="{FF2B5EF4-FFF2-40B4-BE49-F238E27FC236}">
                <a16:creationId xmlns:a16="http://schemas.microsoft.com/office/drawing/2014/main" id="{A4A7E676-B3EB-411E-A23D-E15533310852}"/>
              </a:ext>
              <a:ext uri="{C183D7F6-B498-43B3-948B-1728B52AA6E4}">
                <adec:decorative xmlns:adec="http://schemas.microsoft.com/office/drawing/2017/decorative" val="1"/>
              </a:ext>
            </a:extLst>
          </p:cNvPr>
          <p:cNvSpPr txBox="1">
            <a:spLocks/>
          </p:cNvSpPr>
          <p:nvPr/>
        </p:nvSpPr>
        <p:spPr>
          <a:xfrm>
            <a:off x="4418246" y="3373041"/>
            <a:ext cx="392482" cy="1719907"/>
          </a:xfrm>
          <a:prstGeom prst="rect">
            <a:avLst/>
          </a:prstGeom>
          <a:solidFill>
            <a:srgbClr val="E5673E">
              <a:alpha val="59000"/>
            </a:srgb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52550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selective focus photography of man looking left">
            <a:extLst>
              <a:ext uri="{FF2B5EF4-FFF2-40B4-BE49-F238E27FC236}">
                <a16:creationId xmlns:a16="http://schemas.microsoft.com/office/drawing/2014/main" id="{B9AEA065-8349-41BB-9010-E3573085F0B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Understanding Harm Reduction </a:t>
            </a:r>
            <a:br>
              <a:rPr lang="en-US" sz="4600" b="1" dirty="0">
                <a:latin typeface="+mn-lt"/>
              </a:rPr>
            </a:br>
            <a:r>
              <a:rPr lang="en-US" sz="3600" dirty="0">
                <a:solidFill>
                  <a:srgbClr val="E5673E"/>
                </a:solidFill>
                <a:latin typeface="+mn-lt"/>
              </a:rPr>
              <a:t>Grounded in 8 Guiding Principles</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C196BC-E70D-4D80-A5DF-DDC9EA9D9850}"/>
              </a:ext>
            </a:extLst>
          </p:cNvPr>
          <p:cNvSpPr>
            <a:spLocks noGrp="1"/>
          </p:cNvSpPr>
          <p:nvPr>
            <p:ph idx="1"/>
          </p:nvPr>
        </p:nvSpPr>
        <p:spPr>
          <a:xfrm>
            <a:off x="572492" y="1948069"/>
            <a:ext cx="6742708" cy="4671392"/>
          </a:xfrm>
        </p:spPr>
        <p:txBody>
          <a:bodyPr anchor="t">
            <a:normAutofit/>
          </a:bodyPr>
          <a:lstStyle/>
          <a:p>
            <a:pPr marL="457200" indent="-457200">
              <a:buAutoNum type="arabicPeriod"/>
            </a:pPr>
            <a:r>
              <a:rPr lang="en-US" sz="2400" dirty="0"/>
              <a:t>A non-judgmental approach</a:t>
            </a:r>
            <a:endParaRPr lang="en-US" sz="2400" dirty="0">
              <a:cs typeface="Arial"/>
            </a:endParaRPr>
          </a:p>
          <a:p>
            <a:pPr marL="457200" indent="-457200">
              <a:buAutoNum type="arabicPeriod"/>
            </a:pPr>
            <a:r>
              <a:rPr lang="en-US" sz="2400" dirty="0"/>
              <a:t>Evidence-based, feasible, and cost-effective practices</a:t>
            </a:r>
            <a:endParaRPr lang="en-US" sz="2400" dirty="0">
              <a:cs typeface="Arial"/>
            </a:endParaRPr>
          </a:p>
          <a:p>
            <a:pPr marL="457200" indent="-457200">
              <a:buAutoNum type="arabicPeriod"/>
            </a:pPr>
            <a:r>
              <a:rPr lang="en-US" sz="2400" dirty="0"/>
              <a:t>Acceptance of behavior change as an incremental process</a:t>
            </a:r>
            <a:endParaRPr lang="en-US" sz="2400" dirty="0">
              <a:cs typeface="Arial"/>
            </a:endParaRPr>
          </a:p>
          <a:p>
            <a:pPr marL="457200" indent="-457200">
              <a:buAutoNum type="arabicPeriod"/>
            </a:pPr>
            <a:r>
              <a:rPr lang="en-US" sz="2400" dirty="0"/>
              <a:t>Meaningful participation of drug users, former drug users, and stakeholders in shaping drug use policies and practices </a:t>
            </a:r>
            <a:endParaRPr lang="en-US" sz="2400" dirty="0">
              <a:cs typeface="Arial"/>
            </a:endParaRPr>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10</a:t>
            </a:fld>
            <a:endParaRPr lang="en-US" dirty="0">
              <a:solidFill>
                <a:schemeClr val="bg1">
                  <a:lumMod val="50000"/>
                </a:schemeClr>
              </a:solidFill>
            </a:endParaRPr>
          </a:p>
        </p:txBody>
      </p:sp>
      <p:pic>
        <p:nvPicPr>
          <p:cNvPr id="4102" name="Picture 6" descr="woman sitting on the chair">
            <a:extLst>
              <a:ext uri="{FF2B5EF4-FFF2-40B4-BE49-F238E27FC236}">
                <a16:creationId xmlns:a16="http://schemas.microsoft.com/office/drawing/2014/main" id="{1FC1BAF1-7029-4676-A077-622B75F149C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95734" y="1987301"/>
            <a:ext cx="3941064" cy="420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0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selective focus photography of man looking left">
            <a:extLst>
              <a:ext uri="{FF2B5EF4-FFF2-40B4-BE49-F238E27FC236}">
                <a16:creationId xmlns:a16="http://schemas.microsoft.com/office/drawing/2014/main" id="{B9AEA065-8349-41BB-9010-E3573085F0B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Understanding Harm Reduction</a:t>
            </a:r>
            <a:br>
              <a:rPr lang="en-US" sz="3600" b="1" dirty="0">
                <a:latin typeface="+mn-lt"/>
              </a:rPr>
            </a:br>
            <a:r>
              <a:rPr lang="en-US" sz="3600" dirty="0">
                <a:solidFill>
                  <a:srgbClr val="E5673E"/>
                </a:solidFill>
                <a:latin typeface="+mn-lt"/>
              </a:rPr>
              <a:t>Grounded in 8 Guiding Principles, continued</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C196BC-E70D-4D80-A5DF-DDC9EA9D9850}"/>
              </a:ext>
            </a:extLst>
          </p:cNvPr>
          <p:cNvSpPr>
            <a:spLocks noGrp="1"/>
          </p:cNvSpPr>
          <p:nvPr>
            <p:ph idx="1"/>
          </p:nvPr>
        </p:nvSpPr>
        <p:spPr>
          <a:xfrm>
            <a:off x="572491" y="1988526"/>
            <a:ext cx="6595271" cy="4630935"/>
          </a:xfrm>
        </p:spPr>
        <p:txBody>
          <a:bodyPr anchor="t">
            <a:normAutofit/>
          </a:bodyPr>
          <a:lstStyle/>
          <a:p>
            <a:pPr marL="0" indent="0">
              <a:buNone/>
            </a:pPr>
            <a:r>
              <a:rPr lang="en-US" sz="2400" dirty="0"/>
              <a:t>5. Focus on enhancing quality of life not</a:t>
            </a:r>
            <a:br>
              <a:rPr lang="en-US" sz="2400" dirty="0"/>
            </a:br>
            <a:r>
              <a:rPr lang="en-US" sz="2400" dirty="0"/>
              <a:t>    abstinence</a:t>
            </a:r>
            <a:endParaRPr lang="en-US" sz="2400" dirty="0">
              <a:cs typeface="Arial"/>
            </a:endParaRPr>
          </a:p>
          <a:p>
            <a:pPr marL="0" indent="0">
              <a:buNone/>
            </a:pPr>
            <a:r>
              <a:rPr lang="en-US" sz="2400" dirty="0"/>
              <a:t>6. Recognition of complex social factors</a:t>
            </a:r>
            <a:endParaRPr lang="en-US" sz="2400" dirty="0">
              <a:cs typeface="Arial"/>
            </a:endParaRPr>
          </a:p>
          <a:p>
            <a:pPr marL="0" indent="0">
              <a:buNone/>
            </a:pPr>
            <a:r>
              <a:rPr lang="en-US" sz="2400" dirty="0"/>
              <a:t>7. Empowerment of drug users in reducing the</a:t>
            </a:r>
            <a:br>
              <a:rPr lang="en-US" sz="2400" dirty="0"/>
            </a:br>
            <a:r>
              <a:rPr lang="en-US" sz="2400" dirty="0"/>
              <a:t>    harms of their drug use</a:t>
            </a:r>
            <a:endParaRPr lang="en-US" sz="2400" dirty="0">
              <a:cs typeface="Arial"/>
            </a:endParaRPr>
          </a:p>
          <a:p>
            <a:pPr marL="0" indent="0">
              <a:buNone/>
            </a:pPr>
            <a:r>
              <a:rPr lang="en-US" sz="2400" dirty="0"/>
              <a:t>8. Commitment to defending universal human</a:t>
            </a:r>
            <a:br>
              <a:rPr lang="en-US" sz="2400" dirty="0"/>
            </a:br>
            <a:r>
              <a:rPr lang="en-US" sz="2400" dirty="0"/>
              <a:t>    rights</a:t>
            </a:r>
            <a:endParaRPr lang="en-US" sz="2400" dirty="0">
              <a:cs typeface="Arial"/>
            </a:endParaRPr>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11</a:t>
            </a:fld>
            <a:endParaRPr lang="en-US" dirty="0">
              <a:solidFill>
                <a:schemeClr val="bg1">
                  <a:lumMod val="50000"/>
                </a:schemeClr>
              </a:solidFill>
            </a:endParaRPr>
          </a:p>
        </p:txBody>
      </p:sp>
      <p:pic>
        <p:nvPicPr>
          <p:cNvPr id="4102" name="Picture 6" descr="woman sitting on the chair">
            <a:extLst>
              <a:ext uri="{FF2B5EF4-FFF2-40B4-BE49-F238E27FC236}">
                <a16:creationId xmlns:a16="http://schemas.microsoft.com/office/drawing/2014/main" id="{1FC1BAF1-7029-4676-A077-622B75F149C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95734" y="1987301"/>
            <a:ext cx="3941064" cy="420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oman holding red and white megaphone standing near building">
            <a:extLst>
              <a:ext uri="{FF2B5EF4-FFF2-40B4-BE49-F238E27FC236}">
                <a16:creationId xmlns:a16="http://schemas.microsoft.com/office/drawing/2014/main" id="{0AFC4B75-194E-4D36-A985-7753C439F0E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76054" y="1967422"/>
            <a:ext cx="3941064"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7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Understanding Harm Reduction</a:t>
            </a:r>
            <a:br>
              <a:rPr lang="en-US" sz="3600" b="1" dirty="0">
                <a:latin typeface="+mn-lt"/>
              </a:rPr>
            </a:br>
            <a:r>
              <a:rPr lang="en-US" sz="3600" dirty="0">
                <a:solidFill>
                  <a:srgbClr val="E5673E"/>
                </a:solidFill>
                <a:latin typeface="+mn-lt"/>
              </a:rPr>
              <a:t>Examples of Strategies </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graphicFrame>
        <p:nvGraphicFramePr>
          <p:cNvPr id="4" name="Content Placeholder 2" descr="Sterile syringes &#10;Safe smoking supplies&#10;Masks/vaccines&#10;Counseling&#10;Motivational interviewing&#10;Low threshold medication&#10;Naloxone&#10;Overdose education kits &#10;Peer support specialists&#10;Case managers&#10;Fentanyl test strips&#10;Access to condoms&#10;Sex education&#10;">
            <a:extLst>
              <a:ext uri="{FF2B5EF4-FFF2-40B4-BE49-F238E27FC236}">
                <a16:creationId xmlns:a16="http://schemas.microsoft.com/office/drawing/2014/main" id="{3C337E89-DFCB-4BD6-9C51-9B53A2A9C964}"/>
              </a:ext>
            </a:extLst>
          </p:cNvPr>
          <p:cNvGraphicFramePr>
            <a:graphicFrameLocks/>
          </p:cNvGraphicFramePr>
          <p:nvPr>
            <p:extLst>
              <p:ext uri="{D42A27DB-BD31-4B8C-83A1-F6EECF244321}">
                <p14:modId xmlns:p14="http://schemas.microsoft.com/office/powerpoint/2010/main" val="13014913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678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97FB-592D-4563-8BFA-BE55F0A95C96}"/>
              </a:ext>
            </a:extLst>
          </p:cNvPr>
          <p:cNvSpPr>
            <a:spLocks noGrp="1"/>
          </p:cNvSpPr>
          <p:nvPr>
            <p:ph type="title"/>
          </p:nvPr>
        </p:nvSpPr>
        <p:spPr>
          <a:xfrm>
            <a:off x="480049" y="588723"/>
            <a:ext cx="5125121" cy="977030"/>
          </a:xfrm>
        </p:spPr>
        <p:txBody>
          <a:bodyPr>
            <a:normAutofit fontScale="90000"/>
          </a:bodyPr>
          <a:lstStyle/>
          <a:p>
            <a:r>
              <a:rPr lang="en-US" sz="3600" b="1" dirty="0">
                <a:solidFill>
                  <a:srgbClr val="E5673E"/>
                </a:solidFill>
              </a:rPr>
              <a:t>Harm Reduction Strategies and Principles</a:t>
            </a:r>
          </a:p>
        </p:txBody>
      </p:sp>
      <p:pic>
        <p:nvPicPr>
          <p:cNvPr id="4" name="Picture 3">
            <a:extLst>
              <a:ext uri="{FF2B5EF4-FFF2-40B4-BE49-F238E27FC236}">
                <a16:creationId xmlns:a16="http://schemas.microsoft.com/office/drawing/2014/main" id="{9DE4AA21-7E39-4954-B3AD-851BDDA7A231}"/>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5" name="Slide Number Placeholder 1">
            <a:extLst>
              <a:ext uri="{FF2B5EF4-FFF2-40B4-BE49-F238E27FC236}">
                <a16:creationId xmlns:a16="http://schemas.microsoft.com/office/drawing/2014/main" id="{D6620653-594B-46AC-832A-9E06CAEDA39C}"/>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13</a:t>
            </a:fld>
            <a:endParaRPr lang="en-US" dirty="0">
              <a:solidFill>
                <a:schemeClr val="bg1">
                  <a:lumMod val="50000"/>
                </a:schemeClr>
              </a:solidFill>
            </a:endParaRPr>
          </a:p>
        </p:txBody>
      </p:sp>
      <p:pic>
        <p:nvPicPr>
          <p:cNvPr id="7" name="Graphic 6" descr="Vlog with solid fill">
            <a:extLst>
              <a:ext uri="{FF2B5EF4-FFF2-40B4-BE49-F238E27FC236}">
                <a16:creationId xmlns:a16="http://schemas.microsoft.com/office/drawing/2014/main" id="{05ED243F-634F-409E-A5C9-195CB02181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6352" y="497910"/>
            <a:ext cx="1651820" cy="1651820"/>
          </a:xfrm>
          <a:prstGeom prst="rect">
            <a:avLst/>
          </a:prstGeom>
        </p:spPr>
      </p:pic>
      <p:pic>
        <p:nvPicPr>
          <p:cNvPr id="8" name="Picture 14" descr="five human hands on brown surface">
            <a:extLst>
              <a:ext uri="{FF2B5EF4-FFF2-40B4-BE49-F238E27FC236}">
                <a16:creationId xmlns:a16="http://schemas.microsoft.com/office/drawing/2014/main" id="{8A1B8CF7-C186-4FC5-BE2E-611B2031925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05081" y="-1"/>
            <a:ext cx="6486919" cy="6721477"/>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Vlog with solid fill">
            <a:extLst>
              <a:ext uri="{FF2B5EF4-FFF2-40B4-BE49-F238E27FC236}">
                <a16:creationId xmlns:a16="http://schemas.microsoft.com/office/drawing/2014/main" id="{9BFA918F-F3A0-4310-9C3B-A261820BC0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22953" y="-182323"/>
            <a:ext cx="1651820" cy="1651820"/>
          </a:xfrm>
          <a:prstGeom prst="rect">
            <a:avLst/>
          </a:prstGeom>
        </p:spPr>
      </p:pic>
      <p:graphicFrame>
        <p:nvGraphicFramePr>
          <p:cNvPr id="11" name="TextBox 2" descr="We defined 8 principles of harm reduction and a range of strategies&#10;Listen for examples of strategies linked to one or more of these principles&#10;">
            <a:extLst>
              <a:ext uri="{FF2B5EF4-FFF2-40B4-BE49-F238E27FC236}">
                <a16:creationId xmlns:a16="http://schemas.microsoft.com/office/drawing/2014/main" id="{1ACB04BC-B581-4DF6-B5B1-D115C018B77D}"/>
              </a:ext>
            </a:extLst>
          </p:cNvPr>
          <p:cNvGraphicFramePr/>
          <p:nvPr>
            <p:extLst>
              <p:ext uri="{D42A27DB-BD31-4B8C-83A1-F6EECF244321}">
                <p14:modId xmlns:p14="http://schemas.microsoft.com/office/powerpoint/2010/main" val="3499808718"/>
              </p:ext>
            </p:extLst>
          </p:nvPr>
        </p:nvGraphicFramePr>
        <p:xfrm>
          <a:off x="480049" y="1429417"/>
          <a:ext cx="4514805" cy="38527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9883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837B6B-4F4F-4EA4-85D9-77A9C1B8C19E}"/>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9" name="Slide Number Placeholder 1">
            <a:extLst>
              <a:ext uri="{FF2B5EF4-FFF2-40B4-BE49-F238E27FC236}">
                <a16:creationId xmlns:a16="http://schemas.microsoft.com/office/drawing/2014/main" id="{736685EE-4818-426D-9D20-F0BE5C7D2AAC}"/>
              </a:ext>
            </a:extLst>
          </p:cNvPr>
          <p:cNvSpPr txBox="1">
            <a:spLocks/>
          </p:cNvSpPr>
          <p:nvPr/>
        </p:nvSpPr>
        <p:spPr>
          <a:xfrm>
            <a:off x="9265437" y="627533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14</a:t>
            </a:fld>
            <a:endParaRPr lang="en-US" dirty="0">
              <a:solidFill>
                <a:schemeClr val="bg1">
                  <a:lumMod val="50000"/>
                </a:schemeClr>
              </a:solidFill>
            </a:endParaRPr>
          </a:p>
        </p:txBody>
      </p:sp>
      <p:pic>
        <p:nvPicPr>
          <p:cNvPr id="10" name="Picture 14" descr="five human hands on brown surface">
            <a:extLst>
              <a:ext uri="{FF2B5EF4-FFF2-40B4-BE49-F238E27FC236}">
                <a16:creationId xmlns:a16="http://schemas.microsoft.com/office/drawing/2014/main" id="{D55E5292-E7AB-4E75-8E3F-4F7C3D4E12F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71075" y="6249"/>
            <a:ext cx="8890394" cy="672147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Screen capture of title slide of What is Harm Reduction video">
            <a:hlinkClick r:id="rId5"/>
            <a:extLst>
              <a:ext uri="{FF2B5EF4-FFF2-40B4-BE49-F238E27FC236}">
                <a16:creationId xmlns:a16="http://schemas.microsoft.com/office/drawing/2014/main" id="{5311AB66-26A5-4A2E-AB99-74DD4E9CE163}"/>
              </a:ext>
            </a:extLst>
          </p:cNvPr>
          <p:cNvPicPr>
            <a:picLocks noGrp="1" noChangeAspect="1"/>
          </p:cNvPicPr>
          <p:nvPr>
            <p:ph idx="4294967295"/>
          </p:nvPr>
        </p:nvPicPr>
        <p:blipFill rotWithShape="1">
          <a:blip r:embed="rId6" cstate="email">
            <a:extLst>
              <a:ext uri="{28A0092B-C50C-407E-A947-70E740481C1C}">
                <a14:useLocalDpi xmlns:a14="http://schemas.microsoft.com/office/drawing/2010/main"/>
              </a:ext>
            </a:extLst>
          </a:blip>
          <a:srcRect r="-2"/>
          <a:stretch/>
        </p:blipFill>
        <p:spPr>
          <a:xfrm>
            <a:off x="2462744" y="1481656"/>
            <a:ext cx="7416800" cy="3579813"/>
          </a:xfrm>
          <a:prstGeom prst="rect">
            <a:avLst/>
          </a:prstGeom>
          <a:solidFill>
            <a:srgbClr val="E5673E"/>
          </a:solidFill>
        </p:spPr>
      </p:pic>
      <p:sp>
        <p:nvSpPr>
          <p:cNvPr id="2" name="Title 1">
            <a:extLst>
              <a:ext uri="{FF2B5EF4-FFF2-40B4-BE49-F238E27FC236}">
                <a16:creationId xmlns:a16="http://schemas.microsoft.com/office/drawing/2014/main" id="{04C16542-BFB8-42FB-81C5-20F4E6CCDCF7}"/>
              </a:ext>
            </a:extLst>
          </p:cNvPr>
          <p:cNvSpPr>
            <a:spLocks noGrp="1"/>
          </p:cNvSpPr>
          <p:nvPr>
            <p:ph type="title"/>
          </p:nvPr>
        </p:nvSpPr>
        <p:spPr>
          <a:xfrm>
            <a:off x="1811519" y="307449"/>
            <a:ext cx="8609505" cy="1325563"/>
          </a:xfrm>
        </p:spPr>
        <p:txBody>
          <a:bodyPr vert="horz" lIns="91440" tIns="45720" rIns="91440" bIns="45720" rtlCol="0" anchor="t">
            <a:normAutofit/>
          </a:bodyPr>
          <a:lstStyle/>
          <a:p>
            <a:pPr algn="ctr"/>
            <a:r>
              <a:rPr lang="en-US" sz="4100" b="1" dirty="0">
                <a:solidFill>
                  <a:schemeClr val="bg1">
                    <a:lumMod val="95000"/>
                  </a:schemeClr>
                </a:solidFill>
                <a:effectLst>
                  <a:outerShdw blurRad="38100" dist="38100" dir="2700000" algn="tl">
                    <a:srgbClr val="000000">
                      <a:alpha val="43137"/>
                    </a:srgbClr>
                  </a:outerShdw>
                </a:effectLst>
              </a:rPr>
              <a:t>What is Harm Reduction Video</a:t>
            </a:r>
          </a:p>
        </p:txBody>
      </p:sp>
      <p:pic>
        <p:nvPicPr>
          <p:cNvPr id="15" name="Graphic 14" descr="Vlog with solid fill">
            <a:extLst>
              <a:ext uri="{FF2B5EF4-FFF2-40B4-BE49-F238E27FC236}">
                <a16:creationId xmlns:a16="http://schemas.microsoft.com/office/drawing/2014/main" id="{9EF3D3E8-6E36-46B1-98CD-4B166F5705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37273" y="-170063"/>
            <a:ext cx="1651820" cy="1651820"/>
          </a:xfrm>
          <a:prstGeom prst="rect">
            <a:avLst/>
          </a:prstGeom>
        </p:spPr>
      </p:pic>
    </p:spTree>
    <p:extLst>
      <p:ext uri="{BB962C8B-B14F-4D97-AF65-F5344CB8AC3E}">
        <p14:creationId xmlns:p14="http://schemas.microsoft.com/office/powerpoint/2010/main" val="15523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isten, Informal Meeting, Chatting">
            <a:extLst>
              <a:ext uri="{FF2B5EF4-FFF2-40B4-BE49-F238E27FC236}">
                <a16:creationId xmlns:a16="http://schemas.microsoft.com/office/drawing/2014/main" id="{733BE4AF-BB0B-48AD-BD7C-6DB9F8A38AD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525" y="-1"/>
            <a:ext cx="12161519" cy="67033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8C97FB-592D-4563-8BFA-BE55F0A95C96}"/>
              </a:ext>
            </a:extLst>
          </p:cNvPr>
          <p:cNvSpPr>
            <a:spLocks noGrp="1"/>
          </p:cNvSpPr>
          <p:nvPr>
            <p:ph type="title"/>
          </p:nvPr>
        </p:nvSpPr>
        <p:spPr>
          <a:xfrm>
            <a:off x="3488499" y="4449615"/>
            <a:ext cx="7521879" cy="977030"/>
          </a:xfrm>
          <a:solidFill>
            <a:schemeClr val="bg1">
              <a:alpha val="80000"/>
            </a:schemeClr>
          </a:solidFill>
        </p:spPr>
        <p:txBody>
          <a:bodyPr>
            <a:normAutofit/>
          </a:bodyPr>
          <a:lstStyle/>
          <a:p>
            <a:r>
              <a:rPr lang="en-US" sz="3600" b="1" dirty="0">
                <a:solidFill>
                  <a:srgbClr val="38557D"/>
                </a:solidFill>
              </a:rPr>
              <a:t>Video Debrief - 2</a:t>
            </a:r>
          </a:p>
        </p:txBody>
      </p:sp>
      <p:sp>
        <p:nvSpPr>
          <p:cNvPr id="3" name="TextBox 2">
            <a:extLst>
              <a:ext uri="{FF2B5EF4-FFF2-40B4-BE49-F238E27FC236}">
                <a16:creationId xmlns:a16="http://schemas.microsoft.com/office/drawing/2014/main" id="{92ECAEF5-1A58-48E4-B574-7A39CFA76D70}"/>
              </a:ext>
            </a:extLst>
          </p:cNvPr>
          <p:cNvSpPr txBox="1"/>
          <p:nvPr/>
        </p:nvSpPr>
        <p:spPr>
          <a:xfrm>
            <a:off x="3488499" y="5478251"/>
            <a:ext cx="7521879" cy="1231106"/>
          </a:xfrm>
          <a:prstGeom prst="rect">
            <a:avLst/>
          </a:prstGeom>
          <a:solidFill>
            <a:schemeClr val="bg1">
              <a:alpha val="88000"/>
            </a:schemeClr>
          </a:solidFill>
        </p:spPr>
        <p:txBody>
          <a:bodyPr wrap="square" lIns="91440" tIns="45720" rIns="91440" bIns="45720" anchor="t">
            <a:spAutoFit/>
          </a:bodyPr>
          <a:lstStyle/>
          <a:p>
            <a:r>
              <a:rPr lang="en-US" sz="2800" b="1" i="1" dirty="0">
                <a:solidFill>
                  <a:srgbClr val="38557D"/>
                </a:solidFill>
              </a:rPr>
              <a:t>Share a harm reduction strategy you heard linked to a harm reduction principle.</a:t>
            </a:r>
          </a:p>
          <a:p>
            <a:endParaRPr lang="en-US" dirty="0"/>
          </a:p>
        </p:txBody>
      </p:sp>
      <p:pic>
        <p:nvPicPr>
          <p:cNvPr id="4" name="Picture 3">
            <a:extLst>
              <a:ext uri="{FF2B5EF4-FFF2-40B4-BE49-F238E27FC236}">
                <a16:creationId xmlns:a16="http://schemas.microsoft.com/office/drawing/2014/main" id="{9DE4AA21-7E39-4954-B3AD-851BDDA7A231}"/>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5" name="Slide Number Placeholder 1">
            <a:extLst>
              <a:ext uri="{FF2B5EF4-FFF2-40B4-BE49-F238E27FC236}">
                <a16:creationId xmlns:a16="http://schemas.microsoft.com/office/drawing/2014/main" id="{D6620653-594B-46AC-832A-9E06CAEDA39C}"/>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15</a:t>
            </a:fld>
            <a:endParaRPr lang="en-US" dirty="0">
              <a:solidFill>
                <a:schemeClr val="bg1">
                  <a:lumMod val="50000"/>
                </a:schemeClr>
              </a:solidFill>
            </a:endParaRPr>
          </a:p>
        </p:txBody>
      </p:sp>
      <p:pic>
        <p:nvPicPr>
          <p:cNvPr id="7" name="Graphic 6" descr="Vlog with solid fill">
            <a:extLst>
              <a:ext uri="{FF2B5EF4-FFF2-40B4-BE49-F238E27FC236}">
                <a16:creationId xmlns:a16="http://schemas.microsoft.com/office/drawing/2014/main" id="{05ED243F-634F-409E-A5C9-195CB02181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259" y="3827796"/>
            <a:ext cx="3531286" cy="3531286"/>
          </a:xfrm>
          <a:prstGeom prst="rect">
            <a:avLst/>
          </a:prstGeom>
        </p:spPr>
      </p:pic>
    </p:spTree>
    <p:extLst>
      <p:ext uri="{BB962C8B-B14F-4D97-AF65-F5344CB8AC3E}">
        <p14:creationId xmlns:p14="http://schemas.microsoft.com/office/powerpoint/2010/main" val="396943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587166" y="2346057"/>
            <a:ext cx="4349413" cy="4292865"/>
          </a:xfrm>
          <a:solidFill>
            <a:schemeClr val="bg1"/>
          </a:solidFill>
        </p:spPr>
        <p:txBody>
          <a:bodyPr vert="horz" lIns="91440" tIns="45720" rIns="91440" bIns="45720" rtlCol="0" anchor="t">
            <a:normAutofit/>
          </a:bodyPr>
          <a:lstStyle/>
          <a:p>
            <a:pPr>
              <a:buClr>
                <a:srgbClr val="90993E"/>
              </a:buClr>
            </a:pPr>
            <a:r>
              <a:rPr lang="en-US" sz="2400" dirty="0"/>
              <a:t>People who are not misusing substances</a:t>
            </a:r>
            <a:endParaRPr lang="en-US" dirty="0"/>
          </a:p>
        </p:txBody>
      </p:sp>
      <p:pic>
        <p:nvPicPr>
          <p:cNvPr id="2050" name="Picture 2" descr="person holding camera lens">
            <a:extLst>
              <a:ext uri="{FF2B5EF4-FFF2-40B4-BE49-F238E27FC236}">
                <a16:creationId xmlns:a16="http://schemas.microsoft.com/office/drawing/2014/main" id="{5D3D8AF7-5C85-4490-86DD-2ABC5040BAA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897B44A-60D1-42CE-9574-EE1F25AD13D3}"/>
              </a:ext>
            </a:extLst>
          </p:cNvPr>
          <p:cNvSpPr txBox="1">
            <a:spLocks/>
          </p:cNvSpPr>
          <p:nvPr/>
        </p:nvSpPr>
        <p:spPr>
          <a:xfrm>
            <a:off x="6741216" y="2561"/>
            <a:ext cx="4962571" cy="134159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200" dirty="0">
                <a:solidFill>
                  <a:schemeClr val="accent6">
                    <a:lumMod val="20000"/>
                    <a:lumOff val="80000"/>
                  </a:schemeClr>
                </a:solidFill>
                <a:effectLst>
                  <a:outerShdw blurRad="38100" dist="38100" dir="2700000" algn="tl">
                    <a:srgbClr val="000000">
                      <a:alpha val="43137"/>
                    </a:srgbClr>
                  </a:outerShdw>
                </a:effectLst>
              </a:rPr>
              <a:t>Prevention</a:t>
            </a:r>
          </a:p>
        </p:txBody>
      </p:sp>
      <p:pic>
        <p:nvPicPr>
          <p:cNvPr id="9" name="Picture 8">
            <a:extLst>
              <a:ext uri="{FF2B5EF4-FFF2-40B4-BE49-F238E27FC236}">
                <a16:creationId xmlns:a16="http://schemas.microsoft.com/office/drawing/2014/main" id="{D1BE7A6B-2122-4D0E-9EB0-98AF5C5E49DC}"/>
              </a:ext>
              <a:ext uri="{C183D7F6-B498-43B3-948B-1728B52AA6E4}">
                <adec:decorative xmlns:adec="http://schemas.microsoft.com/office/drawing/2017/decorative" val="1"/>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26825" y="1501789"/>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640079" y="325369"/>
            <a:ext cx="4962571" cy="1447428"/>
          </a:xfrm>
        </p:spPr>
        <p:txBody>
          <a:bodyPr vert="horz" lIns="91440" tIns="45720" rIns="91440" bIns="45720" rtlCol="0" anchor="b">
            <a:normAutofit/>
          </a:bodyPr>
          <a:lstStyle/>
          <a:p>
            <a:r>
              <a:rPr lang="en-US" sz="4200" dirty="0"/>
              <a:t>Prevention Focus </a:t>
            </a:r>
          </a:p>
        </p:txBody>
      </p:sp>
    </p:spTree>
    <p:extLst>
      <p:ext uri="{BB962C8B-B14F-4D97-AF65-F5344CB8AC3E}">
        <p14:creationId xmlns:p14="http://schemas.microsoft.com/office/powerpoint/2010/main" val="271224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People in a meeting">
            <a:extLst>
              <a:ext uri="{FF2B5EF4-FFF2-40B4-BE49-F238E27FC236}">
                <a16:creationId xmlns:a16="http://schemas.microsoft.com/office/drawing/2014/main" id="{8329D6B8-8683-4FEC-A1D8-B33E95CD3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854" y="3087323"/>
            <a:ext cx="5451097" cy="3637681"/>
          </a:xfrm>
          <a:prstGeom prst="rect">
            <a:avLst/>
          </a:prstGeom>
        </p:spPr>
      </p:pic>
      <p:sp>
        <p:nvSpPr>
          <p:cNvPr id="16" name="Rectangle 15">
            <a:extLst>
              <a:ext uri="{FF2B5EF4-FFF2-40B4-BE49-F238E27FC236}">
                <a16:creationId xmlns:a16="http://schemas.microsoft.com/office/drawing/2014/main" id="{AD73E914-23C0-4BB3-8389-1D34CEC054A8}"/>
              </a:ext>
              <a:ext uri="{C183D7F6-B498-43B3-948B-1728B52AA6E4}">
                <adec:decorative xmlns:adec="http://schemas.microsoft.com/office/drawing/2017/decorative" val="1"/>
              </a:ext>
            </a:extLst>
          </p:cNvPr>
          <p:cNvSpPr/>
          <p:nvPr/>
        </p:nvSpPr>
        <p:spPr>
          <a:xfrm>
            <a:off x="-12528" y="-6249"/>
            <a:ext cx="6775277" cy="6727726"/>
          </a:xfrm>
          <a:prstGeom prst="rect">
            <a:avLst/>
          </a:prstGeom>
          <a:solidFill>
            <a:srgbClr val="909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B74292-C61C-4F8A-92A8-F3FF1AEF640D}"/>
              </a:ext>
            </a:extLst>
          </p:cNvPr>
          <p:cNvSpPr>
            <a:spLocks noGrp="1"/>
          </p:cNvSpPr>
          <p:nvPr>
            <p:ph type="title"/>
          </p:nvPr>
        </p:nvSpPr>
        <p:spPr>
          <a:xfrm>
            <a:off x="838200" y="365127"/>
            <a:ext cx="5548506" cy="1325563"/>
          </a:xfrm>
        </p:spPr>
        <p:txBody>
          <a:bodyPr>
            <a:normAutofit/>
          </a:bodyPr>
          <a:lstStyle/>
          <a:p>
            <a:r>
              <a:rPr lang="en-US" sz="3700" b="1" dirty="0">
                <a:solidFill>
                  <a:schemeClr val="bg1"/>
                </a:solidFill>
              </a:rPr>
              <a:t>Prevention Defined</a:t>
            </a:r>
          </a:p>
        </p:txBody>
      </p:sp>
      <p:sp>
        <p:nvSpPr>
          <p:cNvPr id="3" name="Content Placeholder 2">
            <a:extLst>
              <a:ext uri="{FF2B5EF4-FFF2-40B4-BE49-F238E27FC236}">
                <a16:creationId xmlns:a16="http://schemas.microsoft.com/office/drawing/2014/main" id="{93063AF9-B47D-41D7-92F9-290725C6F631}"/>
              </a:ext>
            </a:extLst>
          </p:cNvPr>
          <p:cNvSpPr>
            <a:spLocks noGrp="1"/>
          </p:cNvSpPr>
          <p:nvPr>
            <p:ph idx="1"/>
          </p:nvPr>
        </p:nvSpPr>
        <p:spPr>
          <a:xfrm>
            <a:off x="838200" y="1825625"/>
            <a:ext cx="4967094" cy="4351338"/>
          </a:xfrm>
        </p:spPr>
        <p:txBody>
          <a:bodyPr>
            <a:normAutofit/>
          </a:bodyPr>
          <a:lstStyle/>
          <a:p>
            <a:pPr marL="0" indent="0">
              <a:buNone/>
            </a:pPr>
            <a:r>
              <a:rPr lang="en-US" dirty="0">
                <a:solidFill>
                  <a:schemeClr val="bg1"/>
                </a:solidFill>
              </a:rPr>
              <a:t>Substance misuse prevention efforts work to… prevent the use and misuse of drugs and the development of substance use disorders.</a:t>
            </a:r>
          </a:p>
          <a:p>
            <a:pPr algn="r">
              <a:buFontTx/>
              <a:buChar char="-"/>
            </a:pPr>
            <a:r>
              <a:rPr lang="en-US" sz="1800" dirty="0">
                <a:solidFill>
                  <a:schemeClr val="bg1">
                    <a:lumMod val="85000"/>
                  </a:schemeClr>
                </a:solidFill>
              </a:rPr>
              <a:t>Substance Abuse and Mental Health Services Administration</a:t>
            </a:r>
          </a:p>
          <a:p>
            <a:pPr algn="r">
              <a:buFontTx/>
              <a:buChar char="-"/>
            </a:pPr>
            <a:endParaRPr lang="en-US" sz="2000" b="1" dirty="0">
              <a:solidFill>
                <a:schemeClr val="bg1"/>
              </a:solidFill>
            </a:endParaRPr>
          </a:p>
        </p:txBody>
      </p:sp>
      <p:pic>
        <p:nvPicPr>
          <p:cNvPr id="9" name="Picture 8">
            <a:extLst>
              <a:ext uri="{FF2B5EF4-FFF2-40B4-BE49-F238E27FC236}">
                <a16:creationId xmlns:a16="http://schemas.microsoft.com/office/drawing/2014/main" id="{EB1EF625-5157-4240-8AA1-C6DC3B400A18}"/>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88F91303-73B1-4545-A243-1B1C05A08CC3}"/>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17</a:t>
            </a:fld>
            <a:endParaRPr lang="en-US" dirty="0">
              <a:solidFill>
                <a:schemeClr val="bg1">
                  <a:lumMod val="50000"/>
                </a:schemeClr>
              </a:solidFill>
            </a:endParaRPr>
          </a:p>
        </p:txBody>
      </p:sp>
      <p:pic>
        <p:nvPicPr>
          <p:cNvPr id="5" name="Picture 4" descr="Group discussing">
            <a:extLst>
              <a:ext uri="{FF2B5EF4-FFF2-40B4-BE49-F238E27FC236}">
                <a16:creationId xmlns:a16="http://schemas.microsoft.com/office/drawing/2014/main" id="{11CA8BE5-1CF9-4AEE-85F6-5A12D27411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59242" y="-10916"/>
            <a:ext cx="5451097" cy="3637681"/>
          </a:xfrm>
          <a:prstGeom prst="rect">
            <a:avLst/>
          </a:prstGeom>
        </p:spPr>
      </p:pic>
    </p:spTree>
    <p:extLst>
      <p:ext uri="{BB962C8B-B14F-4D97-AF65-F5344CB8AC3E}">
        <p14:creationId xmlns:p14="http://schemas.microsoft.com/office/powerpoint/2010/main" val="9149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6AE0B-F9E1-47A4-9DC0-FEDF3FDE886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cs typeface="Arial"/>
              </a:rPr>
              <a:t>In Short...</a:t>
            </a:r>
            <a:endParaRPr lang="en-US" sz="4000">
              <a:solidFill>
                <a:srgbClr val="FFFFFF"/>
              </a:solidFill>
            </a:endParaRPr>
          </a:p>
        </p:txBody>
      </p:sp>
      <p:graphicFrame>
        <p:nvGraphicFramePr>
          <p:cNvPr id="5" name="Content Placeholder 2" descr="Prevention &#10; Prevent the behavior&#10;Harm reduction&#10; Prevent the consequences &#10;">
            <a:extLst>
              <a:ext uri="{FF2B5EF4-FFF2-40B4-BE49-F238E27FC236}">
                <a16:creationId xmlns:a16="http://schemas.microsoft.com/office/drawing/2014/main" id="{BE451D39-A477-44BD-9994-DEB7FEC98637}"/>
              </a:ext>
            </a:extLst>
          </p:cNvPr>
          <p:cNvGraphicFramePr>
            <a:graphicFrameLocks noGrp="1"/>
          </p:cNvGraphicFramePr>
          <p:nvPr>
            <p:ph idx="1"/>
            <p:extLst>
              <p:ext uri="{D42A27DB-BD31-4B8C-83A1-F6EECF244321}">
                <p14:modId xmlns:p14="http://schemas.microsoft.com/office/powerpoint/2010/main" val="371069985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73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6AE607B-F0C5-4BD4-881D-832ED9BBF02A}"/>
              </a:ext>
              <a:ext uri="{C183D7F6-B498-43B3-948B-1728B52AA6E4}">
                <adec:decorative xmlns:adec="http://schemas.microsoft.com/office/drawing/2017/decorative" val="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55563" y="1525446"/>
            <a:ext cx="4670097" cy="625190"/>
          </a:xfrm>
          <a:prstGeom prst="rect">
            <a:avLst/>
          </a:prstGeom>
        </p:spPr>
      </p:pic>
      <p:sp>
        <p:nvSpPr>
          <p:cNvPr id="2" name="Title 1">
            <a:extLst>
              <a:ext uri="{FF2B5EF4-FFF2-40B4-BE49-F238E27FC236}">
                <a16:creationId xmlns:a16="http://schemas.microsoft.com/office/drawing/2014/main" id="{405539B0-D350-4929-B974-AC224EB5106B}"/>
              </a:ext>
            </a:extLst>
          </p:cNvPr>
          <p:cNvSpPr>
            <a:spLocks noGrp="1"/>
          </p:cNvSpPr>
          <p:nvPr>
            <p:ph type="title"/>
          </p:nvPr>
        </p:nvSpPr>
        <p:spPr>
          <a:xfrm>
            <a:off x="907624" y="627161"/>
            <a:ext cx="7483901" cy="1142236"/>
          </a:xfrm>
        </p:spPr>
        <p:txBody>
          <a:bodyPr>
            <a:normAutofit/>
          </a:bodyPr>
          <a:lstStyle/>
          <a:p>
            <a:pPr>
              <a:spcBef>
                <a:spcPts val="1800"/>
              </a:spcBef>
            </a:pPr>
            <a:r>
              <a:rPr lang="en-US" sz="4000" dirty="0"/>
              <a:t>Prevention's Role</a:t>
            </a:r>
            <a:br>
              <a:rPr lang="en-US" dirty="0"/>
            </a:br>
            <a:r>
              <a:rPr lang="en-US" sz="3200" dirty="0">
                <a:solidFill>
                  <a:srgbClr val="90993E"/>
                </a:solidFill>
              </a:rPr>
              <a:t>In Enhancing Harm Reduction Efforts</a:t>
            </a:r>
          </a:p>
        </p:txBody>
      </p:sp>
      <p:sp>
        <p:nvSpPr>
          <p:cNvPr id="3" name="Content Placeholder 2">
            <a:extLst>
              <a:ext uri="{FF2B5EF4-FFF2-40B4-BE49-F238E27FC236}">
                <a16:creationId xmlns:a16="http://schemas.microsoft.com/office/drawing/2014/main" id="{C3FDF9B9-46FC-431B-A20A-0487058509D9}"/>
              </a:ext>
            </a:extLst>
          </p:cNvPr>
          <p:cNvSpPr>
            <a:spLocks noGrp="1"/>
          </p:cNvSpPr>
          <p:nvPr>
            <p:ph idx="1"/>
          </p:nvPr>
        </p:nvSpPr>
        <p:spPr>
          <a:xfrm>
            <a:off x="907624" y="2263512"/>
            <a:ext cx="7269591" cy="4351338"/>
          </a:xfrm>
        </p:spPr>
        <p:txBody>
          <a:bodyPr vert="horz" lIns="91440" tIns="45720" rIns="91440" bIns="45720" rtlCol="0" anchor="t">
            <a:normAutofit/>
          </a:bodyPr>
          <a:lstStyle/>
          <a:p>
            <a:pPr marL="514350" indent="-514350">
              <a:buClr>
                <a:srgbClr val="90993E"/>
              </a:buClr>
              <a:buSzPct val="100000"/>
              <a:buFont typeface="+mj-lt"/>
              <a:buAutoNum type="arabicPeriod"/>
            </a:pPr>
            <a:r>
              <a:rPr lang="en-US" dirty="0"/>
              <a:t>Promote community readiness for harm reduction</a:t>
            </a:r>
          </a:p>
          <a:p>
            <a:pPr marL="514350" indent="-514350">
              <a:buClr>
                <a:srgbClr val="90993E"/>
              </a:buClr>
              <a:buSzPct val="100000"/>
              <a:buFont typeface="+mj-lt"/>
              <a:buAutoNum type="arabicPeriod"/>
            </a:pPr>
            <a:r>
              <a:rPr lang="en-US" dirty="0"/>
              <a:t>Address stigma of substance misuse and substance use disorders</a:t>
            </a:r>
          </a:p>
          <a:p>
            <a:pPr marL="514350" indent="-514350">
              <a:buClr>
                <a:srgbClr val="90993E"/>
              </a:buClr>
              <a:buSzPct val="100000"/>
              <a:buFont typeface="+mj-lt"/>
              <a:buAutoNum type="arabicPeriod"/>
            </a:pPr>
            <a:r>
              <a:rPr lang="en-US" dirty="0"/>
              <a:t>Provide education and resources</a:t>
            </a:r>
          </a:p>
          <a:p>
            <a:pPr marL="514350" indent="-514350">
              <a:buClr>
                <a:srgbClr val="90993E"/>
              </a:buClr>
              <a:buSzPct val="100000"/>
              <a:buFont typeface="+mj-lt"/>
              <a:buAutoNum type="arabicPeriod"/>
            </a:pPr>
            <a:r>
              <a:rPr lang="en-US" dirty="0"/>
              <a:t>Coordinate strategy implementation</a:t>
            </a:r>
          </a:p>
          <a:p>
            <a:pPr marL="514350" indent="-514350">
              <a:buClr>
                <a:srgbClr val="90993E"/>
              </a:buClr>
              <a:buSzPct val="100000"/>
              <a:buFont typeface="+mj-lt"/>
              <a:buAutoNum type="arabicPeriod"/>
            </a:pPr>
            <a:r>
              <a:rPr lang="en-US" dirty="0"/>
              <a:t>Link harm reduction to “upstream” strategies</a:t>
            </a:r>
            <a:endParaRPr lang="en-US" dirty="0">
              <a:cs typeface="Arial"/>
            </a:endParaRPr>
          </a:p>
          <a:p>
            <a:endParaRPr lang="en-US" dirty="0"/>
          </a:p>
          <a:p>
            <a:endParaRPr lang="en-US" dirty="0"/>
          </a:p>
        </p:txBody>
      </p:sp>
      <p:pic>
        <p:nvPicPr>
          <p:cNvPr id="7" name="Picture 6">
            <a:extLst>
              <a:ext uri="{FF2B5EF4-FFF2-40B4-BE49-F238E27FC236}">
                <a16:creationId xmlns:a16="http://schemas.microsoft.com/office/drawing/2014/main" id="{F6BFD17A-0865-4864-AF28-24EF6A62C23E}"/>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07D728E1-AD33-49CC-872C-7099DE842BBF}"/>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19</a:t>
            </a:fld>
            <a:endParaRPr lang="en-US" dirty="0">
              <a:solidFill>
                <a:schemeClr val="bg1">
                  <a:lumMod val="50000"/>
                </a:schemeClr>
              </a:solidFill>
            </a:endParaRPr>
          </a:p>
        </p:txBody>
      </p:sp>
      <p:pic>
        <p:nvPicPr>
          <p:cNvPr id="11" name="Picture 10" descr="Business people near a whiteboard">
            <a:extLst>
              <a:ext uri="{FF2B5EF4-FFF2-40B4-BE49-F238E27FC236}">
                <a16:creationId xmlns:a16="http://schemas.microsoft.com/office/drawing/2014/main" id="{AF3DA836-6DEB-4A5F-A172-F2528492C4D4}"/>
              </a:ext>
            </a:extLst>
          </p:cNvPr>
          <p:cNvPicPr preferRelativeResize="0">
            <a:picLocks/>
          </p:cNvPicPr>
          <p:nvPr/>
        </p:nvPicPr>
        <p:blipFill rotWithShape="1">
          <a:blip r:embed="rId5" cstate="email">
            <a:extLst>
              <a:ext uri="{28A0092B-C50C-407E-A947-70E740481C1C}">
                <a14:useLocalDpi xmlns:a14="http://schemas.microsoft.com/office/drawing/2010/main"/>
              </a:ext>
            </a:extLst>
          </a:blip>
          <a:srcRect/>
          <a:stretch/>
        </p:blipFill>
        <p:spPr>
          <a:xfrm>
            <a:off x="8542829" y="6560"/>
            <a:ext cx="3649171" cy="6721166"/>
          </a:xfrm>
          <a:prstGeom prst="rect">
            <a:avLst/>
          </a:prstGeom>
        </p:spPr>
      </p:pic>
      <p:sp>
        <p:nvSpPr>
          <p:cNvPr id="9" name="Slide Number Placeholder 1">
            <a:extLst>
              <a:ext uri="{FF2B5EF4-FFF2-40B4-BE49-F238E27FC236}">
                <a16:creationId xmlns:a16="http://schemas.microsoft.com/office/drawing/2014/main" id="{AF14CAC2-C3B8-4D37-AB6F-4006F1008EBA}"/>
              </a:ext>
            </a:extLst>
          </p:cNvPr>
          <p:cNvSpPr txBox="1">
            <a:spLocks/>
          </p:cNvSpPr>
          <p:nvPr/>
        </p:nvSpPr>
        <p:spPr>
          <a:xfrm>
            <a:off x="10937309" y="6359078"/>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solidFill>
              </a:rPr>
              <a:pPr algn="r"/>
              <a:t>19</a:t>
            </a:fld>
            <a:endParaRPr lang="en-US" dirty="0">
              <a:solidFill>
                <a:schemeClr val="bg1"/>
              </a:solidFill>
            </a:endParaRPr>
          </a:p>
        </p:txBody>
      </p:sp>
    </p:spTree>
    <p:extLst>
      <p:ext uri="{BB962C8B-B14F-4D97-AF65-F5344CB8AC3E}">
        <p14:creationId xmlns:p14="http://schemas.microsoft.com/office/powerpoint/2010/main" val="405248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1161825" y="401221"/>
            <a:ext cx="7886700" cy="1348065"/>
          </a:xfrm>
        </p:spPr>
        <p:txBody>
          <a:bodyPr vert="horz" lIns="91440" tIns="45720" rIns="91440" bIns="45720" rtlCol="0" anchor="ctr">
            <a:normAutofit/>
          </a:bodyPr>
          <a:lstStyle/>
          <a:p>
            <a:r>
              <a:rPr lang="en-US" sz="4700" dirty="0"/>
              <a:t>Disclaimer</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1161825" y="1749286"/>
            <a:ext cx="9595821" cy="500651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Bef>
                <a:spcPts val="600"/>
              </a:spcBef>
              <a:spcAft>
                <a:spcPts val="600"/>
              </a:spcAft>
            </a:pPr>
            <a:r>
              <a:rPr lang="en-US" sz="1800" dirty="0">
                <a:latin typeface="+mn-lt"/>
                <a:ea typeface="+mn-ea"/>
                <a:cs typeface="+mn-cs"/>
              </a:rPr>
              <a:t>This slide deck was created by the Great Lakes PTTC under a cooperative agreement #1H79SP081002-04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For more information on obtaining copies of this presentation, email </a:t>
            </a:r>
            <a:r>
              <a:rPr lang="en-US" sz="1800" dirty="0">
                <a:latin typeface="+mn-lt"/>
                <a:ea typeface="+mn-ea"/>
                <a:cs typeface="+mn-cs"/>
                <a:hlinkClick r:id="rId3"/>
              </a:rPr>
              <a:t>events@chess.wisc.edu</a:t>
            </a:r>
            <a:r>
              <a:rPr lang="en-US" sz="1800" dirty="0">
                <a:latin typeface="+mn-lt"/>
                <a:ea typeface="+mn-ea"/>
                <a:cs typeface="+mn-cs"/>
              </a:rPr>
              <a:t>. </a:t>
            </a:r>
          </a:p>
          <a:p>
            <a:pPr>
              <a:spcBef>
                <a:spcPts val="600"/>
              </a:spcBef>
              <a:spcAft>
                <a:spcPts val="600"/>
              </a:spcAft>
            </a:pPr>
            <a:r>
              <a:rPr lang="en-US" sz="1800" dirty="0">
                <a:latin typeface="+mn-lt"/>
                <a:ea typeface="+mn-ea"/>
                <a:cs typeface="+mn-cs"/>
              </a:rPr>
              <a:t>At the time of creation of this document, Dr. Miriam Delphin-</a:t>
            </a:r>
            <a:r>
              <a:rPr lang="en-US" sz="1800" dirty="0" err="1">
                <a:latin typeface="+mn-lt"/>
                <a:ea typeface="+mn-ea"/>
                <a:cs typeface="+mn-cs"/>
              </a:rPr>
              <a:t>Rittmon</a:t>
            </a:r>
            <a:r>
              <a:rPr lang="en-US" sz="1800" dirty="0">
                <a:latin typeface="+mn-lt"/>
                <a:ea typeface="+mn-ea"/>
                <a:cs typeface="+mn-cs"/>
              </a:rPr>
              <a:t> serves as Assistant Secretary for Mental Health and Substance Use.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spcBef>
                <a:spcPts val="600"/>
              </a:spcBef>
              <a:spcAft>
                <a:spcPts val="600"/>
              </a:spcAft>
            </a:pPr>
            <a:r>
              <a:rPr lang="en-US" sz="1800" dirty="0">
                <a:latin typeface="+mn-lt"/>
                <a:ea typeface="+mn-ea"/>
                <a:cs typeface="+mn-cs"/>
              </a:rPr>
              <a:t>February 2022</a:t>
            </a:r>
          </a:p>
          <a:p>
            <a:pPr indent="-228600">
              <a:spcAft>
                <a:spcPts val="600"/>
              </a:spcAft>
              <a:buFont typeface="Arial" panose="020B0604020202020204" pitchFamily="34" charset="0"/>
              <a:buChar char="•"/>
            </a:pPr>
            <a:endParaRPr lang="en-US" sz="1500" dirty="0">
              <a:latin typeface="+mn-lt"/>
              <a:ea typeface="+mn-ea"/>
              <a:cs typeface="+mn-cs"/>
            </a:endParaRPr>
          </a:p>
        </p:txBody>
      </p:sp>
    </p:spTree>
    <p:extLst>
      <p:ext uri="{BB962C8B-B14F-4D97-AF65-F5344CB8AC3E}">
        <p14:creationId xmlns:p14="http://schemas.microsoft.com/office/powerpoint/2010/main" val="204441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A8B610-4693-4A53-A482-0AB7397715D2}"/>
              </a:ext>
              <a:ext uri="{C183D7F6-B498-43B3-948B-1728B52AA6E4}">
                <adec:decorative xmlns:adec="http://schemas.microsoft.com/office/drawing/2017/decorative" val="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55563" y="1525446"/>
            <a:ext cx="4670097" cy="625190"/>
          </a:xfrm>
          <a:prstGeom prst="rect">
            <a:avLst/>
          </a:prstGeom>
        </p:spPr>
      </p:pic>
      <p:sp>
        <p:nvSpPr>
          <p:cNvPr id="2" name="Title 1">
            <a:extLst>
              <a:ext uri="{FF2B5EF4-FFF2-40B4-BE49-F238E27FC236}">
                <a16:creationId xmlns:a16="http://schemas.microsoft.com/office/drawing/2014/main" id="{405539B0-D350-4929-B974-AC224EB5106B}"/>
              </a:ext>
            </a:extLst>
          </p:cNvPr>
          <p:cNvSpPr>
            <a:spLocks noGrp="1"/>
          </p:cNvSpPr>
          <p:nvPr>
            <p:ph type="title"/>
          </p:nvPr>
        </p:nvSpPr>
        <p:spPr>
          <a:xfrm>
            <a:off x="907624" y="627161"/>
            <a:ext cx="7635205" cy="1142236"/>
          </a:xfrm>
        </p:spPr>
        <p:txBody>
          <a:bodyPr>
            <a:normAutofit/>
          </a:bodyPr>
          <a:lstStyle/>
          <a:p>
            <a:pPr>
              <a:spcBef>
                <a:spcPts val="1800"/>
              </a:spcBef>
            </a:pPr>
            <a:r>
              <a:rPr lang="en-US" sz="4000" dirty="0"/>
              <a:t>Prevention's Role</a:t>
            </a:r>
            <a:br>
              <a:rPr lang="en-US" dirty="0"/>
            </a:br>
            <a:r>
              <a:rPr lang="en-US" sz="3200" dirty="0">
                <a:solidFill>
                  <a:srgbClr val="90993E"/>
                </a:solidFill>
              </a:rPr>
              <a:t>1.</a:t>
            </a:r>
            <a:r>
              <a:rPr lang="en-US" sz="3200" dirty="0"/>
              <a:t> </a:t>
            </a:r>
            <a:r>
              <a:rPr lang="en-US" sz="3200" dirty="0">
                <a:solidFill>
                  <a:srgbClr val="90993E"/>
                </a:solidFill>
              </a:rPr>
              <a:t>Promote Community Readiness</a:t>
            </a:r>
          </a:p>
        </p:txBody>
      </p:sp>
      <p:sp>
        <p:nvSpPr>
          <p:cNvPr id="3" name="Content Placeholder 2">
            <a:extLst>
              <a:ext uri="{FF2B5EF4-FFF2-40B4-BE49-F238E27FC236}">
                <a16:creationId xmlns:a16="http://schemas.microsoft.com/office/drawing/2014/main" id="{C3FDF9B9-46FC-431B-A20A-0487058509D9}"/>
              </a:ext>
            </a:extLst>
          </p:cNvPr>
          <p:cNvSpPr>
            <a:spLocks noGrp="1"/>
          </p:cNvSpPr>
          <p:nvPr>
            <p:ph idx="1"/>
          </p:nvPr>
        </p:nvSpPr>
        <p:spPr>
          <a:xfrm>
            <a:off x="907624" y="2263512"/>
            <a:ext cx="7269591" cy="4351338"/>
          </a:xfrm>
        </p:spPr>
        <p:txBody>
          <a:bodyPr vert="horz" lIns="91440" tIns="45720" rIns="91440" bIns="45720" rtlCol="0" anchor="t">
            <a:normAutofit/>
          </a:bodyPr>
          <a:lstStyle/>
          <a:p>
            <a:pPr>
              <a:buClr>
                <a:srgbClr val="90993E"/>
              </a:buClr>
              <a:buSzPct val="100000"/>
            </a:pPr>
            <a:r>
              <a:rPr lang="en-US" dirty="0"/>
              <a:t>Build readiness to support harm reduction approaches</a:t>
            </a:r>
          </a:p>
          <a:p>
            <a:pPr>
              <a:buClr>
                <a:srgbClr val="90993E"/>
              </a:buClr>
              <a:buSzPct val="100000"/>
            </a:pPr>
            <a:r>
              <a:rPr lang="en-US" dirty="0"/>
              <a:t>Correct misperceptions about harm reduction</a:t>
            </a:r>
          </a:p>
          <a:p>
            <a:pPr>
              <a:buClr>
                <a:srgbClr val="90993E"/>
              </a:buClr>
              <a:buSzPct val="100000"/>
            </a:pPr>
            <a:r>
              <a:rPr lang="en-US" dirty="0"/>
              <a:t>Help build necessary support among stakeholders for harm reduction approaches</a:t>
            </a:r>
          </a:p>
          <a:p>
            <a:endParaRPr lang="en-US" dirty="0"/>
          </a:p>
          <a:p>
            <a:endParaRPr lang="en-US" dirty="0"/>
          </a:p>
        </p:txBody>
      </p:sp>
      <p:pic>
        <p:nvPicPr>
          <p:cNvPr id="7" name="Picture 6">
            <a:extLst>
              <a:ext uri="{FF2B5EF4-FFF2-40B4-BE49-F238E27FC236}">
                <a16:creationId xmlns:a16="http://schemas.microsoft.com/office/drawing/2014/main" id="{F6BFD17A-0865-4864-AF28-24EF6A62C23E}"/>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07D728E1-AD33-49CC-872C-7099DE842BBF}"/>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20</a:t>
            </a:fld>
            <a:endParaRPr lang="en-US" dirty="0">
              <a:solidFill>
                <a:schemeClr val="bg1">
                  <a:lumMod val="50000"/>
                </a:schemeClr>
              </a:solidFill>
            </a:endParaRPr>
          </a:p>
        </p:txBody>
      </p:sp>
      <p:sp>
        <p:nvSpPr>
          <p:cNvPr id="9" name="Slide Number Placeholder 1">
            <a:extLst>
              <a:ext uri="{FF2B5EF4-FFF2-40B4-BE49-F238E27FC236}">
                <a16:creationId xmlns:a16="http://schemas.microsoft.com/office/drawing/2014/main" id="{17FEA109-2522-4609-9111-CDB34EA13FC6}"/>
              </a:ext>
            </a:extLst>
          </p:cNvPr>
          <p:cNvSpPr txBox="1">
            <a:spLocks/>
          </p:cNvSpPr>
          <p:nvPr/>
        </p:nvSpPr>
        <p:spPr>
          <a:xfrm>
            <a:off x="10937309" y="6359078"/>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solidFill>
              </a:rPr>
              <a:pPr algn="r"/>
              <a:t>20</a:t>
            </a:fld>
            <a:endParaRPr lang="en-US" dirty="0">
              <a:solidFill>
                <a:schemeClr val="bg1"/>
              </a:solidFill>
            </a:endParaRPr>
          </a:p>
        </p:txBody>
      </p:sp>
      <p:pic>
        <p:nvPicPr>
          <p:cNvPr id="10" name="Picture 9" descr="Person creating a calendar with adhesive notes on a blackboard">
            <a:extLst>
              <a:ext uri="{FF2B5EF4-FFF2-40B4-BE49-F238E27FC236}">
                <a16:creationId xmlns:a16="http://schemas.microsoft.com/office/drawing/2014/main" id="{B093FDF9-EA86-4BA4-809D-414D1346B1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38366" y="-2117"/>
            <a:ext cx="3753634" cy="6720840"/>
          </a:xfrm>
          <a:prstGeom prst="rect">
            <a:avLst/>
          </a:prstGeom>
        </p:spPr>
      </p:pic>
      <p:sp>
        <p:nvSpPr>
          <p:cNvPr id="4" name="Oval 3">
            <a:extLst>
              <a:ext uri="{FF2B5EF4-FFF2-40B4-BE49-F238E27FC236}">
                <a16:creationId xmlns:a16="http://schemas.microsoft.com/office/drawing/2014/main" id="{24611DA7-5527-4A9D-93D5-2C12DCF1B0E6}"/>
              </a:ext>
            </a:extLst>
          </p:cNvPr>
          <p:cNvSpPr/>
          <p:nvPr/>
        </p:nvSpPr>
        <p:spPr>
          <a:xfrm>
            <a:off x="11158369" y="133797"/>
            <a:ext cx="878711" cy="852737"/>
          </a:xfrm>
          <a:prstGeom prst="ellipse">
            <a:avLst/>
          </a:prstGeom>
          <a:solidFill>
            <a:srgbClr val="90993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Tree>
    <p:extLst>
      <p:ext uri="{BB962C8B-B14F-4D97-AF65-F5344CB8AC3E}">
        <p14:creationId xmlns:p14="http://schemas.microsoft.com/office/powerpoint/2010/main" val="239686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629DB2-33BD-48F9-ADCC-0A24898BBF9F}"/>
              </a:ext>
              <a:ext uri="{C183D7F6-B498-43B3-948B-1728B52AA6E4}">
                <adec:decorative xmlns:adec="http://schemas.microsoft.com/office/drawing/2017/decorative" val="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55563" y="1525446"/>
            <a:ext cx="4670097" cy="625190"/>
          </a:xfrm>
          <a:prstGeom prst="rect">
            <a:avLst/>
          </a:prstGeom>
        </p:spPr>
      </p:pic>
      <p:pic>
        <p:nvPicPr>
          <p:cNvPr id="10" name="Picture 9" descr="A person writing on sticky notes">
            <a:extLst>
              <a:ext uri="{FF2B5EF4-FFF2-40B4-BE49-F238E27FC236}">
                <a16:creationId xmlns:a16="http://schemas.microsoft.com/office/drawing/2014/main" id="{AACC1FDD-7B60-46A7-9473-C59CFA4245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42829" y="-14708"/>
            <a:ext cx="3649171" cy="6720840"/>
          </a:xfrm>
          <a:prstGeom prst="rect">
            <a:avLst/>
          </a:prstGeom>
        </p:spPr>
      </p:pic>
      <p:sp>
        <p:nvSpPr>
          <p:cNvPr id="2" name="Title 1">
            <a:extLst>
              <a:ext uri="{FF2B5EF4-FFF2-40B4-BE49-F238E27FC236}">
                <a16:creationId xmlns:a16="http://schemas.microsoft.com/office/drawing/2014/main" id="{405539B0-D350-4929-B974-AC224EB5106B}"/>
              </a:ext>
            </a:extLst>
          </p:cNvPr>
          <p:cNvSpPr>
            <a:spLocks noGrp="1"/>
          </p:cNvSpPr>
          <p:nvPr>
            <p:ph type="title"/>
          </p:nvPr>
        </p:nvSpPr>
        <p:spPr>
          <a:xfrm>
            <a:off x="907624" y="627161"/>
            <a:ext cx="7483901" cy="1142236"/>
          </a:xfrm>
        </p:spPr>
        <p:txBody>
          <a:bodyPr>
            <a:normAutofit/>
          </a:bodyPr>
          <a:lstStyle/>
          <a:p>
            <a:pPr>
              <a:spcBef>
                <a:spcPts val="1800"/>
              </a:spcBef>
            </a:pPr>
            <a:r>
              <a:rPr lang="en-US" sz="4000" dirty="0"/>
              <a:t>Prevention's Role</a:t>
            </a:r>
            <a:br>
              <a:rPr lang="en-US" sz="4000" dirty="0"/>
            </a:br>
            <a:r>
              <a:rPr lang="en-US" sz="3200" dirty="0">
                <a:solidFill>
                  <a:srgbClr val="90993E"/>
                </a:solidFill>
              </a:rPr>
              <a:t>2. Address Stigma</a:t>
            </a:r>
          </a:p>
        </p:txBody>
      </p:sp>
      <p:sp>
        <p:nvSpPr>
          <p:cNvPr id="3" name="Content Placeholder 2">
            <a:extLst>
              <a:ext uri="{FF2B5EF4-FFF2-40B4-BE49-F238E27FC236}">
                <a16:creationId xmlns:a16="http://schemas.microsoft.com/office/drawing/2014/main" id="{C3FDF9B9-46FC-431B-A20A-0487058509D9}"/>
              </a:ext>
            </a:extLst>
          </p:cNvPr>
          <p:cNvSpPr>
            <a:spLocks noGrp="1"/>
          </p:cNvSpPr>
          <p:nvPr>
            <p:ph idx="1"/>
          </p:nvPr>
        </p:nvSpPr>
        <p:spPr>
          <a:xfrm>
            <a:off x="907624" y="2263512"/>
            <a:ext cx="7269591" cy="4351338"/>
          </a:xfrm>
        </p:spPr>
        <p:txBody>
          <a:bodyPr vert="horz" lIns="91440" tIns="45720" rIns="91440" bIns="45720" rtlCol="0" anchor="t">
            <a:normAutofit/>
          </a:bodyPr>
          <a:lstStyle/>
          <a:p>
            <a:pPr>
              <a:buClr>
                <a:srgbClr val="90993E"/>
              </a:buClr>
              <a:buSzPct val="100000"/>
            </a:pPr>
            <a:r>
              <a:rPr lang="en-US" sz="2400" dirty="0"/>
              <a:t>Educate stakeholders and others about the nature of addiction and the recovery process</a:t>
            </a:r>
          </a:p>
          <a:p>
            <a:pPr>
              <a:buClr>
                <a:srgbClr val="90993E"/>
              </a:buClr>
              <a:buSzPct val="100000"/>
            </a:pPr>
            <a:r>
              <a:rPr lang="en-US" sz="2400" dirty="0"/>
              <a:t>Educate community about substance use disorder (SUD)-related stigma: </a:t>
            </a:r>
            <a:endParaRPr lang="en-US" sz="2400" dirty="0">
              <a:cs typeface="Arial"/>
            </a:endParaRPr>
          </a:p>
          <a:p>
            <a:pPr marL="1089025" indent="-512445">
              <a:spcBef>
                <a:spcPts val="1800"/>
              </a:spcBef>
              <a:buClr>
                <a:srgbClr val="90993E"/>
              </a:buClr>
              <a:buSzPct val="100000"/>
              <a:buFont typeface="Wingdings" panose="05000000000000000000" pitchFamily="2" charset="2"/>
              <a:buChar char="ü"/>
            </a:pPr>
            <a:r>
              <a:rPr lang="en-US" sz="2400" dirty="0"/>
              <a:t>Promote use of non-stigmatizing language</a:t>
            </a:r>
            <a:endParaRPr lang="en-US" sz="2400" dirty="0">
              <a:cs typeface="Arial" panose="020B0604020202020204"/>
            </a:endParaRPr>
          </a:p>
          <a:p>
            <a:pPr marL="1089025" indent="-512445">
              <a:buClr>
                <a:srgbClr val="90993E"/>
              </a:buClr>
              <a:buSzPct val="100000"/>
              <a:buFont typeface="Wingdings" panose="05000000000000000000" pitchFamily="2" charset="2"/>
              <a:buChar char="ü"/>
            </a:pPr>
            <a:r>
              <a:rPr lang="en-US" sz="2400" dirty="0"/>
              <a:t>Raise awareness of SUDs as treatable diseases</a:t>
            </a:r>
            <a:endParaRPr lang="en-US" sz="2400" dirty="0">
              <a:cs typeface="Arial"/>
            </a:endParaRPr>
          </a:p>
          <a:p>
            <a:pPr marL="1089025" indent="-512445">
              <a:buClr>
                <a:srgbClr val="90993E"/>
              </a:buClr>
              <a:buSzPct val="100000"/>
              <a:buFont typeface="Wingdings" panose="05000000000000000000" pitchFamily="2" charset="2"/>
              <a:buChar char="ü"/>
            </a:pPr>
            <a:r>
              <a:rPr lang="en-US" sz="2400" dirty="0"/>
              <a:t>Encourage treating those who suffer from SUDs with dignity and respect</a:t>
            </a:r>
            <a:endParaRPr lang="en-US" sz="2400" dirty="0">
              <a:cs typeface="Arial"/>
            </a:endParaRPr>
          </a:p>
          <a:p>
            <a:pPr marL="1089025" indent="-512445"/>
            <a:endParaRPr lang="en-US" dirty="0">
              <a:cs typeface="Arial" panose="020B0604020202020204"/>
            </a:endParaRPr>
          </a:p>
          <a:p>
            <a:endParaRPr lang="en-US" dirty="0"/>
          </a:p>
        </p:txBody>
      </p:sp>
      <p:pic>
        <p:nvPicPr>
          <p:cNvPr id="7" name="Picture 6">
            <a:extLst>
              <a:ext uri="{FF2B5EF4-FFF2-40B4-BE49-F238E27FC236}">
                <a16:creationId xmlns:a16="http://schemas.microsoft.com/office/drawing/2014/main" id="{F6BFD17A-0865-4864-AF28-24EF6A62C23E}"/>
              </a:ext>
              <a:ext uri="{C183D7F6-B498-43B3-948B-1728B52AA6E4}">
                <adec:decorative xmlns:adec="http://schemas.microsoft.com/office/drawing/2017/decorative" val="1"/>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07D728E1-AD33-49CC-872C-7099DE842BBF}"/>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21</a:t>
            </a:fld>
            <a:endParaRPr lang="en-US" dirty="0">
              <a:solidFill>
                <a:schemeClr val="bg1">
                  <a:lumMod val="50000"/>
                </a:schemeClr>
              </a:solidFill>
            </a:endParaRPr>
          </a:p>
        </p:txBody>
      </p:sp>
      <p:sp>
        <p:nvSpPr>
          <p:cNvPr id="9" name="Slide Number Placeholder 1">
            <a:extLst>
              <a:ext uri="{FF2B5EF4-FFF2-40B4-BE49-F238E27FC236}">
                <a16:creationId xmlns:a16="http://schemas.microsoft.com/office/drawing/2014/main" id="{F46FABE3-9591-47A4-98A8-B49BCACAAC02}"/>
              </a:ext>
            </a:extLst>
          </p:cNvPr>
          <p:cNvSpPr txBox="1">
            <a:spLocks/>
          </p:cNvSpPr>
          <p:nvPr/>
        </p:nvSpPr>
        <p:spPr>
          <a:xfrm>
            <a:off x="10937309" y="6359078"/>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solidFill>
              </a:rPr>
              <a:pPr algn="r"/>
              <a:t>21</a:t>
            </a:fld>
            <a:endParaRPr lang="en-US" dirty="0">
              <a:solidFill>
                <a:schemeClr val="bg1"/>
              </a:solidFill>
            </a:endParaRPr>
          </a:p>
        </p:txBody>
      </p:sp>
      <p:sp>
        <p:nvSpPr>
          <p:cNvPr id="13" name="Oval 12">
            <a:extLst>
              <a:ext uri="{FF2B5EF4-FFF2-40B4-BE49-F238E27FC236}">
                <a16:creationId xmlns:a16="http://schemas.microsoft.com/office/drawing/2014/main" id="{EF096A77-B526-4BE6-89AA-B3FF484EDF8B}"/>
              </a:ext>
            </a:extLst>
          </p:cNvPr>
          <p:cNvSpPr/>
          <p:nvPr/>
        </p:nvSpPr>
        <p:spPr>
          <a:xfrm>
            <a:off x="11189875" y="133797"/>
            <a:ext cx="878711" cy="852737"/>
          </a:xfrm>
          <a:prstGeom prst="ellipse">
            <a:avLst/>
          </a:prstGeom>
          <a:solidFill>
            <a:srgbClr val="90993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Tree>
    <p:extLst>
      <p:ext uri="{BB962C8B-B14F-4D97-AF65-F5344CB8AC3E}">
        <p14:creationId xmlns:p14="http://schemas.microsoft.com/office/powerpoint/2010/main" val="258131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14"/>
          </p:nvPr>
        </p:nvSpPr>
        <p:spPr>
          <a:xfrm>
            <a:off x="1866900" y="8115300"/>
            <a:ext cx="8401050" cy="342899"/>
          </a:xfrm>
        </p:spPr>
        <p:txBody>
          <a:bodyPr>
            <a:normAutofit/>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descr="The PTTC Network's stance on affirming language.">
            <a:extLst>
              <a:ext uri="{FF2B5EF4-FFF2-40B4-BE49-F238E27FC236}">
                <a16:creationId xmlns:a16="http://schemas.microsoft.com/office/drawing/2014/main" id="{8689A2F8-29B9-0A4D-A43B-E96286C86B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782" b="21826"/>
          <a:stretch/>
        </p:blipFill>
        <p:spPr>
          <a:xfrm>
            <a:off x="1644708" y="625380"/>
            <a:ext cx="8845434" cy="5607240"/>
          </a:xfrm>
          <a:prstGeom prst="rect">
            <a:avLst/>
          </a:prstGeom>
        </p:spPr>
      </p:pic>
      <p:sp>
        <p:nvSpPr>
          <p:cNvPr id="6" name="Title 5">
            <a:extLst>
              <a:ext uri="{FF2B5EF4-FFF2-40B4-BE49-F238E27FC236}">
                <a16:creationId xmlns:a16="http://schemas.microsoft.com/office/drawing/2014/main" id="{5BDFDAAA-D6A7-4BC0-9633-C85D7627CDCE}"/>
              </a:ext>
            </a:extLst>
          </p:cNvPr>
          <p:cNvSpPr>
            <a:spLocks noGrp="1"/>
          </p:cNvSpPr>
          <p:nvPr>
            <p:ph type="title"/>
          </p:nvPr>
        </p:nvSpPr>
        <p:spPr>
          <a:xfrm>
            <a:off x="4777154" y="7049721"/>
            <a:ext cx="3106271" cy="420624"/>
          </a:xfrm>
        </p:spPr>
        <p:txBody>
          <a:bodyPr>
            <a:normAutofit/>
          </a:bodyPr>
          <a:lstStyle/>
          <a:p>
            <a:pPr algn="ctr"/>
            <a:r>
              <a:rPr lang="en-US" sz="1200" dirty="0">
                <a:solidFill>
                  <a:schemeClr val="bg1">
                    <a:lumMod val="50000"/>
                  </a:schemeClr>
                </a:solidFill>
              </a:rPr>
              <a:t>PTTC Position on Affirming Language</a:t>
            </a:r>
          </a:p>
        </p:txBody>
      </p:sp>
      <p:pic>
        <p:nvPicPr>
          <p:cNvPr id="7" name="Picture 6">
            <a:extLst>
              <a:ext uri="{FF2B5EF4-FFF2-40B4-BE49-F238E27FC236}">
                <a16:creationId xmlns:a16="http://schemas.microsoft.com/office/drawing/2014/main" id="{35DFEDB5-648D-4901-B24F-3D1020942ABD}"/>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79049637-33B6-4E17-8CCA-E8F4C9157CCD}"/>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22</a:t>
            </a:fld>
            <a:endParaRPr lang="en-US" dirty="0">
              <a:solidFill>
                <a:schemeClr val="bg1">
                  <a:lumMod val="50000"/>
                </a:schemeClr>
              </a:solidFill>
            </a:endParaRPr>
          </a:p>
        </p:txBody>
      </p:sp>
    </p:spTree>
    <p:extLst>
      <p:ext uri="{BB962C8B-B14F-4D97-AF65-F5344CB8AC3E}">
        <p14:creationId xmlns:p14="http://schemas.microsoft.com/office/powerpoint/2010/main" val="31077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198A65-80D6-4A82-AF9E-609DDF12CDB8}"/>
              </a:ext>
              <a:ext uri="{C183D7F6-B498-43B3-948B-1728B52AA6E4}">
                <adec:decorative xmlns:adec="http://schemas.microsoft.com/office/drawing/2017/decorative" val="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907963" y="1677846"/>
            <a:ext cx="4670097" cy="625190"/>
          </a:xfrm>
          <a:prstGeom prst="rect">
            <a:avLst/>
          </a:prstGeom>
        </p:spPr>
      </p:pic>
      <p:sp>
        <p:nvSpPr>
          <p:cNvPr id="2" name="Title 1">
            <a:extLst>
              <a:ext uri="{FF2B5EF4-FFF2-40B4-BE49-F238E27FC236}">
                <a16:creationId xmlns:a16="http://schemas.microsoft.com/office/drawing/2014/main" id="{405539B0-D350-4929-B974-AC224EB5106B}"/>
              </a:ext>
            </a:extLst>
          </p:cNvPr>
          <p:cNvSpPr>
            <a:spLocks noGrp="1"/>
          </p:cNvSpPr>
          <p:nvPr>
            <p:ph type="title"/>
          </p:nvPr>
        </p:nvSpPr>
        <p:spPr>
          <a:xfrm>
            <a:off x="907624" y="627161"/>
            <a:ext cx="7483901" cy="1142236"/>
          </a:xfrm>
        </p:spPr>
        <p:txBody>
          <a:bodyPr>
            <a:normAutofit/>
          </a:bodyPr>
          <a:lstStyle/>
          <a:p>
            <a:pPr>
              <a:spcBef>
                <a:spcPts val="1800"/>
              </a:spcBef>
            </a:pPr>
            <a:r>
              <a:rPr lang="en-US" sz="4000" dirty="0"/>
              <a:t>Prevention's Role</a:t>
            </a:r>
            <a:br>
              <a:rPr lang="en-US" dirty="0"/>
            </a:br>
            <a:r>
              <a:rPr lang="en-US" sz="3200" dirty="0">
                <a:solidFill>
                  <a:srgbClr val="90993E"/>
                </a:solidFill>
              </a:rPr>
              <a:t>3. Provide Education and Resources</a:t>
            </a:r>
          </a:p>
        </p:txBody>
      </p:sp>
      <p:sp>
        <p:nvSpPr>
          <p:cNvPr id="3" name="Content Placeholder 2">
            <a:extLst>
              <a:ext uri="{FF2B5EF4-FFF2-40B4-BE49-F238E27FC236}">
                <a16:creationId xmlns:a16="http://schemas.microsoft.com/office/drawing/2014/main" id="{C3FDF9B9-46FC-431B-A20A-0487058509D9}"/>
              </a:ext>
            </a:extLst>
          </p:cNvPr>
          <p:cNvSpPr>
            <a:spLocks noGrp="1"/>
          </p:cNvSpPr>
          <p:nvPr>
            <p:ph idx="1"/>
          </p:nvPr>
        </p:nvSpPr>
        <p:spPr>
          <a:xfrm>
            <a:off x="907624" y="2165062"/>
            <a:ext cx="7483901" cy="4351338"/>
          </a:xfrm>
        </p:spPr>
        <p:txBody>
          <a:bodyPr vert="horz" lIns="91440" tIns="45720" rIns="91440" bIns="45720" rtlCol="0" anchor="t">
            <a:normAutofit/>
          </a:bodyPr>
          <a:lstStyle/>
          <a:p>
            <a:pPr>
              <a:buClr>
                <a:srgbClr val="90993E"/>
              </a:buClr>
              <a:buSzPct val="100000"/>
            </a:pPr>
            <a:r>
              <a:rPr lang="en-US" sz="2400" dirty="0"/>
              <a:t>Develop messaging designed to build awareness and support for harm reduction efforts</a:t>
            </a:r>
          </a:p>
          <a:p>
            <a:pPr>
              <a:buClr>
                <a:srgbClr val="90993E"/>
              </a:buClr>
              <a:buSzPct val="100000"/>
            </a:pPr>
            <a:r>
              <a:rPr lang="en-US" sz="2400" dirty="0"/>
              <a:t>Create pamphlets, tip card, instruction sheets, tips sheets, etc.</a:t>
            </a:r>
          </a:p>
          <a:p>
            <a:pPr>
              <a:buClr>
                <a:srgbClr val="90993E"/>
              </a:buClr>
              <a:buSzPct val="100000"/>
            </a:pPr>
            <a:r>
              <a:rPr lang="en-US" sz="2400" dirty="0"/>
              <a:t>Educate on topics including:</a:t>
            </a:r>
          </a:p>
          <a:p>
            <a:pPr marL="914400" lvl="1" indent="-457200">
              <a:buClr>
                <a:srgbClr val="90993E"/>
              </a:buClr>
              <a:buSzPct val="100000"/>
              <a:buFont typeface="Wingdings" panose="05000000000000000000" pitchFamily="2" charset="2"/>
              <a:buChar char="ü"/>
            </a:pPr>
            <a:r>
              <a:rPr lang="en-US" dirty="0"/>
              <a:t>How to identify an overdose</a:t>
            </a:r>
          </a:p>
          <a:p>
            <a:pPr marL="914400" lvl="1" indent="-457200">
              <a:buClr>
                <a:srgbClr val="90993E"/>
              </a:buClr>
              <a:buSzPct val="100000"/>
              <a:buFont typeface="Wingdings" panose="05000000000000000000" pitchFamily="2" charset="2"/>
              <a:buChar char="ü"/>
            </a:pPr>
            <a:r>
              <a:rPr lang="en-US" dirty="0"/>
              <a:t>How to use naloxone</a:t>
            </a:r>
          </a:p>
          <a:p>
            <a:pPr marL="914400" lvl="1" indent="-457200">
              <a:buClr>
                <a:srgbClr val="90993E"/>
              </a:buClr>
              <a:buSzPct val="100000"/>
              <a:buFont typeface="Wingdings" panose="05000000000000000000" pitchFamily="2" charset="2"/>
              <a:buChar char="ü"/>
            </a:pPr>
            <a:r>
              <a:rPr lang="en-US" dirty="0"/>
              <a:t>How to reduce post-overdose risk</a:t>
            </a:r>
          </a:p>
          <a:p>
            <a:pPr marL="914400" lvl="1" indent="-457200">
              <a:buClr>
                <a:srgbClr val="90993E"/>
              </a:buClr>
              <a:buSzPct val="100000"/>
              <a:buFont typeface="Wingdings" panose="05000000000000000000" pitchFamily="2" charset="2"/>
              <a:buChar char="ü"/>
            </a:pPr>
            <a:r>
              <a:rPr lang="en-US" dirty="0"/>
              <a:t>How to access recovery supports</a:t>
            </a:r>
          </a:p>
          <a:p>
            <a:pPr marL="457200" lvl="1" indent="0">
              <a:buClr>
                <a:srgbClr val="E5673E"/>
              </a:buClr>
              <a:buSzPct val="100000"/>
              <a:buNone/>
            </a:pPr>
            <a:endParaRPr lang="en-US" sz="2000" dirty="0"/>
          </a:p>
          <a:p>
            <a:pPr marL="1089025" indent="-512763"/>
            <a:endParaRPr lang="en-US" dirty="0"/>
          </a:p>
          <a:p>
            <a:endParaRPr lang="en-US" dirty="0"/>
          </a:p>
        </p:txBody>
      </p:sp>
      <p:pic>
        <p:nvPicPr>
          <p:cNvPr id="7" name="Picture 6">
            <a:extLst>
              <a:ext uri="{FF2B5EF4-FFF2-40B4-BE49-F238E27FC236}">
                <a16:creationId xmlns:a16="http://schemas.microsoft.com/office/drawing/2014/main" id="{F6BFD17A-0865-4864-AF28-24EF6A62C23E}"/>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07D728E1-AD33-49CC-872C-7099DE842BBF}"/>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23</a:t>
            </a:fld>
            <a:endParaRPr lang="en-US" dirty="0">
              <a:solidFill>
                <a:schemeClr val="bg1">
                  <a:lumMod val="50000"/>
                </a:schemeClr>
              </a:solidFill>
            </a:endParaRPr>
          </a:p>
        </p:txBody>
      </p:sp>
      <p:sp>
        <p:nvSpPr>
          <p:cNvPr id="9" name="Slide Number Placeholder 1">
            <a:extLst>
              <a:ext uri="{FF2B5EF4-FFF2-40B4-BE49-F238E27FC236}">
                <a16:creationId xmlns:a16="http://schemas.microsoft.com/office/drawing/2014/main" id="{954C17E2-F1DC-4038-BD51-2DE3DCC98FB2}"/>
              </a:ext>
            </a:extLst>
          </p:cNvPr>
          <p:cNvSpPr txBox="1">
            <a:spLocks/>
          </p:cNvSpPr>
          <p:nvPr/>
        </p:nvSpPr>
        <p:spPr>
          <a:xfrm>
            <a:off x="10937309" y="6359078"/>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solidFill>
              </a:rPr>
              <a:pPr algn="r"/>
              <a:t>23</a:t>
            </a:fld>
            <a:endParaRPr lang="en-US" dirty="0">
              <a:solidFill>
                <a:schemeClr val="bg1"/>
              </a:solidFill>
            </a:endParaRPr>
          </a:p>
        </p:txBody>
      </p:sp>
      <p:pic>
        <p:nvPicPr>
          <p:cNvPr id="16" name="Picture 15" descr="Businesswoman at whiteboard leading meeting in conference room">
            <a:extLst>
              <a:ext uri="{FF2B5EF4-FFF2-40B4-BE49-F238E27FC236}">
                <a16:creationId xmlns:a16="http://schemas.microsoft.com/office/drawing/2014/main" id="{95FB6EC6-EE78-4675-AFAF-3FA9BD0FDB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05346" y="8537"/>
            <a:ext cx="3566160" cy="6716100"/>
          </a:xfrm>
          <a:prstGeom prst="rect">
            <a:avLst/>
          </a:prstGeom>
        </p:spPr>
      </p:pic>
      <p:sp>
        <p:nvSpPr>
          <p:cNvPr id="17" name="Oval 16">
            <a:extLst>
              <a:ext uri="{FF2B5EF4-FFF2-40B4-BE49-F238E27FC236}">
                <a16:creationId xmlns:a16="http://schemas.microsoft.com/office/drawing/2014/main" id="{19D4E7D5-64A0-4ADA-A1AB-E633A2411CCC}"/>
              </a:ext>
            </a:extLst>
          </p:cNvPr>
          <p:cNvSpPr/>
          <p:nvPr/>
        </p:nvSpPr>
        <p:spPr>
          <a:xfrm>
            <a:off x="11111476" y="198515"/>
            <a:ext cx="878711" cy="852737"/>
          </a:xfrm>
          <a:prstGeom prst="ellipse">
            <a:avLst/>
          </a:prstGeom>
          <a:solidFill>
            <a:srgbClr val="90993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83702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DB2FE-ED23-48E5-A0FB-16DAD4FB93FD}"/>
              </a:ext>
              <a:ext uri="{C183D7F6-B498-43B3-948B-1728B52AA6E4}">
                <adec:decorative xmlns:adec="http://schemas.microsoft.com/office/drawing/2017/decorative" val="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61779" y="1525446"/>
            <a:ext cx="4670097" cy="625190"/>
          </a:xfrm>
          <a:prstGeom prst="rect">
            <a:avLst/>
          </a:prstGeom>
        </p:spPr>
      </p:pic>
      <p:pic>
        <p:nvPicPr>
          <p:cNvPr id="9" name="Picture 8" descr="People discussing in office">
            <a:extLst>
              <a:ext uri="{FF2B5EF4-FFF2-40B4-BE49-F238E27FC236}">
                <a16:creationId xmlns:a16="http://schemas.microsoft.com/office/drawing/2014/main" id="{CB654B21-8452-4EE0-BFA7-9AAFED2AE9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53633" y="12525"/>
            <a:ext cx="3638637" cy="6715201"/>
          </a:xfrm>
          <a:prstGeom prst="rect">
            <a:avLst/>
          </a:prstGeom>
        </p:spPr>
      </p:pic>
      <p:sp>
        <p:nvSpPr>
          <p:cNvPr id="2" name="Title 1">
            <a:extLst>
              <a:ext uri="{FF2B5EF4-FFF2-40B4-BE49-F238E27FC236}">
                <a16:creationId xmlns:a16="http://schemas.microsoft.com/office/drawing/2014/main" id="{405539B0-D350-4929-B974-AC224EB5106B}"/>
              </a:ext>
            </a:extLst>
          </p:cNvPr>
          <p:cNvSpPr>
            <a:spLocks noGrp="1"/>
          </p:cNvSpPr>
          <p:nvPr>
            <p:ph type="title"/>
          </p:nvPr>
        </p:nvSpPr>
        <p:spPr>
          <a:xfrm>
            <a:off x="813840" y="627161"/>
            <a:ext cx="7483901" cy="1142236"/>
          </a:xfrm>
        </p:spPr>
        <p:txBody>
          <a:bodyPr>
            <a:normAutofit/>
          </a:bodyPr>
          <a:lstStyle/>
          <a:p>
            <a:pPr>
              <a:spcBef>
                <a:spcPts val="1800"/>
              </a:spcBef>
            </a:pPr>
            <a:r>
              <a:rPr lang="en-US" sz="4000" dirty="0"/>
              <a:t>Prevention's Role</a:t>
            </a:r>
            <a:br>
              <a:rPr lang="en-US" dirty="0"/>
            </a:br>
            <a:r>
              <a:rPr lang="en-US" sz="3200" dirty="0">
                <a:solidFill>
                  <a:srgbClr val="90993E"/>
                </a:solidFill>
              </a:rPr>
              <a:t>4. Coordinate Strategy Implementation </a:t>
            </a:r>
          </a:p>
        </p:txBody>
      </p:sp>
      <p:sp>
        <p:nvSpPr>
          <p:cNvPr id="3" name="Content Placeholder 2">
            <a:extLst>
              <a:ext uri="{FF2B5EF4-FFF2-40B4-BE49-F238E27FC236}">
                <a16:creationId xmlns:a16="http://schemas.microsoft.com/office/drawing/2014/main" id="{C3FDF9B9-46FC-431B-A20A-0487058509D9}"/>
              </a:ext>
            </a:extLst>
          </p:cNvPr>
          <p:cNvSpPr>
            <a:spLocks noGrp="1"/>
          </p:cNvSpPr>
          <p:nvPr>
            <p:ph idx="1"/>
          </p:nvPr>
        </p:nvSpPr>
        <p:spPr>
          <a:xfrm>
            <a:off x="813840" y="2154479"/>
            <a:ext cx="7481257" cy="4361921"/>
          </a:xfrm>
        </p:spPr>
        <p:txBody>
          <a:bodyPr vert="horz" lIns="91440" tIns="45720" rIns="91440" bIns="45720" rtlCol="0" anchor="t">
            <a:normAutofit/>
          </a:bodyPr>
          <a:lstStyle/>
          <a:p>
            <a:pPr>
              <a:buClr>
                <a:srgbClr val="90993E"/>
              </a:buClr>
              <a:buSzPct val="100000"/>
            </a:pPr>
            <a:r>
              <a:rPr lang="en-US" sz="2200" dirty="0">
                <a:cs typeface="Arial"/>
              </a:rPr>
              <a:t>Identify existing harm reduction efforts (e.g., first responder teams, task force on overdose prevention)</a:t>
            </a:r>
          </a:p>
          <a:p>
            <a:pPr>
              <a:buClr>
                <a:srgbClr val="90993E"/>
              </a:buClr>
              <a:buSzPct val="100000"/>
            </a:pPr>
            <a:r>
              <a:rPr lang="en-US" sz="2200" dirty="0"/>
              <a:t>Assist harm reduction efforts in creating collaborative opportunities</a:t>
            </a:r>
            <a:endParaRPr lang="en-US" sz="2200" dirty="0">
              <a:cs typeface="Arial"/>
            </a:endParaRPr>
          </a:p>
          <a:p>
            <a:pPr>
              <a:buClr>
                <a:srgbClr val="90993E"/>
              </a:buClr>
              <a:buSzPct val="100000"/>
            </a:pPr>
            <a:r>
              <a:rPr lang="en-US" sz="2200" dirty="0"/>
              <a:t>Help bring various sectors together to coordinate and merge efforts, when possible</a:t>
            </a:r>
            <a:endParaRPr lang="en-US" sz="2200" dirty="0">
              <a:cs typeface="Arial"/>
            </a:endParaRPr>
          </a:p>
          <a:p>
            <a:pPr>
              <a:buClr>
                <a:srgbClr val="90993E"/>
              </a:buClr>
              <a:buSzPct val="100000"/>
            </a:pPr>
            <a:r>
              <a:rPr lang="en-US" sz="2200" dirty="0"/>
              <a:t>Help partners work through potential barriers</a:t>
            </a:r>
            <a:endParaRPr lang="en-US" sz="2200" dirty="0">
              <a:cs typeface="Arial"/>
            </a:endParaRPr>
          </a:p>
          <a:p>
            <a:pPr marL="457200" lvl="1" indent="0">
              <a:buClr>
                <a:srgbClr val="E5673E"/>
              </a:buClr>
              <a:buSzPct val="100000"/>
              <a:buNone/>
            </a:pPr>
            <a:endParaRPr lang="en-US" sz="2000" dirty="0"/>
          </a:p>
          <a:p>
            <a:pPr marL="1089025" indent="-512445"/>
            <a:endParaRPr lang="en-US" dirty="0">
              <a:cs typeface="Arial" panose="020B0604020202020204"/>
            </a:endParaRPr>
          </a:p>
          <a:p>
            <a:endParaRPr lang="en-US" dirty="0"/>
          </a:p>
        </p:txBody>
      </p:sp>
      <p:pic>
        <p:nvPicPr>
          <p:cNvPr id="7" name="Picture 6">
            <a:extLst>
              <a:ext uri="{FF2B5EF4-FFF2-40B4-BE49-F238E27FC236}">
                <a16:creationId xmlns:a16="http://schemas.microsoft.com/office/drawing/2014/main" id="{F6BFD17A-0865-4864-AF28-24EF6A62C23E}"/>
              </a:ext>
              <a:ext uri="{C183D7F6-B498-43B3-948B-1728B52AA6E4}">
                <adec:decorative xmlns:adec="http://schemas.microsoft.com/office/drawing/2017/decorative" val="1"/>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07D728E1-AD33-49CC-872C-7099DE842BBF}"/>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solidFill>
              </a:rPr>
              <a:pPr algn="r"/>
              <a:t>24</a:t>
            </a:fld>
            <a:endParaRPr lang="en-US" dirty="0">
              <a:solidFill>
                <a:schemeClr val="bg1"/>
              </a:solidFill>
            </a:endParaRPr>
          </a:p>
        </p:txBody>
      </p:sp>
      <p:sp>
        <p:nvSpPr>
          <p:cNvPr id="13" name="Oval 12">
            <a:extLst>
              <a:ext uri="{FF2B5EF4-FFF2-40B4-BE49-F238E27FC236}">
                <a16:creationId xmlns:a16="http://schemas.microsoft.com/office/drawing/2014/main" id="{A8B4ACAF-635E-45D8-9700-F1EEA97376E7}"/>
              </a:ext>
            </a:extLst>
          </p:cNvPr>
          <p:cNvSpPr/>
          <p:nvPr/>
        </p:nvSpPr>
        <p:spPr>
          <a:xfrm>
            <a:off x="11080142" y="200792"/>
            <a:ext cx="878711" cy="852737"/>
          </a:xfrm>
          <a:prstGeom prst="ellipse">
            <a:avLst/>
          </a:prstGeom>
          <a:solidFill>
            <a:srgbClr val="90993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Tree>
    <p:extLst>
      <p:ext uri="{BB962C8B-B14F-4D97-AF65-F5344CB8AC3E}">
        <p14:creationId xmlns:p14="http://schemas.microsoft.com/office/powerpoint/2010/main" val="418848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EB43B2-72E2-4801-B13D-31DFCBA8B0C3}"/>
              </a:ext>
              <a:ext uri="{C183D7F6-B498-43B3-948B-1728B52AA6E4}">
                <adec:decorative xmlns:adec="http://schemas.microsoft.com/office/drawing/2017/decorative" val="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91441" y="1525446"/>
            <a:ext cx="4670097" cy="625190"/>
          </a:xfrm>
          <a:prstGeom prst="rect">
            <a:avLst/>
          </a:prstGeom>
        </p:spPr>
      </p:pic>
      <p:pic>
        <p:nvPicPr>
          <p:cNvPr id="9" name="Picture 8" descr="People using sticky notes">
            <a:extLst>
              <a:ext uri="{FF2B5EF4-FFF2-40B4-BE49-F238E27FC236}">
                <a16:creationId xmlns:a16="http://schemas.microsoft.com/office/drawing/2014/main" id="{C271B520-1784-466B-83E8-434A5F2340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43586" y="16284"/>
            <a:ext cx="3629085" cy="6675120"/>
          </a:xfrm>
          <a:prstGeom prst="rect">
            <a:avLst/>
          </a:prstGeom>
        </p:spPr>
      </p:pic>
      <p:sp>
        <p:nvSpPr>
          <p:cNvPr id="2" name="Title 1">
            <a:extLst>
              <a:ext uri="{FF2B5EF4-FFF2-40B4-BE49-F238E27FC236}">
                <a16:creationId xmlns:a16="http://schemas.microsoft.com/office/drawing/2014/main" id="{405539B0-D350-4929-B974-AC224EB5106B}"/>
              </a:ext>
            </a:extLst>
          </p:cNvPr>
          <p:cNvSpPr>
            <a:spLocks noGrp="1"/>
          </p:cNvSpPr>
          <p:nvPr>
            <p:ph type="title"/>
          </p:nvPr>
        </p:nvSpPr>
        <p:spPr>
          <a:xfrm>
            <a:off x="743502" y="627161"/>
            <a:ext cx="7826068" cy="1142236"/>
          </a:xfrm>
        </p:spPr>
        <p:txBody>
          <a:bodyPr>
            <a:normAutofit fontScale="90000"/>
          </a:bodyPr>
          <a:lstStyle/>
          <a:p>
            <a:pPr>
              <a:spcBef>
                <a:spcPts val="1800"/>
              </a:spcBef>
            </a:pPr>
            <a:r>
              <a:rPr lang="en-US" sz="4000" dirty="0"/>
              <a:t>Prevention's Role</a:t>
            </a:r>
            <a:br>
              <a:rPr lang="en-US" dirty="0"/>
            </a:br>
            <a:r>
              <a:rPr lang="en-US" sz="3200" dirty="0">
                <a:solidFill>
                  <a:srgbClr val="90993E"/>
                </a:solidFill>
              </a:rPr>
              <a:t>5. Link Harm Reduction to “Upstream” Efforts</a:t>
            </a:r>
          </a:p>
        </p:txBody>
      </p:sp>
      <p:sp>
        <p:nvSpPr>
          <p:cNvPr id="3" name="Content Placeholder 2">
            <a:extLst>
              <a:ext uri="{FF2B5EF4-FFF2-40B4-BE49-F238E27FC236}">
                <a16:creationId xmlns:a16="http://schemas.microsoft.com/office/drawing/2014/main" id="{C3FDF9B9-46FC-431B-A20A-0487058509D9}"/>
              </a:ext>
            </a:extLst>
          </p:cNvPr>
          <p:cNvSpPr>
            <a:spLocks noGrp="1"/>
          </p:cNvSpPr>
          <p:nvPr>
            <p:ph idx="1"/>
          </p:nvPr>
        </p:nvSpPr>
        <p:spPr>
          <a:xfrm>
            <a:off x="743502" y="2165062"/>
            <a:ext cx="7269591" cy="4351338"/>
          </a:xfrm>
        </p:spPr>
        <p:txBody>
          <a:bodyPr vert="horz" lIns="91440" tIns="45720" rIns="91440" bIns="45720" rtlCol="0" anchor="t">
            <a:normAutofit/>
          </a:bodyPr>
          <a:lstStyle/>
          <a:p>
            <a:pPr marL="0" indent="0">
              <a:buClr>
                <a:srgbClr val="E5673E"/>
              </a:buClr>
              <a:buSzPct val="100000"/>
              <a:buNone/>
            </a:pPr>
            <a:r>
              <a:rPr lang="en-US" sz="2400" dirty="0"/>
              <a:t>Create links with harm reduction approaches                  such as: </a:t>
            </a:r>
          </a:p>
          <a:p>
            <a:pPr marL="914400" lvl="1" indent="-457200">
              <a:buClr>
                <a:srgbClr val="90993E"/>
              </a:buClr>
              <a:buSzPct val="100000"/>
              <a:buFont typeface="Wingdings" panose="05000000000000000000" pitchFamily="2" charset="2"/>
              <a:buChar char="ü"/>
            </a:pPr>
            <a:r>
              <a:rPr lang="en-US" dirty="0"/>
              <a:t>Provide prevention services for the children of people who use drugs</a:t>
            </a:r>
          </a:p>
          <a:p>
            <a:pPr marL="914400" lvl="1" indent="-457200">
              <a:buClr>
                <a:srgbClr val="90993E"/>
              </a:buClr>
              <a:buSzPct val="100000"/>
              <a:buFont typeface="Wingdings" panose="05000000000000000000" pitchFamily="2" charset="2"/>
              <a:buChar char="ü"/>
            </a:pPr>
            <a:r>
              <a:rPr lang="en-US" dirty="0"/>
              <a:t>Work on policies that will address both harm reduction and prevention issues</a:t>
            </a:r>
          </a:p>
          <a:p>
            <a:pPr marL="457200" lvl="1" indent="0">
              <a:buClr>
                <a:srgbClr val="E5673E"/>
              </a:buClr>
              <a:buSzPct val="100000"/>
              <a:buNone/>
            </a:pPr>
            <a:endParaRPr lang="en-US" sz="2000" dirty="0"/>
          </a:p>
          <a:p>
            <a:pPr marL="1089025" indent="-512763"/>
            <a:endParaRPr lang="en-US" dirty="0"/>
          </a:p>
          <a:p>
            <a:endParaRPr lang="en-US" dirty="0"/>
          </a:p>
        </p:txBody>
      </p:sp>
      <p:pic>
        <p:nvPicPr>
          <p:cNvPr id="7" name="Picture 6">
            <a:extLst>
              <a:ext uri="{FF2B5EF4-FFF2-40B4-BE49-F238E27FC236}">
                <a16:creationId xmlns:a16="http://schemas.microsoft.com/office/drawing/2014/main" id="{F6BFD17A-0865-4864-AF28-24EF6A62C23E}"/>
              </a:ext>
              <a:ext uri="{C183D7F6-B498-43B3-948B-1728B52AA6E4}">
                <adec:decorative xmlns:adec="http://schemas.microsoft.com/office/drawing/2017/decorative" val="1"/>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8" name="Slide Number Placeholder 1">
            <a:extLst>
              <a:ext uri="{FF2B5EF4-FFF2-40B4-BE49-F238E27FC236}">
                <a16:creationId xmlns:a16="http://schemas.microsoft.com/office/drawing/2014/main" id="{07D728E1-AD33-49CC-872C-7099DE842BBF}"/>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solidFill>
              </a:rPr>
              <a:pPr algn="r"/>
              <a:t>25</a:t>
            </a:fld>
            <a:endParaRPr lang="en-US" dirty="0">
              <a:solidFill>
                <a:schemeClr val="bg1"/>
              </a:solidFill>
            </a:endParaRPr>
          </a:p>
        </p:txBody>
      </p:sp>
      <p:sp>
        <p:nvSpPr>
          <p:cNvPr id="10" name="Oval 9">
            <a:extLst>
              <a:ext uri="{FF2B5EF4-FFF2-40B4-BE49-F238E27FC236}">
                <a16:creationId xmlns:a16="http://schemas.microsoft.com/office/drawing/2014/main" id="{027A1BB0-2827-493C-9836-89829CE60673}"/>
              </a:ext>
            </a:extLst>
          </p:cNvPr>
          <p:cNvSpPr/>
          <p:nvPr/>
        </p:nvSpPr>
        <p:spPr>
          <a:xfrm>
            <a:off x="11070095" y="166596"/>
            <a:ext cx="878711" cy="852737"/>
          </a:xfrm>
          <a:prstGeom prst="ellipse">
            <a:avLst/>
          </a:prstGeom>
          <a:solidFill>
            <a:srgbClr val="90993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a:t>
            </a:r>
          </a:p>
        </p:txBody>
      </p:sp>
    </p:spTree>
    <p:extLst>
      <p:ext uri="{BB962C8B-B14F-4D97-AF65-F5344CB8AC3E}">
        <p14:creationId xmlns:p14="http://schemas.microsoft.com/office/powerpoint/2010/main" val="60671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AC9A-1B71-4A2B-9EB4-5A0A55255081}"/>
              </a:ext>
            </a:extLst>
          </p:cNvPr>
          <p:cNvSpPr>
            <a:spLocks noGrp="1"/>
          </p:cNvSpPr>
          <p:nvPr>
            <p:ph type="title"/>
          </p:nvPr>
        </p:nvSpPr>
        <p:spPr>
          <a:xfrm>
            <a:off x="838200" y="2106166"/>
            <a:ext cx="10515600" cy="950566"/>
          </a:xfrm>
        </p:spPr>
        <p:txBody>
          <a:bodyPr>
            <a:normAutofit/>
          </a:bodyPr>
          <a:lstStyle/>
          <a:p>
            <a:pPr algn="ctr"/>
            <a:r>
              <a:rPr lang="en-US" sz="3600" dirty="0"/>
              <a:t>Keep in Mind…Moving Forward </a:t>
            </a:r>
          </a:p>
        </p:txBody>
      </p:sp>
      <p:sp>
        <p:nvSpPr>
          <p:cNvPr id="3" name="Content Placeholder 2">
            <a:extLst>
              <a:ext uri="{FF2B5EF4-FFF2-40B4-BE49-F238E27FC236}">
                <a16:creationId xmlns:a16="http://schemas.microsoft.com/office/drawing/2014/main" id="{368E3134-79AD-41EE-82F4-0FBEFAF2D244}"/>
              </a:ext>
            </a:extLst>
          </p:cNvPr>
          <p:cNvSpPr>
            <a:spLocks noGrp="1"/>
          </p:cNvSpPr>
          <p:nvPr>
            <p:ph idx="1"/>
          </p:nvPr>
        </p:nvSpPr>
        <p:spPr>
          <a:xfrm>
            <a:off x="1560534" y="3138662"/>
            <a:ext cx="9057042" cy="2569467"/>
          </a:xfrm>
        </p:spPr>
        <p:txBody>
          <a:bodyPr vert="horz" lIns="91440" tIns="45720" rIns="91440" bIns="45720" rtlCol="0" anchor="t">
            <a:normAutofit fontScale="92500"/>
          </a:bodyPr>
          <a:lstStyle/>
          <a:p>
            <a:pPr marL="400050" indent="-400050">
              <a:buFont typeface="Wingdings" panose="05000000000000000000" pitchFamily="2" charset="2"/>
              <a:buChar char="§"/>
            </a:pPr>
            <a:r>
              <a:rPr lang="en-US" dirty="0"/>
              <a:t>Coordinating efforts across prevention, treatment, recovery, and harm reduction will enhance ALL our efforts</a:t>
            </a:r>
          </a:p>
          <a:p>
            <a:pPr marL="400050" indent="-400050">
              <a:buFont typeface="Wingdings" panose="05000000000000000000" pitchFamily="2" charset="2"/>
              <a:buChar char="§"/>
            </a:pPr>
            <a:r>
              <a:rPr lang="en-US" dirty="0"/>
              <a:t>Prevention practitioners have skills, experience, and access to strategies that can assist and augment harm reduction efforts</a:t>
            </a:r>
          </a:p>
          <a:p>
            <a:pPr marL="400050" indent="-400050">
              <a:buFont typeface="Wingdings" panose="05000000000000000000" pitchFamily="2" charset="2"/>
              <a:buChar char="§"/>
            </a:pPr>
            <a:r>
              <a:rPr lang="en-US" dirty="0"/>
              <a:t>Together we can have a greater impact!</a:t>
            </a:r>
          </a:p>
        </p:txBody>
      </p:sp>
      <p:pic>
        <p:nvPicPr>
          <p:cNvPr id="7" name="Picture 6">
            <a:extLst>
              <a:ext uri="{FF2B5EF4-FFF2-40B4-BE49-F238E27FC236}">
                <a16:creationId xmlns:a16="http://schemas.microsoft.com/office/drawing/2014/main" id="{278B493E-90B8-4C86-942B-346AF1E8D3CB}"/>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22A94859-D048-416B-902A-2CAF2B6B0389}"/>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26</a:t>
            </a:fld>
            <a:endParaRPr lang="en-US" dirty="0">
              <a:solidFill>
                <a:schemeClr val="bg1">
                  <a:lumMod val="50000"/>
                </a:schemeClr>
              </a:solidFill>
            </a:endParaRPr>
          </a:p>
        </p:txBody>
      </p:sp>
      <p:pic>
        <p:nvPicPr>
          <p:cNvPr id="9" name="Picture 2" descr="person holding camera lens">
            <a:extLst>
              <a:ext uri="{FF2B5EF4-FFF2-40B4-BE49-F238E27FC236}">
                <a16:creationId xmlns:a16="http://schemas.microsoft.com/office/drawing/2014/main" id="{6286E894-E1B7-48AC-8EFC-61748AD2D78E}"/>
              </a:ext>
            </a:extLst>
          </p:cNvPr>
          <p:cNvPicPr>
            <a:picLocks noChangeAspect="1" noChangeArrowheads="1"/>
          </p:cNvPicPr>
          <p:nvPr/>
        </p:nvPicPr>
        <p:blipFill rotWithShape="1">
          <a:blip r:embed="rId4" cstate="email">
            <a:duotone>
              <a:prstClr val="black"/>
              <a:schemeClr val="accent2">
                <a:tint val="45000"/>
                <a:satMod val="400000"/>
              </a:schemeClr>
            </a:duotone>
            <a:extLst>
              <a:ext uri="{28A0092B-C50C-407E-A947-70E740481C1C}">
                <a14:useLocalDpi xmlns:a14="http://schemas.microsoft.com/office/drawing/2010/main"/>
              </a:ext>
            </a:extLst>
          </a:blip>
          <a:srcRect r="-1"/>
          <a:stretch/>
        </p:blipFill>
        <p:spPr bwMode="auto">
          <a:xfrm flipH="1">
            <a:off x="7741084" y="-23652"/>
            <a:ext cx="2109493" cy="210312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2" descr="person holding camera lens">
            <a:extLst>
              <a:ext uri="{FF2B5EF4-FFF2-40B4-BE49-F238E27FC236}">
                <a16:creationId xmlns:a16="http://schemas.microsoft.com/office/drawing/2014/main" id="{D082DDD3-3CC5-425D-B341-4002404129A5}"/>
              </a:ext>
            </a:extLst>
          </p:cNvPr>
          <p:cNvPicPr>
            <a:picLocks noChangeAspect="1" noChangeArrowheads="1"/>
          </p:cNvPicPr>
          <p:nvPr/>
        </p:nvPicPr>
        <p:blipFill rotWithShape="1">
          <a:blip r:embed="rId5" cstate="email">
            <a:duotone>
              <a:prstClr val="black"/>
              <a:schemeClr val="accent6">
                <a:tint val="45000"/>
                <a:satMod val="400000"/>
              </a:schemeClr>
            </a:duotone>
            <a:extLst>
              <a:ext uri="{28A0092B-C50C-407E-A947-70E740481C1C}">
                <a14:useLocalDpi xmlns:a14="http://schemas.microsoft.com/office/drawing/2010/main"/>
              </a:ext>
            </a:extLst>
          </a:blip>
          <a:srcRect b="-1"/>
          <a:stretch/>
        </p:blipFill>
        <p:spPr bwMode="auto">
          <a:xfrm>
            <a:off x="2190493" y="-2242"/>
            <a:ext cx="2109494" cy="210312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Business man walking a red tight rope">
            <a:extLst>
              <a:ext uri="{FF2B5EF4-FFF2-40B4-BE49-F238E27FC236}">
                <a16:creationId xmlns:a16="http://schemas.microsoft.com/office/drawing/2014/main" id="{D15E2BC6-A112-4F3A-ACCB-D46F85605E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9987" y="5639"/>
            <a:ext cx="3441097" cy="2095239"/>
          </a:xfrm>
          <a:prstGeom prst="rect">
            <a:avLst/>
          </a:prstGeom>
        </p:spPr>
      </p:pic>
    </p:spTree>
    <p:extLst>
      <p:ext uri="{BB962C8B-B14F-4D97-AF65-F5344CB8AC3E}">
        <p14:creationId xmlns:p14="http://schemas.microsoft.com/office/powerpoint/2010/main" val="62239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AC9A-1B71-4A2B-9EB4-5A0A55255081}"/>
              </a:ext>
            </a:extLst>
          </p:cNvPr>
          <p:cNvSpPr>
            <a:spLocks noGrp="1"/>
          </p:cNvSpPr>
          <p:nvPr>
            <p:ph type="title"/>
          </p:nvPr>
        </p:nvSpPr>
        <p:spPr>
          <a:xfrm>
            <a:off x="838200" y="2106166"/>
            <a:ext cx="10515600" cy="950566"/>
          </a:xfrm>
        </p:spPr>
        <p:txBody>
          <a:bodyPr>
            <a:normAutofit/>
          </a:bodyPr>
          <a:lstStyle/>
          <a:p>
            <a:pPr algn="ctr"/>
            <a:r>
              <a:rPr lang="en-US" sz="3600" dirty="0"/>
              <a:t>Taking Action </a:t>
            </a:r>
          </a:p>
        </p:txBody>
      </p:sp>
      <p:sp>
        <p:nvSpPr>
          <p:cNvPr id="3" name="Content Placeholder 2">
            <a:extLst>
              <a:ext uri="{FF2B5EF4-FFF2-40B4-BE49-F238E27FC236}">
                <a16:creationId xmlns:a16="http://schemas.microsoft.com/office/drawing/2014/main" id="{368E3134-79AD-41EE-82F4-0FBEFAF2D244}"/>
              </a:ext>
            </a:extLst>
          </p:cNvPr>
          <p:cNvSpPr>
            <a:spLocks noGrp="1"/>
          </p:cNvSpPr>
          <p:nvPr>
            <p:ph idx="1"/>
          </p:nvPr>
        </p:nvSpPr>
        <p:spPr>
          <a:xfrm>
            <a:off x="1941534" y="3180995"/>
            <a:ext cx="8242126" cy="2569467"/>
          </a:xfrm>
        </p:spPr>
        <p:txBody>
          <a:bodyPr>
            <a:normAutofit lnSpcReduction="10000"/>
          </a:bodyPr>
          <a:lstStyle/>
          <a:p>
            <a:pPr marL="400050" indent="-400050">
              <a:buFont typeface="Wingdings" panose="05000000000000000000" pitchFamily="2" charset="2"/>
              <a:buChar char="§"/>
            </a:pPr>
            <a:r>
              <a:rPr lang="en-US" dirty="0"/>
              <a:t>What additional learning do we need to do regarding harm reduction? </a:t>
            </a:r>
          </a:p>
          <a:p>
            <a:pPr marL="400050" indent="-400050">
              <a:buFont typeface="Wingdings" panose="05000000000000000000" pitchFamily="2" charset="2"/>
              <a:buChar char="§"/>
            </a:pPr>
            <a:r>
              <a:rPr lang="en-US" dirty="0"/>
              <a:t>Identify “low hanging fruit”… What is an easy lift for us?</a:t>
            </a:r>
          </a:p>
          <a:p>
            <a:pPr marL="400050" indent="-400050">
              <a:buFont typeface="Wingdings" panose="05000000000000000000" pitchFamily="2" charset="2"/>
              <a:buChar char="§"/>
            </a:pPr>
            <a:r>
              <a:rPr lang="en-US" dirty="0"/>
              <a:t>What will be the action steps, timeline, and persons responsible? </a:t>
            </a:r>
          </a:p>
        </p:txBody>
      </p:sp>
      <p:pic>
        <p:nvPicPr>
          <p:cNvPr id="7" name="Picture 6">
            <a:extLst>
              <a:ext uri="{FF2B5EF4-FFF2-40B4-BE49-F238E27FC236}">
                <a16:creationId xmlns:a16="http://schemas.microsoft.com/office/drawing/2014/main" id="{278B493E-90B8-4C86-942B-346AF1E8D3CB}"/>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22A94859-D048-416B-902A-2CAF2B6B0389}"/>
              </a:ext>
            </a:extLst>
          </p:cNvPr>
          <p:cNvSpPr txBox="1">
            <a:spLocks/>
          </p:cNvSpPr>
          <p:nvPr/>
        </p:nvSpPr>
        <p:spPr>
          <a:xfrm>
            <a:off x="10784909" y="6294360"/>
            <a:ext cx="10414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8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pic>
        <p:nvPicPr>
          <p:cNvPr id="9" name="Picture 2" descr="person holding camera lens">
            <a:extLst>
              <a:ext uri="{FF2B5EF4-FFF2-40B4-BE49-F238E27FC236}">
                <a16:creationId xmlns:a16="http://schemas.microsoft.com/office/drawing/2014/main" id="{6286E894-E1B7-48AC-8EFC-61748AD2D78E}"/>
              </a:ext>
            </a:extLst>
          </p:cNvPr>
          <p:cNvPicPr>
            <a:picLocks noChangeAspect="1" noChangeArrowheads="1"/>
          </p:cNvPicPr>
          <p:nvPr/>
        </p:nvPicPr>
        <p:blipFill rotWithShape="1">
          <a:blip r:embed="rId4" cstate="email">
            <a:duotone>
              <a:prstClr val="black"/>
              <a:schemeClr val="accent2">
                <a:tint val="45000"/>
                <a:satMod val="400000"/>
              </a:schemeClr>
            </a:duotone>
            <a:extLst>
              <a:ext uri="{28A0092B-C50C-407E-A947-70E740481C1C}">
                <a14:useLocalDpi xmlns:a14="http://schemas.microsoft.com/office/drawing/2010/main"/>
              </a:ext>
            </a:extLst>
          </a:blip>
          <a:srcRect r="-1"/>
          <a:stretch/>
        </p:blipFill>
        <p:spPr bwMode="auto">
          <a:xfrm flipH="1">
            <a:off x="7741084" y="-23652"/>
            <a:ext cx="2109493" cy="210312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2" descr="person holding camera lens">
            <a:extLst>
              <a:ext uri="{FF2B5EF4-FFF2-40B4-BE49-F238E27FC236}">
                <a16:creationId xmlns:a16="http://schemas.microsoft.com/office/drawing/2014/main" id="{D082DDD3-3CC5-425D-B341-4002404129A5}"/>
              </a:ext>
            </a:extLst>
          </p:cNvPr>
          <p:cNvPicPr>
            <a:picLocks noChangeAspect="1" noChangeArrowheads="1"/>
          </p:cNvPicPr>
          <p:nvPr/>
        </p:nvPicPr>
        <p:blipFill rotWithShape="1">
          <a:blip r:embed="rId5" cstate="email">
            <a:duotone>
              <a:prstClr val="black"/>
              <a:schemeClr val="accent6">
                <a:tint val="45000"/>
                <a:satMod val="400000"/>
              </a:schemeClr>
            </a:duotone>
            <a:extLst>
              <a:ext uri="{28A0092B-C50C-407E-A947-70E740481C1C}">
                <a14:useLocalDpi xmlns:a14="http://schemas.microsoft.com/office/drawing/2010/main"/>
              </a:ext>
            </a:extLst>
          </a:blip>
          <a:srcRect b="-1"/>
          <a:stretch/>
        </p:blipFill>
        <p:spPr bwMode="auto">
          <a:xfrm>
            <a:off x="2190493" y="-2242"/>
            <a:ext cx="2109494" cy="210312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Business man walking a red tight rope">
            <a:extLst>
              <a:ext uri="{FF2B5EF4-FFF2-40B4-BE49-F238E27FC236}">
                <a16:creationId xmlns:a16="http://schemas.microsoft.com/office/drawing/2014/main" id="{D15E2BC6-A112-4F3A-ACCB-D46F85605E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9987" y="5639"/>
            <a:ext cx="3441097" cy="2095239"/>
          </a:xfrm>
          <a:prstGeom prst="rect">
            <a:avLst/>
          </a:prstGeom>
        </p:spPr>
      </p:pic>
    </p:spTree>
    <p:extLst>
      <p:ext uri="{BB962C8B-B14F-4D97-AF65-F5344CB8AC3E}">
        <p14:creationId xmlns:p14="http://schemas.microsoft.com/office/powerpoint/2010/main" val="1198963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64ED-3632-4EEB-B202-89C47E7BB6E1}"/>
              </a:ext>
            </a:extLst>
          </p:cNvPr>
          <p:cNvSpPr>
            <a:spLocks noGrp="1"/>
          </p:cNvSpPr>
          <p:nvPr>
            <p:ph type="title"/>
          </p:nvPr>
        </p:nvSpPr>
        <p:spPr/>
        <p:txBody>
          <a:bodyPr vert="horz" lIns="91440" tIns="45720" rIns="91440" bIns="45720" rtlCol="0" anchor="b">
            <a:normAutofit/>
          </a:bodyPr>
          <a:lstStyle/>
          <a:p>
            <a:r>
              <a:rPr lang="en-US" dirty="0"/>
              <a:t>Thank You!</a:t>
            </a:r>
          </a:p>
        </p:txBody>
      </p:sp>
      <p:pic>
        <p:nvPicPr>
          <p:cNvPr id="4" name="Picture 3" descr="Header: Great Lakes (HHS Region 5) PTTC; Prevention Technology Transfer Center Network; Funded by Substance Abuse and Mental Health Services Administration">
            <a:extLst>
              <a:ext uri="{FF2B5EF4-FFF2-40B4-BE49-F238E27FC236}">
                <a16:creationId xmlns:a16="http://schemas.microsoft.com/office/drawing/2014/main" id="{12DDA072-EAB4-3046-9301-AD44A3E018CB}"/>
              </a:ext>
            </a:extLst>
          </p:cNvPr>
          <p:cNvPicPr>
            <a:picLocks noChangeAspect="1"/>
          </p:cNvPicPr>
          <p:nvPr/>
        </p:nvPicPr>
        <p:blipFill>
          <a:blip r:embed="rId4"/>
          <a:stretch>
            <a:fillRect/>
          </a:stretch>
        </p:blipFill>
        <p:spPr>
          <a:xfrm>
            <a:off x="289520" y="200829"/>
            <a:ext cx="11612959" cy="1775865"/>
          </a:xfrm>
          <a:prstGeom prst="rect">
            <a:avLst/>
          </a:prstGeom>
        </p:spPr>
      </p:pic>
      <p:sp>
        <p:nvSpPr>
          <p:cNvPr id="5" name="TextBox 4">
            <a:extLst>
              <a:ext uri="{FF2B5EF4-FFF2-40B4-BE49-F238E27FC236}">
                <a16:creationId xmlns:a16="http://schemas.microsoft.com/office/drawing/2014/main" id="{905AC735-F047-49D1-9940-85DA19CC109A}"/>
              </a:ext>
            </a:extLst>
          </p:cNvPr>
          <p:cNvSpPr txBox="1"/>
          <p:nvPr/>
        </p:nvSpPr>
        <p:spPr>
          <a:xfrm>
            <a:off x="3468209" y="2805344"/>
            <a:ext cx="590170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1" u="none" strike="noStrike" kern="1200" cap="none" spc="0" normalizeH="0" noProof="0" dirty="0">
                <a:ln>
                  <a:noFill/>
                </a:ln>
                <a:solidFill>
                  <a:srgbClr val="CD4928"/>
                </a:solidFill>
                <a:effectLst/>
                <a:uLnTx/>
                <a:uFillTx/>
                <a:latin typeface="Palatino Linotype" panose="02040502050505030304" pitchFamily="18" charset="0"/>
                <a:ea typeface="+mn-ea"/>
                <a:cs typeface="+mn-cs"/>
              </a:rPr>
              <a:t>Thank you!</a:t>
            </a:r>
          </a:p>
        </p:txBody>
      </p:sp>
      <p:sp>
        <p:nvSpPr>
          <p:cNvPr id="6" name="TextBox 5">
            <a:extLst>
              <a:ext uri="{FF2B5EF4-FFF2-40B4-BE49-F238E27FC236}">
                <a16:creationId xmlns:a16="http://schemas.microsoft.com/office/drawing/2014/main" id="{E2961E79-528B-42EB-A3D3-618C5A1FD965}"/>
              </a:ext>
            </a:extLst>
          </p:cNvPr>
          <p:cNvSpPr txBox="1"/>
          <p:nvPr/>
        </p:nvSpPr>
        <p:spPr>
          <a:xfrm>
            <a:off x="3394699" y="2842642"/>
            <a:ext cx="590170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1" u="none" strike="noStrike" kern="1200" cap="none" spc="0" normalizeH="0" noProof="0" dirty="0">
                <a:ln>
                  <a:noFill/>
                </a:ln>
                <a:solidFill>
                  <a:srgbClr val="929B3E"/>
                </a:solidFill>
                <a:effectLst/>
                <a:uLnTx/>
                <a:uFillTx/>
                <a:latin typeface="Palatino Linotype" panose="02040502050505030304" pitchFamily="18" charset="0"/>
                <a:ea typeface="+mn-ea"/>
                <a:cs typeface="+mn-cs"/>
              </a:rPr>
              <a:t>Thank you!</a:t>
            </a:r>
          </a:p>
        </p:txBody>
      </p:sp>
      <p:pic>
        <p:nvPicPr>
          <p:cNvPr id="7" name="Picture 6">
            <a:extLst>
              <a:ext uri="{FF2B5EF4-FFF2-40B4-BE49-F238E27FC236}">
                <a16:creationId xmlns:a16="http://schemas.microsoft.com/office/drawing/2014/main" id="{E4F8E924-AC3A-4393-A4DB-74E0B891217D}"/>
              </a:ext>
              <a:ext uri="{C183D7F6-B498-43B3-948B-1728B52AA6E4}">
                <adec:decorative xmlns:adec="http://schemas.microsoft.com/office/drawing/2017/decorative" val="1"/>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Tree>
    <p:custDataLst>
      <p:tags r:id="rId1"/>
    </p:custData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152400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descr="The use of affirming language inspires hope. Language Matters. Words have power. People first. The PTTC Network uses affirming language to promote the application of evidence-based and culturally informed practices. ">
            <a:extLst>
              <a:ext uri="{FF2B5EF4-FFF2-40B4-BE49-F238E27FC236}">
                <a16:creationId xmlns:a16="http://schemas.microsoft.com/office/drawing/2014/main" id="{8689A2F8-29B9-0A4D-A43B-E96286C86B34}"/>
              </a:ext>
            </a:extLst>
          </p:cNvPr>
          <p:cNvPicPr>
            <a:picLocks noChangeAspect="1"/>
          </p:cNvPicPr>
          <p:nvPr/>
        </p:nvPicPr>
        <p:blipFill rotWithShape="1">
          <a:blip r:embed="rId3">
            <a:extLst>
              <a:ext uri="{28A0092B-C50C-407E-A947-70E740481C1C}">
                <a14:useLocalDpi xmlns:a14="http://schemas.microsoft.com/office/drawing/2010/main" val="0"/>
              </a:ext>
            </a:extLst>
          </a:blip>
          <a:srcRect t="14782" b="21826"/>
          <a:stretch/>
        </p:blipFill>
        <p:spPr>
          <a:xfrm>
            <a:off x="1411045" y="459143"/>
            <a:ext cx="9369910" cy="5939713"/>
          </a:xfrm>
          <a:prstGeom prst="rect">
            <a:avLst/>
          </a:prstGeom>
        </p:spPr>
      </p:pic>
      <p:sp>
        <p:nvSpPr>
          <p:cNvPr id="2" name="Title 1">
            <a:extLst>
              <a:ext uri="{FF2B5EF4-FFF2-40B4-BE49-F238E27FC236}">
                <a16:creationId xmlns:a16="http://schemas.microsoft.com/office/drawing/2014/main" id="{338EC285-F464-4B6F-9AB7-8707559A00E3}"/>
              </a:ext>
            </a:extLst>
          </p:cNvPr>
          <p:cNvSpPr>
            <a:spLocks noGrp="1"/>
          </p:cNvSpPr>
          <p:nvPr>
            <p:ph type="title" idx="4294967295"/>
          </p:nvPr>
        </p:nvSpPr>
        <p:spPr>
          <a:xfrm>
            <a:off x="936674" y="-1505876"/>
            <a:ext cx="10515600" cy="1325563"/>
          </a:xfrm>
        </p:spPr>
        <p:txBody>
          <a:bodyPr/>
          <a:lstStyle/>
          <a:p>
            <a:r>
              <a:rPr lang="en-US" dirty="0"/>
              <a:t>Language Matters. </a:t>
            </a:r>
          </a:p>
        </p:txBody>
      </p:sp>
    </p:spTree>
    <p:extLst>
      <p:ext uri="{BB962C8B-B14F-4D97-AF65-F5344CB8AC3E}">
        <p14:creationId xmlns:p14="http://schemas.microsoft.com/office/powerpoint/2010/main" val="273031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Close-up of three casual professionals watching presentation in creative office">
            <a:extLst>
              <a:ext uri="{FF2B5EF4-FFF2-40B4-BE49-F238E27FC236}">
                <a16:creationId xmlns:a16="http://schemas.microsoft.com/office/drawing/2014/main" id="{B0D5C296-F399-4F0B-A26A-4CE7529C4F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863860" y="0"/>
            <a:ext cx="8328139" cy="6721477"/>
          </a:xfrm>
          <a:prstGeom prst="rect">
            <a:avLst/>
          </a:prstGeom>
        </p:spPr>
      </p:pic>
      <p:sp>
        <p:nvSpPr>
          <p:cNvPr id="7" name="Rectangle 6">
            <a:extLst>
              <a:ext uri="{FF2B5EF4-FFF2-40B4-BE49-F238E27FC236}">
                <a16:creationId xmlns:a16="http://schemas.microsoft.com/office/drawing/2014/main" id="{EF6ABCF4-715A-487C-B119-AE29799D2B54}"/>
              </a:ext>
              <a:ext uri="{C183D7F6-B498-43B3-948B-1728B52AA6E4}">
                <adec:decorative xmlns:adec="http://schemas.microsoft.com/office/drawing/2017/decorative" val="1"/>
              </a:ext>
            </a:extLst>
          </p:cNvPr>
          <p:cNvSpPr/>
          <p:nvPr/>
        </p:nvSpPr>
        <p:spPr>
          <a:xfrm>
            <a:off x="-12527" y="-6249"/>
            <a:ext cx="5715000" cy="6727726"/>
          </a:xfrm>
          <a:prstGeom prst="rect">
            <a:avLst/>
          </a:prstGeom>
          <a:solidFill>
            <a:srgbClr val="38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6988E-309D-7244-8888-2B49A2A18FD4}"/>
              </a:ext>
            </a:extLst>
          </p:cNvPr>
          <p:cNvSpPr>
            <a:spLocks noGrp="1"/>
          </p:cNvSpPr>
          <p:nvPr>
            <p:ph type="title"/>
          </p:nvPr>
        </p:nvSpPr>
        <p:spPr>
          <a:xfrm>
            <a:off x="481832" y="343910"/>
            <a:ext cx="4647156" cy="971323"/>
          </a:xfrm>
        </p:spPr>
        <p:txBody>
          <a:bodyPr>
            <a:normAutofit fontScale="90000"/>
          </a:bodyPr>
          <a:lstStyle/>
          <a:p>
            <a:r>
              <a:rPr lang="en-US" sz="3700" b="1" dirty="0">
                <a:solidFill>
                  <a:srgbClr val="FFFFFF"/>
                </a:solidFill>
              </a:rPr>
              <a:t>Learning Objectives</a:t>
            </a:r>
          </a:p>
        </p:txBody>
      </p:sp>
      <p:sp>
        <p:nvSpPr>
          <p:cNvPr id="9" name="Slide Number Placeholder 1">
            <a:extLst>
              <a:ext uri="{FF2B5EF4-FFF2-40B4-BE49-F238E27FC236}">
                <a16:creationId xmlns:a16="http://schemas.microsoft.com/office/drawing/2014/main" id="{72785BBD-F9ED-4908-9CB9-5978F91BDBD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4</a:t>
            </a:fld>
            <a:endParaRPr lang="en-US" dirty="0">
              <a:solidFill>
                <a:schemeClr val="bg1">
                  <a:lumMod val="50000"/>
                </a:schemeClr>
              </a:solidFill>
            </a:endParaRPr>
          </a:p>
        </p:txBody>
      </p:sp>
      <p:pic>
        <p:nvPicPr>
          <p:cNvPr id="13" name="Picture 12">
            <a:extLst>
              <a:ext uri="{FF2B5EF4-FFF2-40B4-BE49-F238E27FC236}">
                <a16:creationId xmlns:a16="http://schemas.microsoft.com/office/drawing/2014/main" id="{4FCE4059-CECD-4DC7-ABAA-6F05066457F8}"/>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6" name="Content Placeholder 2">
            <a:extLst>
              <a:ext uri="{FF2B5EF4-FFF2-40B4-BE49-F238E27FC236}">
                <a16:creationId xmlns:a16="http://schemas.microsoft.com/office/drawing/2014/main" id="{D3677B91-9027-45EB-95B3-FB13B2578F66}"/>
              </a:ext>
            </a:extLst>
          </p:cNvPr>
          <p:cNvSpPr>
            <a:spLocks noGrp="1"/>
          </p:cNvSpPr>
          <p:nvPr>
            <p:ph idx="1"/>
          </p:nvPr>
        </p:nvSpPr>
        <p:spPr>
          <a:xfrm>
            <a:off x="576821" y="1158965"/>
            <a:ext cx="4838910" cy="5086122"/>
          </a:xfrm>
        </p:spPr>
        <p:txBody>
          <a:bodyPr anchor="ctr">
            <a:normAutofit/>
          </a:bodyPr>
          <a:lstStyle/>
          <a:p>
            <a:pPr marL="0" indent="0">
              <a:buNone/>
            </a:pPr>
            <a:r>
              <a:rPr lang="en-US" dirty="0">
                <a:solidFill>
                  <a:schemeClr val="bg1"/>
                </a:solidFill>
              </a:rPr>
              <a:t>By the end of this training, participants will be able to: </a:t>
            </a:r>
          </a:p>
          <a:p>
            <a:pPr marL="514350" indent="-514350">
              <a:spcBef>
                <a:spcPts val="1800"/>
              </a:spcBef>
              <a:buFont typeface="+mj-lt"/>
              <a:buAutoNum type="arabicPeriod"/>
            </a:pPr>
            <a:r>
              <a:rPr lang="en-US" dirty="0">
                <a:solidFill>
                  <a:schemeClr val="bg1"/>
                </a:solidFill>
              </a:rPr>
              <a:t>Define harm reduction</a:t>
            </a:r>
          </a:p>
          <a:p>
            <a:pPr marL="514350" indent="-514350">
              <a:buFont typeface="+mj-lt"/>
              <a:buAutoNum type="arabicPeriod"/>
            </a:pPr>
            <a:r>
              <a:rPr lang="en-US" dirty="0">
                <a:solidFill>
                  <a:schemeClr val="bg1"/>
                </a:solidFill>
              </a:rPr>
              <a:t>Identify the role that harm reduction plays in a comprehensive approach</a:t>
            </a:r>
          </a:p>
          <a:p>
            <a:pPr marL="514350" indent="-514350">
              <a:buFont typeface="+mj-lt"/>
              <a:buAutoNum type="arabicPeriod"/>
            </a:pPr>
            <a:r>
              <a:rPr lang="en-US" dirty="0">
                <a:solidFill>
                  <a:schemeClr val="bg1"/>
                </a:solidFill>
              </a:rPr>
              <a:t>Name strategies prevention can implement to enhance harm reduction efforts</a:t>
            </a:r>
            <a:endParaRPr lang="en-US" dirty="0">
              <a:solidFill>
                <a:schemeClr val="bg1"/>
              </a:solidFill>
              <a:cs typeface="Arial"/>
            </a:endParaRPr>
          </a:p>
        </p:txBody>
      </p:sp>
    </p:spTree>
    <p:extLst>
      <p:ext uri="{BB962C8B-B14F-4D97-AF65-F5344CB8AC3E}">
        <p14:creationId xmlns:p14="http://schemas.microsoft.com/office/powerpoint/2010/main" val="259191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97FB-592D-4563-8BFA-BE55F0A95C96}"/>
              </a:ext>
            </a:extLst>
          </p:cNvPr>
          <p:cNvSpPr>
            <a:spLocks noGrp="1"/>
          </p:cNvSpPr>
          <p:nvPr>
            <p:ph type="title"/>
          </p:nvPr>
        </p:nvSpPr>
        <p:spPr>
          <a:xfrm>
            <a:off x="650527" y="733407"/>
            <a:ext cx="4264373" cy="977030"/>
          </a:xfrm>
        </p:spPr>
        <p:txBody>
          <a:bodyPr>
            <a:normAutofit fontScale="90000"/>
          </a:bodyPr>
          <a:lstStyle/>
          <a:p>
            <a:r>
              <a:rPr lang="en-US" sz="3600" b="1" dirty="0">
                <a:solidFill>
                  <a:srgbClr val="E5673E"/>
                </a:solidFill>
              </a:rPr>
              <a:t>Harm Reduction Exists in All Facets of Our Lives</a:t>
            </a:r>
            <a:endParaRPr lang="en-US" sz="3600" b="1" dirty="0">
              <a:solidFill>
                <a:srgbClr val="E5673E"/>
              </a:solidFill>
              <a:cs typeface="Arial"/>
            </a:endParaRPr>
          </a:p>
        </p:txBody>
      </p:sp>
      <p:sp>
        <p:nvSpPr>
          <p:cNvPr id="3" name="TextBox 2">
            <a:extLst>
              <a:ext uri="{FF2B5EF4-FFF2-40B4-BE49-F238E27FC236}">
                <a16:creationId xmlns:a16="http://schemas.microsoft.com/office/drawing/2014/main" id="{92ECAEF5-1A58-48E4-B574-7A39CFA76D70}"/>
              </a:ext>
            </a:extLst>
          </p:cNvPr>
          <p:cNvSpPr txBox="1"/>
          <p:nvPr/>
        </p:nvSpPr>
        <p:spPr>
          <a:xfrm>
            <a:off x="650528" y="1704584"/>
            <a:ext cx="4638401" cy="1661993"/>
          </a:xfrm>
          <a:prstGeom prst="rect">
            <a:avLst/>
          </a:prstGeom>
          <a:noFill/>
        </p:spPr>
        <p:txBody>
          <a:bodyPr wrap="square" lIns="91440" tIns="45720" rIns="91440" bIns="45720" anchor="t">
            <a:spAutoFit/>
          </a:bodyPr>
          <a:lstStyle/>
          <a:p>
            <a:r>
              <a:rPr lang="en-US" sz="2800" i="1" dirty="0"/>
              <a:t>Listen in the video for examples of harm reduction you have experienced. </a:t>
            </a:r>
            <a:endParaRPr lang="en-US" sz="2800" i="1" dirty="0">
              <a:cs typeface="Arial"/>
            </a:endParaRPr>
          </a:p>
          <a:p>
            <a:endParaRPr lang="en-US" dirty="0"/>
          </a:p>
        </p:txBody>
      </p:sp>
      <p:pic>
        <p:nvPicPr>
          <p:cNvPr id="4" name="Picture 3">
            <a:extLst>
              <a:ext uri="{FF2B5EF4-FFF2-40B4-BE49-F238E27FC236}">
                <a16:creationId xmlns:a16="http://schemas.microsoft.com/office/drawing/2014/main" id="{9DE4AA21-7E39-4954-B3AD-851BDDA7A231}"/>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5" name="Slide Number Placeholder 1">
            <a:extLst>
              <a:ext uri="{FF2B5EF4-FFF2-40B4-BE49-F238E27FC236}">
                <a16:creationId xmlns:a16="http://schemas.microsoft.com/office/drawing/2014/main" id="{D6620653-594B-46AC-832A-9E06CAEDA39C}"/>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5</a:t>
            </a:fld>
            <a:endParaRPr lang="en-US" dirty="0">
              <a:solidFill>
                <a:schemeClr val="bg1">
                  <a:lumMod val="50000"/>
                </a:schemeClr>
              </a:solidFill>
            </a:endParaRPr>
          </a:p>
        </p:txBody>
      </p:sp>
      <p:pic>
        <p:nvPicPr>
          <p:cNvPr id="4098" name="Picture 2" descr="man sitting on sofa while using laptop">
            <a:extLst>
              <a:ext uri="{FF2B5EF4-FFF2-40B4-BE49-F238E27FC236}">
                <a16:creationId xmlns:a16="http://schemas.microsoft.com/office/drawing/2014/main" id="{AC9E0222-9512-4A26-9D89-351497755B1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05083" y="-6249"/>
            <a:ext cx="6486917" cy="672772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Vlog with solid fill">
            <a:extLst>
              <a:ext uri="{FF2B5EF4-FFF2-40B4-BE49-F238E27FC236}">
                <a16:creationId xmlns:a16="http://schemas.microsoft.com/office/drawing/2014/main" id="{05ED243F-634F-409E-A5C9-195CB02181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96768" y="-190007"/>
            <a:ext cx="1651820" cy="1651820"/>
          </a:xfrm>
          <a:prstGeom prst="rect">
            <a:avLst/>
          </a:prstGeom>
        </p:spPr>
      </p:pic>
    </p:spTree>
    <p:extLst>
      <p:ext uri="{BB962C8B-B14F-4D97-AF65-F5344CB8AC3E}">
        <p14:creationId xmlns:p14="http://schemas.microsoft.com/office/powerpoint/2010/main" val="252440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4B952-DEEE-431D-BD56-074FB21D635F}"/>
              </a:ext>
            </a:extLst>
          </p:cNvPr>
          <p:cNvSpPr>
            <a:spLocks noGrp="1"/>
          </p:cNvSpPr>
          <p:nvPr>
            <p:ph type="title"/>
          </p:nvPr>
        </p:nvSpPr>
        <p:spPr>
          <a:xfrm>
            <a:off x="2004060" y="5576888"/>
            <a:ext cx="8183880" cy="640081"/>
          </a:xfrm>
        </p:spPr>
        <p:txBody>
          <a:bodyPr vert="horz" lIns="91440" tIns="45720" rIns="91440" bIns="45720" rtlCol="0" anchor="ctr">
            <a:normAutofit/>
          </a:bodyPr>
          <a:lstStyle/>
          <a:p>
            <a:pPr algn="ctr"/>
            <a:r>
              <a:rPr lang="en-US" sz="2800" dirty="0"/>
              <a:t>Video: Harm Reduction 101</a:t>
            </a:r>
          </a:p>
        </p:txBody>
      </p:sp>
      <p:pic>
        <p:nvPicPr>
          <p:cNvPr id="6" name="Picture 5" descr="Harm Reduction 101">
            <a:hlinkClick r:id="rId3"/>
            <a:extLst>
              <a:ext uri="{FF2B5EF4-FFF2-40B4-BE49-F238E27FC236}">
                <a16:creationId xmlns:a16="http://schemas.microsoft.com/office/drawing/2014/main" id="{45E72FCE-5D77-4009-8751-12D0E13961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2004060" y="640081"/>
            <a:ext cx="8183880" cy="4836795"/>
          </a:xfrm>
          <a:prstGeom prst="rect">
            <a:avLst/>
          </a:prstGeom>
          <a:ln w="19050">
            <a:solidFill>
              <a:schemeClr val="tx1"/>
            </a:solidFill>
            <a:miter lim="800000"/>
          </a:ln>
        </p:spPr>
      </p:pic>
      <p:sp>
        <p:nvSpPr>
          <p:cNvPr id="4" name="Slide Number Placeholder 1">
            <a:extLst>
              <a:ext uri="{FF2B5EF4-FFF2-40B4-BE49-F238E27FC236}">
                <a16:creationId xmlns:a16="http://schemas.microsoft.com/office/drawing/2014/main" id="{49A00AA4-9025-4876-B1F8-2F98CF6D21DC}"/>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pPr algn="r"/>
              <a:t>6</a:t>
            </a:fld>
            <a:endParaRPr lang="en-US" dirty="0"/>
          </a:p>
        </p:txBody>
      </p:sp>
    </p:spTree>
    <p:extLst>
      <p:ext uri="{BB962C8B-B14F-4D97-AF65-F5344CB8AC3E}">
        <p14:creationId xmlns:p14="http://schemas.microsoft.com/office/powerpoint/2010/main" val="2733864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A group of friends at a coffee shop">
            <a:extLst>
              <a:ext uri="{FF2B5EF4-FFF2-40B4-BE49-F238E27FC236}">
                <a16:creationId xmlns:a16="http://schemas.microsoft.com/office/drawing/2014/main" id="{640A828C-89DF-41A0-AF56-5A6EB309AD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61520" cy="6719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8C97FB-592D-4563-8BFA-BE55F0A95C96}"/>
              </a:ext>
            </a:extLst>
          </p:cNvPr>
          <p:cNvSpPr>
            <a:spLocks noGrp="1"/>
          </p:cNvSpPr>
          <p:nvPr>
            <p:ph type="title"/>
          </p:nvPr>
        </p:nvSpPr>
        <p:spPr>
          <a:xfrm>
            <a:off x="3488499" y="4449615"/>
            <a:ext cx="8387942" cy="977030"/>
          </a:xfrm>
          <a:solidFill>
            <a:schemeClr val="bg1">
              <a:alpha val="80000"/>
            </a:schemeClr>
          </a:solidFill>
        </p:spPr>
        <p:txBody>
          <a:bodyPr>
            <a:normAutofit/>
          </a:bodyPr>
          <a:lstStyle/>
          <a:p>
            <a:r>
              <a:rPr lang="en-US" sz="3600" b="1" dirty="0">
                <a:solidFill>
                  <a:srgbClr val="38557D"/>
                </a:solidFill>
              </a:rPr>
              <a:t>Video Debrief - 1</a:t>
            </a:r>
          </a:p>
        </p:txBody>
      </p:sp>
      <p:sp>
        <p:nvSpPr>
          <p:cNvPr id="3" name="TextBox 2">
            <a:extLst>
              <a:ext uri="{FF2B5EF4-FFF2-40B4-BE49-F238E27FC236}">
                <a16:creationId xmlns:a16="http://schemas.microsoft.com/office/drawing/2014/main" id="{92ECAEF5-1A58-48E4-B574-7A39CFA76D70}"/>
              </a:ext>
            </a:extLst>
          </p:cNvPr>
          <p:cNvSpPr txBox="1"/>
          <p:nvPr/>
        </p:nvSpPr>
        <p:spPr>
          <a:xfrm>
            <a:off x="3488498" y="5488070"/>
            <a:ext cx="8387943" cy="1231106"/>
          </a:xfrm>
          <a:prstGeom prst="rect">
            <a:avLst/>
          </a:prstGeom>
          <a:solidFill>
            <a:schemeClr val="bg1">
              <a:alpha val="88000"/>
            </a:schemeClr>
          </a:solidFill>
        </p:spPr>
        <p:txBody>
          <a:bodyPr wrap="square" lIns="91440" tIns="45720" rIns="91440" bIns="45720" anchor="t">
            <a:spAutoFit/>
          </a:bodyPr>
          <a:lstStyle/>
          <a:p>
            <a:r>
              <a:rPr lang="en-US" sz="2800" b="1" i="1" dirty="0">
                <a:solidFill>
                  <a:srgbClr val="38557D"/>
                </a:solidFill>
              </a:rPr>
              <a:t>Share the harm reduction strategies mentioned in the video that you have experienced.</a:t>
            </a:r>
          </a:p>
          <a:p>
            <a:endParaRPr lang="en-US" dirty="0"/>
          </a:p>
        </p:txBody>
      </p:sp>
      <p:pic>
        <p:nvPicPr>
          <p:cNvPr id="4" name="Picture 3">
            <a:extLst>
              <a:ext uri="{FF2B5EF4-FFF2-40B4-BE49-F238E27FC236}">
                <a16:creationId xmlns:a16="http://schemas.microsoft.com/office/drawing/2014/main" id="{9DE4AA21-7E39-4954-B3AD-851BDDA7A231}"/>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5" name="Slide Number Placeholder 1">
            <a:extLst>
              <a:ext uri="{FF2B5EF4-FFF2-40B4-BE49-F238E27FC236}">
                <a16:creationId xmlns:a16="http://schemas.microsoft.com/office/drawing/2014/main" id="{D6620653-594B-46AC-832A-9E06CAEDA39C}"/>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7</a:t>
            </a:fld>
            <a:endParaRPr lang="en-US" dirty="0">
              <a:solidFill>
                <a:schemeClr val="bg1">
                  <a:lumMod val="50000"/>
                </a:schemeClr>
              </a:solidFill>
            </a:endParaRPr>
          </a:p>
        </p:txBody>
      </p:sp>
      <p:pic>
        <p:nvPicPr>
          <p:cNvPr id="7" name="Graphic 6" descr="Vlog with solid fill">
            <a:extLst>
              <a:ext uri="{FF2B5EF4-FFF2-40B4-BE49-F238E27FC236}">
                <a16:creationId xmlns:a16="http://schemas.microsoft.com/office/drawing/2014/main" id="{05ED243F-634F-409E-A5C9-195CB02181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259" y="3827796"/>
            <a:ext cx="3531286" cy="3531286"/>
          </a:xfrm>
          <a:prstGeom prst="rect">
            <a:avLst/>
          </a:prstGeom>
        </p:spPr>
      </p:pic>
    </p:spTree>
    <p:extLst>
      <p:ext uri="{BB962C8B-B14F-4D97-AF65-F5344CB8AC3E}">
        <p14:creationId xmlns:p14="http://schemas.microsoft.com/office/powerpoint/2010/main" val="15979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73E914-23C0-4BB3-8389-1D34CEC054A8}"/>
              </a:ext>
              <a:ext uri="{C183D7F6-B498-43B3-948B-1728B52AA6E4}">
                <adec:decorative xmlns:adec="http://schemas.microsoft.com/office/drawing/2017/decorative" val="1"/>
              </a:ext>
            </a:extLst>
          </p:cNvPr>
          <p:cNvSpPr/>
          <p:nvPr/>
        </p:nvSpPr>
        <p:spPr>
          <a:xfrm>
            <a:off x="-12528" y="-73157"/>
            <a:ext cx="6775277" cy="6931157"/>
          </a:xfrm>
          <a:prstGeom prst="rect">
            <a:avLst/>
          </a:prstGeom>
          <a:solidFill>
            <a:srgbClr val="E5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8" descr="Listen, Informal Meeting, Chatting">
            <a:extLst>
              <a:ext uri="{FF2B5EF4-FFF2-40B4-BE49-F238E27FC236}">
                <a16:creationId xmlns:a16="http://schemas.microsoft.com/office/drawing/2014/main" id="{3A2AFBEA-AC2D-4E10-97D5-8B6208D269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3493" y="-29974"/>
            <a:ext cx="5548506" cy="3699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B74292-C61C-4F8A-92A8-F3FF1AEF640D}"/>
              </a:ext>
            </a:extLst>
          </p:cNvPr>
          <p:cNvSpPr>
            <a:spLocks noGrp="1"/>
          </p:cNvSpPr>
          <p:nvPr>
            <p:ph type="title"/>
          </p:nvPr>
        </p:nvSpPr>
        <p:spPr>
          <a:xfrm>
            <a:off x="566894" y="618330"/>
            <a:ext cx="5787340" cy="1325563"/>
          </a:xfrm>
        </p:spPr>
        <p:txBody>
          <a:bodyPr>
            <a:normAutofit/>
          </a:bodyPr>
          <a:lstStyle/>
          <a:p>
            <a:r>
              <a:rPr lang="en-US" sz="3700" b="1" dirty="0">
                <a:solidFill>
                  <a:schemeClr val="bg1"/>
                </a:solidFill>
              </a:rPr>
              <a:t>Harm Reduction Defined</a:t>
            </a:r>
          </a:p>
        </p:txBody>
      </p:sp>
      <p:sp>
        <p:nvSpPr>
          <p:cNvPr id="3" name="Content Placeholder 2">
            <a:extLst>
              <a:ext uri="{FF2B5EF4-FFF2-40B4-BE49-F238E27FC236}">
                <a16:creationId xmlns:a16="http://schemas.microsoft.com/office/drawing/2014/main" id="{93063AF9-B47D-41D7-92F9-290725C6F631}"/>
              </a:ext>
            </a:extLst>
          </p:cNvPr>
          <p:cNvSpPr>
            <a:spLocks noGrp="1"/>
          </p:cNvSpPr>
          <p:nvPr>
            <p:ph idx="1"/>
          </p:nvPr>
        </p:nvSpPr>
        <p:spPr>
          <a:xfrm>
            <a:off x="707571" y="1797050"/>
            <a:ext cx="4967094" cy="4351338"/>
          </a:xfrm>
        </p:spPr>
        <p:txBody>
          <a:bodyPr>
            <a:normAutofit/>
          </a:bodyPr>
          <a:lstStyle/>
          <a:p>
            <a:pPr marL="0" indent="0">
              <a:lnSpc>
                <a:spcPct val="100000"/>
              </a:lnSpc>
              <a:spcBef>
                <a:spcPts val="600"/>
              </a:spcBef>
              <a:spcAft>
                <a:spcPts val="600"/>
              </a:spcAft>
              <a:buNone/>
            </a:pPr>
            <a:r>
              <a:rPr lang="en-US" sz="2400" dirty="0">
                <a:solidFill>
                  <a:schemeClr val="bg1"/>
                </a:solidFill>
              </a:rPr>
              <a:t>Harm reduction is a set of practical strategies and ideas aimed at reducing negative consequences associated with drug use. </a:t>
            </a:r>
          </a:p>
          <a:p>
            <a:pPr marL="0" indent="0">
              <a:lnSpc>
                <a:spcPct val="100000"/>
              </a:lnSpc>
              <a:spcBef>
                <a:spcPts val="600"/>
              </a:spcBef>
              <a:spcAft>
                <a:spcPts val="600"/>
              </a:spcAft>
              <a:buNone/>
            </a:pPr>
            <a:r>
              <a:rPr lang="en-US" sz="2400" dirty="0">
                <a:solidFill>
                  <a:schemeClr val="bg1"/>
                </a:solidFill>
              </a:rPr>
              <a:t>Harm reduction is also a movement for social justice built on a belief in, and respect for, the rights of people who use drugs.</a:t>
            </a:r>
          </a:p>
          <a:p>
            <a:pPr marL="0" indent="0" algn="r">
              <a:buNone/>
            </a:pPr>
            <a:r>
              <a:rPr lang="en-US" sz="2000" dirty="0">
                <a:solidFill>
                  <a:schemeClr val="bg1"/>
                </a:solidFill>
              </a:rPr>
              <a:t>- </a:t>
            </a:r>
            <a:r>
              <a:rPr lang="en-US" sz="2000" dirty="0">
                <a:solidFill>
                  <a:schemeClr val="bg1">
                    <a:lumMod val="95000"/>
                  </a:schemeClr>
                </a:solidFill>
              </a:rPr>
              <a:t>harmreduction.org</a:t>
            </a:r>
          </a:p>
        </p:txBody>
      </p:sp>
      <p:pic>
        <p:nvPicPr>
          <p:cNvPr id="9" name="Picture 8">
            <a:extLst>
              <a:ext uri="{FF2B5EF4-FFF2-40B4-BE49-F238E27FC236}">
                <a16:creationId xmlns:a16="http://schemas.microsoft.com/office/drawing/2014/main" id="{EB1EF625-5157-4240-8AA1-C6DC3B400A18}"/>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88F91303-73B1-4545-A243-1B1C05A08CC3}"/>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8</a:t>
            </a:fld>
            <a:endParaRPr lang="en-US" dirty="0">
              <a:solidFill>
                <a:schemeClr val="bg1">
                  <a:lumMod val="50000"/>
                </a:schemeClr>
              </a:solidFill>
            </a:endParaRPr>
          </a:p>
        </p:txBody>
      </p:sp>
      <p:pic>
        <p:nvPicPr>
          <p:cNvPr id="15" name="Picture 2" descr="two women sitting on chair">
            <a:extLst>
              <a:ext uri="{FF2B5EF4-FFF2-40B4-BE49-F238E27FC236}">
                <a16:creationId xmlns:a16="http://schemas.microsoft.com/office/drawing/2014/main" id="{34A8DB09-0229-436D-8FA3-C445149345F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25540" y="3388823"/>
            <a:ext cx="5566460" cy="3329479"/>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11">
            <a:extLst>
              <a:ext uri="{FF2B5EF4-FFF2-40B4-BE49-F238E27FC236}">
                <a16:creationId xmlns:a16="http://schemas.microsoft.com/office/drawing/2014/main" id="{5003A48D-1B82-45AF-86B4-0FE66742357C}"/>
              </a:ext>
            </a:extLst>
          </p:cNvPr>
          <p:cNvSpPr/>
          <p:nvPr/>
        </p:nvSpPr>
        <p:spPr>
          <a:xfrm>
            <a:off x="6627727" y="-73157"/>
            <a:ext cx="5564272" cy="1149169"/>
          </a:xfrm>
          <a:prstGeom prst="wedgeRectCallout">
            <a:avLst>
              <a:gd name="adj1" fmla="val -1088"/>
              <a:gd name="adj2" fmla="val 89672"/>
            </a:avLst>
          </a:prstGeom>
          <a:solidFill>
            <a:srgbClr val="6A4C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life activities carry some risk to  engage in them and a society or community we have created lots of ways to provide guard rails, safety nets, and services to rescue people. </a:t>
            </a:r>
          </a:p>
        </p:txBody>
      </p:sp>
      <p:sp>
        <p:nvSpPr>
          <p:cNvPr id="13" name="Speech Bubble: Rectangle 12">
            <a:extLst>
              <a:ext uri="{FF2B5EF4-FFF2-40B4-BE49-F238E27FC236}">
                <a16:creationId xmlns:a16="http://schemas.microsoft.com/office/drawing/2014/main" id="{14A5EC46-C53D-4DF8-8548-9527A505FE95}"/>
              </a:ext>
            </a:extLst>
          </p:cNvPr>
          <p:cNvSpPr/>
          <p:nvPr/>
        </p:nvSpPr>
        <p:spPr>
          <a:xfrm>
            <a:off x="6623396" y="5602686"/>
            <a:ext cx="5530553" cy="1131598"/>
          </a:xfrm>
          <a:prstGeom prst="wedgeRectCallout">
            <a:avLst>
              <a:gd name="adj1" fmla="val -2132"/>
              <a:gd name="adj2" fmla="val -147193"/>
            </a:avLst>
          </a:prstGeom>
          <a:solidFill>
            <a:srgbClr val="4F3A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complete elimination of risky behavior </a:t>
            </a:r>
          </a:p>
          <a:p>
            <a:pPr algn="ctr"/>
            <a:r>
              <a:rPr lang="en-US" dirty="0"/>
              <a:t>is rarely attainable or desirable for everyone.</a:t>
            </a:r>
          </a:p>
          <a:p>
            <a:pPr algn="ctr"/>
            <a:endParaRPr lang="en-US" dirty="0"/>
          </a:p>
        </p:txBody>
      </p:sp>
    </p:spTree>
    <p:extLst>
      <p:ext uri="{BB962C8B-B14F-4D97-AF65-F5344CB8AC3E}">
        <p14:creationId xmlns:p14="http://schemas.microsoft.com/office/powerpoint/2010/main" val="22217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person holding camera lens">
            <a:extLst>
              <a:ext uri="{FF2B5EF4-FFF2-40B4-BE49-F238E27FC236}">
                <a16:creationId xmlns:a16="http://schemas.microsoft.com/office/drawing/2014/main" id="{BAE4B83E-17F4-47CD-9ABE-171547ABEF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laceholder 1">
            <a:extLst>
              <a:ext uri="{FF2B5EF4-FFF2-40B4-BE49-F238E27FC236}">
                <a16:creationId xmlns:a16="http://schemas.microsoft.com/office/drawing/2014/main" id="{99A4F108-147B-463B-B17A-35F5F4270D5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rgbClr val="E5673E"/>
                </a:solidFill>
              </a:rPr>
              <a:pPr algn="r"/>
              <a:t>9</a:t>
            </a:fld>
            <a:endParaRPr lang="en-US" dirty="0">
              <a:solidFill>
                <a:srgbClr val="E5673E"/>
              </a:solidFill>
            </a:endParaRPr>
          </a:p>
        </p:txBody>
      </p:sp>
      <p:pic>
        <p:nvPicPr>
          <p:cNvPr id="13" name="Picture 12">
            <a:extLst>
              <a:ext uri="{FF2B5EF4-FFF2-40B4-BE49-F238E27FC236}">
                <a16:creationId xmlns:a16="http://schemas.microsoft.com/office/drawing/2014/main" id="{1CAB929C-BDCA-417B-B2A0-B2740D0BC0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4925" y="1344156"/>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358727" y="136753"/>
            <a:ext cx="6768904" cy="1318889"/>
          </a:xfrm>
        </p:spPr>
        <p:txBody>
          <a:bodyPr vert="horz" lIns="91440" tIns="45720" rIns="91440" bIns="45720" rtlCol="0" anchor="b">
            <a:noAutofit/>
          </a:bodyPr>
          <a:lstStyle/>
          <a:p>
            <a:r>
              <a:rPr lang="en-US" sz="2800" b="1" dirty="0"/>
              <a:t>Understanding Harm Reduction </a:t>
            </a:r>
            <a:br>
              <a:rPr lang="en-US" sz="3600" dirty="0"/>
            </a:br>
            <a:r>
              <a:rPr lang="en-US" sz="3600" dirty="0">
                <a:solidFill>
                  <a:srgbClr val="E5673E"/>
                </a:solidFill>
              </a:rPr>
              <a:t>Focus Population</a:t>
            </a:r>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358727" y="1831141"/>
            <a:ext cx="4670097" cy="4715284"/>
          </a:xfrm>
          <a:solidFill>
            <a:schemeClr val="bg1"/>
          </a:solidFill>
        </p:spPr>
        <p:txBody>
          <a:bodyPr vert="horz" lIns="91440" tIns="45720" rIns="91440" bIns="45720" rtlCol="0" anchor="t">
            <a:noAutofit/>
          </a:bodyPr>
          <a:lstStyle/>
          <a:p>
            <a:r>
              <a:rPr lang="en-US" sz="2800" dirty="0"/>
              <a:t>People actively using substances, including alcohol </a:t>
            </a:r>
          </a:p>
        </p:txBody>
      </p:sp>
    </p:spTree>
    <p:extLst>
      <p:ext uri="{BB962C8B-B14F-4D97-AF65-F5344CB8AC3E}">
        <p14:creationId xmlns:p14="http://schemas.microsoft.com/office/powerpoint/2010/main" val="623003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2">
      <a:dk1>
        <a:srgbClr val="000000"/>
      </a:dk1>
      <a:lt1>
        <a:srgbClr val="FFFFFF"/>
      </a:lt1>
      <a:dk2>
        <a:srgbClr val="666666"/>
      </a:dk2>
      <a:lt2>
        <a:srgbClr val="E7E6E6"/>
      </a:lt2>
      <a:accent1>
        <a:srgbClr val="00467F"/>
      </a:accent1>
      <a:accent2>
        <a:srgbClr val="CC4927"/>
      </a:accent2>
      <a:accent3>
        <a:srgbClr val="B2CEE6"/>
      </a:accent3>
      <a:accent4>
        <a:srgbClr val="F1E18A"/>
      </a:accent4>
      <a:accent5>
        <a:srgbClr val="694961"/>
      </a:accent5>
      <a:accent6>
        <a:srgbClr val="93A545"/>
      </a:accent6>
      <a:hlink>
        <a:srgbClr val="00467F"/>
      </a:hlink>
      <a:folHlink>
        <a:srgbClr val="6949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7C0643-029B-B64D-B22A-8EFE1DDB07A5}" vid="{EDD24F91-4270-D94D-9FFF-777BB0BE11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2086</TotalTime>
  <Words>2807</Words>
  <Application>Microsoft Office PowerPoint</Application>
  <PresentationFormat>Widescreen</PresentationFormat>
  <Paragraphs>245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Georgia</vt:lpstr>
      <vt:lpstr>Palatino Linotype</vt:lpstr>
      <vt:lpstr>Symbol</vt:lpstr>
      <vt:lpstr>Wingdings</vt:lpstr>
      <vt:lpstr>Office Theme</vt:lpstr>
      <vt:lpstr>Substance Misuse Prevention’s Role                                 in Harm Reduction</vt:lpstr>
      <vt:lpstr>Disclaimer</vt:lpstr>
      <vt:lpstr>Language Matters. </vt:lpstr>
      <vt:lpstr>Learning Objectives</vt:lpstr>
      <vt:lpstr>Harm Reduction Exists in All Facets of Our Lives</vt:lpstr>
      <vt:lpstr>Video: Harm Reduction 101</vt:lpstr>
      <vt:lpstr>Video Debrief - 1</vt:lpstr>
      <vt:lpstr>Harm Reduction Defined</vt:lpstr>
      <vt:lpstr>Understanding Harm Reduction  Focus Population</vt:lpstr>
      <vt:lpstr>Understanding Harm Reduction  Grounded in 8 Guiding Principles</vt:lpstr>
      <vt:lpstr>Understanding Harm Reduction Grounded in 8 Guiding Principles, continued</vt:lpstr>
      <vt:lpstr>Understanding Harm Reduction Examples of Strategies </vt:lpstr>
      <vt:lpstr>Harm Reduction Strategies and Principles</vt:lpstr>
      <vt:lpstr>What is Harm Reduction Video</vt:lpstr>
      <vt:lpstr>Video Debrief - 2</vt:lpstr>
      <vt:lpstr>Prevention Focus </vt:lpstr>
      <vt:lpstr>Prevention Defined</vt:lpstr>
      <vt:lpstr>In Short...</vt:lpstr>
      <vt:lpstr>Prevention's Role In Enhancing Harm Reduction Efforts</vt:lpstr>
      <vt:lpstr>Prevention's Role 1. Promote Community Readiness</vt:lpstr>
      <vt:lpstr>Prevention's Role 2. Address Stigma</vt:lpstr>
      <vt:lpstr>PTTC Position on Affirming Language</vt:lpstr>
      <vt:lpstr>Prevention's Role 3. Provide Education and Resources</vt:lpstr>
      <vt:lpstr>Prevention's Role 4. Coordinate Strategy Implementation </vt:lpstr>
      <vt:lpstr>Prevention's Role 5. Link Harm Reduction to “Upstream” Efforts</vt:lpstr>
      <vt:lpstr>Keep in Mind…Moving Forward </vt:lpstr>
      <vt:lpstr>Taking Action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Fitzgerald</dc:creator>
  <cp:lastModifiedBy>Kris Gabrielsen</cp:lastModifiedBy>
  <cp:revision>628</cp:revision>
  <cp:lastPrinted>2022-02-10T12:12:04Z</cp:lastPrinted>
  <dcterms:created xsi:type="dcterms:W3CDTF">2021-11-05T22:19:06Z</dcterms:created>
  <dcterms:modified xsi:type="dcterms:W3CDTF">2022-02-16T17:31:49Z</dcterms:modified>
</cp:coreProperties>
</file>