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 id="2147483692" r:id="rId2"/>
    <p:sldMasterId id="2147483706" r:id="rId3"/>
    <p:sldMasterId id="2147483719" r:id="rId4"/>
    <p:sldMasterId id="2147483731" r:id="rId5"/>
  </p:sldMasterIdLst>
  <p:notesMasterIdLst>
    <p:notesMasterId r:id="rId56"/>
  </p:notesMasterIdLst>
  <p:sldIdLst>
    <p:sldId id="256" r:id="rId6"/>
    <p:sldId id="1524" r:id="rId7"/>
    <p:sldId id="261" r:id="rId8"/>
    <p:sldId id="262" r:id="rId9"/>
    <p:sldId id="1571" r:id="rId10"/>
    <p:sldId id="1525" r:id="rId11"/>
    <p:sldId id="1526" r:id="rId12"/>
    <p:sldId id="1531" r:id="rId13"/>
    <p:sldId id="1596" r:id="rId14"/>
    <p:sldId id="1573" r:id="rId15"/>
    <p:sldId id="269" r:id="rId16"/>
    <p:sldId id="270" r:id="rId17"/>
    <p:sldId id="1575" r:id="rId18"/>
    <p:sldId id="1574" r:id="rId19"/>
    <p:sldId id="1581" r:id="rId20"/>
    <p:sldId id="1582" r:id="rId21"/>
    <p:sldId id="1527" r:id="rId22"/>
    <p:sldId id="1597" r:id="rId23"/>
    <p:sldId id="1591" r:id="rId24"/>
    <p:sldId id="1592" r:id="rId25"/>
    <p:sldId id="1593" r:id="rId26"/>
    <p:sldId id="1594" r:id="rId27"/>
    <p:sldId id="1578" r:id="rId28"/>
    <p:sldId id="1598" r:id="rId29"/>
    <p:sldId id="1599" r:id="rId30"/>
    <p:sldId id="1600" r:id="rId31"/>
    <p:sldId id="1601" r:id="rId32"/>
    <p:sldId id="1576" r:id="rId33"/>
    <p:sldId id="1529" r:id="rId34"/>
    <p:sldId id="1595" r:id="rId35"/>
    <p:sldId id="1584" r:id="rId36"/>
    <p:sldId id="1589" r:id="rId37"/>
    <p:sldId id="1583" r:id="rId38"/>
    <p:sldId id="1532" r:id="rId39"/>
    <p:sldId id="1602" r:id="rId40"/>
    <p:sldId id="1603" r:id="rId41"/>
    <p:sldId id="1604" r:id="rId42"/>
    <p:sldId id="1537" r:id="rId43"/>
    <p:sldId id="1533" r:id="rId44"/>
    <p:sldId id="1585" r:id="rId45"/>
    <p:sldId id="1579" r:id="rId46"/>
    <p:sldId id="310" r:id="rId47"/>
    <p:sldId id="1536" r:id="rId48"/>
    <p:sldId id="1586" r:id="rId49"/>
    <p:sldId id="1562" r:id="rId50"/>
    <p:sldId id="1587" r:id="rId51"/>
    <p:sldId id="336" r:id="rId52"/>
    <p:sldId id="337" r:id="rId53"/>
    <p:sldId id="1572" r:id="rId54"/>
    <p:sldId id="334"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9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55" autoAdjust="0"/>
    <p:restoredTop sz="89315" autoAdjust="0"/>
  </p:normalViewPr>
  <p:slideViewPr>
    <p:cSldViewPr snapToGrid="0" snapToObjects="1">
      <p:cViewPr varScale="1">
        <p:scale>
          <a:sx n="93" d="100"/>
          <a:sy n="93" d="100"/>
        </p:scale>
        <p:origin x="1696" y="20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217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CC318-04BE-4B6A-A3A5-FEFF2024113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D4E3A494-0D79-461F-9257-D9E248D6A5E8}">
      <dgm:prSet/>
      <dgm:spPr/>
      <dgm:t>
        <a:bodyPr/>
        <a:lstStyle/>
        <a:p>
          <a:r>
            <a:rPr lang="en-US" dirty="0"/>
            <a:t>Welcome and introduction</a:t>
          </a:r>
        </a:p>
      </dgm:t>
    </dgm:pt>
    <dgm:pt modelId="{873224BD-E7F8-4512-8E96-691D382F9DFA}" type="parTrans" cxnId="{57801F2B-1CB8-40E5-AF7E-E34CE2529BAB}">
      <dgm:prSet/>
      <dgm:spPr/>
      <dgm:t>
        <a:bodyPr/>
        <a:lstStyle/>
        <a:p>
          <a:endParaRPr lang="en-US"/>
        </a:p>
      </dgm:t>
    </dgm:pt>
    <dgm:pt modelId="{4E7D9E70-3C10-4AAD-B7DC-7AA68930C8A5}" type="sibTrans" cxnId="{57801F2B-1CB8-40E5-AF7E-E34CE2529BAB}">
      <dgm:prSet/>
      <dgm:spPr/>
      <dgm:t>
        <a:bodyPr/>
        <a:lstStyle/>
        <a:p>
          <a:endParaRPr lang="en-US"/>
        </a:p>
      </dgm:t>
    </dgm:pt>
    <dgm:pt modelId="{C1B8785E-F695-4C5D-B931-213542FED49A}">
      <dgm:prSet/>
      <dgm:spPr/>
      <dgm:t>
        <a:bodyPr/>
        <a:lstStyle/>
        <a:p>
          <a:r>
            <a:rPr lang="en-US" dirty="0"/>
            <a:t>History of the evidence base</a:t>
          </a:r>
        </a:p>
      </dgm:t>
    </dgm:pt>
    <dgm:pt modelId="{C342E173-9172-4181-B631-635D631F59FF}" type="parTrans" cxnId="{36D3C2E2-FD89-406C-89D7-82997A2FE177}">
      <dgm:prSet/>
      <dgm:spPr/>
      <dgm:t>
        <a:bodyPr/>
        <a:lstStyle/>
        <a:p>
          <a:endParaRPr lang="en-US"/>
        </a:p>
      </dgm:t>
    </dgm:pt>
    <dgm:pt modelId="{37DCF1BA-28C9-496B-8AD8-6D10CC502765}" type="sibTrans" cxnId="{36D3C2E2-FD89-406C-89D7-82997A2FE177}">
      <dgm:prSet/>
      <dgm:spPr/>
      <dgm:t>
        <a:bodyPr/>
        <a:lstStyle/>
        <a:p>
          <a:endParaRPr lang="en-US"/>
        </a:p>
      </dgm:t>
    </dgm:pt>
    <dgm:pt modelId="{A8C2EFB8-7A09-42BF-A952-21C3B95F5145}">
      <dgm:prSet/>
      <dgm:spPr/>
      <dgm:t>
        <a:bodyPr/>
        <a:lstStyle/>
        <a:p>
          <a:r>
            <a:rPr lang="en-US" dirty="0"/>
            <a:t>Ineffective and effective prevention strategies</a:t>
          </a:r>
        </a:p>
      </dgm:t>
    </dgm:pt>
    <dgm:pt modelId="{76AC6CA4-D340-4B08-9C08-028C5393FC47}" type="parTrans" cxnId="{DC0DA13A-E8AE-48D6-A209-17B80E8F9218}">
      <dgm:prSet/>
      <dgm:spPr/>
      <dgm:t>
        <a:bodyPr/>
        <a:lstStyle/>
        <a:p>
          <a:endParaRPr lang="en-US"/>
        </a:p>
      </dgm:t>
    </dgm:pt>
    <dgm:pt modelId="{043A4CAA-9676-4822-973F-F9CB62DF9194}" type="sibTrans" cxnId="{DC0DA13A-E8AE-48D6-A209-17B80E8F9218}">
      <dgm:prSet/>
      <dgm:spPr/>
      <dgm:t>
        <a:bodyPr/>
        <a:lstStyle/>
        <a:p>
          <a:endParaRPr lang="en-US"/>
        </a:p>
      </dgm:t>
    </dgm:pt>
    <dgm:pt modelId="{7DFD3F73-61FF-49E6-8751-4845400D0BC5}">
      <dgm:prSet/>
      <dgm:spPr/>
      <dgm:t>
        <a:bodyPr/>
        <a:lstStyle/>
        <a:p>
          <a:r>
            <a:rPr lang="en-US" dirty="0"/>
            <a:t>Strategies for promoting effective, evidence-based strategies</a:t>
          </a:r>
        </a:p>
      </dgm:t>
    </dgm:pt>
    <dgm:pt modelId="{F05AD84D-33FE-411A-8AD4-C85699461AAD}" type="parTrans" cxnId="{19143ABB-DA6B-4770-8B9C-4B4DB5D6D9D2}">
      <dgm:prSet/>
      <dgm:spPr/>
      <dgm:t>
        <a:bodyPr/>
        <a:lstStyle/>
        <a:p>
          <a:endParaRPr lang="en-US"/>
        </a:p>
      </dgm:t>
    </dgm:pt>
    <dgm:pt modelId="{A08C4697-44D3-44B6-9A2B-0C1BB1C43AC9}" type="sibTrans" cxnId="{19143ABB-DA6B-4770-8B9C-4B4DB5D6D9D2}">
      <dgm:prSet/>
      <dgm:spPr/>
      <dgm:t>
        <a:bodyPr/>
        <a:lstStyle/>
        <a:p>
          <a:endParaRPr lang="en-US"/>
        </a:p>
      </dgm:t>
    </dgm:pt>
    <dgm:pt modelId="{890327F1-1119-4A97-BA29-AF968E8D681D}" type="pres">
      <dgm:prSet presAssocID="{220CC318-04BE-4B6A-A3A5-FEFF20241137}" presName="matrix" presStyleCnt="0">
        <dgm:presLayoutVars>
          <dgm:chMax val="1"/>
          <dgm:dir/>
          <dgm:resizeHandles val="exact"/>
        </dgm:presLayoutVars>
      </dgm:prSet>
      <dgm:spPr/>
    </dgm:pt>
    <dgm:pt modelId="{CCD51BB9-B8FB-4281-97E9-A2B18A9922A1}" type="pres">
      <dgm:prSet presAssocID="{220CC318-04BE-4B6A-A3A5-FEFF20241137}" presName="diamond" presStyleLbl="bgShp" presStyleIdx="0" presStyleCnt="1"/>
      <dgm:spPr/>
    </dgm:pt>
    <dgm:pt modelId="{EF86AB57-DA7E-4ABF-BE4B-F2637A9984A1}" type="pres">
      <dgm:prSet presAssocID="{220CC318-04BE-4B6A-A3A5-FEFF20241137}" presName="quad1" presStyleLbl="node1" presStyleIdx="0" presStyleCnt="4">
        <dgm:presLayoutVars>
          <dgm:chMax val="0"/>
          <dgm:chPref val="0"/>
          <dgm:bulletEnabled val="1"/>
        </dgm:presLayoutVars>
      </dgm:prSet>
      <dgm:spPr/>
    </dgm:pt>
    <dgm:pt modelId="{AABDB71E-7006-45F3-AF8D-663114C53251}" type="pres">
      <dgm:prSet presAssocID="{220CC318-04BE-4B6A-A3A5-FEFF20241137}" presName="quad2" presStyleLbl="node1" presStyleIdx="1" presStyleCnt="4">
        <dgm:presLayoutVars>
          <dgm:chMax val="0"/>
          <dgm:chPref val="0"/>
          <dgm:bulletEnabled val="1"/>
        </dgm:presLayoutVars>
      </dgm:prSet>
      <dgm:spPr/>
    </dgm:pt>
    <dgm:pt modelId="{32D8477D-AC5D-4282-8DE9-A1CBC798FC88}" type="pres">
      <dgm:prSet presAssocID="{220CC318-04BE-4B6A-A3A5-FEFF20241137}" presName="quad3" presStyleLbl="node1" presStyleIdx="2" presStyleCnt="4">
        <dgm:presLayoutVars>
          <dgm:chMax val="0"/>
          <dgm:chPref val="0"/>
          <dgm:bulletEnabled val="1"/>
        </dgm:presLayoutVars>
      </dgm:prSet>
      <dgm:spPr/>
    </dgm:pt>
    <dgm:pt modelId="{1C75C598-DBA4-491E-90C9-A0B64C81C433}" type="pres">
      <dgm:prSet presAssocID="{220CC318-04BE-4B6A-A3A5-FEFF20241137}" presName="quad4" presStyleLbl="node1" presStyleIdx="3" presStyleCnt="4">
        <dgm:presLayoutVars>
          <dgm:chMax val="0"/>
          <dgm:chPref val="0"/>
          <dgm:bulletEnabled val="1"/>
        </dgm:presLayoutVars>
      </dgm:prSet>
      <dgm:spPr/>
    </dgm:pt>
  </dgm:ptLst>
  <dgm:cxnLst>
    <dgm:cxn modelId="{6253F41F-E203-4393-A110-C291FA99B351}" type="presOf" srcId="{A8C2EFB8-7A09-42BF-A952-21C3B95F5145}" destId="{32D8477D-AC5D-4282-8DE9-A1CBC798FC88}" srcOrd="0" destOrd="0" presId="urn:microsoft.com/office/officeart/2005/8/layout/matrix3"/>
    <dgm:cxn modelId="{57801F2B-1CB8-40E5-AF7E-E34CE2529BAB}" srcId="{220CC318-04BE-4B6A-A3A5-FEFF20241137}" destId="{D4E3A494-0D79-461F-9257-D9E248D6A5E8}" srcOrd="0" destOrd="0" parTransId="{873224BD-E7F8-4512-8E96-691D382F9DFA}" sibTransId="{4E7D9E70-3C10-4AAD-B7DC-7AA68930C8A5}"/>
    <dgm:cxn modelId="{DC0DA13A-E8AE-48D6-A209-17B80E8F9218}" srcId="{220CC318-04BE-4B6A-A3A5-FEFF20241137}" destId="{A8C2EFB8-7A09-42BF-A952-21C3B95F5145}" srcOrd="2" destOrd="0" parTransId="{76AC6CA4-D340-4B08-9C08-028C5393FC47}" sibTransId="{043A4CAA-9676-4822-973F-F9CB62DF9194}"/>
    <dgm:cxn modelId="{0298CA48-1E68-44CB-B974-219A52FF9398}" type="presOf" srcId="{D4E3A494-0D79-461F-9257-D9E248D6A5E8}" destId="{EF86AB57-DA7E-4ABF-BE4B-F2637A9984A1}" srcOrd="0" destOrd="0" presId="urn:microsoft.com/office/officeart/2005/8/layout/matrix3"/>
    <dgm:cxn modelId="{206BAA60-15F7-4552-86D8-CBE9BAE429D5}" type="presOf" srcId="{7DFD3F73-61FF-49E6-8751-4845400D0BC5}" destId="{1C75C598-DBA4-491E-90C9-A0B64C81C433}" srcOrd="0" destOrd="0" presId="urn:microsoft.com/office/officeart/2005/8/layout/matrix3"/>
    <dgm:cxn modelId="{9CBECA99-CFDA-4E84-8ED8-B3B04A6531D8}" type="presOf" srcId="{C1B8785E-F695-4C5D-B931-213542FED49A}" destId="{AABDB71E-7006-45F3-AF8D-663114C53251}" srcOrd="0" destOrd="0" presId="urn:microsoft.com/office/officeart/2005/8/layout/matrix3"/>
    <dgm:cxn modelId="{19143ABB-DA6B-4770-8B9C-4B4DB5D6D9D2}" srcId="{220CC318-04BE-4B6A-A3A5-FEFF20241137}" destId="{7DFD3F73-61FF-49E6-8751-4845400D0BC5}" srcOrd="3" destOrd="0" parTransId="{F05AD84D-33FE-411A-8AD4-C85699461AAD}" sibTransId="{A08C4697-44D3-44B6-9A2B-0C1BB1C43AC9}"/>
    <dgm:cxn modelId="{36D3C2E2-FD89-406C-89D7-82997A2FE177}" srcId="{220CC318-04BE-4B6A-A3A5-FEFF20241137}" destId="{C1B8785E-F695-4C5D-B931-213542FED49A}" srcOrd="1" destOrd="0" parTransId="{C342E173-9172-4181-B631-635D631F59FF}" sibTransId="{37DCF1BA-28C9-496B-8AD8-6D10CC502765}"/>
    <dgm:cxn modelId="{0EC144FA-0209-471D-B629-C95B303114B0}" type="presOf" srcId="{220CC318-04BE-4B6A-A3A5-FEFF20241137}" destId="{890327F1-1119-4A97-BA29-AF968E8D681D}" srcOrd="0" destOrd="0" presId="urn:microsoft.com/office/officeart/2005/8/layout/matrix3"/>
    <dgm:cxn modelId="{3D31770A-CCE6-4378-9192-1AB573635E63}" type="presParOf" srcId="{890327F1-1119-4A97-BA29-AF968E8D681D}" destId="{CCD51BB9-B8FB-4281-97E9-A2B18A9922A1}" srcOrd="0" destOrd="0" presId="urn:microsoft.com/office/officeart/2005/8/layout/matrix3"/>
    <dgm:cxn modelId="{7B3B9CFA-0E47-4B94-9323-B1476227A9DA}" type="presParOf" srcId="{890327F1-1119-4A97-BA29-AF968E8D681D}" destId="{EF86AB57-DA7E-4ABF-BE4B-F2637A9984A1}" srcOrd="1" destOrd="0" presId="urn:microsoft.com/office/officeart/2005/8/layout/matrix3"/>
    <dgm:cxn modelId="{5C8FF173-ECF0-492A-8A3D-52196157DBDC}" type="presParOf" srcId="{890327F1-1119-4A97-BA29-AF968E8D681D}" destId="{AABDB71E-7006-45F3-AF8D-663114C53251}" srcOrd="2" destOrd="0" presId="urn:microsoft.com/office/officeart/2005/8/layout/matrix3"/>
    <dgm:cxn modelId="{A4A7564C-B0ED-4C75-BBC7-5A9D2794E3DF}" type="presParOf" srcId="{890327F1-1119-4A97-BA29-AF968E8D681D}" destId="{32D8477D-AC5D-4282-8DE9-A1CBC798FC88}" srcOrd="3" destOrd="0" presId="urn:microsoft.com/office/officeart/2005/8/layout/matrix3"/>
    <dgm:cxn modelId="{0560FD01-984F-473D-A75A-92FFCD911C99}" type="presParOf" srcId="{890327F1-1119-4A97-BA29-AF968E8D681D}" destId="{1C75C598-DBA4-491E-90C9-A0B64C81C43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5CEB84-2C59-4DFB-9A43-8E5652B7317C}"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84E21E0-A4F6-48A7-9131-5E3C4A1D6988}">
      <dgm:prSet/>
      <dgm:spPr/>
      <dgm:t>
        <a:bodyPr/>
        <a:lstStyle/>
        <a:p>
          <a:r>
            <a:rPr lang="en-US" b="0" i="0" dirty="0"/>
            <a:t>Implementing effective, evidence-based programs ensures that prevention programs and policies do no harm </a:t>
          </a:r>
          <a:endParaRPr lang="en-US" dirty="0"/>
        </a:p>
      </dgm:t>
      <dgm:extLst>
        <a:ext uri="{E40237B7-FDA0-4F09-8148-C483321AD2D9}">
          <dgm14:cNvPr xmlns:dgm14="http://schemas.microsoft.com/office/drawing/2010/diagram" id="0" name="" descr="Implementing effective, evidence-based programs ensures that prevention programs and policies do no harm &#10;Ineffective/counterproductive prevention strategies can increase the risks of drug misuse &#10;&#10;"/>
        </a:ext>
      </dgm:extLst>
    </dgm:pt>
    <dgm:pt modelId="{7D4C6444-137C-4C5E-A8B2-1AA5EE1369E5}" type="parTrans" cxnId="{091BF0CF-90B5-4BB1-A089-FFDCA2C3BA36}">
      <dgm:prSet/>
      <dgm:spPr/>
      <dgm:t>
        <a:bodyPr/>
        <a:lstStyle/>
        <a:p>
          <a:endParaRPr lang="en-US"/>
        </a:p>
      </dgm:t>
    </dgm:pt>
    <dgm:pt modelId="{C61EE328-1AE6-462A-AB01-1DF904E895CE}" type="sibTrans" cxnId="{091BF0CF-90B5-4BB1-A089-FFDCA2C3BA36}">
      <dgm:prSet/>
      <dgm:spPr/>
      <dgm:t>
        <a:bodyPr/>
        <a:lstStyle/>
        <a:p>
          <a:endParaRPr lang="en-US"/>
        </a:p>
      </dgm:t>
    </dgm:pt>
    <dgm:pt modelId="{35C7AFF2-DE62-4112-9D54-2A17998039A6}">
      <dgm:prSet/>
      <dgm:spPr/>
      <dgm:t>
        <a:bodyPr/>
        <a:lstStyle/>
        <a:p>
          <a:r>
            <a:rPr lang="en-US" b="0" i="0" dirty="0"/>
            <a:t>Ineffective/counterproductive prevention </a:t>
          </a:r>
          <a:r>
            <a:rPr lang="en-US" dirty="0"/>
            <a:t>strategies </a:t>
          </a:r>
          <a:r>
            <a:rPr lang="en-US" b="0" i="0" dirty="0"/>
            <a:t>can increase the risks of drug misuse </a:t>
          </a:r>
          <a:endParaRPr lang="en-US" dirty="0"/>
        </a:p>
      </dgm:t>
      <dgm:extLst>
        <a:ext uri="{E40237B7-FDA0-4F09-8148-C483321AD2D9}">
          <dgm14:cNvPr xmlns:dgm14="http://schemas.microsoft.com/office/drawing/2010/diagram" id="0" name="" descr="Implementing effective, evidence-based programs ensures that prevention programs and policies do no harm &#10;Ineffective/counterproductive prevention strategies can increase the risks of drug misuse &#10;&#10;"/>
        </a:ext>
      </dgm:extLst>
    </dgm:pt>
    <dgm:pt modelId="{EC803585-24CA-4982-B0AB-C90B697090D9}" type="parTrans" cxnId="{94FE1DDB-3EE4-4230-ADFC-1297E15662D3}">
      <dgm:prSet/>
      <dgm:spPr/>
      <dgm:t>
        <a:bodyPr/>
        <a:lstStyle/>
        <a:p>
          <a:endParaRPr lang="en-US"/>
        </a:p>
      </dgm:t>
    </dgm:pt>
    <dgm:pt modelId="{461DC6E1-6F1B-4A49-A918-C57C5D576C19}" type="sibTrans" cxnId="{94FE1DDB-3EE4-4230-ADFC-1297E15662D3}">
      <dgm:prSet/>
      <dgm:spPr/>
      <dgm:t>
        <a:bodyPr/>
        <a:lstStyle/>
        <a:p>
          <a:endParaRPr lang="en-US"/>
        </a:p>
      </dgm:t>
    </dgm:pt>
    <dgm:pt modelId="{06902A72-3D0E-483D-A9B9-1222FFF4435F}" type="pres">
      <dgm:prSet presAssocID="{BF5CEB84-2C59-4DFB-9A43-8E5652B7317C}" presName="vert0" presStyleCnt="0">
        <dgm:presLayoutVars>
          <dgm:dir/>
          <dgm:animOne val="branch"/>
          <dgm:animLvl val="lvl"/>
        </dgm:presLayoutVars>
      </dgm:prSet>
      <dgm:spPr/>
    </dgm:pt>
    <dgm:pt modelId="{36AA6BEB-7D93-421F-9495-F619842BC47C}" type="pres">
      <dgm:prSet presAssocID="{684E21E0-A4F6-48A7-9131-5E3C4A1D6988}" presName="thickLine" presStyleLbl="alignNode1" presStyleIdx="0" presStyleCnt="2"/>
      <dgm:spPr/>
    </dgm:pt>
    <dgm:pt modelId="{D7D379EA-4779-4ADD-BD30-83CEC5DDBA91}" type="pres">
      <dgm:prSet presAssocID="{684E21E0-A4F6-48A7-9131-5E3C4A1D6988}" presName="horz1" presStyleCnt="0"/>
      <dgm:spPr/>
    </dgm:pt>
    <dgm:pt modelId="{522A4E61-E869-41A4-BCE9-A87D47A057B8}" type="pres">
      <dgm:prSet presAssocID="{684E21E0-A4F6-48A7-9131-5E3C4A1D6988}" presName="tx1" presStyleLbl="revTx" presStyleIdx="0" presStyleCnt="2"/>
      <dgm:spPr/>
    </dgm:pt>
    <dgm:pt modelId="{B6B4EEAF-6EAF-4476-8AA6-8F3BEC2C301C}" type="pres">
      <dgm:prSet presAssocID="{684E21E0-A4F6-48A7-9131-5E3C4A1D6988}" presName="vert1" presStyleCnt="0"/>
      <dgm:spPr/>
    </dgm:pt>
    <dgm:pt modelId="{5077BBCE-DF1B-4B5E-B426-1E90EE815508}" type="pres">
      <dgm:prSet presAssocID="{35C7AFF2-DE62-4112-9D54-2A17998039A6}" presName="thickLine" presStyleLbl="alignNode1" presStyleIdx="1" presStyleCnt="2"/>
      <dgm:spPr/>
    </dgm:pt>
    <dgm:pt modelId="{41E0EC12-40F5-465E-9278-DD6BAFB0BC03}" type="pres">
      <dgm:prSet presAssocID="{35C7AFF2-DE62-4112-9D54-2A17998039A6}" presName="horz1" presStyleCnt="0"/>
      <dgm:spPr/>
    </dgm:pt>
    <dgm:pt modelId="{A0E78F37-0D6A-4AD9-9E7B-BC3438AE5632}" type="pres">
      <dgm:prSet presAssocID="{35C7AFF2-DE62-4112-9D54-2A17998039A6}" presName="tx1" presStyleLbl="revTx" presStyleIdx="1" presStyleCnt="2"/>
      <dgm:spPr/>
    </dgm:pt>
    <dgm:pt modelId="{C43DCC18-0CDA-4884-B599-ADBE694A7395}" type="pres">
      <dgm:prSet presAssocID="{35C7AFF2-DE62-4112-9D54-2A17998039A6}" presName="vert1" presStyleCnt="0"/>
      <dgm:spPr/>
    </dgm:pt>
  </dgm:ptLst>
  <dgm:cxnLst>
    <dgm:cxn modelId="{E443331C-75FE-4F08-822E-95D0E1C2170A}" type="presOf" srcId="{684E21E0-A4F6-48A7-9131-5E3C4A1D6988}" destId="{522A4E61-E869-41A4-BCE9-A87D47A057B8}" srcOrd="0" destOrd="0" presId="urn:microsoft.com/office/officeart/2008/layout/LinedList"/>
    <dgm:cxn modelId="{5558305C-130F-475B-80AC-019591195A81}" type="presOf" srcId="{BF5CEB84-2C59-4DFB-9A43-8E5652B7317C}" destId="{06902A72-3D0E-483D-A9B9-1222FFF4435F}" srcOrd="0" destOrd="0" presId="urn:microsoft.com/office/officeart/2008/layout/LinedList"/>
    <dgm:cxn modelId="{B12C4271-6147-4DB0-9ABC-D35E3BD9E345}" type="presOf" srcId="{35C7AFF2-DE62-4112-9D54-2A17998039A6}" destId="{A0E78F37-0D6A-4AD9-9E7B-BC3438AE5632}" srcOrd="0" destOrd="0" presId="urn:microsoft.com/office/officeart/2008/layout/LinedList"/>
    <dgm:cxn modelId="{091BF0CF-90B5-4BB1-A089-FFDCA2C3BA36}" srcId="{BF5CEB84-2C59-4DFB-9A43-8E5652B7317C}" destId="{684E21E0-A4F6-48A7-9131-5E3C4A1D6988}" srcOrd="0" destOrd="0" parTransId="{7D4C6444-137C-4C5E-A8B2-1AA5EE1369E5}" sibTransId="{C61EE328-1AE6-462A-AB01-1DF904E895CE}"/>
    <dgm:cxn modelId="{94FE1DDB-3EE4-4230-ADFC-1297E15662D3}" srcId="{BF5CEB84-2C59-4DFB-9A43-8E5652B7317C}" destId="{35C7AFF2-DE62-4112-9D54-2A17998039A6}" srcOrd="1" destOrd="0" parTransId="{EC803585-24CA-4982-B0AB-C90B697090D9}" sibTransId="{461DC6E1-6F1B-4A49-A918-C57C5D576C19}"/>
    <dgm:cxn modelId="{13017807-C6DF-4FF7-99A5-BEBFF6B92A10}" type="presParOf" srcId="{06902A72-3D0E-483D-A9B9-1222FFF4435F}" destId="{36AA6BEB-7D93-421F-9495-F619842BC47C}" srcOrd="0" destOrd="0" presId="urn:microsoft.com/office/officeart/2008/layout/LinedList"/>
    <dgm:cxn modelId="{5868A328-1E13-49B5-9C21-1AC6BF50B404}" type="presParOf" srcId="{06902A72-3D0E-483D-A9B9-1222FFF4435F}" destId="{D7D379EA-4779-4ADD-BD30-83CEC5DDBA91}" srcOrd="1" destOrd="0" presId="urn:microsoft.com/office/officeart/2008/layout/LinedList"/>
    <dgm:cxn modelId="{A53AD1FE-8C67-4780-96DD-70980BB148F8}" type="presParOf" srcId="{D7D379EA-4779-4ADD-BD30-83CEC5DDBA91}" destId="{522A4E61-E869-41A4-BCE9-A87D47A057B8}" srcOrd="0" destOrd="0" presId="urn:microsoft.com/office/officeart/2008/layout/LinedList"/>
    <dgm:cxn modelId="{AE835E0A-69B3-4311-853B-C78C5E1306C1}" type="presParOf" srcId="{D7D379EA-4779-4ADD-BD30-83CEC5DDBA91}" destId="{B6B4EEAF-6EAF-4476-8AA6-8F3BEC2C301C}" srcOrd="1" destOrd="0" presId="urn:microsoft.com/office/officeart/2008/layout/LinedList"/>
    <dgm:cxn modelId="{DDC2429A-4BDC-4A5A-98DE-646E939E30F1}" type="presParOf" srcId="{06902A72-3D0E-483D-A9B9-1222FFF4435F}" destId="{5077BBCE-DF1B-4B5E-B426-1E90EE815508}" srcOrd="2" destOrd="0" presId="urn:microsoft.com/office/officeart/2008/layout/LinedList"/>
    <dgm:cxn modelId="{3B5A6DF6-8D51-4D66-B1B1-F7FC00D84A17}" type="presParOf" srcId="{06902A72-3D0E-483D-A9B9-1222FFF4435F}" destId="{41E0EC12-40F5-465E-9278-DD6BAFB0BC03}" srcOrd="3" destOrd="0" presId="urn:microsoft.com/office/officeart/2008/layout/LinedList"/>
    <dgm:cxn modelId="{7ACEE5AC-998D-4FFA-9718-88A3B5D90A75}" type="presParOf" srcId="{41E0EC12-40F5-465E-9278-DD6BAFB0BC03}" destId="{A0E78F37-0D6A-4AD9-9E7B-BC3438AE5632}" srcOrd="0" destOrd="0" presId="urn:microsoft.com/office/officeart/2008/layout/LinedList"/>
    <dgm:cxn modelId="{C22995FA-1DAE-4051-B6EB-7F976C967727}" type="presParOf" srcId="{41E0EC12-40F5-465E-9278-DD6BAFB0BC03}" destId="{C43DCC18-0CDA-4884-B599-ADBE694A739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CF9265-C217-4C6C-8474-B725F8F83BA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FDDA4AB6-7623-477D-BDAB-2D320CD4CCDF}">
      <dgm:prSet/>
      <dgm:spPr/>
      <dgm:t>
        <a:bodyPr/>
        <a:lstStyle/>
        <a:p>
          <a:r>
            <a:rPr lang="en-US" dirty="0"/>
            <a:t>Incremental change vs sudden change</a:t>
          </a:r>
        </a:p>
      </dgm:t>
      <dgm:extLst>
        <a:ext uri="{E40237B7-FDA0-4F09-8148-C483321AD2D9}">
          <dgm14:cNvPr xmlns:dgm14="http://schemas.microsoft.com/office/drawing/2010/diagram" id="0" name="" descr="Incremental change vs sudden change&#10; How can you move your community incrementally toward more effective strategies? &#10;Law of Diffusion of Innovation&#10; How can you apply this law to moving your community toward more effective strategies? &#10; Who might your early adopters be? How can you build demand?&#10;"/>
        </a:ext>
      </dgm:extLst>
    </dgm:pt>
    <dgm:pt modelId="{54A849AB-B3D4-4F7F-9787-16C09C95DCE4}" type="parTrans" cxnId="{34D9671C-B3EC-4089-A186-412A9D575DE8}">
      <dgm:prSet/>
      <dgm:spPr/>
      <dgm:t>
        <a:bodyPr/>
        <a:lstStyle/>
        <a:p>
          <a:endParaRPr lang="en-US"/>
        </a:p>
      </dgm:t>
    </dgm:pt>
    <dgm:pt modelId="{BAC07025-96F9-47CD-A7F6-8DD8896C6A39}" type="sibTrans" cxnId="{34D9671C-B3EC-4089-A186-412A9D575DE8}">
      <dgm:prSet/>
      <dgm:spPr/>
      <dgm:t>
        <a:bodyPr/>
        <a:lstStyle/>
        <a:p>
          <a:endParaRPr lang="en-US"/>
        </a:p>
      </dgm:t>
    </dgm:pt>
    <dgm:pt modelId="{D4567EDA-EC0B-4698-B756-2FED101CBD0D}">
      <dgm:prSet/>
      <dgm:spPr/>
      <dgm:t>
        <a:bodyPr/>
        <a:lstStyle/>
        <a:p>
          <a:r>
            <a:rPr lang="en-US" dirty="0"/>
            <a:t>How can you move your community </a:t>
          </a:r>
          <a:r>
            <a:rPr lang="en-US" b="1" i="1" dirty="0"/>
            <a:t>incrementally</a:t>
          </a:r>
          <a:r>
            <a:rPr lang="en-US" dirty="0"/>
            <a:t> toward more effective strategies? </a:t>
          </a:r>
        </a:p>
      </dgm:t>
      <dgm:extLst>
        <a:ext uri="{E40237B7-FDA0-4F09-8148-C483321AD2D9}">
          <dgm14:cNvPr xmlns:dgm14="http://schemas.microsoft.com/office/drawing/2010/diagram" id="0" name="" descr="Incremental change vs sudden change&#10; How can you move your community incrementally toward more effective strategies? &#10;Law of Diffusion of Innovation&#10; How can you apply this law to moving your community toward more effective strategies? &#10; Who might your early adopters be? How can you build demand?&#10;"/>
        </a:ext>
      </dgm:extLst>
    </dgm:pt>
    <dgm:pt modelId="{DDE506FD-06F1-45A4-A17D-C518D2DB0158}" type="parTrans" cxnId="{465F0EB0-1EB2-4210-9F2B-BEE15CE9A6DD}">
      <dgm:prSet/>
      <dgm:spPr/>
      <dgm:t>
        <a:bodyPr/>
        <a:lstStyle/>
        <a:p>
          <a:endParaRPr lang="en-US"/>
        </a:p>
      </dgm:t>
    </dgm:pt>
    <dgm:pt modelId="{9BC68640-54E2-4462-9989-EC68B4B44C33}" type="sibTrans" cxnId="{465F0EB0-1EB2-4210-9F2B-BEE15CE9A6DD}">
      <dgm:prSet/>
      <dgm:spPr/>
      <dgm:t>
        <a:bodyPr/>
        <a:lstStyle/>
        <a:p>
          <a:endParaRPr lang="en-US"/>
        </a:p>
      </dgm:t>
    </dgm:pt>
    <dgm:pt modelId="{A5A473A1-3607-4651-A31C-86EBCF671CC6}">
      <dgm:prSet/>
      <dgm:spPr/>
      <dgm:t>
        <a:bodyPr/>
        <a:lstStyle/>
        <a:p>
          <a:r>
            <a:rPr lang="en-US"/>
            <a:t>Law of Diffusion of Innovation</a:t>
          </a:r>
        </a:p>
      </dgm:t>
      <dgm:extLst>
        <a:ext uri="{E40237B7-FDA0-4F09-8148-C483321AD2D9}">
          <dgm14:cNvPr xmlns:dgm14="http://schemas.microsoft.com/office/drawing/2010/diagram" id="0" name="" descr="Incremental change vs sudden change&#10; How can you move your community incrementally toward more effective strategies? &#10;Law of Diffusion of Innovation&#10; How can you apply this law to moving your community toward more effective strategies? &#10; Who might your early adopters be? How can you build demand?&#10;"/>
        </a:ext>
      </dgm:extLst>
    </dgm:pt>
    <dgm:pt modelId="{255AB594-BD1F-4905-972E-11E8E131AFA0}" type="parTrans" cxnId="{E67D49B7-6870-4CBA-9E50-4D768210A00D}">
      <dgm:prSet/>
      <dgm:spPr/>
      <dgm:t>
        <a:bodyPr/>
        <a:lstStyle/>
        <a:p>
          <a:endParaRPr lang="en-US"/>
        </a:p>
      </dgm:t>
    </dgm:pt>
    <dgm:pt modelId="{F135FE9E-FE20-4D87-9AE3-500E052DB741}" type="sibTrans" cxnId="{E67D49B7-6870-4CBA-9E50-4D768210A00D}">
      <dgm:prSet/>
      <dgm:spPr/>
      <dgm:t>
        <a:bodyPr/>
        <a:lstStyle/>
        <a:p>
          <a:endParaRPr lang="en-US"/>
        </a:p>
      </dgm:t>
    </dgm:pt>
    <dgm:pt modelId="{F7EC1D50-E938-4C4C-99DD-E4964F87A3F6}">
      <dgm:prSet/>
      <dgm:spPr/>
      <dgm:t>
        <a:bodyPr/>
        <a:lstStyle/>
        <a:p>
          <a:r>
            <a:rPr lang="en-US" dirty="0"/>
            <a:t>How can you apply this law to moving your community toward more effective strategies? </a:t>
          </a:r>
        </a:p>
      </dgm:t>
      <dgm:extLst>
        <a:ext uri="{E40237B7-FDA0-4F09-8148-C483321AD2D9}">
          <dgm14:cNvPr xmlns:dgm14="http://schemas.microsoft.com/office/drawing/2010/diagram" id="0" name="" descr="Incremental change vs sudden change&#10; How can you move your community incrementally toward more effective strategies? &#10;Law of Diffusion of Innovation&#10; How can you apply this law to moving your community toward more effective strategies? &#10; Who might your early adopters be? How can you build demand?&#10;"/>
        </a:ext>
      </dgm:extLst>
    </dgm:pt>
    <dgm:pt modelId="{C14A649C-094D-440A-878C-491238E7F6EF}" type="parTrans" cxnId="{68AB557D-2709-4FFC-B6C6-B387634A7A20}">
      <dgm:prSet/>
      <dgm:spPr/>
      <dgm:t>
        <a:bodyPr/>
        <a:lstStyle/>
        <a:p>
          <a:endParaRPr lang="en-US"/>
        </a:p>
      </dgm:t>
    </dgm:pt>
    <dgm:pt modelId="{2C6BA8F4-8156-4441-BA9F-DCEE9BAA2F4A}" type="sibTrans" cxnId="{68AB557D-2709-4FFC-B6C6-B387634A7A20}">
      <dgm:prSet/>
      <dgm:spPr/>
      <dgm:t>
        <a:bodyPr/>
        <a:lstStyle/>
        <a:p>
          <a:endParaRPr lang="en-US"/>
        </a:p>
      </dgm:t>
    </dgm:pt>
    <dgm:pt modelId="{6A7A23DA-BAA0-4DDF-8F63-DEE2C934A01A}">
      <dgm:prSet/>
      <dgm:spPr/>
      <dgm:t>
        <a:bodyPr/>
        <a:lstStyle/>
        <a:p>
          <a:r>
            <a:rPr lang="en-US" dirty="0"/>
            <a:t>Who might your early adopters be? How can you build demand?</a:t>
          </a:r>
        </a:p>
      </dgm:t>
    </dgm:pt>
    <dgm:pt modelId="{7D9BB179-F439-4DB6-A96A-81857D8755C6}" type="parTrans" cxnId="{BB3DE848-7B2A-40E2-815D-3DCEA43A4350}">
      <dgm:prSet/>
      <dgm:spPr/>
      <dgm:t>
        <a:bodyPr/>
        <a:lstStyle/>
        <a:p>
          <a:endParaRPr lang="en-US"/>
        </a:p>
      </dgm:t>
    </dgm:pt>
    <dgm:pt modelId="{D5DC15BE-5124-4BEE-823C-C2B24EDD2796}" type="sibTrans" cxnId="{BB3DE848-7B2A-40E2-815D-3DCEA43A4350}">
      <dgm:prSet/>
      <dgm:spPr/>
      <dgm:t>
        <a:bodyPr/>
        <a:lstStyle/>
        <a:p>
          <a:endParaRPr lang="en-US"/>
        </a:p>
      </dgm:t>
    </dgm:pt>
    <dgm:pt modelId="{EFA7D658-8CA5-49ED-AA85-4290611DDD66}" type="pres">
      <dgm:prSet presAssocID="{5DCF9265-C217-4C6C-8474-B725F8F83BA7}" presName="linear" presStyleCnt="0">
        <dgm:presLayoutVars>
          <dgm:dir/>
          <dgm:animLvl val="lvl"/>
          <dgm:resizeHandles val="exact"/>
        </dgm:presLayoutVars>
      </dgm:prSet>
      <dgm:spPr/>
    </dgm:pt>
    <dgm:pt modelId="{89035C85-686A-47E4-938F-8845A21FFE73}" type="pres">
      <dgm:prSet presAssocID="{FDDA4AB6-7623-477D-BDAB-2D320CD4CCDF}" presName="parentLin" presStyleCnt="0"/>
      <dgm:spPr/>
    </dgm:pt>
    <dgm:pt modelId="{E28B2387-25AF-47B1-BB2A-C25A88A1C357}" type="pres">
      <dgm:prSet presAssocID="{FDDA4AB6-7623-477D-BDAB-2D320CD4CCDF}" presName="parentLeftMargin" presStyleLbl="node1" presStyleIdx="0" presStyleCnt="2"/>
      <dgm:spPr/>
    </dgm:pt>
    <dgm:pt modelId="{2FA0C40B-7594-411E-8278-BD9E0F7486B6}" type="pres">
      <dgm:prSet presAssocID="{FDDA4AB6-7623-477D-BDAB-2D320CD4CCDF}" presName="parentText" presStyleLbl="node1" presStyleIdx="0" presStyleCnt="2">
        <dgm:presLayoutVars>
          <dgm:chMax val="0"/>
          <dgm:bulletEnabled val="1"/>
        </dgm:presLayoutVars>
      </dgm:prSet>
      <dgm:spPr/>
    </dgm:pt>
    <dgm:pt modelId="{873236DE-7AAB-424C-BAD7-8A28D26FD75C}" type="pres">
      <dgm:prSet presAssocID="{FDDA4AB6-7623-477D-BDAB-2D320CD4CCDF}" presName="negativeSpace" presStyleCnt="0"/>
      <dgm:spPr/>
    </dgm:pt>
    <dgm:pt modelId="{C6DD2C16-E6C0-488B-B427-E49C9E83101E}" type="pres">
      <dgm:prSet presAssocID="{FDDA4AB6-7623-477D-BDAB-2D320CD4CCDF}" presName="childText" presStyleLbl="conFgAcc1" presStyleIdx="0" presStyleCnt="2">
        <dgm:presLayoutVars>
          <dgm:bulletEnabled val="1"/>
        </dgm:presLayoutVars>
      </dgm:prSet>
      <dgm:spPr/>
    </dgm:pt>
    <dgm:pt modelId="{D53DF82D-9FCD-4C0B-8692-BF76762D6C77}" type="pres">
      <dgm:prSet presAssocID="{BAC07025-96F9-47CD-A7F6-8DD8896C6A39}" presName="spaceBetweenRectangles" presStyleCnt="0"/>
      <dgm:spPr/>
    </dgm:pt>
    <dgm:pt modelId="{F2C7B6D1-D3E4-4478-B4C5-879291980949}" type="pres">
      <dgm:prSet presAssocID="{A5A473A1-3607-4651-A31C-86EBCF671CC6}" presName="parentLin" presStyleCnt="0"/>
      <dgm:spPr/>
    </dgm:pt>
    <dgm:pt modelId="{C1A9371D-79B2-4E70-B675-897DA485BA70}" type="pres">
      <dgm:prSet presAssocID="{A5A473A1-3607-4651-A31C-86EBCF671CC6}" presName="parentLeftMargin" presStyleLbl="node1" presStyleIdx="0" presStyleCnt="2"/>
      <dgm:spPr/>
    </dgm:pt>
    <dgm:pt modelId="{033022E2-CA59-4844-9F2F-2F3BC8D285CF}" type="pres">
      <dgm:prSet presAssocID="{A5A473A1-3607-4651-A31C-86EBCF671CC6}" presName="parentText" presStyleLbl="node1" presStyleIdx="1" presStyleCnt="2">
        <dgm:presLayoutVars>
          <dgm:chMax val="0"/>
          <dgm:bulletEnabled val="1"/>
        </dgm:presLayoutVars>
      </dgm:prSet>
      <dgm:spPr/>
    </dgm:pt>
    <dgm:pt modelId="{72784132-D9B7-459A-8131-D4F7890D9CC7}" type="pres">
      <dgm:prSet presAssocID="{A5A473A1-3607-4651-A31C-86EBCF671CC6}" presName="negativeSpace" presStyleCnt="0"/>
      <dgm:spPr/>
    </dgm:pt>
    <dgm:pt modelId="{7445D559-819D-4FC4-9F5E-B5D7AF49546F}" type="pres">
      <dgm:prSet presAssocID="{A5A473A1-3607-4651-A31C-86EBCF671CC6}" presName="childText" presStyleLbl="conFgAcc1" presStyleIdx="1" presStyleCnt="2">
        <dgm:presLayoutVars>
          <dgm:bulletEnabled val="1"/>
        </dgm:presLayoutVars>
      </dgm:prSet>
      <dgm:spPr/>
    </dgm:pt>
  </dgm:ptLst>
  <dgm:cxnLst>
    <dgm:cxn modelId="{34D9671C-B3EC-4089-A186-412A9D575DE8}" srcId="{5DCF9265-C217-4C6C-8474-B725F8F83BA7}" destId="{FDDA4AB6-7623-477D-BDAB-2D320CD4CCDF}" srcOrd="0" destOrd="0" parTransId="{54A849AB-B3D4-4F7F-9787-16C09C95DCE4}" sibTransId="{BAC07025-96F9-47CD-A7F6-8DD8896C6A39}"/>
    <dgm:cxn modelId="{CC8CA61F-286D-47BC-B754-5EA25AB2FAEE}" type="presOf" srcId="{D4567EDA-EC0B-4698-B756-2FED101CBD0D}" destId="{C6DD2C16-E6C0-488B-B427-E49C9E83101E}" srcOrd="0" destOrd="0" presId="urn:microsoft.com/office/officeart/2005/8/layout/list1"/>
    <dgm:cxn modelId="{BB3DE848-7B2A-40E2-815D-3DCEA43A4350}" srcId="{A5A473A1-3607-4651-A31C-86EBCF671CC6}" destId="{6A7A23DA-BAA0-4DDF-8F63-DEE2C934A01A}" srcOrd="1" destOrd="0" parTransId="{7D9BB179-F439-4DB6-A96A-81857D8755C6}" sibTransId="{D5DC15BE-5124-4BEE-823C-C2B24EDD2796}"/>
    <dgm:cxn modelId="{AF043562-FBC9-4A24-BB38-F01F39B7C701}" type="presOf" srcId="{5DCF9265-C217-4C6C-8474-B725F8F83BA7}" destId="{EFA7D658-8CA5-49ED-AA85-4290611DDD66}" srcOrd="0" destOrd="0" presId="urn:microsoft.com/office/officeart/2005/8/layout/list1"/>
    <dgm:cxn modelId="{6ADD6C6E-9300-4DAB-A3E6-5928990508D3}" type="presOf" srcId="{A5A473A1-3607-4651-A31C-86EBCF671CC6}" destId="{C1A9371D-79B2-4E70-B675-897DA485BA70}" srcOrd="0" destOrd="0" presId="urn:microsoft.com/office/officeart/2005/8/layout/list1"/>
    <dgm:cxn modelId="{F27FF175-17C7-4D56-84F4-BB08FB0ACDB2}" type="presOf" srcId="{A5A473A1-3607-4651-A31C-86EBCF671CC6}" destId="{033022E2-CA59-4844-9F2F-2F3BC8D285CF}" srcOrd="1" destOrd="0" presId="urn:microsoft.com/office/officeart/2005/8/layout/list1"/>
    <dgm:cxn modelId="{68AB557D-2709-4FFC-B6C6-B387634A7A20}" srcId="{A5A473A1-3607-4651-A31C-86EBCF671CC6}" destId="{F7EC1D50-E938-4C4C-99DD-E4964F87A3F6}" srcOrd="0" destOrd="0" parTransId="{C14A649C-094D-440A-878C-491238E7F6EF}" sibTransId="{2C6BA8F4-8156-4441-BA9F-DCEE9BAA2F4A}"/>
    <dgm:cxn modelId="{7DD1C287-EF1E-44CA-A5C1-35291D572569}" type="presOf" srcId="{F7EC1D50-E938-4C4C-99DD-E4964F87A3F6}" destId="{7445D559-819D-4FC4-9F5E-B5D7AF49546F}" srcOrd="0" destOrd="0" presId="urn:microsoft.com/office/officeart/2005/8/layout/list1"/>
    <dgm:cxn modelId="{9820798F-36F5-4791-94F7-7AF032E516C6}" type="presOf" srcId="{6A7A23DA-BAA0-4DDF-8F63-DEE2C934A01A}" destId="{7445D559-819D-4FC4-9F5E-B5D7AF49546F}" srcOrd="0" destOrd="1" presId="urn:microsoft.com/office/officeart/2005/8/layout/list1"/>
    <dgm:cxn modelId="{465F0EB0-1EB2-4210-9F2B-BEE15CE9A6DD}" srcId="{FDDA4AB6-7623-477D-BDAB-2D320CD4CCDF}" destId="{D4567EDA-EC0B-4698-B756-2FED101CBD0D}" srcOrd="0" destOrd="0" parTransId="{DDE506FD-06F1-45A4-A17D-C518D2DB0158}" sibTransId="{9BC68640-54E2-4462-9989-EC68B4B44C33}"/>
    <dgm:cxn modelId="{E67D49B7-6870-4CBA-9E50-4D768210A00D}" srcId="{5DCF9265-C217-4C6C-8474-B725F8F83BA7}" destId="{A5A473A1-3607-4651-A31C-86EBCF671CC6}" srcOrd="1" destOrd="0" parTransId="{255AB594-BD1F-4905-972E-11E8E131AFA0}" sibTransId="{F135FE9E-FE20-4D87-9AE3-500E052DB741}"/>
    <dgm:cxn modelId="{610882C2-0993-49F4-ADE4-3BC937D41834}" type="presOf" srcId="{FDDA4AB6-7623-477D-BDAB-2D320CD4CCDF}" destId="{E28B2387-25AF-47B1-BB2A-C25A88A1C357}" srcOrd="0" destOrd="0" presId="urn:microsoft.com/office/officeart/2005/8/layout/list1"/>
    <dgm:cxn modelId="{0FF487F2-DA2E-49C6-BFD6-094DF738F8D4}" type="presOf" srcId="{FDDA4AB6-7623-477D-BDAB-2D320CD4CCDF}" destId="{2FA0C40B-7594-411E-8278-BD9E0F7486B6}" srcOrd="1" destOrd="0" presId="urn:microsoft.com/office/officeart/2005/8/layout/list1"/>
    <dgm:cxn modelId="{02B5C412-D120-4B7C-8EF0-D58F33440A78}" type="presParOf" srcId="{EFA7D658-8CA5-49ED-AA85-4290611DDD66}" destId="{89035C85-686A-47E4-938F-8845A21FFE73}" srcOrd="0" destOrd="0" presId="urn:microsoft.com/office/officeart/2005/8/layout/list1"/>
    <dgm:cxn modelId="{422CD66B-D033-46FD-A135-8061694540B2}" type="presParOf" srcId="{89035C85-686A-47E4-938F-8845A21FFE73}" destId="{E28B2387-25AF-47B1-BB2A-C25A88A1C357}" srcOrd="0" destOrd="0" presId="urn:microsoft.com/office/officeart/2005/8/layout/list1"/>
    <dgm:cxn modelId="{8A1CF386-5E0F-4428-89A2-67C3DA2B4E45}" type="presParOf" srcId="{89035C85-686A-47E4-938F-8845A21FFE73}" destId="{2FA0C40B-7594-411E-8278-BD9E0F7486B6}" srcOrd="1" destOrd="0" presId="urn:microsoft.com/office/officeart/2005/8/layout/list1"/>
    <dgm:cxn modelId="{24990B7B-FEAD-4D93-85F7-42E1D1B36185}" type="presParOf" srcId="{EFA7D658-8CA5-49ED-AA85-4290611DDD66}" destId="{873236DE-7AAB-424C-BAD7-8A28D26FD75C}" srcOrd="1" destOrd="0" presId="urn:microsoft.com/office/officeart/2005/8/layout/list1"/>
    <dgm:cxn modelId="{9BD40248-D649-443C-96AA-7F82A8C12390}" type="presParOf" srcId="{EFA7D658-8CA5-49ED-AA85-4290611DDD66}" destId="{C6DD2C16-E6C0-488B-B427-E49C9E83101E}" srcOrd="2" destOrd="0" presId="urn:microsoft.com/office/officeart/2005/8/layout/list1"/>
    <dgm:cxn modelId="{14C87F66-5DEA-4387-B17A-E808FF14FF88}" type="presParOf" srcId="{EFA7D658-8CA5-49ED-AA85-4290611DDD66}" destId="{D53DF82D-9FCD-4C0B-8692-BF76762D6C77}" srcOrd="3" destOrd="0" presId="urn:microsoft.com/office/officeart/2005/8/layout/list1"/>
    <dgm:cxn modelId="{BCC352BC-D146-4C37-B146-FD18945E48AB}" type="presParOf" srcId="{EFA7D658-8CA5-49ED-AA85-4290611DDD66}" destId="{F2C7B6D1-D3E4-4478-B4C5-879291980949}" srcOrd="4" destOrd="0" presId="urn:microsoft.com/office/officeart/2005/8/layout/list1"/>
    <dgm:cxn modelId="{4BA9E1F7-5DD4-40DC-AB0E-81B4C36EE2CA}" type="presParOf" srcId="{F2C7B6D1-D3E4-4478-B4C5-879291980949}" destId="{C1A9371D-79B2-4E70-B675-897DA485BA70}" srcOrd="0" destOrd="0" presId="urn:microsoft.com/office/officeart/2005/8/layout/list1"/>
    <dgm:cxn modelId="{9208EC77-2CD5-4355-B0F5-CF5CCBCD2277}" type="presParOf" srcId="{F2C7B6D1-D3E4-4478-B4C5-879291980949}" destId="{033022E2-CA59-4844-9F2F-2F3BC8D285CF}" srcOrd="1" destOrd="0" presId="urn:microsoft.com/office/officeart/2005/8/layout/list1"/>
    <dgm:cxn modelId="{8D293766-361F-4263-B34D-B84CC63BB7FD}" type="presParOf" srcId="{EFA7D658-8CA5-49ED-AA85-4290611DDD66}" destId="{72784132-D9B7-459A-8131-D4F7890D9CC7}" srcOrd="5" destOrd="0" presId="urn:microsoft.com/office/officeart/2005/8/layout/list1"/>
    <dgm:cxn modelId="{629C59DB-9643-4579-86A8-D3756A7362AF}" type="presParOf" srcId="{EFA7D658-8CA5-49ED-AA85-4290611DDD66}" destId="{7445D559-819D-4FC4-9F5E-B5D7AF49546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FD740B-F7C5-42D5-9223-F4FC26AFF46F}"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694D9809-BDC9-464D-ABF4-A88B5191582A}">
      <dgm:prSet/>
      <dgm:spPr/>
      <dgm:t>
        <a:bodyPr/>
        <a:lstStyle/>
        <a:p>
          <a:r>
            <a:rPr lang="en-US" dirty="0"/>
            <a:t>Incremental change vs sudden change</a:t>
          </a:r>
        </a:p>
      </dgm:t>
      <dgm:extLst>
        <a:ext uri="{E40237B7-FDA0-4F09-8148-C483321AD2D9}">
          <dgm14:cNvPr xmlns:dgm14="http://schemas.microsoft.com/office/drawing/2010/diagram" id="0" name="" descr="Incremental change vs sudden change&#10; How can you move your community incrementally toward more effective strategies? &#10;Law of Diffusion of Innovations&#10; How can you apply this law to moving your community toward more effective strategies? &#10; Who might your early adopters be? How can you build demand?&#10;"/>
        </a:ext>
      </dgm:extLst>
    </dgm:pt>
    <dgm:pt modelId="{D9B473C0-DAF1-4946-AEDC-82FBBC9C107A}" type="parTrans" cxnId="{C0C30F40-BDC9-46B6-8672-D0E6D48AA732}">
      <dgm:prSet/>
      <dgm:spPr/>
      <dgm:t>
        <a:bodyPr/>
        <a:lstStyle/>
        <a:p>
          <a:endParaRPr lang="en-US"/>
        </a:p>
      </dgm:t>
    </dgm:pt>
    <dgm:pt modelId="{8DCDCEEC-3A9E-42BE-84E7-B6791360B610}" type="sibTrans" cxnId="{C0C30F40-BDC9-46B6-8672-D0E6D48AA732}">
      <dgm:prSet/>
      <dgm:spPr/>
      <dgm:t>
        <a:bodyPr/>
        <a:lstStyle/>
        <a:p>
          <a:endParaRPr lang="en-US"/>
        </a:p>
      </dgm:t>
    </dgm:pt>
    <dgm:pt modelId="{7D1FBB27-B487-4333-BD12-C503C1EF58DE}">
      <dgm:prSet/>
      <dgm:spPr/>
      <dgm:t>
        <a:bodyPr/>
        <a:lstStyle/>
        <a:p>
          <a:r>
            <a:rPr lang="en-US" dirty="0"/>
            <a:t>How can you move your community </a:t>
          </a:r>
          <a:r>
            <a:rPr lang="en-US" b="1" i="1" dirty="0"/>
            <a:t>incrementally</a:t>
          </a:r>
          <a:r>
            <a:rPr lang="en-US" dirty="0"/>
            <a:t> toward more effective strategies? </a:t>
          </a:r>
        </a:p>
      </dgm:t>
      <dgm:extLst>
        <a:ext uri="{E40237B7-FDA0-4F09-8148-C483321AD2D9}">
          <dgm14:cNvPr xmlns:dgm14="http://schemas.microsoft.com/office/drawing/2010/diagram" id="0" name="" descr="Incremental change vs sudden change&#10; How can you move your community incrementally toward more effective strategies? &#10;Law of Diffusion of Innovations&#10; How can you apply this law to moving your community toward more effective strategies? &#10; Who might your early adopters be? How can you build demand?&#10;"/>
        </a:ext>
      </dgm:extLst>
    </dgm:pt>
    <dgm:pt modelId="{275B78D9-3DCC-4E50-A9CA-26C1DB383223}" type="parTrans" cxnId="{AF5F8833-3644-47F8-8F73-AA32A11BD27C}">
      <dgm:prSet/>
      <dgm:spPr/>
      <dgm:t>
        <a:bodyPr/>
        <a:lstStyle/>
        <a:p>
          <a:endParaRPr lang="en-US"/>
        </a:p>
      </dgm:t>
    </dgm:pt>
    <dgm:pt modelId="{2472F74E-B3A7-41F1-8610-19D37AC64D96}" type="sibTrans" cxnId="{AF5F8833-3644-47F8-8F73-AA32A11BD27C}">
      <dgm:prSet/>
      <dgm:spPr/>
      <dgm:t>
        <a:bodyPr/>
        <a:lstStyle/>
        <a:p>
          <a:endParaRPr lang="en-US"/>
        </a:p>
      </dgm:t>
    </dgm:pt>
    <dgm:pt modelId="{B5A9065C-7BDF-4E8D-B3EE-67AC84A5FD1E}">
      <dgm:prSet/>
      <dgm:spPr/>
      <dgm:t>
        <a:bodyPr/>
        <a:lstStyle/>
        <a:p>
          <a:r>
            <a:rPr lang="en-US"/>
            <a:t>Law of Diffusion of Innovations</a:t>
          </a:r>
        </a:p>
      </dgm:t>
      <dgm:extLst>
        <a:ext uri="{E40237B7-FDA0-4F09-8148-C483321AD2D9}">
          <dgm14:cNvPr xmlns:dgm14="http://schemas.microsoft.com/office/drawing/2010/diagram" id="0" name="" descr="Incremental change vs sudden change&#10; How can you move your community incrementally toward more effective strategies? &#10;Law of Diffusion of Innovations&#10; How can you apply this law to moving your community toward more effective strategies? &#10; Who might your early adopters be? How can you build demand?&#10;"/>
        </a:ext>
      </dgm:extLst>
    </dgm:pt>
    <dgm:pt modelId="{CD1FAD0F-F2F0-4763-916C-C26CA50FA3C0}" type="parTrans" cxnId="{37B48E40-8581-43A8-9CF3-3B74D8974EFA}">
      <dgm:prSet/>
      <dgm:spPr/>
      <dgm:t>
        <a:bodyPr/>
        <a:lstStyle/>
        <a:p>
          <a:endParaRPr lang="en-US"/>
        </a:p>
      </dgm:t>
    </dgm:pt>
    <dgm:pt modelId="{5F719496-29D6-4216-A517-F81C3592D87B}" type="sibTrans" cxnId="{37B48E40-8581-43A8-9CF3-3B74D8974EFA}">
      <dgm:prSet/>
      <dgm:spPr/>
      <dgm:t>
        <a:bodyPr/>
        <a:lstStyle/>
        <a:p>
          <a:endParaRPr lang="en-US"/>
        </a:p>
      </dgm:t>
    </dgm:pt>
    <dgm:pt modelId="{AC07B662-58F7-4C33-868F-57E0A7639454}">
      <dgm:prSet/>
      <dgm:spPr/>
      <dgm:t>
        <a:bodyPr/>
        <a:lstStyle/>
        <a:p>
          <a:r>
            <a:rPr lang="en-US" dirty="0"/>
            <a:t>How can you apply this law to moving your community toward more effective strategies? </a:t>
          </a:r>
        </a:p>
      </dgm:t>
      <dgm:extLst>
        <a:ext uri="{E40237B7-FDA0-4F09-8148-C483321AD2D9}">
          <dgm14:cNvPr xmlns:dgm14="http://schemas.microsoft.com/office/drawing/2010/diagram" id="0" name="" descr="Incremental change vs sudden change&#10; How can you move your community incrementally toward more effective strategies? &#10;Law of Diffusion of Innovations&#10; How can you apply this law to moving your community toward more effective strategies? &#10; Who might your early adopters be? How can you build demand?&#10;"/>
        </a:ext>
      </dgm:extLst>
    </dgm:pt>
    <dgm:pt modelId="{8E6860AD-830B-4BB0-B0D5-084C57FB10A7}" type="parTrans" cxnId="{EFF43064-F620-422F-B29E-E732E33F4BB9}">
      <dgm:prSet/>
      <dgm:spPr/>
      <dgm:t>
        <a:bodyPr/>
        <a:lstStyle/>
        <a:p>
          <a:endParaRPr lang="en-US"/>
        </a:p>
      </dgm:t>
    </dgm:pt>
    <dgm:pt modelId="{B6BFB9C9-4CBA-440A-BF7A-E3E0F963B8C3}" type="sibTrans" cxnId="{EFF43064-F620-422F-B29E-E732E33F4BB9}">
      <dgm:prSet/>
      <dgm:spPr/>
      <dgm:t>
        <a:bodyPr/>
        <a:lstStyle/>
        <a:p>
          <a:endParaRPr lang="en-US"/>
        </a:p>
      </dgm:t>
    </dgm:pt>
    <dgm:pt modelId="{40374E13-627C-46C2-936C-1F218D4718FC}">
      <dgm:prSet/>
      <dgm:spPr/>
      <dgm:t>
        <a:bodyPr/>
        <a:lstStyle/>
        <a:p>
          <a:r>
            <a:rPr lang="en-US" dirty="0"/>
            <a:t>Who might your early adopters be? How can you build demand?</a:t>
          </a:r>
        </a:p>
      </dgm:t>
    </dgm:pt>
    <dgm:pt modelId="{B94E10E1-5B60-4EE9-B5FC-8DDE33E0B879}" type="parTrans" cxnId="{CAEE1FAE-9A22-4073-959B-12EF6C577F91}">
      <dgm:prSet/>
      <dgm:spPr/>
      <dgm:t>
        <a:bodyPr/>
        <a:lstStyle/>
        <a:p>
          <a:endParaRPr lang="en-US"/>
        </a:p>
      </dgm:t>
    </dgm:pt>
    <dgm:pt modelId="{DC910D26-9961-4B32-B95C-6E7CBBACF124}" type="sibTrans" cxnId="{CAEE1FAE-9A22-4073-959B-12EF6C577F91}">
      <dgm:prSet/>
      <dgm:spPr/>
      <dgm:t>
        <a:bodyPr/>
        <a:lstStyle/>
        <a:p>
          <a:endParaRPr lang="en-US"/>
        </a:p>
      </dgm:t>
    </dgm:pt>
    <dgm:pt modelId="{3B0072A9-D4CD-45A1-B7E6-3126257A050A}" type="pres">
      <dgm:prSet presAssocID="{6BFD740B-F7C5-42D5-9223-F4FC26AFF46F}" presName="linear" presStyleCnt="0">
        <dgm:presLayoutVars>
          <dgm:animLvl val="lvl"/>
          <dgm:resizeHandles val="exact"/>
        </dgm:presLayoutVars>
      </dgm:prSet>
      <dgm:spPr/>
    </dgm:pt>
    <dgm:pt modelId="{E9E10033-55AA-43DB-A7E6-CB444EDFA3CB}" type="pres">
      <dgm:prSet presAssocID="{694D9809-BDC9-464D-ABF4-A88B5191582A}" presName="parentText" presStyleLbl="node1" presStyleIdx="0" presStyleCnt="2">
        <dgm:presLayoutVars>
          <dgm:chMax val="0"/>
          <dgm:bulletEnabled val="1"/>
        </dgm:presLayoutVars>
      </dgm:prSet>
      <dgm:spPr/>
    </dgm:pt>
    <dgm:pt modelId="{9104BAAA-8B51-49CD-B447-7A18688EDC95}" type="pres">
      <dgm:prSet presAssocID="{694D9809-BDC9-464D-ABF4-A88B5191582A}" presName="childText" presStyleLbl="revTx" presStyleIdx="0" presStyleCnt="2">
        <dgm:presLayoutVars>
          <dgm:bulletEnabled val="1"/>
        </dgm:presLayoutVars>
      </dgm:prSet>
      <dgm:spPr/>
    </dgm:pt>
    <dgm:pt modelId="{05409115-F815-4BF4-B079-6080C220D21E}" type="pres">
      <dgm:prSet presAssocID="{B5A9065C-7BDF-4E8D-B3EE-67AC84A5FD1E}" presName="parentText" presStyleLbl="node1" presStyleIdx="1" presStyleCnt="2">
        <dgm:presLayoutVars>
          <dgm:chMax val="0"/>
          <dgm:bulletEnabled val="1"/>
        </dgm:presLayoutVars>
      </dgm:prSet>
      <dgm:spPr/>
    </dgm:pt>
    <dgm:pt modelId="{3770FCBF-16FC-43BA-97B0-EAED29BC27AB}" type="pres">
      <dgm:prSet presAssocID="{B5A9065C-7BDF-4E8D-B3EE-67AC84A5FD1E}" presName="childText" presStyleLbl="revTx" presStyleIdx="1" presStyleCnt="2">
        <dgm:presLayoutVars>
          <dgm:bulletEnabled val="1"/>
        </dgm:presLayoutVars>
      </dgm:prSet>
      <dgm:spPr/>
    </dgm:pt>
  </dgm:ptLst>
  <dgm:cxnLst>
    <dgm:cxn modelId="{F68B5D2F-10C2-47D1-B95E-797B17113CA3}" type="presOf" srcId="{B5A9065C-7BDF-4E8D-B3EE-67AC84A5FD1E}" destId="{05409115-F815-4BF4-B079-6080C220D21E}" srcOrd="0" destOrd="0" presId="urn:microsoft.com/office/officeart/2005/8/layout/vList2"/>
    <dgm:cxn modelId="{AF5F8833-3644-47F8-8F73-AA32A11BD27C}" srcId="{694D9809-BDC9-464D-ABF4-A88B5191582A}" destId="{7D1FBB27-B487-4333-BD12-C503C1EF58DE}" srcOrd="0" destOrd="0" parTransId="{275B78D9-3DCC-4E50-A9CA-26C1DB383223}" sibTransId="{2472F74E-B3A7-41F1-8610-19D37AC64D96}"/>
    <dgm:cxn modelId="{F0130734-3B46-4080-93E0-582A08D98CE9}" type="presOf" srcId="{6BFD740B-F7C5-42D5-9223-F4FC26AFF46F}" destId="{3B0072A9-D4CD-45A1-B7E6-3126257A050A}" srcOrd="0" destOrd="0" presId="urn:microsoft.com/office/officeart/2005/8/layout/vList2"/>
    <dgm:cxn modelId="{C0C30F40-BDC9-46B6-8672-D0E6D48AA732}" srcId="{6BFD740B-F7C5-42D5-9223-F4FC26AFF46F}" destId="{694D9809-BDC9-464D-ABF4-A88B5191582A}" srcOrd="0" destOrd="0" parTransId="{D9B473C0-DAF1-4946-AEDC-82FBBC9C107A}" sibTransId="{8DCDCEEC-3A9E-42BE-84E7-B6791360B610}"/>
    <dgm:cxn modelId="{37B48E40-8581-43A8-9CF3-3B74D8974EFA}" srcId="{6BFD740B-F7C5-42D5-9223-F4FC26AFF46F}" destId="{B5A9065C-7BDF-4E8D-B3EE-67AC84A5FD1E}" srcOrd="1" destOrd="0" parTransId="{CD1FAD0F-F2F0-4763-916C-C26CA50FA3C0}" sibTransId="{5F719496-29D6-4216-A517-F81C3592D87B}"/>
    <dgm:cxn modelId="{694B4557-1E66-4857-BBBA-DEA5B0CB6ACD}" type="presOf" srcId="{7D1FBB27-B487-4333-BD12-C503C1EF58DE}" destId="{9104BAAA-8B51-49CD-B447-7A18688EDC95}" srcOrd="0" destOrd="0" presId="urn:microsoft.com/office/officeart/2005/8/layout/vList2"/>
    <dgm:cxn modelId="{EFF43064-F620-422F-B29E-E732E33F4BB9}" srcId="{B5A9065C-7BDF-4E8D-B3EE-67AC84A5FD1E}" destId="{AC07B662-58F7-4C33-868F-57E0A7639454}" srcOrd="0" destOrd="0" parTransId="{8E6860AD-830B-4BB0-B0D5-084C57FB10A7}" sibTransId="{B6BFB9C9-4CBA-440A-BF7A-E3E0F963B8C3}"/>
    <dgm:cxn modelId="{F16D3B8D-353B-4F54-823C-53B8DF753D75}" type="presOf" srcId="{40374E13-627C-46C2-936C-1F218D4718FC}" destId="{3770FCBF-16FC-43BA-97B0-EAED29BC27AB}" srcOrd="0" destOrd="1" presId="urn:microsoft.com/office/officeart/2005/8/layout/vList2"/>
    <dgm:cxn modelId="{34CEBAA5-28EB-4D00-9979-3B0EDD9CACBB}" type="presOf" srcId="{694D9809-BDC9-464D-ABF4-A88B5191582A}" destId="{E9E10033-55AA-43DB-A7E6-CB444EDFA3CB}" srcOrd="0" destOrd="0" presId="urn:microsoft.com/office/officeart/2005/8/layout/vList2"/>
    <dgm:cxn modelId="{CAEE1FAE-9A22-4073-959B-12EF6C577F91}" srcId="{B5A9065C-7BDF-4E8D-B3EE-67AC84A5FD1E}" destId="{40374E13-627C-46C2-936C-1F218D4718FC}" srcOrd="1" destOrd="0" parTransId="{B94E10E1-5B60-4EE9-B5FC-8DDE33E0B879}" sibTransId="{DC910D26-9961-4B32-B95C-6E7CBBACF124}"/>
    <dgm:cxn modelId="{B305DEB2-3740-44C1-8623-88410E4F3F9D}" type="presOf" srcId="{AC07B662-58F7-4C33-868F-57E0A7639454}" destId="{3770FCBF-16FC-43BA-97B0-EAED29BC27AB}" srcOrd="0" destOrd="0" presId="urn:microsoft.com/office/officeart/2005/8/layout/vList2"/>
    <dgm:cxn modelId="{34C832F9-0173-4ED0-A4E8-AADBD7914B78}" type="presParOf" srcId="{3B0072A9-D4CD-45A1-B7E6-3126257A050A}" destId="{E9E10033-55AA-43DB-A7E6-CB444EDFA3CB}" srcOrd="0" destOrd="0" presId="urn:microsoft.com/office/officeart/2005/8/layout/vList2"/>
    <dgm:cxn modelId="{82505736-40E8-4A18-B6D1-6094408A84E0}" type="presParOf" srcId="{3B0072A9-D4CD-45A1-B7E6-3126257A050A}" destId="{9104BAAA-8B51-49CD-B447-7A18688EDC95}" srcOrd="1" destOrd="0" presId="urn:microsoft.com/office/officeart/2005/8/layout/vList2"/>
    <dgm:cxn modelId="{1169CDB5-B211-474C-9401-84BAF9DDB103}" type="presParOf" srcId="{3B0072A9-D4CD-45A1-B7E6-3126257A050A}" destId="{05409115-F815-4BF4-B079-6080C220D21E}" srcOrd="2" destOrd="0" presId="urn:microsoft.com/office/officeart/2005/8/layout/vList2"/>
    <dgm:cxn modelId="{8AFF8918-A428-472C-A43E-21395E4D0233}" type="presParOf" srcId="{3B0072A9-D4CD-45A1-B7E6-3126257A050A}" destId="{3770FCBF-16FC-43BA-97B0-EAED29BC27AB}"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F7B15C-3629-423B-A2CC-27B49450813B}" type="doc">
      <dgm:prSet loTypeId="urn:microsoft.com/office/officeart/2016/7/layout/VerticalDownArrowProcess" loCatId="process" qsTypeId="urn:microsoft.com/office/officeart/2005/8/quickstyle/simple2" qsCatId="simple" csTypeId="urn:microsoft.com/office/officeart/2005/8/colors/accent1_2" csCatId="accent1" phldr="1"/>
      <dgm:spPr/>
      <dgm:t>
        <a:bodyPr/>
        <a:lstStyle/>
        <a:p>
          <a:endParaRPr lang="en-US"/>
        </a:p>
      </dgm:t>
    </dgm:pt>
    <dgm:pt modelId="{735255C8-5CEB-4674-A932-C46F6B8ADA9D}">
      <dgm:prSet/>
      <dgm:spPr/>
      <dgm:t>
        <a:bodyPr/>
        <a:lstStyle/>
        <a:p>
          <a:r>
            <a:rPr lang="en-US" dirty="0"/>
            <a:t>Identify</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CADC3A8A-C193-421A-A52F-A407C2FCE68E}" type="parTrans" cxnId="{B9AD6EDD-72F6-4E2A-B87F-CD3BC72B0CD9}">
      <dgm:prSet/>
      <dgm:spPr/>
      <dgm:t>
        <a:bodyPr/>
        <a:lstStyle/>
        <a:p>
          <a:endParaRPr lang="en-US"/>
        </a:p>
      </dgm:t>
    </dgm:pt>
    <dgm:pt modelId="{28EFB235-65AC-4417-8949-909807C0CA2B}" type="sibTrans" cxnId="{B9AD6EDD-72F6-4E2A-B87F-CD3BC72B0CD9}">
      <dgm:prSet/>
      <dgm:spPr/>
      <dgm:t>
        <a:bodyPr/>
        <a:lstStyle/>
        <a:p>
          <a:endParaRPr lang="en-US"/>
        </a:p>
      </dgm:t>
    </dgm:pt>
    <dgm:pt modelId="{FD66AD7D-81F1-4260-BC6A-46241BDA1CA1}">
      <dgm:prSet custT="1"/>
      <dgm:spPr/>
      <dgm:t>
        <a:bodyPr/>
        <a:lstStyle/>
        <a:p>
          <a:r>
            <a:rPr lang="en-US" sz="2000" dirty="0"/>
            <a:t>Identify WHY your community (or a certain individual) is invested in the ineffective strategy</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F912B902-274F-4705-AC61-FA765653B4E0}" type="parTrans" cxnId="{053A0E88-7CA3-4D23-8FFE-999900744532}">
      <dgm:prSet/>
      <dgm:spPr/>
      <dgm:t>
        <a:bodyPr/>
        <a:lstStyle/>
        <a:p>
          <a:endParaRPr lang="en-US"/>
        </a:p>
      </dgm:t>
    </dgm:pt>
    <dgm:pt modelId="{E928030E-0D01-4FD7-90DF-CADF257898F7}" type="sibTrans" cxnId="{053A0E88-7CA3-4D23-8FFE-999900744532}">
      <dgm:prSet/>
      <dgm:spPr/>
      <dgm:t>
        <a:bodyPr/>
        <a:lstStyle/>
        <a:p>
          <a:endParaRPr lang="en-US"/>
        </a:p>
      </dgm:t>
    </dgm:pt>
    <dgm:pt modelId="{0DB9CEAD-6F30-42D7-BDA1-3531B3E00A3A}">
      <dgm:prSet/>
      <dgm:spPr/>
      <dgm:t>
        <a:bodyPr/>
        <a:lstStyle/>
        <a:p>
          <a:r>
            <a:rPr lang="en-US" dirty="0"/>
            <a:t>Find</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43C4ACD7-7139-4E79-9F8D-09597394B158}" type="parTrans" cxnId="{D312280D-AA7E-402E-A148-0E3F2EAA5BC8}">
      <dgm:prSet/>
      <dgm:spPr/>
      <dgm:t>
        <a:bodyPr/>
        <a:lstStyle/>
        <a:p>
          <a:endParaRPr lang="en-US"/>
        </a:p>
      </dgm:t>
    </dgm:pt>
    <dgm:pt modelId="{3015AD1D-105B-45C5-9BCF-4AF540035469}" type="sibTrans" cxnId="{D312280D-AA7E-402E-A148-0E3F2EAA5BC8}">
      <dgm:prSet/>
      <dgm:spPr/>
      <dgm:t>
        <a:bodyPr/>
        <a:lstStyle/>
        <a:p>
          <a:endParaRPr lang="en-US"/>
        </a:p>
      </dgm:t>
    </dgm:pt>
    <dgm:pt modelId="{0DFAC471-FCAD-4329-A720-4894CFB43DB1}">
      <dgm:prSet custT="1"/>
      <dgm:spPr/>
      <dgm:t>
        <a:bodyPr/>
        <a:lstStyle/>
        <a:p>
          <a:r>
            <a:rPr lang="en-US" sz="2000" dirty="0"/>
            <a:t>Find evidence-based, effective strategies that can  be implemented instead</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82B14FCA-014F-4AAD-9679-0E27A4158B1F}" type="parTrans" cxnId="{2BB4D0C0-B79A-4035-818D-5BEB97AC99D0}">
      <dgm:prSet/>
      <dgm:spPr/>
      <dgm:t>
        <a:bodyPr/>
        <a:lstStyle/>
        <a:p>
          <a:endParaRPr lang="en-US"/>
        </a:p>
      </dgm:t>
    </dgm:pt>
    <dgm:pt modelId="{B555257F-3C94-4BF8-B678-4612CBA1B1CA}" type="sibTrans" cxnId="{2BB4D0C0-B79A-4035-818D-5BEB97AC99D0}">
      <dgm:prSet/>
      <dgm:spPr/>
      <dgm:t>
        <a:bodyPr/>
        <a:lstStyle/>
        <a:p>
          <a:endParaRPr lang="en-US"/>
        </a:p>
      </dgm:t>
    </dgm:pt>
    <dgm:pt modelId="{300CE1B9-4793-4683-A721-58EB18918665}">
      <dgm:prSet/>
      <dgm:spPr/>
      <dgm:t>
        <a:bodyPr/>
        <a:lstStyle/>
        <a:p>
          <a:r>
            <a:rPr lang="en-US" dirty="0"/>
            <a:t>Brainstorm</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D07F0E81-0CE9-4165-B1CE-8169B3901075}" type="parTrans" cxnId="{3BFC088F-B887-409E-B5CE-2FBAD06F08B3}">
      <dgm:prSet/>
      <dgm:spPr/>
      <dgm:t>
        <a:bodyPr/>
        <a:lstStyle/>
        <a:p>
          <a:endParaRPr lang="en-US"/>
        </a:p>
      </dgm:t>
    </dgm:pt>
    <dgm:pt modelId="{999EDA63-CD47-4FCF-AF53-BEAA866376AA}" type="sibTrans" cxnId="{3BFC088F-B887-409E-B5CE-2FBAD06F08B3}">
      <dgm:prSet/>
      <dgm:spPr/>
      <dgm:t>
        <a:bodyPr/>
        <a:lstStyle/>
        <a:p>
          <a:endParaRPr lang="en-US"/>
        </a:p>
      </dgm:t>
    </dgm:pt>
    <dgm:pt modelId="{AF319447-4EB4-489D-AC8E-B477AC0FE4FA}">
      <dgm:prSet custT="1"/>
      <dgm:spPr/>
      <dgm:t>
        <a:bodyPr/>
        <a:lstStyle/>
        <a:p>
          <a:r>
            <a:rPr lang="en-US" sz="2000" dirty="0"/>
            <a:t>Brainstorm how the change in strategy could benefit those invested in the ineffective strategy</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4471F378-108B-4F43-A409-EF6911FB0604}" type="parTrans" cxnId="{51957F17-A8C9-41EA-B1DF-BD3839B22F5F}">
      <dgm:prSet/>
      <dgm:spPr/>
      <dgm:t>
        <a:bodyPr/>
        <a:lstStyle/>
        <a:p>
          <a:endParaRPr lang="en-US"/>
        </a:p>
      </dgm:t>
    </dgm:pt>
    <dgm:pt modelId="{92222078-2D61-44A9-9A08-7DF60424100F}" type="sibTrans" cxnId="{51957F17-A8C9-41EA-B1DF-BD3839B22F5F}">
      <dgm:prSet/>
      <dgm:spPr/>
      <dgm:t>
        <a:bodyPr/>
        <a:lstStyle/>
        <a:p>
          <a:endParaRPr lang="en-US"/>
        </a:p>
      </dgm:t>
    </dgm:pt>
    <dgm:pt modelId="{2FC9F654-1C82-4F06-8212-91F17A7BE900}">
      <dgm:prSet/>
      <dgm:spPr/>
      <dgm:t>
        <a:bodyPr/>
        <a:lstStyle/>
        <a:p>
          <a:r>
            <a:rPr lang="en-US" dirty="0"/>
            <a:t>Create</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E153E2AE-64A0-4AB7-BECD-3BA72EF2CB0C}" type="parTrans" cxnId="{6B1EE062-FAE5-439F-A499-E428E0A93D31}">
      <dgm:prSet/>
      <dgm:spPr/>
      <dgm:t>
        <a:bodyPr/>
        <a:lstStyle/>
        <a:p>
          <a:endParaRPr lang="en-US"/>
        </a:p>
      </dgm:t>
    </dgm:pt>
    <dgm:pt modelId="{A2DC95A6-0664-4770-BC74-6187205503B7}" type="sibTrans" cxnId="{6B1EE062-FAE5-439F-A499-E428E0A93D31}">
      <dgm:prSet/>
      <dgm:spPr/>
      <dgm:t>
        <a:bodyPr/>
        <a:lstStyle/>
        <a:p>
          <a:endParaRPr lang="en-US"/>
        </a:p>
      </dgm:t>
    </dgm:pt>
    <dgm:pt modelId="{080FA55A-1D84-44C0-BEC9-986FA7D7A622}">
      <dgm:prSet custT="1"/>
      <dgm:spPr/>
      <dgm:t>
        <a:bodyPr/>
        <a:lstStyle/>
        <a:p>
          <a:r>
            <a:rPr lang="en-US" sz="2000" dirty="0"/>
            <a:t>Create a message to persuade people to embrace replacing the ineffective strategy</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5C3DC60B-F91A-467E-A346-F27EA6877C0E}" type="parTrans" cxnId="{3925921A-BA8C-4D2E-850C-C9BA9477CC3D}">
      <dgm:prSet/>
      <dgm:spPr/>
      <dgm:t>
        <a:bodyPr/>
        <a:lstStyle/>
        <a:p>
          <a:endParaRPr lang="en-US"/>
        </a:p>
      </dgm:t>
    </dgm:pt>
    <dgm:pt modelId="{C40C02BF-2973-44C2-B9EE-20E966B07B75}" type="sibTrans" cxnId="{3925921A-BA8C-4D2E-850C-C9BA9477CC3D}">
      <dgm:prSet/>
      <dgm:spPr/>
      <dgm:t>
        <a:bodyPr/>
        <a:lstStyle/>
        <a:p>
          <a:endParaRPr lang="en-US"/>
        </a:p>
      </dgm:t>
    </dgm:pt>
    <dgm:pt modelId="{C1D00433-607B-4FD7-B511-A2D2A8B9FD0B}">
      <dgm:prSet/>
      <dgm:spPr/>
      <dgm:t>
        <a:bodyPr/>
        <a:lstStyle/>
        <a:p>
          <a:r>
            <a:rPr lang="en-US" dirty="0"/>
            <a:t>Meet</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9B712439-F271-4164-977B-7755F3980014}" type="parTrans" cxnId="{EAFE0A47-7A43-4D29-BA7F-8C0E22EE8D75}">
      <dgm:prSet/>
      <dgm:spPr/>
      <dgm:t>
        <a:bodyPr/>
        <a:lstStyle/>
        <a:p>
          <a:endParaRPr lang="en-US"/>
        </a:p>
      </dgm:t>
    </dgm:pt>
    <dgm:pt modelId="{653F014F-77B8-4D72-A65E-9631B9959E86}" type="sibTrans" cxnId="{EAFE0A47-7A43-4D29-BA7F-8C0E22EE8D75}">
      <dgm:prSet/>
      <dgm:spPr/>
      <dgm:t>
        <a:bodyPr/>
        <a:lstStyle/>
        <a:p>
          <a:endParaRPr lang="en-US"/>
        </a:p>
      </dgm:t>
    </dgm:pt>
    <dgm:pt modelId="{D582443F-E47A-4ACD-9F3E-F8E8048D806A}">
      <dgm:prSet custT="1"/>
      <dgm:spPr/>
      <dgm:t>
        <a:bodyPr/>
        <a:lstStyle/>
        <a:p>
          <a:r>
            <a:rPr lang="en-US" sz="2000" dirty="0"/>
            <a:t>Meet with those invested in the ineffective strategy </a:t>
          </a:r>
        </a:p>
      </dgm:t>
      <dgm:extLst>
        <a:ext uri="{E40237B7-FDA0-4F09-8148-C483321AD2D9}">
          <dgm14:cNvPr xmlns:dgm14="http://schemas.microsoft.com/office/drawing/2010/diagram" id="0" name=""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
      </dgm:extLst>
    </dgm:pt>
    <dgm:pt modelId="{7FA1B44E-C06E-46BA-A956-EB8DA169AA89}" type="parTrans" cxnId="{34C3FDDD-C914-4A7D-9A87-0AB88D191D86}">
      <dgm:prSet/>
      <dgm:spPr/>
      <dgm:t>
        <a:bodyPr/>
        <a:lstStyle/>
        <a:p>
          <a:endParaRPr lang="en-US"/>
        </a:p>
      </dgm:t>
    </dgm:pt>
    <dgm:pt modelId="{744B3294-9E69-4FC5-8774-ED540B37FD22}" type="sibTrans" cxnId="{34C3FDDD-C914-4A7D-9A87-0AB88D191D86}">
      <dgm:prSet/>
      <dgm:spPr/>
      <dgm:t>
        <a:bodyPr/>
        <a:lstStyle/>
        <a:p>
          <a:endParaRPr lang="en-US"/>
        </a:p>
      </dgm:t>
    </dgm:pt>
    <dgm:pt modelId="{F7D0BDBA-DA1B-4AC7-9C89-9B98E3C88614}" type="pres">
      <dgm:prSet presAssocID="{30F7B15C-3629-423B-A2CC-27B49450813B}" presName="Name0" presStyleCnt="0">
        <dgm:presLayoutVars>
          <dgm:dir/>
          <dgm:animLvl val="lvl"/>
          <dgm:resizeHandles val="exact"/>
        </dgm:presLayoutVars>
      </dgm:prSet>
      <dgm:spPr/>
    </dgm:pt>
    <dgm:pt modelId="{17EDB816-6EB2-4F26-ABC4-D9B0568B442F}" type="pres">
      <dgm:prSet presAssocID="{C1D00433-607B-4FD7-B511-A2D2A8B9FD0B}" presName="boxAndChildren" presStyleCnt="0"/>
      <dgm:spPr/>
    </dgm:pt>
    <dgm:pt modelId="{0B942FF3-6F6D-470E-B9CC-8B7F12EDD158}" type="pres">
      <dgm:prSet presAssocID="{C1D00433-607B-4FD7-B511-A2D2A8B9FD0B}" presName="parentTextBox" presStyleLbl="alignNode1" presStyleIdx="0" presStyleCnt="5"/>
      <dgm:spPr/>
    </dgm:pt>
    <dgm:pt modelId="{C7FD0E6C-4046-4BE3-893E-00AA88B3A4F0}" type="pres">
      <dgm:prSet presAssocID="{C1D00433-607B-4FD7-B511-A2D2A8B9FD0B}" presName="descendantBox" presStyleLbl="bgAccFollowNode1" presStyleIdx="0" presStyleCnt="5"/>
      <dgm:spPr/>
    </dgm:pt>
    <dgm:pt modelId="{E332290F-0D69-45E5-8B18-FC68793DEFC8}" type="pres">
      <dgm:prSet presAssocID="{A2DC95A6-0664-4770-BC74-6187205503B7}" presName="sp" presStyleCnt="0"/>
      <dgm:spPr/>
    </dgm:pt>
    <dgm:pt modelId="{5AEB788F-8A08-4A4F-94C2-FFE5F8BFEC74}" type="pres">
      <dgm:prSet presAssocID="{2FC9F654-1C82-4F06-8212-91F17A7BE900}" presName="arrowAndChildren" presStyleCnt="0"/>
      <dgm:spPr/>
    </dgm:pt>
    <dgm:pt modelId="{D9CF451A-5E6C-451C-BA01-16522780401D}" type="pres">
      <dgm:prSet presAssocID="{2FC9F654-1C82-4F06-8212-91F17A7BE900}" presName="parentTextArrow" presStyleLbl="node1" presStyleIdx="0" presStyleCnt="0"/>
      <dgm:spPr/>
    </dgm:pt>
    <dgm:pt modelId="{84E32179-86C6-49C6-A5A5-71856D6BAEAC}" type="pres">
      <dgm:prSet presAssocID="{2FC9F654-1C82-4F06-8212-91F17A7BE900}" presName="arrow" presStyleLbl="alignNode1" presStyleIdx="1" presStyleCnt="5"/>
      <dgm:spPr/>
    </dgm:pt>
    <dgm:pt modelId="{DF49349E-2785-4BDA-B2B0-91E361DA6CF8}" type="pres">
      <dgm:prSet presAssocID="{2FC9F654-1C82-4F06-8212-91F17A7BE900}" presName="descendantArrow" presStyleLbl="bgAccFollowNode1" presStyleIdx="1" presStyleCnt="5"/>
      <dgm:spPr/>
    </dgm:pt>
    <dgm:pt modelId="{A354AAE9-1DF7-40ED-8F0B-B82C965E4F0F}" type="pres">
      <dgm:prSet presAssocID="{999EDA63-CD47-4FCF-AF53-BEAA866376AA}" presName="sp" presStyleCnt="0"/>
      <dgm:spPr/>
    </dgm:pt>
    <dgm:pt modelId="{4B12E99E-2873-436B-9968-4657F6B38772}" type="pres">
      <dgm:prSet presAssocID="{300CE1B9-4793-4683-A721-58EB18918665}" presName="arrowAndChildren" presStyleCnt="0"/>
      <dgm:spPr/>
    </dgm:pt>
    <dgm:pt modelId="{50355FD1-F52E-4D3E-9486-5F06DA2DAAF4}" type="pres">
      <dgm:prSet presAssocID="{300CE1B9-4793-4683-A721-58EB18918665}" presName="parentTextArrow" presStyleLbl="node1" presStyleIdx="0" presStyleCnt="0"/>
      <dgm:spPr/>
    </dgm:pt>
    <dgm:pt modelId="{B298F4CF-DFE6-4702-BB87-53D4DEF45F2A}" type="pres">
      <dgm:prSet presAssocID="{300CE1B9-4793-4683-A721-58EB18918665}" presName="arrow" presStyleLbl="alignNode1" presStyleIdx="2" presStyleCnt="5"/>
      <dgm:spPr/>
    </dgm:pt>
    <dgm:pt modelId="{F0AB9C07-5AC6-48EB-9950-E52E64E72071}" type="pres">
      <dgm:prSet presAssocID="{300CE1B9-4793-4683-A721-58EB18918665}" presName="descendantArrow" presStyleLbl="bgAccFollowNode1" presStyleIdx="2" presStyleCnt="5"/>
      <dgm:spPr/>
    </dgm:pt>
    <dgm:pt modelId="{42F921EF-6B8B-425D-93A1-BD472B439539}" type="pres">
      <dgm:prSet presAssocID="{3015AD1D-105B-45C5-9BCF-4AF540035469}" presName="sp" presStyleCnt="0"/>
      <dgm:spPr/>
    </dgm:pt>
    <dgm:pt modelId="{000680CF-7D91-4F67-9F6C-01FA8B6BA99F}" type="pres">
      <dgm:prSet presAssocID="{0DB9CEAD-6F30-42D7-BDA1-3531B3E00A3A}" presName="arrowAndChildren" presStyleCnt="0"/>
      <dgm:spPr/>
    </dgm:pt>
    <dgm:pt modelId="{4A62BDE2-BD53-4979-B33D-B0B8018EA552}" type="pres">
      <dgm:prSet presAssocID="{0DB9CEAD-6F30-42D7-BDA1-3531B3E00A3A}" presName="parentTextArrow" presStyleLbl="node1" presStyleIdx="0" presStyleCnt="0"/>
      <dgm:spPr/>
    </dgm:pt>
    <dgm:pt modelId="{79683D7C-4CC5-4AFA-B8DF-93D2E9EAEA51}" type="pres">
      <dgm:prSet presAssocID="{0DB9CEAD-6F30-42D7-BDA1-3531B3E00A3A}" presName="arrow" presStyleLbl="alignNode1" presStyleIdx="3" presStyleCnt="5"/>
      <dgm:spPr/>
    </dgm:pt>
    <dgm:pt modelId="{BBEE062C-261A-4560-B8DA-5A3914378E74}" type="pres">
      <dgm:prSet presAssocID="{0DB9CEAD-6F30-42D7-BDA1-3531B3E00A3A}" presName="descendantArrow" presStyleLbl="bgAccFollowNode1" presStyleIdx="3" presStyleCnt="5"/>
      <dgm:spPr/>
    </dgm:pt>
    <dgm:pt modelId="{F5626AB9-2660-4AE1-917A-2AFFA372D5F0}" type="pres">
      <dgm:prSet presAssocID="{28EFB235-65AC-4417-8949-909807C0CA2B}" presName="sp" presStyleCnt="0"/>
      <dgm:spPr/>
    </dgm:pt>
    <dgm:pt modelId="{0F13D721-43EF-4A5D-8409-A87609DBCFBF}" type="pres">
      <dgm:prSet presAssocID="{735255C8-5CEB-4674-A932-C46F6B8ADA9D}" presName="arrowAndChildren" presStyleCnt="0"/>
      <dgm:spPr/>
    </dgm:pt>
    <dgm:pt modelId="{C39ADF1C-4DC1-4F3A-BDF8-5B2EE740890D}" type="pres">
      <dgm:prSet presAssocID="{735255C8-5CEB-4674-A932-C46F6B8ADA9D}" presName="parentTextArrow" presStyleLbl="node1" presStyleIdx="0" presStyleCnt="0"/>
      <dgm:spPr/>
    </dgm:pt>
    <dgm:pt modelId="{62D2ADD9-9909-4109-BE49-09D3AAD9ADA8}" type="pres">
      <dgm:prSet presAssocID="{735255C8-5CEB-4674-A932-C46F6B8ADA9D}" presName="arrow" presStyleLbl="alignNode1" presStyleIdx="4" presStyleCnt="5"/>
      <dgm:spPr/>
    </dgm:pt>
    <dgm:pt modelId="{DE2514A9-7A75-4A5F-BC50-407A64890F26}" type="pres">
      <dgm:prSet presAssocID="{735255C8-5CEB-4674-A932-C46F6B8ADA9D}" presName="descendantArrow" presStyleLbl="bgAccFollowNode1" presStyleIdx="4" presStyleCnt="5"/>
      <dgm:spPr/>
    </dgm:pt>
  </dgm:ptLst>
  <dgm:cxnLst>
    <dgm:cxn modelId="{31AD7206-2490-4592-B1B2-5DCA79B259D4}" type="presOf" srcId="{2FC9F654-1C82-4F06-8212-91F17A7BE900}" destId="{D9CF451A-5E6C-451C-BA01-16522780401D}" srcOrd="0" destOrd="0" presId="urn:microsoft.com/office/officeart/2016/7/layout/VerticalDownArrowProcess"/>
    <dgm:cxn modelId="{0408180D-4D53-4F91-99B9-2A964EC6233C}" type="presOf" srcId="{D582443F-E47A-4ACD-9F3E-F8E8048D806A}" destId="{C7FD0E6C-4046-4BE3-893E-00AA88B3A4F0}" srcOrd="0" destOrd="0" presId="urn:microsoft.com/office/officeart/2016/7/layout/VerticalDownArrowProcess"/>
    <dgm:cxn modelId="{D312280D-AA7E-402E-A148-0E3F2EAA5BC8}" srcId="{30F7B15C-3629-423B-A2CC-27B49450813B}" destId="{0DB9CEAD-6F30-42D7-BDA1-3531B3E00A3A}" srcOrd="1" destOrd="0" parTransId="{43C4ACD7-7139-4E79-9F8D-09597394B158}" sibTransId="{3015AD1D-105B-45C5-9BCF-4AF540035469}"/>
    <dgm:cxn modelId="{51957F17-A8C9-41EA-B1DF-BD3839B22F5F}" srcId="{300CE1B9-4793-4683-A721-58EB18918665}" destId="{AF319447-4EB4-489D-AC8E-B477AC0FE4FA}" srcOrd="0" destOrd="0" parTransId="{4471F378-108B-4F43-A409-EF6911FB0604}" sibTransId="{92222078-2D61-44A9-9A08-7DF60424100F}"/>
    <dgm:cxn modelId="{3925921A-BA8C-4D2E-850C-C9BA9477CC3D}" srcId="{2FC9F654-1C82-4F06-8212-91F17A7BE900}" destId="{080FA55A-1D84-44C0-BEC9-986FA7D7A622}" srcOrd="0" destOrd="0" parTransId="{5C3DC60B-F91A-467E-A346-F27EA6877C0E}" sibTransId="{C40C02BF-2973-44C2-B9EE-20E966B07B75}"/>
    <dgm:cxn modelId="{EAFE0A47-7A43-4D29-BA7F-8C0E22EE8D75}" srcId="{30F7B15C-3629-423B-A2CC-27B49450813B}" destId="{C1D00433-607B-4FD7-B511-A2D2A8B9FD0B}" srcOrd="4" destOrd="0" parTransId="{9B712439-F271-4164-977B-7755F3980014}" sibTransId="{653F014F-77B8-4D72-A65E-9631B9959E86}"/>
    <dgm:cxn modelId="{10D8BF61-16DA-437E-9FF5-0368C9B83726}" type="presOf" srcId="{0DB9CEAD-6F30-42D7-BDA1-3531B3E00A3A}" destId="{4A62BDE2-BD53-4979-B33D-B0B8018EA552}" srcOrd="0" destOrd="0" presId="urn:microsoft.com/office/officeart/2016/7/layout/VerticalDownArrowProcess"/>
    <dgm:cxn modelId="{6B1EE062-FAE5-439F-A499-E428E0A93D31}" srcId="{30F7B15C-3629-423B-A2CC-27B49450813B}" destId="{2FC9F654-1C82-4F06-8212-91F17A7BE900}" srcOrd="3" destOrd="0" parTransId="{E153E2AE-64A0-4AB7-BECD-3BA72EF2CB0C}" sibTransId="{A2DC95A6-0664-4770-BC74-6187205503B7}"/>
    <dgm:cxn modelId="{0B84A466-8E81-47CC-A804-FDD81C61D90C}" type="presOf" srcId="{080FA55A-1D84-44C0-BEC9-986FA7D7A622}" destId="{DF49349E-2785-4BDA-B2B0-91E361DA6CF8}" srcOrd="0" destOrd="0" presId="urn:microsoft.com/office/officeart/2016/7/layout/VerticalDownArrowProcess"/>
    <dgm:cxn modelId="{1AD5FD7E-650E-4881-999C-C6D5ED7AA096}" type="presOf" srcId="{735255C8-5CEB-4674-A932-C46F6B8ADA9D}" destId="{C39ADF1C-4DC1-4F3A-BDF8-5B2EE740890D}" srcOrd="0" destOrd="0" presId="urn:microsoft.com/office/officeart/2016/7/layout/VerticalDownArrowProcess"/>
    <dgm:cxn modelId="{053A0E88-7CA3-4D23-8FFE-999900744532}" srcId="{735255C8-5CEB-4674-A932-C46F6B8ADA9D}" destId="{FD66AD7D-81F1-4260-BC6A-46241BDA1CA1}" srcOrd="0" destOrd="0" parTransId="{F912B902-274F-4705-AC61-FA765653B4E0}" sibTransId="{E928030E-0D01-4FD7-90DF-CADF257898F7}"/>
    <dgm:cxn modelId="{0A8BCC8A-B237-4EFB-8C33-1F282C62B3C3}" type="presOf" srcId="{735255C8-5CEB-4674-A932-C46F6B8ADA9D}" destId="{62D2ADD9-9909-4109-BE49-09D3AAD9ADA8}" srcOrd="1" destOrd="0" presId="urn:microsoft.com/office/officeart/2016/7/layout/VerticalDownArrowProcess"/>
    <dgm:cxn modelId="{3BFC088F-B887-409E-B5CE-2FBAD06F08B3}" srcId="{30F7B15C-3629-423B-A2CC-27B49450813B}" destId="{300CE1B9-4793-4683-A721-58EB18918665}" srcOrd="2" destOrd="0" parTransId="{D07F0E81-0CE9-4165-B1CE-8169B3901075}" sibTransId="{999EDA63-CD47-4FCF-AF53-BEAA866376AA}"/>
    <dgm:cxn modelId="{C9848197-CB07-4505-BFCB-35E4CE137BCB}" type="presOf" srcId="{300CE1B9-4793-4683-A721-58EB18918665}" destId="{50355FD1-F52E-4D3E-9486-5F06DA2DAAF4}" srcOrd="0" destOrd="0" presId="urn:microsoft.com/office/officeart/2016/7/layout/VerticalDownArrowProcess"/>
    <dgm:cxn modelId="{82A84A9E-F583-471A-A846-93719C78D4E2}" type="presOf" srcId="{300CE1B9-4793-4683-A721-58EB18918665}" destId="{B298F4CF-DFE6-4702-BB87-53D4DEF45F2A}" srcOrd="1" destOrd="0" presId="urn:microsoft.com/office/officeart/2016/7/layout/VerticalDownArrowProcess"/>
    <dgm:cxn modelId="{191E16A5-91D3-428B-99D1-958DB11FCCF7}" type="presOf" srcId="{FD66AD7D-81F1-4260-BC6A-46241BDA1CA1}" destId="{DE2514A9-7A75-4A5F-BC50-407A64890F26}" srcOrd="0" destOrd="0" presId="urn:microsoft.com/office/officeart/2016/7/layout/VerticalDownArrowProcess"/>
    <dgm:cxn modelId="{8E4184B6-A4E8-4ED2-9824-A87ABB40C329}" type="presOf" srcId="{0DB9CEAD-6F30-42D7-BDA1-3531B3E00A3A}" destId="{79683D7C-4CC5-4AFA-B8DF-93D2E9EAEA51}" srcOrd="1" destOrd="0" presId="urn:microsoft.com/office/officeart/2016/7/layout/VerticalDownArrowProcess"/>
    <dgm:cxn modelId="{23DFD0B8-9F6E-45FD-8209-82BC2EB26907}" type="presOf" srcId="{2FC9F654-1C82-4F06-8212-91F17A7BE900}" destId="{84E32179-86C6-49C6-A5A5-71856D6BAEAC}" srcOrd="1" destOrd="0" presId="urn:microsoft.com/office/officeart/2016/7/layout/VerticalDownArrowProcess"/>
    <dgm:cxn modelId="{5102FDBF-194F-4E84-B22A-3BE6AECC1025}" type="presOf" srcId="{AF319447-4EB4-489D-AC8E-B477AC0FE4FA}" destId="{F0AB9C07-5AC6-48EB-9950-E52E64E72071}" srcOrd="0" destOrd="0" presId="urn:microsoft.com/office/officeart/2016/7/layout/VerticalDownArrowProcess"/>
    <dgm:cxn modelId="{2BB4D0C0-B79A-4035-818D-5BEB97AC99D0}" srcId="{0DB9CEAD-6F30-42D7-BDA1-3531B3E00A3A}" destId="{0DFAC471-FCAD-4329-A720-4894CFB43DB1}" srcOrd="0" destOrd="0" parTransId="{82B14FCA-014F-4AAD-9679-0E27A4158B1F}" sibTransId="{B555257F-3C94-4BF8-B678-4612CBA1B1CA}"/>
    <dgm:cxn modelId="{A4A77EC9-74BB-4172-AF67-15CF2DBFC0AA}" type="presOf" srcId="{30F7B15C-3629-423B-A2CC-27B49450813B}" destId="{F7D0BDBA-DA1B-4AC7-9C89-9B98E3C88614}" srcOrd="0" destOrd="0" presId="urn:microsoft.com/office/officeart/2016/7/layout/VerticalDownArrowProcess"/>
    <dgm:cxn modelId="{E9D123DC-D33C-447F-9CB4-1EF8C780BC0A}" type="presOf" srcId="{0DFAC471-FCAD-4329-A720-4894CFB43DB1}" destId="{BBEE062C-261A-4560-B8DA-5A3914378E74}" srcOrd="0" destOrd="0" presId="urn:microsoft.com/office/officeart/2016/7/layout/VerticalDownArrowProcess"/>
    <dgm:cxn modelId="{B9AD6EDD-72F6-4E2A-B87F-CD3BC72B0CD9}" srcId="{30F7B15C-3629-423B-A2CC-27B49450813B}" destId="{735255C8-5CEB-4674-A932-C46F6B8ADA9D}" srcOrd="0" destOrd="0" parTransId="{CADC3A8A-C193-421A-A52F-A407C2FCE68E}" sibTransId="{28EFB235-65AC-4417-8949-909807C0CA2B}"/>
    <dgm:cxn modelId="{34C3FDDD-C914-4A7D-9A87-0AB88D191D86}" srcId="{C1D00433-607B-4FD7-B511-A2D2A8B9FD0B}" destId="{D582443F-E47A-4ACD-9F3E-F8E8048D806A}" srcOrd="0" destOrd="0" parTransId="{7FA1B44E-C06E-46BA-A956-EB8DA169AA89}" sibTransId="{744B3294-9E69-4FC5-8774-ED540B37FD22}"/>
    <dgm:cxn modelId="{127BF8ED-9640-4556-A356-C102C5142449}" type="presOf" srcId="{C1D00433-607B-4FD7-B511-A2D2A8B9FD0B}" destId="{0B942FF3-6F6D-470E-B9CC-8B7F12EDD158}" srcOrd="0" destOrd="0" presId="urn:microsoft.com/office/officeart/2016/7/layout/VerticalDownArrowProcess"/>
    <dgm:cxn modelId="{805B7F94-99AA-4298-BBD5-55781640BEF7}" type="presParOf" srcId="{F7D0BDBA-DA1B-4AC7-9C89-9B98E3C88614}" destId="{17EDB816-6EB2-4F26-ABC4-D9B0568B442F}" srcOrd="0" destOrd="0" presId="urn:microsoft.com/office/officeart/2016/7/layout/VerticalDownArrowProcess"/>
    <dgm:cxn modelId="{E4455EAC-9AA6-4074-9912-77961E2CD64A}" type="presParOf" srcId="{17EDB816-6EB2-4F26-ABC4-D9B0568B442F}" destId="{0B942FF3-6F6D-470E-B9CC-8B7F12EDD158}" srcOrd="0" destOrd="0" presId="urn:microsoft.com/office/officeart/2016/7/layout/VerticalDownArrowProcess"/>
    <dgm:cxn modelId="{9F1DB249-BA7A-491C-95BA-C1026CA3349A}" type="presParOf" srcId="{17EDB816-6EB2-4F26-ABC4-D9B0568B442F}" destId="{C7FD0E6C-4046-4BE3-893E-00AA88B3A4F0}" srcOrd="1" destOrd="0" presId="urn:microsoft.com/office/officeart/2016/7/layout/VerticalDownArrowProcess"/>
    <dgm:cxn modelId="{F3212DE5-3ADC-4EE2-8F1C-961DD964A27C}" type="presParOf" srcId="{F7D0BDBA-DA1B-4AC7-9C89-9B98E3C88614}" destId="{E332290F-0D69-45E5-8B18-FC68793DEFC8}" srcOrd="1" destOrd="0" presId="urn:microsoft.com/office/officeart/2016/7/layout/VerticalDownArrowProcess"/>
    <dgm:cxn modelId="{73C269BB-6735-4268-AC07-E209FDCAA706}" type="presParOf" srcId="{F7D0BDBA-DA1B-4AC7-9C89-9B98E3C88614}" destId="{5AEB788F-8A08-4A4F-94C2-FFE5F8BFEC74}" srcOrd="2" destOrd="0" presId="urn:microsoft.com/office/officeart/2016/7/layout/VerticalDownArrowProcess"/>
    <dgm:cxn modelId="{9F4A667D-6BF1-4445-B3E1-D42B4A85E4DC}" type="presParOf" srcId="{5AEB788F-8A08-4A4F-94C2-FFE5F8BFEC74}" destId="{D9CF451A-5E6C-451C-BA01-16522780401D}" srcOrd="0" destOrd="0" presId="urn:microsoft.com/office/officeart/2016/7/layout/VerticalDownArrowProcess"/>
    <dgm:cxn modelId="{C765BA5E-695C-4FED-AD5F-516806620609}" type="presParOf" srcId="{5AEB788F-8A08-4A4F-94C2-FFE5F8BFEC74}" destId="{84E32179-86C6-49C6-A5A5-71856D6BAEAC}" srcOrd="1" destOrd="0" presId="urn:microsoft.com/office/officeart/2016/7/layout/VerticalDownArrowProcess"/>
    <dgm:cxn modelId="{ACFEF092-806D-4521-8ACB-EF254D213B01}" type="presParOf" srcId="{5AEB788F-8A08-4A4F-94C2-FFE5F8BFEC74}" destId="{DF49349E-2785-4BDA-B2B0-91E361DA6CF8}" srcOrd="2" destOrd="0" presId="urn:microsoft.com/office/officeart/2016/7/layout/VerticalDownArrowProcess"/>
    <dgm:cxn modelId="{2E865B3C-2581-42DE-8D5C-1BC166592676}" type="presParOf" srcId="{F7D0BDBA-DA1B-4AC7-9C89-9B98E3C88614}" destId="{A354AAE9-1DF7-40ED-8F0B-B82C965E4F0F}" srcOrd="3" destOrd="0" presId="urn:microsoft.com/office/officeart/2016/7/layout/VerticalDownArrowProcess"/>
    <dgm:cxn modelId="{53B09A0B-2A43-4274-9CE3-09C0643EA690}" type="presParOf" srcId="{F7D0BDBA-DA1B-4AC7-9C89-9B98E3C88614}" destId="{4B12E99E-2873-436B-9968-4657F6B38772}" srcOrd="4" destOrd="0" presId="urn:microsoft.com/office/officeart/2016/7/layout/VerticalDownArrowProcess"/>
    <dgm:cxn modelId="{8F352D6A-D9BF-40D1-BA52-F3D037F86712}" type="presParOf" srcId="{4B12E99E-2873-436B-9968-4657F6B38772}" destId="{50355FD1-F52E-4D3E-9486-5F06DA2DAAF4}" srcOrd="0" destOrd="0" presId="urn:microsoft.com/office/officeart/2016/7/layout/VerticalDownArrowProcess"/>
    <dgm:cxn modelId="{7B53FFCD-42E4-403C-A3B6-96E9EAA559C9}" type="presParOf" srcId="{4B12E99E-2873-436B-9968-4657F6B38772}" destId="{B298F4CF-DFE6-4702-BB87-53D4DEF45F2A}" srcOrd="1" destOrd="0" presId="urn:microsoft.com/office/officeart/2016/7/layout/VerticalDownArrowProcess"/>
    <dgm:cxn modelId="{D59A96EC-705C-48F2-B91F-D3987CDD24B7}" type="presParOf" srcId="{4B12E99E-2873-436B-9968-4657F6B38772}" destId="{F0AB9C07-5AC6-48EB-9950-E52E64E72071}" srcOrd="2" destOrd="0" presId="urn:microsoft.com/office/officeart/2016/7/layout/VerticalDownArrowProcess"/>
    <dgm:cxn modelId="{E1911019-08B8-4733-B116-10AA39B6785C}" type="presParOf" srcId="{F7D0BDBA-DA1B-4AC7-9C89-9B98E3C88614}" destId="{42F921EF-6B8B-425D-93A1-BD472B439539}" srcOrd="5" destOrd="0" presId="urn:microsoft.com/office/officeart/2016/7/layout/VerticalDownArrowProcess"/>
    <dgm:cxn modelId="{11852D03-9142-4735-A38D-CCE8ECB5ED63}" type="presParOf" srcId="{F7D0BDBA-DA1B-4AC7-9C89-9B98E3C88614}" destId="{000680CF-7D91-4F67-9F6C-01FA8B6BA99F}" srcOrd="6" destOrd="0" presId="urn:microsoft.com/office/officeart/2016/7/layout/VerticalDownArrowProcess"/>
    <dgm:cxn modelId="{FCB2457A-1467-4725-B995-54B59B2E64C5}" type="presParOf" srcId="{000680CF-7D91-4F67-9F6C-01FA8B6BA99F}" destId="{4A62BDE2-BD53-4979-B33D-B0B8018EA552}" srcOrd="0" destOrd="0" presId="urn:microsoft.com/office/officeart/2016/7/layout/VerticalDownArrowProcess"/>
    <dgm:cxn modelId="{B1FD2777-2918-4DE8-8AA8-AF5234788E79}" type="presParOf" srcId="{000680CF-7D91-4F67-9F6C-01FA8B6BA99F}" destId="{79683D7C-4CC5-4AFA-B8DF-93D2E9EAEA51}" srcOrd="1" destOrd="0" presId="urn:microsoft.com/office/officeart/2016/7/layout/VerticalDownArrowProcess"/>
    <dgm:cxn modelId="{7B6BC384-481F-4B21-928D-796181F431C2}" type="presParOf" srcId="{000680CF-7D91-4F67-9F6C-01FA8B6BA99F}" destId="{BBEE062C-261A-4560-B8DA-5A3914378E74}" srcOrd="2" destOrd="0" presId="urn:microsoft.com/office/officeart/2016/7/layout/VerticalDownArrowProcess"/>
    <dgm:cxn modelId="{FE41BA8A-6985-4473-8D43-429D40BEC701}" type="presParOf" srcId="{F7D0BDBA-DA1B-4AC7-9C89-9B98E3C88614}" destId="{F5626AB9-2660-4AE1-917A-2AFFA372D5F0}" srcOrd="7" destOrd="0" presId="urn:microsoft.com/office/officeart/2016/7/layout/VerticalDownArrowProcess"/>
    <dgm:cxn modelId="{5FE6CD30-8208-4248-91C5-84A3C70A47C5}" type="presParOf" srcId="{F7D0BDBA-DA1B-4AC7-9C89-9B98E3C88614}" destId="{0F13D721-43EF-4A5D-8409-A87609DBCFBF}" srcOrd="8" destOrd="0" presId="urn:microsoft.com/office/officeart/2016/7/layout/VerticalDownArrowProcess"/>
    <dgm:cxn modelId="{DFE0B500-C996-48DD-8C1F-C63037E3308A}" type="presParOf" srcId="{0F13D721-43EF-4A5D-8409-A87609DBCFBF}" destId="{C39ADF1C-4DC1-4F3A-BDF8-5B2EE740890D}" srcOrd="0" destOrd="0" presId="urn:microsoft.com/office/officeart/2016/7/layout/VerticalDownArrowProcess"/>
    <dgm:cxn modelId="{1994E850-EB7F-46AB-B79F-F0AD3A1ED89A}" type="presParOf" srcId="{0F13D721-43EF-4A5D-8409-A87609DBCFBF}" destId="{62D2ADD9-9909-4109-BE49-09D3AAD9ADA8}" srcOrd="1" destOrd="0" presId="urn:microsoft.com/office/officeart/2016/7/layout/VerticalDownArrowProcess"/>
    <dgm:cxn modelId="{8A208EC8-E824-4A54-9C8D-6A7D7205A021}" type="presParOf" srcId="{0F13D721-43EF-4A5D-8409-A87609DBCFBF}" destId="{DE2514A9-7A75-4A5F-BC50-407A64890F26}"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51BB9-B8FB-4281-97E9-A2B18A9922A1}">
      <dsp:nvSpPr>
        <dsp:cNvPr id="0" name=""/>
        <dsp:cNvSpPr/>
      </dsp:nvSpPr>
      <dsp:spPr>
        <a:xfrm>
          <a:off x="0" y="403478"/>
          <a:ext cx="4697730" cy="469773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86AB57-DA7E-4ABF-BE4B-F2637A9984A1}">
      <dsp:nvSpPr>
        <dsp:cNvPr id="0" name=""/>
        <dsp:cNvSpPr/>
      </dsp:nvSpPr>
      <dsp:spPr>
        <a:xfrm>
          <a:off x="446284" y="849763"/>
          <a:ext cx="1832114" cy="18321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Welcome and introduction</a:t>
          </a:r>
        </a:p>
      </dsp:txBody>
      <dsp:txXfrm>
        <a:off x="535720" y="939199"/>
        <a:ext cx="1653242" cy="1653242"/>
      </dsp:txXfrm>
    </dsp:sp>
    <dsp:sp modelId="{AABDB71E-7006-45F3-AF8D-663114C53251}">
      <dsp:nvSpPr>
        <dsp:cNvPr id="0" name=""/>
        <dsp:cNvSpPr/>
      </dsp:nvSpPr>
      <dsp:spPr>
        <a:xfrm>
          <a:off x="2419330" y="849763"/>
          <a:ext cx="1832114" cy="18321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History of the evidence base</a:t>
          </a:r>
        </a:p>
      </dsp:txBody>
      <dsp:txXfrm>
        <a:off x="2508766" y="939199"/>
        <a:ext cx="1653242" cy="1653242"/>
      </dsp:txXfrm>
    </dsp:sp>
    <dsp:sp modelId="{32D8477D-AC5D-4282-8DE9-A1CBC798FC88}">
      <dsp:nvSpPr>
        <dsp:cNvPr id="0" name=""/>
        <dsp:cNvSpPr/>
      </dsp:nvSpPr>
      <dsp:spPr>
        <a:xfrm>
          <a:off x="446284" y="2822809"/>
          <a:ext cx="1832114" cy="18321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Ineffective and effective prevention strategies</a:t>
          </a:r>
        </a:p>
      </dsp:txBody>
      <dsp:txXfrm>
        <a:off x="535720" y="2912245"/>
        <a:ext cx="1653242" cy="1653242"/>
      </dsp:txXfrm>
    </dsp:sp>
    <dsp:sp modelId="{1C75C598-DBA4-491E-90C9-A0B64C81C433}">
      <dsp:nvSpPr>
        <dsp:cNvPr id="0" name=""/>
        <dsp:cNvSpPr/>
      </dsp:nvSpPr>
      <dsp:spPr>
        <a:xfrm>
          <a:off x="2419330" y="2822809"/>
          <a:ext cx="1832114" cy="18321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Strategies for promoting effective, evidence-based strategies</a:t>
          </a:r>
        </a:p>
      </dsp:txBody>
      <dsp:txXfrm>
        <a:off x="2508766" y="2912245"/>
        <a:ext cx="1653242" cy="16532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6BEB-7D93-421F-9495-F619842BC47C}">
      <dsp:nvSpPr>
        <dsp:cNvPr id="0" name=""/>
        <dsp:cNvSpPr/>
      </dsp:nvSpPr>
      <dsp:spPr>
        <a:xfrm>
          <a:off x="0" y="0"/>
          <a:ext cx="537076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22A4E61-E869-41A4-BCE9-A87D47A057B8}">
      <dsp:nvSpPr>
        <dsp:cNvPr id="0" name=""/>
        <dsp:cNvSpPr/>
      </dsp:nvSpPr>
      <dsp:spPr>
        <a:xfrm>
          <a:off x="0" y="0"/>
          <a:ext cx="5370763" cy="207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Implementing effective, evidence-based programs ensures that prevention programs and policies do no harm </a:t>
          </a:r>
          <a:endParaRPr lang="en-US" sz="2800" kern="1200" dirty="0"/>
        </a:p>
      </dsp:txBody>
      <dsp:txXfrm>
        <a:off x="0" y="0"/>
        <a:ext cx="5370763" cy="2077180"/>
      </dsp:txXfrm>
    </dsp:sp>
    <dsp:sp modelId="{5077BBCE-DF1B-4B5E-B426-1E90EE815508}">
      <dsp:nvSpPr>
        <dsp:cNvPr id="0" name=""/>
        <dsp:cNvSpPr/>
      </dsp:nvSpPr>
      <dsp:spPr>
        <a:xfrm>
          <a:off x="0" y="2077180"/>
          <a:ext cx="537076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E78F37-0D6A-4AD9-9E7B-BC3438AE5632}">
      <dsp:nvSpPr>
        <dsp:cNvPr id="0" name=""/>
        <dsp:cNvSpPr/>
      </dsp:nvSpPr>
      <dsp:spPr>
        <a:xfrm>
          <a:off x="0" y="2077180"/>
          <a:ext cx="5370763" cy="207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Ineffective/counterproductive prevention </a:t>
          </a:r>
          <a:r>
            <a:rPr lang="en-US" sz="2800" kern="1200" dirty="0"/>
            <a:t>strategies </a:t>
          </a:r>
          <a:r>
            <a:rPr lang="en-US" sz="2800" b="0" i="0" kern="1200" dirty="0"/>
            <a:t>can increase the risks of drug misuse </a:t>
          </a:r>
          <a:endParaRPr lang="en-US" sz="2800" kern="1200" dirty="0"/>
        </a:p>
      </dsp:txBody>
      <dsp:txXfrm>
        <a:off x="0" y="2077180"/>
        <a:ext cx="5370763" cy="2077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2C16-E6C0-488B-B427-E49C9E83101E}">
      <dsp:nvSpPr>
        <dsp:cNvPr id="0" name=""/>
        <dsp:cNvSpPr/>
      </dsp:nvSpPr>
      <dsp:spPr>
        <a:xfrm>
          <a:off x="0" y="440693"/>
          <a:ext cx="4697730" cy="1801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458216" rIns="36459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How can you move your community </a:t>
          </a:r>
          <a:r>
            <a:rPr lang="en-US" sz="2200" b="1" i="1" kern="1200" dirty="0"/>
            <a:t>incrementally</a:t>
          </a:r>
          <a:r>
            <a:rPr lang="en-US" sz="2200" kern="1200" dirty="0"/>
            <a:t> toward more effective strategies? </a:t>
          </a:r>
        </a:p>
      </dsp:txBody>
      <dsp:txXfrm>
        <a:off x="0" y="440693"/>
        <a:ext cx="4697730" cy="1801800"/>
      </dsp:txXfrm>
    </dsp:sp>
    <dsp:sp modelId="{2FA0C40B-7594-411E-8278-BD9E0F7486B6}">
      <dsp:nvSpPr>
        <dsp:cNvPr id="0" name=""/>
        <dsp:cNvSpPr/>
      </dsp:nvSpPr>
      <dsp:spPr>
        <a:xfrm>
          <a:off x="234886" y="115973"/>
          <a:ext cx="3288411"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977900">
            <a:lnSpc>
              <a:spcPct val="90000"/>
            </a:lnSpc>
            <a:spcBef>
              <a:spcPct val="0"/>
            </a:spcBef>
            <a:spcAft>
              <a:spcPct val="35000"/>
            </a:spcAft>
            <a:buNone/>
          </a:pPr>
          <a:r>
            <a:rPr lang="en-US" sz="2200" kern="1200" dirty="0"/>
            <a:t>Incremental change vs sudden change</a:t>
          </a:r>
        </a:p>
      </dsp:txBody>
      <dsp:txXfrm>
        <a:off x="266589" y="147676"/>
        <a:ext cx="3225005" cy="586034"/>
      </dsp:txXfrm>
    </dsp:sp>
    <dsp:sp modelId="{7445D559-819D-4FC4-9F5E-B5D7AF49546F}">
      <dsp:nvSpPr>
        <dsp:cNvPr id="0" name=""/>
        <dsp:cNvSpPr/>
      </dsp:nvSpPr>
      <dsp:spPr>
        <a:xfrm>
          <a:off x="0" y="2686014"/>
          <a:ext cx="4697730" cy="2702699"/>
        </a:xfrm>
        <a:prstGeom prst="rect">
          <a:avLst/>
        </a:prstGeom>
        <a:solidFill>
          <a:schemeClr val="lt1">
            <a:alpha val="90000"/>
            <a:hueOff val="0"/>
            <a:satOff val="0"/>
            <a:lumOff val="0"/>
            <a:alphaOff val="0"/>
          </a:schemeClr>
        </a:solidFill>
        <a:ln w="12700" cap="flat" cmpd="sng" algn="ctr">
          <a:solidFill>
            <a:schemeClr val="accent5">
              <a:hueOff val="-14624907"/>
              <a:satOff val="23050"/>
              <a:lumOff val="109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458216" rIns="36459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How can you apply this law to moving your community toward more effective strategies? </a:t>
          </a:r>
        </a:p>
        <a:p>
          <a:pPr marL="228600" lvl="1" indent="-228600" algn="l" defTabSz="977900">
            <a:lnSpc>
              <a:spcPct val="90000"/>
            </a:lnSpc>
            <a:spcBef>
              <a:spcPct val="0"/>
            </a:spcBef>
            <a:spcAft>
              <a:spcPct val="15000"/>
            </a:spcAft>
            <a:buChar char="•"/>
          </a:pPr>
          <a:r>
            <a:rPr lang="en-US" sz="2200" kern="1200" dirty="0"/>
            <a:t>Who might your early adopters be? How can you build demand?</a:t>
          </a:r>
        </a:p>
      </dsp:txBody>
      <dsp:txXfrm>
        <a:off x="0" y="2686014"/>
        <a:ext cx="4697730" cy="2702699"/>
      </dsp:txXfrm>
    </dsp:sp>
    <dsp:sp modelId="{033022E2-CA59-4844-9F2F-2F3BC8D285CF}">
      <dsp:nvSpPr>
        <dsp:cNvPr id="0" name=""/>
        <dsp:cNvSpPr/>
      </dsp:nvSpPr>
      <dsp:spPr>
        <a:xfrm>
          <a:off x="234886" y="2361294"/>
          <a:ext cx="3288411" cy="649440"/>
        </a:xfrm>
        <a:prstGeom prst="roundRect">
          <a:avLst/>
        </a:prstGeom>
        <a:solidFill>
          <a:schemeClr val="accent5">
            <a:hueOff val="-14624907"/>
            <a:satOff val="23050"/>
            <a:lumOff val="1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977900">
            <a:lnSpc>
              <a:spcPct val="90000"/>
            </a:lnSpc>
            <a:spcBef>
              <a:spcPct val="0"/>
            </a:spcBef>
            <a:spcAft>
              <a:spcPct val="35000"/>
            </a:spcAft>
            <a:buNone/>
          </a:pPr>
          <a:r>
            <a:rPr lang="en-US" sz="2200" kern="1200"/>
            <a:t>Law of Diffusion of Innovation</a:t>
          </a:r>
        </a:p>
      </dsp:txBody>
      <dsp:txXfrm>
        <a:off x="266589" y="2392997"/>
        <a:ext cx="3225005"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10033-55AA-43DB-A7E6-CB444EDFA3CB}">
      <dsp:nvSpPr>
        <dsp:cNvPr id="0" name=""/>
        <dsp:cNvSpPr/>
      </dsp:nvSpPr>
      <dsp:spPr>
        <a:xfrm>
          <a:off x="0" y="168666"/>
          <a:ext cx="2629120" cy="7335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Incremental change vs sudden change</a:t>
          </a:r>
        </a:p>
      </dsp:txBody>
      <dsp:txXfrm>
        <a:off x="35811" y="204477"/>
        <a:ext cx="2557498" cy="661968"/>
      </dsp:txXfrm>
    </dsp:sp>
    <dsp:sp modelId="{9104BAAA-8B51-49CD-B447-7A18688EDC95}">
      <dsp:nvSpPr>
        <dsp:cNvPr id="0" name=""/>
        <dsp:cNvSpPr/>
      </dsp:nvSpPr>
      <dsp:spPr>
        <a:xfrm>
          <a:off x="0" y="902256"/>
          <a:ext cx="2629120" cy="84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7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How can you move your community </a:t>
          </a:r>
          <a:r>
            <a:rPr lang="en-US" sz="1500" b="1" i="1" kern="1200" dirty="0"/>
            <a:t>incrementally</a:t>
          </a:r>
          <a:r>
            <a:rPr lang="en-US" sz="1500" kern="1200" dirty="0"/>
            <a:t> toward more effective strategies? </a:t>
          </a:r>
        </a:p>
      </dsp:txBody>
      <dsp:txXfrm>
        <a:off x="0" y="902256"/>
        <a:ext cx="2629120" cy="845594"/>
      </dsp:txXfrm>
    </dsp:sp>
    <dsp:sp modelId="{05409115-F815-4BF4-B079-6080C220D21E}">
      <dsp:nvSpPr>
        <dsp:cNvPr id="0" name=""/>
        <dsp:cNvSpPr/>
      </dsp:nvSpPr>
      <dsp:spPr>
        <a:xfrm>
          <a:off x="0" y="1747850"/>
          <a:ext cx="2629120" cy="7335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Law of Diffusion of Innovations</a:t>
          </a:r>
        </a:p>
      </dsp:txBody>
      <dsp:txXfrm>
        <a:off x="35811" y="1783661"/>
        <a:ext cx="2557498" cy="661968"/>
      </dsp:txXfrm>
    </dsp:sp>
    <dsp:sp modelId="{3770FCBF-16FC-43BA-97B0-EAED29BC27AB}">
      <dsp:nvSpPr>
        <dsp:cNvPr id="0" name=""/>
        <dsp:cNvSpPr/>
      </dsp:nvSpPr>
      <dsp:spPr>
        <a:xfrm>
          <a:off x="0" y="2481440"/>
          <a:ext cx="2629120" cy="149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7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How can you apply this law to moving your community toward more effective strategies? </a:t>
          </a:r>
        </a:p>
        <a:p>
          <a:pPr marL="114300" lvl="1" indent="-114300" algn="l" defTabSz="666750">
            <a:lnSpc>
              <a:spcPct val="90000"/>
            </a:lnSpc>
            <a:spcBef>
              <a:spcPct val="0"/>
            </a:spcBef>
            <a:spcAft>
              <a:spcPct val="20000"/>
            </a:spcAft>
            <a:buChar char="•"/>
          </a:pPr>
          <a:r>
            <a:rPr lang="en-US" sz="1500" kern="1200" dirty="0"/>
            <a:t>Who might your early adopters be? How can you build demand?</a:t>
          </a:r>
        </a:p>
      </dsp:txBody>
      <dsp:txXfrm>
        <a:off x="0" y="2481440"/>
        <a:ext cx="2629120" cy="14945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42FF3-6F6D-470E-B9CC-8B7F12EDD158}">
      <dsp:nvSpPr>
        <dsp:cNvPr id="0" name=""/>
        <dsp:cNvSpPr/>
      </dsp:nvSpPr>
      <dsp:spPr>
        <a:xfrm>
          <a:off x="0" y="3736288"/>
          <a:ext cx="1971675" cy="61296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0226" tIns="156464" rIns="140226" bIns="156464" numCol="1" spcCol="1270" anchor="ctr" anchorCtr="0">
          <a:noAutofit/>
        </a:bodyPr>
        <a:lstStyle/>
        <a:p>
          <a:pPr marL="0" lvl="0" indent="0" algn="ctr" defTabSz="977900">
            <a:lnSpc>
              <a:spcPct val="90000"/>
            </a:lnSpc>
            <a:spcBef>
              <a:spcPct val="0"/>
            </a:spcBef>
            <a:spcAft>
              <a:spcPct val="35000"/>
            </a:spcAft>
            <a:buNone/>
          </a:pPr>
          <a:r>
            <a:rPr lang="en-US" sz="2200" kern="1200" dirty="0"/>
            <a:t>Meet</a:t>
          </a:r>
        </a:p>
      </dsp:txBody>
      <dsp:txXfrm>
        <a:off x="0" y="3736288"/>
        <a:ext cx="1971675" cy="612969"/>
      </dsp:txXfrm>
    </dsp:sp>
    <dsp:sp modelId="{C7FD0E6C-4046-4BE3-893E-00AA88B3A4F0}">
      <dsp:nvSpPr>
        <dsp:cNvPr id="0" name=""/>
        <dsp:cNvSpPr/>
      </dsp:nvSpPr>
      <dsp:spPr>
        <a:xfrm>
          <a:off x="1971675" y="3736288"/>
          <a:ext cx="5915025" cy="6129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254000" rIns="119985" bIns="254000" numCol="1" spcCol="1270" anchor="ctr" anchorCtr="0">
          <a:noAutofit/>
        </a:bodyPr>
        <a:lstStyle/>
        <a:p>
          <a:pPr marL="0" lvl="0" indent="0" algn="l" defTabSz="889000">
            <a:lnSpc>
              <a:spcPct val="90000"/>
            </a:lnSpc>
            <a:spcBef>
              <a:spcPct val="0"/>
            </a:spcBef>
            <a:spcAft>
              <a:spcPct val="35000"/>
            </a:spcAft>
            <a:buNone/>
          </a:pPr>
          <a:r>
            <a:rPr lang="en-US" sz="2000" kern="1200" dirty="0"/>
            <a:t>Meet with those invested in the ineffective strategy </a:t>
          </a:r>
        </a:p>
      </dsp:txBody>
      <dsp:txXfrm>
        <a:off x="1971675" y="3736288"/>
        <a:ext cx="5915025" cy="612969"/>
      </dsp:txXfrm>
    </dsp:sp>
    <dsp:sp modelId="{84E32179-86C6-49C6-A5A5-71856D6BAEAC}">
      <dsp:nvSpPr>
        <dsp:cNvPr id="0" name=""/>
        <dsp:cNvSpPr/>
      </dsp:nvSpPr>
      <dsp:spPr>
        <a:xfrm rot="10800000">
          <a:off x="0" y="2802736"/>
          <a:ext cx="1971675" cy="94274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0226" tIns="156464" rIns="140226"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Create</a:t>
          </a:r>
        </a:p>
      </dsp:txBody>
      <dsp:txXfrm rot="-10800000">
        <a:off x="0" y="2802736"/>
        <a:ext cx="1971675" cy="612785"/>
      </dsp:txXfrm>
    </dsp:sp>
    <dsp:sp modelId="{DF49349E-2785-4BDA-B2B0-91E361DA6CF8}">
      <dsp:nvSpPr>
        <dsp:cNvPr id="0" name=""/>
        <dsp:cNvSpPr/>
      </dsp:nvSpPr>
      <dsp:spPr>
        <a:xfrm>
          <a:off x="1971675" y="2802736"/>
          <a:ext cx="5915025" cy="6127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254000" rIns="119985" bIns="254000" numCol="1" spcCol="1270" anchor="ctr" anchorCtr="0">
          <a:noAutofit/>
        </a:bodyPr>
        <a:lstStyle/>
        <a:p>
          <a:pPr marL="0" lvl="0" indent="0" algn="l" defTabSz="889000">
            <a:lnSpc>
              <a:spcPct val="90000"/>
            </a:lnSpc>
            <a:spcBef>
              <a:spcPct val="0"/>
            </a:spcBef>
            <a:spcAft>
              <a:spcPct val="35000"/>
            </a:spcAft>
            <a:buNone/>
          </a:pPr>
          <a:r>
            <a:rPr lang="en-US" sz="2000" kern="1200" dirty="0"/>
            <a:t>Create a message to persuade people to embrace replacing the ineffective strategy</a:t>
          </a:r>
        </a:p>
      </dsp:txBody>
      <dsp:txXfrm>
        <a:off x="1971675" y="2802736"/>
        <a:ext cx="5915025" cy="612785"/>
      </dsp:txXfrm>
    </dsp:sp>
    <dsp:sp modelId="{B298F4CF-DFE6-4702-BB87-53D4DEF45F2A}">
      <dsp:nvSpPr>
        <dsp:cNvPr id="0" name=""/>
        <dsp:cNvSpPr/>
      </dsp:nvSpPr>
      <dsp:spPr>
        <a:xfrm rot="10800000">
          <a:off x="0" y="1869184"/>
          <a:ext cx="1971675" cy="94274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0226" tIns="156464" rIns="140226" bIns="156464" numCol="1" spcCol="1270" anchor="ctr" anchorCtr="0">
          <a:noAutofit/>
        </a:bodyPr>
        <a:lstStyle/>
        <a:p>
          <a:pPr marL="0" lvl="0" indent="0" algn="ctr" defTabSz="977900">
            <a:lnSpc>
              <a:spcPct val="90000"/>
            </a:lnSpc>
            <a:spcBef>
              <a:spcPct val="0"/>
            </a:spcBef>
            <a:spcAft>
              <a:spcPct val="35000"/>
            </a:spcAft>
            <a:buNone/>
          </a:pPr>
          <a:r>
            <a:rPr lang="en-US" sz="2200" kern="1200" dirty="0"/>
            <a:t>Brainstorm</a:t>
          </a:r>
        </a:p>
      </dsp:txBody>
      <dsp:txXfrm rot="-10800000">
        <a:off x="0" y="1869184"/>
        <a:ext cx="1971675" cy="612785"/>
      </dsp:txXfrm>
    </dsp:sp>
    <dsp:sp modelId="{F0AB9C07-5AC6-48EB-9950-E52E64E72071}">
      <dsp:nvSpPr>
        <dsp:cNvPr id="0" name=""/>
        <dsp:cNvSpPr/>
      </dsp:nvSpPr>
      <dsp:spPr>
        <a:xfrm>
          <a:off x="1971675" y="1869184"/>
          <a:ext cx="5915025" cy="6127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254000" rIns="119985" bIns="254000" numCol="1" spcCol="1270" anchor="ctr" anchorCtr="0">
          <a:noAutofit/>
        </a:bodyPr>
        <a:lstStyle/>
        <a:p>
          <a:pPr marL="0" lvl="0" indent="0" algn="l" defTabSz="889000">
            <a:lnSpc>
              <a:spcPct val="90000"/>
            </a:lnSpc>
            <a:spcBef>
              <a:spcPct val="0"/>
            </a:spcBef>
            <a:spcAft>
              <a:spcPct val="35000"/>
            </a:spcAft>
            <a:buNone/>
          </a:pPr>
          <a:r>
            <a:rPr lang="en-US" sz="2000" kern="1200" dirty="0"/>
            <a:t>Brainstorm how the change in strategy could benefit those invested in the ineffective strategy</a:t>
          </a:r>
        </a:p>
      </dsp:txBody>
      <dsp:txXfrm>
        <a:off x="1971675" y="1869184"/>
        <a:ext cx="5915025" cy="612785"/>
      </dsp:txXfrm>
    </dsp:sp>
    <dsp:sp modelId="{79683D7C-4CC5-4AFA-B8DF-93D2E9EAEA51}">
      <dsp:nvSpPr>
        <dsp:cNvPr id="0" name=""/>
        <dsp:cNvSpPr/>
      </dsp:nvSpPr>
      <dsp:spPr>
        <a:xfrm rot="10800000">
          <a:off x="0" y="935632"/>
          <a:ext cx="1971675" cy="94274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0226" tIns="156464" rIns="140226" bIns="156464" numCol="1" spcCol="1270" anchor="ctr" anchorCtr="0">
          <a:noAutofit/>
        </a:bodyPr>
        <a:lstStyle/>
        <a:p>
          <a:pPr marL="0" lvl="0" indent="0" algn="ctr" defTabSz="977900">
            <a:lnSpc>
              <a:spcPct val="90000"/>
            </a:lnSpc>
            <a:spcBef>
              <a:spcPct val="0"/>
            </a:spcBef>
            <a:spcAft>
              <a:spcPct val="35000"/>
            </a:spcAft>
            <a:buNone/>
          </a:pPr>
          <a:r>
            <a:rPr lang="en-US" sz="2200" kern="1200" dirty="0"/>
            <a:t>Find</a:t>
          </a:r>
        </a:p>
      </dsp:txBody>
      <dsp:txXfrm rot="-10800000">
        <a:off x="0" y="935632"/>
        <a:ext cx="1971675" cy="612785"/>
      </dsp:txXfrm>
    </dsp:sp>
    <dsp:sp modelId="{BBEE062C-261A-4560-B8DA-5A3914378E74}">
      <dsp:nvSpPr>
        <dsp:cNvPr id="0" name=""/>
        <dsp:cNvSpPr/>
      </dsp:nvSpPr>
      <dsp:spPr>
        <a:xfrm>
          <a:off x="1971675" y="935632"/>
          <a:ext cx="5915025" cy="6127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254000" rIns="119985" bIns="254000" numCol="1" spcCol="1270" anchor="ctr" anchorCtr="0">
          <a:noAutofit/>
        </a:bodyPr>
        <a:lstStyle/>
        <a:p>
          <a:pPr marL="0" lvl="0" indent="0" algn="l" defTabSz="889000">
            <a:lnSpc>
              <a:spcPct val="90000"/>
            </a:lnSpc>
            <a:spcBef>
              <a:spcPct val="0"/>
            </a:spcBef>
            <a:spcAft>
              <a:spcPct val="35000"/>
            </a:spcAft>
            <a:buNone/>
          </a:pPr>
          <a:r>
            <a:rPr lang="en-US" sz="2000" kern="1200" dirty="0"/>
            <a:t>Find evidence-based, effective strategies that can  be implemented instead</a:t>
          </a:r>
        </a:p>
      </dsp:txBody>
      <dsp:txXfrm>
        <a:off x="1971675" y="935632"/>
        <a:ext cx="5915025" cy="612785"/>
      </dsp:txXfrm>
    </dsp:sp>
    <dsp:sp modelId="{62D2ADD9-9909-4109-BE49-09D3AAD9ADA8}">
      <dsp:nvSpPr>
        <dsp:cNvPr id="0" name=""/>
        <dsp:cNvSpPr/>
      </dsp:nvSpPr>
      <dsp:spPr>
        <a:xfrm rot="10800000">
          <a:off x="0" y="2080"/>
          <a:ext cx="1971675" cy="94274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0226" tIns="156464" rIns="140226"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Identify</a:t>
          </a:r>
        </a:p>
      </dsp:txBody>
      <dsp:txXfrm rot="-10800000">
        <a:off x="0" y="2080"/>
        <a:ext cx="1971675" cy="612785"/>
      </dsp:txXfrm>
    </dsp:sp>
    <dsp:sp modelId="{DE2514A9-7A75-4A5F-BC50-407A64890F26}">
      <dsp:nvSpPr>
        <dsp:cNvPr id="0" name=""/>
        <dsp:cNvSpPr/>
      </dsp:nvSpPr>
      <dsp:spPr>
        <a:xfrm>
          <a:off x="1971675" y="2080"/>
          <a:ext cx="5915025" cy="6127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254000" rIns="119985" bIns="254000" numCol="1" spcCol="1270" anchor="ctr" anchorCtr="0">
          <a:noAutofit/>
        </a:bodyPr>
        <a:lstStyle/>
        <a:p>
          <a:pPr marL="0" lvl="0" indent="0" algn="l" defTabSz="889000">
            <a:lnSpc>
              <a:spcPct val="90000"/>
            </a:lnSpc>
            <a:spcBef>
              <a:spcPct val="0"/>
            </a:spcBef>
            <a:spcAft>
              <a:spcPct val="35000"/>
            </a:spcAft>
            <a:buNone/>
          </a:pPr>
          <a:r>
            <a:rPr lang="en-US" sz="2000" kern="1200" dirty="0"/>
            <a:t>Identify WHY your community (or a certain individual) is invested in the ineffective strategy</a:t>
          </a:r>
        </a:p>
      </dsp:txBody>
      <dsp:txXfrm>
        <a:off x="1971675" y="2080"/>
        <a:ext cx="5915025" cy="61278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F0A2B-CDAC-4A97-A0C7-50B2EB78C463}" type="datetimeFigureOut">
              <a:rPr lang="en-US" smtClean="0"/>
              <a:t>3/2/22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48F6E-656C-4F16-95EE-2631F3E9F9B0}" type="slidenum">
              <a:rPr lang="en-US" smtClean="0"/>
              <a:t>‹#›</a:t>
            </a:fld>
            <a:endParaRPr lang="en-US"/>
          </a:p>
        </p:txBody>
      </p:sp>
    </p:spTree>
    <p:extLst>
      <p:ext uri="{BB962C8B-B14F-4D97-AF65-F5344CB8AC3E}">
        <p14:creationId xmlns:p14="http://schemas.microsoft.com/office/powerpoint/2010/main" val="2258320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c.gov/violenceprevention/pdf/continuum-chart-a.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pUmTQ-86-YI"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https://pixabay.com/illustrations/mind-brain-mindset-perception-544404/</a:t>
            </a:r>
          </a:p>
        </p:txBody>
      </p:sp>
      <p:sp>
        <p:nvSpPr>
          <p:cNvPr id="4" name="Slide Number Placeholder 3"/>
          <p:cNvSpPr>
            <a:spLocks noGrp="1"/>
          </p:cNvSpPr>
          <p:nvPr>
            <p:ph type="sldNum" sz="quarter" idx="5"/>
          </p:nvPr>
        </p:nvSpPr>
        <p:spPr/>
        <p:txBody>
          <a:bodyPr/>
          <a:lstStyle/>
          <a:p>
            <a:fld id="{A5D48F6E-656C-4F16-95EE-2631F3E9F9B0}" type="slidenum">
              <a:rPr lang="en-US" smtClean="0"/>
              <a:t>4</a:t>
            </a:fld>
            <a:endParaRPr lang="en-US"/>
          </a:p>
        </p:txBody>
      </p:sp>
    </p:spTree>
    <p:extLst>
      <p:ext uri="{BB962C8B-B14F-4D97-AF65-F5344CB8AC3E}">
        <p14:creationId xmlns:p14="http://schemas.microsoft.com/office/powerpoint/2010/main" val="357353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Image: https://www.mansfieldnewsjournal.com/story/news/local/2017/04/25/mock-crash-reminder-driving-safety/100881386/</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These type of one-time events often make adults, policy makers, and community members feel good about addressing the issue.  However, the impacts are short-term at best. </a:t>
            </a: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Research shows that one-time events offer a sensational depiction of the consequences of substance use that can lead to distrust of the messages and the messenger.  The erosion of credibility of the prevention community among both youth and adults has lasting ramification for the success of prevention efforts.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Assemblies: often focus on scare tactics, role playing, and information that has been shown ineffective in other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Personal Testimony from People in Recovery:  does not impact youth and young adults because of their likelihood to feel as though this “couldn’t happen to me”   The understandings of consequences is still developing making it unlikely that youth will take these messages and testimonies to heart.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Mock Car Crashes: while exciting and sensational the impact is short lived, if received at all.  Again, the sense of “indestructability” and the “it can’t happen to me” attitudes override the long-term impact of these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Drunk googles:  Similarly fun and a favorite of adults and community members, there is no evidence to show the lasting impact on behavior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21</a:t>
            </a:fld>
            <a:endParaRPr lang="en-US"/>
          </a:p>
        </p:txBody>
      </p:sp>
    </p:spTree>
    <p:extLst>
      <p:ext uri="{BB962C8B-B14F-4D97-AF65-F5344CB8AC3E}">
        <p14:creationId xmlns:p14="http://schemas.microsoft.com/office/powerpoint/2010/main" val="342550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Image: https://www.arabamericannews.com/tag/drunk-goggles/</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These type of one-time events often make adults, policy makers, and community members feel good about addressing the issue.  However, the impacts are short-term at best. </a:t>
            </a: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Research shows that one-time events offer a sensational depiction of the consequences of substance use that can lead to distrust of the messages and the messenger.  The erosion of credibility of the prevention community among both youth and adults has lasting ramification for the success of prevention efforts.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Assemblies: often focus on scare tactics, role playing, and information that has been shown ineffective in other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Personal Testimony from People in Recovery:  does not impact youth and young adults because of their likelihood to feel as though this “couldn’t happen to me”   The understandings of consequences is still developing making it unlikely that youth will take these messages and testimonies to heart.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Mock Car Crashes: while exciting and sensational the impact is short lived, if received at all.  Again, the sense of “indestructability” and the “it can’t happen to me” attitudes override the long-term impact of these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Drunk googles:  Similarly fun and a favorite of adults and community members, there is no evidence to show the lasting impact on behavior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22</a:t>
            </a:fld>
            <a:endParaRPr lang="en-US"/>
          </a:p>
        </p:txBody>
      </p:sp>
    </p:spTree>
    <p:extLst>
      <p:ext uri="{BB962C8B-B14F-4D97-AF65-F5344CB8AC3E}">
        <p14:creationId xmlns:p14="http://schemas.microsoft.com/office/powerpoint/2010/main" val="2738328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Microsoft stock</a:t>
            </a:r>
          </a:p>
          <a:p>
            <a:endParaRPr lang="en-US" dirty="0"/>
          </a:p>
          <a:p>
            <a:r>
              <a:rPr lang="en-US" dirty="0"/>
              <a:t>When information is delivered over time individuals have time to process, consider, practice, and apply this information.  The learning is carried from session to session and builds on learning in a developmental way.</a:t>
            </a:r>
          </a:p>
          <a:p>
            <a:endParaRPr lang="en-US" dirty="0"/>
          </a:p>
          <a:p>
            <a:r>
              <a:rPr lang="en-US" dirty="0"/>
              <a:t>Addressing risk factors as opposed to presenting information allows prevention professionals the best chance of changing behavior.  For example, if and identified risk factor in your community is the lack of school connectedness, social emotional learning curriculums and efforts in school settings can work to address and build a sense of belonging.  If there is a sense among youth that the community and adults are accepting of youth drinking, educating parents and caretakers on the importance of discussing expectations and consequences is more likely to change perceptions and ultimately change behavior. </a:t>
            </a:r>
          </a:p>
          <a:p>
            <a:endParaRPr lang="en-US" dirty="0"/>
          </a:p>
          <a:p>
            <a:r>
              <a:rPr lang="en-US" dirty="0"/>
              <a:t>While these approaches may  not be as “fun” or “exciting” because they have evidence of effectiveness the strategies set your prevention work up for the greatest likelihood of success.</a:t>
            </a:r>
          </a:p>
          <a:p>
            <a:endParaRPr lang="en-US" dirty="0"/>
          </a:p>
          <a:p>
            <a:r>
              <a:rPr lang="en-US" dirty="0"/>
              <a:t>Often we hear adults and youth say they like the one time events, but liking an event doesn’t make it effective.  We all like cookies, but that doesn’t make them good for us.</a:t>
            </a: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23</a:t>
            </a:fld>
            <a:endParaRPr lang="en-US"/>
          </a:p>
        </p:txBody>
      </p:sp>
    </p:spTree>
    <p:extLst>
      <p:ext uri="{BB962C8B-B14F-4D97-AF65-F5344CB8AC3E}">
        <p14:creationId xmlns:p14="http://schemas.microsoft.com/office/powerpoint/2010/main" val="2291376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MyriadPro-Light"/>
              </a:rPr>
              <a:t>Image: https://www.therecoveryvillage.com/mental-health/phobias/related/fear-vs-phobia/</a:t>
            </a:r>
          </a:p>
          <a:p>
            <a:pPr algn="l"/>
            <a:endParaRPr lang="en-US" sz="1200" b="0" i="0" u="none" strike="noStrike" baseline="0">
              <a:latin typeface="MyriadPro-Light"/>
            </a:endParaRPr>
          </a:p>
          <a:p>
            <a:pPr algn="l"/>
            <a:r>
              <a:rPr lang="en-US" sz="1200" b="0" i="0" u="none" strike="noStrike" baseline="0" dirty="0">
                <a:latin typeface="MyriadPro-Light"/>
              </a:rPr>
              <a:t>MORALISTIC APPEALS</a:t>
            </a:r>
          </a:p>
          <a:p>
            <a:pPr algn="l"/>
            <a:r>
              <a:rPr lang="en-US" sz="1200" b="0" i="0" u="none" strike="noStrike" baseline="0" dirty="0">
                <a:latin typeface="MyriadPro-Light"/>
              </a:rPr>
              <a:t>As teens individuate, a normal process of human development, they</a:t>
            </a:r>
          </a:p>
          <a:p>
            <a:pPr algn="l"/>
            <a:r>
              <a:rPr lang="en-US" sz="1200" b="0" i="0" u="none" strike="noStrike" baseline="0" dirty="0">
                <a:latin typeface="MyriadPro-Light"/>
              </a:rPr>
              <a:t>begin to develop their own set of core values that may be different than</a:t>
            </a:r>
          </a:p>
          <a:p>
            <a:pPr algn="l"/>
            <a:r>
              <a:rPr lang="en-US" sz="1200" b="0" i="0" u="none" strike="noStrike" baseline="0" dirty="0">
                <a:latin typeface="MyriadPro-Light"/>
              </a:rPr>
              <a:t>the families and institutions they are bonded to. Appealing to morality</a:t>
            </a:r>
          </a:p>
          <a:p>
            <a:pPr algn="l"/>
            <a:r>
              <a:rPr lang="en-US" sz="1200" b="0" i="0" u="none" strike="noStrike" baseline="0" dirty="0">
                <a:latin typeface="MyriadPro-Light"/>
              </a:rPr>
              <a:t>as young people are finding their own path to adulthood may produce</a:t>
            </a:r>
          </a:p>
          <a:p>
            <a:pPr algn="l"/>
            <a:r>
              <a:rPr lang="en-US" sz="1200" b="0" i="0" u="none" strike="noStrike" baseline="0" dirty="0">
                <a:latin typeface="MyriadPro-Light"/>
              </a:rPr>
              <a:t>the opposite effect of what we intend and compromise their healthy</a:t>
            </a:r>
          </a:p>
          <a:p>
            <a:pPr algn="l"/>
            <a:r>
              <a:rPr lang="en-US" sz="1200" b="0" i="0" u="none" strike="noStrike" baseline="0" dirty="0">
                <a:latin typeface="MyriadPro-Light"/>
              </a:rPr>
              <a:t>choices.27</a:t>
            </a:r>
            <a:endParaRPr lang="en-US" dirty="0"/>
          </a:p>
          <a:p>
            <a:pPr algn="l"/>
            <a:endParaRPr lang="en-US" sz="1200" b="0" i="0" u="none" strike="noStrike" baseline="0" dirty="0">
              <a:latin typeface="MyriadPro-Light"/>
            </a:endParaRPr>
          </a:p>
          <a:p>
            <a:pPr algn="l"/>
            <a:r>
              <a:rPr lang="en-US" sz="1200" b="0" i="0" u="none" strike="noStrike" baseline="0" dirty="0">
                <a:latin typeface="MyriadPro-Light"/>
              </a:rPr>
              <a:t>FEAR BASED CAMPAIGNS</a:t>
            </a:r>
          </a:p>
          <a:p>
            <a:pPr algn="l"/>
            <a:r>
              <a:rPr lang="en-US" sz="1200" b="0" i="0" u="none" strike="noStrike" baseline="0" dirty="0">
                <a:latin typeface="MyriadPro-Light"/>
              </a:rPr>
              <a:t>These messages are not developmentally appropriate and researchers point out that fear arousal often  backfires when youth have access to contrary information and experience</a:t>
            </a:r>
          </a:p>
          <a:p>
            <a:pPr algn="l"/>
            <a:endParaRPr lang="en-US" sz="1200" b="0" i="0" u="none" strike="noStrike" baseline="0" dirty="0">
              <a:latin typeface="MyriadPro-Light"/>
            </a:endParaRPr>
          </a:p>
          <a:p>
            <a:pPr algn="l"/>
            <a:r>
              <a:rPr lang="en-US" dirty="0"/>
              <a:t>For example, one study found that call volume to a national tobacco “</a:t>
            </a:r>
            <a:r>
              <a:rPr lang="en-US" dirty="0" err="1"/>
              <a:t>quitline</a:t>
            </a:r>
            <a:r>
              <a:rPr lang="en-US" dirty="0"/>
              <a:t>” in the United Kingdom was lower during a fear-based social marketing campaign than during a positive, emotion-based social marketing </a:t>
            </a:r>
            <a:r>
              <a:rPr lang="en-US" dirty="0" err="1"/>
              <a:t>campaign.xv</a:t>
            </a:r>
            <a:r>
              <a:rPr lang="en-US" dirty="0"/>
              <a:t> This demonstrated that instilling fear decreased the likelihood that individuals would contact the </a:t>
            </a:r>
            <a:r>
              <a:rPr lang="en-US" dirty="0" err="1"/>
              <a:t>quitline</a:t>
            </a:r>
            <a:r>
              <a:rPr lang="en-US" dirty="0"/>
              <a:t> for help. </a:t>
            </a: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24</a:t>
            </a:fld>
            <a:endParaRPr lang="en-US"/>
          </a:p>
        </p:txBody>
      </p:sp>
    </p:spTree>
    <p:extLst>
      <p:ext uri="{BB962C8B-B14F-4D97-AF65-F5344CB8AC3E}">
        <p14:creationId xmlns:p14="http://schemas.microsoft.com/office/powerpoint/2010/main" val="1121553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MyriadPro-Light"/>
              </a:rPr>
              <a:t>Image: https://www.thesun.co.uk/news/7158016/spice-is-now-being-smuggled-into-britains-jails-stitched-inside-dead-birds/</a:t>
            </a:r>
          </a:p>
          <a:p>
            <a:pPr algn="l"/>
            <a:r>
              <a:rPr lang="en-US" sz="1200" b="0" i="0" u="none" strike="noStrike" baseline="0" dirty="0">
                <a:latin typeface="MyriadPro-Light"/>
              </a:rPr>
              <a:t>FEAR BASED CAMPAIGNS</a:t>
            </a:r>
          </a:p>
          <a:p>
            <a:pPr algn="l"/>
            <a:r>
              <a:rPr lang="en-US" sz="1200" b="0" i="0" u="none" strike="noStrike" baseline="0" dirty="0">
                <a:latin typeface="MyriadPro-Light"/>
              </a:rPr>
              <a:t>These messages are not developmentally appropriate and researchers point out that fear arousal often  backfires when youth have access to contrary information and experience</a:t>
            </a:r>
          </a:p>
          <a:p>
            <a:pPr algn="l"/>
            <a:endParaRPr lang="en-US" sz="1200" b="0" i="0" u="none" strike="noStrike" baseline="0" dirty="0">
              <a:latin typeface="MyriadPro-Light"/>
            </a:endParaRPr>
          </a:p>
          <a:p>
            <a:pPr algn="l"/>
            <a:r>
              <a:rPr lang="en-US" dirty="0"/>
              <a:t>For example, one study found that call volume to a national tobacco “</a:t>
            </a:r>
            <a:r>
              <a:rPr lang="en-US" dirty="0" err="1"/>
              <a:t>quitline</a:t>
            </a:r>
            <a:r>
              <a:rPr lang="en-US" dirty="0"/>
              <a:t>” in the United Kingdom was lower during a fear-based social marketing campaign than during a positive, emotion-based social marketing </a:t>
            </a:r>
            <a:r>
              <a:rPr lang="en-US" dirty="0" err="1"/>
              <a:t>campaign.xv</a:t>
            </a:r>
            <a:r>
              <a:rPr lang="en-US" dirty="0"/>
              <a:t> This demonstrated that instilling fear decreased the likelihood that individuals would contact the </a:t>
            </a:r>
            <a:r>
              <a:rPr lang="en-US" dirty="0" err="1"/>
              <a:t>quitline</a:t>
            </a:r>
            <a:r>
              <a:rPr lang="en-US" dirty="0"/>
              <a:t> for help. </a:t>
            </a: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25</a:t>
            </a:fld>
            <a:endParaRPr lang="en-US"/>
          </a:p>
        </p:txBody>
      </p:sp>
    </p:spTree>
    <p:extLst>
      <p:ext uri="{BB962C8B-B14F-4D97-AF65-F5344CB8AC3E}">
        <p14:creationId xmlns:p14="http://schemas.microsoft.com/office/powerpoint/2010/main" val="313366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https://en.wikipedia.org/wiki/Health_effects_of_tobacco</a:t>
            </a:r>
          </a:p>
          <a:p>
            <a:endParaRPr lang="en-US" dirty="0"/>
          </a:p>
          <a:p>
            <a:r>
              <a:rPr lang="en-US" dirty="0"/>
              <a:t>Causes distrust of messenger.  My grandma smokes and she is fine.  I won’t smoke that long. Short term consequences can be impactful, such as bad breath and yellow teeth or loss of friends, etc.</a:t>
            </a: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26</a:t>
            </a:fld>
            <a:endParaRPr lang="en-US"/>
          </a:p>
        </p:txBody>
      </p:sp>
    </p:spTree>
    <p:extLst>
      <p:ext uri="{BB962C8B-B14F-4D97-AF65-F5344CB8AC3E}">
        <p14:creationId xmlns:p14="http://schemas.microsoft.com/office/powerpoint/2010/main" val="964650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err="1"/>
              <a:t>montana</a:t>
            </a:r>
            <a:r>
              <a:rPr lang="en-US" dirty="0"/>
              <a:t> meth project</a:t>
            </a:r>
          </a:p>
        </p:txBody>
      </p:sp>
      <p:sp>
        <p:nvSpPr>
          <p:cNvPr id="4" name="Slide Number Placeholder 3"/>
          <p:cNvSpPr>
            <a:spLocks noGrp="1"/>
          </p:cNvSpPr>
          <p:nvPr>
            <p:ph type="sldNum" sz="quarter" idx="5"/>
          </p:nvPr>
        </p:nvSpPr>
        <p:spPr/>
        <p:txBody>
          <a:bodyPr/>
          <a:lstStyle/>
          <a:p>
            <a:fld id="{A5D48F6E-656C-4F16-95EE-2631F3E9F9B0}" type="slidenum">
              <a:rPr lang="en-US" smtClean="0"/>
              <a:t>27</a:t>
            </a:fld>
            <a:endParaRPr lang="en-US"/>
          </a:p>
        </p:txBody>
      </p:sp>
    </p:spTree>
    <p:extLst>
      <p:ext uri="{BB962C8B-B14F-4D97-AF65-F5344CB8AC3E}">
        <p14:creationId xmlns:p14="http://schemas.microsoft.com/office/powerpoint/2010/main" val="2472810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https://guideinc.org/wp-content/uploads/2020/01/Youth-Positive-Social-Norms-Campaign-Packet.pdf</a:t>
            </a:r>
          </a:p>
          <a:p>
            <a:r>
              <a:rPr lang="en-US" dirty="0"/>
              <a:t>https://www.luriechildrens.org/en/serving-the-community/magoon-institute-for-healthy-communities/youth-substance-use/</a:t>
            </a:r>
          </a:p>
        </p:txBody>
      </p:sp>
      <p:sp>
        <p:nvSpPr>
          <p:cNvPr id="4" name="Slide Number Placeholder 3"/>
          <p:cNvSpPr>
            <a:spLocks noGrp="1"/>
          </p:cNvSpPr>
          <p:nvPr>
            <p:ph type="sldNum" sz="quarter" idx="5"/>
          </p:nvPr>
        </p:nvSpPr>
        <p:spPr/>
        <p:txBody>
          <a:bodyPr/>
          <a:lstStyle/>
          <a:p>
            <a:fld id="{A5D48F6E-656C-4F16-95EE-2631F3E9F9B0}" type="slidenum">
              <a:rPr lang="en-US" smtClean="0"/>
              <a:t>28</a:t>
            </a:fld>
            <a:endParaRPr lang="en-US"/>
          </a:p>
        </p:txBody>
      </p:sp>
    </p:spTree>
    <p:extLst>
      <p:ext uri="{BB962C8B-B14F-4D97-AF65-F5344CB8AC3E}">
        <p14:creationId xmlns:p14="http://schemas.microsoft.com/office/powerpoint/2010/main" val="2223193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INEFFECTIVE</a:t>
            </a:r>
          </a:p>
          <a:p>
            <a:pPr algn="l"/>
            <a:r>
              <a:rPr lang="en-US" sz="1800" b="0" i="0" u="none" strike="noStrike" baseline="0" dirty="0">
                <a:latin typeface="MyriadPro-Light"/>
              </a:rPr>
              <a:t>It is normal for young people to have questions about alcohol and other drugs, but providing too much information too early can negatively influence their healthy decisions and behavior. For example, drug fact sheets and posters that describe reasons for use, methods of use, the street names of drugs, and potential benefits of use are ineffective at best and may increase experimentation in vulnerable children and youth.</a:t>
            </a:r>
          </a:p>
          <a:p>
            <a:pPr algn="l"/>
            <a:endParaRPr lang="en-US" sz="1800" b="0" i="0" u="none" strike="noStrike" baseline="0" dirty="0">
              <a:latin typeface="MyriadPro-Light"/>
            </a:endParaRPr>
          </a:p>
          <a:p>
            <a:pPr algn="l"/>
            <a:r>
              <a:rPr lang="en-US" sz="1800" b="0" i="0" u="none" strike="noStrike" baseline="0" dirty="0">
                <a:latin typeface="MyriadPro-Light"/>
              </a:rPr>
              <a:t>Curricula that only provide information about the consequences of substance use do not produce measurable and long-lasting changes in behavior or attitudes. This approach is considered by prevention scientists among the least effective educational strategies.</a:t>
            </a:r>
          </a:p>
          <a:p>
            <a:pPr algn="l"/>
            <a:endParaRPr lang="en-US" sz="1800" b="0" i="0" u="none" strike="noStrike" baseline="0" dirty="0">
              <a:latin typeface="MyriadPro-Light"/>
            </a:endParaRPr>
          </a:p>
          <a:p>
            <a:pPr algn="l"/>
            <a:r>
              <a:rPr lang="en-US" sz="1800" b="0" i="0" u="none" strike="noStrike" baseline="0" dirty="0">
                <a:latin typeface="MyriadPro-Light"/>
              </a:rPr>
              <a:t>MYTH BUSTING</a:t>
            </a:r>
          </a:p>
          <a:p>
            <a:pPr algn="l"/>
            <a:r>
              <a:rPr lang="en-US" sz="1800" b="0" i="0" u="none" strike="noStrike" baseline="0" dirty="0">
                <a:latin typeface="MyriadPro-Light"/>
              </a:rPr>
              <a:t>Myth busting may be among the most commonly used means for correcting false norms across all types of health communication; however, research shows that people exposed to a myth/fact presentation style are more likely to recall myths as facts! Scientists have termed the reason for this as the Illusion of Truth Effect, which demonstrates that commonly held beliefs and repeated statements are easier for the brain to process and are therefore perceived to be more truthful than new information. Put simply, myth busting is actually myth reinforcing. It is much more effective to simply state the facts and then repeat them over time.</a:t>
            </a:r>
          </a:p>
          <a:p>
            <a:pPr algn="l"/>
            <a:endParaRPr lang="en-US" sz="1800" b="0" i="0" u="none" strike="noStrike" baseline="0" dirty="0">
              <a:latin typeface="MyriadPro-Light"/>
            </a:endParaRPr>
          </a:p>
          <a:p>
            <a:pPr algn="l"/>
            <a:r>
              <a:rPr lang="en-US" sz="1800" b="0" i="0" u="none" strike="noStrike" baseline="0" dirty="0">
                <a:latin typeface="MyriadPro-Light"/>
              </a:rPr>
              <a:t>DRUG FACT SHEETS</a:t>
            </a:r>
          </a:p>
          <a:p>
            <a:pPr algn="l"/>
            <a:r>
              <a:rPr lang="en-US" sz="1800" b="0" i="0" u="none" strike="noStrike" baseline="0" dirty="0">
                <a:latin typeface="MyriadPro-Light"/>
              </a:rPr>
              <a:t>In fact, there is significant data to demonstrate that fact sheets in the hands of middle school students show them how to defy adults and enhance peer reputation by engaging in risky behaviors. Showing the benefits of drug use, even when paired with consequences, promotes drug use among youth. The idea that there is an easy way to forget pain, lose weight, cope with anxiety and fit-in may entice teens to experiment.</a:t>
            </a:r>
          </a:p>
          <a:p>
            <a:pPr algn="l"/>
            <a:endParaRPr lang="en-US" sz="1800" b="0" i="0" u="none" strike="noStrike" baseline="0" dirty="0">
              <a:latin typeface="MyriadPro-Light"/>
            </a:endParaRPr>
          </a:p>
          <a:p>
            <a:pPr algn="l"/>
            <a:r>
              <a:rPr lang="en-US" sz="1800" b="0" i="0" u="none" strike="noStrike" baseline="0" dirty="0">
                <a:latin typeface="MyriadPro-Light"/>
              </a:rPr>
              <a:t>EFFECTIVE</a:t>
            </a:r>
          </a:p>
          <a:p>
            <a:pPr algn="l"/>
            <a:endParaRPr lang="en-US" sz="1800" b="0" i="0" u="none" strike="noStrike" baseline="0" dirty="0">
              <a:latin typeface="MyriadPro-Light"/>
            </a:endParaRPr>
          </a:p>
          <a:p>
            <a:pPr algn="l"/>
            <a:r>
              <a:rPr lang="en-US" sz="1800" b="0" i="0" u="none" strike="noStrike" baseline="0" dirty="0">
                <a:latin typeface="MyriadPro-Light"/>
              </a:rPr>
              <a:t>As we have mentioned before, focusing on addressing identified risk and protective factors, even in your education materials is essential and effective.  Use your information sharing as an opportunity to draw a line from risk factors to strategies and actions that the community and/or individuals can take.  You can use your information sharing strategies to make the case for why your work will impact the problem in your community.  Take every opportunity to tie your education back to your strategic plan. </a:t>
            </a:r>
          </a:p>
          <a:p>
            <a:pPr algn="l"/>
            <a:endParaRPr lang="en-US" sz="1800" b="0" i="0" u="none" strike="noStrike" baseline="0" dirty="0">
              <a:latin typeface="MyriadPro-Light"/>
            </a:endParaRPr>
          </a:p>
          <a:p>
            <a:pPr algn="l"/>
            <a:r>
              <a:rPr lang="en-US" sz="1800" b="0" i="0" u="none" strike="noStrike" baseline="0" dirty="0">
                <a:latin typeface="MyriadPro-Light"/>
              </a:rPr>
              <a:t>Providing action focused information to youth, adults, and parents is more impactful.  For example, if your community has an issue with perceived parental approval of alcohol use providing information on the impact of this perception on behavior and actions parents can take to provide clear boundaries and communicate disapproval.  Providing action items directs individuals to make an impact.  Education with out application does not impact behavior.  Another example is to provide information to adults about ways to avoid driving under the </a:t>
            </a:r>
            <a:r>
              <a:rPr lang="en-US" sz="1800" b="0" i="0" u="none" strike="noStrike" baseline="0" dirty="0" err="1">
                <a:latin typeface="MyriadPro-Light"/>
              </a:rPr>
              <a:t>influcene</a:t>
            </a:r>
            <a:r>
              <a:rPr lang="en-US" sz="1800" b="0" i="0" u="none" strike="noStrike" baseline="0" dirty="0">
                <a:latin typeface="MyriadPro-Light"/>
              </a:rPr>
              <a:t>.  Provide educational materials that include numbers of car services and taxis, provide talking points for how to talk to peers about designating a driver and making safe choices – even providing a script for </a:t>
            </a:r>
            <a:r>
              <a:rPr lang="en-US" sz="1800" b="0" i="0" u="none" strike="noStrike" baseline="0" dirty="0" err="1">
                <a:latin typeface="MyriadPro-Light"/>
              </a:rPr>
              <a:t>indivduals</a:t>
            </a:r>
            <a:r>
              <a:rPr lang="en-US" sz="1800" b="0" i="0" u="none" strike="noStrike" baseline="0" dirty="0">
                <a:latin typeface="MyriadPro-Light"/>
              </a:rPr>
              <a:t> to use if they find themselves or their friends in dangerous situations.</a:t>
            </a:r>
          </a:p>
          <a:p>
            <a:pPr algn="l"/>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29</a:t>
            </a:fld>
            <a:endParaRPr lang="en-US"/>
          </a:p>
        </p:txBody>
      </p:sp>
    </p:spTree>
    <p:extLst>
      <p:ext uri="{BB962C8B-B14F-4D97-AF65-F5344CB8AC3E}">
        <p14:creationId xmlns:p14="http://schemas.microsoft.com/office/powerpoint/2010/main" val="1775353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Microsoft stock</a:t>
            </a: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30</a:t>
            </a:fld>
            <a:endParaRPr lang="en-US"/>
          </a:p>
        </p:txBody>
      </p:sp>
    </p:spTree>
    <p:extLst>
      <p:ext uri="{BB962C8B-B14F-4D97-AF65-F5344CB8AC3E}">
        <p14:creationId xmlns:p14="http://schemas.microsoft.com/office/powerpoint/2010/main" val="207778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a:hlinkClick r:id="rId3"/>
              </a:rPr>
              <a:t>https://www.cdc.gov/violenceprevention/pdf/continuum-chart-a.pdf</a:t>
            </a:r>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9</a:t>
            </a:fld>
            <a:endParaRPr lang="en-US"/>
          </a:p>
        </p:txBody>
      </p:sp>
    </p:spTree>
    <p:extLst>
      <p:ext uri="{BB962C8B-B14F-4D97-AF65-F5344CB8AC3E}">
        <p14:creationId xmlns:p14="http://schemas.microsoft.com/office/powerpoint/2010/main" val="2426835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a:t>
            </a:r>
            <a:r>
              <a:rPr lang="en-US" dirty="0"/>
              <a:t>https://pixabay.com/photos/ask-sign-design-creative-2341784/</a:t>
            </a:r>
            <a:endParaRPr lang="en-US">
              <a:cs typeface="Calibri"/>
            </a:endParaRPr>
          </a:p>
        </p:txBody>
      </p:sp>
      <p:sp>
        <p:nvSpPr>
          <p:cNvPr id="4" name="Slide Number Placeholder 3"/>
          <p:cNvSpPr>
            <a:spLocks noGrp="1"/>
          </p:cNvSpPr>
          <p:nvPr>
            <p:ph type="sldNum" sz="quarter" idx="5"/>
          </p:nvPr>
        </p:nvSpPr>
        <p:spPr/>
        <p:txBody>
          <a:bodyPr/>
          <a:lstStyle/>
          <a:p>
            <a:fld id="{A5D48F6E-656C-4F16-95EE-2631F3E9F9B0}" type="slidenum">
              <a:rPr lang="en-US" smtClean="0"/>
              <a:t>33</a:t>
            </a:fld>
            <a:endParaRPr lang="en-US"/>
          </a:p>
        </p:txBody>
      </p:sp>
    </p:spTree>
    <p:extLst>
      <p:ext uri="{BB962C8B-B14F-4D97-AF65-F5344CB8AC3E}">
        <p14:creationId xmlns:p14="http://schemas.microsoft.com/office/powerpoint/2010/main" val="939467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34</a:t>
            </a:fld>
            <a:endParaRPr lang="en-US"/>
          </a:p>
        </p:txBody>
      </p:sp>
    </p:spTree>
    <p:extLst>
      <p:ext uri="{BB962C8B-B14F-4D97-AF65-F5344CB8AC3E}">
        <p14:creationId xmlns:p14="http://schemas.microsoft.com/office/powerpoint/2010/main" val="2702093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1000"/>
              </a:spcBef>
            </a:pPr>
            <a:r>
              <a:rPr lang="en-US" u="sng" dirty="0">
                <a:hlinkClick r:id="rId3"/>
              </a:rPr>
              <a:t>https://www.youtube.com/watch?v=pUmTQ-86-YI</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A5D48F6E-656C-4F16-95EE-2631F3E9F9B0}" type="slidenum">
              <a:rPr lang="en-US" smtClean="0"/>
              <a:t>36</a:t>
            </a:fld>
            <a:endParaRPr lang="en-US"/>
          </a:p>
        </p:txBody>
      </p:sp>
    </p:spTree>
    <p:extLst>
      <p:ext uri="{BB962C8B-B14F-4D97-AF65-F5344CB8AC3E}">
        <p14:creationId xmlns:p14="http://schemas.microsoft.com/office/powerpoint/2010/main" val="2713226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https://www.healthaffairs.org/doi/10.1377/hlthaff.2017.1104 </a:t>
            </a:r>
          </a:p>
        </p:txBody>
      </p:sp>
      <p:sp>
        <p:nvSpPr>
          <p:cNvPr id="4" name="Slide Number Placeholder 3"/>
          <p:cNvSpPr>
            <a:spLocks noGrp="1"/>
          </p:cNvSpPr>
          <p:nvPr>
            <p:ph type="sldNum" sz="quarter" idx="5"/>
          </p:nvPr>
        </p:nvSpPr>
        <p:spPr/>
        <p:txBody>
          <a:bodyPr/>
          <a:lstStyle/>
          <a:p>
            <a:fld id="{A5D48F6E-656C-4F16-95EE-2631F3E9F9B0}" type="slidenum">
              <a:rPr lang="en-US" smtClean="0"/>
              <a:t>37</a:t>
            </a:fld>
            <a:endParaRPr lang="en-US"/>
          </a:p>
        </p:txBody>
      </p:sp>
    </p:spTree>
    <p:extLst>
      <p:ext uri="{BB962C8B-B14F-4D97-AF65-F5344CB8AC3E}">
        <p14:creationId xmlns:p14="http://schemas.microsoft.com/office/powerpoint/2010/main" val="1219455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https://unsplash.com/photos/JQwzKcHLHoc</a:t>
            </a:r>
          </a:p>
        </p:txBody>
      </p:sp>
      <p:sp>
        <p:nvSpPr>
          <p:cNvPr id="4" name="Slide Number Placeholder 3"/>
          <p:cNvSpPr>
            <a:spLocks noGrp="1"/>
          </p:cNvSpPr>
          <p:nvPr>
            <p:ph type="sldNum" sz="quarter" idx="5"/>
          </p:nvPr>
        </p:nvSpPr>
        <p:spPr/>
        <p:txBody>
          <a:bodyPr/>
          <a:lstStyle/>
          <a:p>
            <a:fld id="{A5D48F6E-656C-4F16-95EE-2631F3E9F9B0}" type="slidenum">
              <a:rPr lang="en-US" smtClean="0"/>
              <a:t>38</a:t>
            </a:fld>
            <a:endParaRPr lang="en-US"/>
          </a:p>
        </p:txBody>
      </p:sp>
    </p:spTree>
    <p:extLst>
      <p:ext uri="{BB962C8B-B14F-4D97-AF65-F5344CB8AC3E}">
        <p14:creationId xmlns:p14="http://schemas.microsoft.com/office/powerpoint/2010/main" val="4268578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our “guest.” Ask them to share what they were up against, in terms of a favorite strategy being implemented in their community that they knew research had shown wasn’t effective. What did they do? How were they able to help their community shift directions to more effective strategies? </a:t>
            </a:r>
          </a:p>
        </p:txBody>
      </p:sp>
      <p:sp>
        <p:nvSpPr>
          <p:cNvPr id="4" name="Slide Number Placeholder 3"/>
          <p:cNvSpPr>
            <a:spLocks noGrp="1"/>
          </p:cNvSpPr>
          <p:nvPr>
            <p:ph type="sldNum" sz="quarter" idx="5"/>
          </p:nvPr>
        </p:nvSpPr>
        <p:spPr/>
        <p:txBody>
          <a:bodyPr/>
          <a:lstStyle/>
          <a:p>
            <a:fld id="{A5D48F6E-656C-4F16-95EE-2631F3E9F9B0}" type="slidenum">
              <a:rPr lang="en-US" smtClean="0"/>
              <a:t>41</a:t>
            </a:fld>
            <a:endParaRPr lang="en-US"/>
          </a:p>
        </p:txBody>
      </p:sp>
    </p:spTree>
    <p:extLst>
      <p:ext uri="{BB962C8B-B14F-4D97-AF65-F5344CB8AC3E}">
        <p14:creationId xmlns:p14="http://schemas.microsoft.com/office/powerpoint/2010/main" val="2261770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a:t>
            </a:r>
            <a:r>
              <a:rPr lang="en-US" dirty="0"/>
              <a:t>https://pixabay.com/photos/magnet-blank-reminder-message-4872634/</a:t>
            </a:r>
          </a:p>
          <a:p>
            <a:endParaRPr lang="en-US" dirty="0"/>
          </a:p>
          <a:p>
            <a:pPr marL="342900" indent="-257175">
              <a:spcBef>
                <a:spcPts val="1200"/>
              </a:spcBef>
              <a:buFont typeface="Arial" panose="020B0604020202020204" pitchFamily="34" charset="0"/>
              <a:buChar char="•"/>
            </a:pPr>
            <a:r>
              <a:rPr lang="en-US" sz="1200" dirty="0"/>
              <a:t>Understand what is appealing about the ineffective strategies to those invested in the strategy</a:t>
            </a:r>
            <a:endParaRPr lang="en-US" sz="1200" dirty="0">
              <a:cs typeface="Arial"/>
            </a:endParaRPr>
          </a:p>
          <a:p>
            <a:pPr marL="342900" indent="-257175">
              <a:spcBef>
                <a:spcPts val="1200"/>
              </a:spcBef>
              <a:buFont typeface="Arial" panose="020B0604020202020204" pitchFamily="34" charset="0"/>
              <a:buChar char="•"/>
            </a:pPr>
            <a:r>
              <a:rPr lang="en-US" sz="1200" dirty="0"/>
              <a:t>Anticipate and prepare for resistance</a:t>
            </a:r>
            <a:endParaRPr lang="en-US" sz="1200" dirty="0">
              <a:cs typeface="Arial"/>
            </a:endParaRPr>
          </a:p>
          <a:p>
            <a:pPr marL="342900" indent="-257175">
              <a:spcBef>
                <a:spcPts val="1200"/>
              </a:spcBef>
              <a:buFont typeface="Arial" panose="020B0604020202020204" pitchFamily="34" charset="0"/>
              <a:buChar char="•"/>
            </a:pPr>
            <a:r>
              <a:rPr lang="en-US" sz="1200" dirty="0"/>
              <a:t>Refer to your strategic plan to ensure strategies selected are a good fit for your goals and your community</a:t>
            </a:r>
            <a:endParaRPr lang="en-US" sz="1200" dirty="0">
              <a:cs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E3DFE-C827-4782-BE7B-777C188DE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53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257175">
              <a:lnSpc>
                <a:spcPct val="90000"/>
              </a:lnSpc>
              <a:spcBef>
                <a:spcPts val="1200"/>
              </a:spcBef>
              <a:buFont typeface="Arial"/>
              <a:buChar char="•"/>
            </a:pPr>
            <a:r>
              <a:rPr lang="en-US" dirty="0"/>
              <a:t>Craft messages that provide:</a:t>
            </a:r>
          </a:p>
          <a:p>
            <a:pPr marL="628650" lvl="1" indent="-342900">
              <a:lnSpc>
                <a:spcPct val="90000"/>
              </a:lnSpc>
              <a:spcBef>
                <a:spcPts val="600"/>
              </a:spcBef>
              <a:buFont typeface="Wingdings,Sans-Serif"/>
              <a:buChar char="ü"/>
            </a:pPr>
            <a:r>
              <a:rPr lang="en-US" dirty="0"/>
              <a:t>A compelling reason to stop implementing the ineffective strategy</a:t>
            </a:r>
            <a:endParaRPr lang="en-US" dirty="0">
              <a:cs typeface="Calibri"/>
            </a:endParaRPr>
          </a:p>
          <a:p>
            <a:pPr marL="628650" lvl="1" indent="-342900">
              <a:lnSpc>
                <a:spcPct val="90000"/>
              </a:lnSpc>
              <a:spcBef>
                <a:spcPts val="600"/>
              </a:spcBef>
              <a:buFont typeface="Wingdings,Sans-Serif"/>
              <a:buChar char="ü"/>
            </a:pPr>
            <a:r>
              <a:rPr lang="en-US" dirty="0"/>
              <a:t>An explanation of how the new strategy can continue the positive aspects of the old strategy and also have positive outcomes re substance misuse prevention</a:t>
            </a:r>
            <a:endParaRPr lang="en-US" dirty="0">
              <a:cs typeface="Calibri"/>
            </a:endParaRPr>
          </a:p>
          <a:p>
            <a:pPr marL="628650" lvl="1" indent="-342900">
              <a:lnSpc>
                <a:spcPct val="90000"/>
              </a:lnSpc>
              <a:spcBef>
                <a:spcPts val="600"/>
              </a:spcBef>
              <a:buFont typeface="Wingdings,Sans-Serif"/>
              <a:buChar char="ü"/>
            </a:pPr>
            <a:r>
              <a:rPr lang="en-US" dirty="0"/>
              <a:t>A clear call to action to stop using the ineffective strategy and begin using an effective one</a:t>
            </a:r>
            <a:endParaRPr lang="en-US" dirty="0">
              <a:cs typeface="Calibri"/>
            </a:endParaRPr>
          </a:p>
          <a:p>
            <a:pPr marL="171450" indent="-171450">
              <a:lnSpc>
                <a:spcPct val="90000"/>
              </a:lnSpc>
              <a:spcBef>
                <a:spcPts val="1200"/>
              </a:spcBef>
              <a:buFont typeface="Arial"/>
              <a:buChar char="•"/>
            </a:pPr>
            <a:r>
              <a:rPr lang="en-US" dirty="0"/>
              <a:t>Practice, practice, practice!</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E3DFE-C827-4782-BE7B-777C188DE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64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7EC4FBD-34B3-4866-A863-5A139730D0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898AAD04-0882-4877-85D9-EBA1ADBE9D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dirty="0">
                <a:latin typeface="Arial" panose="020B0604020202020204" pitchFamily="34" charset="0"/>
                <a:cs typeface="Arial" panose="020B0604020202020204" pitchFamily="34" charset="0"/>
              </a:rPr>
              <a:t>From: https://www.pexels.com/photo/thank-you-heart-text-791024/</a:t>
            </a:r>
          </a:p>
        </p:txBody>
      </p:sp>
      <p:sp>
        <p:nvSpPr>
          <p:cNvPr id="73732" name="Slide Number Placeholder 3">
            <a:extLst>
              <a:ext uri="{FF2B5EF4-FFF2-40B4-BE49-F238E27FC236}">
                <a16:creationId xmlns:a16="http://schemas.microsoft.com/office/drawing/2014/main" id="{15B9EF68-169E-4C94-A8A1-4E2590B127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41449A0-5F48-4D02-A2A0-74F04DD75B8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11</a:t>
            </a:fld>
            <a:endParaRPr lang="en-US"/>
          </a:p>
        </p:txBody>
      </p:sp>
    </p:spTree>
    <p:extLst>
      <p:ext uri="{BB962C8B-B14F-4D97-AF65-F5344CB8AC3E}">
        <p14:creationId xmlns:p14="http://schemas.microsoft.com/office/powerpoint/2010/main" val="278561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https://pixabay.com/illustrations/key-tag-security-label-symbol-2114334/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3523C-392A-4F67-BC11-86A5A2507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72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going through slide, ask people to put in the chat where they think program selection is within the SPF. </a:t>
            </a:r>
          </a:p>
          <a:p>
            <a:br>
              <a:rPr lang="en-US" dirty="0"/>
            </a:br>
            <a:r>
              <a:rPr lang="en-US" dirty="0"/>
              <a:t>Trick question! Program selection is impacted by every step of the SPF.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3523C-392A-4F67-BC11-86A5A2507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73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a:t>
            </a:r>
            <a:r>
              <a:rPr lang="en-US" dirty="0"/>
              <a:t>https://unsplash.com/photos/P8PlK2nGwqA</a:t>
            </a:r>
            <a:endParaRPr lang="en-US">
              <a:cs typeface="Calibri"/>
            </a:endParaRPr>
          </a:p>
        </p:txBody>
      </p:sp>
      <p:sp>
        <p:nvSpPr>
          <p:cNvPr id="4" name="Slide Number Placeholder 3"/>
          <p:cNvSpPr>
            <a:spLocks noGrp="1"/>
          </p:cNvSpPr>
          <p:nvPr>
            <p:ph type="sldNum" sz="quarter" idx="5"/>
          </p:nvPr>
        </p:nvSpPr>
        <p:spPr/>
        <p:txBody>
          <a:bodyPr/>
          <a:lstStyle/>
          <a:p>
            <a:fld id="{A5D48F6E-656C-4F16-95EE-2631F3E9F9B0}" type="slidenum">
              <a:rPr lang="en-US" smtClean="0"/>
              <a:t>15</a:t>
            </a:fld>
            <a:endParaRPr lang="en-US"/>
          </a:p>
        </p:txBody>
      </p:sp>
    </p:spTree>
    <p:extLst>
      <p:ext uri="{BB962C8B-B14F-4D97-AF65-F5344CB8AC3E}">
        <p14:creationId xmlns:p14="http://schemas.microsoft.com/office/powerpoint/2010/main" val="343754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Image: http://www.michiganschoolassembly.com/</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These type of one-time events often make adults, policy makers, and community members feel good about addressing the issue.  However, the impacts are short-term at best. </a:t>
            </a: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Research shows that one-time events offer a sensational depiction of the consequences of substance use that can lead to distrust of the messages and the messenger.  The erosion of credibility of the prevention community among both youth and adults has lasting ramification for the success of prevention efforts.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Assemblies: often focus on scare tactics, role playing, and information that has been shown ineffective in other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Personal Testimony from People in Recovery:  does not impact youth and young adults because of their likelihood to feel as though this “couldn’t happen to me”   The understandings of consequences is still developing making it unlikely that youth will take these messages and testimonies to heart.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Mock Car Crashes: while exciting and sensational the impact is short lived, if received at all.  Again, the sense of “indestructability” and the “it can’t happen to me” attitudes override the long-term impact of these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Drunk googles:  Similarly fun and a favorite of adults and community members, there is no evidence to show the lasting impact on behavior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18</a:t>
            </a:fld>
            <a:endParaRPr lang="en-US"/>
          </a:p>
        </p:txBody>
      </p:sp>
    </p:spTree>
    <p:extLst>
      <p:ext uri="{BB962C8B-B14F-4D97-AF65-F5344CB8AC3E}">
        <p14:creationId xmlns:p14="http://schemas.microsoft.com/office/powerpoint/2010/main" val="75966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These type of one-time events often make adults, policy makers, and community members feel good about addressing the issue.  However, the impacts are short-term at best. </a:t>
            </a: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Research shows that one-time events offer a sensational depiction of the consequences of substance use that can lead to distrust of the messages and the messenger.  The erosion of credibility of the prevention community among both youth and adults has lasting ramification for the success of prevention efforts.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Assemblies: often focus on scare tactics, role playing, and information that has been shown ineffective in other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Personal Testimony from People in Recovery:  does not impact youth and young adults because of their likelihood to feel as though this “couldn’t happen to me”   The understandings of consequences is still developing making it unlikely that youth will take these messages and testimonies to heart.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Mock Car Crashes: while exciting and sensational the impact is short lived, if received at all.  Again, the sense of “indestructability” and the “it can’t happen to me” attitudes override the long-term impact of these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Drunk googles:  Similarly fun and a favorite of adults and community members, there is no evidence to show the lasting impact on behavior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19</a:t>
            </a:fld>
            <a:endParaRPr lang="en-US"/>
          </a:p>
        </p:txBody>
      </p:sp>
    </p:spTree>
    <p:extLst>
      <p:ext uri="{BB962C8B-B14F-4D97-AF65-F5344CB8AC3E}">
        <p14:creationId xmlns:p14="http://schemas.microsoft.com/office/powerpoint/2010/main" val="198337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Image: Microsoft stock</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These type of one-time events often make adults, policy makers, and community members feel good about addressing the issue.  However, the impacts are short-term at best. </a:t>
            </a: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Research shows that one-time events offer a sensational depiction of the consequences of substance use that can lead to distrust of the messages and the messenger.  The erosion of credibility of the prevention community among both youth and adults has lasting ramification for the success of prevention efforts.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Assemblies: often focus on scare tactics, role playing, and information that has been shown ineffective in other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Personal Testimony from People in Recovery:  does not impact youth and young adults because of their likelihood to feel as though this “couldn’t happen to me”   The understandings of consequences is still developing making it unlikely that youth will take these messages and testimonies to heart.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Mock Car Crashes: while exciting and sensational the impact is short lived, if received at all.  Again, the sense of “indestructability” and the “it can’t happen to me” attitudes override the long-term impact of these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800" dirty="0">
                <a:effectLst/>
                <a:latin typeface="Calibri" panose="020F0502020204030204" pitchFamily="34" charset="0"/>
                <a:ea typeface="Calibri" panose="020F0502020204030204" pitchFamily="34" charset="0"/>
                <a:cs typeface="Calibri" panose="020F0502020204030204" pitchFamily="34" charset="0"/>
              </a:rPr>
              <a:t>Drunk googles:  Similarly fun and a favorite of adults and community members, there is no evidence to show the lasting impact on behavior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20</a:t>
            </a:fld>
            <a:endParaRPr lang="en-US"/>
          </a:p>
        </p:txBody>
      </p:sp>
    </p:spTree>
    <p:extLst>
      <p:ext uri="{BB962C8B-B14F-4D97-AF65-F5344CB8AC3E}">
        <p14:creationId xmlns:p14="http://schemas.microsoft.com/office/powerpoint/2010/main" val="233331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429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98092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212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F8D8C8-DA38-E34F-B682-280D36F93A24}"/>
              </a:ext>
            </a:extLst>
          </p:cNvPr>
          <p:cNvSpPr>
            <a:spLocks noGrp="1"/>
          </p:cNvSpPr>
          <p:nvPr>
            <p:ph type="title"/>
          </p:nvPr>
        </p:nvSpPr>
        <p:spPr>
          <a:xfrm>
            <a:off x="628650" y="553762"/>
            <a:ext cx="7886700" cy="995915"/>
          </a:xfrm>
          <a:prstGeom prst="rect">
            <a:avLst/>
          </a:prstGeom>
        </p:spPr>
        <p:txBody>
          <a:bodyPr/>
          <a:lstStyle>
            <a:lvl1pPr>
              <a:defRPr b="0">
                <a:solidFill>
                  <a:srgbClr val="593A4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BEA1CF0-6B49-E44F-ADBD-9062A23D6364}"/>
              </a:ext>
            </a:extLst>
          </p:cNvPr>
          <p:cNvSpPr>
            <a:spLocks noGrp="1"/>
          </p:cNvSpPr>
          <p:nvPr>
            <p:ph idx="1"/>
          </p:nvPr>
        </p:nvSpPr>
        <p:spPr>
          <a:xfrm>
            <a:off x="628650" y="1828801"/>
            <a:ext cx="7886700" cy="4391025"/>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2406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601119"/>
            <a:ext cx="6858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BF66F426-52A0-2B49-BE22-440D523AEB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
        <p:nvSpPr>
          <p:cNvPr id="8" name="Rectangle 7">
            <a:extLst>
              <a:ext uri="{FF2B5EF4-FFF2-40B4-BE49-F238E27FC236}">
                <a16:creationId xmlns:a16="http://schemas.microsoft.com/office/drawing/2014/main" id="{0FF5406E-B8C1-4040-993A-BC0B09586385}"/>
              </a:ext>
            </a:extLst>
          </p:cNvPr>
          <p:cNvSpPr/>
          <p:nvPr userDrawn="1"/>
        </p:nvSpPr>
        <p:spPr>
          <a:xfrm>
            <a:off x="233916" y="0"/>
            <a:ext cx="8910083" cy="2275367"/>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14916" y="180752"/>
            <a:ext cx="7772400" cy="1913861"/>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1222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400568"/>
            <a:ext cx="78867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4791740"/>
            <a:ext cx="7886700" cy="155534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C0C4172-21AF-ED49-A9D1-16722572B1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
        <p:nvSpPr>
          <p:cNvPr id="8" name="Rectangle 7">
            <a:extLst>
              <a:ext uri="{FF2B5EF4-FFF2-40B4-BE49-F238E27FC236}">
                <a16:creationId xmlns:a16="http://schemas.microsoft.com/office/drawing/2014/main" id="{9F93BA47-03B2-C149-9981-7F0E5366A475}"/>
              </a:ext>
            </a:extLst>
          </p:cNvPr>
          <p:cNvSpPr/>
          <p:nvPr userDrawn="1"/>
        </p:nvSpPr>
        <p:spPr>
          <a:xfrm>
            <a:off x="233916" y="2291316"/>
            <a:ext cx="8910083" cy="2275367"/>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769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400568"/>
            <a:ext cx="78867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2607082"/>
            <a:ext cx="7886700" cy="155534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C0C4172-21AF-ED49-A9D1-16722572B1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
        <p:nvSpPr>
          <p:cNvPr id="8" name="Rectangle 7">
            <a:extLst>
              <a:ext uri="{FF2B5EF4-FFF2-40B4-BE49-F238E27FC236}">
                <a16:creationId xmlns:a16="http://schemas.microsoft.com/office/drawing/2014/main" id="{9F93BA47-03B2-C149-9981-7F0E5366A475}"/>
              </a:ext>
            </a:extLst>
          </p:cNvPr>
          <p:cNvSpPr/>
          <p:nvPr userDrawn="1"/>
        </p:nvSpPr>
        <p:spPr>
          <a:xfrm>
            <a:off x="233917" y="4582634"/>
            <a:ext cx="8910083" cy="2275367"/>
          </a:xfrm>
          <a:prstGeom prst="rect">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037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81219C43-5E02-6044-9418-B0EB02ABBF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Tree>
    <p:extLst>
      <p:ext uri="{BB962C8B-B14F-4D97-AF65-F5344CB8AC3E}">
        <p14:creationId xmlns:p14="http://schemas.microsoft.com/office/powerpoint/2010/main" val="1425404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F0E848A-F81C-D246-9AB3-6DBBE7C3E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Tree>
    <p:extLst>
      <p:ext uri="{BB962C8B-B14F-4D97-AF65-F5344CB8AC3E}">
        <p14:creationId xmlns:p14="http://schemas.microsoft.com/office/powerpoint/2010/main" val="878190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pic>
        <p:nvPicPr>
          <p:cNvPr id="10" name="Picture 9">
            <a:extLst>
              <a:ext uri="{FF2B5EF4-FFF2-40B4-BE49-F238E27FC236}">
                <a16:creationId xmlns:a16="http://schemas.microsoft.com/office/drawing/2014/main" id="{A4A31513-B406-9747-A795-32046017D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Tree>
    <p:extLst>
      <p:ext uri="{BB962C8B-B14F-4D97-AF65-F5344CB8AC3E}">
        <p14:creationId xmlns:p14="http://schemas.microsoft.com/office/powerpoint/2010/main" val="43279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pic>
        <p:nvPicPr>
          <p:cNvPr id="6" name="Picture 5">
            <a:extLst>
              <a:ext uri="{FF2B5EF4-FFF2-40B4-BE49-F238E27FC236}">
                <a16:creationId xmlns:a16="http://schemas.microsoft.com/office/drawing/2014/main" id="{2B72CA59-033F-7842-94CD-CEE790F05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Tree>
    <p:extLst>
      <p:ext uri="{BB962C8B-B14F-4D97-AF65-F5344CB8AC3E}">
        <p14:creationId xmlns:p14="http://schemas.microsoft.com/office/powerpoint/2010/main" val="188006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7799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pic>
        <p:nvPicPr>
          <p:cNvPr id="5" name="Picture 4">
            <a:extLst>
              <a:ext uri="{FF2B5EF4-FFF2-40B4-BE49-F238E27FC236}">
                <a16:creationId xmlns:a16="http://schemas.microsoft.com/office/drawing/2014/main" id="{CC0DE899-D318-9E4A-8314-D43374F4B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Tree>
    <p:extLst>
      <p:ext uri="{BB962C8B-B14F-4D97-AF65-F5344CB8AC3E}">
        <p14:creationId xmlns:p14="http://schemas.microsoft.com/office/powerpoint/2010/main" val="3223327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pic>
        <p:nvPicPr>
          <p:cNvPr id="8" name="Picture 7">
            <a:extLst>
              <a:ext uri="{FF2B5EF4-FFF2-40B4-BE49-F238E27FC236}">
                <a16:creationId xmlns:a16="http://schemas.microsoft.com/office/drawing/2014/main" id="{63831C45-D24D-454A-944A-4865B88B9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Tree>
    <p:extLst>
      <p:ext uri="{BB962C8B-B14F-4D97-AF65-F5344CB8AC3E}">
        <p14:creationId xmlns:p14="http://schemas.microsoft.com/office/powerpoint/2010/main" val="4069815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pic>
        <p:nvPicPr>
          <p:cNvPr id="8" name="Picture 7">
            <a:extLst>
              <a:ext uri="{FF2B5EF4-FFF2-40B4-BE49-F238E27FC236}">
                <a16:creationId xmlns:a16="http://schemas.microsoft.com/office/drawing/2014/main" id="{34A7706F-9B34-B04E-9A07-676A7DB81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Tree>
    <p:extLst>
      <p:ext uri="{BB962C8B-B14F-4D97-AF65-F5344CB8AC3E}">
        <p14:creationId xmlns:p14="http://schemas.microsoft.com/office/powerpoint/2010/main" val="2985570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637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3AB6DF"/>
              </a:solidFill>
            </a:endParaRPr>
          </a:p>
        </p:txBody>
      </p:sp>
      <p:sp>
        <p:nvSpPr>
          <p:cNvPr id="2" name="Title 1"/>
          <p:cNvSpPr>
            <a:spLocks noGrp="1"/>
          </p:cNvSpPr>
          <p:nvPr>
            <p:ph type="title"/>
          </p:nvPr>
        </p:nvSpPr>
        <p:spPr>
          <a:xfrm>
            <a:off x="3669664" y="338655"/>
            <a:ext cx="4873311" cy="1143000"/>
          </a:xfrm>
        </p:spPr>
        <p:txBody>
          <a:bodyPr>
            <a:normAutofit/>
          </a:bodyPr>
          <a:lstStyle>
            <a:lvl1pPr marL="0" algn="l" defTabSz="342991" rtl="0" eaLnBrk="1" latinLnBrk="0" hangingPunct="1">
              <a:defRPr lang="en-US" sz="3301" kern="1200" cap="all" dirty="0">
                <a:solidFill>
                  <a:srgbClr val="23466B"/>
                </a:solidFill>
                <a:latin typeface="Arial"/>
                <a:ea typeface="+mn-ea"/>
                <a:cs typeface="Arial"/>
              </a:defRPr>
            </a:lvl1pPr>
          </a:lstStyle>
          <a:p>
            <a:r>
              <a:rPr lang="en-US" dirty="0"/>
              <a:t>Click to edit</a:t>
            </a:r>
          </a:p>
        </p:txBody>
      </p:sp>
      <p:sp>
        <p:nvSpPr>
          <p:cNvPr id="20" name="Rectangle 19"/>
          <p:cNvSpPr/>
          <p:nvPr userDrawn="1"/>
        </p:nvSpPr>
        <p:spPr>
          <a:xfrm>
            <a:off x="0" y="-1"/>
            <a:ext cx="3131366"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2F2F2"/>
                </a:solidFill>
                <a:latin typeface="+mn-lt"/>
                <a:cs typeface="Calibri"/>
              </a:rPr>
              <a:t> </a:t>
            </a:r>
            <a:endParaRPr lang="en-US" sz="1350" dirty="0"/>
          </a:p>
        </p:txBody>
      </p:sp>
      <p:sp>
        <p:nvSpPr>
          <p:cNvPr id="22" name="Content Placeholder 2"/>
          <p:cNvSpPr>
            <a:spLocks noGrp="1"/>
          </p:cNvSpPr>
          <p:nvPr>
            <p:ph idx="13"/>
          </p:nvPr>
        </p:nvSpPr>
        <p:spPr>
          <a:xfrm>
            <a:off x="536302" y="4130657"/>
            <a:ext cx="2321942" cy="2132904"/>
          </a:xfrm>
          <a:ln>
            <a:noFill/>
          </a:ln>
        </p:spPr>
        <p:txBody>
          <a:bodyPr>
            <a:noAutofit/>
          </a:bodyPr>
          <a:lstStyle>
            <a:lvl1pPr marL="0" marR="0" indent="0" algn="l" defTabSz="342991" rtl="0" eaLnBrk="1" fontAlgn="auto" latinLnBrk="0" hangingPunct="1">
              <a:lnSpc>
                <a:spcPct val="100000"/>
              </a:lnSpc>
              <a:spcBef>
                <a:spcPct val="20000"/>
              </a:spcBef>
              <a:spcAft>
                <a:spcPts val="0"/>
              </a:spcAft>
              <a:buClrTx/>
              <a:buSzTx/>
              <a:buFont typeface="Arial"/>
              <a:buNone/>
              <a:tabLst/>
              <a:defRPr lang="en-US" sz="1650" kern="1200" dirty="0" smtClean="0">
                <a:solidFill>
                  <a:srgbClr val="F2F2F2"/>
                </a:solidFill>
                <a:latin typeface="Soleil Regular"/>
                <a:ea typeface="+mn-ea"/>
                <a:cs typeface="Soleil Regular"/>
              </a:defRPr>
            </a:lvl1pPr>
            <a:lvl2pPr>
              <a:defRPr lang="en-US" sz="1200" kern="1200" dirty="0" smtClean="0">
                <a:solidFill>
                  <a:srgbClr val="F2F2F2"/>
                </a:solidFill>
                <a:latin typeface="Calibri"/>
                <a:ea typeface="+mn-ea"/>
                <a:cs typeface="Calibri"/>
              </a:defRPr>
            </a:lvl2pPr>
            <a:lvl3pPr>
              <a:defRPr lang="en-US" sz="1200" kern="1200" dirty="0" smtClean="0">
                <a:solidFill>
                  <a:srgbClr val="F2F2F2"/>
                </a:solidFill>
                <a:latin typeface="Calibri"/>
                <a:ea typeface="+mn-ea"/>
                <a:cs typeface="Calibri"/>
              </a:defRPr>
            </a:lvl3pPr>
            <a:lvl4pPr>
              <a:defRPr lang="en-US" sz="1200" kern="1200" dirty="0" smtClean="0">
                <a:solidFill>
                  <a:srgbClr val="F2F2F2"/>
                </a:solidFill>
                <a:latin typeface="Calibri"/>
                <a:ea typeface="+mn-ea"/>
                <a:cs typeface="Calibri"/>
              </a:defRPr>
            </a:lvl4pPr>
            <a:lvl5pPr>
              <a:defRPr lang="en-US" sz="1200" kern="1200" dirty="0">
                <a:solidFill>
                  <a:srgbClr val="F2F2F2"/>
                </a:solidFill>
                <a:latin typeface="Calibri"/>
                <a:ea typeface="+mn-ea"/>
                <a:cs typeface="Calibri"/>
              </a:defRPr>
            </a:lvl5pPr>
          </a:lstStyle>
          <a:p>
            <a:pPr marL="0" marR="0" lvl="0" indent="0" algn="l" defTabSz="342991" rtl="0" eaLnBrk="1" fontAlgn="auto" latinLnBrk="0" hangingPunct="1">
              <a:lnSpc>
                <a:spcPct val="100000"/>
              </a:lnSpc>
              <a:spcBef>
                <a:spcPct val="20000"/>
              </a:spcBef>
              <a:spcAft>
                <a:spcPts val="0"/>
              </a:spcAft>
              <a:buClrTx/>
              <a:buSzTx/>
              <a:buFont typeface="Arial"/>
              <a:buNone/>
              <a:tabLst/>
              <a:defRPr/>
            </a:pPr>
            <a:r>
              <a:rPr lang="en-US" dirty="0"/>
              <a:t>Click to edit Master</a:t>
            </a:r>
          </a:p>
        </p:txBody>
      </p:sp>
      <p:sp>
        <p:nvSpPr>
          <p:cNvPr id="16" name="Content Placeholder 2"/>
          <p:cNvSpPr>
            <a:spLocks noGrp="1"/>
          </p:cNvSpPr>
          <p:nvPr>
            <p:ph idx="1" hasCustomPrompt="1"/>
          </p:nvPr>
        </p:nvSpPr>
        <p:spPr>
          <a:xfrm>
            <a:off x="3688720" y="1567024"/>
            <a:ext cx="4854256" cy="4525963"/>
          </a:xfrm>
        </p:spPr>
        <p:txBody>
          <a:bodyPr/>
          <a:lstStyle>
            <a:lvl1pPr marL="0" indent="0">
              <a:buNone/>
              <a:defRPr lang="en-US" sz="1951"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 </a:t>
            </a:r>
            <a:r>
              <a:rPr lang="en-US" sz="1951" kern="1200" dirty="0">
                <a:solidFill>
                  <a:srgbClr val="777777"/>
                </a:solidFill>
                <a:latin typeface="Calibri"/>
                <a:ea typeface="+mn-ea"/>
                <a:cs typeface="Calibri"/>
              </a:rPr>
              <a:t>lorem </a:t>
            </a:r>
            <a:r>
              <a:rPr lang="en-US" sz="1951" kern="1200" dirty="0" err="1">
                <a:solidFill>
                  <a:srgbClr val="777777"/>
                </a:solidFill>
                <a:latin typeface="Calibri"/>
                <a:ea typeface="+mn-ea"/>
                <a:cs typeface="Calibri"/>
              </a:rPr>
              <a:t>ipsum</a:t>
            </a:r>
            <a:r>
              <a:rPr lang="en-US" sz="1951" kern="1200" dirty="0">
                <a:solidFill>
                  <a:srgbClr val="777777"/>
                </a:solidFill>
                <a:latin typeface="Calibri"/>
                <a:ea typeface="+mn-ea"/>
                <a:cs typeface="Calibri"/>
              </a:rPr>
              <a:t> dolor sit </a:t>
            </a:r>
            <a:r>
              <a:rPr lang="en-US" sz="1951" dirty="0" err="1">
                <a:solidFill>
                  <a:srgbClr val="777777"/>
                </a:solidFill>
                <a:latin typeface="Calibri"/>
                <a:cs typeface="Calibri"/>
              </a:rPr>
              <a:t>amet</a:t>
            </a:r>
            <a:r>
              <a:rPr lang="en-US" sz="1951" dirty="0">
                <a:solidFill>
                  <a:srgbClr val="777777"/>
                </a:solidFill>
                <a:latin typeface="Calibri"/>
                <a:cs typeface="Calibri"/>
              </a:rPr>
              <a:t>, </a:t>
            </a:r>
            <a:r>
              <a:rPr lang="en-US" sz="1951" dirty="0" err="1">
                <a:solidFill>
                  <a:srgbClr val="777777"/>
                </a:solidFill>
                <a:latin typeface="Calibri"/>
                <a:cs typeface="Calibri"/>
              </a:rPr>
              <a:t>consectetur</a:t>
            </a:r>
            <a:r>
              <a:rPr lang="en-US" sz="1951" dirty="0">
                <a:solidFill>
                  <a:srgbClr val="777777"/>
                </a:solidFill>
                <a:latin typeface="Calibri"/>
                <a:cs typeface="Calibri"/>
              </a:rPr>
              <a:t> </a:t>
            </a:r>
            <a:r>
              <a:rPr lang="en-US" sz="1951" dirty="0" err="1">
                <a:solidFill>
                  <a:srgbClr val="777777"/>
                </a:solidFill>
                <a:latin typeface="Calibri"/>
                <a:cs typeface="Calibri"/>
              </a:rPr>
              <a:t>adipiscing</a:t>
            </a:r>
            <a:r>
              <a:rPr lang="en-US" sz="1951" dirty="0">
                <a:solidFill>
                  <a:srgbClr val="777777"/>
                </a:solidFill>
                <a:latin typeface="Calibri"/>
                <a:cs typeface="Calibri"/>
              </a:rPr>
              <a:t> </a:t>
            </a:r>
            <a:r>
              <a:rPr lang="en-US" sz="1951" dirty="0" err="1">
                <a:solidFill>
                  <a:srgbClr val="777777"/>
                </a:solidFill>
                <a:latin typeface="Calibri"/>
                <a:cs typeface="Calibri"/>
              </a:rPr>
              <a:t>elit</a:t>
            </a:r>
            <a:r>
              <a:rPr lang="en-US" sz="1951" dirty="0">
                <a:solidFill>
                  <a:srgbClr val="777777"/>
                </a:solidFill>
                <a:latin typeface="Calibri"/>
                <a:cs typeface="Calibri"/>
              </a:rPr>
              <a:t>, </a:t>
            </a:r>
            <a:r>
              <a:rPr lang="en-US" sz="1951" dirty="0" err="1">
                <a:solidFill>
                  <a:srgbClr val="777777"/>
                </a:solidFill>
                <a:latin typeface="Calibri"/>
                <a:cs typeface="Calibri"/>
              </a:rPr>
              <a:t>sed</a:t>
            </a:r>
            <a:r>
              <a:rPr lang="en-US" sz="1951" dirty="0">
                <a:solidFill>
                  <a:srgbClr val="777777"/>
                </a:solidFill>
                <a:latin typeface="Calibri"/>
                <a:cs typeface="Calibri"/>
              </a:rPr>
              <a:t> do </a:t>
            </a:r>
            <a:r>
              <a:rPr lang="en-US" sz="1951" dirty="0" err="1">
                <a:solidFill>
                  <a:srgbClr val="777777"/>
                </a:solidFill>
                <a:latin typeface="Calibri"/>
                <a:cs typeface="Calibri"/>
              </a:rPr>
              <a:t>eiusmod</a:t>
            </a:r>
            <a:r>
              <a:rPr lang="en-US" sz="1951" dirty="0">
                <a:solidFill>
                  <a:srgbClr val="777777"/>
                </a:solidFill>
                <a:latin typeface="Calibri"/>
                <a:cs typeface="Calibri"/>
              </a:rPr>
              <a:t> </a:t>
            </a:r>
            <a:r>
              <a:rPr lang="en-US" sz="1951" dirty="0" err="1">
                <a:solidFill>
                  <a:srgbClr val="777777"/>
                </a:solidFill>
                <a:latin typeface="Calibri"/>
                <a:cs typeface="Calibri"/>
              </a:rPr>
              <a:t>tempor</a:t>
            </a:r>
            <a:r>
              <a:rPr lang="en-US" sz="1951" dirty="0">
                <a:solidFill>
                  <a:srgbClr val="777777"/>
                </a:solidFill>
                <a:latin typeface="Calibri"/>
                <a:cs typeface="Calibri"/>
              </a:rPr>
              <a:t> </a:t>
            </a:r>
            <a:r>
              <a:rPr lang="en-US" sz="1951" dirty="0" err="1">
                <a:solidFill>
                  <a:srgbClr val="777777"/>
                </a:solidFill>
                <a:latin typeface="Calibri"/>
                <a:cs typeface="Calibri"/>
              </a:rPr>
              <a:t>incididunt</a:t>
            </a:r>
            <a:r>
              <a:rPr lang="en-US" sz="1951" dirty="0">
                <a:solidFill>
                  <a:srgbClr val="777777"/>
                </a:solidFill>
                <a:latin typeface="Calibri"/>
                <a:cs typeface="Calibri"/>
              </a:rPr>
              <a:t> </a:t>
            </a:r>
            <a:r>
              <a:rPr lang="en-US" sz="1951" dirty="0" err="1">
                <a:solidFill>
                  <a:srgbClr val="777777"/>
                </a:solidFill>
                <a:latin typeface="Calibri"/>
                <a:cs typeface="Calibri"/>
              </a:rPr>
              <a:t>ut</a:t>
            </a:r>
            <a:r>
              <a:rPr lang="en-US" sz="1951" dirty="0">
                <a:solidFill>
                  <a:srgbClr val="777777"/>
                </a:solidFill>
                <a:latin typeface="Calibri"/>
                <a:cs typeface="Calibri"/>
              </a:rPr>
              <a:t> </a:t>
            </a:r>
            <a:r>
              <a:rPr lang="en-US" sz="1951" dirty="0" err="1">
                <a:solidFill>
                  <a:srgbClr val="777777"/>
                </a:solidFill>
                <a:latin typeface="Calibri"/>
                <a:cs typeface="Calibri"/>
              </a:rPr>
              <a:t>labore</a:t>
            </a:r>
            <a:r>
              <a:rPr lang="en-US" sz="1951" dirty="0">
                <a:solidFill>
                  <a:srgbClr val="777777"/>
                </a:solidFill>
                <a:latin typeface="Calibri"/>
                <a:cs typeface="Calibri"/>
              </a:rPr>
              <a:t> et </a:t>
            </a:r>
            <a:r>
              <a:rPr lang="en-US" sz="1951" dirty="0" err="1">
                <a:solidFill>
                  <a:srgbClr val="777777"/>
                </a:solidFill>
                <a:latin typeface="Calibri"/>
                <a:cs typeface="Calibri"/>
              </a:rPr>
              <a:t>dolore</a:t>
            </a:r>
            <a:r>
              <a:rPr lang="en-US" sz="1951" dirty="0">
                <a:solidFill>
                  <a:srgbClr val="777777"/>
                </a:solidFill>
                <a:latin typeface="Calibri"/>
                <a:cs typeface="Calibri"/>
              </a:rPr>
              <a:t> magna </a:t>
            </a:r>
            <a:r>
              <a:rPr lang="en-US" sz="1951" dirty="0" err="1">
                <a:solidFill>
                  <a:srgbClr val="777777"/>
                </a:solidFill>
                <a:latin typeface="Calibri"/>
                <a:cs typeface="Calibri"/>
              </a:rPr>
              <a:t>aliqua</a:t>
            </a:r>
            <a:r>
              <a:rPr lang="en-US" sz="1951" dirty="0">
                <a:solidFill>
                  <a:srgbClr val="777777"/>
                </a:solidFill>
                <a:latin typeface="Calibri"/>
                <a:cs typeface="Calibri"/>
              </a:rPr>
              <a:t>. Ut </a:t>
            </a:r>
            <a:r>
              <a:rPr lang="en-US" sz="1951" dirty="0" err="1">
                <a:solidFill>
                  <a:srgbClr val="777777"/>
                </a:solidFill>
                <a:latin typeface="Calibri"/>
                <a:cs typeface="Calibri"/>
              </a:rPr>
              <a:t>enim</a:t>
            </a:r>
            <a:r>
              <a:rPr lang="en-US" sz="1951" dirty="0">
                <a:solidFill>
                  <a:srgbClr val="777777"/>
                </a:solidFill>
                <a:latin typeface="Calibri"/>
                <a:cs typeface="Calibri"/>
              </a:rPr>
              <a:t> ad minim </a:t>
            </a:r>
            <a:r>
              <a:rPr lang="en-US" sz="1951" dirty="0" err="1">
                <a:solidFill>
                  <a:srgbClr val="777777"/>
                </a:solidFill>
                <a:latin typeface="Calibri"/>
                <a:cs typeface="Calibri"/>
              </a:rPr>
              <a:t>veniam</a:t>
            </a:r>
            <a:r>
              <a:rPr lang="en-US" sz="1951" dirty="0">
                <a:solidFill>
                  <a:srgbClr val="777777"/>
                </a:solidFill>
                <a:latin typeface="Calibri"/>
                <a:cs typeface="Calibri"/>
              </a:rPr>
              <a:t>, </a:t>
            </a:r>
            <a:r>
              <a:rPr lang="en-US" sz="1951" dirty="0" err="1">
                <a:solidFill>
                  <a:srgbClr val="777777"/>
                </a:solidFill>
                <a:latin typeface="Calibri"/>
                <a:cs typeface="Calibri"/>
              </a:rPr>
              <a:t>quis</a:t>
            </a:r>
            <a:r>
              <a:rPr lang="en-US" sz="1951" dirty="0">
                <a:solidFill>
                  <a:srgbClr val="777777"/>
                </a:solidFill>
                <a:latin typeface="Calibri"/>
                <a:cs typeface="Calibri"/>
              </a:rPr>
              <a:t> </a:t>
            </a:r>
            <a:r>
              <a:rPr lang="en-US" sz="1951" dirty="0" err="1">
                <a:solidFill>
                  <a:srgbClr val="777777"/>
                </a:solidFill>
                <a:latin typeface="Calibri"/>
                <a:cs typeface="Calibri"/>
              </a:rPr>
              <a:t>nostrud</a:t>
            </a:r>
            <a:r>
              <a:rPr lang="en-US" sz="1951" dirty="0">
                <a:solidFill>
                  <a:srgbClr val="777777"/>
                </a:solidFill>
                <a:latin typeface="Calibri"/>
                <a:cs typeface="Calibri"/>
              </a:rPr>
              <a:t> exercitation </a:t>
            </a:r>
            <a:r>
              <a:rPr lang="en-US" sz="1951" dirty="0" err="1">
                <a:solidFill>
                  <a:srgbClr val="777777"/>
                </a:solidFill>
                <a:latin typeface="Calibri"/>
                <a:cs typeface="Calibri"/>
              </a:rPr>
              <a:t>ullamco</a:t>
            </a:r>
            <a:r>
              <a:rPr lang="en-US" sz="1951" dirty="0">
                <a:solidFill>
                  <a:srgbClr val="777777"/>
                </a:solidFill>
                <a:latin typeface="Calibri"/>
                <a:cs typeface="Calibri"/>
              </a:rPr>
              <a:t> </a:t>
            </a:r>
            <a:r>
              <a:rPr lang="en-US" sz="1951" dirty="0" err="1">
                <a:solidFill>
                  <a:srgbClr val="777777"/>
                </a:solidFill>
                <a:latin typeface="Calibri"/>
                <a:cs typeface="Calibri"/>
              </a:rPr>
              <a:t>laboris</a:t>
            </a:r>
            <a:r>
              <a:rPr lang="en-US" sz="1951" dirty="0">
                <a:solidFill>
                  <a:srgbClr val="777777"/>
                </a:solidFill>
                <a:latin typeface="Calibri"/>
                <a:cs typeface="Calibri"/>
              </a:rPr>
              <a:t> nisi </a:t>
            </a:r>
            <a:r>
              <a:rPr lang="en-US" sz="1951" dirty="0" err="1">
                <a:solidFill>
                  <a:srgbClr val="777777"/>
                </a:solidFill>
                <a:latin typeface="Calibri"/>
                <a:cs typeface="Calibri"/>
              </a:rPr>
              <a:t>ut</a:t>
            </a:r>
            <a:r>
              <a:rPr lang="en-US" sz="1951" dirty="0">
                <a:solidFill>
                  <a:srgbClr val="777777"/>
                </a:solidFill>
                <a:latin typeface="Calibri"/>
                <a:cs typeface="Calibri"/>
              </a:rPr>
              <a:t> </a:t>
            </a:r>
            <a:r>
              <a:rPr lang="en-US" sz="1951" dirty="0" err="1">
                <a:solidFill>
                  <a:srgbClr val="777777"/>
                </a:solidFill>
                <a:latin typeface="Calibri"/>
                <a:cs typeface="Calibri"/>
              </a:rPr>
              <a:t>aliquip</a:t>
            </a:r>
            <a:r>
              <a:rPr lang="en-US" sz="1951" dirty="0">
                <a:solidFill>
                  <a:srgbClr val="777777"/>
                </a:solidFill>
                <a:latin typeface="Calibri"/>
                <a:cs typeface="Calibri"/>
              </a:rPr>
              <a:t> ex </a:t>
            </a:r>
            <a:r>
              <a:rPr lang="en-US" sz="1951" dirty="0" err="1">
                <a:solidFill>
                  <a:srgbClr val="777777"/>
                </a:solidFill>
                <a:latin typeface="Calibri"/>
                <a:cs typeface="Calibri"/>
              </a:rPr>
              <a:t>ea</a:t>
            </a:r>
            <a:r>
              <a:rPr lang="en-US" sz="1951" dirty="0">
                <a:solidFill>
                  <a:srgbClr val="777777"/>
                </a:solidFill>
                <a:latin typeface="Calibri"/>
                <a:cs typeface="Calibri"/>
              </a:rPr>
              <a:t> commodo. Ut </a:t>
            </a:r>
            <a:r>
              <a:rPr lang="en-US" sz="1951" dirty="0" err="1">
                <a:solidFill>
                  <a:srgbClr val="777777"/>
                </a:solidFill>
                <a:latin typeface="Calibri"/>
                <a:cs typeface="Calibri"/>
              </a:rPr>
              <a:t>enim</a:t>
            </a:r>
            <a:r>
              <a:rPr lang="en-US" sz="1951" dirty="0">
                <a:solidFill>
                  <a:srgbClr val="777777"/>
                </a:solidFill>
                <a:latin typeface="Calibri"/>
                <a:cs typeface="Calibri"/>
              </a:rPr>
              <a:t> ad minim </a:t>
            </a:r>
            <a:r>
              <a:rPr lang="en-US" sz="1951" dirty="0" err="1">
                <a:solidFill>
                  <a:srgbClr val="777777"/>
                </a:solidFill>
                <a:latin typeface="Calibri"/>
                <a:cs typeface="Calibri"/>
              </a:rPr>
              <a:t>veniam</a:t>
            </a:r>
            <a:r>
              <a:rPr lang="en-US" sz="1951" dirty="0">
                <a:solidFill>
                  <a:srgbClr val="777777"/>
                </a:solidFill>
                <a:latin typeface="Calibri"/>
                <a:cs typeface="Calibri"/>
              </a:rPr>
              <a:t>, </a:t>
            </a:r>
            <a:r>
              <a:rPr lang="en-US" sz="1951" dirty="0" err="1">
                <a:solidFill>
                  <a:srgbClr val="777777"/>
                </a:solidFill>
                <a:latin typeface="Calibri"/>
                <a:cs typeface="Calibri"/>
              </a:rPr>
              <a:t>quis</a:t>
            </a:r>
            <a:r>
              <a:rPr lang="en-US" sz="1951" dirty="0">
                <a:solidFill>
                  <a:srgbClr val="777777"/>
                </a:solidFill>
                <a:latin typeface="Calibri"/>
                <a:cs typeface="Calibri"/>
              </a:rPr>
              <a:t> </a:t>
            </a:r>
            <a:r>
              <a:rPr lang="en-US" sz="1951" dirty="0" err="1">
                <a:solidFill>
                  <a:srgbClr val="777777"/>
                </a:solidFill>
                <a:latin typeface="Calibri"/>
                <a:cs typeface="Calibri"/>
              </a:rPr>
              <a:t>nostrud</a:t>
            </a:r>
            <a:r>
              <a:rPr lang="en-US" sz="1951" dirty="0">
                <a:solidFill>
                  <a:srgbClr val="777777"/>
                </a:solidFill>
                <a:latin typeface="Calibri"/>
                <a:cs typeface="Calibri"/>
              </a:rPr>
              <a:t> exercitation</a:t>
            </a:r>
            <a:endParaRPr lang="en-US" dirty="0"/>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sp>
        <p:nvSpPr>
          <p:cNvPr id="5" name="Footer Placeholder 4"/>
          <p:cNvSpPr>
            <a:spLocks noGrp="1"/>
          </p:cNvSpPr>
          <p:nvPr>
            <p:ph type="ftr" sz="quarter" idx="11"/>
          </p:nvPr>
        </p:nvSpPr>
        <p:spPr>
          <a:xfrm>
            <a:off x="491840" y="6505850"/>
            <a:ext cx="5527960" cy="365125"/>
          </a:xfrm>
        </p:spPr>
        <p:txBody>
          <a:bodyPr/>
          <a:lstStyle>
            <a:lvl1pPr>
              <a:defRPr sz="825"/>
            </a:lvl1pPr>
          </a:lstStyle>
          <a:p>
            <a:pPr algn="l"/>
            <a:r>
              <a:rPr lang="en-US" kern="1100" spc="75" dirty="0">
                <a:solidFill>
                  <a:schemeClr val="bg1"/>
                </a:solidFill>
                <a:latin typeface="Arial"/>
                <a:cs typeface="Arial"/>
              </a:rPr>
              <a:t>PREVENTION SOLUTIONS</a:t>
            </a:r>
            <a:r>
              <a:rPr lang="en-US" kern="1100" spc="75" baseline="6000" dirty="0">
                <a:solidFill>
                  <a:srgbClr val="F2F2F2"/>
                </a:solidFill>
                <a:latin typeface="Arial"/>
                <a:cs typeface="Arial"/>
              </a:rPr>
              <a:t>@</a:t>
            </a:r>
            <a:r>
              <a:rPr lang="en-US" kern="1100" spc="75" dirty="0">
                <a:solidFill>
                  <a:srgbClr val="F2F2F2"/>
                </a:solidFill>
                <a:latin typeface="Arial"/>
                <a:cs typeface="Arial"/>
              </a:rPr>
              <a:t>EDC </a:t>
            </a:r>
            <a:r>
              <a:rPr lang="en-US" kern="1100" spc="75" dirty="0">
                <a:solidFill>
                  <a:srgbClr val="23466B"/>
                </a:solidFill>
                <a:latin typeface="Arial"/>
                <a:cs typeface="Arial"/>
              </a:rPr>
              <a:t>TITLE OF POWERPOINT PRESENTATION HERE</a:t>
            </a:r>
            <a:endParaRPr lang="en-US" dirty="0"/>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24" name="Straight Connector 23"/>
          <p:cNvCxnSpPr/>
          <p:nvPr userDrawn="1"/>
        </p:nvCxnSpPr>
        <p:spPr>
          <a:xfrm>
            <a:off x="3783999" y="1464709"/>
            <a:ext cx="4328652"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8200" y="180274"/>
            <a:ext cx="481583" cy="654556"/>
          </a:xfrm>
          <a:prstGeom prst="rect">
            <a:avLst/>
          </a:prstGeom>
        </p:spPr>
      </p:pic>
    </p:spTree>
    <p:extLst>
      <p:ext uri="{BB962C8B-B14F-4D97-AF65-F5344CB8AC3E}">
        <p14:creationId xmlns:p14="http://schemas.microsoft.com/office/powerpoint/2010/main" val="419197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403412" y="1464234"/>
            <a:ext cx="8448488"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599701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789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4033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Tree>
    <p:extLst>
      <p:ext uri="{BB962C8B-B14F-4D97-AF65-F5344CB8AC3E}">
        <p14:creationId xmlns:p14="http://schemas.microsoft.com/office/powerpoint/2010/main" val="209261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399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4172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7705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1694013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435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07899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69694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887088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8013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ullet Slide #1">
    <p:spTree>
      <p:nvGrpSpPr>
        <p:cNvPr id="1" name=""/>
        <p:cNvGrpSpPr/>
        <p:nvPr/>
      </p:nvGrpSpPr>
      <p:grpSpPr>
        <a:xfrm>
          <a:off x="0" y="0"/>
          <a:ext cx="0" cy="0"/>
          <a:chOff x="0" y="0"/>
          <a:chExt cx="0" cy="0"/>
        </a:xfrm>
      </p:grpSpPr>
      <p:sp>
        <p:nvSpPr>
          <p:cNvPr id="2" name="Title 1"/>
          <p:cNvSpPr>
            <a:spLocks noGrp="1"/>
          </p:cNvSpPr>
          <p:nvPr>
            <p:ph type="title"/>
          </p:nvPr>
        </p:nvSpPr>
        <p:spPr>
          <a:xfrm>
            <a:off x="285750" y="338328"/>
            <a:ext cx="8572500" cy="420624"/>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p:txBody>
      </p:sp>
      <p:sp>
        <p:nvSpPr>
          <p:cNvPr id="8" name="Text Placeholder 7"/>
          <p:cNvSpPr>
            <a:spLocks noGrp="1"/>
          </p:cNvSpPr>
          <p:nvPr>
            <p:ph type="body" sz="quarter" idx="13" hasCustomPrompt="1"/>
          </p:nvPr>
        </p:nvSpPr>
        <p:spPr>
          <a:xfrm>
            <a:off x="285750" y="1920195"/>
            <a:ext cx="3943350" cy="1219200"/>
          </a:xfrm>
        </p:spPr>
        <p:txBody>
          <a:bodyPr/>
          <a:lstStyle>
            <a:lvl2pPr marL="192881" indent="-128588">
              <a:spcBef>
                <a:spcPts val="0"/>
              </a:spcBef>
              <a:spcAft>
                <a:spcPts val="1350"/>
              </a:spcAft>
              <a:defRPr/>
            </a:lvl2pPr>
          </a:lstStyle>
          <a:p>
            <a:pPr lvl="1"/>
            <a:r>
              <a:rPr lang="en-US" dirty="0"/>
              <a:t>Bullet</a:t>
            </a:r>
          </a:p>
          <a:p>
            <a:pPr lvl="1"/>
            <a:r>
              <a:rPr lang="en-US" dirty="0"/>
              <a:t>Bullet</a:t>
            </a:r>
          </a:p>
        </p:txBody>
      </p:sp>
      <p:sp>
        <p:nvSpPr>
          <p:cNvPr id="10" name="Text Placeholder 9"/>
          <p:cNvSpPr>
            <a:spLocks noGrp="1"/>
          </p:cNvSpPr>
          <p:nvPr>
            <p:ph type="body" sz="quarter" idx="14" hasCustomPrompt="1"/>
          </p:nvPr>
        </p:nvSpPr>
        <p:spPr>
          <a:xfrm>
            <a:off x="285750" y="6324600"/>
            <a:ext cx="8572500" cy="228600"/>
          </a:xfrm>
        </p:spPr>
        <p:txBody>
          <a:bodyPr>
            <a:normAutofit/>
          </a:bodyPr>
          <a:lstStyle>
            <a:lvl1pPr algn="r">
              <a:defRPr sz="563"/>
            </a:lvl1pPr>
          </a:lstStyle>
          <a:p>
            <a:pPr lvl="0"/>
            <a:r>
              <a:rPr lang="en-US" dirty="0"/>
              <a:t>Credit Line</a:t>
            </a:r>
          </a:p>
        </p:txBody>
      </p:sp>
      <p:sp>
        <p:nvSpPr>
          <p:cNvPr id="12" name="Picture Placeholder 11"/>
          <p:cNvSpPr>
            <a:spLocks noGrp="1"/>
          </p:cNvSpPr>
          <p:nvPr>
            <p:ph type="pic" sz="quarter" idx="15"/>
          </p:nvPr>
        </p:nvSpPr>
        <p:spPr>
          <a:xfrm>
            <a:off x="4743450" y="2133600"/>
            <a:ext cx="4114800" cy="3657600"/>
          </a:xfrm>
        </p:spPr>
        <p:txBody>
          <a:bodyPr/>
          <a:lstStyle/>
          <a:p>
            <a:endParaRPr lang="en-US"/>
          </a:p>
        </p:txBody>
      </p:sp>
      <p:sp>
        <p:nvSpPr>
          <p:cNvPr id="5" name="Text Placeholder 4"/>
          <p:cNvSpPr>
            <a:spLocks noGrp="1"/>
          </p:cNvSpPr>
          <p:nvPr>
            <p:ph type="body" sz="quarter" idx="16"/>
          </p:nvPr>
        </p:nvSpPr>
        <p:spPr>
          <a:xfrm>
            <a:off x="285750" y="3498566"/>
            <a:ext cx="3943350" cy="1481138"/>
          </a:xfrm>
        </p:spPr>
        <p:txBody>
          <a:bodyPr>
            <a:normAutofit/>
          </a:bodyPr>
          <a:lstStyle>
            <a:lvl1pPr>
              <a:defRPr sz="1350" b="0">
                <a:solidFill>
                  <a:schemeClr val="tx1"/>
                </a:solidFill>
              </a:defRPr>
            </a:lvl1pPr>
          </a:lstStyle>
          <a:p>
            <a:pPr lvl="0"/>
            <a:r>
              <a:rPr lang="en-US" dirty="0"/>
              <a:t>Edit Master text styles</a:t>
            </a:r>
          </a:p>
        </p:txBody>
      </p:sp>
      <p:sp>
        <p:nvSpPr>
          <p:cNvPr id="7" name="Text Placeholder 6"/>
          <p:cNvSpPr>
            <a:spLocks noGrp="1"/>
          </p:cNvSpPr>
          <p:nvPr>
            <p:ph type="body" sz="quarter" idx="17"/>
          </p:nvPr>
        </p:nvSpPr>
        <p:spPr>
          <a:xfrm>
            <a:off x="285750" y="5257800"/>
            <a:ext cx="3886200" cy="1981200"/>
          </a:xfrm>
        </p:spPr>
        <p:txBody>
          <a:bodyPr>
            <a:normAutofit/>
          </a:bodyPr>
          <a:lstStyle>
            <a:lvl1pPr>
              <a:defRPr sz="1350" b="0">
                <a:solidFill>
                  <a:schemeClr val="tx1"/>
                </a:solidFill>
              </a:defRPr>
            </a:lvl1pPr>
          </a:lstStyle>
          <a:p>
            <a:pPr lvl="0"/>
            <a:r>
              <a:rPr lang="en-US" dirty="0"/>
              <a:t>Edit Master text styles</a:t>
            </a:r>
          </a:p>
        </p:txBody>
      </p:sp>
      <p:sp>
        <p:nvSpPr>
          <p:cNvPr id="11" name="Text Placeholder 10"/>
          <p:cNvSpPr>
            <a:spLocks noGrp="1"/>
          </p:cNvSpPr>
          <p:nvPr>
            <p:ph type="body" sz="quarter" idx="18"/>
          </p:nvPr>
        </p:nvSpPr>
        <p:spPr>
          <a:xfrm>
            <a:off x="285750" y="7696200"/>
            <a:ext cx="4000500" cy="1600200"/>
          </a:xfrm>
        </p:spPr>
        <p:txBody>
          <a:bodyPr>
            <a:normAutofit/>
          </a:bodyPr>
          <a:lstStyle>
            <a:lvl1pPr>
              <a:defRPr sz="1350" b="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3123192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9512-F6E6-4302-BE48-1F7CD8D4694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ADF8E50-667C-4E50-91E3-CFE672DEF32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4A5A013-D3AB-4BA2-81D9-F573AB8FD9C6}"/>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5" name="Footer Placeholder 4">
            <a:extLst>
              <a:ext uri="{FF2B5EF4-FFF2-40B4-BE49-F238E27FC236}">
                <a16:creationId xmlns:a16="http://schemas.microsoft.com/office/drawing/2014/main" id="{BB8864AC-A9EF-4DDF-8B50-87BCB2F6B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2AE09-FDFE-443A-B0E4-0CF8041588E9}"/>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245907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AA4D5-368C-4DE6-88AA-BAEBE6F8A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2F806-7C48-4040-A18A-40B98D9444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06A7D-CA45-4BAE-80DD-E2D9177F4A81}"/>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5" name="Footer Placeholder 4">
            <a:extLst>
              <a:ext uri="{FF2B5EF4-FFF2-40B4-BE49-F238E27FC236}">
                <a16:creationId xmlns:a16="http://schemas.microsoft.com/office/drawing/2014/main" id="{AA57959C-7625-499D-9C66-93D4254B1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2905D-F696-4A83-BEB5-4346DD515538}"/>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283280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094130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F270-39C7-457C-AD00-150ED7E94B5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8D5A221-5CF9-4701-A1DE-F046A23FF3B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8B2D07-D334-4F2D-936A-976085495029}"/>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5" name="Footer Placeholder 4">
            <a:extLst>
              <a:ext uri="{FF2B5EF4-FFF2-40B4-BE49-F238E27FC236}">
                <a16:creationId xmlns:a16="http://schemas.microsoft.com/office/drawing/2014/main" id="{99A539CB-D623-4044-AF1A-2ABDCDE45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89437-76AA-4D8A-90F9-A34C2F095142}"/>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2272383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FC8E-99B3-4DBC-8A15-20C036D22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EAAD7-AAA1-4352-8017-633DE68440A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B39688-EBD6-4730-AEEE-3B7896E0CA6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423C3-3D99-4BB8-A351-0B9BC355C074}"/>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6" name="Footer Placeholder 5">
            <a:extLst>
              <a:ext uri="{FF2B5EF4-FFF2-40B4-BE49-F238E27FC236}">
                <a16:creationId xmlns:a16="http://schemas.microsoft.com/office/drawing/2014/main" id="{ECCDD5CE-3226-459E-97B7-408E9818E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C48C63-D913-46AD-B478-2A6D96B2EA0C}"/>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2123069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5522-FDA6-4245-8146-B86C4CEC8CF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1B90EE-B0F5-4F3A-9868-6C12C7A833C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A38DB4-D309-4E36-B2B1-96646F2ED5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4F73B4-20D7-4EF2-BF27-BF9D7FC5113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FD6727-86B0-4CA4-8F88-9FEB27A54EE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6E5D87-7B0D-4161-9AC8-98D5E49EA846}"/>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8" name="Footer Placeholder 7">
            <a:extLst>
              <a:ext uri="{FF2B5EF4-FFF2-40B4-BE49-F238E27FC236}">
                <a16:creationId xmlns:a16="http://schemas.microsoft.com/office/drawing/2014/main" id="{C91FCEE5-D31B-4868-B464-28AFD6BFE4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54129A-9FAB-4FE0-A385-1463EFC78F5D}"/>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920464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FE98-9292-4E94-9E75-229CA5565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140DAA-E63C-4C5D-B2F4-26E1FEBD6B60}"/>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4" name="Footer Placeholder 3">
            <a:extLst>
              <a:ext uri="{FF2B5EF4-FFF2-40B4-BE49-F238E27FC236}">
                <a16:creationId xmlns:a16="http://schemas.microsoft.com/office/drawing/2014/main" id="{EB8F7D01-F9D3-4138-A0B3-6A057354AC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7BFE5F-3449-4342-8936-8A426440A1E7}"/>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2900394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57731D-1CB8-4A2D-B996-8A8EFE15292D}"/>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3" name="Footer Placeholder 2">
            <a:extLst>
              <a:ext uri="{FF2B5EF4-FFF2-40B4-BE49-F238E27FC236}">
                <a16:creationId xmlns:a16="http://schemas.microsoft.com/office/drawing/2014/main" id="{13B5D652-613D-4FF5-B370-6D9871F281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D9A1F3-D68D-46EF-BF60-DDF979BF0015}"/>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1021617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36A9-66B4-4F55-9CCB-2AAF5600586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F7B370F-4503-43A8-A5D2-9BAFB65C16C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4F51D-B138-4CE9-B4A5-1D0ADF94CD2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D64176-BA23-4C8C-90BA-F3200305E28D}"/>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6" name="Footer Placeholder 5">
            <a:extLst>
              <a:ext uri="{FF2B5EF4-FFF2-40B4-BE49-F238E27FC236}">
                <a16:creationId xmlns:a16="http://schemas.microsoft.com/office/drawing/2014/main" id="{930D576D-558C-4769-B4BF-5C497BAE1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DB210-4CBB-4BC5-84CE-FA22D257A6C7}"/>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360095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A341-9BAD-4A51-BFD1-B57074283BA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1B636C8-DE6B-432B-9946-25A01065284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69F57C0-C7A7-4208-8DA3-6030DE9DC0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B377699-6FAA-4FA1-A61A-506BCEB866D3}"/>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6" name="Footer Placeholder 5">
            <a:extLst>
              <a:ext uri="{FF2B5EF4-FFF2-40B4-BE49-F238E27FC236}">
                <a16:creationId xmlns:a16="http://schemas.microsoft.com/office/drawing/2014/main" id="{0FB99BEA-1872-4290-90EA-50FDA38A4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EDBE22-343C-483F-9EFE-247DB10A8F78}"/>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3538283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DC24-FD9B-44CD-9289-B9118BDCB7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A8FBE-02C5-4A87-AD04-F44E1A4D9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EEA43-F411-4B13-9C11-845ABD86CC2A}"/>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5" name="Footer Placeholder 4">
            <a:extLst>
              <a:ext uri="{FF2B5EF4-FFF2-40B4-BE49-F238E27FC236}">
                <a16:creationId xmlns:a16="http://schemas.microsoft.com/office/drawing/2014/main" id="{82C411D7-F839-4641-8575-58F8C3B19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6F009-F174-4FD9-9E47-DFFF2786320F}"/>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3625405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56A9F-DB7E-4593-AA4C-380E404344A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94C47C-D0FA-460F-83A5-4F8DD7BA53F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E46E0-6A6C-4021-8B01-845ED47CFBDE}"/>
              </a:ext>
            </a:extLst>
          </p:cNvPr>
          <p:cNvSpPr>
            <a:spLocks noGrp="1"/>
          </p:cNvSpPr>
          <p:nvPr>
            <p:ph type="dt" sz="half" idx="10"/>
          </p:nvPr>
        </p:nvSpPr>
        <p:spPr/>
        <p:txBody>
          <a:bodyPr/>
          <a:lstStyle/>
          <a:p>
            <a:fld id="{363FD7AD-F5A7-4DDB-A032-22F37B1263EE}" type="datetimeFigureOut">
              <a:rPr lang="en-US" smtClean="0"/>
              <a:t>3/2/22</a:t>
            </a:fld>
            <a:endParaRPr lang="en-US"/>
          </a:p>
        </p:txBody>
      </p:sp>
      <p:sp>
        <p:nvSpPr>
          <p:cNvPr id="5" name="Footer Placeholder 4">
            <a:extLst>
              <a:ext uri="{FF2B5EF4-FFF2-40B4-BE49-F238E27FC236}">
                <a16:creationId xmlns:a16="http://schemas.microsoft.com/office/drawing/2014/main" id="{C1496271-3A92-459A-83FD-D6B16E2A4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C9CCE-3669-436E-AEAE-B67A317A1C80}"/>
              </a:ext>
            </a:extLst>
          </p:cNvPr>
          <p:cNvSpPr>
            <a:spLocks noGrp="1"/>
          </p:cNvSpPr>
          <p:nvPr>
            <p:ph type="sldNum" sz="quarter" idx="12"/>
          </p:nvPr>
        </p:nvSpPr>
        <p:spPr/>
        <p:txBody>
          <a:bodyPr/>
          <a:lstStyle/>
          <a:p>
            <a:fld id="{D5E15A57-D236-4AF6-A47C-61A879346A97}" type="slidenum">
              <a:rPr lang="en-US" smtClean="0"/>
              <a:t>‹#›</a:t>
            </a:fld>
            <a:endParaRPr lang="en-US"/>
          </a:p>
        </p:txBody>
      </p:sp>
    </p:spTree>
    <p:extLst>
      <p:ext uri="{BB962C8B-B14F-4D97-AF65-F5344CB8AC3E}">
        <p14:creationId xmlns:p14="http://schemas.microsoft.com/office/powerpoint/2010/main" val="2851993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E05C73-507C-3E44-942E-BC7B83C0129E}"/>
              </a:ext>
            </a:extLst>
          </p:cNvPr>
          <p:cNvSpPr/>
          <p:nvPr userDrawn="1"/>
        </p:nvSpPr>
        <p:spPr>
          <a:xfrm>
            <a:off x="1" y="0"/>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a:extLst>
              <a:ext uri="{FF2B5EF4-FFF2-40B4-BE49-F238E27FC236}">
                <a16:creationId xmlns:a16="http://schemas.microsoft.com/office/drawing/2014/main" id="{8193AD80-6063-FC4B-9835-D727FC229742}"/>
              </a:ext>
            </a:extLst>
          </p:cNvPr>
          <p:cNvSpPr>
            <a:spLocks noGrp="1"/>
          </p:cNvSpPr>
          <p:nvPr>
            <p:ph type="title" hasCustomPrompt="1"/>
          </p:nvPr>
        </p:nvSpPr>
        <p:spPr>
          <a:xfrm>
            <a:off x="470385" y="4416619"/>
            <a:ext cx="5385292" cy="647751"/>
          </a:xfrm>
          <a:prstGeom prst="rect">
            <a:avLst/>
          </a:prstGeom>
        </p:spPr>
        <p:txBody>
          <a:bodyPr/>
          <a:lstStyle>
            <a:lvl1pPr>
              <a:defRPr>
                <a:solidFill>
                  <a:srgbClr val="593A4B"/>
                </a:solidFill>
              </a:defRPr>
            </a:lvl1pPr>
          </a:lstStyle>
          <a:p>
            <a:r>
              <a:rPr lang="en-US" sz="3300" dirty="0">
                <a:solidFill>
                  <a:srgbClr val="593A4B"/>
                </a:solidFill>
                <a:latin typeface="Arial" panose="020B0604020202020204" pitchFamily="34" charset="0"/>
                <a:cs typeface="Arial" panose="020B0604020202020204" pitchFamily="34" charset="0"/>
              </a:rPr>
              <a:t>Presentation Title</a:t>
            </a:r>
          </a:p>
        </p:txBody>
      </p:sp>
      <p:sp>
        <p:nvSpPr>
          <p:cNvPr id="5" name="Text Placeholder 3">
            <a:extLst>
              <a:ext uri="{FF2B5EF4-FFF2-40B4-BE49-F238E27FC236}">
                <a16:creationId xmlns:a16="http://schemas.microsoft.com/office/drawing/2014/main" id="{DAF5323D-DB4B-6744-90F2-3E523586E293}"/>
              </a:ext>
            </a:extLst>
          </p:cNvPr>
          <p:cNvSpPr>
            <a:spLocks noGrp="1"/>
          </p:cNvSpPr>
          <p:nvPr>
            <p:ph type="body" sz="quarter" idx="13" hasCustomPrompt="1"/>
          </p:nvPr>
        </p:nvSpPr>
        <p:spPr>
          <a:xfrm>
            <a:off x="470386" y="5881641"/>
            <a:ext cx="4512564" cy="420656"/>
          </a:xfrm>
          <a:prstGeom prst="rect">
            <a:avLst/>
          </a:prstGeom>
        </p:spPr>
        <p:txBody>
          <a:bodyPr/>
          <a:lstStyle>
            <a:lvl1pPr marL="0" indent="0">
              <a:buNone/>
              <a:defRPr sz="1350" i="1"/>
            </a:lvl1pPr>
          </a:lstStyle>
          <a:p>
            <a:pPr lvl="0"/>
            <a:r>
              <a:rPr lang="en-US" dirty="0"/>
              <a:t>Presentation Authors</a:t>
            </a:r>
          </a:p>
        </p:txBody>
      </p:sp>
      <p:sp>
        <p:nvSpPr>
          <p:cNvPr id="6" name="Text Placeholder 7">
            <a:extLst>
              <a:ext uri="{FF2B5EF4-FFF2-40B4-BE49-F238E27FC236}">
                <a16:creationId xmlns:a16="http://schemas.microsoft.com/office/drawing/2014/main" id="{55B31410-9A89-A642-95FB-1F62B35A2562}"/>
              </a:ext>
            </a:extLst>
          </p:cNvPr>
          <p:cNvSpPr>
            <a:spLocks noGrp="1"/>
          </p:cNvSpPr>
          <p:nvPr>
            <p:ph type="body" sz="quarter" idx="11" hasCustomPrompt="1"/>
          </p:nvPr>
        </p:nvSpPr>
        <p:spPr>
          <a:xfrm>
            <a:off x="470385" y="5223306"/>
            <a:ext cx="4512564" cy="499400"/>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Subtitle</a:t>
            </a:r>
            <a:endParaRPr lang="en-US" dirty="0"/>
          </a:p>
        </p:txBody>
      </p:sp>
    </p:spTree>
    <p:extLst>
      <p:ext uri="{BB962C8B-B14F-4D97-AF65-F5344CB8AC3E}">
        <p14:creationId xmlns:p14="http://schemas.microsoft.com/office/powerpoint/2010/main" val="2786243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6371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MHTTC Stacked Color Bars" title="MHTTC Stacked Color Bars">
            <a:extLst>
              <a:ext uri="{FF2B5EF4-FFF2-40B4-BE49-F238E27FC236}">
                <a16:creationId xmlns:a16="http://schemas.microsoft.com/office/drawing/2014/main" id="{DE032502-72F9-F347-8E60-1881AE9F7A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2101" y="4869218"/>
            <a:ext cx="3771900" cy="2514599"/>
          </a:xfrm>
          <a:prstGeom prst="rect">
            <a:avLst/>
          </a:prstGeom>
          <a:noFill/>
          <a:ln>
            <a:noFill/>
          </a:ln>
        </p:spPr>
      </p:pic>
      <p:sp>
        <p:nvSpPr>
          <p:cNvPr id="4" name="Title 1">
            <a:extLst>
              <a:ext uri="{FF2B5EF4-FFF2-40B4-BE49-F238E27FC236}">
                <a16:creationId xmlns:a16="http://schemas.microsoft.com/office/drawing/2014/main" id="{CAF2953C-A573-DC4E-8142-EBE03F6C64E6}"/>
              </a:ext>
            </a:extLst>
          </p:cNvPr>
          <p:cNvSpPr>
            <a:spLocks noGrp="1"/>
          </p:cNvSpPr>
          <p:nvPr>
            <p:ph type="title" hasCustomPrompt="1"/>
          </p:nvPr>
        </p:nvSpPr>
        <p:spPr>
          <a:xfrm>
            <a:off x="590550" y="1317626"/>
            <a:ext cx="7886700" cy="2314575"/>
          </a:xfrm>
          <a:prstGeom prst="rect">
            <a:avLst/>
          </a:prstGeom>
        </p:spPr>
        <p:txBody>
          <a:bodyPr/>
          <a:lstStyle>
            <a:lvl1pPr algn="ctr">
              <a:defRPr>
                <a:solidFill>
                  <a:srgbClr val="593A4B"/>
                </a:solidFill>
              </a:defRPr>
            </a:lvl1pPr>
          </a:lstStyle>
          <a:p>
            <a:r>
              <a:rPr lang="en-US" dirty="0"/>
              <a:t>Section title slide</a:t>
            </a:r>
          </a:p>
        </p:txBody>
      </p:sp>
    </p:spTree>
    <p:extLst>
      <p:ext uri="{BB962C8B-B14F-4D97-AF65-F5344CB8AC3E}">
        <p14:creationId xmlns:p14="http://schemas.microsoft.com/office/powerpoint/2010/main" val="1906808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F8D8C8-DA38-E34F-B682-280D36F93A24}"/>
              </a:ext>
            </a:extLst>
          </p:cNvPr>
          <p:cNvSpPr>
            <a:spLocks noGrp="1"/>
          </p:cNvSpPr>
          <p:nvPr>
            <p:ph type="title"/>
          </p:nvPr>
        </p:nvSpPr>
        <p:spPr>
          <a:xfrm>
            <a:off x="628650" y="553762"/>
            <a:ext cx="7886700" cy="995915"/>
          </a:xfrm>
          <a:prstGeom prst="rect">
            <a:avLst/>
          </a:prstGeom>
        </p:spPr>
        <p:txBody>
          <a:bodyPr/>
          <a:lstStyle>
            <a:lvl1pPr>
              <a:defRPr b="0">
                <a:solidFill>
                  <a:srgbClr val="593A4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BEA1CF0-6B49-E44F-ADBD-9062A23D6364}"/>
              </a:ext>
            </a:extLst>
          </p:cNvPr>
          <p:cNvSpPr>
            <a:spLocks noGrp="1"/>
          </p:cNvSpPr>
          <p:nvPr>
            <p:ph idx="1"/>
          </p:nvPr>
        </p:nvSpPr>
        <p:spPr>
          <a:xfrm>
            <a:off x="628650" y="1828801"/>
            <a:ext cx="7886700" cy="4391025"/>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1519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Picture / Top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A47A37-D62C-A44E-A3DA-6A31F8677DE8}"/>
              </a:ext>
            </a:extLst>
          </p:cNvPr>
          <p:cNvSpPr>
            <a:spLocks noGrp="1"/>
          </p:cNvSpPr>
          <p:nvPr>
            <p:ph type="title"/>
          </p:nvPr>
        </p:nvSpPr>
        <p:spPr>
          <a:xfrm>
            <a:off x="485775" y="760266"/>
            <a:ext cx="8096250" cy="1205058"/>
          </a:xfrm>
          <a:prstGeom prst="rect">
            <a:avLst/>
          </a:prstGeom>
        </p:spPr>
        <p:txBody>
          <a:bodyPr/>
          <a:lstStyle>
            <a:lvl1pPr>
              <a:defRPr b="0">
                <a:solidFill>
                  <a:srgbClr val="593A4B"/>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08715F15-0A0A-754C-9E33-79D2AA642CFB}"/>
              </a:ext>
            </a:extLst>
          </p:cNvPr>
          <p:cNvSpPr>
            <a:spLocks noGrp="1"/>
          </p:cNvSpPr>
          <p:nvPr>
            <p:ph sz="half" idx="1"/>
          </p:nvPr>
        </p:nvSpPr>
        <p:spPr>
          <a:xfrm>
            <a:off x="485775" y="2115990"/>
            <a:ext cx="38862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07C12AB4-E94C-174E-A1A1-1FACE3502B9F}"/>
              </a:ext>
            </a:extLst>
          </p:cNvPr>
          <p:cNvSpPr>
            <a:spLocks noGrp="1"/>
          </p:cNvSpPr>
          <p:nvPr>
            <p:ph type="pic" sz="quarter" idx="10"/>
          </p:nvPr>
        </p:nvSpPr>
        <p:spPr>
          <a:xfrm>
            <a:off x="4650581" y="2115990"/>
            <a:ext cx="3931444" cy="4137173"/>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986061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506720-729C-5946-AB13-2AFFAE43E437}"/>
              </a:ext>
            </a:extLst>
          </p:cNvPr>
          <p:cNvSpPr>
            <a:spLocks noGrp="1"/>
          </p:cNvSpPr>
          <p:nvPr>
            <p:ph type="title"/>
          </p:nvPr>
        </p:nvSpPr>
        <p:spPr>
          <a:xfrm>
            <a:off x="629841" y="717479"/>
            <a:ext cx="7886700" cy="1205057"/>
          </a:xfrm>
          <a:prstGeom prst="rect">
            <a:avLst/>
          </a:prstGeom>
        </p:spPr>
        <p:txBody>
          <a:bodyPr/>
          <a:lstStyle>
            <a:lvl1pPr>
              <a:defRPr b="0">
                <a:solidFill>
                  <a:srgbClr val="593A4B"/>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FC9315F-137F-1E4E-9EF7-ED9E81135F45}"/>
              </a:ext>
            </a:extLst>
          </p:cNvPr>
          <p:cNvSpPr>
            <a:spLocks noGrp="1"/>
          </p:cNvSpPr>
          <p:nvPr>
            <p:ph type="body" idx="1"/>
          </p:nvPr>
        </p:nvSpPr>
        <p:spPr>
          <a:xfrm>
            <a:off x="629842" y="2010715"/>
            <a:ext cx="3868340" cy="749011"/>
          </a:xfrm>
          <a:prstGeom prst="rect">
            <a:avLst/>
          </a:prstGeom>
        </p:spPr>
        <p:txBody>
          <a:bodyPr anchor="b"/>
          <a:lstStyle>
            <a:lvl1pPr marL="0" indent="0">
              <a:buNone/>
              <a:defRPr sz="1800" b="0">
                <a:solidFill>
                  <a:srgbClr val="00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9" name="Content Placeholder 3">
            <a:extLst>
              <a:ext uri="{FF2B5EF4-FFF2-40B4-BE49-F238E27FC236}">
                <a16:creationId xmlns:a16="http://schemas.microsoft.com/office/drawing/2014/main" id="{4E0D9DFF-C7DE-BD4E-9560-A73487B5A35B}"/>
              </a:ext>
            </a:extLst>
          </p:cNvPr>
          <p:cNvSpPr>
            <a:spLocks noGrp="1"/>
          </p:cNvSpPr>
          <p:nvPr>
            <p:ph sz="half" idx="2"/>
          </p:nvPr>
        </p:nvSpPr>
        <p:spPr>
          <a:xfrm>
            <a:off x="629842" y="2964658"/>
            <a:ext cx="3868340"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FC6218C6-14C6-8E40-9F3B-E9F99CC7BD2C}"/>
              </a:ext>
            </a:extLst>
          </p:cNvPr>
          <p:cNvSpPr>
            <a:spLocks noGrp="1"/>
          </p:cNvSpPr>
          <p:nvPr>
            <p:ph type="body" sz="quarter" idx="3"/>
          </p:nvPr>
        </p:nvSpPr>
        <p:spPr>
          <a:xfrm>
            <a:off x="4629150" y="2010715"/>
            <a:ext cx="3887391" cy="749011"/>
          </a:xfrm>
          <a:prstGeom prst="rect">
            <a:avLst/>
          </a:prstGeom>
        </p:spPr>
        <p:txBody>
          <a:bodyPr anchor="b"/>
          <a:lstStyle>
            <a:lvl1pPr marL="0" indent="0">
              <a:buNone/>
              <a:defRPr sz="1800" b="0">
                <a:solidFill>
                  <a:srgbClr val="00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5">
            <a:extLst>
              <a:ext uri="{FF2B5EF4-FFF2-40B4-BE49-F238E27FC236}">
                <a16:creationId xmlns:a16="http://schemas.microsoft.com/office/drawing/2014/main" id="{44A9D539-72B6-214A-8B6D-7CECF642C223}"/>
              </a:ext>
            </a:extLst>
          </p:cNvPr>
          <p:cNvSpPr>
            <a:spLocks noGrp="1"/>
          </p:cNvSpPr>
          <p:nvPr>
            <p:ph sz="quarter" idx="4"/>
          </p:nvPr>
        </p:nvSpPr>
        <p:spPr>
          <a:xfrm>
            <a:off x="4629150" y="2964658"/>
            <a:ext cx="3887391"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3033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with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5AEF-0EA5-8047-BCC5-7EBFBF4E3826}"/>
              </a:ext>
            </a:extLst>
          </p:cNvPr>
          <p:cNvPicPr>
            <a:picLocks noChangeAspect="1"/>
          </p:cNvPicPr>
          <p:nvPr userDrawn="1"/>
        </p:nvPicPr>
        <p:blipFill rotWithShape="1">
          <a:blip r:embed="rId2"/>
          <a:srcRect b="85492"/>
          <a:stretch/>
        </p:blipFill>
        <p:spPr>
          <a:xfrm>
            <a:off x="0" y="-7144"/>
            <a:ext cx="9153525" cy="996012"/>
          </a:xfrm>
          <a:prstGeom prst="rect">
            <a:avLst/>
          </a:prstGeom>
        </p:spPr>
      </p:pic>
      <p:sp>
        <p:nvSpPr>
          <p:cNvPr id="8" name="Title 1">
            <a:extLst>
              <a:ext uri="{FF2B5EF4-FFF2-40B4-BE49-F238E27FC236}">
                <a16:creationId xmlns:a16="http://schemas.microsoft.com/office/drawing/2014/main" id="{6FD77F9B-53AF-5F4B-BA41-2FAD16D984D7}"/>
              </a:ext>
            </a:extLst>
          </p:cNvPr>
          <p:cNvSpPr>
            <a:spLocks noGrp="1"/>
          </p:cNvSpPr>
          <p:nvPr>
            <p:ph type="title"/>
          </p:nvPr>
        </p:nvSpPr>
        <p:spPr>
          <a:xfrm>
            <a:off x="629841" y="1193801"/>
            <a:ext cx="7886700" cy="830335"/>
          </a:xfrm>
          <a:prstGeom prst="rect">
            <a:avLst/>
          </a:prstGeom>
        </p:spPr>
        <p:txBody>
          <a:bodyPr/>
          <a:lstStyle>
            <a:lvl1pPr>
              <a:defRPr b="0">
                <a:solidFill>
                  <a:srgbClr val="593A4B"/>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43570978-7BE5-0143-877D-61E9443BF877}"/>
              </a:ext>
            </a:extLst>
          </p:cNvPr>
          <p:cNvSpPr>
            <a:spLocks noGrp="1"/>
          </p:cNvSpPr>
          <p:nvPr>
            <p:ph type="body" sz="quarter" idx="3"/>
          </p:nvPr>
        </p:nvSpPr>
        <p:spPr>
          <a:xfrm>
            <a:off x="4629150" y="2181773"/>
            <a:ext cx="3887391" cy="749011"/>
          </a:xfrm>
          <a:prstGeom prst="rect">
            <a:avLst/>
          </a:prstGeom>
        </p:spPr>
        <p:txBody>
          <a:bodyPr anchor="b"/>
          <a:lstStyle>
            <a:lvl1pPr marL="0" indent="0">
              <a:buNone/>
              <a:defRPr sz="1800" b="0">
                <a:solidFill>
                  <a:srgbClr val="00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1" name="Content Placeholder 5">
            <a:extLst>
              <a:ext uri="{FF2B5EF4-FFF2-40B4-BE49-F238E27FC236}">
                <a16:creationId xmlns:a16="http://schemas.microsoft.com/office/drawing/2014/main" id="{F8BDD8E4-E1FC-D941-A846-8E0017594FF5}"/>
              </a:ext>
            </a:extLst>
          </p:cNvPr>
          <p:cNvSpPr>
            <a:spLocks noGrp="1"/>
          </p:cNvSpPr>
          <p:nvPr>
            <p:ph sz="quarter" idx="4"/>
          </p:nvPr>
        </p:nvSpPr>
        <p:spPr>
          <a:xfrm>
            <a:off x="4629150" y="3135716"/>
            <a:ext cx="3887391" cy="317856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3B815D1-53F8-0245-85AD-CA4E23D5C128}"/>
              </a:ext>
            </a:extLst>
          </p:cNvPr>
          <p:cNvSpPr>
            <a:spLocks noGrp="1"/>
          </p:cNvSpPr>
          <p:nvPr>
            <p:ph type="body" sz="quarter" idx="10"/>
          </p:nvPr>
        </p:nvSpPr>
        <p:spPr>
          <a:xfrm>
            <a:off x="629841" y="2181773"/>
            <a:ext cx="3887391" cy="749011"/>
          </a:xfrm>
          <a:prstGeom prst="rect">
            <a:avLst/>
          </a:prstGeom>
        </p:spPr>
        <p:txBody>
          <a:bodyPr anchor="b"/>
          <a:lstStyle>
            <a:lvl1pPr marL="0" indent="0">
              <a:buNone/>
              <a:defRPr sz="1800" b="0">
                <a:solidFill>
                  <a:srgbClr val="00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3" name="Content Placeholder 5">
            <a:extLst>
              <a:ext uri="{FF2B5EF4-FFF2-40B4-BE49-F238E27FC236}">
                <a16:creationId xmlns:a16="http://schemas.microsoft.com/office/drawing/2014/main" id="{214ADA6C-363D-5C4F-880F-BC5135D15E0E}"/>
              </a:ext>
            </a:extLst>
          </p:cNvPr>
          <p:cNvSpPr>
            <a:spLocks noGrp="1"/>
          </p:cNvSpPr>
          <p:nvPr>
            <p:ph sz="quarter" idx="11"/>
          </p:nvPr>
        </p:nvSpPr>
        <p:spPr>
          <a:xfrm>
            <a:off x="629841" y="3135716"/>
            <a:ext cx="3887391" cy="317856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0541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CCBBB5-CD00-1D42-9D36-A4E36C5EF7B5}"/>
              </a:ext>
            </a:extLst>
          </p:cNvPr>
          <p:cNvSpPr>
            <a:spLocks noGrp="1"/>
          </p:cNvSpPr>
          <p:nvPr>
            <p:ph type="title"/>
          </p:nvPr>
        </p:nvSpPr>
        <p:spPr>
          <a:xfrm>
            <a:off x="5510809" y="678083"/>
            <a:ext cx="3245048" cy="944500"/>
          </a:xfrm>
          <a:prstGeom prst="rect">
            <a:avLst/>
          </a:prstGeom>
        </p:spPr>
        <p:txBody>
          <a:bodyPr anchor="b"/>
          <a:lstStyle>
            <a:lvl1pPr>
              <a:defRPr sz="2400">
                <a:solidFill>
                  <a:srgbClr val="593A4B"/>
                </a:solidFill>
              </a:defRPr>
            </a:lvl1pPr>
          </a:lstStyle>
          <a:p>
            <a:r>
              <a:rPr lang="en-US" dirty="0"/>
              <a:t>Click to edit Master title style</a:t>
            </a:r>
          </a:p>
        </p:txBody>
      </p:sp>
      <p:sp>
        <p:nvSpPr>
          <p:cNvPr id="6" name="Text Placeholder 3">
            <a:extLst>
              <a:ext uri="{FF2B5EF4-FFF2-40B4-BE49-F238E27FC236}">
                <a16:creationId xmlns:a16="http://schemas.microsoft.com/office/drawing/2014/main" id="{A2453BCD-DD98-6940-9097-076CCA0EBF51}"/>
              </a:ext>
            </a:extLst>
          </p:cNvPr>
          <p:cNvSpPr>
            <a:spLocks noGrp="1"/>
          </p:cNvSpPr>
          <p:nvPr>
            <p:ph type="body" sz="half" idx="2"/>
          </p:nvPr>
        </p:nvSpPr>
        <p:spPr>
          <a:xfrm>
            <a:off x="5510808" y="1747605"/>
            <a:ext cx="3245048" cy="4640495"/>
          </a:xfrm>
          <a:prstGeom prst="rect">
            <a:avLst/>
          </a:prstGeom>
        </p:spPr>
        <p:txBody>
          <a:bodyPr/>
          <a:lstStyle>
            <a:lvl1pPr marL="0" indent="0">
              <a:buNone/>
              <a:defRPr sz="1200">
                <a:solidFill>
                  <a:srgbClr val="00000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7" name="Picture Placeholder 6">
            <a:extLst>
              <a:ext uri="{FF2B5EF4-FFF2-40B4-BE49-F238E27FC236}">
                <a16:creationId xmlns:a16="http://schemas.microsoft.com/office/drawing/2014/main" id="{0535CEC3-D955-1B4E-B30D-493C0E46F46C}"/>
              </a:ext>
            </a:extLst>
          </p:cNvPr>
          <p:cNvSpPr>
            <a:spLocks noGrp="1"/>
          </p:cNvSpPr>
          <p:nvPr>
            <p:ph type="pic" sz="quarter" idx="13"/>
          </p:nvPr>
        </p:nvSpPr>
        <p:spPr>
          <a:xfrm>
            <a:off x="557371" y="820133"/>
            <a:ext cx="4400829" cy="532998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916450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A9EE01D-1D83-A740-BEB3-6C2B5C4F66C2}"/>
              </a:ext>
            </a:extLst>
          </p:cNvPr>
          <p:cNvSpPr>
            <a:spLocks noGrp="1"/>
          </p:cNvSpPr>
          <p:nvPr>
            <p:ph type="body" sz="half" idx="14"/>
          </p:nvPr>
        </p:nvSpPr>
        <p:spPr>
          <a:xfrm>
            <a:off x="557371" y="1747605"/>
            <a:ext cx="3245048" cy="4640495"/>
          </a:xfrm>
          <a:prstGeom prst="rect">
            <a:avLst/>
          </a:prstGeom>
        </p:spPr>
        <p:txBody>
          <a:bodyPr/>
          <a:lstStyle>
            <a:lvl1pPr marL="0" indent="0">
              <a:buNone/>
              <a:defRPr sz="1200">
                <a:solidFill>
                  <a:srgbClr val="00000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7" name="Picture Placeholder 6">
            <a:extLst>
              <a:ext uri="{FF2B5EF4-FFF2-40B4-BE49-F238E27FC236}">
                <a16:creationId xmlns:a16="http://schemas.microsoft.com/office/drawing/2014/main" id="{041EC28B-96F0-E443-9ED0-309D25811051}"/>
              </a:ext>
            </a:extLst>
          </p:cNvPr>
          <p:cNvSpPr>
            <a:spLocks noGrp="1"/>
          </p:cNvSpPr>
          <p:nvPr>
            <p:ph type="pic" sz="quarter" idx="15"/>
          </p:nvPr>
        </p:nvSpPr>
        <p:spPr>
          <a:xfrm>
            <a:off x="4355027" y="820133"/>
            <a:ext cx="4400829" cy="5329989"/>
          </a:xfrm>
          <a:prstGeom prst="rect">
            <a:avLst/>
          </a:prstGeom>
        </p:spPr>
        <p:txBody>
          <a:bodyPr/>
          <a:lstStyle>
            <a:lvl1pPr>
              <a:defRPr>
                <a:solidFill>
                  <a:schemeClr val="bg1"/>
                </a:solidFill>
              </a:defRPr>
            </a:lvl1pPr>
          </a:lstStyle>
          <a:p>
            <a:endParaRPr lang="en-US" dirty="0"/>
          </a:p>
        </p:txBody>
      </p:sp>
      <p:sp>
        <p:nvSpPr>
          <p:cNvPr id="8" name="Title 1">
            <a:extLst>
              <a:ext uri="{FF2B5EF4-FFF2-40B4-BE49-F238E27FC236}">
                <a16:creationId xmlns:a16="http://schemas.microsoft.com/office/drawing/2014/main" id="{5D1BBE1A-7D6C-0A46-AB25-5AEB111218E2}"/>
              </a:ext>
            </a:extLst>
          </p:cNvPr>
          <p:cNvSpPr>
            <a:spLocks noGrp="1"/>
          </p:cNvSpPr>
          <p:nvPr>
            <p:ph type="title"/>
          </p:nvPr>
        </p:nvSpPr>
        <p:spPr>
          <a:xfrm>
            <a:off x="557371" y="678083"/>
            <a:ext cx="3245048" cy="944500"/>
          </a:xfrm>
          <a:prstGeom prst="rect">
            <a:avLst/>
          </a:prstGeom>
        </p:spPr>
        <p:txBody>
          <a:bodyPr anchor="b"/>
          <a:lstStyle>
            <a:lvl1pPr>
              <a:defRPr sz="2400">
                <a:solidFill>
                  <a:srgbClr val="593A4B"/>
                </a:solidFill>
              </a:defRPr>
            </a:lvl1pPr>
          </a:lstStyle>
          <a:p>
            <a:r>
              <a:rPr lang="en-US" dirty="0"/>
              <a:t>Click to edit Master title style</a:t>
            </a:r>
          </a:p>
        </p:txBody>
      </p:sp>
    </p:spTree>
    <p:extLst>
      <p:ext uri="{BB962C8B-B14F-4D97-AF65-F5344CB8AC3E}">
        <p14:creationId xmlns:p14="http://schemas.microsoft.com/office/powerpoint/2010/main" val="3488398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MHTTC Stacked Color Bars" title="MHTTC Stacked Color Bars">
            <a:extLst>
              <a:ext uri="{FF2B5EF4-FFF2-40B4-BE49-F238E27FC236}">
                <a16:creationId xmlns:a16="http://schemas.microsoft.com/office/drawing/2014/main" id="{3115CA4E-F7AD-3842-85A1-6D7DA7272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2101" y="4869218"/>
            <a:ext cx="3771900" cy="2514599"/>
          </a:xfrm>
          <a:prstGeom prst="rect">
            <a:avLst/>
          </a:prstGeom>
          <a:noFill/>
          <a:ln>
            <a:noFill/>
          </a:ln>
        </p:spPr>
      </p:pic>
      <p:sp>
        <p:nvSpPr>
          <p:cNvPr id="7" name="Title 1">
            <a:extLst>
              <a:ext uri="{FF2B5EF4-FFF2-40B4-BE49-F238E27FC236}">
                <a16:creationId xmlns:a16="http://schemas.microsoft.com/office/drawing/2014/main" id="{72494D55-4876-2248-A01D-8861BEB4B59D}"/>
              </a:ext>
            </a:extLst>
          </p:cNvPr>
          <p:cNvSpPr>
            <a:spLocks noGrp="1"/>
          </p:cNvSpPr>
          <p:nvPr>
            <p:ph type="title" hasCustomPrompt="1"/>
          </p:nvPr>
        </p:nvSpPr>
        <p:spPr>
          <a:xfrm>
            <a:off x="628650" y="2361326"/>
            <a:ext cx="7886700" cy="1458120"/>
          </a:xfrm>
          <a:prstGeom prst="rect">
            <a:avLst/>
          </a:prstGeom>
        </p:spPr>
        <p:txBody>
          <a:bodyPr anchor="ctr"/>
          <a:lstStyle>
            <a:lvl1pPr algn="ctr">
              <a:defRPr sz="4500">
                <a:solidFill>
                  <a:srgbClr val="593A4B"/>
                </a:solidFill>
              </a:defRPr>
            </a:lvl1pPr>
          </a:lstStyle>
          <a:p>
            <a:r>
              <a:rPr lang="en-US" dirty="0"/>
              <a:t>Thank you!</a:t>
            </a:r>
          </a:p>
        </p:txBody>
      </p:sp>
    </p:spTree>
    <p:extLst>
      <p:ext uri="{BB962C8B-B14F-4D97-AF65-F5344CB8AC3E}">
        <p14:creationId xmlns:p14="http://schemas.microsoft.com/office/powerpoint/2010/main" val="178863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87A362-B53E-1941-84C1-FEE70AC8310A}"/>
              </a:ext>
            </a:extLst>
          </p:cNvPr>
          <p:cNvSpPr txBox="1">
            <a:spLocks/>
          </p:cNvSpPr>
          <p:nvPr userDrawn="1"/>
        </p:nvSpPr>
        <p:spPr>
          <a:xfrm>
            <a:off x="628650" y="553762"/>
            <a:ext cx="7886700" cy="995915"/>
          </a:xfrm>
          <a:prstGeom prst="rect">
            <a:avLst/>
          </a:prstGeom>
        </p:spPr>
        <p:txBody>
          <a:bodyPr/>
          <a:lstStyle>
            <a:lvl1pPr algn="l" defTabSz="914400" rtl="0" eaLnBrk="1" latinLnBrk="0" hangingPunct="1">
              <a:lnSpc>
                <a:spcPct val="90000"/>
              </a:lnSpc>
              <a:spcBef>
                <a:spcPct val="0"/>
              </a:spcBef>
              <a:buNone/>
              <a:defRPr sz="4400" b="0" kern="1200">
                <a:solidFill>
                  <a:srgbClr val="593A4B"/>
                </a:solidFill>
                <a:latin typeface="Arial" panose="020B0604020202020204" pitchFamily="34" charset="0"/>
                <a:ea typeface="+mj-ea"/>
                <a:cs typeface="Arial" panose="020B0604020202020204" pitchFamily="34" charset="0"/>
              </a:defRPr>
            </a:lvl1pPr>
          </a:lstStyle>
          <a:p>
            <a:r>
              <a:rPr lang="en-US" sz="3300" dirty="0"/>
              <a:t>Disclaimer</a:t>
            </a:r>
          </a:p>
        </p:txBody>
      </p:sp>
      <p:sp>
        <p:nvSpPr>
          <p:cNvPr id="5" name="Content Placeholder 2">
            <a:extLst>
              <a:ext uri="{FF2B5EF4-FFF2-40B4-BE49-F238E27FC236}">
                <a16:creationId xmlns:a16="http://schemas.microsoft.com/office/drawing/2014/main" id="{A55EB592-FCEB-C949-8B5C-134E8CB575BF}"/>
              </a:ext>
            </a:extLst>
          </p:cNvPr>
          <p:cNvSpPr>
            <a:spLocks noGrp="1"/>
          </p:cNvSpPr>
          <p:nvPr>
            <p:ph idx="1" hasCustomPrompt="1"/>
          </p:nvPr>
        </p:nvSpPr>
        <p:spPr>
          <a:xfrm>
            <a:off x="628650" y="1828801"/>
            <a:ext cx="7886700" cy="4391025"/>
          </a:xfrm>
          <a:prstGeom prst="rect">
            <a:avLst/>
          </a:prstGeom>
        </p:spPr>
        <p:txBody>
          <a:bodyPr/>
          <a:lstStyle>
            <a:lvl1pPr marL="34290" indent="0" algn="ctr">
              <a:buNone/>
              <a:defRPr lang="en-US" sz="2100" kern="1200" smtClean="0">
                <a:solidFill>
                  <a:schemeClr val="tx1"/>
                </a:solidFill>
                <a:cs typeface="Helvetica"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marL="45720" indent="0" algn="ctr">
              <a:buNone/>
            </a:pPr>
            <a:r>
              <a:rPr lang="en-US" sz="2100" kern="1200" dirty="0">
                <a:solidFill>
                  <a:schemeClr val="tx1"/>
                </a:solidFill>
                <a:latin typeface="+mn-lt"/>
                <a:ea typeface="+mn-ea"/>
                <a:cs typeface="Helvetica" panose="020B0604020202020204" pitchFamily="34" charset="0"/>
              </a:rPr>
              <a:t>The views expressed in this webinar do not necessarily represent the views, policies, and positions of the Substance Abuse and Mental Health Services Administration or the U.S. Department of Health and Human Services.</a:t>
            </a:r>
          </a:p>
          <a:p>
            <a:pPr marL="45720" indent="0" algn="ctr">
              <a:buNone/>
            </a:pPr>
            <a:endParaRPr lang="en-US" sz="2100" kern="1200" dirty="0">
              <a:solidFill>
                <a:schemeClr val="tx1"/>
              </a:solidFill>
              <a:latin typeface="+mn-lt"/>
              <a:ea typeface="+mn-ea"/>
              <a:cs typeface="Helvetica" panose="020B0604020202020204" pitchFamily="34" charset="0"/>
            </a:endParaRPr>
          </a:p>
          <a:p>
            <a:pPr marL="45720" indent="0" algn="ctr">
              <a:buNone/>
            </a:pPr>
            <a:r>
              <a:rPr lang="en-US" sz="2100" kern="1200" dirty="0">
                <a:solidFill>
                  <a:schemeClr val="tx1"/>
                </a:solidFill>
                <a:latin typeface="+mn-lt"/>
                <a:ea typeface="+mn-ea"/>
                <a:cs typeface="Helvetica" panose="020B0604020202020204" pitchFamily="34" charset="0"/>
              </a:rPr>
              <a:t>This webinar is being recorded and archived, and will be available for viewing after the webinar. Please contact the webinar facilitator if you have any concerns or questions.</a:t>
            </a:r>
          </a:p>
        </p:txBody>
      </p:sp>
    </p:spTree>
    <p:extLst>
      <p:ext uri="{BB962C8B-B14F-4D97-AF65-F5344CB8AC3E}">
        <p14:creationId xmlns:p14="http://schemas.microsoft.com/office/powerpoint/2010/main" val="1083785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685800">
              <a:defRPr/>
            </a:pPr>
            <a:fld id="{160E435E-D9D0-4AC5-8E39-688ABCCBA579}" type="datetime1">
              <a:rPr lang="en-US" sz="1350" smtClean="0">
                <a:solidFill>
                  <a:prstClr val="black"/>
                </a:solidFill>
              </a:rPr>
              <a:pPr defTabSz="685800">
                <a:defRPr/>
              </a:pPr>
              <a:t>3/2/22</a:t>
            </a:fld>
            <a:endParaRPr lang="en-US" sz="1350"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685800">
              <a:defRPr/>
            </a:pPr>
            <a:endParaRPr lang="en-US" sz="1350"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defTabSz="685800">
              <a:defRPr/>
            </a:pPr>
            <a:fld id="{BC2E4E42-9B5B-4D9B-A19A-90B480D11FB8}" type="slidenum">
              <a:rPr lang="en-US" sz="1350" smtClean="0">
                <a:solidFill>
                  <a:prstClr val="black"/>
                </a:solidFill>
              </a:rPr>
              <a:pPr defTabSz="685800">
                <a:defRPr/>
              </a:pPr>
              <a:t>‹#›</a:t>
            </a:fld>
            <a:endParaRPr lang="en-US" sz="1350" dirty="0">
              <a:solidFill>
                <a:prstClr val="black"/>
              </a:solidFill>
            </a:endParaRPr>
          </a:p>
        </p:txBody>
      </p:sp>
    </p:spTree>
    <p:extLst>
      <p:ext uri="{BB962C8B-B14F-4D97-AF65-F5344CB8AC3E}">
        <p14:creationId xmlns:p14="http://schemas.microsoft.com/office/powerpoint/2010/main" val="634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3/2/22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4701569"/>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pic>
        <p:nvPicPr>
          <p:cNvPr id="5" name="Picture 4">
            <a:extLst>
              <a:ext uri="{FF2B5EF4-FFF2-40B4-BE49-F238E27FC236}">
                <a16:creationId xmlns:a16="http://schemas.microsoft.com/office/drawing/2014/main" id="{CC0DE899-D318-9E4A-8314-D43374F4B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3387966" y="3387971"/>
            <a:ext cx="6858000" cy="82063"/>
          </a:xfrm>
          <a:prstGeom prst="rect">
            <a:avLst/>
          </a:prstGeom>
        </p:spPr>
      </p:pic>
    </p:spTree>
    <p:extLst>
      <p:ext uri="{BB962C8B-B14F-4D97-AF65-F5344CB8AC3E}">
        <p14:creationId xmlns:p14="http://schemas.microsoft.com/office/powerpoint/2010/main" val="1848838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278606" y="1526383"/>
            <a:ext cx="2696766"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6168629" y="1526383"/>
            <a:ext cx="2696766"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435769" y="1724025"/>
            <a:ext cx="2357438" cy="419100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38462" y="1712119"/>
            <a:ext cx="2357100" cy="419100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2975373" y="1233488"/>
            <a:ext cx="3193256" cy="5148262"/>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07779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38535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4964398" y="1296176"/>
            <a:ext cx="3954573" cy="1551573"/>
          </a:xfrm>
        </p:spPr>
        <p:txBody>
          <a:bodyPr anchor="b">
            <a:noAutofit/>
          </a:bodyPr>
          <a:lstStyle>
            <a:lvl1pPr>
              <a:defRPr sz="3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4964399" y="3073968"/>
            <a:ext cx="3954573" cy="2557463"/>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838201" y="1016000"/>
            <a:ext cx="3853544" cy="497840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3069772"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1621973" y="873210"/>
            <a:ext cx="3069772"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8010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393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3/2/22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550918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796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4.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2940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1399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40082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59E163-1240-44A2-84F3-E8125DB6B3F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E217E-9111-451C-AD74-24C7C8249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82C41-B2F7-4725-A93C-BF49DF1D097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3FD7AD-F5A7-4DDB-A032-22F37B1263EE}" type="datetimeFigureOut">
              <a:rPr lang="en-US" smtClean="0"/>
              <a:t>3/2/22</a:t>
            </a:fld>
            <a:endParaRPr lang="en-US"/>
          </a:p>
        </p:txBody>
      </p:sp>
      <p:sp>
        <p:nvSpPr>
          <p:cNvPr id="5" name="Footer Placeholder 4">
            <a:extLst>
              <a:ext uri="{FF2B5EF4-FFF2-40B4-BE49-F238E27FC236}">
                <a16:creationId xmlns:a16="http://schemas.microsoft.com/office/drawing/2014/main" id="{1FDD025D-4E50-4CC7-847A-B19C62CE55D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3A8FA6-734C-48E8-807D-C20C299901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E15A57-D236-4AF6-A47C-61A879346A97}" type="slidenum">
              <a:rPr lang="en-US" smtClean="0"/>
              <a:t>‹#›</a:t>
            </a:fld>
            <a:endParaRPr lang="en-US"/>
          </a:p>
        </p:txBody>
      </p:sp>
    </p:spTree>
    <p:extLst>
      <p:ext uri="{BB962C8B-B14F-4D97-AF65-F5344CB8AC3E}">
        <p14:creationId xmlns:p14="http://schemas.microsoft.com/office/powerpoint/2010/main" val="48466977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C5788-1B6A-C04A-9665-C7D6AEF414FF}"/>
              </a:ext>
            </a:extLst>
          </p:cNvPr>
          <p:cNvPicPr>
            <a:picLocks noChangeAspect="1"/>
          </p:cNvPicPr>
          <p:nvPr userDrawn="1"/>
        </p:nvPicPr>
        <p:blipFill>
          <a:blip r:embed="rId16"/>
          <a:stretch>
            <a:fillRect/>
          </a:stretch>
        </p:blipFill>
        <p:spPr>
          <a:xfrm>
            <a:off x="0" y="-50242"/>
            <a:ext cx="9144000" cy="142875"/>
          </a:xfrm>
          <a:prstGeom prst="rect">
            <a:avLst/>
          </a:prstGeom>
        </p:spPr>
      </p:pic>
    </p:spTree>
    <p:extLst>
      <p:ext uri="{BB962C8B-B14F-4D97-AF65-F5344CB8AC3E}">
        <p14:creationId xmlns:p14="http://schemas.microsoft.com/office/powerpoint/2010/main" val="244094800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jpe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1.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2.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pUmTQ-86-YI?feature=oembed" TargetMode="External"/><Relationship Id="rId5" Type="http://schemas.openxmlformats.org/officeDocument/2006/relationships/hyperlink" Target="https://www.youtube.com/watch?v=pUmTQ-86-YI" TargetMode="Externa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inyurl.com/GLPTTCevents" TargetMode="Externa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2.xml"/><Relationship Id="rId5" Type="http://schemas.openxmlformats.org/officeDocument/2006/relationships/image" Target="../media/image9.png"/><Relationship Id="rId4" Type="http://schemas.openxmlformats.org/officeDocument/2006/relationships/image" Target="../media/image53.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Great Lakes PTTC logo">
            <a:extLst>
              <a:ext uri="{FF2B5EF4-FFF2-40B4-BE49-F238E27FC236}">
                <a16:creationId xmlns:a16="http://schemas.microsoft.com/office/drawing/2014/main" id="{AE9E7599-8287-4D2E-9A00-C05BE4C0F3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600" y="1613463"/>
            <a:ext cx="8197341" cy="1250094"/>
          </a:xfrm>
          <a:prstGeom prst="rect">
            <a:avLst/>
          </a:prstGeom>
        </p:spPr>
      </p:pic>
      <p:sp>
        <p:nvSpPr>
          <p:cNvPr id="13" name="Rectangle 12">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82C79F2-15D0-434A-8CF3-F81220DA4DC7}"/>
              </a:ext>
            </a:extLst>
          </p:cNvPr>
          <p:cNvSpPr>
            <a:spLocks noGrp="1"/>
          </p:cNvSpPr>
          <p:nvPr>
            <p:ph type="ctrTitle"/>
          </p:nvPr>
        </p:nvSpPr>
        <p:spPr>
          <a:xfrm>
            <a:off x="1200150" y="4269282"/>
            <a:ext cx="6743700" cy="1264762"/>
          </a:xfrm>
          <a:solidFill>
            <a:srgbClr val="FFFFFF"/>
          </a:solidFill>
          <a:ln w="38100">
            <a:solidFill>
              <a:srgbClr val="404040"/>
            </a:solidFill>
            <a:miter lim="800000"/>
          </a:ln>
        </p:spPr>
        <p:txBody>
          <a:bodyPr anchor="ctr">
            <a:normAutofit/>
          </a:bodyPr>
          <a:lstStyle/>
          <a:p>
            <a:r>
              <a:rPr lang="en-US" sz="3500">
                <a:solidFill>
                  <a:srgbClr val="404040"/>
                </a:solidFill>
              </a:rPr>
              <a:t>What Does NOT Work in Prevention</a:t>
            </a:r>
          </a:p>
        </p:txBody>
      </p:sp>
      <p:sp>
        <p:nvSpPr>
          <p:cNvPr id="8" name="Subtitle 7">
            <a:extLst>
              <a:ext uri="{FF2B5EF4-FFF2-40B4-BE49-F238E27FC236}">
                <a16:creationId xmlns:a16="http://schemas.microsoft.com/office/drawing/2014/main" id="{7D281108-BE96-964C-A8D8-31C1648BF8B5}"/>
              </a:ext>
            </a:extLst>
          </p:cNvPr>
          <p:cNvSpPr>
            <a:spLocks noGrp="1"/>
          </p:cNvSpPr>
          <p:nvPr>
            <p:ph type="subTitle" idx="1"/>
          </p:nvPr>
        </p:nvSpPr>
        <p:spPr>
          <a:xfrm>
            <a:off x="2021395" y="5688535"/>
            <a:ext cx="5101209" cy="536125"/>
          </a:xfrm>
        </p:spPr>
        <p:txBody>
          <a:bodyPr vert="horz" lIns="91440" tIns="45720" rIns="91440" bIns="45720" rtlCol="0" anchor="t">
            <a:noAutofit/>
          </a:bodyPr>
          <a:lstStyle/>
          <a:p>
            <a:r>
              <a:rPr lang="en-US" sz="1800" dirty="0">
                <a:solidFill>
                  <a:srgbClr val="FFFFFF"/>
                </a:solidFill>
              </a:rPr>
              <a:t>Erin Ficker and Kris Gabrielsen</a:t>
            </a:r>
            <a:endParaRPr lang="en-US" sz="1800" dirty="0">
              <a:solidFill>
                <a:srgbClr val="FFFFFF"/>
              </a:solidFill>
              <a:cs typeface="Arial"/>
            </a:endParaRPr>
          </a:p>
          <a:p>
            <a:r>
              <a:rPr lang="en-US" sz="1800" dirty="0">
                <a:solidFill>
                  <a:srgbClr val="FFFFFF"/>
                </a:solidFill>
              </a:rPr>
              <a:t>March 2, 2022</a:t>
            </a:r>
            <a:endParaRPr lang="en-US" sz="1800" dirty="0">
              <a:solidFill>
                <a:srgbClr val="FFFFFF"/>
              </a:solidFill>
              <a:cs typeface="Arial"/>
            </a:endParaRPr>
          </a:p>
        </p:txBody>
      </p:sp>
      <p:pic>
        <p:nvPicPr>
          <p:cNvPr id="2" name="Picture 2">
            <a:extLst>
              <a:ext uri="{FF2B5EF4-FFF2-40B4-BE49-F238E27FC236}">
                <a16:creationId xmlns:a16="http://schemas.microsoft.com/office/drawing/2014/main" id="{F384A791-4E16-4311-873D-03F671C300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1525508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5A6D6A66-47B9-4994-A3C3-ECCC7FD84379}"/>
              </a:ext>
            </a:extLst>
          </p:cNvPr>
          <p:cNvSpPr>
            <a:spLocks noGrp="1"/>
          </p:cNvSpPr>
          <p:nvPr>
            <p:ph type="title"/>
          </p:nvPr>
        </p:nvSpPr>
        <p:spPr>
          <a:xfrm>
            <a:off x="3288029" y="365125"/>
            <a:ext cx="5373370" cy="1325563"/>
          </a:xfrm>
        </p:spPr>
        <p:txBody>
          <a:bodyPr>
            <a:normAutofit/>
          </a:bodyPr>
          <a:lstStyle/>
          <a:p>
            <a:r>
              <a:rPr lang="en-US"/>
              <a:t>Keep in Mind</a:t>
            </a:r>
            <a:endParaRPr lang="en-US" dirty="0"/>
          </a:p>
        </p:txBody>
      </p:sp>
      <p:pic>
        <p:nvPicPr>
          <p:cNvPr id="14" name="Picture 2">
            <a:extLst>
              <a:ext uri="{FF2B5EF4-FFF2-40B4-BE49-F238E27FC236}">
                <a16:creationId xmlns:a16="http://schemas.microsoft.com/office/drawing/2014/main" id="{F0FBF1D9-7706-4E7A-BA8E-BC083E89DD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4" y="6759291"/>
            <a:ext cx="9140312" cy="96021"/>
          </a:xfrm>
          <a:prstGeom prst="rect">
            <a:avLst/>
          </a:prstGeom>
        </p:spPr>
      </p:pic>
      <p:graphicFrame>
        <p:nvGraphicFramePr>
          <p:cNvPr id="7" name="Content Placeholder 4" descr="Implementing effective, evidence-based programs ensures that prevention programs and policies do no harm &#10;Ineffective/counterproductive prevention strategies can increase the risks of drug misuse &#10;">
            <a:extLst>
              <a:ext uri="{FF2B5EF4-FFF2-40B4-BE49-F238E27FC236}">
                <a16:creationId xmlns:a16="http://schemas.microsoft.com/office/drawing/2014/main" id="{1D4C2669-13EA-4247-BD9F-10BDE62537B7}"/>
              </a:ext>
            </a:extLst>
          </p:cNvPr>
          <p:cNvGraphicFramePr>
            <a:graphicFrameLocks noGrp="1"/>
          </p:cNvGraphicFramePr>
          <p:nvPr>
            <p:ph idx="1"/>
            <p:extLst>
              <p:ext uri="{D42A27DB-BD31-4B8C-83A1-F6EECF244321}">
                <p14:modId xmlns:p14="http://schemas.microsoft.com/office/powerpoint/2010/main" val="245766734"/>
              </p:ext>
            </p:extLst>
          </p:nvPr>
        </p:nvGraphicFramePr>
        <p:xfrm>
          <a:off x="3290636" y="2022601"/>
          <a:ext cx="5370763" cy="415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30206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4B0AD9D-D8CB-4325-BC29-AE6D3458576B}"/>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a:r>
              <a:rPr lang="en-US" sz="3600" kern="1200">
                <a:solidFill>
                  <a:srgbClr val="FFFFFF"/>
                </a:solidFill>
                <a:latin typeface="+mj-lt"/>
                <a:ea typeface="+mj-ea"/>
                <a:cs typeface="+mj-cs"/>
              </a:rPr>
              <a:t>Strategic Prevention Framework</a:t>
            </a:r>
          </a:p>
        </p:txBody>
      </p:sp>
      <p:pic>
        <p:nvPicPr>
          <p:cNvPr id="5" name="Content Placeholder 4" title="Strategic Prevention Framework &quot;flower&quot;">
            <a:extLst>
              <a:ext uri="{FF2B5EF4-FFF2-40B4-BE49-F238E27FC236}">
                <a16:creationId xmlns:a16="http://schemas.microsoft.com/office/drawing/2014/main" id="{E0A2728A-C837-4723-A681-01BB63CF9835}"/>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3865366" y="1006111"/>
            <a:ext cx="4915159" cy="4853719"/>
          </a:xfrm>
          <a:prstGeom prst="rect">
            <a:avLst/>
          </a:prstGeom>
        </p:spPr>
      </p:pic>
      <p:pic>
        <p:nvPicPr>
          <p:cNvPr id="2" name="Picture 2">
            <a:extLst>
              <a:ext uri="{FF2B5EF4-FFF2-40B4-BE49-F238E27FC236}">
                <a16:creationId xmlns:a16="http://schemas.microsoft.com/office/drawing/2014/main" id="{42D66287-ECAC-4DA2-A7E3-565DEBE53C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353598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title="Key with a tag on it that says &quot;Success&quot;">
            <a:extLst>
              <a:ext uri="{FF2B5EF4-FFF2-40B4-BE49-F238E27FC236}">
                <a16:creationId xmlns:a16="http://schemas.microsoft.com/office/drawing/2014/main" id="{8B1D128F-C2E8-4EF9-BEF0-33029748DF9A}"/>
              </a:ext>
            </a:extLst>
          </p:cNvPr>
          <p:cNvPicPr>
            <a:picLocks noChangeAspect="1"/>
          </p:cNvPicPr>
          <p:nvPr/>
        </p:nvPicPr>
        <p:blipFill rotWithShape="1">
          <a:blip r:embed="rId3"/>
          <a:srcRect r="-1" b="8413"/>
          <a:stretch/>
        </p:blipFill>
        <p:spPr>
          <a:xfrm>
            <a:off x="240030" y="320040"/>
            <a:ext cx="8661654" cy="4462272"/>
          </a:xfrm>
          <a:prstGeom prst="rect">
            <a:avLst/>
          </a:prstGeom>
        </p:spPr>
      </p:pic>
      <p:sp>
        <p:nvSpPr>
          <p:cNvPr id="10"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DE313A-0645-45DD-933A-1DFD5EDE4957}"/>
              </a:ext>
            </a:extLst>
          </p:cNvPr>
          <p:cNvSpPr>
            <a:spLocks noGrp="1"/>
          </p:cNvSpPr>
          <p:nvPr>
            <p:ph type="title"/>
          </p:nvPr>
        </p:nvSpPr>
        <p:spPr>
          <a:xfrm>
            <a:off x="3285441" y="5093208"/>
            <a:ext cx="5229903" cy="1261872"/>
          </a:xfrm>
        </p:spPr>
        <p:txBody>
          <a:bodyPr vert="horz" lIns="91440" tIns="45720" rIns="91440" bIns="45720" rtlCol="0" anchor="ctr">
            <a:normAutofit/>
          </a:bodyPr>
          <a:lstStyle/>
          <a:p>
            <a:r>
              <a:rPr lang="en-US" sz="4200">
                <a:solidFill>
                  <a:schemeClr val="bg1"/>
                </a:solidFill>
                <a:latin typeface="+mj-lt"/>
                <a:cs typeface="+mj-cs"/>
              </a:rPr>
              <a:t>Why Use the SPF?</a:t>
            </a:r>
          </a:p>
        </p:txBody>
      </p:sp>
      <p:sp>
        <p:nvSpPr>
          <p:cNvPr id="3" name="Content Placeholder 2">
            <a:extLst>
              <a:ext uri="{FF2B5EF4-FFF2-40B4-BE49-F238E27FC236}">
                <a16:creationId xmlns:a16="http://schemas.microsoft.com/office/drawing/2014/main" id="{EAF84BCB-76A1-47AB-B8D1-1028AC8BACC3}"/>
              </a:ext>
            </a:extLst>
          </p:cNvPr>
          <p:cNvSpPr>
            <a:spLocks noGrp="1"/>
          </p:cNvSpPr>
          <p:nvPr>
            <p:ph idx="1"/>
          </p:nvPr>
        </p:nvSpPr>
        <p:spPr>
          <a:xfrm>
            <a:off x="315253" y="5093208"/>
            <a:ext cx="2483143" cy="1261872"/>
          </a:xfrm>
        </p:spPr>
        <p:txBody>
          <a:bodyPr vert="horz" lIns="91440" tIns="45720" rIns="91440" bIns="45720" rtlCol="0" anchor="ctr">
            <a:normAutofit/>
          </a:bodyPr>
          <a:lstStyle/>
          <a:p>
            <a:pPr marL="0" indent="0" algn="r">
              <a:spcAft>
                <a:spcPts val="450"/>
              </a:spcAft>
              <a:buNone/>
            </a:pPr>
            <a:r>
              <a:rPr lang="en-US" sz="2400" dirty="0">
                <a:solidFill>
                  <a:schemeClr val="bg2"/>
                </a:solidFill>
                <a:latin typeface="+mn-lt"/>
                <a:cs typeface="+mn-cs"/>
              </a:rPr>
              <a:t>Good planning is key to success</a:t>
            </a:r>
            <a:endParaRPr lang="en-US" sz="2400" dirty="0">
              <a:solidFill>
                <a:schemeClr val="bg2"/>
              </a:solidFill>
              <a:latin typeface="+mn-lt"/>
              <a:cs typeface="Arial"/>
            </a:endParaRPr>
          </a:p>
        </p:txBody>
      </p:sp>
      <p:cxnSp>
        <p:nvCxnSpPr>
          <p:cNvPr id="12"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5AF88D60-0CF0-48D3-8FB2-00C1B52177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165911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0AD9D-D8CB-4325-BC29-AE6D3458576B}"/>
              </a:ext>
            </a:extLst>
          </p:cNvPr>
          <p:cNvSpPr>
            <a:spLocks noGrp="1"/>
          </p:cNvSpPr>
          <p:nvPr>
            <p:ph type="title"/>
          </p:nvPr>
        </p:nvSpPr>
        <p:spPr/>
        <p:txBody>
          <a:bodyPr>
            <a:normAutofit fontScale="90000"/>
          </a:bodyPr>
          <a:lstStyle/>
          <a:p>
            <a:r>
              <a:rPr lang="en-US" dirty="0"/>
              <a:t>Where is Program Selection in the SPF? </a:t>
            </a:r>
          </a:p>
        </p:txBody>
      </p:sp>
      <p:pic>
        <p:nvPicPr>
          <p:cNvPr id="5" name="Content Placeholder 4" title="Strategic Prevention Framework &quot;flower&quot; image">
            <a:extLst>
              <a:ext uri="{FF2B5EF4-FFF2-40B4-BE49-F238E27FC236}">
                <a16:creationId xmlns:a16="http://schemas.microsoft.com/office/drawing/2014/main" id="{D7EDD2E6-2622-488C-AC5D-CA93740A82A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174323" y="1797033"/>
            <a:ext cx="4795353" cy="4734396"/>
          </a:xfrm>
          <a:prstGeom prst="rect">
            <a:avLst/>
          </a:prstGeom>
        </p:spPr>
      </p:pic>
      <p:sp>
        <p:nvSpPr>
          <p:cNvPr id="6" name="Down Arrow 5" descr="Arrow pointing to Assessment">
            <a:extLst>
              <a:ext uri="{FF2B5EF4-FFF2-40B4-BE49-F238E27FC236}">
                <a16:creationId xmlns:a16="http://schemas.microsoft.com/office/drawing/2014/main" id="{B3242A00-96DF-40D0-96A9-0D990A633B8F}"/>
              </a:ext>
            </a:extLst>
          </p:cNvPr>
          <p:cNvSpPr/>
          <p:nvPr/>
        </p:nvSpPr>
        <p:spPr>
          <a:xfrm rot="5400000">
            <a:off x="5842274" y="1762392"/>
            <a:ext cx="482885" cy="879756"/>
          </a:xfrm>
          <a:prstGeom prst="downArrow">
            <a:avLst/>
          </a:prstGeom>
          <a:solidFill>
            <a:srgbClr val="9C2A29"/>
          </a:solidFill>
          <a:ln>
            <a:solidFill>
              <a:srgbClr val="E1CF9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Arial"/>
            </a:endParaRPr>
          </a:p>
        </p:txBody>
      </p:sp>
      <p:sp>
        <p:nvSpPr>
          <p:cNvPr id="7" name="Down Arrow 5" descr="Arrow pointing to Capacity">
            <a:extLst>
              <a:ext uri="{FF2B5EF4-FFF2-40B4-BE49-F238E27FC236}">
                <a16:creationId xmlns:a16="http://schemas.microsoft.com/office/drawing/2014/main" id="{B8F835B8-E1D7-4DCA-A54F-49EBB92C8FEE}"/>
              </a:ext>
            </a:extLst>
          </p:cNvPr>
          <p:cNvSpPr/>
          <p:nvPr/>
        </p:nvSpPr>
        <p:spPr>
          <a:xfrm rot="5400000">
            <a:off x="7288475" y="3498541"/>
            <a:ext cx="482885" cy="879756"/>
          </a:xfrm>
          <a:prstGeom prst="downArrow">
            <a:avLst/>
          </a:prstGeom>
          <a:solidFill>
            <a:srgbClr val="599F2F"/>
          </a:solidFill>
          <a:ln>
            <a:solidFill>
              <a:srgbClr val="E1CF9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Arial"/>
            </a:endParaRPr>
          </a:p>
        </p:txBody>
      </p:sp>
      <p:sp>
        <p:nvSpPr>
          <p:cNvPr id="8" name="Down Arrow 5" descr="Arrow pointing to Planning">
            <a:extLst>
              <a:ext uri="{FF2B5EF4-FFF2-40B4-BE49-F238E27FC236}">
                <a16:creationId xmlns:a16="http://schemas.microsoft.com/office/drawing/2014/main" id="{6AA80E93-B8DB-4A52-9289-9335448DD675}"/>
              </a:ext>
            </a:extLst>
          </p:cNvPr>
          <p:cNvSpPr/>
          <p:nvPr/>
        </p:nvSpPr>
        <p:spPr>
          <a:xfrm rot="5400000">
            <a:off x="6867551" y="5141020"/>
            <a:ext cx="482885" cy="879756"/>
          </a:xfrm>
          <a:prstGeom prst="downArrow">
            <a:avLst/>
          </a:prstGeom>
          <a:solidFill>
            <a:srgbClr val="85528B"/>
          </a:solidFill>
          <a:ln>
            <a:solidFill>
              <a:srgbClr val="E1CF9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Arial"/>
            </a:endParaRPr>
          </a:p>
        </p:txBody>
      </p:sp>
      <p:sp>
        <p:nvSpPr>
          <p:cNvPr id="9" name="Down Arrow 5" descr="Arrow pointing to Implementation">
            <a:extLst>
              <a:ext uri="{FF2B5EF4-FFF2-40B4-BE49-F238E27FC236}">
                <a16:creationId xmlns:a16="http://schemas.microsoft.com/office/drawing/2014/main" id="{1C38A414-4551-497C-9029-3991418A8007}"/>
              </a:ext>
            </a:extLst>
          </p:cNvPr>
          <p:cNvSpPr/>
          <p:nvPr/>
        </p:nvSpPr>
        <p:spPr>
          <a:xfrm rot="16200000">
            <a:off x="2068224" y="5141020"/>
            <a:ext cx="482885" cy="879756"/>
          </a:xfrm>
          <a:prstGeom prst="downArrow">
            <a:avLst/>
          </a:prstGeom>
          <a:solidFill>
            <a:srgbClr val="6271A8"/>
          </a:solidFill>
          <a:ln>
            <a:solidFill>
              <a:srgbClr val="E1CF9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Arial"/>
            </a:endParaRPr>
          </a:p>
        </p:txBody>
      </p:sp>
      <p:sp>
        <p:nvSpPr>
          <p:cNvPr id="10" name="Down Arrow 5" descr="arrow pointing to evaluation">
            <a:extLst>
              <a:ext uri="{FF2B5EF4-FFF2-40B4-BE49-F238E27FC236}">
                <a16:creationId xmlns:a16="http://schemas.microsoft.com/office/drawing/2014/main" id="{90B3E14E-84D5-42BE-9DA4-5B199B955664}"/>
              </a:ext>
            </a:extLst>
          </p:cNvPr>
          <p:cNvSpPr/>
          <p:nvPr/>
        </p:nvSpPr>
        <p:spPr>
          <a:xfrm rot="16200000">
            <a:off x="1340736" y="3498540"/>
            <a:ext cx="482885" cy="879756"/>
          </a:xfrm>
          <a:prstGeom prst="downArrow">
            <a:avLst/>
          </a:prstGeom>
          <a:solidFill>
            <a:srgbClr val="DD940A"/>
          </a:solidFill>
          <a:ln>
            <a:solidFill>
              <a:srgbClr val="E1CF9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Arial"/>
            </a:endParaRPr>
          </a:p>
        </p:txBody>
      </p:sp>
      <p:pic>
        <p:nvPicPr>
          <p:cNvPr id="2" name="Picture 2">
            <a:extLst>
              <a:ext uri="{FF2B5EF4-FFF2-40B4-BE49-F238E27FC236}">
                <a16:creationId xmlns:a16="http://schemas.microsoft.com/office/drawing/2014/main" id="{9F15F44A-0CE1-428D-B28F-E1D588479C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922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Person writing on a notepad">
            <a:extLst>
              <a:ext uri="{FF2B5EF4-FFF2-40B4-BE49-F238E27FC236}">
                <a16:creationId xmlns:a16="http://schemas.microsoft.com/office/drawing/2014/main" id="{0AE3B542-D14E-41E4-8BE4-6FD0D38CDF56}"/>
              </a:ext>
            </a:extLst>
          </p:cNvPr>
          <p:cNvPicPr>
            <a:picLocks noChangeAspect="1"/>
          </p:cNvPicPr>
          <p:nvPr/>
        </p:nvPicPr>
        <p:blipFill rotWithShape="1">
          <a:blip r:embed="rId2"/>
          <a:srcRect t="7957" r="9085" b="6107"/>
          <a:stretch/>
        </p:blipFill>
        <p:spPr>
          <a:xfrm>
            <a:off x="20" y="10"/>
            <a:ext cx="9143980" cy="6857990"/>
          </a:xfrm>
          <a:prstGeom prst="rect">
            <a:avLst/>
          </a:prstGeom>
        </p:spPr>
      </p:pic>
      <p:sp>
        <p:nvSpPr>
          <p:cNvPr id="29" name="Rectangle 2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4B908C-566A-4ED1-AEA9-38E47762483E}"/>
              </a:ext>
            </a:extLst>
          </p:cNvPr>
          <p:cNvSpPr>
            <a:spLocks noGrp="1"/>
          </p:cNvSpPr>
          <p:nvPr>
            <p:ph type="title"/>
          </p:nvPr>
        </p:nvSpPr>
        <p:spPr>
          <a:xfrm>
            <a:off x="446103" y="640263"/>
            <a:ext cx="2819430" cy="1344975"/>
          </a:xfrm>
        </p:spPr>
        <p:txBody>
          <a:bodyPr>
            <a:normAutofit/>
          </a:bodyPr>
          <a:lstStyle/>
          <a:p>
            <a:r>
              <a:rPr lang="en-US" sz="3500"/>
              <a:t>Step 3: Planning</a:t>
            </a:r>
          </a:p>
        </p:txBody>
      </p:sp>
      <p:sp>
        <p:nvSpPr>
          <p:cNvPr id="3" name="Content Placeholder 2">
            <a:extLst>
              <a:ext uri="{FF2B5EF4-FFF2-40B4-BE49-F238E27FC236}">
                <a16:creationId xmlns:a16="http://schemas.microsoft.com/office/drawing/2014/main" id="{B5E80526-BCA9-4656-9E04-B2598F80F468}"/>
              </a:ext>
            </a:extLst>
          </p:cNvPr>
          <p:cNvSpPr>
            <a:spLocks noGrp="1"/>
          </p:cNvSpPr>
          <p:nvPr>
            <p:ph idx="1"/>
          </p:nvPr>
        </p:nvSpPr>
        <p:spPr>
          <a:xfrm>
            <a:off x="445582" y="2121763"/>
            <a:ext cx="2823620" cy="3773010"/>
          </a:xfrm>
        </p:spPr>
        <p:txBody>
          <a:bodyPr vert="horz" lIns="91440" tIns="45720" rIns="91440" bIns="45720" rtlCol="0" anchor="t">
            <a:normAutofit/>
          </a:bodyPr>
          <a:lstStyle/>
          <a:p>
            <a:r>
              <a:rPr lang="en-US" sz="1600" dirty="0"/>
              <a:t>Prioritize risk/protective factors</a:t>
            </a:r>
            <a:endParaRPr lang="en-US" sz="1600" dirty="0">
              <a:cs typeface="Arial"/>
            </a:endParaRPr>
          </a:p>
          <a:p>
            <a:r>
              <a:rPr lang="en-US" sz="1600" b="1" dirty="0">
                <a:solidFill>
                  <a:srgbClr val="FF0000"/>
                </a:solidFill>
              </a:rPr>
              <a:t>Select effective, evidence-based program</a:t>
            </a:r>
            <a:endParaRPr lang="en-US" sz="1600" b="1" dirty="0">
              <a:solidFill>
                <a:srgbClr val="FF0000"/>
              </a:solidFill>
              <a:cs typeface="Arial"/>
            </a:endParaRPr>
          </a:p>
          <a:p>
            <a:r>
              <a:rPr lang="en-US" sz="1600" dirty="0"/>
              <a:t>Develop comprehensive, data-driven plan</a:t>
            </a:r>
            <a:endParaRPr lang="en-US" sz="1600" dirty="0">
              <a:cs typeface="Arial"/>
            </a:endParaRPr>
          </a:p>
          <a:p>
            <a:endParaRPr lang="en-US" sz="1600"/>
          </a:p>
        </p:txBody>
      </p:sp>
      <p:pic>
        <p:nvPicPr>
          <p:cNvPr id="4" name="Picture 2">
            <a:extLst>
              <a:ext uri="{FF2B5EF4-FFF2-40B4-BE49-F238E27FC236}">
                <a16:creationId xmlns:a16="http://schemas.microsoft.com/office/drawing/2014/main" id="{382723FE-D59A-4FBD-BBD9-5FC3F1EC3D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38076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300" fill="hold">
                                          <p:stCondLst>
                                            <p:cond delay="0"/>
                                          </p:stCondLst>
                                        </p:cTn>
                                        <p:tgtEl>
                                          <p:spTgt spid="3">
                                            <p:txEl>
                                              <p:pRg st="1" end="1"/>
                                            </p:txEl>
                                          </p:spTgt>
                                        </p:tgtEl>
                                        <p:attrNameLst>
                                          <p:attrName>r</p:attrName>
                                        </p:attrNameLst>
                                      </p:cBhvr>
                                    </p:animRot>
                                    <p:animRot by="-240000">
                                      <p:cBhvr>
                                        <p:cTn id="7" dur="600" fill="hold">
                                          <p:stCondLst>
                                            <p:cond delay="600"/>
                                          </p:stCondLst>
                                        </p:cTn>
                                        <p:tgtEl>
                                          <p:spTgt spid="3">
                                            <p:txEl>
                                              <p:pRg st="1" end="1"/>
                                            </p:txEl>
                                          </p:spTgt>
                                        </p:tgtEl>
                                        <p:attrNameLst>
                                          <p:attrName>r</p:attrName>
                                        </p:attrNameLst>
                                      </p:cBhvr>
                                    </p:animRot>
                                    <p:animRot by="240000">
                                      <p:cBhvr>
                                        <p:cTn id="8" dur="600" fill="hold">
                                          <p:stCondLst>
                                            <p:cond delay="1200"/>
                                          </p:stCondLst>
                                        </p:cTn>
                                        <p:tgtEl>
                                          <p:spTgt spid="3">
                                            <p:txEl>
                                              <p:pRg st="1" end="1"/>
                                            </p:txEl>
                                          </p:spTgt>
                                        </p:tgtEl>
                                        <p:attrNameLst>
                                          <p:attrName>r</p:attrName>
                                        </p:attrNameLst>
                                      </p:cBhvr>
                                    </p:animRot>
                                    <p:animRot by="-240000">
                                      <p:cBhvr>
                                        <p:cTn id="9" dur="600" fill="hold">
                                          <p:stCondLst>
                                            <p:cond delay="1800"/>
                                          </p:stCondLst>
                                        </p:cTn>
                                        <p:tgtEl>
                                          <p:spTgt spid="3">
                                            <p:txEl>
                                              <p:pRg st="1" end="1"/>
                                            </p:txEl>
                                          </p:spTgt>
                                        </p:tgtEl>
                                        <p:attrNameLst>
                                          <p:attrName>r</p:attrName>
                                        </p:attrNameLst>
                                      </p:cBhvr>
                                    </p:animRot>
                                    <p:animRot by="120000">
                                      <p:cBhvr>
                                        <p:cTn id="10" dur="600" fill="hold">
                                          <p:stCondLst>
                                            <p:cond delay="240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4EDC-6131-4771-B103-745117DD8A02}"/>
              </a:ext>
            </a:extLst>
          </p:cNvPr>
          <p:cNvSpPr>
            <a:spLocks noGrp="1"/>
          </p:cNvSpPr>
          <p:nvPr>
            <p:ph type="title"/>
          </p:nvPr>
        </p:nvSpPr>
        <p:spPr>
          <a:xfrm>
            <a:off x="360759" y="3752849"/>
            <a:ext cx="2634085" cy="2452687"/>
          </a:xfrm>
        </p:spPr>
        <p:txBody>
          <a:bodyPr vert="horz" lIns="91440" tIns="45720" rIns="91440" bIns="45720" rtlCol="0" anchor="ctr">
            <a:normAutofit/>
          </a:bodyPr>
          <a:lstStyle/>
          <a:p>
            <a:r>
              <a:rPr lang="en-US" sz="3100"/>
              <a:t>Reflection #1</a:t>
            </a:r>
          </a:p>
        </p:txBody>
      </p:sp>
      <p:pic>
        <p:nvPicPr>
          <p:cNvPr id="4" name="Picture 4">
            <a:extLst>
              <a:ext uri="{FF2B5EF4-FFF2-40B4-BE49-F238E27FC236}">
                <a16:creationId xmlns:a16="http://schemas.microsoft.com/office/drawing/2014/main" id="{260C4673-C3E6-4A58-9441-B1F22DC57E69}"/>
              </a:ext>
              <a:ext uri="{C183D7F6-B498-43B3-948B-1728B52AA6E4}">
                <adec:decorative xmlns:adec="http://schemas.microsoft.com/office/drawing/2017/decorative" val="1"/>
              </a:ext>
            </a:extLst>
          </p:cNvPr>
          <p:cNvPicPr>
            <a:picLocks noChangeAspect="1"/>
          </p:cNvPicPr>
          <p:nvPr/>
        </p:nvPicPr>
        <p:blipFill rotWithShape="1">
          <a:blip r:embed="rId3"/>
          <a:srcRect t="22359" b="1987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a:extLst>
              <a:ext uri="{FF2B5EF4-FFF2-40B4-BE49-F238E27FC236}">
                <a16:creationId xmlns:a16="http://schemas.microsoft.com/office/drawing/2014/main" id="{01E7765C-0B43-40B3-9CC1-FF356F2A3941}"/>
              </a:ext>
            </a:extLst>
          </p:cNvPr>
          <p:cNvSpPr>
            <a:spLocks noGrp="1"/>
          </p:cNvSpPr>
          <p:nvPr>
            <p:ph sz="half" idx="2"/>
          </p:nvPr>
        </p:nvSpPr>
        <p:spPr>
          <a:xfrm>
            <a:off x="3167986" y="3752850"/>
            <a:ext cx="5614060" cy="2452687"/>
          </a:xfrm>
        </p:spPr>
        <p:txBody>
          <a:bodyPr vert="horz" lIns="91440" tIns="45720" rIns="91440" bIns="45720" rtlCol="0" anchor="ctr">
            <a:normAutofit/>
          </a:bodyPr>
          <a:lstStyle/>
          <a:p>
            <a:r>
              <a:rPr lang="en-US" sz="2000" dirty="0"/>
              <a:t>How does your community/organization typically make decisions about strategies to implement?</a:t>
            </a:r>
            <a:endParaRPr lang="en-US" sz="2000" dirty="0">
              <a:cs typeface="Arial"/>
            </a:endParaRPr>
          </a:p>
          <a:p>
            <a:r>
              <a:rPr lang="en-US" sz="2000" dirty="0"/>
              <a:t>Does the loudest voice in the room “win”? </a:t>
            </a:r>
            <a:endParaRPr lang="en-US" sz="2000" dirty="0">
              <a:cs typeface="Arial"/>
            </a:endParaRPr>
          </a:p>
          <a:p>
            <a:r>
              <a:rPr lang="en-US" sz="2000" dirty="0"/>
              <a:t>Is it hard to break “traditions” in terms of what is implemented year to year? </a:t>
            </a:r>
            <a:endParaRPr lang="en-US" sz="2000" dirty="0">
              <a:cs typeface="Arial"/>
            </a:endParaRPr>
          </a:p>
          <a:p>
            <a:r>
              <a:rPr lang="en-US" sz="2000" dirty="0"/>
              <a:t>Does data drive your decisions? </a:t>
            </a:r>
            <a:endParaRPr lang="en-US" sz="2000" dirty="0">
              <a:cs typeface="Arial"/>
            </a:endParaRPr>
          </a:p>
        </p:txBody>
      </p:sp>
      <p:pic>
        <p:nvPicPr>
          <p:cNvPr id="6" name="Picture 2">
            <a:extLst>
              <a:ext uri="{FF2B5EF4-FFF2-40B4-BE49-F238E27FC236}">
                <a16:creationId xmlns:a16="http://schemas.microsoft.com/office/drawing/2014/main" id="{131613A4-0699-4526-86B2-D5B1AC4A09C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3319117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arge question mark and a bunch of little question marks">
            <a:extLst>
              <a:ext uri="{FF2B5EF4-FFF2-40B4-BE49-F238E27FC236}">
                <a16:creationId xmlns:a16="http://schemas.microsoft.com/office/drawing/2014/main" id="{67C126B8-D207-4120-BF09-06FF7106BD7C}"/>
              </a:ext>
            </a:extLst>
          </p:cNvPr>
          <p:cNvPicPr>
            <a:picLocks noChangeAspect="1"/>
          </p:cNvPicPr>
          <p:nvPr/>
        </p:nvPicPr>
        <p:blipFill rotWithShape="1">
          <a:blip r:embed="rId2"/>
          <a:srcRect t="289" r="-1" b="8124"/>
          <a:stretch/>
        </p:blipFill>
        <p:spPr>
          <a:xfrm>
            <a:off x="240030" y="320040"/>
            <a:ext cx="8661654" cy="4462272"/>
          </a:xfrm>
          <a:prstGeom prst="rect">
            <a:avLst/>
          </a:prstGeom>
          <a:noFill/>
        </p:spPr>
      </p:pic>
      <p:sp>
        <p:nvSpPr>
          <p:cNvPr id="9"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1A1B592-B552-4C02-8104-23C60920D1B7}"/>
              </a:ext>
            </a:extLst>
          </p:cNvPr>
          <p:cNvSpPr>
            <a:spLocks noGrp="1"/>
          </p:cNvSpPr>
          <p:nvPr>
            <p:ph type="title"/>
          </p:nvPr>
        </p:nvSpPr>
        <p:spPr>
          <a:xfrm>
            <a:off x="3285441" y="5093208"/>
            <a:ext cx="5432693" cy="1261872"/>
          </a:xfrm>
        </p:spPr>
        <p:txBody>
          <a:bodyPr vert="horz" lIns="91440" tIns="45720" rIns="91440" bIns="45720" rtlCol="0" anchor="ctr">
            <a:normAutofit/>
          </a:bodyPr>
          <a:lstStyle/>
          <a:p>
            <a:r>
              <a:rPr lang="en-US" sz="3600" dirty="0">
                <a:solidFill>
                  <a:schemeClr val="bg1"/>
                </a:solidFill>
              </a:rPr>
              <a:t>Any Questions So Far?</a:t>
            </a:r>
          </a:p>
        </p:txBody>
      </p:sp>
      <p:cxnSp>
        <p:nvCxnSpPr>
          <p:cNvPr id="11"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B0BD05-7D34-4F7E-B317-283CF84A6B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137683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8A9F261-C583-421B-8E78-5B3D7A9E55C6}"/>
              </a:ext>
            </a:extLst>
          </p:cNvPr>
          <p:cNvSpPr>
            <a:spLocks noGrp="1"/>
          </p:cNvSpPr>
          <p:nvPr>
            <p:ph type="title"/>
          </p:nvPr>
        </p:nvSpPr>
        <p:spPr>
          <a:xfrm>
            <a:off x="596503" y="1566473"/>
            <a:ext cx="7950994" cy="2166723"/>
          </a:xfrm>
        </p:spPr>
        <p:txBody>
          <a:bodyPr vert="horz" lIns="91440" tIns="45720" rIns="91440" bIns="45720" rtlCol="0" anchor="b">
            <a:normAutofit fontScale="90000"/>
          </a:bodyPr>
          <a:lstStyle/>
          <a:p>
            <a:pPr algn="ctr"/>
            <a:r>
              <a:rPr lang="en-US" sz="5700" kern="1200">
                <a:solidFill>
                  <a:schemeClr val="tx1"/>
                </a:solidFill>
                <a:latin typeface="+mj-lt"/>
                <a:ea typeface="+mj-ea"/>
                <a:cs typeface="+mj-cs"/>
              </a:rPr>
              <a:t>Comparing Effective and Ineffective Prevention Strategies</a:t>
            </a:r>
            <a:endParaRPr lang="en-US" sz="5700" kern="1200" dirty="0">
              <a:solidFill>
                <a:schemeClr val="tx1"/>
              </a:solidFill>
              <a:latin typeface="+mj-lt"/>
              <a:ea typeface="+mj-ea"/>
              <a:cs typeface="+mj-cs"/>
            </a:endParaRPr>
          </a:p>
        </p:txBody>
      </p:sp>
      <p:sp>
        <p:nvSpPr>
          <p:cNvPr id="5" name="Text Placeholder 4">
            <a:extLst>
              <a:ext uri="{FF2B5EF4-FFF2-40B4-BE49-F238E27FC236}">
                <a16:creationId xmlns:a16="http://schemas.microsoft.com/office/drawing/2014/main" id="{E5A70C89-973B-4283-9668-01C164B8DCB8}"/>
              </a:ext>
            </a:extLst>
          </p:cNvPr>
          <p:cNvSpPr>
            <a:spLocks noGrp="1"/>
          </p:cNvSpPr>
          <p:nvPr>
            <p:ph type="body" idx="1"/>
          </p:nvPr>
        </p:nvSpPr>
        <p:spPr>
          <a:xfrm>
            <a:off x="596503" y="4092320"/>
            <a:ext cx="7950994" cy="1144884"/>
          </a:xfrm>
        </p:spPr>
        <p:txBody>
          <a:bodyPr vert="horz" lIns="91440" tIns="45720" rIns="91440" bIns="45720" rtlCol="0">
            <a:normAutofit/>
          </a:bodyPr>
          <a:lstStyle/>
          <a:p>
            <a:pPr algn="ctr"/>
            <a:r>
              <a:rPr lang="en-US" kern="1200">
                <a:solidFill>
                  <a:schemeClr val="tx1"/>
                </a:solidFill>
                <a:latin typeface="+mn-lt"/>
                <a:ea typeface="+mn-ea"/>
                <a:cs typeface="+mn-cs"/>
              </a:rPr>
              <a:t>A review of strategies with a focus on what research and evidence shows about </a:t>
            </a:r>
            <a:r>
              <a:rPr lang="en-US"/>
              <a:t>effectiveness</a:t>
            </a:r>
            <a:endParaRPr lang="en-US" kern="1200" dirty="0">
              <a:solidFill>
                <a:schemeClr val="tx1"/>
              </a:solidFill>
              <a:latin typeface="+mn-lt"/>
              <a:ea typeface="+mn-ea"/>
              <a:cs typeface="+mn-cs"/>
            </a:endParaRPr>
          </a:p>
        </p:txBody>
      </p:sp>
      <p:cxnSp>
        <p:nvCxnSpPr>
          <p:cNvPr id="16" name="Straight Connector 15">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40880F85-DE0E-4A3C-BE32-FC7B04C9D6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4" y="6759291"/>
            <a:ext cx="9140312" cy="96021"/>
          </a:xfrm>
          <a:prstGeom prst="rect">
            <a:avLst/>
          </a:prstGeom>
        </p:spPr>
      </p:pic>
    </p:spTree>
    <p:extLst>
      <p:ext uri="{BB962C8B-B14F-4D97-AF65-F5344CB8AC3E}">
        <p14:creationId xmlns:p14="http://schemas.microsoft.com/office/powerpoint/2010/main" val="400727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a stage in front of a crowd of people&#10;&#10;">
            <a:extLst>
              <a:ext uri="{FF2B5EF4-FFF2-40B4-BE49-F238E27FC236}">
                <a16:creationId xmlns:a16="http://schemas.microsoft.com/office/drawing/2014/main" id="{6C8884E2-F793-4412-8794-76F04A60B7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1"/>
          <a:stretch/>
        </p:blipFill>
        <p:spPr bwMode="auto">
          <a:xfrm>
            <a:off x="452753" y="-1"/>
            <a:ext cx="8691247" cy="6857999"/>
          </a:xfrm>
          <a:prstGeom prst="rect">
            <a:avLst/>
          </a:prstGeom>
          <a:solidFill>
            <a:srgbClr val="FFFFFF"/>
          </a:solidFill>
        </p:spPr>
      </p:pic>
      <p:sp>
        <p:nvSpPr>
          <p:cNvPr id="46" name="Rectangle 2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80F6B-BA62-4974-9AF5-8DAF33638254}"/>
              </a:ext>
            </a:extLst>
          </p:cNvPr>
          <p:cNvSpPr>
            <a:spLocks noGrp="1"/>
          </p:cNvSpPr>
          <p:nvPr>
            <p:ph type="title"/>
          </p:nvPr>
        </p:nvSpPr>
        <p:spPr>
          <a:xfrm>
            <a:off x="701176" y="721804"/>
            <a:ext cx="3273924" cy="2203467"/>
          </a:xfrm>
          <a:solidFill>
            <a:schemeClr val="bg1"/>
          </a:solidFill>
        </p:spPr>
        <p:txBody>
          <a:bodyPr>
            <a:normAutofit/>
          </a:bodyPr>
          <a:lstStyle/>
          <a:p>
            <a:r>
              <a:rPr lang="en-US" sz="4800" b="1" dirty="0">
                <a:solidFill>
                  <a:srgbClr val="C00000"/>
                </a:solidFill>
              </a:rPr>
              <a:t>Ineffective</a:t>
            </a:r>
            <a:r>
              <a:rPr lang="en-US" dirty="0">
                <a:solidFill>
                  <a:schemeClr val="bg1"/>
                </a:solidFill>
              </a:rPr>
              <a:t> </a:t>
            </a:r>
            <a:r>
              <a:rPr lang="en-US" dirty="0"/>
              <a:t>Education Strategies</a:t>
            </a:r>
          </a:p>
        </p:txBody>
      </p:sp>
      <p:sp>
        <p:nvSpPr>
          <p:cNvPr id="23" name="Rectangle 2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2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496CD04-6CB3-40CA-8637-F75EEAB49B1D}"/>
              </a:ext>
            </a:extLst>
          </p:cNvPr>
          <p:cNvSpPr>
            <a:spLocks noGrp="1"/>
          </p:cNvSpPr>
          <p:nvPr>
            <p:ph idx="1"/>
          </p:nvPr>
        </p:nvSpPr>
        <p:spPr>
          <a:xfrm>
            <a:off x="874986" y="3379979"/>
            <a:ext cx="2906014" cy="3186359"/>
          </a:xfrm>
        </p:spPr>
        <p:txBody>
          <a:bodyPr anchor="ctr">
            <a:normAutofit/>
          </a:bodyPr>
          <a:lstStyle/>
          <a:p>
            <a:r>
              <a:rPr lang="en-US" sz="2400" dirty="0">
                <a:solidFill>
                  <a:schemeClr val="bg1"/>
                </a:solidFill>
              </a:rPr>
              <a:t>One-time events</a:t>
            </a:r>
          </a:p>
          <a:p>
            <a:r>
              <a:rPr lang="en-US" sz="2400" dirty="0">
                <a:solidFill>
                  <a:schemeClr val="bg1"/>
                </a:solidFill>
              </a:rPr>
              <a:t>Assemblies</a:t>
            </a:r>
          </a:p>
          <a:p>
            <a:r>
              <a:rPr lang="en-US" sz="2400" dirty="0">
                <a:solidFill>
                  <a:schemeClr val="bg1"/>
                </a:solidFill>
              </a:rPr>
              <a:t>Personal testimony from people in recovery</a:t>
            </a:r>
          </a:p>
          <a:p>
            <a:r>
              <a:rPr lang="en-US" sz="2400" dirty="0">
                <a:solidFill>
                  <a:schemeClr val="bg1"/>
                </a:solidFill>
              </a:rPr>
              <a:t>Mock car crashes</a:t>
            </a:r>
          </a:p>
          <a:p>
            <a:r>
              <a:rPr lang="en-US" sz="2400" dirty="0">
                <a:solidFill>
                  <a:schemeClr val="bg1"/>
                </a:solidFill>
              </a:rPr>
              <a:t>Drunk googles</a:t>
            </a:r>
          </a:p>
          <a:p>
            <a:pPr marL="0" indent="0">
              <a:buNone/>
            </a:pPr>
            <a:endParaRPr lang="en-US" sz="2000" dirty="0">
              <a:solidFill>
                <a:schemeClr val="bg1"/>
              </a:solidFill>
            </a:endParaRPr>
          </a:p>
        </p:txBody>
      </p:sp>
      <p:pic>
        <p:nvPicPr>
          <p:cNvPr id="48" name="Picture 2">
            <a:extLst>
              <a:ext uri="{FF2B5EF4-FFF2-40B4-BE49-F238E27FC236}">
                <a16:creationId xmlns:a16="http://schemas.microsoft.com/office/drawing/2014/main" id="{E3B56923-C946-463C-93F4-1C8D53BA53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3125657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80F6B-BA62-4974-9AF5-8DAF33638254}"/>
              </a:ext>
            </a:extLst>
          </p:cNvPr>
          <p:cNvSpPr>
            <a:spLocks noGrp="1"/>
          </p:cNvSpPr>
          <p:nvPr>
            <p:ph type="title"/>
          </p:nvPr>
        </p:nvSpPr>
        <p:spPr>
          <a:xfrm>
            <a:off x="628650" y="585216"/>
            <a:ext cx="7886700" cy="1325563"/>
          </a:xfrm>
        </p:spPr>
        <p:txBody>
          <a:bodyPr>
            <a:normAutofit/>
          </a:bodyPr>
          <a:lstStyle/>
          <a:p>
            <a:r>
              <a:rPr lang="en-US" sz="4800" b="1" dirty="0">
                <a:solidFill>
                  <a:srgbClr val="C00000"/>
                </a:solidFill>
              </a:rPr>
              <a:t>Ineffective: </a:t>
            </a:r>
            <a:r>
              <a:rPr lang="en-US" dirty="0">
                <a:solidFill>
                  <a:schemeClr val="bg1"/>
                </a:solidFill>
              </a:rPr>
              <a:t>Assemblies</a:t>
            </a:r>
          </a:p>
        </p:txBody>
      </p:sp>
      <p:pic>
        <p:nvPicPr>
          <p:cNvPr id="5" name="Picture 4" descr="School children sitting on floor listening to a man speaking at an assembly">
            <a:extLst>
              <a:ext uri="{FF2B5EF4-FFF2-40B4-BE49-F238E27FC236}">
                <a16:creationId xmlns:a16="http://schemas.microsoft.com/office/drawing/2014/main" id="{6C8884E2-F793-4412-8794-76F04A60B713}"/>
              </a:ext>
              <a:ext uri="{C183D7F6-B498-43B3-948B-1728B52AA6E4}">
                <adec:decorative xmlns:adec="http://schemas.microsoft.com/office/drawing/2017/decorative" val="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64" b="3"/>
          <a:stretch/>
        </p:blipFill>
        <p:spPr bwMode="auto">
          <a:xfrm>
            <a:off x="630936" y="2516777"/>
            <a:ext cx="4677156" cy="3660185"/>
          </a:xfrm>
          <a:prstGeom prst="rect">
            <a:avLst/>
          </a:prstGeom>
          <a:solidFill>
            <a:srgbClr val="FFFFFF"/>
          </a:solidFill>
        </p:spPr>
      </p:pic>
      <p:sp>
        <p:nvSpPr>
          <p:cNvPr id="7" name="Content Placeholder 6">
            <a:extLst>
              <a:ext uri="{FF2B5EF4-FFF2-40B4-BE49-F238E27FC236}">
                <a16:creationId xmlns:a16="http://schemas.microsoft.com/office/drawing/2014/main" id="{8496CD04-6CB3-40CA-8637-F75EEAB49B1D}"/>
              </a:ext>
            </a:extLst>
          </p:cNvPr>
          <p:cNvSpPr>
            <a:spLocks noGrp="1"/>
          </p:cNvSpPr>
          <p:nvPr>
            <p:ph idx="1"/>
          </p:nvPr>
        </p:nvSpPr>
        <p:spPr>
          <a:xfrm>
            <a:off x="5660136" y="2516777"/>
            <a:ext cx="2852928" cy="3660185"/>
          </a:xfrm>
        </p:spPr>
        <p:txBody>
          <a:bodyPr anchor="ctr">
            <a:normAutofit/>
          </a:bodyPr>
          <a:lstStyle/>
          <a:p>
            <a:r>
              <a:rPr lang="en-US" sz="2400" dirty="0"/>
              <a:t>Often involves  scare tactics and other ineffective appeals</a:t>
            </a:r>
          </a:p>
          <a:p>
            <a:r>
              <a:rPr lang="en-US" sz="2400" dirty="0"/>
              <a:t>One-time presentation of information</a:t>
            </a:r>
          </a:p>
          <a:p>
            <a:r>
              <a:rPr lang="en-US" sz="2400" dirty="0"/>
              <a:t>Impact is not lasting</a:t>
            </a:r>
          </a:p>
          <a:p>
            <a:endParaRPr lang="en-US" sz="1900" dirty="0"/>
          </a:p>
        </p:txBody>
      </p:sp>
      <p:pic>
        <p:nvPicPr>
          <p:cNvPr id="11" name="Picture 2">
            <a:extLst>
              <a:ext uri="{FF2B5EF4-FFF2-40B4-BE49-F238E27FC236}">
                <a16:creationId xmlns:a16="http://schemas.microsoft.com/office/drawing/2014/main" id="{6D82C049-A1C7-4316-80BD-837BB4DAC9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13" name="Group 12" descr="Thumbs down icon">
            <a:extLst>
              <a:ext uri="{FF2B5EF4-FFF2-40B4-BE49-F238E27FC236}">
                <a16:creationId xmlns:a16="http://schemas.microsoft.com/office/drawing/2014/main" id="{C047CB20-0389-4CC9-9D8F-9B5286F940FA}"/>
              </a:ext>
            </a:extLst>
          </p:cNvPr>
          <p:cNvGrpSpPr/>
          <p:nvPr/>
        </p:nvGrpSpPr>
        <p:grpSpPr>
          <a:xfrm>
            <a:off x="7641888" y="5352449"/>
            <a:ext cx="1391022" cy="1316071"/>
            <a:chOff x="7641888" y="5352449"/>
            <a:chExt cx="1391022" cy="1316071"/>
          </a:xfrm>
        </p:grpSpPr>
        <p:pic>
          <p:nvPicPr>
            <p:cNvPr id="8" name="Graphic 7" descr="Thumbs Down with solid fill">
              <a:extLst>
                <a:ext uri="{FF2B5EF4-FFF2-40B4-BE49-F238E27FC236}">
                  <a16:creationId xmlns:a16="http://schemas.microsoft.com/office/drawing/2014/main" id="{77CB6866-31FF-4EFD-B409-BCC7549BA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5946" y="5606831"/>
              <a:ext cx="914400" cy="914400"/>
            </a:xfrm>
            <a:prstGeom prst="rect">
              <a:avLst/>
            </a:prstGeom>
          </p:spPr>
        </p:pic>
        <p:sp>
          <p:nvSpPr>
            <p:cNvPr id="9" name="Oval 8">
              <a:extLst>
                <a:ext uri="{FF2B5EF4-FFF2-40B4-BE49-F238E27FC236}">
                  <a16:creationId xmlns:a16="http://schemas.microsoft.com/office/drawing/2014/main" id="{60B8D5FC-3397-4B49-807C-6CCF4ADBA422}"/>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004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6153A54-ADBD-490E-8E30-E70F26C9D6A6}"/>
              </a:ext>
            </a:extLst>
          </p:cNvPr>
          <p:cNvSpPr>
            <a:spLocks noGrp="1"/>
          </p:cNvSpPr>
          <p:nvPr>
            <p:ph type="title"/>
          </p:nvPr>
        </p:nvSpPr>
        <p:spPr>
          <a:xfrm>
            <a:off x="548640" y="731520"/>
            <a:ext cx="4567428" cy="1426464"/>
          </a:xfrm>
        </p:spPr>
        <p:txBody>
          <a:bodyPr>
            <a:normAutofit/>
          </a:bodyPr>
          <a:lstStyle/>
          <a:p>
            <a:r>
              <a:rPr lang="en-US">
                <a:solidFill>
                  <a:srgbClr val="FFFFFF"/>
                </a:solidFill>
              </a:rPr>
              <a:t>Objectives</a:t>
            </a:r>
          </a:p>
        </p:txBody>
      </p:sp>
      <p:sp>
        <p:nvSpPr>
          <p:cNvPr id="19" name="Rectangle 1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09AA4D-49EB-40FB-B832-AB9E993DB4F5}"/>
              </a:ext>
            </a:extLst>
          </p:cNvPr>
          <p:cNvSpPr>
            <a:spLocks noGrp="1"/>
          </p:cNvSpPr>
          <p:nvPr>
            <p:ph idx="1"/>
          </p:nvPr>
        </p:nvSpPr>
        <p:spPr>
          <a:xfrm>
            <a:off x="592092" y="2798385"/>
            <a:ext cx="7948296" cy="3283260"/>
          </a:xfrm>
        </p:spPr>
        <p:txBody>
          <a:bodyPr anchor="ctr">
            <a:normAutofit/>
          </a:bodyPr>
          <a:lstStyle/>
          <a:p>
            <a:pPr marR="0" lvl="0">
              <a:spcBef>
                <a:spcPts val="0"/>
              </a:spcBef>
              <a:spcAft>
                <a:spcPts val="1200"/>
              </a:spcAft>
            </a:pPr>
            <a:r>
              <a:rPr lang="en-US" sz="2300" dirty="0">
                <a:effectLst/>
                <a:ea typeface="Calibri" panose="020F0502020204030204" pitchFamily="34" charset="0"/>
                <a:cs typeface="Times New Roman"/>
              </a:rPr>
              <a:t>Identify at least 5 interventions that have been shown through research to NOT be effective in preventing substance misuse</a:t>
            </a:r>
          </a:p>
          <a:p>
            <a:pPr marR="0" lvl="0">
              <a:spcBef>
                <a:spcPts val="0"/>
              </a:spcBef>
              <a:spcAft>
                <a:spcPts val="1200"/>
              </a:spcAft>
            </a:pPr>
            <a:r>
              <a:rPr lang="en-US" sz="2300" dirty="0">
                <a:effectLst/>
                <a:ea typeface="Calibri" panose="020F0502020204030204" pitchFamily="34" charset="0"/>
                <a:cs typeface="Times New Roman"/>
              </a:rPr>
              <a:t>List evidence-based approaches that can be used as </a:t>
            </a:r>
            <a:r>
              <a:rPr lang="en-US" sz="2300">
                <a:effectLst/>
                <a:ea typeface="Calibri" panose="020F0502020204030204" pitchFamily="34" charset="0"/>
                <a:cs typeface="Times New Roman"/>
              </a:rPr>
              <a:t>effective alternatives </a:t>
            </a:r>
            <a:r>
              <a:rPr lang="en-US" sz="2300" dirty="0">
                <a:effectLst/>
                <a:ea typeface="Calibri" panose="020F0502020204030204" pitchFamily="34" charset="0"/>
                <a:cs typeface="Times New Roman"/>
              </a:rPr>
              <a:t>to the ineffective/counterproductive strategies</a:t>
            </a:r>
          </a:p>
          <a:p>
            <a:pPr>
              <a:spcBef>
                <a:spcPts val="0"/>
              </a:spcBef>
              <a:spcAft>
                <a:spcPts val="1200"/>
              </a:spcAft>
            </a:pPr>
            <a:r>
              <a:rPr lang="en-US" sz="2300" dirty="0">
                <a:effectLst/>
                <a:ea typeface="Calibri" panose="020F0502020204030204" pitchFamily="34" charset="0"/>
                <a:cs typeface="Times New Roman"/>
              </a:rPr>
              <a:t>Describe strategies to address resistance to discontinuing ineffective and/or counterproductive prevention strategies</a:t>
            </a:r>
            <a:r>
              <a:rPr lang="en-US" sz="2300" dirty="0">
                <a:ea typeface="Calibri" panose="020F0502020204030204" pitchFamily="34" charset="0"/>
                <a:cs typeface="Times New Roman"/>
              </a:rPr>
              <a:t> </a:t>
            </a:r>
            <a:endParaRPr lang="en-US" sz="2300" dirty="0"/>
          </a:p>
        </p:txBody>
      </p:sp>
      <p:pic>
        <p:nvPicPr>
          <p:cNvPr id="4" name="Picture 2">
            <a:extLst>
              <a:ext uri="{FF2B5EF4-FFF2-40B4-BE49-F238E27FC236}">
                <a16:creationId xmlns:a16="http://schemas.microsoft.com/office/drawing/2014/main" id="{2758F147-2080-4065-B733-21AF55B7F3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4" y="6759291"/>
            <a:ext cx="9140312" cy="96021"/>
          </a:xfrm>
          <a:prstGeom prst="rect">
            <a:avLst/>
          </a:prstGeom>
        </p:spPr>
      </p:pic>
    </p:spTree>
    <p:extLst>
      <p:ext uri="{BB962C8B-B14F-4D97-AF65-F5344CB8AC3E}">
        <p14:creationId xmlns:p14="http://schemas.microsoft.com/office/powerpoint/2010/main" val="1189042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Microphone in a bar">
            <a:extLst>
              <a:ext uri="{FF2B5EF4-FFF2-40B4-BE49-F238E27FC236}">
                <a16:creationId xmlns:a16="http://schemas.microsoft.com/office/drawing/2014/main" id="{5C67E4D6-87BA-48ED-A873-13E87AFA5CA0}"/>
              </a:ext>
            </a:extLst>
          </p:cNvPr>
          <p:cNvPicPr>
            <a:picLocks noGrp="1" noChangeAspect="1"/>
          </p:cNvPicPr>
          <p:nvPr>
            <p:ph sz="half" idx="1"/>
          </p:nvPr>
        </p:nvPicPr>
        <p:blipFill rotWithShape="1">
          <a:blip r:embed="rId3"/>
          <a:srcRect t="4158" r="19091" b="4934"/>
          <a:stretch/>
        </p:blipFill>
        <p:spPr>
          <a:xfrm>
            <a:off x="20" y="10"/>
            <a:ext cx="9143980" cy="6857990"/>
          </a:xfrm>
          <a:prstGeom prst="rect">
            <a:avLst/>
          </a:prstGeom>
        </p:spPr>
      </p:pic>
      <p:sp>
        <p:nvSpPr>
          <p:cNvPr id="15"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47178-FEEF-4823-92FC-8BCDB3CF08D4}"/>
              </a:ext>
            </a:extLst>
          </p:cNvPr>
          <p:cNvSpPr>
            <a:spLocks noGrp="1"/>
          </p:cNvSpPr>
          <p:nvPr>
            <p:ph type="title"/>
          </p:nvPr>
        </p:nvSpPr>
        <p:spPr>
          <a:xfrm>
            <a:off x="446103" y="640263"/>
            <a:ext cx="4964858" cy="1478812"/>
          </a:xfrm>
        </p:spPr>
        <p:txBody>
          <a:bodyPr vert="horz" lIns="91440" tIns="45720" rIns="91440" bIns="45720" rtlCol="0" anchor="ctr">
            <a:normAutofit/>
          </a:bodyPr>
          <a:lstStyle/>
          <a:p>
            <a:r>
              <a:rPr lang="en-US" sz="4000" b="1" dirty="0">
                <a:solidFill>
                  <a:srgbClr val="C00000"/>
                </a:solidFill>
              </a:rPr>
              <a:t>Ineffective: </a:t>
            </a:r>
            <a:br>
              <a:rPr lang="en-US" sz="3600" b="1" dirty="0">
                <a:solidFill>
                  <a:srgbClr val="C00000"/>
                </a:solidFill>
              </a:rPr>
            </a:br>
            <a:r>
              <a:rPr lang="en-US" sz="3500" dirty="0"/>
              <a:t>Personal Testimonies</a:t>
            </a:r>
          </a:p>
        </p:txBody>
      </p:sp>
      <p:sp>
        <p:nvSpPr>
          <p:cNvPr id="4" name="Content Placeholder 3">
            <a:extLst>
              <a:ext uri="{FF2B5EF4-FFF2-40B4-BE49-F238E27FC236}">
                <a16:creationId xmlns:a16="http://schemas.microsoft.com/office/drawing/2014/main" id="{BAC65457-70A0-4EC7-8A50-82E1D78E4456}"/>
              </a:ext>
            </a:extLst>
          </p:cNvPr>
          <p:cNvSpPr>
            <a:spLocks noGrp="1"/>
          </p:cNvSpPr>
          <p:nvPr>
            <p:ph sz="half" idx="2"/>
          </p:nvPr>
        </p:nvSpPr>
        <p:spPr>
          <a:xfrm>
            <a:off x="445581" y="2121763"/>
            <a:ext cx="4965379" cy="3773010"/>
          </a:xfrm>
        </p:spPr>
        <p:txBody>
          <a:bodyPr vert="horz" lIns="91440" tIns="45720" rIns="91440" bIns="45720" rtlCol="0">
            <a:normAutofit/>
          </a:bodyPr>
          <a:lstStyle/>
          <a:p>
            <a:r>
              <a:rPr lang="en-US" sz="2100" dirty="0"/>
              <a:t>Youth and young adults perceive themselves as “indestructible”</a:t>
            </a:r>
          </a:p>
          <a:p>
            <a:r>
              <a:rPr lang="en-US" sz="2100" dirty="0"/>
              <a:t>Understanding of connection between behavior and consequences is still developing in youth</a:t>
            </a:r>
          </a:p>
          <a:p>
            <a:r>
              <a:rPr lang="en-US" sz="2100" dirty="0"/>
              <a:t>Often feature extreme stories that can undermine the prevention message and messengers if the message does not match the experience</a:t>
            </a:r>
          </a:p>
        </p:txBody>
      </p:sp>
      <p:pic>
        <p:nvPicPr>
          <p:cNvPr id="10" name="Picture 2">
            <a:extLst>
              <a:ext uri="{FF2B5EF4-FFF2-40B4-BE49-F238E27FC236}">
                <a16:creationId xmlns:a16="http://schemas.microsoft.com/office/drawing/2014/main" id="{D5DC1A04-A9BC-43CE-99F1-6DC70CEC70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7" name="Group 6" descr="Thumbs down icon">
            <a:extLst>
              <a:ext uri="{FF2B5EF4-FFF2-40B4-BE49-F238E27FC236}">
                <a16:creationId xmlns:a16="http://schemas.microsoft.com/office/drawing/2014/main" id="{95346D9C-6D67-4DF2-8BD2-F94688CFFF52}"/>
              </a:ext>
            </a:extLst>
          </p:cNvPr>
          <p:cNvGrpSpPr/>
          <p:nvPr/>
        </p:nvGrpSpPr>
        <p:grpSpPr>
          <a:xfrm>
            <a:off x="7589338" y="5299899"/>
            <a:ext cx="1391022" cy="1316071"/>
            <a:chOff x="7641888" y="5352449"/>
            <a:chExt cx="1391022" cy="1316071"/>
          </a:xfrm>
        </p:grpSpPr>
        <p:pic>
          <p:nvPicPr>
            <p:cNvPr id="8" name="Graphic 7" descr="Thumbs Down with solid fill">
              <a:extLst>
                <a:ext uri="{FF2B5EF4-FFF2-40B4-BE49-F238E27FC236}">
                  <a16:creationId xmlns:a16="http://schemas.microsoft.com/office/drawing/2014/main" id="{79370982-4A43-4AF8-8ED7-72701097C0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5946" y="5606831"/>
              <a:ext cx="914400" cy="914400"/>
            </a:xfrm>
            <a:prstGeom prst="rect">
              <a:avLst/>
            </a:prstGeom>
          </p:spPr>
        </p:pic>
        <p:sp>
          <p:nvSpPr>
            <p:cNvPr id="9" name="Oval 8">
              <a:extLst>
                <a:ext uri="{FF2B5EF4-FFF2-40B4-BE49-F238E27FC236}">
                  <a16:creationId xmlns:a16="http://schemas.microsoft.com/office/drawing/2014/main" id="{1442364B-3A86-491F-BBD8-59ED27F22571}"/>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1731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A mock crash was staged Tuesday morning at the Richland County Fairgrounds for juniors and seniors from local high schools. ">
            <a:extLst>
              <a:ext uri="{FF2B5EF4-FFF2-40B4-BE49-F238E27FC236}">
                <a16:creationId xmlns:a16="http://schemas.microsoft.com/office/drawing/2014/main" id="{17AE182D-087D-4C1E-A8B5-4DBD40CB0D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2063"/>
          <a:stretch/>
        </p:blipFill>
        <p:spPr bwMode="auto">
          <a:xfrm>
            <a:off x="240030" y="320040"/>
            <a:ext cx="8661654" cy="4303462"/>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14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847178-FEEF-4823-92FC-8BCDB3CF08D4}"/>
              </a:ext>
            </a:extLst>
          </p:cNvPr>
          <p:cNvSpPr>
            <a:spLocks noGrp="1"/>
          </p:cNvSpPr>
          <p:nvPr>
            <p:ph type="title"/>
          </p:nvPr>
        </p:nvSpPr>
        <p:spPr>
          <a:xfrm>
            <a:off x="313756" y="5009083"/>
            <a:ext cx="2658613" cy="1345997"/>
          </a:xfrm>
        </p:spPr>
        <p:txBody>
          <a:bodyPr anchor="ctr">
            <a:normAutofit fontScale="90000"/>
          </a:bodyPr>
          <a:lstStyle/>
          <a:p>
            <a:r>
              <a:rPr lang="en-US" sz="4000" b="1" dirty="0">
                <a:solidFill>
                  <a:srgbClr val="C00000"/>
                </a:solidFill>
              </a:rPr>
              <a:t>Ineffective: </a:t>
            </a:r>
            <a:r>
              <a:rPr lang="en-US" sz="3200" dirty="0">
                <a:solidFill>
                  <a:schemeClr val="bg1"/>
                </a:solidFill>
              </a:rPr>
              <a:t>Mock Car Crashes</a:t>
            </a:r>
          </a:p>
        </p:txBody>
      </p:sp>
      <p:cxnSp>
        <p:nvCxnSpPr>
          <p:cNvPr id="149" name="Straight Connector 14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E2E721-46DF-4531-A4FD-C3BB07EA249C}"/>
              </a:ext>
            </a:extLst>
          </p:cNvPr>
          <p:cNvSpPr>
            <a:spLocks noGrp="1"/>
          </p:cNvSpPr>
          <p:nvPr>
            <p:ph idx="1"/>
          </p:nvPr>
        </p:nvSpPr>
        <p:spPr>
          <a:xfrm>
            <a:off x="3284982" y="5191963"/>
            <a:ext cx="5232654" cy="1345997"/>
          </a:xfrm>
        </p:spPr>
        <p:txBody>
          <a:bodyPr anchor="ctr">
            <a:normAutofit/>
          </a:bodyPr>
          <a:lstStyle/>
          <a:p>
            <a:r>
              <a:rPr lang="en-US" sz="2400" dirty="0">
                <a:solidFill>
                  <a:schemeClr val="bg1"/>
                </a:solidFill>
              </a:rPr>
              <a:t>Sensationalizes</a:t>
            </a:r>
          </a:p>
          <a:p>
            <a:r>
              <a:rPr lang="en-US" sz="2400" dirty="0">
                <a:solidFill>
                  <a:schemeClr val="bg1"/>
                </a:solidFill>
              </a:rPr>
              <a:t>Little to no lasting impact</a:t>
            </a:r>
          </a:p>
          <a:p>
            <a:r>
              <a:rPr lang="en-US" sz="2400" dirty="0">
                <a:solidFill>
                  <a:schemeClr val="bg1"/>
                </a:solidFill>
              </a:rPr>
              <a:t>Can be traumatizing</a:t>
            </a:r>
          </a:p>
          <a:p>
            <a:endParaRPr lang="en-US" sz="1500" dirty="0">
              <a:solidFill>
                <a:schemeClr val="bg1"/>
              </a:solidFill>
            </a:endParaRPr>
          </a:p>
        </p:txBody>
      </p:sp>
      <p:pic>
        <p:nvPicPr>
          <p:cNvPr id="1028" name="Picture 4" descr="Mock Crash at PHS to Remind Teenagers - Calvert Beacon">
            <a:extLst>
              <a:ext uri="{FF2B5EF4-FFF2-40B4-BE49-F238E27FC236}">
                <a16:creationId xmlns:a16="http://schemas.microsoft.com/office/drawing/2014/main" id="{DB9D6547-D7CC-4EA8-9458-90A82E4FA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1299" y="-613391"/>
            <a:ext cx="3457575" cy="25882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ck crash delivers strong, somber message at KP">
            <a:extLst>
              <a:ext uri="{FF2B5EF4-FFF2-40B4-BE49-F238E27FC236}">
                <a16:creationId xmlns:a16="http://schemas.microsoft.com/office/drawing/2014/main" id="{962C1771-3337-48F5-8257-C544B68DFB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3074" y="-1317624"/>
            <a:ext cx="3120873" cy="23455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 Eastside Fire and Rescue firefighter uses the “jaws of life” hydraulic rescue tool to take the roof off of the car and rescue the people inside. Evan Pappas/Staff Photo">
            <a:extLst>
              <a:ext uri="{FF2B5EF4-FFF2-40B4-BE49-F238E27FC236}">
                <a16:creationId xmlns:a16="http://schemas.microsoft.com/office/drawing/2014/main" id="{97628991-CD6C-4E1D-BA2B-05C887747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4025" y="2399497"/>
            <a:ext cx="4514849" cy="30091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81F42358-62DE-420A-BE87-99AAA6CCAF6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844" y="6759291"/>
            <a:ext cx="9140312" cy="96021"/>
          </a:xfrm>
          <a:prstGeom prst="rect">
            <a:avLst/>
          </a:prstGeom>
        </p:spPr>
      </p:pic>
      <p:grpSp>
        <p:nvGrpSpPr>
          <p:cNvPr id="12" name="Group 11" descr="Thumbs down icon">
            <a:extLst>
              <a:ext uri="{FF2B5EF4-FFF2-40B4-BE49-F238E27FC236}">
                <a16:creationId xmlns:a16="http://schemas.microsoft.com/office/drawing/2014/main" id="{7853B583-CE29-4E29-9E12-F398991BF95B}"/>
              </a:ext>
            </a:extLst>
          </p:cNvPr>
          <p:cNvGrpSpPr/>
          <p:nvPr/>
        </p:nvGrpSpPr>
        <p:grpSpPr>
          <a:xfrm>
            <a:off x="7523550" y="5287901"/>
            <a:ext cx="1391022" cy="1316071"/>
            <a:chOff x="7641888" y="5352449"/>
            <a:chExt cx="1391022" cy="1316071"/>
          </a:xfrm>
        </p:grpSpPr>
        <p:pic>
          <p:nvPicPr>
            <p:cNvPr id="13" name="Graphic 12" descr="Thumbs Down with solid fill">
              <a:extLst>
                <a:ext uri="{FF2B5EF4-FFF2-40B4-BE49-F238E27FC236}">
                  <a16:creationId xmlns:a16="http://schemas.microsoft.com/office/drawing/2014/main" id="{F8EA226D-BEBD-42DA-BE4D-B5E78A5989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5946" y="5606831"/>
              <a:ext cx="914400" cy="914400"/>
            </a:xfrm>
            <a:prstGeom prst="rect">
              <a:avLst/>
            </a:prstGeom>
          </p:spPr>
        </p:pic>
        <p:sp>
          <p:nvSpPr>
            <p:cNvPr id="14" name="Oval 13">
              <a:extLst>
                <a:ext uri="{FF2B5EF4-FFF2-40B4-BE49-F238E27FC236}">
                  <a16:creationId xmlns:a16="http://schemas.microsoft.com/office/drawing/2014/main" id="{9267CC52-13D3-4CA4-B3EE-71C35260ABA4}"/>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837992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345AD-245E-4D36-B1EA-58FB0E7F308A}"/>
              </a:ext>
            </a:extLst>
          </p:cNvPr>
          <p:cNvSpPr>
            <a:spLocks noGrp="1"/>
          </p:cNvSpPr>
          <p:nvPr>
            <p:ph type="title"/>
          </p:nvPr>
        </p:nvSpPr>
        <p:spPr>
          <a:xfrm>
            <a:off x="628650" y="585216"/>
            <a:ext cx="7886700" cy="1325563"/>
          </a:xfrm>
        </p:spPr>
        <p:txBody>
          <a:bodyPr>
            <a:normAutofit/>
          </a:bodyPr>
          <a:lstStyle/>
          <a:p>
            <a:r>
              <a:rPr lang="en-US" sz="4800" b="1" dirty="0">
                <a:solidFill>
                  <a:srgbClr val="C00000"/>
                </a:solidFill>
              </a:rPr>
              <a:t>Ineffective:</a:t>
            </a:r>
            <a:r>
              <a:rPr lang="en-US" b="1" dirty="0">
                <a:solidFill>
                  <a:schemeClr val="bg1"/>
                </a:solidFill>
              </a:rPr>
              <a:t> </a:t>
            </a:r>
            <a:r>
              <a:rPr lang="en-US" dirty="0">
                <a:solidFill>
                  <a:schemeClr val="bg1"/>
                </a:solidFill>
              </a:rPr>
              <a:t>“Drunk” Goggles</a:t>
            </a:r>
          </a:p>
        </p:txBody>
      </p:sp>
      <p:pic>
        <p:nvPicPr>
          <p:cNvPr id="2050" name="Picture 2" descr="drunk goggles Archives - ArabAmericanNews">
            <a:extLst>
              <a:ext uri="{FF2B5EF4-FFF2-40B4-BE49-F238E27FC236}">
                <a16:creationId xmlns:a16="http://schemas.microsoft.com/office/drawing/2014/main" id="{241F55D0-FB4E-42CE-A69B-D11B17F8D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07" r="16458"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45265CE4-D4FB-43F2-BF25-40F5215A296D}"/>
              </a:ext>
            </a:extLst>
          </p:cNvPr>
          <p:cNvSpPr>
            <a:spLocks noGrp="1"/>
          </p:cNvSpPr>
          <p:nvPr>
            <p:ph idx="1"/>
          </p:nvPr>
        </p:nvSpPr>
        <p:spPr>
          <a:xfrm>
            <a:off x="5660136" y="2516777"/>
            <a:ext cx="2852928" cy="3660185"/>
          </a:xfrm>
        </p:spPr>
        <p:txBody>
          <a:bodyPr anchor="ctr">
            <a:normAutofit/>
          </a:bodyPr>
          <a:lstStyle/>
          <a:p>
            <a:r>
              <a:rPr lang="en-US" sz="1900"/>
              <a:t>Little to no </a:t>
            </a:r>
            <a:br>
              <a:rPr lang="en-US" sz="1900"/>
            </a:br>
            <a:r>
              <a:rPr lang="en-US" sz="1900"/>
              <a:t>long-term impact</a:t>
            </a:r>
          </a:p>
          <a:p>
            <a:r>
              <a:rPr lang="en-US" sz="1900"/>
              <a:t>Research has shown no evidence of effectiveness</a:t>
            </a:r>
          </a:p>
          <a:p>
            <a:r>
              <a:rPr lang="en-US" sz="1900"/>
              <a:t>Often part of </a:t>
            </a:r>
            <a:br>
              <a:rPr lang="en-US" sz="1900"/>
            </a:br>
            <a:r>
              <a:rPr lang="en-US" sz="1900"/>
              <a:t>one-time events</a:t>
            </a:r>
          </a:p>
          <a:p>
            <a:endParaRPr lang="en-US" sz="1900" dirty="0"/>
          </a:p>
        </p:txBody>
      </p:sp>
      <p:pic>
        <p:nvPicPr>
          <p:cNvPr id="8" name="Picture 2">
            <a:extLst>
              <a:ext uri="{FF2B5EF4-FFF2-40B4-BE49-F238E27FC236}">
                <a16:creationId xmlns:a16="http://schemas.microsoft.com/office/drawing/2014/main" id="{E53957ED-01E6-4923-8F86-5FFC4171E5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9" name="Group 8" descr="Thumbs down icon">
            <a:extLst>
              <a:ext uri="{FF2B5EF4-FFF2-40B4-BE49-F238E27FC236}">
                <a16:creationId xmlns:a16="http://schemas.microsoft.com/office/drawing/2014/main" id="{CD4E81F8-56CD-4382-9372-ABA5690A205C}"/>
              </a:ext>
            </a:extLst>
          </p:cNvPr>
          <p:cNvGrpSpPr/>
          <p:nvPr/>
        </p:nvGrpSpPr>
        <p:grpSpPr>
          <a:xfrm>
            <a:off x="7641888" y="5352449"/>
            <a:ext cx="1391022" cy="1316071"/>
            <a:chOff x="7641888" y="5352449"/>
            <a:chExt cx="1391022" cy="1316071"/>
          </a:xfrm>
        </p:grpSpPr>
        <p:pic>
          <p:nvPicPr>
            <p:cNvPr id="10" name="Graphic 9" descr="Thumbs Down with solid fill">
              <a:extLst>
                <a:ext uri="{FF2B5EF4-FFF2-40B4-BE49-F238E27FC236}">
                  <a16:creationId xmlns:a16="http://schemas.microsoft.com/office/drawing/2014/main" id="{C1025344-EFAE-4122-A824-D1BEA0F800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5946" y="5606831"/>
              <a:ext cx="914400" cy="914400"/>
            </a:xfrm>
            <a:prstGeom prst="rect">
              <a:avLst/>
            </a:prstGeom>
          </p:spPr>
        </p:pic>
        <p:sp>
          <p:nvSpPr>
            <p:cNvPr id="11" name="Oval 10">
              <a:extLst>
                <a:ext uri="{FF2B5EF4-FFF2-40B4-BE49-F238E27FC236}">
                  <a16:creationId xmlns:a16="http://schemas.microsoft.com/office/drawing/2014/main" id="{4F764AAC-040E-4F4E-9C6F-DE2CBCB2866A}"/>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3729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stacked books">
            <a:extLst>
              <a:ext uri="{FF2B5EF4-FFF2-40B4-BE49-F238E27FC236}">
                <a16:creationId xmlns:a16="http://schemas.microsoft.com/office/drawing/2014/main" id="{A07CB196-A341-4EA4-9718-A31B34AD0E0E}"/>
              </a:ext>
            </a:extLst>
          </p:cNvPr>
          <p:cNvPicPr>
            <a:picLocks noChangeAspect="1"/>
          </p:cNvPicPr>
          <p:nvPr/>
        </p:nvPicPr>
        <p:blipFill rotWithShape="1">
          <a:blip r:embed="rId3"/>
          <a:srcRect l="23732"/>
          <a:stretch/>
        </p:blipFill>
        <p:spPr>
          <a:xfrm>
            <a:off x="9525" y="5543"/>
            <a:ext cx="9157214" cy="6753748"/>
          </a:xfrm>
          <a:prstGeom prst="rect">
            <a:avLst/>
          </a:prstGeom>
        </p:spPr>
      </p:pic>
      <p:sp>
        <p:nvSpPr>
          <p:cNvPr id="2" name="Title 1">
            <a:extLst>
              <a:ext uri="{FF2B5EF4-FFF2-40B4-BE49-F238E27FC236}">
                <a16:creationId xmlns:a16="http://schemas.microsoft.com/office/drawing/2014/main" id="{17FB54FF-CA67-4DDC-AF94-42840C5F906A}"/>
              </a:ext>
            </a:extLst>
          </p:cNvPr>
          <p:cNvSpPr>
            <a:spLocks noGrp="1"/>
          </p:cNvSpPr>
          <p:nvPr>
            <p:ph type="title"/>
          </p:nvPr>
        </p:nvSpPr>
        <p:spPr>
          <a:xfrm>
            <a:off x="178274" y="365126"/>
            <a:ext cx="4448317" cy="1460499"/>
          </a:xfrm>
        </p:spPr>
        <p:txBody>
          <a:bodyPr>
            <a:normAutofit/>
          </a:bodyPr>
          <a:lstStyle/>
          <a:p>
            <a:r>
              <a:rPr lang="en-US" sz="4800" b="1" dirty="0">
                <a:solidFill>
                  <a:srgbClr val="90993E"/>
                </a:solidFill>
              </a:rPr>
              <a:t>Effective</a:t>
            </a:r>
            <a:r>
              <a:rPr lang="en-US" dirty="0">
                <a:solidFill>
                  <a:schemeClr val="tx1">
                    <a:lumMod val="95000"/>
                    <a:lumOff val="5000"/>
                  </a:schemeClr>
                </a:solidFill>
              </a:rPr>
              <a:t> Education</a:t>
            </a:r>
          </a:p>
        </p:txBody>
      </p:sp>
      <p:sp>
        <p:nvSpPr>
          <p:cNvPr id="3" name="Content Placeholder 2">
            <a:extLst>
              <a:ext uri="{FF2B5EF4-FFF2-40B4-BE49-F238E27FC236}">
                <a16:creationId xmlns:a16="http://schemas.microsoft.com/office/drawing/2014/main" id="{596188B0-1703-4316-968B-B95CCDBAC2DD}"/>
              </a:ext>
            </a:extLst>
          </p:cNvPr>
          <p:cNvSpPr>
            <a:spLocks noGrp="1"/>
          </p:cNvSpPr>
          <p:nvPr>
            <p:ph idx="1"/>
          </p:nvPr>
        </p:nvSpPr>
        <p:spPr>
          <a:xfrm>
            <a:off x="178274" y="1825625"/>
            <a:ext cx="4448317" cy="4351338"/>
          </a:xfrm>
        </p:spPr>
        <p:txBody>
          <a:bodyPr>
            <a:normAutofit fontScale="85000" lnSpcReduction="10000"/>
          </a:bodyPr>
          <a:lstStyle/>
          <a:p>
            <a:r>
              <a:rPr lang="en-US" dirty="0">
                <a:solidFill>
                  <a:schemeClr val="tx1">
                    <a:lumMod val="95000"/>
                    <a:lumOff val="5000"/>
                  </a:schemeClr>
                </a:solidFill>
              </a:rPr>
              <a:t>Social emotional learning curricula in school</a:t>
            </a:r>
          </a:p>
          <a:p>
            <a:r>
              <a:rPr lang="en-US" dirty="0">
                <a:solidFill>
                  <a:schemeClr val="tx1">
                    <a:lumMod val="95000"/>
                    <a:lumOff val="5000"/>
                  </a:schemeClr>
                </a:solidFill>
              </a:rPr>
              <a:t>Parenting programs focused on talking to and supporting youth</a:t>
            </a:r>
          </a:p>
          <a:p>
            <a:r>
              <a:rPr lang="en-US" dirty="0">
                <a:solidFill>
                  <a:schemeClr val="tx1">
                    <a:lumMod val="95000"/>
                    <a:lumOff val="5000"/>
                  </a:schemeClr>
                </a:solidFill>
              </a:rPr>
              <a:t>Curricula proven to address risk and protective factors</a:t>
            </a:r>
          </a:p>
          <a:p>
            <a:r>
              <a:rPr lang="en-US" dirty="0">
                <a:solidFill>
                  <a:schemeClr val="tx1">
                    <a:lumMod val="95000"/>
                    <a:lumOff val="5000"/>
                  </a:schemeClr>
                </a:solidFill>
              </a:rPr>
              <a:t>Age-appropriate information delivered over time</a:t>
            </a:r>
          </a:p>
          <a:p>
            <a:r>
              <a:rPr lang="en-US" dirty="0">
                <a:solidFill>
                  <a:schemeClr val="tx1">
                    <a:lumMod val="95000"/>
                    <a:lumOff val="5000"/>
                  </a:schemeClr>
                </a:solidFill>
              </a:rPr>
              <a:t>Long-term education campaigns with a focused goal and audience</a:t>
            </a:r>
          </a:p>
        </p:txBody>
      </p:sp>
      <p:pic>
        <p:nvPicPr>
          <p:cNvPr id="4" name="Picture 2">
            <a:extLst>
              <a:ext uri="{FF2B5EF4-FFF2-40B4-BE49-F238E27FC236}">
                <a16:creationId xmlns:a16="http://schemas.microsoft.com/office/drawing/2014/main" id="{E0D8D623-A712-4706-8057-5302DB36C4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6" name="Group 5" descr="Thumbs up icon">
            <a:extLst>
              <a:ext uri="{FF2B5EF4-FFF2-40B4-BE49-F238E27FC236}">
                <a16:creationId xmlns:a16="http://schemas.microsoft.com/office/drawing/2014/main" id="{B11A1599-0064-4268-AF9B-18290BF9D2DA}"/>
              </a:ext>
            </a:extLst>
          </p:cNvPr>
          <p:cNvGrpSpPr/>
          <p:nvPr/>
        </p:nvGrpSpPr>
        <p:grpSpPr>
          <a:xfrm>
            <a:off x="7219298" y="5045457"/>
            <a:ext cx="1391022" cy="1316071"/>
            <a:chOff x="9120665" y="1981779"/>
            <a:chExt cx="1391022" cy="1316071"/>
          </a:xfrm>
        </p:grpSpPr>
        <p:pic>
          <p:nvPicPr>
            <p:cNvPr id="7" name="Graphic 6" descr="Thumbs up sign with solid fill">
              <a:extLst>
                <a:ext uri="{FF2B5EF4-FFF2-40B4-BE49-F238E27FC236}">
                  <a16:creationId xmlns:a16="http://schemas.microsoft.com/office/drawing/2014/main" id="{963D9B67-6B47-4E10-9024-5F793A21CD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6044" y="2148839"/>
              <a:ext cx="914400" cy="914400"/>
            </a:xfrm>
            <a:prstGeom prst="rect">
              <a:avLst/>
            </a:prstGeom>
          </p:spPr>
        </p:pic>
        <p:sp>
          <p:nvSpPr>
            <p:cNvPr id="8" name="Oval 7">
              <a:extLst>
                <a:ext uri="{FF2B5EF4-FFF2-40B4-BE49-F238E27FC236}">
                  <a16:creationId xmlns:a16="http://schemas.microsoft.com/office/drawing/2014/main" id="{647438C0-DC5F-4817-AB34-59267AF05A3D}"/>
                </a:ext>
              </a:extLst>
            </p:cNvPr>
            <p:cNvSpPr/>
            <p:nvPr/>
          </p:nvSpPr>
          <p:spPr>
            <a:xfrm>
              <a:off x="9120665" y="1981779"/>
              <a:ext cx="1391022" cy="1316071"/>
            </a:xfrm>
            <a:prstGeom prst="ellipse">
              <a:avLst/>
            </a:prstGeom>
            <a:no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4898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AA52812-9878-4523-9C60-2F5A612AE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257098-D30E-4C81-B16D-B955C0C2465E}"/>
              </a:ext>
            </a:extLst>
          </p:cNvPr>
          <p:cNvSpPr>
            <a:spLocks noGrp="1"/>
          </p:cNvSpPr>
          <p:nvPr>
            <p:ph type="title"/>
          </p:nvPr>
        </p:nvSpPr>
        <p:spPr>
          <a:xfrm>
            <a:off x="5637532" y="537670"/>
            <a:ext cx="3184349" cy="1928441"/>
          </a:xfrm>
        </p:spPr>
        <p:txBody>
          <a:bodyPr anchor="ctr">
            <a:normAutofit/>
          </a:bodyPr>
          <a:lstStyle/>
          <a:p>
            <a:r>
              <a:rPr lang="en-US" b="1" dirty="0">
                <a:solidFill>
                  <a:srgbClr val="C00000"/>
                </a:solidFill>
              </a:rPr>
              <a:t>Ineffective</a:t>
            </a:r>
            <a:r>
              <a:rPr lang="en-US" dirty="0">
                <a:solidFill>
                  <a:schemeClr val="bg1"/>
                </a:solidFill>
              </a:rPr>
              <a:t> Appeals</a:t>
            </a:r>
          </a:p>
        </p:txBody>
      </p:sp>
      <p:pic>
        <p:nvPicPr>
          <p:cNvPr id="4100" name="Picture 4" descr="SCIplanet - Fear of People and Objects">
            <a:extLst>
              <a:ext uri="{FF2B5EF4-FFF2-40B4-BE49-F238E27FC236}">
                <a16:creationId xmlns:a16="http://schemas.microsoft.com/office/drawing/2014/main" id="{29F85B55-7C46-4BA4-B05F-A832223535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97" r="25453"/>
          <a:stretch/>
        </p:blipFill>
        <p:spPr bwMode="auto">
          <a:xfrm>
            <a:off x="20" y="10"/>
            <a:ext cx="522577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597D524D-FD39-44BF-BAD9-417DE3051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13804" y="1119265"/>
            <a:ext cx="415643" cy="765249"/>
            <a:chOff x="6676776" y="1119265"/>
            <a:chExt cx="554191" cy="765249"/>
          </a:xfrm>
        </p:grpSpPr>
        <p:sp>
          <p:nvSpPr>
            <p:cNvPr id="76" name="Rectangle 2">
              <a:extLst>
                <a:ext uri="{FF2B5EF4-FFF2-40B4-BE49-F238E27FC236}">
                  <a16:creationId xmlns:a16="http://schemas.microsoft.com/office/drawing/2014/main" id="{1438F663-CF1B-4958-859B-56C3C4136C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9">
              <a:extLst>
                <a:ext uri="{FF2B5EF4-FFF2-40B4-BE49-F238E27FC236}">
                  <a16:creationId xmlns:a16="http://schemas.microsoft.com/office/drawing/2014/main" id="{02BF9707-EEB1-4960-90F5-12549F531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2">
              <a:extLst>
                <a:ext uri="{FF2B5EF4-FFF2-40B4-BE49-F238E27FC236}">
                  <a16:creationId xmlns:a16="http://schemas.microsoft.com/office/drawing/2014/main" id="{0BACF970-753B-455B-B974-F4012CBA4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6D08E08D-D80C-4A0B-9488-A4A3A0976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275DAD0D-BB82-4059-9FDF-A8139019C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E685379C-76A2-49B8-BC86-86AAF387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1B8747AA-DB4F-47CD-8B08-4E95DEE3E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2">
              <a:extLst>
                <a:ext uri="{FF2B5EF4-FFF2-40B4-BE49-F238E27FC236}">
                  <a16:creationId xmlns:a16="http://schemas.microsoft.com/office/drawing/2014/main" id="{0CBC2C3C-C2BB-4320-B959-36B2D3D37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A50C029C-6234-43E7-8BB1-228DB1715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CE899FE4-9127-405D-999C-13DB6BDCF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2">
              <a:extLst>
                <a:ext uri="{FF2B5EF4-FFF2-40B4-BE49-F238E27FC236}">
                  <a16:creationId xmlns:a16="http://schemas.microsoft.com/office/drawing/2014/main" id="{A95D989C-870A-4866-B7D0-ED48592E8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59">
              <a:extLst>
                <a:ext uri="{FF2B5EF4-FFF2-40B4-BE49-F238E27FC236}">
                  <a16:creationId xmlns:a16="http://schemas.microsoft.com/office/drawing/2014/main" id="{5BAC3C37-60C5-47E4-8823-1F79AF03D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2">
              <a:extLst>
                <a:ext uri="{FF2B5EF4-FFF2-40B4-BE49-F238E27FC236}">
                  <a16:creationId xmlns:a16="http://schemas.microsoft.com/office/drawing/2014/main" id="{7002FE44-CDF0-46F9-99D0-EF041A78F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5EB4C5B3-3AD1-4590-A382-4293DF064C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6">
              <a:extLst>
                <a:ext uri="{FF2B5EF4-FFF2-40B4-BE49-F238E27FC236}">
                  <a16:creationId xmlns:a16="http://schemas.microsoft.com/office/drawing/2014/main" id="{26D5FB8E-DF24-461A-8E0F-B47F91815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4FECBB57-7722-4E8E-976C-67755A382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61C02756-E3D4-41F2-BAD3-5A3B4C34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2">
              <a:extLst>
                <a:ext uri="{FF2B5EF4-FFF2-40B4-BE49-F238E27FC236}">
                  <a16:creationId xmlns:a16="http://schemas.microsoft.com/office/drawing/2014/main" id="{471B584A-338B-48D1-A477-3CEFE6167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FFA1C9DB-4A35-4DBD-97A8-7497F2E2B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82F3746B-5DA6-40D4-BE15-36C1EEEE5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2">
              <a:extLst>
                <a:ext uri="{FF2B5EF4-FFF2-40B4-BE49-F238E27FC236}">
                  <a16:creationId xmlns:a16="http://schemas.microsoft.com/office/drawing/2014/main" id="{2B435EB1-EFDA-42A0-970A-B2A53575C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59">
              <a:extLst>
                <a:ext uri="{FF2B5EF4-FFF2-40B4-BE49-F238E27FC236}">
                  <a16:creationId xmlns:a16="http://schemas.microsoft.com/office/drawing/2014/main" id="{49CBE63D-BA24-44E3-843D-A485DCBEC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2">
              <a:extLst>
                <a:ext uri="{FF2B5EF4-FFF2-40B4-BE49-F238E27FC236}">
                  <a16:creationId xmlns:a16="http://schemas.microsoft.com/office/drawing/2014/main" id="{513A08D6-0BBA-4291-9FBF-187576747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4">
              <a:extLst>
                <a:ext uri="{FF2B5EF4-FFF2-40B4-BE49-F238E27FC236}">
                  <a16:creationId xmlns:a16="http://schemas.microsoft.com/office/drawing/2014/main" id="{51C24C37-0985-48B2-AE6B-4026DA591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6">
              <a:extLst>
                <a:ext uri="{FF2B5EF4-FFF2-40B4-BE49-F238E27FC236}">
                  <a16:creationId xmlns:a16="http://schemas.microsoft.com/office/drawing/2014/main" id="{4B03EC38-878E-447C-ADE6-2F224F4FD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Rectangle 101">
            <a:extLst>
              <a:ext uri="{FF2B5EF4-FFF2-40B4-BE49-F238E27FC236}">
                <a16:creationId xmlns:a16="http://schemas.microsoft.com/office/drawing/2014/main" id="{195EE974-56C1-459E-AD9D-5B4D6D301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0649" y="2640714"/>
            <a:ext cx="4233351"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A0B03B-F15E-4E15-9AE6-314C6D317236}"/>
              </a:ext>
            </a:extLst>
          </p:cNvPr>
          <p:cNvSpPr>
            <a:spLocks noGrp="1"/>
          </p:cNvSpPr>
          <p:nvPr>
            <p:ph idx="1"/>
          </p:nvPr>
        </p:nvSpPr>
        <p:spPr>
          <a:xfrm>
            <a:off x="5214876" y="3003781"/>
            <a:ext cx="3607005" cy="3261133"/>
          </a:xfrm>
        </p:spPr>
        <p:txBody>
          <a:bodyPr anchor="ctr">
            <a:normAutofit/>
          </a:bodyPr>
          <a:lstStyle/>
          <a:p>
            <a:r>
              <a:rPr lang="en-US" sz="2400" dirty="0"/>
              <a:t>Fear-based campaigns</a:t>
            </a:r>
          </a:p>
          <a:p>
            <a:r>
              <a:rPr lang="en-US" sz="2400" dirty="0"/>
              <a:t>Grotesque images</a:t>
            </a:r>
          </a:p>
          <a:p>
            <a:r>
              <a:rPr lang="en-US" sz="2400" dirty="0"/>
              <a:t>Long-term consequences</a:t>
            </a:r>
          </a:p>
          <a:p>
            <a:r>
              <a:rPr lang="en-US" sz="2400" dirty="0"/>
              <a:t>Exaggerated dangers</a:t>
            </a:r>
          </a:p>
          <a:p>
            <a:r>
              <a:rPr lang="en-US" sz="2400" dirty="0"/>
              <a:t>Moralistic </a:t>
            </a:r>
            <a:br>
              <a:rPr lang="en-US" sz="2400" dirty="0"/>
            </a:br>
            <a:r>
              <a:rPr lang="en-US" sz="2400" dirty="0"/>
              <a:t>appeals</a:t>
            </a:r>
          </a:p>
        </p:txBody>
      </p:sp>
      <p:sp>
        <p:nvSpPr>
          <p:cNvPr id="104" name="Rectangle 103">
            <a:extLst>
              <a:ext uri="{FF2B5EF4-FFF2-40B4-BE49-F238E27FC236}">
                <a16:creationId xmlns:a16="http://schemas.microsoft.com/office/drawing/2014/main" id="{E7C2E3A0-1FA7-471F-84CE-08ACFAB40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7529" y="6501384"/>
            <a:ext cx="450647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2F9435A2-77AB-42E8-BE2F-DC5C5EFE83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36" name="Group 35" descr="Thumbs down icon">
            <a:extLst>
              <a:ext uri="{FF2B5EF4-FFF2-40B4-BE49-F238E27FC236}">
                <a16:creationId xmlns:a16="http://schemas.microsoft.com/office/drawing/2014/main" id="{5AC57D97-E2CE-405B-8D85-2429977F9FCA}"/>
              </a:ext>
            </a:extLst>
          </p:cNvPr>
          <p:cNvGrpSpPr/>
          <p:nvPr/>
        </p:nvGrpSpPr>
        <p:grpSpPr>
          <a:xfrm>
            <a:off x="7641888" y="5352449"/>
            <a:ext cx="1391022" cy="1316071"/>
            <a:chOff x="7641888" y="5352449"/>
            <a:chExt cx="1391022" cy="1316071"/>
          </a:xfrm>
        </p:grpSpPr>
        <p:pic>
          <p:nvPicPr>
            <p:cNvPr id="37" name="Graphic 36" descr="Thumbs Down with solid fill">
              <a:extLst>
                <a:ext uri="{FF2B5EF4-FFF2-40B4-BE49-F238E27FC236}">
                  <a16:creationId xmlns:a16="http://schemas.microsoft.com/office/drawing/2014/main" id="{5F121D7D-0C42-4534-AF0C-7469411AD3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5946" y="5606831"/>
              <a:ext cx="914400" cy="914400"/>
            </a:xfrm>
            <a:prstGeom prst="rect">
              <a:avLst/>
            </a:prstGeom>
          </p:spPr>
        </p:pic>
        <p:sp>
          <p:nvSpPr>
            <p:cNvPr id="38" name="Oval 37">
              <a:extLst>
                <a:ext uri="{FF2B5EF4-FFF2-40B4-BE49-F238E27FC236}">
                  <a16:creationId xmlns:a16="http://schemas.microsoft.com/office/drawing/2014/main" id="{B49E2A13-7B13-400D-B980-60CB98F07D4C}"/>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3649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2CC115-9528-40FC-98DD-F7031A170564}"/>
              </a:ext>
              <a:ext uri="{C183D7F6-B498-43B3-948B-1728B52AA6E4}">
                <adec:decorative xmlns:adec="http://schemas.microsoft.com/office/drawing/2017/decorative" val="1"/>
              </a:ext>
            </a:extLst>
          </p:cNvPr>
          <p:cNvPicPr>
            <a:picLocks noChangeAspect="1"/>
          </p:cNvPicPr>
          <p:nvPr/>
        </p:nvPicPr>
        <p:blipFill rotWithShape="1">
          <a:blip r:embed="rId3"/>
          <a:srcRect l="2688" r="10646"/>
          <a:stretch/>
        </p:blipFill>
        <p:spPr>
          <a:xfrm>
            <a:off x="20" y="10"/>
            <a:ext cx="9143979" cy="6857990"/>
          </a:xfrm>
          <a:prstGeom prst="rect">
            <a:avLst/>
          </a:prstGeom>
        </p:spPr>
      </p:pic>
      <p:sp>
        <p:nvSpPr>
          <p:cNvPr id="82" name="Rectangle 81">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134BF6-A6BD-474F-870A-DEC28945E22A}"/>
              </a:ext>
            </a:extLst>
          </p:cNvPr>
          <p:cNvSpPr>
            <a:spLocks noGrp="1"/>
          </p:cNvSpPr>
          <p:nvPr>
            <p:ph type="title"/>
          </p:nvPr>
        </p:nvSpPr>
        <p:spPr>
          <a:xfrm>
            <a:off x="788670" y="4498848"/>
            <a:ext cx="2708910" cy="1536192"/>
          </a:xfrm>
        </p:spPr>
        <p:txBody>
          <a:bodyPr>
            <a:normAutofit/>
          </a:bodyPr>
          <a:lstStyle/>
          <a:p>
            <a:r>
              <a:rPr lang="en-US" sz="3600" b="1" dirty="0">
                <a:solidFill>
                  <a:srgbClr val="C00000"/>
                </a:solidFill>
              </a:rPr>
              <a:t>Ineffective: </a:t>
            </a:r>
            <a:r>
              <a:rPr lang="en-US" sz="2800" dirty="0"/>
              <a:t>Fear-based Campaigns</a:t>
            </a:r>
          </a:p>
        </p:txBody>
      </p:sp>
      <p:sp>
        <p:nvSpPr>
          <p:cNvPr id="84" name="Rectangle 83">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6" name="Rectangle 85">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8900E5C-0BD5-4E45-A141-68A9F9DDE077}"/>
              </a:ext>
            </a:extLst>
          </p:cNvPr>
          <p:cNvSpPr>
            <a:spLocks noGrp="1"/>
          </p:cNvSpPr>
          <p:nvPr>
            <p:ph idx="1"/>
          </p:nvPr>
        </p:nvSpPr>
        <p:spPr>
          <a:xfrm>
            <a:off x="3738155" y="4615460"/>
            <a:ext cx="4990034" cy="1536192"/>
          </a:xfrm>
        </p:spPr>
        <p:txBody>
          <a:bodyPr anchor="ctr">
            <a:normAutofit/>
          </a:bodyPr>
          <a:lstStyle/>
          <a:p>
            <a:r>
              <a:rPr lang="en-US" sz="1800" dirty="0"/>
              <a:t>Shown to be ineffective with most audiences</a:t>
            </a:r>
          </a:p>
          <a:p>
            <a:r>
              <a:rPr lang="en-US" sz="1800" dirty="0"/>
              <a:t>Messages not developmentally appropriate</a:t>
            </a:r>
          </a:p>
          <a:p>
            <a:r>
              <a:rPr lang="en-US" sz="1800" dirty="0"/>
              <a:t>Can backfire if experiences are </a:t>
            </a:r>
            <a:br>
              <a:rPr lang="en-US" sz="1800" dirty="0"/>
            </a:br>
            <a:r>
              <a:rPr lang="en-US" sz="1800" dirty="0"/>
              <a:t>contrary </a:t>
            </a:r>
          </a:p>
          <a:p>
            <a:endParaRPr lang="en-US" sz="1600" dirty="0"/>
          </a:p>
        </p:txBody>
      </p:sp>
      <p:pic>
        <p:nvPicPr>
          <p:cNvPr id="14" name="Picture 2">
            <a:extLst>
              <a:ext uri="{FF2B5EF4-FFF2-40B4-BE49-F238E27FC236}">
                <a16:creationId xmlns:a16="http://schemas.microsoft.com/office/drawing/2014/main" id="{D9718970-57DB-4C83-95BC-4EAB0B5B32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10" name="Group 9" descr="Thumbs down icon">
            <a:extLst>
              <a:ext uri="{FF2B5EF4-FFF2-40B4-BE49-F238E27FC236}">
                <a16:creationId xmlns:a16="http://schemas.microsoft.com/office/drawing/2014/main" id="{C9E0B309-9B6A-4382-BE1D-EC3CF2E65329}"/>
              </a:ext>
            </a:extLst>
          </p:cNvPr>
          <p:cNvGrpSpPr/>
          <p:nvPr/>
        </p:nvGrpSpPr>
        <p:grpSpPr>
          <a:xfrm>
            <a:off x="7641888" y="5352449"/>
            <a:ext cx="1391022" cy="1316071"/>
            <a:chOff x="7641888" y="5352449"/>
            <a:chExt cx="1391022" cy="1316071"/>
          </a:xfrm>
        </p:grpSpPr>
        <p:pic>
          <p:nvPicPr>
            <p:cNvPr id="11" name="Graphic 10" descr="Thumbs Down with solid fill">
              <a:extLst>
                <a:ext uri="{FF2B5EF4-FFF2-40B4-BE49-F238E27FC236}">
                  <a16:creationId xmlns:a16="http://schemas.microsoft.com/office/drawing/2014/main" id="{6A7B5BEE-44F4-4FBB-AADD-0C391887A3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5946" y="5606831"/>
              <a:ext cx="914400" cy="914400"/>
            </a:xfrm>
            <a:prstGeom prst="rect">
              <a:avLst/>
            </a:prstGeom>
          </p:spPr>
        </p:pic>
        <p:sp>
          <p:nvSpPr>
            <p:cNvPr id="12" name="Oval 11">
              <a:extLst>
                <a:ext uri="{FF2B5EF4-FFF2-40B4-BE49-F238E27FC236}">
                  <a16:creationId xmlns:a16="http://schemas.microsoft.com/office/drawing/2014/main" id="{77A05C65-A132-4E14-80F4-852040A6F789}"/>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1052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13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8BC66E-2AB0-4996-8F34-30DF6DC6E9A9}"/>
              </a:ext>
            </a:extLst>
          </p:cNvPr>
          <p:cNvSpPr>
            <a:spLocks noGrp="1"/>
          </p:cNvSpPr>
          <p:nvPr>
            <p:ph type="title"/>
          </p:nvPr>
        </p:nvSpPr>
        <p:spPr>
          <a:xfrm>
            <a:off x="445770" y="640263"/>
            <a:ext cx="3057210" cy="1344975"/>
          </a:xfrm>
        </p:spPr>
        <p:txBody>
          <a:bodyPr>
            <a:normAutofit fontScale="90000"/>
          </a:bodyPr>
          <a:lstStyle/>
          <a:p>
            <a:r>
              <a:rPr lang="en-US" sz="3600" b="1" dirty="0">
                <a:solidFill>
                  <a:srgbClr val="C00000"/>
                </a:solidFill>
              </a:rPr>
              <a:t>Ineffective:</a:t>
            </a:r>
            <a:r>
              <a:rPr lang="en-US" sz="3600" b="1" dirty="0">
                <a:solidFill>
                  <a:schemeClr val="bg1"/>
                </a:solidFill>
              </a:rPr>
              <a:t> </a:t>
            </a:r>
            <a:r>
              <a:rPr lang="en-US" sz="2900" dirty="0">
                <a:solidFill>
                  <a:schemeClr val="bg1"/>
                </a:solidFill>
              </a:rPr>
              <a:t>Long-term Consequences</a:t>
            </a:r>
          </a:p>
        </p:txBody>
      </p:sp>
      <p:cxnSp>
        <p:nvCxnSpPr>
          <p:cNvPr id="8197" name="Straight Connector 13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C07F72-A002-4065-97CE-673F3AD4742D}"/>
              </a:ext>
            </a:extLst>
          </p:cNvPr>
          <p:cNvSpPr>
            <a:spLocks noGrp="1"/>
          </p:cNvSpPr>
          <p:nvPr>
            <p:ph idx="1"/>
          </p:nvPr>
        </p:nvSpPr>
        <p:spPr>
          <a:xfrm>
            <a:off x="445206" y="2121762"/>
            <a:ext cx="3057773" cy="4144019"/>
          </a:xfrm>
        </p:spPr>
        <p:txBody>
          <a:bodyPr>
            <a:normAutofit/>
          </a:bodyPr>
          <a:lstStyle/>
          <a:p>
            <a:r>
              <a:rPr lang="en-US" sz="2000" dirty="0">
                <a:solidFill>
                  <a:schemeClr val="bg1"/>
                </a:solidFill>
              </a:rPr>
              <a:t>Shown to be ineffective </a:t>
            </a:r>
          </a:p>
          <a:p>
            <a:r>
              <a:rPr lang="en-US" sz="2000" dirty="0">
                <a:solidFill>
                  <a:schemeClr val="bg1"/>
                </a:solidFill>
              </a:rPr>
              <a:t>Outcome too far in the future to influence</a:t>
            </a:r>
          </a:p>
          <a:p>
            <a:r>
              <a:rPr lang="en-US" sz="2000" dirty="0">
                <a:solidFill>
                  <a:schemeClr val="bg1"/>
                </a:solidFill>
              </a:rPr>
              <a:t>“It won’t happen to me”</a:t>
            </a:r>
          </a:p>
        </p:txBody>
      </p:sp>
      <p:pic>
        <p:nvPicPr>
          <p:cNvPr id="8194" name="Picture 2" descr="Health effects of tobacco - Wikipedia">
            <a:extLst>
              <a:ext uri="{FF2B5EF4-FFF2-40B4-BE49-F238E27FC236}">
                <a16:creationId xmlns:a16="http://schemas.microsoft.com/office/drawing/2014/main" id="{DCDA0368-4239-43CA-A2E5-501EE12190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32"/>
          <a:stretch/>
        </p:blipFill>
        <p:spPr bwMode="auto">
          <a:xfrm>
            <a:off x="3833037" y="1495962"/>
            <a:ext cx="4947489" cy="3710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7000D8B-BDF0-450C-B8D0-8E38CB4D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8" name="Group 7" descr="Thumbs down icon">
            <a:extLst>
              <a:ext uri="{FF2B5EF4-FFF2-40B4-BE49-F238E27FC236}">
                <a16:creationId xmlns:a16="http://schemas.microsoft.com/office/drawing/2014/main" id="{1958036D-073A-4D76-84D8-B94D7436D969}"/>
              </a:ext>
            </a:extLst>
          </p:cNvPr>
          <p:cNvGrpSpPr/>
          <p:nvPr/>
        </p:nvGrpSpPr>
        <p:grpSpPr>
          <a:xfrm>
            <a:off x="7641888" y="5352449"/>
            <a:ext cx="1391022" cy="1316071"/>
            <a:chOff x="7641888" y="5352449"/>
            <a:chExt cx="1391022" cy="1316071"/>
          </a:xfrm>
        </p:grpSpPr>
        <p:pic>
          <p:nvPicPr>
            <p:cNvPr id="10" name="Graphic 9" descr="Thumbs Down with solid fill">
              <a:extLst>
                <a:ext uri="{FF2B5EF4-FFF2-40B4-BE49-F238E27FC236}">
                  <a16:creationId xmlns:a16="http://schemas.microsoft.com/office/drawing/2014/main" id="{40219B51-F989-4F5C-8E12-16FF1B2F06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5946" y="5606831"/>
              <a:ext cx="914400" cy="914400"/>
            </a:xfrm>
            <a:prstGeom prst="rect">
              <a:avLst/>
            </a:prstGeom>
          </p:spPr>
        </p:pic>
        <p:sp>
          <p:nvSpPr>
            <p:cNvPr id="11" name="Oval 10">
              <a:extLst>
                <a:ext uri="{FF2B5EF4-FFF2-40B4-BE49-F238E27FC236}">
                  <a16:creationId xmlns:a16="http://schemas.microsoft.com/office/drawing/2014/main" id="{F16EB7F8-564F-411E-886F-6F69ABABE833}"/>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2432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09AED-3658-4215-92F8-0BE90DEBC064}"/>
              </a:ext>
            </a:extLst>
          </p:cNvPr>
          <p:cNvSpPr>
            <a:spLocks noGrp="1"/>
          </p:cNvSpPr>
          <p:nvPr>
            <p:ph type="title"/>
          </p:nvPr>
        </p:nvSpPr>
        <p:spPr>
          <a:xfrm>
            <a:off x="360758" y="3752849"/>
            <a:ext cx="2674541" cy="2452687"/>
          </a:xfrm>
        </p:spPr>
        <p:txBody>
          <a:bodyPr anchor="ctr">
            <a:normAutofit/>
          </a:bodyPr>
          <a:lstStyle/>
          <a:p>
            <a:r>
              <a:rPr lang="en-US" sz="3600" b="1" dirty="0">
                <a:solidFill>
                  <a:srgbClr val="C00000"/>
                </a:solidFill>
              </a:rPr>
              <a:t>Ineffective</a:t>
            </a:r>
            <a:r>
              <a:rPr lang="en-US" sz="3200" b="1" dirty="0">
                <a:solidFill>
                  <a:srgbClr val="C00000"/>
                </a:solidFill>
              </a:rPr>
              <a:t>: </a:t>
            </a:r>
            <a:r>
              <a:rPr lang="en-US" sz="3100" dirty="0"/>
              <a:t>Exaggerated Dangers</a:t>
            </a:r>
          </a:p>
        </p:txBody>
      </p:sp>
      <p:pic>
        <p:nvPicPr>
          <p:cNvPr id="4" name="Picture 2" descr="Surge of anti-meth ads hints at what&amp;#39;s to come | The Spokesman-Review">
            <a:extLst>
              <a:ext uri="{FF2B5EF4-FFF2-40B4-BE49-F238E27FC236}">
                <a16:creationId xmlns:a16="http://schemas.microsoft.com/office/drawing/2014/main" id="{07E1F8D2-B6C8-4278-801D-022E1E231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83"/>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olidFill>
        </p:spPr>
      </p:pic>
      <p:sp>
        <p:nvSpPr>
          <p:cNvPr id="3" name="Content Placeholder 2">
            <a:extLst>
              <a:ext uri="{FF2B5EF4-FFF2-40B4-BE49-F238E27FC236}">
                <a16:creationId xmlns:a16="http://schemas.microsoft.com/office/drawing/2014/main" id="{3269156B-AEDB-43EC-B572-716C504EA3FC}"/>
              </a:ext>
            </a:extLst>
          </p:cNvPr>
          <p:cNvSpPr>
            <a:spLocks noGrp="1"/>
          </p:cNvSpPr>
          <p:nvPr>
            <p:ph idx="1"/>
          </p:nvPr>
        </p:nvSpPr>
        <p:spPr>
          <a:xfrm>
            <a:off x="3167986" y="3752850"/>
            <a:ext cx="5614060" cy="2452687"/>
          </a:xfrm>
        </p:spPr>
        <p:txBody>
          <a:bodyPr anchor="ctr">
            <a:normAutofit/>
          </a:bodyPr>
          <a:lstStyle/>
          <a:p>
            <a:r>
              <a:rPr lang="en-US" sz="2000" dirty="0"/>
              <a:t>Loss of trust in prevention messages </a:t>
            </a:r>
          </a:p>
          <a:p>
            <a:r>
              <a:rPr lang="en-US" sz="2000" dirty="0"/>
              <a:t>Can be counter to personal experiences</a:t>
            </a:r>
          </a:p>
          <a:p>
            <a:r>
              <a:rPr lang="en-US" sz="2000" dirty="0"/>
              <a:t>Attitude of “indestructability” among youth and young adults</a:t>
            </a:r>
          </a:p>
        </p:txBody>
      </p:sp>
      <p:pic>
        <p:nvPicPr>
          <p:cNvPr id="6" name="Picture 2">
            <a:extLst>
              <a:ext uri="{FF2B5EF4-FFF2-40B4-BE49-F238E27FC236}">
                <a16:creationId xmlns:a16="http://schemas.microsoft.com/office/drawing/2014/main" id="{0D149CE2-33A8-4F07-AB61-335E55B96A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7" name="Group 6" descr="Thumbs down icon">
            <a:extLst>
              <a:ext uri="{FF2B5EF4-FFF2-40B4-BE49-F238E27FC236}">
                <a16:creationId xmlns:a16="http://schemas.microsoft.com/office/drawing/2014/main" id="{1D3DA039-80B9-4172-9A90-35FF47BDA7F0}"/>
              </a:ext>
            </a:extLst>
          </p:cNvPr>
          <p:cNvGrpSpPr/>
          <p:nvPr/>
        </p:nvGrpSpPr>
        <p:grpSpPr>
          <a:xfrm>
            <a:off x="7641888" y="5352449"/>
            <a:ext cx="1391022" cy="1316071"/>
            <a:chOff x="7641888" y="5352449"/>
            <a:chExt cx="1391022" cy="1316071"/>
          </a:xfrm>
        </p:grpSpPr>
        <p:pic>
          <p:nvPicPr>
            <p:cNvPr id="8" name="Graphic 7" descr="Thumbs Down with solid fill">
              <a:extLst>
                <a:ext uri="{FF2B5EF4-FFF2-40B4-BE49-F238E27FC236}">
                  <a16:creationId xmlns:a16="http://schemas.microsoft.com/office/drawing/2014/main" id="{97F95642-F860-49FF-806E-DF7133D90F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5946" y="5606831"/>
              <a:ext cx="914400" cy="914400"/>
            </a:xfrm>
            <a:prstGeom prst="rect">
              <a:avLst/>
            </a:prstGeom>
          </p:spPr>
        </p:pic>
        <p:sp>
          <p:nvSpPr>
            <p:cNvPr id="9" name="Oval 8">
              <a:extLst>
                <a:ext uri="{FF2B5EF4-FFF2-40B4-BE49-F238E27FC236}">
                  <a16:creationId xmlns:a16="http://schemas.microsoft.com/office/drawing/2014/main" id="{2A4975CA-E759-40E8-A20D-F201C331C215}"/>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6164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1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77" name="Rectangle 1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88718F-7058-441F-8BA9-A04282F4A984}"/>
              </a:ext>
            </a:extLst>
          </p:cNvPr>
          <p:cNvSpPr>
            <a:spLocks noGrp="1"/>
          </p:cNvSpPr>
          <p:nvPr>
            <p:ph type="title"/>
          </p:nvPr>
        </p:nvSpPr>
        <p:spPr>
          <a:xfrm>
            <a:off x="788670" y="4440602"/>
            <a:ext cx="2654046" cy="1645920"/>
          </a:xfrm>
        </p:spPr>
        <p:txBody>
          <a:bodyPr vert="horz" lIns="91440" tIns="45720" rIns="91440" bIns="45720" rtlCol="0" anchor="ctr">
            <a:normAutofit/>
          </a:bodyPr>
          <a:lstStyle/>
          <a:p>
            <a:r>
              <a:rPr lang="en-US" b="1" kern="1200" dirty="0">
                <a:solidFill>
                  <a:srgbClr val="90993E"/>
                </a:solidFill>
                <a:latin typeface="+mj-lt"/>
                <a:ea typeface="+mj-ea"/>
                <a:cs typeface="+mj-cs"/>
              </a:rPr>
              <a:t>Effective</a:t>
            </a:r>
            <a:r>
              <a:rPr lang="en-US" sz="3600" kern="1200" dirty="0">
                <a:solidFill>
                  <a:schemeClr val="tx1"/>
                </a:solidFill>
                <a:latin typeface="+mj-lt"/>
                <a:ea typeface="+mj-ea"/>
                <a:cs typeface="+mj-cs"/>
              </a:rPr>
              <a:t> </a:t>
            </a:r>
            <a:r>
              <a:rPr lang="en-US" sz="4000" kern="1200" dirty="0">
                <a:solidFill>
                  <a:schemeClr val="tx1"/>
                </a:solidFill>
                <a:latin typeface="+mj-lt"/>
                <a:ea typeface="+mj-ea"/>
                <a:cs typeface="+mj-cs"/>
              </a:rPr>
              <a:t>Appeals</a:t>
            </a:r>
          </a:p>
        </p:txBody>
      </p:sp>
      <p:pic>
        <p:nvPicPr>
          <p:cNvPr id="3074" name="Picture 2" descr="Steps to Conducting an Alcohol Prevention Positive Social Norms Campaign |  GUIDE, Inc.">
            <a:extLst>
              <a:ext uri="{FF2B5EF4-FFF2-40B4-BE49-F238E27FC236}">
                <a16:creationId xmlns:a16="http://schemas.microsoft.com/office/drawing/2014/main" id="{438A3299-22C3-4958-AC1D-1B75D6599F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90" r="14592" b="2"/>
          <a:stretch/>
        </p:blipFill>
        <p:spPr bwMode="auto">
          <a:xfrm>
            <a:off x="4" y="10"/>
            <a:ext cx="3663287" cy="3995918"/>
          </a:xfrm>
          <a:prstGeom prst="rect">
            <a:avLst/>
          </a:prstGeom>
          <a:solidFill>
            <a:srgbClr val="FFFFFF"/>
          </a:solidFill>
        </p:spPr>
      </p:pic>
      <p:pic>
        <p:nvPicPr>
          <p:cNvPr id="9" name="Picture 6" descr="I got this! I make my own choices. Like not drinking until I'm older.">
            <a:extLst>
              <a:ext uri="{FF2B5EF4-FFF2-40B4-BE49-F238E27FC236}">
                <a16:creationId xmlns:a16="http://schemas.microsoft.com/office/drawing/2014/main" id="{B6BE8EDA-59D9-4F65-8B41-0CD2B9E9C7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7" t="-606" r="22315" b="608"/>
          <a:stretch/>
        </p:blipFill>
        <p:spPr bwMode="auto">
          <a:xfrm>
            <a:off x="3694091" y="-25390"/>
            <a:ext cx="5411806" cy="4051290"/>
          </a:xfrm>
          <a:prstGeom prst="rect">
            <a:avLst/>
          </a:prstGeom>
          <a:noFill/>
          <a:extLst>
            <a:ext uri="{909E8E84-426E-40DD-AFC4-6F175D3DCCD1}">
              <a14:hiddenFill xmlns:a14="http://schemas.microsoft.com/office/drawing/2010/main">
                <a:solidFill>
                  <a:srgbClr val="FFFFFF"/>
                </a:solidFill>
              </a14:hiddenFill>
            </a:ext>
          </a:extLst>
        </p:spPr>
      </p:pic>
      <p:sp>
        <p:nvSpPr>
          <p:cNvPr id="3078" name="Rectangle 1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79" name="Rectangle 1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536EE1B-FB5F-4E69-AD18-5D33CFEA78DD}"/>
              </a:ext>
            </a:extLst>
          </p:cNvPr>
          <p:cNvSpPr>
            <a:spLocks noGrp="1"/>
          </p:cNvSpPr>
          <p:nvPr>
            <p:ph sz="half" idx="1"/>
          </p:nvPr>
        </p:nvSpPr>
        <p:spPr>
          <a:xfrm>
            <a:off x="4011929" y="4688669"/>
            <a:ext cx="4827473" cy="1645920"/>
          </a:xfrm>
        </p:spPr>
        <p:txBody>
          <a:bodyPr vert="horz" lIns="91440" tIns="45720" rIns="91440" bIns="45720" rtlCol="0" anchor="ctr">
            <a:noAutofit/>
          </a:bodyPr>
          <a:lstStyle/>
          <a:p>
            <a:r>
              <a:rPr lang="en-US" sz="2400" dirty="0"/>
              <a:t>Normative messages regarding peer use and actions</a:t>
            </a:r>
          </a:p>
          <a:p>
            <a:r>
              <a:rPr lang="en-US" sz="2400" dirty="0"/>
              <a:t>Short-term impacts of use</a:t>
            </a:r>
          </a:p>
          <a:p>
            <a:r>
              <a:rPr lang="en-US" sz="2400" dirty="0"/>
              <a:t>Positive effects of no </a:t>
            </a:r>
            <a:br>
              <a:rPr lang="en-US" sz="2400" dirty="0"/>
            </a:br>
            <a:r>
              <a:rPr lang="en-US" sz="2400" dirty="0"/>
              <a:t>use</a:t>
            </a:r>
          </a:p>
          <a:p>
            <a:endParaRPr lang="en-US" sz="2400" dirty="0"/>
          </a:p>
        </p:txBody>
      </p:sp>
      <p:pic>
        <p:nvPicPr>
          <p:cNvPr id="4" name="Picture 2">
            <a:extLst>
              <a:ext uri="{FF2B5EF4-FFF2-40B4-BE49-F238E27FC236}">
                <a16:creationId xmlns:a16="http://schemas.microsoft.com/office/drawing/2014/main" id="{D097A79F-BAFE-45D6-9E71-31A67884632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44" y="6759291"/>
            <a:ext cx="9140312" cy="96021"/>
          </a:xfrm>
          <a:prstGeom prst="rect">
            <a:avLst/>
          </a:prstGeom>
        </p:spPr>
      </p:pic>
      <p:grpSp>
        <p:nvGrpSpPr>
          <p:cNvPr id="11" name="Group 10" descr="Thumbs up icon">
            <a:extLst>
              <a:ext uri="{FF2B5EF4-FFF2-40B4-BE49-F238E27FC236}">
                <a16:creationId xmlns:a16="http://schemas.microsoft.com/office/drawing/2014/main" id="{77EB6A03-E7CE-4374-9185-2FB3AA12EE52}"/>
              </a:ext>
            </a:extLst>
          </p:cNvPr>
          <p:cNvGrpSpPr/>
          <p:nvPr/>
        </p:nvGrpSpPr>
        <p:grpSpPr>
          <a:xfrm>
            <a:off x="7474559" y="5355012"/>
            <a:ext cx="1391022" cy="1316071"/>
            <a:chOff x="9120665" y="1981779"/>
            <a:chExt cx="1391022" cy="1316071"/>
          </a:xfrm>
        </p:grpSpPr>
        <p:pic>
          <p:nvPicPr>
            <p:cNvPr id="12" name="Graphic 11" descr="Thumbs up sign with solid fill">
              <a:extLst>
                <a:ext uri="{FF2B5EF4-FFF2-40B4-BE49-F238E27FC236}">
                  <a16:creationId xmlns:a16="http://schemas.microsoft.com/office/drawing/2014/main" id="{699873CB-CF6F-4859-A3E6-A5ACD43AB8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46044" y="2148839"/>
              <a:ext cx="914400" cy="914400"/>
            </a:xfrm>
            <a:prstGeom prst="rect">
              <a:avLst/>
            </a:prstGeom>
          </p:spPr>
        </p:pic>
        <p:sp>
          <p:nvSpPr>
            <p:cNvPr id="13" name="Oval 12">
              <a:extLst>
                <a:ext uri="{FF2B5EF4-FFF2-40B4-BE49-F238E27FC236}">
                  <a16:creationId xmlns:a16="http://schemas.microsoft.com/office/drawing/2014/main" id="{F7562D24-2A93-47B3-BC32-9F3C7AEB2261}"/>
                </a:ext>
              </a:extLst>
            </p:cNvPr>
            <p:cNvSpPr/>
            <p:nvPr/>
          </p:nvSpPr>
          <p:spPr>
            <a:xfrm>
              <a:off x="9120665" y="1981779"/>
              <a:ext cx="1391022" cy="1316071"/>
            </a:xfrm>
            <a:prstGeom prst="ellipse">
              <a:avLst/>
            </a:prstGeom>
            <a:no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7321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FD5A99E-7A66-46DA-9E51-5E3B056C5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343" y="2"/>
            <a:ext cx="3516474"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0731F23-1368-4AEC-84F9-716E307E97DD}"/>
              </a:ext>
            </a:extLst>
          </p:cNvPr>
          <p:cNvSpPr>
            <a:spLocks noGrp="1"/>
          </p:cNvSpPr>
          <p:nvPr>
            <p:ph type="title"/>
          </p:nvPr>
        </p:nvSpPr>
        <p:spPr>
          <a:xfrm>
            <a:off x="837829" y="458680"/>
            <a:ext cx="2835005" cy="1441566"/>
          </a:xfrm>
        </p:spPr>
        <p:txBody>
          <a:bodyPr anchor="b">
            <a:noAutofit/>
          </a:bodyPr>
          <a:lstStyle/>
          <a:p>
            <a:r>
              <a:rPr lang="en-US" sz="4000" b="1" dirty="0">
                <a:solidFill>
                  <a:srgbClr val="C00000"/>
                </a:solidFill>
              </a:rPr>
              <a:t>Ineffective</a:t>
            </a:r>
            <a:r>
              <a:rPr lang="en-US" sz="3600" dirty="0"/>
              <a:t> Information Sharing</a:t>
            </a:r>
          </a:p>
        </p:txBody>
      </p:sp>
      <p:grpSp>
        <p:nvGrpSpPr>
          <p:cNvPr id="75" name="Group 74">
            <a:extLst>
              <a:ext uri="{FF2B5EF4-FFF2-40B4-BE49-F238E27FC236}">
                <a16:creationId xmlns:a16="http://schemas.microsoft.com/office/drawing/2014/main" id="{8FDF61AF-317E-4494-A280-0855DDC7EC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05012" y="44817"/>
            <a:ext cx="174976" cy="772404"/>
            <a:chOff x="11873418" y="44817"/>
            <a:chExt cx="233303" cy="772404"/>
          </a:xfrm>
        </p:grpSpPr>
        <p:sp>
          <p:nvSpPr>
            <p:cNvPr id="76" name="Rectangle 64">
              <a:extLst>
                <a:ext uri="{FF2B5EF4-FFF2-40B4-BE49-F238E27FC236}">
                  <a16:creationId xmlns:a16="http://schemas.microsoft.com/office/drawing/2014/main" id="{FE65D9F9-F2F2-441D-A02F-63E5DAD440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5E3BD688-2C6E-464D-8872-152895EA03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A696F1C4-8B10-4BA1-BE8D-BC14A4C1BE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3D63C02E-0C65-4909-8787-F8FD8D619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64D04324-9AE0-4092-851E-437C2C5A4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F6084892-D345-4016-B0ED-8EDECD038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6CDD6F52-BA2F-4C42-A6A8-406B5A41A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3D090B03-7250-4B19-8B05-4D5FA80F5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0CFBE078-C920-4BFC-9060-40AC6399A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96872094-CC5F-43D9-8B27-82D7DB960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7246BA25-3952-4FC1-BF8D-B594D0DA3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33D62226-32BE-480F-8910-84AA2F228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88">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669" y="2092990"/>
            <a:ext cx="3311468" cy="4066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FB75189D-7A49-4C8D-A667-F87B418B57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756" y="3922776"/>
            <a:ext cx="1604383" cy="2373963"/>
            <a:chOff x="723679" y="3758184"/>
            <a:chExt cx="2139190" cy="2373963"/>
          </a:xfrm>
        </p:grpSpPr>
        <p:sp>
          <p:nvSpPr>
            <p:cNvPr id="92" name="Rectangle 66">
              <a:extLst>
                <a:ext uri="{FF2B5EF4-FFF2-40B4-BE49-F238E27FC236}">
                  <a16:creationId xmlns:a16="http://schemas.microsoft.com/office/drawing/2014/main" id="{EEACDB6A-0B26-4283-8E8E-111FA3F4C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CD13DE47-78EA-41B1-AE95-578DE9DE5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6">
              <a:extLst>
                <a:ext uri="{FF2B5EF4-FFF2-40B4-BE49-F238E27FC236}">
                  <a16:creationId xmlns:a16="http://schemas.microsoft.com/office/drawing/2014/main" id="{DF8AE83C-6B20-4FB7-A387-D4947BCE3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B05AA2EE-7074-44EE-89F7-E42B6F863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6">
              <a:extLst>
                <a:ext uri="{FF2B5EF4-FFF2-40B4-BE49-F238E27FC236}">
                  <a16:creationId xmlns:a16="http://schemas.microsoft.com/office/drawing/2014/main" id="{A30384C6-62F1-4C05-AA52-87CBD1857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D725AB33-5A0A-4EC0-98F9-AD4E5DE6C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2">
              <a:extLst>
                <a:ext uri="{FF2B5EF4-FFF2-40B4-BE49-F238E27FC236}">
                  <a16:creationId xmlns:a16="http://schemas.microsoft.com/office/drawing/2014/main" id="{18F43A4B-AE8E-4DF3-806D-CB83A3905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59">
              <a:extLst>
                <a:ext uri="{FF2B5EF4-FFF2-40B4-BE49-F238E27FC236}">
                  <a16:creationId xmlns:a16="http://schemas.microsoft.com/office/drawing/2014/main" id="{96F867F6-3503-4C03-8D6B-F28C17070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4">
              <a:extLst>
                <a:ext uri="{FF2B5EF4-FFF2-40B4-BE49-F238E27FC236}">
                  <a16:creationId xmlns:a16="http://schemas.microsoft.com/office/drawing/2014/main" id="{CC79CA37-0502-4C66-AA0F-B3AA341A6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2">
              <a:extLst>
                <a:ext uri="{FF2B5EF4-FFF2-40B4-BE49-F238E27FC236}">
                  <a16:creationId xmlns:a16="http://schemas.microsoft.com/office/drawing/2014/main" id="{6C2791ED-975A-4DA3-922E-95BD3D381B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59">
              <a:extLst>
                <a:ext uri="{FF2B5EF4-FFF2-40B4-BE49-F238E27FC236}">
                  <a16:creationId xmlns:a16="http://schemas.microsoft.com/office/drawing/2014/main" id="{F7DEAD7A-F4B8-4E83-8406-D793E3EAD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2">
              <a:extLst>
                <a:ext uri="{FF2B5EF4-FFF2-40B4-BE49-F238E27FC236}">
                  <a16:creationId xmlns:a16="http://schemas.microsoft.com/office/drawing/2014/main" id="{E46E4A2F-2454-48DB-B661-1D8A6CA85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2">
              <a:extLst>
                <a:ext uri="{FF2B5EF4-FFF2-40B4-BE49-F238E27FC236}">
                  <a16:creationId xmlns:a16="http://schemas.microsoft.com/office/drawing/2014/main" id="{1D9A18B3-18F4-41B9-84A8-931FE9363D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2">
              <a:extLst>
                <a:ext uri="{FF2B5EF4-FFF2-40B4-BE49-F238E27FC236}">
                  <a16:creationId xmlns:a16="http://schemas.microsoft.com/office/drawing/2014/main" id="{6BBBA243-ADB7-4FBB-A865-3D07B2F5E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59">
              <a:extLst>
                <a:ext uri="{FF2B5EF4-FFF2-40B4-BE49-F238E27FC236}">
                  <a16:creationId xmlns:a16="http://schemas.microsoft.com/office/drawing/2014/main" id="{E59CFBE0-EBA0-4869-B76B-F130A1637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2">
              <a:extLst>
                <a:ext uri="{FF2B5EF4-FFF2-40B4-BE49-F238E27FC236}">
                  <a16:creationId xmlns:a16="http://schemas.microsoft.com/office/drawing/2014/main" id="{FE2085A2-8554-49D5-9B8E-7F3172D40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59">
              <a:extLst>
                <a:ext uri="{FF2B5EF4-FFF2-40B4-BE49-F238E27FC236}">
                  <a16:creationId xmlns:a16="http://schemas.microsoft.com/office/drawing/2014/main" id="{0FABDDFE-E626-430C-B69B-C2B01838C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2">
              <a:extLst>
                <a:ext uri="{FF2B5EF4-FFF2-40B4-BE49-F238E27FC236}">
                  <a16:creationId xmlns:a16="http://schemas.microsoft.com/office/drawing/2014/main" id="{3957383A-CD79-4341-9904-6BC50BCEB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4">
              <a:extLst>
                <a:ext uri="{FF2B5EF4-FFF2-40B4-BE49-F238E27FC236}">
                  <a16:creationId xmlns:a16="http://schemas.microsoft.com/office/drawing/2014/main" id="{7939C146-CD1A-49FA-8CE0-241EC2D92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6">
              <a:extLst>
                <a:ext uri="{FF2B5EF4-FFF2-40B4-BE49-F238E27FC236}">
                  <a16:creationId xmlns:a16="http://schemas.microsoft.com/office/drawing/2014/main" id="{7A343350-F827-43E3-94ED-96E92952C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4">
              <a:extLst>
                <a:ext uri="{FF2B5EF4-FFF2-40B4-BE49-F238E27FC236}">
                  <a16:creationId xmlns:a16="http://schemas.microsoft.com/office/drawing/2014/main" id="{8707FA5D-8051-4F7C-BE4C-42CE3B032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66">
              <a:extLst>
                <a:ext uri="{FF2B5EF4-FFF2-40B4-BE49-F238E27FC236}">
                  <a16:creationId xmlns:a16="http://schemas.microsoft.com/office/drawing/2014/main" id="{28897D2C-65F0-41DB-9F83-33DDF396E1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59">
              <a:extLst>
                <a:ext uri="{FF2B5EF4-FFF2-40B4-BE49-F238E27FC236}">
                  <a16:creationId xmlns:a16="http://schemas.microsoft.com/office/drawing/2014/main" id="{00E4B5D5-364D-48AA-A5F6-DF03BF1239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2">
              <a:extLst>
                <a:ext uri="{FF2B5EF4-FFF2-40B4-BE49-F238E27FC236}">
                  <a16:creationId xmlns:a16="http://schemas.microsoft.com/office/drawing/2014/main" id="{808C5E5C-B506-4C83-ACDE-8E8F7E917D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a:extLst>
                <a:ext uri="{FF2B5EF4-FFF2-40B4-BE49-F238E27FC236}">
                  <a16:creationId xmlns:a16="http://schemas.microsoft.com/office/drawing/2014/main" id="{AFA7F5F0-E801-467A-A55D-4335D66EF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59">
              <a:extLst>
                <a:ext uri="{FF2B5EF4-FFF2-40B4-BE49-F238E27FC236}">
                  <a16:creationId xmlns:a16="http://schemas.microsoft.com/office/drawing/2014/main" id="{BC884FBA-99A7-43E3-B2C6-2DBB3EF5B9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4">
              <a:extLst>
                <a:ext uri="{FF2B5EF4-FFF2-40B4-BE49-F238E27FC236}">
                  <a16:creationId xmlns:a16="http://schemas.microsoft.com/office/drawing/2014/main" id="{AFF0EBD6-FC28-47AE-B277-C2A7BBB8A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66">
              <a:extLst>
                <a:ext uri="{FF2B5EF4-FFF2-40B4-BE49-F238E27FC236}">
                  <a16:creationId xmlns:a16="http://schemas.microsoft.com/office/drawing/2014/main" id="{696D6CBB-D3EC-45C8-8D58-8565B097B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2">
              <a:extLst>
                <a:ext uri="{FF2B5EF4-FFF2-40B4-BE49-F238E27FC236}">
                  <a16:creationId xmlns:a16="http://schemas.microsoft.com/office/drawing/2014/main" id="{B1768986-7B48-441B-82AC-210E687E6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59">
              <a:extLst>
                <a:ext uri="{FF2B5EF4-FFF2-40B4-BE49-F238E27FC236}">
                  <a16:creationId xmlns:a16="http://schemas.microsoft.com/office/drawing/2014/main" id="{C99B64FC-53E5-4F03-828A-1A92B882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62">
              <a:extLst>
                <a:ext uri="{FF2B5EF4-FFF2-40B4-BE49-F238E27FC236}">
                  <a16:creationId xmlns:a16="http://schemas.microsoft.com/office/drawing/2014/main" id="{34C4DD83-9370-4BE2-8484-B8E21A54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64">
              <a:extLst>
                <a:ext uri="{FF2B5EF4-FFF2-40B4-BE49-F238E27FC236}">
                  <a16:creationId xmlns:a16="http://schemas.microsoft.com/office/drawing/2014/main" id="{46132F92-D60B-4EC0-8DFF-0ACCEB73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66">
              <a:extLst>
                <a:ext uri="{FF2B5EF4-FFF2-40B4-BE49-F238E27FC236}">
                  <a16:creationId xmlns:a16="http://schemas.microsoft.com/office/drawing/2014/main" id="{4203BD82-6CF2-4F4F-BF7A-563973A72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64">
              <a:extLst>
                <a:ext uri="{FF2B5EF4-FFF2-40B4-BE49-F238E27FC236}">
                  <a16:creationId xmlns:a16="http://schemas.microsoft.com/office/drawing/2014/main" id="{A60AED84-45CA-4CE4-A190-7038CF2A0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66">
              <a:extLst>
                <a:ext uri="{FF2B5EF4-FFF2-40B4-BE49-F238E27FC236}">
                  <a16:creationId xmlns:a16="http://schemas.microsoft.com/office/drawing/2014/main" id="{A2274105-074E-463A-893A-D97067548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59">
              <a:extLst>
                <a:ext uri="{FF2B5EF4-FFF2-40B4-BE49-F238E27FC236}">
                  <a16:creationId xmlns:a16="http://schemas.microsoft.com/office/drawing/2014/main" id="{7D180A95-8420-4418-A008-AA3F4BE54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62">
              <a:extLst>
                <a:ext uri="{FF2B5EF4-FFF2-40B4-BE49-F238E27FC236}">
                  <a16:creationId xmlns:a16="http://schemas.microsoft.com/office/drawing/2014/main" id="{502D8024-FC48-44A4-9058-F8A36782D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2">
              <a:extLst>
                <a:ext uri="{FF2B5EF4-FFF2-40B4-BE49-F238E27FC236}">
                  <a16:creationId xmlns:a16="http://schemas.microsoft.com/office/drawing/2014/main" id="{40134424-A696-4915-8C8F-716CFAA03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59">
              <a:extLst>
                <a:ext uri="{FF2B5EF4-FFF2-40B4-BE49-F238E27FC236}">
                  <a16:creationId xmlns:a16="http://schemas.microsoft.com/office/drawing/2014/main" id="{76CA045B-0C8B-4E30-8FD4-B52C54625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64">
              <a:extLst>
                <a:ext uri="{FF2B5EF4-FFF2-40B4-BE49-F238E27FC236}">
                  <a16:creationId xmlns:a16="http://schemas.microsoft.com/office/drawing/2014/main" id="{286B563F-7489-4826-85CF-E3B84E4FD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66">
              <a:extLst>
                <a:ext uri="{FF2B5EF4-FFF2-40B4-BE49-F238E27FC236}">
                  <a16:creationId xmlns:a16="http://schemas.microsoft.com/office/drawing/2014/main" id="{A5EA56F9-89E7-4C7B-8250-7A31545DD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DB83EE62-4B44-4DFB-ABB6-FB77DE51D00D}"/>
              </a:ext>
            </a:extLst>
          </p:cNvPr>
          <p:cNvSpPr>
            <a:spLocks noGrp="1"/>
          </p:cNvSpPr>
          <p:nvPr>
            <p:ph idx="1"/>
          </p:nvPr>
        </p:nvSpPr>
        <p:spPr>
          <a:xfrm>
            <a:off x="723586" y="2377440"/>
            <a:ext cx="3097593" cy="3495062"/>
          </a:xfrm>
        </p:spPr>
        <p:txBody>
          <a:bodyPr anchor="ctr">
            <a:normAutofit/>
          </a:bodyPr>
          <a:lstStyle/>
          <a:p>
            <a:r>
              <a:rPr lang="en-US" sz="2400" dirty="0">
                <a:solidFill>
                  <a:srgbClr val="FFFFFF"/>
                </a:solidFill>
              </a:rPr>
              <a:t>Knowledge-based interventions</a:t>
            </a:r>
          </a:p>
          <a:p>
            <a:pPr lvl="1"/>
            <a:r>
              <a:rPr lang="en-US" dirty="0">
                <a:solidFill>
                  <a:srgbClr val="FFFFFF"/>
                </a:solidFill>
              </a:rPr>
              <a:t>Drug fact sheets</a:t>
            </a:r>
          </a:p>
          <a:p>
            <a:pPr lvl="1"/>
            <a:r>
              <a:rPr lang="en-US" dirty="0">
                <a:solidFill>
                  <a:srgbClr val="FFFFFF"/>
                </a:solidFill>
              </a:rPr>
              <a:t>Effects of drugs</a:t>
            </a:r>
          </a:p>
          <a:p>
            <a:r>
              <a:rPr lang="en-US" sz="2400" dirty="0">
                <a:solidFill>
                  <a:srgbClr val="FFFFFF"/>
                </a:solidFill>
              </a:rPr>
              <a:t>Myth busting</a:t>
            </a:r>
          </a:p>
          <a:p>
            <a:endParaRPr lang="en-US" sz="2000" dirty="0">
              <a:solidFill>
                <a:srgbClr val="FFFFFF"/>
              </a:solidFill>
            </a:endParaRPr>
          </a:p>
        </p:txBody>
      </p:sp>
      <p:pic>
        <p:nvPicPr>
          <p:cNvPr id="6146" name="Picture 2" descr="How Do Antidepressants Trigger Fear and Anxiety? - Drug Discovery and  Development">
            <a:extLst>
              <a:ext uri="{FF2B5EF4-FFF2-40B4-BE49-F238E27FC236}">
                <a16:creationId xmlns:a16="http://schemas.microsoft.com/office/drawing/2014/main" id="{14FAEE2A-503A-4F9D-A4C2-9F531969B32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3815" r="26567" b="-2"/>
          <a:stretch/>
        </p:blipFill>
        <p:spPr bwMode="auto">
          <a:xfrm>
            <a:off x="4316618" y="881148"/>
            <a:ext cx="4329658" cy="52653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ealthy Lungs vs Smokers Lunges">
            <a:extLst>
              <a:ext uri="{FF2B5EF4-FFF2-40B4-BE49-F238E27FC236}">
                <a16:creationId xmlns:a16="http://schemas.microsoft.com/office/drawing/2014/main" id="{43444B7E-8939-44E6-8545-A5C7AC022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343" y="2830888"/>
            <a:ext cx="1836526" cy="194742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F5E03E55-E44D-487C-9CBE-CB73DB9E9F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44" y="6759291"/>
            <a:ext cx="9140312" cy="96021"/>
          </a:xfrm>
          <a:prstGeom prst="rect">
            <a:avLst/>
          </a:prstGeom>
        </p:spPr>
      </p:pic>
      <p:grpSp>
        <p:nvGrpSpPr>
          <p:cNvPr id="65" name="Group 64" descr="Thumbs down icon">
            <a:extLst>
              <a:ext uri="{FF2B5EF4-FFF2-40B4-BE49-F238E27FC236}">
                <a16:creationId xmlns:a16="http://schemas.microsoft.com/office/drawing/2014/main" id="{83CC5E81-9DAC-44F6-A5DA-69023AA6F463}"/>
              </a:ext>
            </a:extLst>
          </p:cNvPr>
          <p:cNvGrpSpPr/>
          <p:nvPr/>
        </p:nvGrpSpPr>
        <p:grpSpPr>
          <a:xfrm>
            <a:off x="7641888" y="5352449"/>
            <a:ext cx="1391022" cy="1316071"/>
            <a:chOff x="7641888" y="5352449"/>
            <a:chExt cx="1391022" cy="1316071"/>
          </a:xfrm>
        </p:grpSpPr>
        <p:pic>
          <p:nvPicPr>
            <p:cNvPr id="66" name="Graphic 65" descr="Thumbs Down with solid fill">
              <a:extLst>
                <a:ext uri="{FF2B5EF4-FFF2-40B4-BE49-F238E27FC236}">
                  <a16:creationId xmlns:a16="http://schemas.microsoft.com/office/drawing/2014/main" id="{D4994370-BEE0-4EFA-BCAC-2D164B34F0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5946" y="5606831"/>
              <a:ext cx="914400" cy="914400"/>
            </a:xfrm>
            <a:prstGeom prst="rect">
              <a:avLst/>
            </a:prstGeom>
          </p:spPr>
        </p:pic>
        <p:sp>
          <p:nvSpPr>
            <p:cNvPr id="67" name="Oval 66">
              <a:extLst>
                <a:ext uri="{FF2B5EF4-FFF2-40B4-BE49-F238E27FC236}">
                  <a16:creationId xmlns:a16="http://schemas.microsoft.com/office/drawing/2014/main" id="{C9484DBB-EEE3-467C-B854-9D161FC202A9}"/>
                </a:ext>
              </a:extLst>
            </p:cNvPr>
            <p:cNvSpPr/>
            <p:nvPr/>
          </p:nvSpPr>
          <p:spPr>
            <a:xfrm>
              <a:off x="7641888" y="5352449"/>
              <a:ext cx="1391022" cy="131607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272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988E-309D-7244-8888-2B49A2A18FD4}"/>
              </a:ext>
            </a:extLst>
          </p:cNvPr>
          <p:cNvSpPr>
            <a:spLocks noGrp="1"/>
          </p:cNvSpPr>
          <p:nvPr>
            <p:ph type="title"/>
          </p:nvPr>
        </p:nvSpPr>
        <p:spPr>
          <a:xfrm>
            <a:off x="393555" y="620392"/>
            <a:ext cx="2856201" cy="5504688"/>
          </a:xfrm>
        </p:spPr>
        <p:txBody>
          <a:bodyPr>
            <a:normAutofit/>
          </a:bodyPr>
          <a:lstStyle/>
          <a:p>
            <a:r>
              <a:rPr lang="en-US" sz="5200">
                <a:solidFill>
                  <a:schemeClr val="accent5"/>
                </a:solidFill>
              </a:rPr>
              <a:t>Agenda</a:t>
            </a:r>
          </a:p>
        </p:txBody>
      </p:sp>
      <p:graphicFrame>
        <p:nvGraphicFramePr>
          <p:cNvPr id="5" name="Content Placeholder 2" descr="Welcome and introduction&#10;History of the evidence base&#10;Ineffective prevention strategies&#10;Strategies for promoting effective, evidence-based strategies&#10;">
            <a:extLst>
              <a:ext uri="{FF2B5EF4-FFF2-40B4-BE49-F238E27FC236}">
                <a16:creationId xmlns:a16="http://schemas.microsoft.com/office/drawing/2014/main" id="{612489D2-F0CB-411B-A449-876550B2BAC1}"/>
              </a:ext>
            </a:extLst>
          </p:cNvPr>
          <p:cNvGraphicFramePr>
            <a:graphicFrameLocks noGrp="1"/>
          </p:cNvGraphicFramePr>
          <p:nvPr>
            <p:ph idx="1"/>
            <p:extLst>
              <p:ext uri="{D42A27DB-BD31-4B8C-83A1-F6EECF244321}">
                <p14:modId xmlns:p14="http://schemas.microsoft.com/office/powerpoint/2010/main" val="1153281155"/>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a:extLst>
              <a:ext uri="{FF2B5EF4-FFF2-40B4-BE49-F238E27FC236}">
                <a16:creationId xmlns:a16="http://schemas.microsoft.com/office/drawing/2014/main" id="{DF90B428-578D-4162-8611-B3076BC72FC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844" y="6759291"/>
            <a:ext cx="9140312" cy="96021"/>
          </a:xfrm>
          <a:prstGeom prst="rect">
            <a:avLst/>
          </a:prstGeom>
        </p:spPr>
      </p:pic>
    </p:spTree>
    <p:extLst>
      <p:ext uri="{BB962C8B-B14F-4D97-AF65-F5344CB8AC3E}">
        <p14:creationId xmlns:p14="http://schemas.microsoft.com/office/powerpoint/2010/main" val="2591914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cene board in red background">
            <a:extLst>
              <a:ext uri="{FF2B5EF4-FFF2-40B4-BE49-F238E27FC236}">
                <a16:creationId xmlns:a16="http://schemas.microsoft.com/office/drawing/2014/main" id="{5F933D88-B4AB-4A7D-96CB-D516DAFBD0BB}"/>
              </a:ext>
            </a:extLst>
          </p:cNvPr>
          <p:cNvPicPr>
            <a:picLocks noChangeAspect="1"/>
          </p:cNvPicPr>
          <p:nvPr/>
        </p:nvPicPr>
        <p:blipFill rotWithShape="1">
          <a:blip r:embed="rId3"/>
          <a:srcRect t="24901" r="-1" b="665"/>
          <a:stretch/>
        </p:blipFill>
        <p:spPr>
          <a:xfrm>
            <a:off x="240030" y="320040"/>
            <a:ext cx="8661654" cy="4303462"/>
          </a:xfrm>
          <a:prstGeom prst="rect">
            <a:avLst/>
          </a:prstGeom>
        </p:spPr>
      </p:pic>
      <p:sp>
        <p:nvSpPr>
          <p:cNvPr id="28" name="Rectangle 27">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F73EC7E-F44F-4528-A1C0-7D5CC5C633ED}"/>
              </a:ext>
            </a:extLst>
          </p:cNvPr>
          <p:cNvSpPr>
            <a:spLocks noGrp="1"/>
          </p:cNvSpPr>
          <p:nvPr>
            <p:ph type="title"/>
          </p:nvPr>
        </p:nvSpPr>
        <p:spPr>
          <a:xfrm>
            <a:off x="520705" y="5009083"/>
            <a:ext cx="2379084" cy="1345997"/>
          </a:xfrm>
        </p:spPr>
        <p:txBody>
          <a:bodyPr anchor="ctr">
            <a:noAutofit/>
          </a:bodyPr>
          <a:lstStyle/>
          <a:p>
            <a:r>
              <a:rPr lang="en-US" sz="4000" b="1" dirty="0">
                <a:solidFill>
                  <a:srgbClr val="90993E"/>
                </a:solidFill>
              </a:rPr>
              <a:t>Effective</a:t>
            </a:r>
            <a:r>
              <a:rPr lang="en-US" sz="3200" dirty="0">
                <a:solidFill>
                  <a:schemeClr val="bg1"/>
                </a:solidFill>
              </a:rPr>
              <a:t> Information Sharing</a:t>
            </a:r>
          </a:p>
        </p:txBody>
      </p:sp>
      <p:cxnSp>
        <p:nvCxnSpPr>
          <p:cNvPr id="30" name="Straight Connector 29">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35B6F1E-2B97-4F74-BA8F-0403BE737998}"/>
              </a:ext>
            </a:extLst>
          </p:cNvPr>
          <p:cNvSpPr>
            <a:spLocks noGrp="1"/>
          </p:cNvSpPr>
          <p:nvPr>
            <p:ph idx="1"/>
          </p:nvPr>
        </p:nvSpPr>
        <p:spPr>
          <a:xfrm>
            <a:off x="3280411" y="5191963"/>
            <a:ext cx="5232654" cy="1345997"/>
          </a:xfrm>
        </p:spPr>
        <p:txBody>
          <a:bodyPr anchor="ctr">
            <a:normAutofit/>
          </a:bodyPr>
          <a:lstStyle/>
          <a:p>
            <a:r>
              <a:rPr lang="en-US" sz="2400" dirty="0">
                <a:solidFill>
                  <a:schemeClr val="bg1"/>
                </a:solidFill>
              </a:rPr>
              <a:t>Education related to risk and protective factors</a:t>
            </a:r>
          </a:p>
          <a:p>
            <a:r>
              <a:rPr lang="en-US" sz="2400" dirty="0">
                <a:solidFill>
                  <a:schemeClr val="bg1"/>
                </a:solidFill>
              </a:rPr>
              <a:t>Action-focused information</a:t>
            </a:r>
          </a:p>
          <a:p>
            <a:pPr marL="0" indent="0">
              <a:buNone/>
            </a:pPr>
            <a:endParaRPr lang="en-US" sz="1500" dirty="0">
              <a:solidFill>
                <a:schemeClr val="bg1"/>
              </a:solidFill>
            </a:endParaRPr>
          </a:p>
        </p:txBody>
      </p:sp>
      <p:pic>
        <p:nvPicPr>
          <p:cNvPr id="18" name="Picture 2">
            <a:extLst>
              <a:ext uri="{FF2B5EF4-FFF2-40B4-BE49-F238E27FC236}">
                <a16:creationId xmlns:a16="http://schemas.microsoft.com/office/drawing/2014/main" id="{638AADB9-1518-4EAB-B6E7-85AB78D038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grpSp>
        <p:nvGrpSpPr>
          <p:cNvPr id="9" name="Group 8" descr="Thumbs up icon">
            <a:extLst>
              <a:ext uri="{FF2B5EF4-FFF2-40B4-BE49-F238E27FC236}">
                <a16:creationId xmlns:a16="http://schemas.microsoft.com/office/drawing/2014/main" id="{B71F8C59-D33F-4B01-8C4E-80B69E828E17}"/>
              </a:ext>
            </a:extLst>
          </p:cNvPr>
          <p:cNvGrpSpPr/>
          <p:nvPr/>
        </p:nvGrpSpPr>
        <p:grpSpPr>
          <a:xfrm>
            <a:off x="7438520" y="5237979"/>
            <a:ext cx="1391022" cy="1316071"/>
            <a:chOff x="9120665" y="1981779"/>
            <a:chExt cx="1391022" cy="1316071"/>
          </a:xfrm>
        </p:grpSpPr>
        <p:pic>
          <p:nvPicPr>
            <p:cNvPr id="11" name="Graphic 10" descr="Thumbs up sign with solid fill">
              <a:extLst>
                <a:ext uri="{FF2B5EF4-FFF2-40B4-BE49-F238E27FC236}">
                  <a16:creationId xmlns:a16="http://schemas.microsoft.com/office/drawing/2014/main" id="{C2B6DA98-8B7B-4FB6-B2BD-8A4F858B8A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6044" y="2148839"/>
              <a:ext cx="914400" cy="914400"/>
            </a:xfrm>
            <a:prstGeom prst="rect">
              <a:avLst/>
            </a:prstGeom>
          </p:spPr>
        </p:pic>
        <p:sp>
          <p:nvSpPr>
            <p:cNvPr id="12" name="Oval 11">
              <a:extLst>
                <a:ext uri="{FF2B5EF4-FFF2-40B4-BE49-F238E27FC236}">
                  <a16:creationId xmlns:a16="http://schemas.microsoft.com/office/drawing/2014/main" id="{89A9C1B9-7154-4EAB-860F-618327B4E777}"/>
                </a:ext>
              </a:extLst>
            </p:cNvPr>
            <p:cNvSpPr/>
            <p:nvPr/>
          </p:nvSpPr>
          <p:spPr>
            <a:xfrm>
              <a:off x="9120665" y="1981779"/>
              <a:ext cx="1391022" cy="1316071"/>
            </a:xfrm>
            <a:prstGeom prst="ellipse">
              <a:avLst/>
            </a:prstGeom>
            <a:no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58134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9AEE8A-B5F0-4ECA-BBB9-F2E69A2BEC7D}"/>
              </a:ext>
            </a:extLst>
          </p:cNvPr>
          <p:cNvSpPr>
            <a:spLocks noGrp="1"/>
          </p:cNvSpPr>
          <p:nvPr>
            <p:ph type="title"/>
          </p:nvPr>
        </p:nvSpPr>
        <p:spPr>
          <a:xfrm>
            <a:off x="360759" y="3752849"/>
            <a:ext cx="2753915" cy="2452687"/>
          </a:xfrm>
        </p:spPr>
        <p:txBody>
          <a:bodyPr vert="horz" lIns="91440" tIns="45720" rIns="91440" bIns="45720" rtlCol="0" anchor="ctr">
            <a:normAutofit/>
          </a:bodyPr>
          <a:lstStyle/>
          <a:p>
            <a:r>
              <a:rPr lang="en-US" sz="3100"/>
              <a:t>Reflection #2	</a:t>
            </a:r>
          </a:p>
        </p:txBody>
      </p:sp>
      <p:pic>
        <p:nvPicPr>
          <p:cNvPr id="2" name="Picture 4" descr="Trees next to a lake with the trees reflected in the water">
            <a:extLst>
              <a:ext uri="{FF2B5EF4-FFF2-40B4-BE49-F238E27FC236}">
                <a16:creationId xmlns:a16="http://schemas.microsoft.com/office/drawing/2014/main" id="{EA8DBA09-0071-43F0-B31C-A001885EE061}"/>
              </a:ext>
            </a:extLst>
          </p:cNvPr>
          <p:cNvPicPr>
            <a:picLocks noChangeAspect="1"/>
          </p:cNvPicPr>
          <p:nvPr/>
        </p:nvPicPr>
        <p:blipFill rotWithShape="1">
          <a:blip r:embed="rId2"/>
          <a:srcRect t="22359" b="1987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8" name="Content Placeholder 7">
            <a:extLst>
              <a:ext uri="{FF2B5EF4-FFF2-40B4-BE49-F238E27FC236}">
                <a16:creationId xmlns:a16="http://schemas.microsoft.com/office/drawing/2014/main" id="{622B237D-C1FE-460E-AFBC-8D71E6BE469B}"/>
              </a:ext>
            </a:extLst>
          </p:cNvPr>
          <p:cNvSpPr>
            <a:spLocks noGrp="1"/>
          </p:cNvSpPr>
          <p:nvPr>
            <p:ph sz="half" idx="2"/>
          </p:nvPr>
        </p:nvSpPr>
        <p:spPr>
          <a:xfrm>
            <a:off x="3167986" y="3752850"/>
            <a:ext cx="5614060" cy="2452687"/>
          </a:xfrm>
        </p:spPr>
        <p:txBody>
          <a:bodyPr vert="horz" lIns="91440" tIns="45720" rIns="91440" bIns="45720" rtlCol="0" anchor="ctr">
            <a:normAutofit/>
          </a:bodyPr>
          <a:lstStyle/>
          <a:p>
            <a:r>
              <a:rPr lang="en-US" sz="2400" dirty="0"/>
              <a:t>Write one strategy that has been or is being done in your community that is known to be ineffective </a:t>
            </a:r>
            <a:endParaRPr lang="en-US" sz="2400" dirty="0">
              <a:cs typeface="Arial"/>
            </a:endParaRPr>
          </a:p>
          <a:p>
            <a:r>
              <a:rPr lang="en-US" sz="2400" dirty="0"/>
              <a:t>List the reasons why the community (or an individual) is invested in this strategy</a:t>
            </a:r>
            <a:endParaRPr lang="en-US" sz="2400" dirty="0">
              <a:cs typeface="Arial"/>
            </a:endParaRPr>
          </a:p>
        </p:txBody>
      </p:sp>
      <p:pic>
        <p:nvPicPr>
          <p:cNvPr id="3" name="Picture 2">
            <a:extLst>
              <a:ext uri="{FF2B5EF4-FFF2-40B4-BE49-F238E27FC236}">
                <a16:creationId xmlns:a16="http://schemas.microsoft.com/office/drawing/2014/main" id="{6B9CE3C5-AB2E-4E65-8751-06AA1CD235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434212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20775243-5887-47CA-876B-9BC4584DF1D1}"/>
              </a:ext>
            </a:extLst>
          </p:cNvPr>
          <p:cNvSpPr>
            <a:spLocks noGrp="1"/>
          </p:cNvSpPr>
          <p:nvPr>
            <p:ph type="title"/>
          </p:nvPr>
        </p:nvSpPr>
        <p:spPr>
          <a:xfrm>
            <a:off x="548640" y="731520"/>
            <a:ext cx="4567428" cy="1426464"/>
          </a:xfrm>
        </p:spPr>
        <p:txBody>
          <a:bodyPr>
            <a:normAutofit/>
          </a:bodyPr>
          <a:lstStyle/>
          <a:p>
            <a:r>
              <a:rPr lang="en-US" sz="3100" dirty="0">
                <a:solidFill>
                  <a:srgbClr val="FFFFFF"/>
                </a:solidFill>
              </a:rPr>
              <a:t>What Drives Continued Implementation of Ineffective Strategies</a:t>
            </a:r>
          </a:p>
        </p:txBody>
      </p:sp>
      <p:sp>
        <p:nvSpPr>
          <p:cNvPr id="24" name="Rectangle 2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A0546E85-C89D-4457-8634-FEEC8B80A599}"/>
              </a:ext>
            </a:extLst>
          </p:cNvPr>
          <p:cNvSpPr>
            <a:spLocks noGrp="1"/>
          </p:cNvSpPr>
          <p:nvPr>
            <p:ph idx="1"/>
          </p:nvPr>
        </p:nvSpPr>
        <p:spPr>
          <a:xfrm>
            <a:off x="594119" y="2480955"/>
            <a:ext cx="7948296" cy="3283260"/>
          </a:xfrm>
        </p:spPr>
        <p:txBody>
          <a:bodyPr anchor="ctr">
            <a:normAutofit/>
          </a:bodyPr>
          <a:lstStyle/>
          <a:p>
            <a:r>
              <a:rPr lang="en-US" sz="2300" dirty="0"/>
              <a:t>Perception that the interventions are “liked” by the audience</a:t>
            </a:r>
          </a:p>
          <a:p>
            <a:r>
              <a:rPr lang="en-US" sz="2300" dirty="0"/>
              <a:t>Partners not open to change</a:t>
            </a:r>
          </a:p>
          <a:p>
            <a:r>
              <a:rPr lang="en-US" sz="2300" dirty="0"/>
              <a:t>Partners insist on implementing despite evidence</a:t>
            </a:r>
          </a:p>
          <a:p>
            <a:r>
              <a:rPr lang="en-US" sz="2300" dirty="0"/>
              <a:t>Individuals feel the strategy “worked for me”</a:t>
            </a:r>
          </a:p>
          <a:p>
            <a:r>
              <a:rPr lang="en-US" sz="2300" dirty="0"/>
              <a:t>Concern regarding capacity and/or cost</a:t>
            </a:r>
          </a:p>
        </p:txBody>
      </p:sp>
      <p:pic>
        <p:nvPicPr>
          <p:cNvPr id="16" name="Picture 2">
            <a:extLst>
              <a:ext uri="{FF2B5EF4-FFF2-40B4-BE49-F238E27FC236}">
                <a16:creationId xmlns:a16="http://schemas.microsoft.com/office/drawing/2014/main" id="{322EC6C4-A1DE-4B14-87EC-9CA37EBB0A1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4" y="6759291"/>
            <a:ext cx="9140312" cy="96021"/>
          </a:xfrm>
          <a:prstGeom prst="rect">
            <a:avLst/>
          </a:prstGeom>
        </p:spPr>
      </p:pic>
    </p:spTree>
    <p:extLst>
      <p:ext uri="{BB962C8B-B14F-4D97-AF65-F5344CB8AC3E}">
        <p14:creationId xmlns:p14="http://schemas.microsoft.com/office/powerpoint/2010/main" val="466779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938E420B-50D4-4A4D-85CE-0F256E3E4156}"/>
              </a:ext>
            </a:extLst>
          </p:cNvPr>
          <p:cNvSpPr>
            <a:spLocks noGrp="1"/>
          </p:cNvSpPr>
          <p:nvPr>
            <p:ph type="title"/>
          </p:nvPr>
        </p:nvSpPr>
        <p:spPr>
          <a:xfrm>
            <a:off x="539014" y="5091762"/>
            <a:ext cx="5613590" cy="1264588"/>
          </a:xfrm>
        </p:spPr>
        <p:txBody>
          <a:bodyPr vert="horz" lIns="91440" tIns="45720" rIns="91440" bIns="45720" rtlCol="0" anchor="ctr">
            <a:normAutofit/>
          </a:bodyPr>
          <a:lstStyle/>
          <a:p>
            <a:pPr algn="r"/>
            <a:r>
              <a:rPr lang="en-US" sz="4200" dirty="0">
                <a:solidFill>
                  <a:srgbClr val="FFFFFF"/>
                </a:solidFill>
              </a:rPr>
              <a:t>Questions? Clarifications?</a:t>
            </a:r>
          </a:p>
        </p:txBody>
      </p:sp>
      <p:pic>
        <p:nvPicPr>
          <p:cNvPr id="2" name="Picture 2" descr="ASK on a sign">
            <a:extLst>
              <a:ext uri="{FF2B5EF4-FFF2-40B4-BE49-F238E27FC236}">
                <a16:creationId xmlns:a16="http://schemas.microsoft.com/office/drawing/2014/main" id="{887CEED4-E5F9-4254-B99F-590562948221}"/>
              </a:ext>
            </a:extLst>
          </p:cNvPr>
          <p:cNvPicPr>
            <a:picLocks noChangeAspect="1"/>
          </p:cNvPicPr>
          <p:nvPr/>
        </p:nvPicPr>
        <p:blipFill rotWithShape="1">
          <a:blip r:embed="rId3"/>
          <a:srcRect t="21713" r="-1" b="1107"/>
          <a:stretch/>
        </p:blipFill>
        <p:spPr>
          <a:xfrm>
            <a:off x="240030" y="320040"/>
            <a:ext cx="8661654" cy="4462272"/>
          </a:xfrm>
          <a:prstGeom prst="rect">
            <a:avLst/>
          </a:prstGeom>
          <a:noFill/>
        </p:spPr>
      </p:pic>
      <p:cxnSp>
        <p:nvCxnSpPr>
          <p:cNvPr id="16" name="Straight Connector 15">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F9C6807-5B4E-45B6-9152-ACE911383F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18106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030AF-B9BE-482E-AA68-02BFA9CE54F2}"/>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gn="ctr"/>
            <a:r>
              <a:rPr lang="en-US" sz="4700" kern="1200">
                <a:solidFill>
                  <a:schemeClr val="bg1"/>
                </a:solidFill>
                <a:latin typeface="+mj-lt"/>
                <a:ea typeface="+mj-ea"/>
                <a:cs typeface="+mj-cs"/>
              </a:rPr>
              <a:t>Moving Forward…</a:t>
            </a: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wo cups of coffee next to a sign that says Inhale the future, Exhale the past.">
            <a:extLst>
              <a:ext uri="{FF2B5EF4-FFF2-40B4-BE49-F238E27FC236}">
                <a16:creationId xmlns:a16="http://schemas.microsoft.com/office/drawing/2014/main" id="{931AD993-F74F-4697-A417-E977183BCE0F}"/>
              </a:ext>
            </a:extLst>
          </p:cNvPr>
          <p:cNvPicPr>
            <a:picLocks noGrp="1" noChangeAspect="1"/>
          </p:cNvPicPr>
          <p:nvPr>
            <p:ph idx="1"/>
          </p:nvPr>
        </p:nvPicPr>
        <p:blipFill rotWithShape="1">
          <a:blip r:embed="rId3"/>
          <a:srcRect t="13350" r="1" b="3684"/>
          <a:stretch/>
        </p:blipFill>
        <p:spPr>
          <a:xfrm>
            <a:off x="928515" y="2427541"/>
            <a:ext cx="7245645" cy="3997637"/>
          </a:xfrm>
          <a:prstGeom prst="rect">
            <a:avLst/>
          </a:prstGeom>
          <a:noFill/>
        </p:spPr>
      </p:pic>
      <p:pic>
        <p:nvPicPr>
          <p:cNvPr id="3" name="Picture 2">
            <a:extLst>
              <a:ext uri="{FF2B5EF4-FFF2-40B4-BE49-F238E27FC236}">
                <a16:creationId xmlns:a16="http://schemas.microsoft.com/office/drawing/2014/main" id="{834F6006-B882-45DA-90B8-DD2AC6E6AD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3586160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C7B5F-3264-447D-8C5E-D63F2F2E448F}"/>
              </a:ext>
            </a:extLst>
          </p:cNvPr>
          <p:cNvSpPr>
            <a:spLocks noGrp="1"/>
          </p:cNvSpPr>
          <p:nvPr>
            <p:ph type="title"/>
          </p:nvPr>
        </p:nvSpPr>
        <p:spPr>
          <a:xfrm>
            <a:off x="393555" y="620392"/>
            <a:ext cx="2856201" cy="5504688"/>
          </a:xfrm>
        </p:spPr>
        <p:txBody>
          <a:bodyPr>
            <a:normAutofit/>
          </a:bodyPr>
          <a:lstStyle/>
          <a:p>
            <a:r>
              <a:rPr lang="en-US" sz="4000">
                <a:solidFill>
                  <a:schemeClr val="accent5"/>
                </a:solidFill>
              </a:rPr>
              <a:t>Simon Sinek Video: Consider…</a:t>
            </a:r>
          </a:p>
        </p:txBody>
      </p:sp>
      <p:graphicFrame>
        <p:nvGraphicFramePr>
          <p:cNvPr id="26" name="Content Placeholder 2" descr="Incremental change vs sudden change&#10; How can you move your community incrementally toward more effective strategies? &#10;Law of Diffusion of Innovation&#10; How can you apply this law to moving your community toward more effective strategies? &#10; Who might your early adopters be? How can you build demand?&#10;">
            <a:extLst>
              <a:ext uri="{FF2B5EF4-FFF2-40B4-BE49-F238E27FC236}">
                <a16:creationId xmlns:a16="http://schemas.microsoft.com/office/drawing/2014/main" id="{C75B99EC-F620-4862-A738-6393C0FD5876}"/>
              </a:ext>
            </a:extLst>
          </p:cNvPr>
          <p:cNvGraphicFramePr>
            <a:graphicFrameLocks noGrp="1"/>
          </p:cNvGraphicFramePr>
          <p:nvPr>
            <p:ph idx="1"/>
            <p:extLst>
              <p:ext uri="{D42A27DB-BD31-4B8C-83A1-F6EECF244321}">
                <p14:modId xmlns:p14="http://schemas.microsoft.com/office/powerpoint/2010/main" val="1636422880"/>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1986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0A2A-5857-4BE0-8B54-F6DEFADF0BC4}"/>
              </a:ext>
            </a:extLst>
          </p:cNvPr>
          <p:cNvSpPr>
            <a:spLocks noGrp="1"/>
          </p:cNvSpPr>
          <p:nvPr>
            <p:ph type="title"/>
          </p:nvPr>
        </p:nvSpPr>
        <p:spPr>
          <a:xfrm>
            <a:off x="630935" y="1655286"/>
            <a:ext cx="3456793" cy="2610042"/>
          </a:xfrm>
        </p:spPr>
        <p:txBody>
          <a:bodyPr vert="horz" lIns="91440" tIns="45720" rIns="91440" bIns="45720" rtlCol="0" anchor="b">
            <a:normAutofit/>
          </a:bodyPr>
          <a:lstStyle/>
          <a:p>
            <a:r>
              <a:rPr lang="en-US" sz="4300" kern="1200">
                <a:solidFill>
                  <a:schemeClr val="tx1"/>
                </a:solidFill>
                <a:latin typeface="+mj-lt"/>
                <a:ea typeface="+mj-ea"/>
                <a:cs typeface="+mj-cs"/>
              </a:rPr>
              <a:t>Video: </a:t>
            </a:r>
            <a:br>
              <a:rPr lang="en-US" sz="4300" kern="1200">
                <a:solidFill>
                  <a:schemeClr val="tx1"/>
                </a:solidFill>
                <a:latin typeface="+mj-lt"/>
                <a:ea typeface="+mj-ea"/>
                <a:cs typeface="+mj-cs"/>
              </a:rPr>
            </a:br>
            <a:r>
              <a:rPr lang="en-US" sz="4300" kern="1200">
                <a:solidFill>
                  <a:schemeClr val="tx1"/>
                </a:solidFill>
                <a:latin typeface="+mj-lt"/>
                <a:ea typeface="+mj-ea"/>
                <a:cs typeface="+mj-cs"/>
              </a:rPr>
              <a:t>Navigate and Embrace Change</a:t>
            </a:r>
          </a:p>
        </p:txBody>
      </p:sp>
      <p:sp>
        <p:nvSpPr>
          <p:cNvPr id="51" name="Freeform: Shape 8">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10">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nline Media 3" title="Navigate and Embrace Change | Simon Sinek">
            <a:hlinkClick r:id="" action="ppaction://media"/>
            <a:extLst>
              <a:ext uri="{FF2B5EF4-FFF2-40B4-BE49-F238E27FC236}">
                <a16:creationId xmlns:a16="http://schemas.microsoft.com/office/drawing/2014/main" id="{500ABD65-7A0E-4A9A-BC1C-292914E045FE}"/>
              </a:ext>
            </a:extLst>
          </p:cNvPr>
          <p:cNvPicPr>
            <a:picLocks noRot="1" noChangeAspect="1"/>
          </p:cNvPicPr>
          <p:nvPr>
            <a:videoFile r:link="rId1"/>
          </p:nvPr>
        </p:nvPicPr>
        <p:blipFill>
          <a:blip r:embed="rId4"/>
          <a:stretch>
            <a:fillRect/>
          </a:stretch>
        </p:blipFill>
        <p:spPr>
          <a:xfrm>
            <a:off x="4880684" y="2321300"/>
            <a:ext cx="3809528" cy="2152383"/>
          </a:xfrm>
          <a:prstGeom prst="rect">
            <a:avLst/>
          </a:prstGeom>
        </p:spPr>
      </p:pic>
      <p:sp>
        <p:nvSpPr>
          <p:cNvPr id="53" name="Freeform: Shape 12">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14">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ontent Placeholder 2">
            <a:extLst>
              <a:ext uri="{FF2B5EF4-FFF2-40B4-BE49-F238E27FC236}">
                <a16:creationId xmlns:a16="http://schemas.microsoft.com/office/drawing/2014/main" id="{5C78D9CC-585F-4B1F-B4B6-0E662559F497}"/>
              </a:ext>
            </a:extLst>
          </p:cNvPr>
          <p:cNvSpPr>
            <a:spLocks noGrp="1"/>
          </p:cNvSpPr>
          <p:nvPr/>
        </p:nvSpPr>
        <p:spPr>
          <a:xfrm>
            <a:off x="4297310" y="4629048"/>
            <a:ext cx="5029201" cy="508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u="sng" dirty="0">
                <a:solidFill>
                  <a:srgbClr val="0563C1"/>
                </a:solidFill>
                <a:effectLst/>
                <a:latin typeface="Arial"/>
                <a:ea typeface="Calibri" panose="020F0502020204030204" pitchFamily="34" charset="0"/>
                <a:cs typeface="Calibri"/>
                <a:hlinkClick r:id="rId5"/>
              </a:rPr>
              <a:t>https://www.youtube.com/watch?v=pUmTQ-86-YI</a:t>
            </a:r>
            <a:endParaRPr lang="en-US" sz="1400" u="sng">
              <a:solidFill>
                <a:srgbClr val="0563C1"/>
              </a:solidFill>
              <a:effectLst/>
              <a:latin typeface="Arial"/>
              <a:ea typeface="Calibri" panose="020F0502020204030204" pitchFamily="34" charset="0"/>
              <a:cs typeface="Calibri"/>
            </a:endParaRPr>
          </a:p>
          <a:p>
            <a:endParaRPr lang="en-US" dirty="0"/>
          </a:p>
        </p:txBody>
      </p:sp>
    </p:spTree>
    <p:extLst>
      <p:ext uri="{BB962C8B-B14F-4D97-AF65-F5344CB8AC3E}">
        <p14:creationId xmlns:p14="http://schemas.microsoft.com/office/powerpoint/2010/main" val="16469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F004-FC7D-4537-A9C1-9EC5E3178BC6}"/>
              </a:ext>
            </a:extLst>
          </p:cNvPr>
          <p:cNvSpPr>
            <a:spLocks noGrp="1"/>
          </p:cNvSpPr>
          <p:nvPr>
            <p:ph type="title"/>
          </p:nvPr>
        </p:nvSpPr>
        <p:spPr>
          <a:xfrm>
            <a:off x="486696" y="629266"/>
            <a:ext cx="2629122" cy="1622321"/>
          </a:xfrm>
        </p:spPr>
        <p:txBody>
          <a:bodyPr>
            <a:normAutofit/>
          </a:bodyPr>
          <a:lstStyle/>
          <a:p>
            <a:r>
              <a:rPr lang="en-US"/>
              <a:t>Video Debrief</a:t>
            </a:r>
          </a:p>
        </p:txBody>
      </p:sp>
      <p:sp>
        <p:nvSpPr>
          <p:cNvPr id="48" name="Rectangle 4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Law of Diffusion of Innovations graph">
            <a:extLst>
              <a:ext uri="{FF2B5EF4-FFF2-40B4-BE49-F238E27FC236}">
                <a16:creationId xmlns:a16="http://schemas.microsoft.com/office/drawing/2014/main" id="{3687AFE0-E9F4-4369-B9B4-D12D5303FB43}"/>
              </a:ext>
            </a:extLst>
          </p:cNvPr>
          <p:cNvPicPr>
            <a:picLocks noChangeAspect="1"/>
          </p:cNvPicPr>
          <p:nvPr/>
        </p:nvPicPr>
        <p:blipFill>
          <a:blip r:embed="rId3"/>
          <a:stretch>
            <a:fillRect/>
          </a:stretch>
        </p:blipFill>
        <p:spPr>
          <a:xfrm>
            <a:off x="4054396" y="2496262"/>
            <a:ext cx="4514498" cy="1862229"/>
          </a:xfrm>
          <a:prstGeom prst="rect">
            <a:avLst/>
          </a:prstGeom>
          <a:effectLst/>
        </p:spPr>
      </p:pic>
      <p:graphicFrame>
        <p:nvGraphicFramePr>
          <p:cNvPr id="18" name="Content Placeholder 2" descr="Incremental change vs sudden change&#10; How can you move your community incrementally toward more effective strategies? &#10;Law of Diffusion of Innovations&#10; How can you apply this law to moving your community toward more effective strategies? &#10; Who might your early adopters be? How can you build demand?&#10;">
            <a:extLst>
              <a:ext uri="{FF2B5EF4-FFF2-40B4-BE49-F238E27FC236}">
                <a16:creationId xmlns:a16="http://schemas.microsoft.com/office/drawing/2014/main" id="{B8663863-8411-4DF6-895A-3F31E13D8267}"/>
              </a:ext>
            </a:extLst>
          </p:cNvPr>
          <p:cNvGraphicFramePr>
            <a:graphicFrameLocks noGrp="1"/>
          </p:cNvGraphicFramePr>
          <p:nvPr>
            <p:ph idx="1"/>
            <p:extLst>
              <p:ext uri="{D42A27DB-BD31-4B8C-83A1-F6EECF244321}">
                <p14:modId xmlns:p14="http://schemas.microsoft.com/office/powerpoint/2010/main" val="2464244630"/>
              </p:ext>
            </p:extLst>
          </p:nvPr>
        </p:nvGraphicFramePr>
        <p:xfrm>
          <a:off x="486698" y="2046514"/>
          <a:ext cx="2629120" cy="4144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6545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4A4D8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5EACFB-0603-4187-BEC1-EBD0057EABAB}"/>
              </a:ext>
            </a:extLst>
          </p:cNvPr>
          <p:cNvSpPr>
            <a:spLocks noGrp="1"/>
          </p:cNvSpPr>
          <p:nvPr>
            <p:ph type="title"/>
          </p:nvPr>
        </p:nvSpPr>
        <p:spPr>
          <a:xfrm>
            <a:off x="393192" y="491260"/>
            <a:ext cx="4945641" cy="1625210"/>
          </a:xfrm>
        </p:spPr>
        <p:txBody>
          <a:bodyPr vert="horz" lIns="91440" tIns="45720" rIns="91440" bIns="45720" rtlCol="0" anchor="ctr">
            <a:normAutofit/>
          </a:bodyPr>
          <a:lstStyle/>
          <a:p>
            <a:r>
              <a:rPr lang="en-US">
                <a:solidFill>
                  <a:srgbClr val="FFFFFF"/>
                </a:solidFill>
              </a:rPr>
              <a:t>Prime the Pump!</a:t>
            </a:r>
          </a:p>
        </p:txBody>
      </p:sp>
      <p:pic>
        <p:nvPicPr>
          <p:cNvPr id="5" name="Picture 4" descr="water from a pipe going onto a person's hands">
            <a:extLst>
              <a:ext uri="{FF2B5EF4-FFF2-40B4-BE49-F238E27FC236}">
                <a16:creationId xmlns:a16="http://schemas.microsoft.com/office/drawing/2014/main" id="{4E7A02A8-A28B-47B1-90CF-2B376AB94ED8}"/>
              </a:ext>
            </a:extLst>
          </p:cNvPr>
          <p:cNvPicPr>
            <a:picLocks noChangeAspect="1"/>
          </p:cNvPicPr>
          <p:nvPr/>
        </p:nvPicPr>
        <p:blipFill rotWithShape="1">
          <a:blip r:embed="rId3"/>
          <a:srcRect l="1787" r="11612" b="1"/>
          <a:stretch/>
        </p:blipFill>
        <p:spPr>
          <a:xfrm>
            <a:off x="245660" y="2454903"/>
            <a:ext cx="5293729" cy="4080254"/>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A2A01F-0E3D-4440-85A3-086D305A78D2}"/>
              </a:ext>
            </a:extLst>
          </p:cNvPr>
          <p:cNvSpPr>
            <a:spLocks noGrp="1"/>
          </p:cNvSpPr>
          <p:nvPr>
            <p:ph sz="half" idx="1"/>
          </p:nvPr>
        </p:nvSpPr>
        <p:spPr>
          <a:xfrm>
            <a:off x="6021989" y="917725"/>
            <a:ext cx="2780562" cy="4852362"/>
          </a:xfrm>
        </p:spPr>
        <p:txBody>
          <a:bodyPr vert="horz" lIns="91440" tIns="45720" rIns="91440" bIns="45720" rtlCol="0" anchor="ctr">
            <a:normAutofit/>
          </a:bodyPr>
          <a:lstStyle/>
          <a:p>
            <a:r>
              <a:rPr lang="en-US" sz="2000" dirty="0">
                <a:solidFill>
                  <a:srgbClr val="FFFFFF"/>
                </a:solidFill>
              </a:rPr>
              <a:t>Review your strategic plan, including the priority problems, risk/ protective factors</a:t>
            </a:r>
            <a:endParaRPr lang="en-US" sz="2000" dirty="0">
              <a:solidFill>
                <a:srgbClr val="FFFFFF"/>
              </a:solidFill>
              <a:cs typeface="Arial"/>
            </a:endParaRPr>
          </a:p>
          <a:p>
            <a:r>
              <a:rPr lang="en-US" sz="2000" dirty="0">
                <a:solidFill>
                  <a:srgbClr val="FFFFFF"/>
                </a:solidFill>
              </a:rPr>
              <a:t>Provide training on logic models</a:t>
            </a:r>
            <a:endParaRPr lang="en-US" sz="2000" dirty="0">
              <a:solidFill>
                <a:srgbClr val="FFFFFF"/>
              </a:solidFill>
              <a:cs typeface="Arial"/>
            </a:endParaRPr>
          </a:p>
          <a:p>
            <a:r>
              <a:rPr lang="en-US" sz="2000" dirty="0">
                <a:solidFill>
                  <a:srgbClr val="FFFFFF"/>
                </a:solidFill>
              </a:rPr>
              <a:t>Identify evidence-based strategies that are a good fit for your community</a:t>
            </a:r>
            <a:endParaRPr lang="en-US" sz="2000" dirty="0">
              <a:solidFill>
                <a:srgbClr val="FFFFFF"/>
              </a:solidFill>
              <a:cs typeface="Arial"/>
            </a:endParaRPr>
          </a:p>
        </p:txBody>
      </p:sp>
      <p:pic>
        <p:nvPicPr>
          <p:cNvPr id="4" name="Picture 2">
            <a:extLst>
              <a:ext uri="{FF2B5EF4-FFF2-40B4-BE49-F238E27FC236}">
                <a16:creationId xmlns:a16="http://schemas.microsoft.com/office/drawing/2014/main" id="{E5AC271F-1368-4950-86FD-F7F66E2CE2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2212002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81DC-E70D-44AC-863C-B0AB9938265A}"/>
              </a:ext>
            </a:extLst>
          </p:cNvPr>
          <p:cNvSpPr>
            <a:spLocks noGrp="1"/>
          </p:cNvSpPr>
          <p:nvPr>
            <p:ph type="title"/>
          </p:nvPr>
        </p:nvSpPr>
        <p:spPr>
          <a:xfrm>
            <a:off x="628650" y="365126"/>
            <a:ext cx="7886700" cy="1325563"/>
          </a:xfrm>
        </p:spPr>
        <p:txBody>
          <a:bodyPr anchor="ctr">
            <a:normAutofit/>
          </a:bodyPr>
          <a:lstStyle/>
          <a:p>
            <a:r>
              <a:rPr lang="en-US" dirty="0"/>
              <a:t>Steps to Moving Toward More Effective Strategies	</a:t>
            </a:r>
          </a:p>
        </p:txBody>
      </p:sp>
      <p:graphicFrame>
        <p:nvGraphicFramePr>
          <p:cNvPr id="5" name="Content Placeholder 2" descr="Identify&#10; Identify WHY your community (or a certain individual) are invested in the ineffective strategy&#10;Find&#10; Find evidence-based, effective strategies that could be implemented instead&#10;Brainstorm&#10; Brainstorm how the change in strategy could benefit those invested in the ineffective strategy&#10;Create&#10; Create a message to persuade people to embrace replacing the ineffective strategy&#10;Meet&#10; Meet with those invested in the ineffective strategy &#10;">
            <a:extLst>
              <a:ext uri="{FF2B5EF4-FFF2-40B4-BE49-F238E27FC236}">
                <a16:creationId xmlns:a16="http://schemas.microsoft.com/office/drawing/2014/main" id="{1C4A91E0-0E1C-4FE3-97A2-34AECD550158}"/>
              </a:ext>
            </a:extLst>
          </p:cNvPr>
          <p:cNvGraphicFramePr>
            <a:graphicFrameLocks noGrp="1"/>
          </p:cNvGraphicFramePr>
          <p:nvPr>
            <p:ph idx="1"/>
            <p:extLst>
              <p:ext uri="{D42A27DB-BD31-4B8C-83A1-F6EECF244321}">
                <p14:modId xmlns:p14="http://schemas.microsoft.com/office/powerpoint/2010/main" val="240399453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2">
            <a:extLst>
              <a:ext uri="{FF2B5EF4-FFF2-40B4-BE49-F238E27FC236}">
                <a16:creationId xmlns:a16="http://schemas.microsoft.com/office/drawing/2014/main" id="{C3D6A210-0242-4531-AFCB-0452CD069C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844" y="6759291"/>
            <a:ext cx="9140312" cy="96021"/>
          </a:xfrm>
          <a:prstGeom prst="rect">
            <a:avLst/>
          </a:prstGeom>
        </p:spPr>
      </p:pic>
    </p:spTree>
    <p:extLst>
      <p:ext uri="{BB962C8B-B14F-4D97-AF65-F5344CB8AC3E}">
        <p14:creationId xmlns:p14="http://schemas.microsoft.com/office/powerpoint/2010/main" val="2801733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0FDFF0-5308-D34B-A4E8-927E1B5F1AD7}"/>
              </a:ext>
            </a:extLst>
          </p:cNvPr>
          <p:cNvSpPr>
            <a:spLocks noGrp="1"/>
          </p:cNvSpPr>
          <p:nvPr>
            <p:ph type="title"/>
          </p:nvPr>
        </p:nvSpPr>
        <p:spPr>
          <a:xfrm>
            <a:off x="445770" y="640263"/>
            <a:ext cx="2866644" cy="1344975"/>
          </a:xfrm>
        </p:spPr>
        <p:txBody>
          <a:bodyPr vert="horz" lIns="91440" tIns="45720" rIns="91440" bIns="45720" rtlCol="0" anchor="ctr">
            <a:normAutofit/>
          </a:bodyPr>
          <a:lstStyle/>
          <a:p>
            <a:r>
              <a:rPr lang="en-US" sz="3100" kern="1200">
                <a:solidFill>
                  <a:schemeClr val="bg1"/>
                </a:solidFill>
                <a:latin typeface="+mj-lt"/>
                <a:ea typeface="+mj-ea"/>
                <a:cs typeface="+mj-cs"/>
              </a:rPr>
              <a:t>Mindset</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70BFE28-01E6-434A-AC5F-324D0B02F594}"/>
              </a:ext>
            </a:extLst>
          </p:cNvPr>
          <p:cNvSpPr>
            <a:spLocks noGrp="1"/>
          </p:cNvSpPr>
          <p:nvPr>
            <p:ph sz="half" idx="1"/>
          </p:nvPr>
        </p:nvSpPr>
        <p:spPr>
          <a:xfrm>
            <a:off x="445207" y="2121763"/>
            <a:ext cx="2866644" cy="3773010"/>
          </a:xfrm>
        </p:spPr>
        <p:txBody>
          <a:bodyPr vert="horz" lIns="91440" tIns="45720" rIns="91440" bIns="45720" rtlCol="0">
            <a:normAutofit/>
          </a:bodyPr>
          <a:lstStyle/>
          <a:p>
            <a:r>
              <a:rPr lang="en-US" sz="1700">
                <a:solidFill>
                  <a:schemeClr val="bg1"/>
                </a:solidFill>
              </a:rPr>
              <a:t>Open to learning</a:t>
            </a:r>
          </a:p>
          <a:p>
            <a:r>
              <a:rPr lang="en-US" sz="1700">
                <a:solidFill>
                  <a:schemeClr val="bg1"/>
                </a:solidFill>
              </a:rPr>
              <a:t>Ask questions</a:t>
            </a:r>
          </a:p>
          <a:p>
            <a:r>
              <a:rPr lang="en-US" sz="1700">
                <a:solidFill>
                  <a:schemeClr val="bg1"/>
                </a:solidFill>
              </a:rPr>
              <a:t>Share your experiences </a:t>
            </a:r>
          </a:p>
          <a:p>
            <a:r>
              <a:rPr lang="en-US" sz="1700">
                <a:solidFill>
                  <a:schemeClr val="bg1"/>
                </a:solidFill>
              </a:rPr>
              <a:t>No shaming</a:t>
            </a:r>
          </a:p>
          <a:p>
            <a:r>
              <a:rPr lang="en-US" sz="1700">
                <a:solidFill>
                  <a:schemeClr val="bg1"/>
                </a:solidFill>
              </a:rPr>
              <a:t>No guilt</a:t>
            </a:r>
          </a:p>
          <a:p>
            <a:r>
              <a:rPr lang="en-US" sz="1700">
                <a:solidFill>
                  <a:schemeClr val="bg1"/>
                </a:solidFill>
              </a:rPr>
              <a:t>No judgment</a:t>
            </a:r>
          </a:p>
        </p:txBody>
      </p:sp>
      <p:pic>
        <p:nvPicPr>
          <p:cNvPr id="5" name="Picture 4" descr="Word cloud of feelings">
            <a:extLst>
              <a:ext uri="{FF2B5EF4-FFF2-40B4-BE49-F238E27FC236}">
                <a16:creationId xmlns:a16="http://schemas.microsoft.com/office/drawing/2014/main" id="{CE9AFB30-6567-4AEE-B325-F921AF7439A7}"/>
              </a:ext>
            </a:extLst>
          </p:cNvPr>
          <p:cNvPicPr>
            <a:picLocks noChangeAspect="1"/>
          </p:cNvPicPr>
          <p:nvPr/>
        </p:nvPicPr>
        <p:blipFill>
          <a:blip r:embed="rId3"/>
          <a:stretch>
            <a:fillRect/>
          </a:stretch>
        </p:blipFill>
        <p:spPr>
          <a:xfrm>
            <a:off x="3833037" y="1440308"/>
            <a:ext cx="4947489" cy="3821935"/>
          </a:xfrm>
          <a:prstGeom prst="rect">
            <a:avLst/>
          </a:prstGeom>
          <a:noFill/>
        </p:spPr>
      </p:pic>
      <p:pic>
        <p:nvPicPr>
          <p:cNvPr id="3" name="Picture 2">
            <a:extLst>
              <a:ext uri="{FF2B5EF4-FFF2-40B4-BE49-F238E27FC236}">
                <a16:creationId xmlns:a16="http://schemas.microsoft.com/office/drawing/2014/main" id="{4BF1CA9A-40E6-4A71-ABDE-3B18727FA3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2432183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rees next to a lake with the trees reflecting in the water">
            <a:extLst>
              <a:ext uri="{FF2B5EF4-FFF2-40B4-BE49-F238E27FC236}">
                <a16:creationId xmlns:a16="http://schemas.microsoft.com/office/drawing/2014/main" id="{481027AD-8BF4-4D11-9D85-2C23478F3ADB}"/>
              </a:ext>
            </a:extLst>
          </p:cNvPr>
          <p:cNvPicPr>
            <a:picLocks noChangeAspect="1"/>
          </p:cNvPicPr>
          <p:nvPr/>
        </p:nvPicPr>
        <p:blipFill rotWithShape="1">
          <a:blip r:embed="rId2"/>
          <a:srcRect t="14638" r="-1" b="14637"/>
          <a:stretch/>
        </p:blipFill>
        <p:spPr>
          <a:xfrm>
            <a:off x="240030" y="320040"/>
            <a:ext cx="8661654" cy="4303462"/>
          </a:xfrm>
          <a:prstGeom prst="rect">
            <a:avLst/>
          </a:prstGeom>
          <a:noFill/>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1F5B43-C3DC-4498-8163-94E3A972BE31}"/>
              </a:ext>
            </a:extLst>
          </p:cNvPr>
          <p:cNvSpPr>
            <a:spLocks noGrp="1"/>
          </p:cNvSpPr>
          <p:nvPr>
            <p:ph type="title"/>
          </p:nvPr>
        </p:nvSpPr>
        <p:spPr>
          <a:xfrm>
            <a:off x="630936" y="5009083"/>
            <a:ext cx="2286958" cy="1345997"/>
          </a:xfrm>
        </p:spPr>
        <p:txBody>
          <a:bodyPr vert="horz" lIns="91440" tIns="45720" rIns="91440" bIns="45720" rtlCol="0" anchor="ctr">
            <a:normAutofit/>
          </a:bodyPr>
          <a:lstStyle/>
          <a:p>
            <a:r>
              <a:rPr lang="en-US" sz="2800" dirty="0">
                <a:solidFill>
                  <a:schemeClr val="bg1"/>
                </a:solidFill>
              </a:rPr>
              <a:t>Reflection #3</a:t>
            </a: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416FA3-053C-4332-BE47-E16EAA394082}"/>
              </a:ext>
            </a:extLst>
          </p:cNvPr>
          <p:cNvSpPr>
            <a:spLocks noGrp="1"/>
          </p:cNvSpPr>
          <p:nvPr>
            <p:ph sz="half" idx="1"/>
          </p:nvPr>
        </p:nvSpPr>
        <p:spPr>
          <a:xfrm>
            <a:off x="3284982" y="5009083"/>
            <a:ext cx="5555274" cy="1345997"/>
          </a:xfrm>
        </p:spPr>
        <p:txBody>
          <a:bodyPr vert="horz" lIns="91440" tIns="45720" rIns="91440" bIns="45720" rtlCol="0" anchor="ctr">
            <a:noAutofit/>
          </a:bodyPr>
          <a:lstStyle/>
          <a:p>
            <a:r>
              <a:rPr lang="en-US" sz="2000" dirty="0">
                <a:solidFill>
                  <a:schemeClr val="bg1"/>
                </a:solidFill>
              </a:rPr>
              <a:t>Review your notes from Reflection #2</a:t>
            </a:r>
            <a:endParaRPr lang="en-US" sz="2000" dirty="0">
              <a:solidFill>
                <a:schemeClr val="bg1"/>
              </a:solidFill>
              <a:cs typeface="Arial"/>
            </a:endParaRPr>
          </a:p>
          <a:p>
            <a:r>
              <a:rPr lang="en-US" sz="2000" dirty="0">
                <a:solidFill>
                  <a:schemeClr val="bg1"/>
                </a:solidFill>
              </a:rPr>
              <a:t>Brainstorm how a shift to an effective, evidence-based strategy could benefit those invested in the ineffective strategy</a:t>
            </a:r>
            <a:endParaRPr lang="en-US" sz="2000" dirty="0">
              <a:solidFill>
                <a:schemeClr val="bg1"/>
              </a:solidFill>
              <a:cs typeface="Arial"/>
            </a:endParaRPr>
          </a:p>
        </p:txBody>
      </p:sp>
      <p:pic>
        <p:nvPicPr>
          <p:cNvPr id="4" name="Picture 2">
            <a:extLst>
              <a:ext uri="{FF2B5EF4-FFF2-40B4-BE49-F238E27FC236}">
                <a16:creationId xmlns:a16="http://schemas.microsoft.com/office/drawing/2014/main" id="{C7605F7B-C912-467F-A753-D161BCBFFA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369630736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4">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txBox="1">
            <a:spLocks noGrp="1"/>
          </p:cNvSpPr>
          <p:nvPr>
            <p:ph type="title" idx="4294967295"/>
          </p:nvPr>
        </p:nvSpPr>
        <p:spPr>
          <a:xfrm>
            <a:off x="596503" y="1566473"/>
            <a:ext cx="7950994" cy="216672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spcAft>
                <a:spcPts val="0"/>
              </a:spcAft>
              <a:buClrTx/>
              <a:buSzTx/>
              <a:tabLst/>
              <a:defRPr/>
            </a:pPr>
            <a:r>
              <a:rPr kumimoji="0" lang="en-US" sz="5700" b="1" i="0" u="none" strike="noStrike" kern="1200" cap="none" spc="0" normalizeH="0" baseline="0" noProof="0">
                <a:ln>
                  <a:noFill/>
                </a:ln>
                <a:solidFill>
                  <a:schemeClr val="tx1"/>
                </a:solidFill>
                <a:effectLst/>
                <a:uLnTx/>
                <a:uFillTx/>
                <a:latin typeface="+mj-lt"/>
                <a:ea typeface="+mj-ea"/>
                <a:cs typeface="+mj-cs"/>
              </a:rPr>
              <a:t>Perspective </a:t>
            </a:r>
            <a:br>
              <a:rPr lang="en-US" sz="5700" b="1" i="0" u="none" strike="noStrike" kern="1200" cap="none" spc="0" normalizeH="0" baseline="0" noProof="0">
                <a:ln>
                  <a:noFill/>
                </a:ln>
                <a:solidFill>
                  <a:schemeClr val="tx1"/>
                </a:solidFill>
                <a:effectLst/>
                <a:uLnTx/>
                <a:uFillTx/>
                <a:latin typeface="+mj-lt"/>
                <a:ea typeface="+mj-ea"/>
                <a:cs typeface="+mj-cs"/>
              </a:rPr>
            </a:br>
            <a:r>
              <a:rPr kumimoji="0" lang="en-US" sz="5700" b="1" i="0" u="none" strike="noStrike" kern="1200" cap="none" spc="0" normalizeH="0" baseline="0" noProof="0">
                <a:ln>
                  <a:noFill/>
                </a:ln>
                <a:solidFill>
                  <a:schemeClr val="tx1"/>
                </a:solidFill>
                <a:effectLst/>
                <a:uLnTx/>
                <a:uFillTx/>
                <a:latin typeface="+mj-lt"/>
                <a:ea typeface="+mj-ea"/>
                <a:cs typeface="+mj-cs"/>
              </a:rPr>
              <a:t>from the Field</a:t>
            </a:r>
            <a:endParaRPr kumimoji="0" lang="en-US" sz="5700" b="0" i="1" u="none" strike="noStrike" kern="1200" cap="none" spc="0" normalizeH="0" baseline="0" noProof="0">
              <a:ln>
                <a:noFill/>
              </a:ln>
              <a:solidFill>
                <a:schemeClr val="tx1"/>
              </a:solidFill>
              <a:effectLst/>
              <a:uLnTx/>
              <a:uFillTx/>
              <a:latin typeface="+mj-lt"/>
              <a:ea typeface="+mj-ea"/>
              <a:cs typeface="+mj-cs"/>
            </a:endParaRPr>
          </a:p>
        </p:txBody>
      </p:sp>
      <p:cxnSp>
        <p:nvCxnSpPr>
          <p:cNvPr id="17" name="Straight Connector 16">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5FEC31C8-D265-4FB2-90BD-10BE661D69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898255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3" y="510820"/>
            <a:ext cx="2629122" cy="1622321"/>
          </a:xfrm>
        </p:spPr>
        <p:txBody>
          <a:bodyPr>
            <a:normAutofit/>
          </a:bodyPr>
          <a:lstStyle/>
          <a:p>
            <a:r>
              <a:rPr lang="en-US" sz="3700">
                <a:latin typeface="Arial"/>
                <a:cs typeface="Arial"/>
              </a:rPr>
              <a:t>Reminders</a:t>
            </a:r>
          </a:p>
        </p:txBody>
      </p:sp>
      <p:sp>
        <p:nvSpPr>
          <p:cNvPr id="3" name="Content Placeholder 2"/>
          <p:cNvSpPr>
            <a:spLocks noGrp="1"/>
          </p:cNvSpPr>
          <p:nvPr>
            <p:ph idx="1"/>
          </p:nvPr>
        </p:nvSpPr>
        <p:spPr>
          <a:xfrm>
            <a:off x="190500" y="1751416"/>
            <a:ext cx="3099279" cy="3785419"/>
          </a:xfrm>
        </p:spPr>
        <p:txBody>
          <a:bodyPr vert="horz" lIns="91440" tIns="45720" rIns="91440" bIns="45720" rtlCol="0" anchor="t">
            <a:noAutofit/>
          </a:bodyPr>
          <a:lstStyle/>
          <a:p>
            <a:pPr marL="342900" indent="-257175">
              <a:spcBef>
                <a:spcPts val="1200"/>
              </a:spcBef>
            </a:pPr>
            <a:r>
              <a:rPr lang="en-US" sz="2400" dirty="0"/>
              <a:t>Understand what is appealing about the ineffective strategies</a:t>
            </a:r>
          </a:p>
          <a:p>
            <a:pPr marL="342900" indent="-257175">
              <a:spcBef>
                <a:spcPts val="1200"/>
              </a:spcBef>
            </a:pPr>
            <a:r>
              <a:rPr lang="en-US" sz="2400" dirty="0"/>
              <a:t>Anticipate and prepare for resistance</a:t>
            </a:r>
            <a:endParaRPr lang="en-US" sz="2400" dirty="0">
              <a:cs typeface="Arial"/>
            </a:endParaRPr>
          </a:p>
          <a:p>
            <a:pPr marL="342900" indent="-257175">
              <a:spcBef>
                <a:spcPts val="1200"/>
              </a:spcBef>
            </a:pPr>
            <a:r>
              <a:rPr lang="en-US" sz="2400" dirty="0"/>
              <a:t>Use strategic plan to ensure strategies selected are a good fit</a:t>
            </a:r>
            <a:endParaRPr lang="en-US" sz="2400" dirty="0">
              <a:cs typeface="Arial"/>
            </a:endParaRPr>
          </a:p>
          <a:p>
            <a:pPr marL="342900" indent="-257175">
              <a:spcBef>
                <a:spcPts val="1200"/>
              </a:spcBef>
            </a:pPr>
            <a:endParaRPr lang="en-US" sz="1600" dirty="0">
              <a:cs typeface="Arial" panose="020B0604020202020204"/>
            </a:endParaRPr>
          </a:p>
        </p:txBody>
      </p:sp>
      <p:sp>
        <p:nvSpPr>
          <p:cNvPr id="13"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ost-it note with &quot;remember&quot;">
            <a:extLst>
              <a:ext uri="{FF2B5EF4-FFF2-40B4-BE49-F238E27FC236}">
                <a16:creationId xmlns:a16="http://schemas.microsoft.com/office/drawing/2014/main" id="{1E303EEE-E0F0-486A-A414-3E3508C1400E}"/>
              </a:ext>
            </a:extLst>
          </p:cNvPr>
          <p:cNvPicPr>
            <a:picLocks noChangeAspect="1"/>
          </p:cNvPicPr>
          <p:nvPr/>
        </p:nvPicPr>
        <p:blipFill>
          <a:blip r:embed="rId3"/>
          <a:stretch>
            <a:fillRect/>
          </a:stretch>
        </p:blipFill>
        <p:spPr>
          <a:xfrm>
            <a:off x="4054396" y="1931950"/>
            <a:ext cx="4514498" cy="2990854"/>
          </a:xfrm>
          <a:prstGeom prst="rect">
            <a:avLst/>
          </a:prstGeom>
          <a:effectLst/>
        </p:spPr>
      </p:pic>
      <p:pic>
        <p:nvPicPr>
          <p:cNvPr id="4" name="Picture 2">
            <a:extLst>
              <a:ext uri="{FF2B5EF4-FFF2-40B4-BE49-F238E27FC236}">
                <a16:creationId xmlns:a16="http://schemas.microsoft.com/office/drawing/2014/main" id="{501BFE09-17D6-4EA3-B0F4-7D1328C16B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2947254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dirty="0"/>
              <a:t>Reminders, continued</a:t>
            </a:r>
            <a:endParaRPr lang="en-US" dirty="0">
              <a:cs typeface="Arial"/>
            </a:endParaRPr>
          </a:p>
        </p:txBody>
      </p:sp>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4290177" cy="3462228"/>
          </a:xfrm>
        </p:spPr>
        <p:txBody>
          <a:bodyPr vert="horz" lIns="91440" tIns="45720" rIns="91440" bIns="45720" rtlCol="0" anchor="t">
            <a:noAutofit/>
          </a:bodyPr>
          <a:lstStyle/>
          <a:p>
            <a:pPr marL="342900" indent="-257175">
              <a:spcBef>
                <a:spcPts val="1200"/>
              </a:spcBef>
            </a:pPr>
            <a:r>
              <a:rPr lang="en-US" sz="2400" dirty="0"/>
              <a:t>Craft messages that provide:</a:t>
            </a:r>
            <a:endParaRPr lang="en-US" sz="2400" dirty="0">
              <a:cs typeface="Arial"/>
            </a:endParaRPr>
          </a:p>
          <a:p>
            <a:pPr lvl="1" indent="-342900">
              <a:spcBef>
                <a:spcPts val="600"/>
              </a:spcBef>
              <a:buFont typeface="Wingdings" panose="05000000000000000000" pitchFamily="2" charset="2"/>
              <a:buChar char="ü"/>
            </a:pPr>
            <a:r>
              <a:rPr lang="en-US" dirty="0">
                <a:cs typeface="Arial"/>
              </a:rPr>
              <a:t>Compelling reason to quit using the ineffective strategy</a:t>
            </a:r>
          </a:p>
          <a:p>
            <a:pPr lvl="1" indent="-342900">
              <a:spcBef>
                <a:spcPts val="600"/>
              </a:spcBef>
              <a:buFont typeface="Wingdings" panose="05000000000000000000" pitchFamily="2" charset="2"/>
              <a:buChar char="ü"/>
            </a:pPr>
            <a:r>
              <a:rPr lang="en-US" dirty="0"/>
              <a:t>How the new strategy will be advantageous</a:t>
            </a:r>
            <a:endParaRPr lang="en-US" dirty="0">
              <a:cs typeface="Arial"/>
            </a:endParaRPr>
          </a:p>
          <a:p>
            <a:pPr lvl="1" indent="-342900">
              <a:spcBef>
                <a:spcPts val="600"/>
              </a:spcBef>
              <a:buFont typeface="Wingdings" panose="05000000000000000000" pitchFamily="2" charset="2"/>
              <a:buChar char="ü"/>
            </a:pPr>
            <a:r>
              <a:rPr lang="en-US" dirty="0"/>
              <a:t>A clear call to action </a:t>
            </a:r>
            <a:endParaRPr lang="en-US" dirty="0">
              <a:cs typeface="Arial"/>
            </a:endParaRPr>
          </a:p>
          <a:p>
            <a:pPr marL="342900" indent="-342900">
              <a:spcBef>
                <a:spcPts val="600"/>
              </a:spcBef>
              <a:buFont typeface="Arial"/>
              <a:buChar char="•"/>
            </a:pPr>
            <a:r>
              <a:rPr lang="en-US" sz="2400" dirty="0"/>
              <a:t>Practice, practice, practice!</a:t>
            </a:r>
            <a:endParaRPr lang="en-US" sz="2400" dirty="0">
              <a:cs typeface="Arial"/>
            </a:endParaRPr>
          </a:p>
        </p:txBody>
      </p:sp>
      <p:pic>
        <p:nvPicPr>
          <p:cNvPr id="5" name="Picture 5" descr="Post-it note with &quot;remember&quot;">
            <a:extLst>
              <a:ext uri="{FF2B5EF4-FFF2-40B4-BE49-F238E27FC236}">
                <a16:creationId xmlns:a16="http://schemas.microsoft.com/office/drawing/2014/main" id="{57B593BA-37DC-4E4E-B9EE-80C1D3E31C35}"/>
              </a:ext>
            </a:extLst>
          </p:cNvPr>
          <p:cNvPicPr>
            <a:picLocks noChangeAspect="1"/>
          </p:cNvPicPr>
          <p:nvPr/>
        </p:nvPicPr>
        <p:blipFill rotWithShape="1">
          <a:blip r:embed="rId3"/>
          <a:srcRect l="6392" r="47867"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Picture 2">
            <a:extLst>
              <a:ext uri="{FF2B5EF4-FFF2-40B4-BE49-F238E27FC236}">
                <a16:creationId xmlns:a16="http://schemas.microsoft.com/office/drawing/2014/main" id="{F7A4B1D9-45F9-4E1A-A86F-1B6E283486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4" y="6759291"/>
            <a:ext cx="9140312" cy="96021"/>
          </a:xfrm>
          <a:prstGeom prst="rect">
            <a:avLst/>
          </a:prstGeom>
        </p:spPr>
      </p:pic>
    </p:spTree>
    <p:extLst>
      <p:ext uri="{BB962C8B-B14F-4D97-AF65-F5344CB8AC3E}">
        <p14:creationId xmlns:p14="http://schemas.microsoft.com/office/powerpoint/2010/main" val="2539603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945C-0FFD-4357-A9BE-C67AE0E6B13B}"/>
              </a:ext>
            </a:extLst>
          </p:cNvPr>
          <p:cNvSpPr>
            <a:spLocks noGrp="1"/>
          </p:cNvSpPr>
          <p:nvPr>
            <p:ph type="title"/>
          </p:nvPr>
        </p:nvSpPr>
        <p:spPr>
          <a:xfrm>
            <a:off x="5598460" y="1783959"/>
            <a:ext cx="3065480" cy="2889114"/>
          </a:xfrm>
        </p:spPr>
        <p:txBody>
          <a:bodyPr vert="horz" lIns="91440" tIns="45720" rIns="91440" bIns="45720" rtlCol="0" anchor="b">
            <a:normAutofit/>
          </a:bodyPr>
          <a:lstStyle/>
          <a:p>
            <a:r>
              <a:rPr lang="en-US" sz="4300">
                <a:latin typeface="+mj-lt"/>
                <a:cs typeface="+mj-cs"/>
              </a:rPr>
              <a:t>Questions? </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Yellow question mark">
            <a:extLst>
              <a:ext uri="{FF2B5EF4-FFF2-40B4-BE49-F238E27FC236}">
                <a16:creationId xmlns:a16="http://schemas.microsoft.com/office/drawing/2014/main" id="{E0C66390-6F0E-43D6-B9F1-1CB1E05178A1}"/>
              </a:ext>
            </a:extLst>
          </p:cNvPr>
          <p:cNvPicPr>
            <a:picLocks noChangeAspect="1"/>
          </p:cNvPicPr>
          <p:nvPr/>
        </p:nvPicPr>
        <p:blipFill rotWithShape="1">
          <a:blip r:embed="rId2"/>
          <a:srcRect l="46366" r="7507" b="-2"/>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3" name="Picture 2">
            <a:extLst>
              <a:ext uri="{FF2B5EF4-FFF2-40B4-BE49-F238E27FC236}">
                <a16:creationId xmlns:a16="http://schemas.microsoft.com/office/drawing/2014/main" id="{5C1872F6-6EB1-4814-871D-B40156EFE3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31243315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mpty orange chairs forming a circle">
            <a:extLst>
              <a:ext uri="{FF2B5EF4-FFF2-40B4-BE49-F238E27FC236}">
                <a16:creationId xmlns:a16="http://schemas.microsoft.com/office/drawing/2014/main" id="{3D85DC13-BF77-40F5-ADFB-9AB177424D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b="5201"/>
          <a:stretch/>
        </p:blipFill>
        <p:spPr>
          <a:xfrm>
            <a:off x="20" y="10"/>
            <a:ext cx="7252212" cy="6857990"/>
          </a:xfrm>
          <a:prstGeom prst="rect">
            <a:avLst/>
          </a:prstGeom>
        </p:spPr>
      </p:pic>
      <p:sp>
        <p:nvSpPr>
          <p:cNvPr id="50" name="Rectangle 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77ACFC-10C4-4595-9328-241AB68BA2C1}"/>
              </a:ext>
            </a:extLst>
          </p:cNvPr>
          <p:cNvSpPr>
            <a:spLocks noGrp="1"/>
          </p:cNvSpPr>
          <p:nvPr>
            <p:ph type="title"/>
          </p:nvPr>
        </p:nvSpPr>
        <p:spPr>
          <a:xfrm>
            <a:off x="5648707" y="365125"/>
            <a:ext cx="2866642" cy="1899912"/>
          </a:xfrm>
        </p:spPr>
        <p:txBody>
          <a:bodyPr vert="horz" lIns="68580" tIns="34290" rIns="68580" bIns="34290" rtlCol="0">
            <a:normAutofit/>
          </a:bodyPr>
          <a:lstStyle/>
          <a:p>
            <a:r>
              <a:rPr lang="en-US" sz="3500"/>
              <a:t>Circling Back</a:t>
            </a:r>
            <a:endParaRPr lang="en-US" sz="3500">
              <a:cs typeface="Arial"/>
            </a:endParaRPr>
          </a:p>
        </p:txBody>
      </p:sp>
      <p:sp>
        <p:nvSpPr>
          <p:cNvPr id="3" name="Content Placeholder 2">
            <a:extLst>
              <a:ext uri="{FF2B5EF4-FFF2-40B4-BE49-F238E27FC236}">
                <a16:creationId xmlns:a16="http://schemas.microsoft.com/office/drawing/2014/main" id="{25136406-CC7D-4905-850E-BDB6030F3B24}"/>
              </a:ext>
            </a:extLst>
          </p:cNvPr>
          <p:cNvSpPr>
            <a:spLocks noGrp="1"/>
          </p:cNvSpPr>
          <p:nvPr>
            <p:ph idx="1"/>
          </p:nvPr>
        </p:nvSpPr>
        <p:spPr>
          <a:xfrm>
            <a:off x="5722449" y="1908790"/>
            <a:ext cx="2866642" cy="3742762"/>
          </a:xfrm>
        </p:spPr>
        <p:txBody>
          <a:bodyPr vert="horz" lIns="68580" tIns="34290" rIns="68580" bIns="34290" rtlCol="0" anchor="t">
            <a:normAutofit/>
          </a:bodyPr>
          <a:lstStyle/>
          <a:p>
            <a:pPr marL="0" indent="0">
              <a:buNone/>
            </a:pPr>
            <a:r>
              <a:rPr lang="en-US" sz="2000" dirty="0"/>
              <a:t>Post in the chat any shifts you experienced during the webinar regarding the phrase “what does NOT work in prevention.”</a:t>
            </a:r>
          </a:p>
        </p:txBody>
      </p:sp>
      <p:pic>
        <p:nvPicPr>
          <p:cNvPr id="4" name="Picture 2">
            <a:extLst>
              <a:ext uri="{FF2B5EF4-FFF2-40B4-BE49-F238E27FC236}">
                <a16:creationId xmlns:a16="http://schemas.microsoft.com/office/drawing/2014/main" id="{E555F50D-DF59-4660-8C07-B917A490A3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10188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42AE47-B9A6-420F-8E24-FC3AAEB7823F}"/>
              </a:ext>
            </a:extLst>
          </p:cNvPr>
          <p:cNvSpPr>
            <a:spLocks noGrp="1"/>
          </p:cNvSpPr>
          <p:nvPr>
            <p:ph type="title"/>
          </p:nvPr>
        </p:nvSpPr>
        <p:spPr>
          <a:xfrm>
            <a:off x="601364" y="3038189"/>
            <a:ext cx="4540169" cy="2424774"/>
          </a:xfrm>
        </p:spPr>
        <p:txBody>
          <a:bodyPr>
            <a:normAutofit/>
          </a:bodyPr>
          <a:lstStyle/>
          <a:p>
            <a:r>
              <a:rPr lang="en-US" sz="4400" dirty="0">
                <a:solidFill>
                  <a:srgbClr val="FFFFFF"/>
                </a:solidFill>
                <a:cs typeface="Arial"/>
              </a:rPr>
              <a:t>Office Hours</a:t>
            </a:r>
          </a:p>
        </p:txBody>
      </p:sp>
      <p:sp>
        <p:nvSpPr>
          <p:cNvPr id="40" name="Freeform: Shape 39">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7149" y="548"/>
            <a:ext cx="3262314"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0319" y="1421356"/>
            <a:ext cx="340368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546" y="0"/>
            <a:ext cx="301752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E884FA-EB10-44EF-9CCF-A6BC0A3803F1}"/>
              </a:ext>
            </a:extLst>
          </p:cNvPr>
          <p:cNvSpPr>
            <a:spLocks noGrp="1"/>
          </p:cNvSpPr>
          <p:nvPr>
            <p:ph sz="half" idx="1"/>
          </p:nvPr>
        </p:nvSpPr>
        <p:spPr>
          <a:xfrm>
            <a:off x="2986233" y="328534"/>
            <a:ext cx="2499862" cy="1792281"/>
          </a:xfrm>
        </p:spPr>
        <p:txBody>
          <a:bodyPr vert="horz" lIns="91440" tIns="45720" rIns="91440" bIns="45720" rtlCol="0" anchor="ctr">
            <a:normAutofit/>
          </a:bodyPr>
          <a:lstStyle/>
          <a:p>
            <a:pPr>
              <a:buFont typeface="Arial"/>
              <a:buChar char="•"/>
            </a:pPr>
            <a:r>
              <a:rPr lang="en-US" sz="2000" dirty="0">
                <a:ea typeface="+mn-lt"/>
                <a:cs typeface="+mn-lt"/>
              </a:rPr>
              <a:t>March 3, 1-2 CT </a:t>
            </a:r>
            <a:br>
              <a:rPr lang="en-US" sz="2000" dirty="0">
                <a:ea typeface="+mn-lt"/>
                <a:cs typeface="+mn-lt"/>
              </a:rPr>
            </a:br>
            <a:r>
              <a:rPr lang="en-US" sz="2000" dirty="0">
                <a:ea typeface="+mn-lt"/>
                <a:cs typeface="+mn-lt"/>
              </a:rPr>
              <a:t>with Erin  </a:t>
            </a:r>
          </a:p>
          <a:p>
            <a:pPr>
              <a:buFont typeface="Arial"/>
              <a:buChar char="•"/>
            </a:pPr>
            <a:r>
              <a:rPr lang="en-US" sz="2000" dirty="0">
                <a:ea typeface="+mn-lt"/>
                <a:cs typeface="+mn-lt"/>
              </a:rPr>
              <a:t>March 7, 10-11 CT with Kris</a:t>
            </a:r>
          </a:p>
        </p:txBody>
      </p:sp>
      <p:sp>
        <p:nvSpPr>
          <p:cNvPr id="46" name="Freeform: Shape 45">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672" y="1584494"/>
            <a:ext cx="3281329"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2C25BB66-CE98-4F65-B4ED-7C750892641B}"/>
              </a:ext>
            </a:extLst>
          </p:cNvPr>
          <p:cNvSpPr>
            <a:spLocks noGrp="1"/>
          </p:cNvSpPr>
          <p:nvPr>
            <p:ph sz="half" idx="2"/>
          </p:nvPr>
        </p:nvSpPr>
        <p:spPr>
          <a:xfrm>
            <a:off x="6289603" y="3143438"/>
            <a:ext cx="2713029" cy="2780412"/>
          </a:xfrm>
        </p:spPr>
        <p:txBody>
          <a:bodyPr vert="horz" lIns="91440" tIns="45720" rIns="91440" bIns="45720" rtlCol="0" anchor="ctr">
            <a:noAutofit/>
          </a:bodyPr>
          <a:lstStyle/>
          <a:p>
            <a:endParaRPr lang="en-US" sz="1700" dirty="0">
              <a:cs typeface="Arial"/>
            </a:endParaRPr>
          </a:p>
          <a:p>
            <a:pPr>
              <a:buFont typeface="Wingdings,Sans-Serif" panose="020B0604020202020204" pitchFamily="34" charset="0"/>
              <a:buChar char="ü"/>
            </a:pPr>
            <a:r>
              <a:rPr lang="en-US" sz="2000" dirty="0">
                <a:ea typeface="+mn-lt"/>
                <a:cs typeface="+mn-lt"/>
              </a:rPr>
              <a:t>Open to webinar participants only</a:t>
            </a:r>
          </a:p>
          <a:p>
            <a:pPr>
              <a:buFont typeface="Wingdings,Sans-Serif" panose="020B0604020202020204" pitchFamily="34" charset="0"/>
              <a:buChar char="ü"/>
            </a:pPr>
            <a:r>
              <a:rPr lang="en-US" sz="2000" dirty="0">
                <a:ea typeface="+mn-lt"/>
                <a:cs typeface="+mn-lt"/>
              </a:rPr>
              <a:t>Zoom links will be sent via email to webinar participants</a:t>
            </a:r>
          </a:p>
          <a:p>
            <a:pPr>
              <a:buFont typeface="Wingdings,Sans-Serif" panose="020B0604020202020204" pitchFamily="34" charset="0"/>
              <a:buChar char="ü"/>
            </a:pPr>
            <a:r>
              <a:rPr lang="en-US" sz="2000" dirty="0">
                <a:ea typeface="+mn-lt"/>
                <a:cs typeface="+mn-lt"/>
              </a:rPr>
              <a:t>No registration required </a:t>
            </a:r>
            <a:endParaRPr lang="en-US" sz="2000" dirty="0"/>
          </a:p>
          <a:p>
            <a:pPr>
              <a:buFont typeface="Wingdings,Sans-Serif" panose="020B0604020202020204" pitchFamily="34" charset="0"/>
              <a:buChar char="ü"/>
            </a:pPr>
            <a:r>
              <a:rPr lang="en-US" sz="2000" dirty="0">
                <a:ea typeface="+mn-lt"/>
                <a:cs typeface="+mn-lt"/>
              </a:rPr>
              <a:t>No certificates of participation </a:t>
            </a:r>
          </a:p>
        </p:txBody>
      </p:sp>
      <p:pic>
        <p:nvPicPr>
          <p:cNvPr id="10" name="Picture 2">
            <a:extLst>
              <a:ext uri="{FF2B5EF4-FFF2-40B4-BE49-F238E27FC236}">
                <a16:creationId xmlns:a16="http://schemas.microsoft.com/office/drawing/2014/main" id="{149F9409-888B-498F-881D-40FED26E9D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4" y="6759291"/>
            <a:ext cx="9140312" cy="96021"/>
          </a:xfrm>
          <a:prstGeom prst="rect">
            <a:avLst/>
          </a:prstGeom>
        </p:spPr>
      </p:pic>
    </p:spTree>
    <p:extLst>
      <p:ext uri="{BB962C8B-B14F-4D97-AF65-F5344CB8AC3E}">
        <p14:creationId xmlns:p14="http://schemas.microsoft.com/office/powerpoint/2010/main" val="548661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Impact" panose="020B0806030902050204"/>
            </a:endParaRPr>
          </a:p>
        </p:txBody>
      </p:sp>
      <p:sp>
        <p:nvSpPr>
          <p:cNvPr id="15"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1369803"/>
            <a:ext cx="7920990" cy="4053078"/>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Impact" panose="020B0806030902050204"/>
            </a:endParaRPr>
          </a:p>
        </p:txBody>
      </p:sp>
      <p:cxnSp>
        <p:nvCxnSpPr>
          <p:cNvPr id="7" name="Straight Arrow Connector 6">
            <a:extLst>
              <a:ext uri="{FF2B5EF4-FFF2-40B4-BE49-F238E27FC236}">
                <a16:creationId xmlns:a16="http://schemas.microsoft.com/office/drawing/2014/main" id="{D54AB7A7-9317-4D60-A07E-811F279A0370}"/>
              </a:ext>
              <a:ext uri="{C183D7F6-B498-43B3-948B-1728B52AA6E4}">
                <adec:decorative xmlns:adec="http://schemas.microsoft.com/office/drawing/2017/decorative" val="1"/>
              </a:ext>
            </a:extLst>
          </p:cNvPr>
          <p:cNvCxnSpPr>
            <a:cxnSpLocks/>
          </p:cNvCxnSpPr>
          <p:nvPr/>
        </p:nvCxnSpPr>
        <p:spPr>
          <a:xfrm flipH="1">
            <a:off x="7043738" y="2257425"/>
            <a:ext cx="550068" cy="542925"/>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76A9A88-D29E-4DCC-943A-E15B1B6F7149}"/>
              </a:ext>
              <a:ext uri="{C183D7F6-B498-43B3-948B-1728B52AA6E4}">
                <adec:decorative xmlns:adec="http://schemas.microsoft.com/office/drawing/2017/decorative" val="1"/>
              </a:ext>
            </a:extLst>
          </p:cNvPr>
          <p:cNvCxnSpPr>
            <a:cxnSpLocks/>
          </p:cNvCxnSpPr>
          <p:nvPr/>
        </p:nvCxnSpPr>
        <p:spPr>
          <a:xfrm>
            <a:off x="4229100" y="3064669"/>
            <a:ext cx="571501" cy="421481"/>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Screen capture of Great Lakes PTTC Facebook page">
            <a:extLst>
              <a:ext uri="{FF2B5EF4-FFF2-40B4-BE49-F238E27FC236}">
                <a16:creationId xmlns:a16="http://schemas.microsoft.com/office/drawing/2014/main" id="{F292047F-9337-4379-9971-7207CF79A99A}"/>
              </a:ext>
            </a:extLst>
          </p:cNvPr>
          <p:cNvPicPr>
            <a:picLocks noChangeAspect="1"/>
          </p:cNvPicPr>
          <p:nvPr/>
        </p:nvPicPr>
        <p:blipFill rotWithShape="1">
          <a:blip r:embed="rId2">
            <a:extLst>
              <a:ext uri="{28A0092B-C50C-407E-A947-70E740481C1C}">
                <a14:useLocalDpi xmlns:a14="http://schemas.microsoft.com/office/drawing/2010/main" val="0"/>
              </a:ext>
            </a:extLst>
          </a:blip>
          <a:srcRect r="1" b="21558"/>
          <a:stretch/>
        </p:blipFill>
        <p:spPr>
          <a:xfrm rot="21480000">
            <a:off x="853378" y="1642352"/>
            <a:ext cx="7437245" cy="3573297"/>
          </a:xfrm>
          <a:prstGeom prst="rect">
            <a:avLst/>
          </a:prstGeom>
        </p:spPr>
      </p:pic>
      <p:sp>
        <p:nvSpPr>
          <p:cNvPr id="2" name="Title 1">
            <a:extLst>
              <a:ext uri="{FF2B5EF4-FFF2-40B4-BE49-F238E27FC236}">
                <a16:creationId xmlns:a16="http://schemas.microsoft.com/office/drawing/2014/main" id="{C034349D-A7C7-417D-8313-BBA7DCF05540}"/>
              </a:ext>
            </a:extLst>
          </p:cNvPr>
          <p:cNvSpPr>
            <a:spLocks noGrp="1"/>
          </p:cNvSpPr>
          <p:nvPr>
            <p:ph type="title" idx="4294967295"/>
          </p:nvPr>
        </p:nvSpPr>
        <p:spPr>
          <a:xfrm>
            <a:off x="628650" y="-136922"/>
            <a:ext cx="7886700" cy="994172"/>
          </a:xfrm>
        </p:spPr>
        <p:txBody>
          <a:bodyPr vert="horz" lIns="68580" tIns="34290" rIns="68580" bIns="34290" rtlCol="0" anchor="b">
            <a:normAutofit/>
          </a:bodyPr>
          <a:lstStyle/>
          <a:p>
            <a:r>
              <a:rPr lang="en-US" dirty="0">
                <a:latin typeface="Arial" panose="020B0604020202020204" pitchFamily="34" charset="0"/>
                <a:cs typeface="Arial" panose="020B0604020202020204" pitchFamily="34" charset="0"/>
              </a:rPr>
              <a:t>Great Lakes PTTC Facebook Page</a:t>
            </a:r>
          </a:p>
        </p:txBody>
      </p:sp>
      <p:cxnSp>
        <p:nvCxnSpPr>
          <p:cNvPr id="8" name="Straight Arrow Connector 7" descr="Arrow pointing to &quot;Following&quot;">
            <a:extLst>
              <a:ext uri="{FF2B5EF4-FFF2-40B4-BE49-F238E27FC236}">
                <a16:creationId xmlns:a16="http://schemas.microsoft.com/office/drawing/2014/main" id="{50CA52A0-E366-4B7B-9DC4-CBC4F89B33FB}"/>
              </a:ext>
            </a:extLst>
          </p:cNvPr>
          <p:cNvCxnSpPr>
            <a:cxnSpLocks/>
          </p:cNvCxnSpPr>
          <p:nvPr/>
        </p:nvCxnSpPr>
        <p:spPr>
          <a:xfrm flipH="1">
            <a:off x="7043738" y="2221258"/>
            <a:ext cx="550068" cy="542925"/>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Arrow pointing to &quot;Liked&quot;">
            <a:extLst>
              <a:ext uri="{FF2B5EF4-FFF2-40B4-BE49-F238E27FC236}">
                <a16:creationId xmlns:a16="http://schemas.microsoft.com/office/drawing/2014/main" id="{6B4A2C86-DA42-4C95-83C7-C496A6EC578B}"/>
              </a:ext>
            </a:extLst>
          </p:cNvPr>
          <p:cNvCxnSpPr>
            <a:cxnSpLocks/>
          </p:cNvCxnSpPr>
          <p:nvPr/>
        </p:nvCxnSpPr>
        <p:spPr>
          <a:xfrm>
            <a:off x="4354149" y="3074371"/>
            <a:ext cx="571501" cy="421481"/>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9FF6F66-B8D0-4134-A395-7098E463C717}"/>
              </a:ext>
              <a:ext uri="{C183D7F6-B498-43B3-948B-1728B52AA6E4}">
                <adec:decorative xmlns:adec="http://schemas.microsoft.com/office/drawing/2017/decorative" val="1"/>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45720" y="6802178"/>
            <a:ext cx="9121140" cy="102870"/>
          </a:xfrm>
          <a:prstGeom prst="rect">
            <a:avLst/>
          </a:prstGeom>
        </p:spPr>
      </p:pic>
    </p:spTree>
    <p:extLst>
      <p:ext uri="{BB962C8B-B14F-4D97-AF65-F5344CB8AC3E}">
        <p14:creationId xmlns:p14="http://schemas.microsoft.com/office/powerpoint/2010/main" val="10907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8190312"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18" y="960109"/>
            <a:ext cx="7708392"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1FBBB-BF57-435B-98BF-25037D996F9E}"/>
              </a:ext>
            </a:extLst>
          </p:cNvPr>
          <p:cNvSpPr>
            <a:spLocks noGrp="1"/>
          </p:cNvSpPr>
          <p:nvPr>
            <p:ph type="title"/>
          </p:nvPr>
        </p:nvSpPr>
        <p:spPr>
          <a:xfrm>
            <a:off x="966048" y="1284731"/>
            <a:ext cx="7228332" cy="1430696"/>
          </a:xfrm>
        </p:spPr>
        <p:txBody>
          <a:bodyPr>
            <a:normAutofit/>
          </a:bodyPr>
          <a:lstStyle/>
          <a:p>
            <a:r>
              <a:rPr lang="en-US" dirty="0">
                <a:latin typeface="Arial"/>
                <a:cs typeface="Arial"/>
              </a:rPr>
              <a:t>Upcoming Trainings</a:t>
            </a:r>
            <a:endParaRPr lang="en-US" i="1" dirty="0">
              <a:latin typeface="Arial"/>
              <a:cs typeface="Arial"/>
            </a:endParaRPr>
          </a:p>
        </p:txBody>
      </p:sp>
      <p:sp>
        <p:nvSpPr>
          <p:cNvPr id="5" name="Rectangle 1">
            <a:extLst>
              <a:ext uri="{FF2B5EF4-FFF2-40B4-BE49-F238E27FC236}">
                <a16:creationId xmlns:a16="http://schemas.microsoft.com/office/drawing/2014/main" id="{AE2DE5C8-86A0-4C56-96C0-B9C2B0FCF15C}"/>
              </a:ext>
            </a:extLst>
          </p:cNvPr>
          <p:cNvSpPr>
            <a:spLocks noGrp="1" noChangeArrowheads="1"/>
          </p:cNvSpPr>
          <p:nvPr>
            <p:ph idx="1"/>
          </p:nvPr>
        </p:nvSpPr>
        <p:spPr bwMode="auto">
          <a:xfrm>
            <a:off x="966047" y="2391941"/>
            <a:ext cx="7228332" cy="34491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t" anchorCtr="0" compatLnSpc="1">
            <a:prstTxWarp prst="textNoShape">
              <a:avLst/>
            </a:prstTxWarp>
            <a:normAutofit fontScale="92500" lnSpcReduction="10000"/>
          </a:bodyPr>
          <a:lstStyle/>
          <a:p>
            <a:pPr eaLnBrk="0" fontAlgn="base" hangingPunct="0">
              <a:lnSpc>
                <a:spcPct val="120000"/>
              </a:lnSpc>
              <a:spcBef>
                <a:spcPts val="600"/>
              </a:spcBef>
              <a:spcAft>
                <a:spcPts val="600"/>
              </a:spcAft>
            </a:pPr>
            <a:r>
              <a:rPr lang="en-US" sz="2000" dirty="0">
                <a:latin typeface="Arial"/>
                <a:cs typeface="Arial"/>
              </a:rPr>
              <a:t>Five C’s (Not D’s) of Data</a:t>
            </a:r>
            <a:br>
              <a:rPr lang="en-US" sz="2000" dirty="0">
                <a:latin typeface="Arial"/>
                <a:cs typeface="Arial"/>
              </a:rPr>
            </a:br>
            <a:r>
              <a:rPr lang="en-US" sz="2000" dirty="0">
                <a:latin typeface="Arial"/>
                <a:cs typeface="Arial"/>
              </a:rPr>
              <a:t>March 9, 10-11:30 CT</a:t>
            </a:r>
            <a:r>
              <a:rPr lang="en-US" altLang="en-US" sz="2000" dirty="0">
                <a:latin typeface="Arial"/>
                <a:cs typeface="Calibri"/>
              </a:rPr>
              <a:t> </a:t>
            </a:r>
            <a:endParaRPr lang="en-US">
              <a:latin typeface="Calibri" panose="020F0502020204030204"/>
              <a:cs typeface="Calibri"/>
            </a:endParaRPr>
          </a:p>
          <a:p>
            <a:pPr marL="0" indent="0" eaLnBrk="0" fontAlgn="base" hangingPunct="0">
              <a:lnSpc>
                <a:spcPct val="120000"/>
              </a:lnSpc>
              <a:spcBef>
                <a:spcPts val="600"/>
              </a:spcBef>
              <a:spcAft>
                <a:spcPts val="600"/>
              </a:spcAft>
              <a:buFontTx/>
              <a:buChar char="•"/>
            </a:pPr>
            <a:r>
              <a:rPr lang="en-US" altLang="en-US" sz="2000" dirty="0">
                <a:latin typeface="Arial"/>
                <a:cs typeface="Calibri"/>
              </a:rPr>
              <a:t> Foundations in Prevention Intensive Training Course</a:t>
            </a:r>
            <a:br>
              <a:rPr lang="en-US" altLang="en-US" sz="2000" dirty="0">
                <a:latin typeface="Arial"/>
                <a:cs typeface="Calibri"/>
              </a:rPr>
            </a:br>
            <a:r>
              <a:rPr lang="en-US" sz="2000" dirty="0">
                <a:latin typeface="Arial"/>
                <a:cs typeface="Arial"/>
              </a:rPr>
              <a:t>  March 21, 24, 28, 31, April 4, 7, 11, &amp; 14, 10:00-11:30 CT</a:t>
            </a:r>
            <a:endParaRPr lang="en-US">
              <a:cs typeface="Calibri"/>
            </a:endParaRPr>
          </a:p>
          <a:p>
            <a:pPr eaLnBrk="0" fontAlgn="base" hangingPunct="0">
              <a:lnSpc>
                <a:spcPct val="120000"/>
              </a:lnSpc>
              <a:spcBef>
                <a:spcPts val="600"/>
              </a:spcBef>
              <a:spcAft>
                <a:spcPts val="600"/>
              </a:spcAft>
            </a:pPr>
            <a:r>
              <a:rPr lang="en-US" sz="2000" dirty="0">
                <a:latin typeface="Arial"/>
                <a:cs typeface="Arial"/>
              </a:rPr>
              <a:t>Taking Action on Stigma training series</a:t>
            </a:r>
            <a:br>
              <a:rPr lang="en-US" sz="2000" dirty="0">
                <a:latin typeface="Arial"/>
                <a:cs typeface="Arial"/>
              </a:rPr>
            </a:br>
            <a:r>
              <a:rPr lang="en-US" sz="2000" dirty="0">
                <a:latin typeface="Arial"/>
                <a:cs typeface="Arial"/>
              </a:rPr>
              <a:t>March 30 and April 6, 9-11 CT</a:t>
            </a:r>
          </a:p>
          <a:p>
            <a:pPr lvl="1">
              <a:spcBef>
                <a:spcPct val="0"/>
              </a:spcBef>
              <a:spcAft>
                <a:spcPts val="450"/>
              </a:spcAft>
              <a:buFont typeface="Courier New"/>
              <a:buChar char="o"/>
            </a:pPr>
            <a:endParaRPr lang="en-US" sz="2000" dirty="0">
              <a:latin typeface="Arial"/>
              <a:cs typeface="Arial"/>
            </a:endParaRPr>
          </a:p>
          <a:p>
            <a:pPr marL="0" indent="0">
              <a:spcBef>
                <a:spcPct val="0"/>
              </a:spcBef>
              <a:spcAft>
                <a:spcPts val="450"/>
              </a:spcAft>
              <a:buNone/>
            </a:pPr>
            <a:endParaRPr lang="en-US" sz="2000" dirty="0">
              <a:latin typeface="Arial"/>
              <a:cs typeface="Arial"/>
            </a:endParaRPr>
          </a:p>
          <a:p>
            <a:pPr marL="0" indent="0">
              <a:spcBef>
                <a:spcPct val="0"/>
              </a:spcBef>
              <a:spcAft>
                <a:spcPts val="450"/>
              </a:spcAft>
              <a:buNone/>
            </a:pPr>
            <a:endParaRPr lang="en-US" sz="2000" dirty="0">
              <a:latin typeface="Arial"/>
              <a:cs typeface="Arial"/>
            </a:endParaRPr>
          </a:p>
          <a:p>
            <a:pPr marL="0" indent="0" algn="ctr">
              <a:spcBef>
                <a:spcPct val="0"/>
              </a:spcBef>
              <a:spcAft>
                <a:spcPts val="450"/>
              </a:spcAft>
              <a:buNone/>
            </a:pPr>
            <a:r>
              <a:rPr lang="en-US" sz="2000" dirty="0">
                <a:latin typeface="Arial"/>
                <a:cs typeface="Arial"/>
              </a:rPr>
              <a:t>To register: </a:t>
            </a:r>
            <a:r>
              <a:rPr lang="en-US" sz="2000" dirty="0">
                <a:latin typeface="Arial"/>
                <a:ea typeface="+mn-lt"/>
                <a:cs typeface="+mn-lt"/>
                <a:hlinkClick r:id="rId2"/>
              </a:rPr>
              <a:t>https://tinyurl.com/GLPTTCevents</a:t>
            </a:r>
            <a:r>
              <a:rPr lang="en-US" sz="2000" dirty="0">
                <a:latin typeface="Arial"/>
                <a:ea typeface="+mn-lt"/>
                <a:cs typeface="+mn-lt"/>
              </a:rPr>
              <a:t> </a:t>
            </a:r>
            <a:endParaRPr lang="en-US" sz="2000" dirty="0">
              <a:latin typeface="Arial"/>
              <a:cs typeface="Arial"/>
            </a:endParaRPr>
          </a:p>
        </p:txBody>
      </p:sp>
      <p:pic>
        <p:nvPicPr>
          <p:cNvPr id="7" name="Picture 2">
            <a:extLst>
              <a:ext uri="{FF2B5EF4-FFF2-40B4-BE49-F238E27FC236}">
                <a16:creationId xmlns:a16="http://schemas.microsoft.com/office/drawing/2014/main" id="{63E70E96-8B1C-4529-900E-58ED22B485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6349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BDE95F-650B-4D12-A3A5-975E461D2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484393" y="5110423"/>
            <a:ext cx="8179546" cy="671540"/>
          </a:xfrm>
          <a:noFill/>
        </p:spPr>
        <p:txBody>
          <a:bodyPr vert="horz" lIns="91440" tIns="45720" rIns="91440" bIns="45720" rtlCol="0" anchor="ctr">
            <a:normAutofit/>
          </a:bodyPr>
          <a:lstStyle/>
          <a:p>
            <a:pPr defTabSz="914400"/>
            <a:r>
              <a:rPr lang="en-US" sz="4200" dirty="0">
                <a:solidFill>
                  <a:schemeClr val="tx1"/>
                </a:solidFill>
              </a:rPr>
              <a:t>Post-Training Feedback</a:t>
            </a:r>
            <a:endParaRPr lang="en-US" dirty="0">
              <a:solidFill>
                <a:schemeClr val="tx1"/>
              </a:solidFill>
            </a:endParaRPr>
          </a:p>
        </p:txBody>
      </p:sp>
      <p:sp>
        <p:nvSpPr>
          <p:cNvPr id="10" name="Content Placeholder 9"/>
          <p:cNvSpPr>
            <a:spLocks noGrp="1"/>
          </p:cNvSpPr>
          <p:nvPr>
            <p:ph sz="half" idx="1"/>
          </p:nvPr>
        </p:nvSpPr>
        <p:spPr>
          <a:xfrm>
            <a:off x="484393" y="5855843"/>
            <a:ext cx="8179546" cy="458470"/>
          </a:xfrm>
          <a:noFill/>
        </p:spPr>
        <p:txBody>
          <a:bodyPr vert="horz" lIns="91440" tIns="45720" rIns="91440" bIns="45720" rtlCol="0" anchor="t">
            <a:normAutofit/>
          </a:bodyPr>
          <a:lstStyle/>
          <a:p>
            <a:pPr marL="0" indent="0" defTabSz="914400">
              <a:spcBef>
                <a:spcPts val="1000"/>
              </a:spcBef>
              <a:buNone/>
            </a:pPr>
            <a:r>
              <a:rPr lang="en-US" sz="2400" dirty="0">
                <a:solidFill>
                  <a:schemeClr val="tx1"/>
                </a:solidFill>
              </a:rPr>
              <a:t>https://ttc-gpra.org/P?s=847427</a:t>
            </a:r>
            <a:endParaRPr lang="en-US"/>
          </a:p>
        </p:txBody>
      </p:sp>
      <p:sp>
        <p:nvSpPr>
          <p:cNvPr id="26" name="Rectangle 25">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3421" y="640091"/>
            <a:ext cx="6137157"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11" descr="&quot;We Want your Feedback&quot; inside a thought bubble" title="We Want your Feedback"/>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14055" r="-3" b="9293"/>
          <a:stretch/>
        </p:blipFill>
        <p:spPr>
          <a:xfrm>
            <a:off x="1627521" y="804672"/>
            <a:ext cx="5888958" cy="3554676"/>
          </a:xfrm>
          <a:prstGeom prst="rect">
            <a:avLst/>
          </a:prstGeom>
          <a:effectLst/>
        </p:spPr>
      </p:pic>
      <p:pic>
        <p:nvPicPr>
          <p:cNvPr id="11" name="Graphic 1" descr="QR code">
            <a:extLst>
              <a:ext uri="{FF2B5EF4-FFF2-40B4-BE49-F238E27FC236}">
                <a16:creationId xmlns:a16="http://schemas.microsoft.com/office/drawing/2014/main" id="{8147CA06-7974-4C15-BD54-297CB1234AE3}"/>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5389" y="5329627"/>
            <a:ext cx="903339" cy="903339"/>
          </a:xfrm>
          <a:prstGeom prst="rect">
            <a:avLst/>
          </a:prstGeom>
        </p:spPr>
      </p:pic>
      <p:pic>
        <p:nvPicPr>
          <p:cNvPr id="13" name="Picture 2">
            <a:extLst>
              <a:ext uri="{FF2B5EF4-FFF2-40B4-BE49-F238E27FC236}">
                <a16:creationId xmlns:a16="http://schemas.microsoft.com/office/drawing/2014/main" id="{F4B18520-54C3-4854-AC97-AF155A3786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44" y="6759291"/>
            <a:ext cx="9140312" cy="96021"/>
          </a:xfrm>
          <a:prstGeom prst="rect">
            <a:avLst/>
          </a:prstGeom>
        </p:spPr>
      </p:pic>
    </p:spTree>
    <p:extLst>
      <p:ext uri="{BB962C8B-B14F-4D97-AF65-F5344CB8AC3E}">
        <p14:creationId xmlns:p14="http://schemas.microsoft.com/office/powerpoint/2010/main" val="120279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539556"/>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35795"/>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3C606D-C009-486C-BA80-FF9640C4EA4A}"/>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gn="ctr"/>
            <a:r>
              <a:rPr lang="en-US" sz="2900" kern="1200">
                <a:solidFill>
                  <a:schemeClr val="bg1"/>
                </a:solidFill>
                <a:effectLst>
                  <a:outerShdw blurRad="38100" dist="38100" dir="2700000" algn="tl">
                    <a:srgbClr val="000000">
                      <a:alpha val="43137"/>
                    </a:srgbClr>
                  </a:outerShdw>
                </a:effectLst>
                <a:latin typeface="+mj-lt"/>
                <a:ea typeface="+mj-ea"/>
                <a:cs typeface="+mj-cs"/>
              </a:rPr>
              <a:t>What is your greatest fear or hope when you hear, “What does NOT work in prevention?”</a:t>
            </a:r>
            <a:endParaRPr lang="en-US" sz="2900" kern="1200">
              <a:solidFill>
                <a:schemeClr val="bg1"/>
              </a:solidFill>
              <a:latin typeface="+mj-lt"/>
              <a:ea typeface="+mj-ea"/>
              <a:cs typeface="+mj-cs"/>
            </a:endParaRPr>
          </a:p>
        </p:txBody>
      </p:sp>
      <p:pic>
        <p:nvPicPr>
          <p:cNvPr id="4" name="Picture 3" descr="People talking on couch">
            <a:extLst>
              <a:ext uri="{FF2B5EF4-FFF2-40B4-BE49-F238E27FC236}">
                <a16:creationId xmlns:a16="http://schemas.microsoft.com/office/drawing/2014/main" id="{7D3FBF2A-B60E-4A7D-A761-226779FF48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14" r="1" b="1"/>
          <a:stretch/>
        </p:blipFill>
        <p:spPr>
          <a:xfrm>
            <a:off x="928534" y="307731"/>
            <a:ext cx="7245607" cy="3997637"/>
          </a:xfrm>
          <a:prstGeom prst="rect">
            <a:avLst/>
          </a:prstGeom>
          <a:noFill/>
        </p:spPr>
      </p:pic>
      <p:cxnSp>
        <p:nvCxnSpPr>
          <p:cNvPr id="22"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5746932"/>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68601"/>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9BDD821-2D09-437C-8A71-C02CD71D6A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4" y="6759291"/>
            <a:ext cx="9140312" cy="96021"/>
          </a:xfrm>
          <a:prstGeom prst="rect">
            <a:avLst/>
          </a:prstGeom>
        </p:spPr>
      </p:pic>
    </p:spTree>
    <p:extLst>
      <p:ext uri="{BB962C8B-B14F-4D97-AF65-F5344CB8AC3E}">
        <p14:creationId xmlns:p14="http://schemas.microsoft.com/office/powerpoint/2010/main" val="782512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539556"/>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35795"/>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9964ED-3632-4EEB-B202-89C47E7BB6E1}"/>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gn="ctr" defTabSz="914400"/>
            <a:r>
              <a:rPr lang="en-US" sz="4700" kern="1200" dirty="0">
                <a:solidFill>
                  <a:schemeClr val="bg1"/>
                </a:solidFill>
                <a:latin typeface="+mj-lt"/>
                <a:ea typeface="+mj-ea"/>
                <a:cs typeface="+mj-cs"/>
              </a:rPr>
              <a:t>Thank You!</a:t>
            </a:r>
          </a:p>
        </p:txBody>
      </p:sp>
      <p:pic>
        <p:nvPicPr>
          <p:cNvPr id="4" name="Picture 3" descr="Header: Great Lakes (HHS Region 5) PTTC; Prevention Technology Transfer Center Network; Funded by Substance Abuse and Mental Health Services Administration">
            <a:extLst>
              <a:ext uri="{FF2B5EF4-FFF2-40B4-BE49-F238E27FC236}">
                <a16:creationId xmlns:a16="http://schemas.microsoft.com/office/drawing/2014/main" id="{12DDA072-EAB4-3046-9301-AD44A3E018CB}"/>
              </a:ext>
            </a:extLst>
          </p:cNvPr>
          <p:cNvPicPr>
            <a:picLocks noChangeAspect="1"/>
          </p:cNvPicPr>
          <p:nvPr/>
        </p:nvPicPr>
        <p:blipFill>
          <a:blip r:embed="rId4"/>
          <a:stretch>
            <a:fillRect/>
          </a:stretch>
        </p:blipFill>
        <p:spPr>
          <a:xfrm>
            <a:off x="240030" y="1649076"/>
            <a:ext cx="8622615" cy="1314946"/>
          </a:xfrm>
          <a:prstGeom prst="rect">
            <a:avLst/>
          </a:prstGeom>
        </p:spPr>
      </p:pic>
      <p:cxnSp>
        <p:nvCxnSpPr>
          <p:cNvPr id="21" name="Straight Connector 20">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5746932"/>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68601"/>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E6A46426-3D47-45A3-A3F5-D556C30BCE1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44" y="6759291"/>
            <a:ext cx="9140312" cy="96021"/>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8A9F261-C583-421B-8E78-5B3D7A9E55C6}"/>
              </a:ext>
            </a:extLst>
          </p:cNvPr>
          <p:cNvSpPr>
            <a:spLocks noGrp="1"/>
          </p:cNvSpPr>
          <p:nvPr>
            <p:ph type="title"/>
          </p:nvPr>
        </p:nvSpPr>
        <p:spPr>
          <a:xfrm>
            <a:off x="596503" y="1566473"/>
            <a:ext cx="7950994" cy="2166723"/>
          </a:xfrm>
        </p:spPr>
        <p:txBody>
          <a:bodyPr vert="horz" lIns="91440" tIns="45720" rIns="91440" bIns="45720" rtlCol="0" anchor="b">
            <a:normAutofit/>
          </a:bodyPr>
          <a:lstStyle/>
          <a:p>
            <a:pPr algn="ctr"/>
            <a:r>
              <a:rPr lang="en-US" sz="5700" kern="1200">
                <a:solidFill>
                  <a:schemeClr val="tx1"/>
                </a:solidFill>
                <a:latin typeface="+mj-lt"/>
                <a:ea typeface="+mj-ea"/>
                <a:cs typeface="+mj-cs"/>
              </a:rPr>
              <a:t>A History of Evidence</a:t>
            </a:r>
          </a:p>
        </p:txBody>
      </p:sp>
      <p:sp>
        <p:nvSpPr>
          <p:cNvPr id="5" name="Text Placeholder 4">
            <a:extLst>
              <a:ext uri="{FF2B5EF4-FFF2-40B4-BE49-F238E27FC236}">
                <a16:creationId xmlns:a16="http://schemas.microsoft.com/office/drawing/2014/main" id="{E5A70C89-973B-4283-9668-01C164B8DCB8}"/>
              </a:ext>
            </a:extLst>
          </p:cNvPr>
          <p:cNvSpPr>
            <a:spLocks noGrp="1"/>
          </p:cNvSpPr>
          <p:nvPr>
            <p:ph type="body" idx="1"/>
          </p:nvPr>
        </p:nvSpPr>
        <p:spPr>
          <a:xfrm>
            <a:off x="596503" y="4092320"/>
            <a:ext cx="7950994" cy="1144884"/>
          </a:xfrm>
        </p:spPr>
        <p:txBody>
          <a:bodyPr vert="horz" lIns="91440" tIns="45720" rIns="91440" bIns="45720" rtlCol="0">
            <a:normAutofit/>
          </a:bodyPr>
          <a:lstStyle/>
          <a:p>
            <a:pPr algn="ctr"/>
            <a:r>
              <a:rPr lang="en-US" kern="1200">
                <a:solidFill>
                  <a:schemeClr val="tx1"/>
                </a:solidFill>
                <a:latin typeface="+mn-lt"/>
                <a:ea typeface="+mn-ea"/>
                <a:cs typeface="+mn-cs"/>
              </a:rPr>
              <a:t>The importance and role of evidence-based strategies in substance misuse prevention</a:t>
            </a:r>
          </a:p>
        </p:txBody>
      </p:sp>
      <p:cxnSp>
        <p:nvCxnSpPr>
          <p:cNvPr id="16" name="Straight Connector 15">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CEE95033-B765-4996-AF5A-5AE40ADF9D9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4" y="6759291"/>
            <a:ext cx="9140312" cy="96021"/>
          </a:xfrm>
          <a:prstGeom prst="rect">
            <a:avLst/>
          </a:prstGeom>
        </p:spPr>
      </p:pic>
    </p:spTree>
    <p:extLst>
      <p:ext uri="{BB962C8B-B14F-4D97-AF65-F5344CB8AC3E}">
        <p14:creationId xmlns:p14="http://schemas.microsoft.com/office/powerpoint/2010/main" val="3953381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579610D-F172-4C04-B50D-6EFD74716D11}"/>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gn="ctr"/>
            <a:r>
              <a:rPr lang="en-US" sz="4700" kern="1200">
                <a:solidFill>
                  <a:schemeClr val="bg1"/>
                </a:solidFill>
                <a:latin typeface="+mj-lt"/>
                <a:ea typeface="+mj-ea"/>
                <a:cs typeface="+mj-cs"/>
              </a:rPr>
              <a:t>A Timeline of Prevention</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2">
            <a:extLst>
              <a:ext uri="{FF2B5EF4-FFF2-40B4-BE49-F238E27FC236}">
                <a16:creationId xmlns:a16="http://schemas.microsoft.com/office/drawing/2014/main" id="{1DD06E90-E7E2-4F75-9837-B81CB5F9817D}"/>
              </a:ext>
            </a:extLst>
          </p:cNvPr>
          <p:cNvGraphicFramePr>
            <a:graphicFrameLocks noGrp="1"/>
          </p:cNvGraphicFramePr>
          <p:nvPr>
            <p:ph idx="1"/>
            <p:extLst>
              <p:ext uri="{D42A27DB-BD31-4B8C-83A1-F6EECF244321}">
                <p14:modId xmlns:p14="http://schemas.microsoft.com/office/powerpoint/2010/main" val="4274799714"/>
              </p:ext>
            </p:extLst>
          </p:nvPr>
        </p:nvGraphicFramePr>
        <p:xfrm>
          <a:off x="409713" y="2427541"/>
          <a:ext cx="8283251" cy="3997640"/>
        </p:xfrm>
        <a:graphic>
          <a:graphicData uri="http://schemas.openxmlformats.org/drawingml/2006/table">
            <a:tbl>
              <a:tblPr firstRow="1" bandRow="1">
                <a:noFill/>
                <a:tableStyleId>{5C22544A-7EE6-4342-B048-85BDC9FD1C3A}</a:tableStyleId>
              </a:tblPr>
              <a:tblGrid>
                <a:gridCol w="1872433">
                  <a:extLst>
                    <a:ext uri="{9D8B030D-6E8A-4147-A177-3AD203B41FA5}">
                      <a16:colId xmlns:a16="http://schemas.microsoft.com/office/drawing/2014/main" val="2114124576"/>
                    </a:ext>
                  </a:extLst>
                </a:gridCol>
                <a:gridCol w="3201116">
                  <a:extLst>
                    <a:ext uri="{9D8B030D-6E8A-4147-A177-3AD203B41FA5}">
                      <a16:colId xmlns:a16="http://schemas.microsoft.com/office/drawing/2014/main" val="3151462297"/>
                    </a:ext>
                  </a:extLst>
                </a:gridCol>
                <a:gridCol w="3209702">
                  <a:extLst>
                    <a:ext uri="{9D8B030D-6E8A-4147-A177-3AD203B41FA5}">
                      <a16:colId xmlns:a16="http://schemas.microsoft.com/office/drawing/2014/main" val="2983848630"/>
                    </a:ext>
                  </a:extLst>
                </a:gridCol>
              </a:tblGrid>
              <a:tr h="585222">
                <a:tc>
                  <a:txBody>
                    <a:bodyPr/>
                    <a:lstStyle/>
                    <a:p>
                      <a:pPr algn="ctr"/>
                      <a:r>
                        <a:rPr lang="en-US" sz="1900" b="1" cap="none" spc="0">
                          <a:solidFill>
                            <a:schemeClr val="bg1"/>
                          </a:solidFill>
                        </a:rPr>
                        <a:t>TIME</a:t>
                      </a:r>
                    </a:p>
                  </a:txBody>
                  <a:tcPr marL="86547" marR="61819" marT="123638" marB="123638"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en-US" sz="1900" b="1" cap="none" spc="0">
                          <a:solidFill>
                            <a:schemeClr val="bg1"/>
                          </a:solidFill>
                        </a:rPr>
                        <a:t>STRATEGY</a:t>
                      </a:r>
                    </a:p>
                  </a:txBody>
                  <a:tcPr marL="86547" marR="61819" marT="123638" marB="123638"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en-US" sz="1900" b="1" cap="none" spc="0">
                          <a:solidFill>
                            <a:schemeClr val="bg1"/>
                          </a:solidFill>
                        </a:rPr>
                        <a:t>ACTIVITIES</a:t>
                      </a:r>
                    </a:p>
                  </a:txBody>
                  <a:tcPr marL="86547" marR="61819" marT="123638" marB="123638"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326434907"/>
                  </a:ext>
                </a:extLst>
              </a:tr>
              <a:tr h="482190">
                <a:tc>
                  <a:txBody>
                    <a:bodyPr/>
                    <a:lstStyle/>
                    <a:p>
                      <a:r>
                        <a:rPr lang="en-US" sz="1600" cap="none" spc="0">
                          <a:solidFill>
                            <a:schemeClr val="tx1"/>
                          </a:solidFill>
                        </a:rPr>
                        <a:t>1950s and 1960s</a:t>
                      </a:r>
                    </a:p>
                  </a:txBody>
                  <a:tcPr marL="86547" marR="61819" marT="61819" marB="123638">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1600" cap="none" spc="0">
                          <a:solidFill>
                            <a:schemeClr val="tx1"/>
                          </a:solidFill>
                        </a:rPr>
                        <a:t>Scare tactics</a:t>
                      </a:r>
                    </a:p>
                  </a:txBody>
                  <a:tcPr marL="86547" marR="61819" marT="61819" marB="123638">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1600" cap="none" spc="0">
                          <a:solidFill>
                            <a:schemeClr val="tx1"/>
                          </a:solidFill>
                        </a:rPr>
                        <a:t>Films and speakers</a:t>
                      </a:r>
                    </a:p>
                  </a:txBody>
                  <a:tcPr marL="86547" marR="61819" marT="61819" marB="123638">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1915207090"/>
                  </a:ext>
                </a:extLst>
              </a:tr>
              <a:tr h="729466">
                <a:tc>
                  <a:txBody>
                    <a:bodyPr/>
                    <a:lstStyle/>
                    <a:p>
                      <a:r>
                        <a:rPr lang="en-US" sz="1600" cap="none" spc="0">
                          <a:solidFill>
                            <a:schemeClr val="tx1"/>
                          </a:solidFill>
                        </a:rPr>
                        <a:t>Early 1970s</a:t>
                      </a:r>
                    </a:p>
                  </a:txBody>
                  <a:tcPr marL="86547" marR="61819" marT="61819" marB="12363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600" cap="none" spc="0">
                          <a:solidFill>
                            <a:schemeClr val="tx1"/>
                          </a:solidFill>
                        </a:rPr>
                        <a:t>Drug education</a:t>
                      </a:r>
                    </a:p>
                  </a:txBody>
                  <a:tcPr marL="86547" marR="61819" marT="61819" marB="12363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600" cap="none" spc="0">
                          <a:solidFill>
                            <a:schemeClr val="tx1"/>
                          </a:solidFill>
                        </a:rPr>
                        <a:t>Curricula based on factual information</a:t>
                      </a:r>
                    </a:p>
                  </a:txBody>
                  <a:tcPr marL="86547" marR="61819" marT="61819" marB="12363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474599541"/>
                  </a:ext>
                </a:extLst>
              </a:tr>
              <a:tr h="1224019">
                <a:tc>
                  <a:txBody>
                    <a:bodyPr/>
                    <a:lstStyle/>
                    <a:p>
                      <a:r>
                        <a:rPr lang="en-US" sz="1600" cap="none" spc="0">
                          <a:solidFill>
                            <a:schemeClr val="tx1"/>
                          </a:solidFill>
                        </a:rPr>
                        <a:t>Mid-/Late-1970s</a:t>
                      </a:r>
                    </a:p>
                  </a:txBody>
                  <a:tcPr marL="86547" marR="61819" marT="61819" marB="123638">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1600" cap="none" spc="0">
                          <a:solidFill>
                            <a:schemeClr val="tx1"/>
                          </a:solidFill>
                        </a:rPr>
                        <a:t>Affective education and alternatives to drug use</a:t>
                      </a:r>
                    </a:p>
                  </a:txBody>
                  <a:tcPr marL="86547" marR="61819" marT="61819" marB="123638">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1600" cap="none" spc="0">
                          <a:solidFill>
                            <a:schemeClr val="tx1"/>
                          </a:solidFill>
                        </a:rPr>
                        <a:t>Curricula based on communication, decision-making, values clarification, and self-esteem</a:t>
                      </a:r>
                    </a:p>
                  </a:txBody>
                  <a:tcPr marL="86547" marR="61819" marT="61819" marB="123638">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345653960"/>
                  </a:ext>
                </a:extLst>
              </a:tr>
              <a:tr h="976743">
                <a:tc>
                  <a:txBody>
                    <a:bodyPr/>
                    <a:lstStyle/>
                    <a:p>
                      <a:r>
                        <a:rPr lang="en-US" sz="1600" cap="none" spc="0">
                          <a:solidFill>
                            <a:schemeClr val="tx1"/>
                          </a:solidFill>
                        </a:rPr>
                        <a:t>Late-1970s to early 1980s</a:t>
                      </a:r>
                    </a:p>
                  </a:txBody>
                  <a:tcPr marL="86547" marR="61819" marT="61819" marB="12363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600" cap="none" spc="0">
                          <a:solidFill>
                            <a:schemeClr val="tx1"/>
                          </a:solidFill>
                        </a:rPr>
                        <a:t>Affective education, alternatives to drug use and training</a:t>
                      </a:r>
                    </a:p>
                  </a:txBody>
                  <a:tcPr marL="86547" marR="61819" marT="61819" marB="12363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600" cap="none" spc="0">
                          <a:solidFill>
                            <a:schemeClr val="tx1"/>
                          </a:solidFill>
                        </a:rPr>
                        <a:t>Social skills curricula, refusal skills training, parenting education</a:t>
                      </a:r>
                    </a:p>
                  </a:txBody>
                  <a:tcPr marL="86547" marR="61819" marT="61819" marB="12363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091792278"/>
                  </a:ext>
                </a:extLst>
              </a:tr>
            </a:tbl>
          </a:graphicData>
        </a:graphic>
      </p:graphicFrame>
      <p:pic>
        <p:nvPicPr>
          <p:cNvPr id="3" name="Picture 2">
            <a:extLst>
              <a:ext uri="{FF2B5EF4-FFF2-40B4-BE49-F238E27FC236}">
                <a16:creationId xmlns:a16="http://schemas.microsoft.com/office/drawing/2014/main" id="{B56A1C84-443F-4E9E-98CE-8AB76DA8B6F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4" y="6759291"/>
            <a:ext cx="9140312" cy="96021"/>
          </a:xfrm>
          <a:prstGeom prst="rect">
            <a:avLst/>
          </a:prstGeom>
        </p:spPr>
      </p:pic>
    </p:spTree>
    <p:extLst>
      <p:ext uri="{BB962C8B-B14F-4D97-AF65-F5344CB8AC3E}">
        <p14:creationId xmlns:p14="http://schemas.microsoft.com/office/powerpoint/2010/main" val="2388285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71CFE9EA-50D8-4028-BE42-DC2D813BE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51674"/>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579610D-F172-4C04-B50D-6EFD74716D11}"/>
              </a:ext>
            </a:extLst>
          </p:cNvPr>
          <p:cNvSpPr>
            <a:spLocks noGrp="1"/>
          </p:cNvSpPr>
          <p:nvPr>
            <p:ph type="title"/>
          </p:nvPr>
        </p:nvSpPr>
        <p:spPr>
          <a:xfrm>
            <a:off x="3284982" y="452842"/>
            <a:ext cx="5232654" cy="1261872"/>
          </a:xfrm>
        </p:spPr>
        <p:txBody>
          <a:bodyPr vert="horz" lIns="91440" tIns="45720" rIns="91440" bIns="45720" rtlCol="0" anchor="ctr">
            <a:normAutofit/>
          </a:bodyPr>
          <a:lstStyle/>
          <a:p>
            <a:r>
              <a:rPr lang="en-US" sz="3900" kern="1200">
                <a:solidFill>
                  <a:schemeClr val="bg1"/>
                </a:solidFill>
                <a:latin typeface="+mj-lt"/>
                <a:ea typeface="+mj-ea"/>
                <a:cs typeface="+mj-cs"/>
              </a:rPr>
              <a:t>A Timeline of Prevention, continued</a:t>
            </a:r>
          </a:p>
        </p:txBody>
      </p:sp>
      <p:cxnSp>
        <p:nvCxnSpPr>
          <p:cNvPr id="18" name="Straight Connector 10">
            <a:extLst>
              <a:ext uri="{FF2B5EF4-FFF2-40B4-BE49-F238E27FC236}">
                <a16:creationId xmlns:a16="http://schemas.microsoft.com/office/drawing/2014/main" id="{9A218DD6-0CC7-465B-B80F-747F97B402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623740"/>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2">
            <a:extLst>
              <a:ext uri="{FF2B5EF4-FFF2-40B4-BE49-F238E27FC236}">
                <a16:creationId xmlns:a16="http://schemas.microsoft.com/office/drawing/2014/main" id="{1DD06E90-E7E2-4F75-9837-B81CB5F9817D}"/>
              </a:ext>
            </a:extLst>
          </p:cNvPr>
          <p:cNvGraphicFramePr>
            <a:graphicFrameLocks noGrp="1"/>
          </p:cNvGraphicFramePr>
          <p:nvPr>
            <p:ph idx="1"/>
            <p:extLst>
              <p:ext uri="{D42A27DB-BD31-4B8C-83A1-F6EECF244321}">
                <p14:modId xmlns:p14="http://schemas.microsoft.com/office/powerpoint/2010/main" val="1519088108"/>
              </p:ext>
            </p:extLst>
          </p:nvPr>
        </p:nvGraphicFramePr>
        <p:xfrm>
          <a:off x="582930" y="1960590"/>
          <a:ext cx="7978140" cy="5193175"/>
        </p:xfrm>
        <a:graphic>
          <a:graphicData uri="http://schemas.openxmlformats.org/drawingml/2006/table">
            <a:tbl>
              <a:tblPr firstRow="1" bandRow="1">
                <a:tableStyleId>{8EC20E35-A176-4012-BC5E-935CFFF8708E}</a:tableStyleId>
              </a:tblPr>
              <a:tblGrid>
                <a:gridCol w="1626870">
                  <a:extLst>
                    <a:ext uri="{9D8B030D-6E8A-4147-A177-3AD203B41FA5}">
                      <a16:colId xmlns:a16="http://schemas.microsoft.com/office/drawing/2014/main" val="2114124576"/>
                    </a:ext>
                  </a:extLst>
                </a:gridCol>
                <a:gridCol w="2819400">
                  <a:extLst>
                    <a:ext uri="{9D8B030D-6E8A-4147-A177-3AD203B41FA5}">
                      <a16:colId xmlns:a16="http://schemas.microsoft.com/office/drawing/2014/main" val="3151462297"/>
                    </a:ext>
                  </a:extLst>
                </a:gridCol>
                <a:gridCol w="3531870">
                  <a:extLst>
                    <a:ext uri="{9D8B030D-6E8A-4147-A177-3AD203B41FA5}">
                      <a16:colId xmlns:a16="http://schemas.microsoft.com/office/drawing/2014/main" val="2983848630"/>
                    </a:ext>
                  </a:extLst>
                </a:gridCol>
              </a:tblGrid>
              <a:tr h="419568">
                <a:tc>
                  <a:txBody>
                    <a:bodyPr/>
                    <a:lstStyle/>
                    <a:p>
                      <a:pPr algn="ctr"/>
                      <a:r>
                        <a:rPr lang="en-US" sz="1800"/>
                        <a:t>TIME</a:t>
                      </a:r>
                    </a:p>
                  </a:txBody>
                  <a:tcPr marL="95356" marR="95356" marT="47678" marB="47678"/>
                </a:tc>
                <a:tc>
                  <a:txBody>
                    <a:bodyPr/>
                    <a:lstStyle/>
                    <a:p>
                      <a:pPr algn="ctr"/>
                      <a:r>
                        <a:rPr lang="en-US" sz="1800"/>
                        <a:t>STRATEGY</a:t>
                      </a:r>
                    </a:p>
                  </a:txBody>
                  <a:tcPr marL="95356" marR="95356" marT="47678" marB="47678"/>
                </a:tc>
                <a:tc>
                  <a:txBody>
                    <a:bodyPr/>
                    <a:lstStyle/>
                    <a:p>
                      <a:pPr algn="ctr"/>
                      <a:r>
                        <a:rPr lang="en-US" sz="1800"/>
                        <a:t>ACTIVITIES</a:t>
                      </a:r>
                    </a:p>
                  </a:txBody>
                  <a:tcPr marL="95356" marR="95356" marT="47678" marB="47678"/>
                </a:tc>
                <a:extLst>
                  <a:ext uri="{0D108BD9-81ED-4DB2-BD59-A6C34878D82A}">
                    <a16:rowId xmlns:a16="http://schemas.microsoft.com/office/drawing/2014/main" val="2326434907"/>
                  </a:ext>
                </a:extLst>
              </a:tr>
              <a:tr h="705637">
                <a:tc>
                  <a:txBody>
                    <a:bodyPr/>
                    <a:lstStyle/>
                    <a:p>
                      <a:r>
                        <a:rPr lang="en-US" sz="1800" dirty="0"/>
                        <a:t>Late-1980s to mid-1990s</a:t>
                      </a:r>
                    </a:p>
                  </a:txBody>
                  <a:tcPr marL="95356" marR="95356" marT="47678" marB="47678"/>
                </a:tc>
                <a:tc>
                  <a:txBody>
                    <a:bodyPr/>
                    <a:lstStyle/>
                    <a:p>
                      <a:r>
                        <a:rPr lang="en-US" sz="1800"/>
                        <a:t>Parent, school, and community partnerships</a:t>
                      </a:r>
                    </a:p>
                  </a:txBody>
                  <a:tcPr marL="95356" marR="95356" marT="47678" marB="47678"/>
                </a:tc>
                <a:tc>
                  <a:txBody>
                    <a:bodyPr/>
                    <a:lstStyle/>
                    <a:p>
                      <a:r>
                        <a:rPr lang="en-US" sz="1800"/>
                        <a:t>Research-based curricula, peer programs</a:t>
                      </a:r>
                    </a:p>
                  </a:txBody>
                  <a:tcPr marL="95356" marR="95356" marT="47678" marB="47678"/>
                </a:tc>
                <a:extLst>
                  <a:ext uri="{0D108BD9-81ED-4DB2-BD59-A6C34878D82A}">
                    <a16:rowId xmlns:a16="http://schemas.microsoft.com/office/drawing/2014/main" val="1915207090"/>
                  </a:ext>
                </a:extLst>
              </a:tr>
              <a:tr h="1849912">
                <a:tc>
                  <a:txBody>
                    <a:bodyPr/>
                    <a:lstStyle/>
                    <a:p>
                      <a:r>
                        <a:rPr lang="en-US" sz="1800" dirty="0"/>
                        <a:t>Mid-1990s to 2010</a:t>
                      </a:r>
                    </a:p>
                  </a:txBody>
                  <a:tcPr marL="95356" marR="95356" marT="47678" marB="47678"/>
                </a:tc>
                <a:tc>
                  <a:txBody>
                    <a:bodyPr/>
                    <a:lstStyle/>
                    <a:p>
                      <a:r>
                        <a:rPr lang="en-US" sz="1800" dirty="0"/>
                        <a:t>Replication of research-based models and application of research-based approaches</a:t>
                      </a:r>
                    </a:p>
                  </a:txBody>
                  <a:tcPr marL="95356" marR="95356" marT="47678" marB="47678"/>
                </a:tc>
                <a:tc>
                  <a:txBody>
                    <a:bodyPr/>
                    <a:lstStyle/>
                    <a:p>
                      <a:r>
                        <a:rPr lang="en-US" sz="1800" dirty="0"/>
                        <a:t>Environmental approaches, comprehensive programs targeting many domains and strategies, evaluation of prevention programs, media campaigns</a:t>
                      </a:r>
                    </a:p>
                  </a:txBody>
                  <a:tcPr marL="95356" marR="95356" marT="47678" marB="47678"/>
                </a:tc>
                <a:extLst>
                  <a:ext uri="{0D108BD9-81ED-4DB2-BD59-A6C34878D82A}">
                    <a16:rowId xmlns:a16="http://schemas.microsoft.com/office/drawing/2014/main" val="2474599541"/>
                  </a:ext>
                </a:extLst>
              </a:tr>
              <a:tr h="419568">
                <a:tc>
                  <a:txBody>
                    <a:bodyPr/>
                    <a:lstStyle/>
                    <a:p>
                      <a:r>
                        <a:rPr lang="en-US" sz="1800" dirty="0"/>
                        <a:t>2010s to today</a:t>
                      </a:r>
                    </a:p>
                  </a:txBody>
                  <a:tcPr marL="95356" marR="95356" marT="47678" marB="47678"/>
                </a:tc>
                <a:tc>
                  <a:txBody>
                    <a:bodyPr/>
                    <a:lstStyle/>
                    <a:p>
                      <a:r>
                        <a:rPr lang="en-US" sz="1800" dirty="0"/>
                        <a:t>Expansion of research base-models with a focus on more diverse audiences through continued evaluation and research</a:t>
                      </a:r>
                    </a:p>
                  </a:txBody>
                  <a:tcPr marL="95356" marR="95356" marT="47678" marB="47678"/>
                </a:tc>
                <a:tc>
                  <a:txBody>
                    <a:bodyPr/>
                    <a:lstStyle/>
                    <a:p>
                      <a:r>
                        <a:rPr lang="en-US" sz="1800" dirty="0"/>
                        <a:t>Cross sector prevention efforts, public health focus, community-based strategies for greater impact, focus across the lifespan and on diverse population groups</a:t>
                      </a:r>
                    </a:p>
                  </a:txBody>
                  <a:tcPr marL="95356" marR="95356" marT="47678" marB="47678"/>
                </a:tc>
                <a:extLst>
                  <a:ext uri="{0D108BD9-81ED-4DB2-BD59-A6C34878D82A}">
                    <a16:rowId xmlns:a16="http://schemas.microsoft.com/office/drawing/2014/main" val="3345653960"/>
                  </a:ext>
                </a:extLst>
              </a:tr>
              <a:tr h="476782">
                <a:tc>
                  <a:txBody>
                    <a:bodyPr/>
                    <a:lstStyle/>
                    <a:p>
                      <a:endParaRPr lang="en-US" sz="1800"/>
                    </a:p>
                  </a:txBody>
                  <a:tcPr marL="95356" marR="95356" marT="47678" marB="47678"/>
                </a:tc>
                <a:tc>
                  <a:txBody>
                    <a:bodyPr/>
                    <a:lstStyle/>
                    <a:p>
                      <a:endParaRPr lang="en-US" sz="1800" dirty="0"/>
                    </a:p>
                  </a:txBody>
                  <a:tcPr marL="95356" marR="95356" marT="47678" marB="47678"/>
                </a:tc>
                <a:tc>
                  <a:txBody>
                    <a:bodyPr/>
                    <a:lstStyle/>
                    <a:p>
                      <a:endParaRPr lang="en-US" sz="1800" dirty="0"/>
                    </a:p>
                  </a:txBody>
                  <a:tcPr marL="95356" marR="95356" marT="47678" marB="47678"/>
                </a:tc>
                <a:extLst>
                  <a:ext uri="{0D108BD9-81ED-4DB2-BD59-A6C34878D82A}">
                    <a16:rowId xmlns:a16="http://schemas.microsoft.com/office/drawing/2014/main" val="2091792278"/>
                  </a:ext>
                </a:extLst>
              </a:tr>
            </a:tbl>
          </a:graphicData>
        </a:graphic>
      </p:graphicFrame>
      <p:pic>
        <p:nvPicPr>
          <p:cNvPr id="3" name="Picture 2">
            <a:extLst>
              <a:ext uri="{FF2B5EF4-FFF2-40B4-BE49-F238E27FC236}">
                <a16:creationId xmlns:a16="http://schemas.microsoft.com/office/drawing/2014/main" id="{C3ECDD3B-DAAC-4EF2-907B-45B3FAFB17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4" y="6759291"/>
            <a:ext cx="9140312" cy="96021"/>
          </a:xfrm>
          <a:prstGeom prst="rect">
            <a:avLst/>
          </a:prstGeom>
        </p:spPr>
      </p:pic>
    </p:spTree>
    <p:extLst>
      <p:ext uri="{BB962C8B-B14F-4D97-AF65-F5344CB8AC3E}">
        <p14:creationId xmlns:p14="http://schemas.microsoft.com/office/powerpoint/2010/main" val="966631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6E75-FE38-4C4E-8543-EB93E5A6F098}"/>
              </a:ext>
            </a:extLst>
          </p:cNvPr>
          <p:cNvSpPr>
            <a:spLocks noGrp="1"/>
          </p:cNvSpPr>
          <p:nvPr>
            <p:ph type="title"/>
          </p:nvPr>
        </p:nvSpPr>
        <p:spPr/>
        <p:txBody>
          <a:bodyPr/>
          <a:lstStyle/>
          <a:p>
            <a:r>
              <a:rPr lang="en-US" dirty="0"/>
              <a:t>Continuum of </a:t>
            </a:r>
            <a:br>
              <a:rPr lang="en-US" dirty="0"/>
            </a:br>
            <a:r>
              <a:rPr lang="en-US" dirty="0"/>
              <a:t>Evidence of Effectiveness</a:t>
            </a:r>
          </a:p>
        </p:txBody>
      </p:sp>
      <p:pic>
        <p:nvPicPr>
          <p:cNvPr id="10" name="Content Placeholder 9" descr="Unsupported/Harmful">
            <a:extLst>
              <a:ext uri="{FF2B5EF4-FFF2-40B4-BE49-F238E27FC236}">
                <a16:creationId xmlns:a16="http://schemas.microsoft.com/office/drawing/2014/main" id="{C7E9C388-8590-47A7-A397-05B566C2DBF4}"/>
              </a:ext>
            </a:extLst>
          </p:cNvPr>
          <p:cNvPicPr>
            <a:picLocks noGrp="1" noChangeAspect="1"/>
          </p:cNvPicPr>
          <p:nvPr>
            <p:ph idx="1"/>
          </p:nvPr>
        </p:nvPicPr>
        <p:blipFill>
          <a:blip r:embed="rId3"/>
          <a:stretch>
            <a:fillRect/>
          </a:stretch>
        </p:blipFill>
        <p:spPr>
          <a:xfrm>
            <a:off x="366579" y="5082977"/>
            <a:ext cx="3562847" cy="1409897"/>
          </a:xfrm>
        </p:spPr>
      </p:pic>
      <p:pic>
        <p:nvPicPr>
          <p:cNvPr id="5" name="Picture 4" descr="Well Supported/Supported">
            <a:extLst>
              <a:ext uri="{FF2B5EF4-FFF2-40B4-BE49-F238E27FC236}">
                <a16:creationId xmlns:a16="http://schemas.microsoft.com/office/drawing/2014/main" id="{1399BA3B-5D30-4974-8B4A-4D8254FEC9E1}"/>
              </a:ext>
            </a:extLst>
          </p:cNvPr>
          <p:cNvPicPr>
            <a:picLocks noChangeAspect="1"/>
          </p:cNvPicPr>
          <p:nvPr/>
        </p:nvPicPr>
        <p:blipFill>
          <a:blip r:embed="rId4"/>
          <a:stretch>
            <a:fillRect/>
          </a:stretch>
        </p:blipFill>
        <p:spPr>
          <a:xfrm>
            <a:off x="4935069" y="1891462"/>
            <a:ext cx="3648584" cy="1362265"/>
          </a:xfrm>
          <a:prstGeom prst="rect">
            <a:avLst/>
          </a:prstGeom>
        </p:spPr>
      </p:pic>
      <p:pic>
        <p:nvPicPr>
          <p:cNvPr id="8" name="Picture 7" descr="Promising Direction/Emerging/Undetermined">
            <a:extLst>
              <a:ext uri="{FF2B5EF4-FFF2-40B4-BE49-F238E27FC236}">
                <a16:creationId xmlns:a16="http://schemas.microsoft.com/office/drawing/2014/main" id="{2112C0D0-6E26-4026-98CC-BB11020C32AB}"/>
              </a:ext>
            </a:extLst>
          </p:cNvPr>
          <p:cNvPicPr>
            <a:picLocks noChangeAspect="1"/>
          </p:cNvPicPr>
          <p:nvPr/>
        </p:nvPicPr>
        <p:blipFill>
          <a:blip r:embed="rId5"/>
          <a:stretch>
            <a:fillRect/>
          </a:stretch>
        </p:blipFill>
        <p:spPr>
          <a:xfrm>
            <a:off x="2386776" y="3454501"/>
            <a:ext cx="5096586" cy="1448002"/>
          </a:xfrm>
          <a:prstGeom prst="rect">
            <a:avLst/>
          </a:prstGeom>
        </p:spPr>
      </p:pic>
    </p:spTree>
    <p:extLst>
      <p:ext uri="{BB962C8B-B14F-4D97-AF65-F5344CB8AC3E}">
        <p14:creationId xmlns:p14="http://schemas.microsoft.com/office/powerpoint/2010/main" val="31714068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2">
      <a:dk1>
        <a:srgbClr val="000000"/>
      </a:dk1>
      <a:lt1>
        <a:srgbClr val="FFFFFF"/>
      </a:lt1>
      <a:dk2>
        <a:srgbClr val="666666"/>
      </a:dk2>
      <a:lt2>
        <a:srgbClr val="E7E6E6"/>
      </a:lt2>
      <a:accent1>
        <a:srgbClr val="00467F"/>
      </a:accent1>
      <a:accent2>
        <a:srgbClr val="CC4927"/>
      </a:accent2>
      <a:accent3>
        <a:srgbClr val="B2CEE6"/>
      </a:accent3>
      <a:accent4>
        <a:srgbClr val="F1E18A"/>
      </a:accent4>
      <a:accent5>
        <a:srgbClr val="694961"/>
      </a:accent5>
      <a:accent6>
        <a:srgbClr val="93A545"/>
      </a:accent6>
      <a:hlink>
        <a:srgbClr val="00467F"/>
      </a:hlink>
      <a:folHlink>
        <a:srgbClr val="6949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7C0643-029B-B64D-B22A-8EFE1DDB07A5}" vid="{EDD24F91-4270-D94D-9FFF-777BB0BE11D1}"/>
    </a:ext>
  </a:extLst>
</a:theme>
</file>

<file path=ppt/theme/theme2.xml><?xml version="1.0" encoding="utf-8"?>
<a:theme xmlns:a="http://schemas.openxmlformats.org/drawingml/2006/main" name="1_Office Theme">
  <a:themeElements>
    <a:clrScheme name="Custom 32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32">
      <a:dk1>
        <a:srgbClr val="000000"/>
      </a:dk1>
      <a:lt1>
        <a:srgbClr val="FFFFFF"/>
      </a:lt1>
      <a:dk2>
        <a:srgbClr val="666666"/>
      </a:dk2>
      <a:lt2>
        <a:srgbClr val="E7E6E6"/>
      </a:lt2>
      <a:accent1>
        <a:srgbClr val="00467F"/>
      </a:accent1>
      <a:accent2>
        <a:srgbClr val="CC4927"/>
      </a:accent2>
      <a:accent3>
        <a:srgbClr val="B2CEE6"/>
      </a:accent3>
      <a:accent4>
        <a:srgbClr val="F1E18A"/>
      </a:accent4>
      <a:accent5>
        <a:srgbClr val="694961"/>
      </a:accent5>
      <a:accent6>
        <a:srgbClr val="93A545"/>
      </a:accent6>
      <a:hlink>
        <a:srgbClr val="00467F"/>
      </a:hlink>
      <a:folHlink>
        <a:srgbClr val="6949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7C0643-029B-B64D-B22A-8EFE1DDB07A5}" vid="{EDD24F91-4270-D94D-9FFF-777BB0BE11D1}"/>
    </a:ext>
  </a:extLst>
</a:theme>
</file>

<file path=ppt/theme/theme4.xml><?xml version="1.0" encoding="utf-8"?>
<a:theme xmlns:a="http://schemas.openxmlformats.org/drawingml/2006/main" name="3_Office Theme">
  <a:themeElements>
    <a:clrScheme name="Custom MHTTC">
      <a:dk1>
        <a:srgbClr val="000000"/>
      </a:dk1>
      <a:lt1>
        <a:srgbClr val="FFFFFF"/>
      </a:lt1>
      <a:dk2>
        <a:srgbClr val="666666"/>
      </a:dk2>
      <a:lt2>
        <a:srgbClr val="E7E6E6"/>
      </a:lt2>
      <a:accent1>
        <a:srgbClr val="00467F"/>
      </a:accent1>
      <a:accent2>
        <a:srgbClr val="CC4927"/>
      </a:accent2>
      <a:accent3>
        <a:srgbClr val="B2CEE6"/>
      </a:accent3>
      <a:accent4>
        <a:srgbClr val="F1E18A"/>
      </a:accent4>
      <a:accent5>
        <a:srgbClr val="694961"/>
      </a:accent5>
      <a:accent6>
        <a:srgbClr val="93A545"/>
      </a:accent6>
      <a:hlink>
        <a:srgbClr val="00467F"/>
      </a:hlink>
      <a:folHlink>
        <a:srgbClr val="6949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32">
      <a:dk1>
        <a:srgbClr val="000000"/>
      </a:dk1>
      <a:lt1>
        <a:srgbClr val="FFFFFF"/>
      </a:lt1>
      <a:dk2>
        <a:srgbClr val="666666"/>
      </a:dk2>
      <a:lt2>
        <a:srgbClr val="E7E6E6"/>
      </a:lt2>
      <a:accent1>
        <a:srgbClr val="00467F"/>
      </a:accent1>
      <a:accent2>
        <a:srgbClr val="CC4927"/>
      </a:accent2>
      <a:accent3>
        <a:srgbClr val="B2CEE6"/>
      </a:accent3>
      <a:accent4>
        <a:srgbClr val="F1E18A"/>
      </a:accent4>
      <a:accent5>
        <a:srgbClr val="694961"/>
      </a:accent5>
      <a:accent6>
        <a:srgbClr val="93A545"/>
      </a:accent6>
      <a:hlink>
        <a:srgbClr val="00467F"/>
      </a:hlink>
      <a:folHlink>
        <a:srgbClr val="6949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1956</TotalTime>
  <Words>3963</Words>
  <Application>Microsoft Macintosh PowerPoint</Application>
  <PresentationFormat>On-screen Show (4:3)</PresentationFormat>
  <Paragraphs>351</Paragraphs>
  <Slides>50</Slides>
  <Notes>28</Notes>
  <HiddenSlides>1</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50</vt:i4>
      </vt:variant>
    </vt:vector>
  </HeadingPairs>
  <TitlesOfParts>
    <vt:vector size="64" baseType="lpstr">
      <vt:lpstr>Arial</vt:lpstr>
      <vt:lpstr>Calibri</vt:lpstr>
      <vt:lpstr>Calibri Light</vt:lpstr>
      <vt:lpstr>Courier New</vt:lpstr>
      <vt:lpstr>Impact</vt:lpstr>
      <vt:lpstr>MyriadPro-Light</vt:lpstr>
      <vt:lpstr>Soleil Regular</vt:lpstr>
      <vt:lpstr>Wingdings</vt:lpstr>
      <vt:lpstr>Wingdings,Sans-Serif</vt:lpstr>
      <vt:lpstr>Office Theme</vt:lpstr>
      <vt:lpstr>1_Office Theme</vt:lpstr>
      <vt:lpstr>2_Office Theme</vt:lpstr>
      <vt:lpstr>3_Office Theme</vt:lpstr>
      <vt:lpstr>4_Office Theme</vt:lpstr>
      <vt:lpstr>What Does NOT Work in Prevention</vt:lpstr>
      <vt:lpstr>Objectives</vt:lpstr>
      <vt:lpstr>Agenda</vt:lpstr>
      <vt:lpstr>Mindset</vt:lpstr>
      <vt:lpstr>What is your greatest fear or hope when you hear, “What does NOT work in prevention?”</vt:lpstr>
      <vt:lpstr>A History of Evidence</vt:lpstr>
      <vt:lpstr>A Timeline of Prevention</vt:lpstr>
      <vt:lpstr>A Timeline of Prevention, continued</vt:lpstr>
      <vt:lpstr>Continuum of  Evidence of Effectiveness</vt:lpstr>
      <vt:lpstr>Keep in Mind</vt:lpstr>
      <vt:lpstr>Strategic Prevention Framework</vt:lpstr>
      <vt:lpstr>Why Use the SPF?</vt:lpstr>
      <vt:lpstr>Where is Program Selection in the SPF? </vt:lpstr>
      <vt:lpstr>Step 3: Planning</vt:lpstr>
      <vt:lpstr>Reflection #1</vt:lpstr>
      <vt:lpstr>Any Questions So Far?</vt:lpstr>
      <vt:lpstr>Comparing Effective and Ineffective Prevention Strategies</vt:lpstr>
      <vt:lpstr>Ineffective Education Strategies</vt:lpstr>
      <vt:lpstr>Ineffective: Assemblies</vt:lpstr>
      <vt:lpstr>Ineffective:  Personal Testimonies</vt:lpstr>
      <vt:lpstr>Ineffective: Mock Car Crashes</vt:lpstr>
      <vt:lpstr>Ineffective: “Drunk” Goggles</vt:lpstr>
      <vt:lpstr>Effective Education</vt:lpstr>
      <vt:lpstr>Ineffective Appeals</vt:lpstr>
      <vt:lpstr>Ineffective: Fear-based Campaigns</vt:lpstr>
      <vt:lpstr>Ineffective: Long-term Consequences</vt:lpstr>
      <vt:lpstr>Ineffective: Exaggerated Dangers</vt:lpstr>
      <vt:lpstr>Effective Appeals</vt:lpstr>
      <vt:lpstr>Ineffective Information Sharing</vt:lpstr>
      <vt:lpstr>Effective Information Sharing</vt:lpstr>
      <vt:lpstr>Reflection #2 </vt:lpstr>
      <vt:lpstr>What Drives Continued Implementation of Ineffective Strategies</vt:lpstr>
      <vt:lpstr>Questions? Clarifications?</vt:lpstr>
      <vt:lpstr>Moving Forward…</vt:lpstr>
      <vt:lpstr>Simon Sinek Video: Consider…</vt:lpstr>
      <vt:lpstr>Video:  Navigate and Embrace Change</vt:lpstr>
      <vt:lpstr>Video Debrief</vt:lpstr>
      <vt:lpstr>Prime the Pump!</vt:lpstr>
      <vt:lpstr>Steps to Moving Toward More Effective Strategies </vt:lpstr>
      <vt:lpstr>Reflection #3</vt:lpstr>
      <vt:lpstr>Perspective  from the Field</vt:lpstr>
      <vt:lpstr>Reminders</vt:lpstr>
      <vt:lpstr>Reminders, continued</vt:lpstr>
      <vt:lpstr>Questions? </vt:lpstr>
      <vt:lpstr>Circling Back</vt:lpstr>
      <vt:lpstr>Office Hours</vt:lpstr>
      <vt:lpstr>Great Lakes PTTC Facebook Page</vt:lpstr>
      <vt:lpstr>Upcoming Trainings</vt:lpstr>
      <vt:lpstr>Post-Training Feedback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Fitzgerald</dc:creator>
  <cp:lastModifiedBy>JENNIFER M WINSLOW</cp:lastModifiedBy>
  <cp:revision>392</cp:revision>
  <dcterms:created xsi:type="dcterms:W3CDTF">2021-11-05T22:19:06Z</dcterms:created>
  <dcterms:modified xsi:type="dcterms:W3CDTF">2022-03-02T18:13:33Z</dcterms:modified>
</cp:coreProperties>
</file>