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1"/>
  </p:notesMasterIdLst>
  <p:sldIdLst>
    <p:sldId id="256" r:id="rId2"/>
    <p:sldId id="271" r:id="rId3"/>
    <p:sldId id="261" r:id="rId4"/>
    <p:sldId id="1610" r:id="rId5"/>
    <p:sldId id="1599" r:id="rId6"/>
    <p:sldId id="1582" r:id="rId7"/>
    <p:sldId id="1580" r:id="rId8"/>
    <p:sldId id="1600" r:id="rId9"/>
    <p:sldId id="1601" r:id="rId10"/>
    <p:sldId id="1602" r:id="rId11"/>
    <p:sldId id="1603" r:id="rId12"/>
    <p:sldId id="1604" r:id="rId13"/>
    <p:sldId id="1605" r:id="rId14"/>
    <p:sldId id="1606" r:id="rId15"/>
    <p:sldId id="1608" r:id="rId16"/>
    <p:sldId id="1609" r:id="rId17"/>
    <p:sldId id="1607" r:id="rId18"/>
    <p:sldId id="1617" r:id="rId19"/>
    <p:sldId id="1611" r:id="rId20"/>
    <p:sldId id="1612" r:id="rId21"/>
    <p:sldId id="1614" r:id="rId22"/>
    <p:sldId id="1613" r:id="rId23"/>
    <p:sldId id="1618" r:id="rId24"/>
    <p:sldId id="1619" r:id="rId25"/>
    <p:sldId id="1622" r:id="rId26"/>
    <p:sldId id="1616" r:id="rId27"/>
    <p:sldId id="1620" r:id="rId28"/>
    <p:sldId id="1621" r:id="rId29"/>
    <p:sldId id="1623" r:id="rId30"/>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D3283-3BB1-9034-16EE-1B9405A2EE70}" name="Klevgaard, Chuck" initials="KC" userId="S::cklevgaard@edc.org::d8fce81f-4555-471f-a4fb-1a9f35999c32" providerId="AD"/>
  <p188:author id="{450D34E8-5CB6-CAAB-41EB-A8E1853F0810}" name="Kris Gabrielsen" initials="KG" userId="26a7f066df86b3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a:srgbClr val="00467F"/>
    <a:srgbClr val="666666"/>
    <a:srgbClr val="93A545"/>
    <a:srgbClr val="CC4927"/>
    <a:srgbClr val="CD4928"/>
    <a:srgbClr val="E7E9EC"/>
    <a:srgbClr val="CBCFD8"/>
    <a:srgbClr val="929B3E"/>
    <a:srgbClr val="E56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45" autoAdjust="0"/>
    <p:restoredTop sz="78615" autoAdjust="0"/>
  </p:normalViewPr>
  <p:slideViewPr>
    <p:cSldViewPr snapToGrid="0" snapToObjects="1">
      <p:cViewPr varScale="1">
        <p:scale>
          <a:sx n="89" d="100"/>
          <a:sy n="89" d="100"/>
        </p:scale>
        <p:origin x="63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9A39C-D14E-4FAC-8308-582B379D749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A80F2E6-9874-407B-95C2-62DB2E6DFE39}">
      <dgm:prSet phldrT="[Text]"/>
      <dgm:spPr/>
      <dgm:t>
        <a:bodyPr/>
        <a:lstStyle/>
        <a:p>
          <a:r>
            <a:rPr lang="en-US" dirty="0"/>
            <a:t>Prioritization</a:t>
          </a:r>
        </a:p>
      </dgm:t>
    </dgm:pt>
    <dgm:pt modelId="{5D9D004E-2BB2-43B0-A711-16EB4AAB8F68}" type="parTrans" cxnId="{1235A62A-20F8-4D08-8388-E153036C92DF}">
      <dgm:prSet/>
      <dgm:spPr/>
      <dgm:t>
        <a:bodyPr/>
        <a:lstStyle/>
        <a:p>
          <a:endParaRPr lang="en-US"/>
        </a:p>
      </dgm:t>
    </dgm:pt>
    <dgm:pt modelId="{78E45F55-2898-4299-9985-836AC1A05206}" type="sibTrans" cxnId="{1235A62A-20F8-4D08-8388-E153036C92DF}">
      <dgm:prSet/>
      <dgm:spPr/>
      <dgm:t>
        <a:bodyPr/>
        <a:lstStyle/>
        <a:p>
          <a:endParaRPr lang="en-US"/>
        </a:p>
      </dgm:t>
    </dgm:pt>
    <dgm:pt modelId="{95D32F23-50BA-4C28-83A2-DD66F5B113C3}">
      <dgm:prSet phldrT="[Text]" custT="1"/>
      <dgm:spPr/>
      <dgm:t>
        <a:bodyPr/>
        <a:lstStyle/>
        <a:p>
          <a:r>
            <a:rPr lang="en-US" sz="2700" b="1" dirty="0"/>
            <a:t>Strategy Selection</a:t>
          </a:r>
        </a:p>
      </dgm:t>
    </dgm:pt>
    <dgm:pt modelId="{676FCB14-C31C-4274-B30B-0414229357A3}" type="parTrans" cxnId="{1445BFA8-37E9-489D-9A85-8DAF99CAFCE9}">
      <dgm:prSet/>
      <dgm:spPr/>
      <dgm:t>
        <a:bodyPr/>
        <a:lstStyle/>
        <a:p>
          <a:endParaRPr lang="en-US"/>
        </a:p>
      </dgm:t>
    </dgm:pt>
    <dgm:pt modelId="{7C4A65BB-CBCB-4A7C-B03F-C3AE746841C5}" type="sibTrans" cxnId="{1445BFA8-37E9-489D-9A85-8DAF99CAFCE9}">
      <dgm:prSet/>
      <dgm:spPr/>
      <dgm:t>
        <a:bodyPr/>
        <a:lstStyle/>
        <a:p>
          <a:endParaRPr lang="en-US"/>
        </a:p>
      </dgm:t>
    </dgm:pt>
    <dgm:pt modelId="{9A931AE2-AC01-45E4-BC89-25E8A1B68ED2}">
      <dgm:prSet phldrT="[Text]"/>
      <dgm:spPr/>
      <dgm:t>
        <a:bodyPr/>
        <a:lstStyle/>
        <a:p>
          <a:r>
            <a:rPr lang="en-US" dirty="0"/>
            <a:t>Action Planning</a:t>
          </a:r>
        </a:p>
      </dgm:t>
    </dgm:pt>
    <dgm:pt modelId="{C341CE55-15F8-4CEB-8E8A-C3044333466F}" type="parTrans" cxnId="{4ED1775B-1E89-459A-A266-A214D5C4C593}">
      <dgm:prSet/>
      <dgm:spPr/>
      <dgm:t>
        <a:bodyPr/>
        <a:lstStyle/>
        <a:p>
          <a:endParaRPr lang="en-US"/>
        </a:p>
      </dgm:t>
    </dgm:pt>
    <dgm:pt modelId="{7E61A6E8-DB65-4B2F-9837-7FC0716D8FF8}" type="sibTrans" cxnId="{4ED1775B-1E89-459A-A266-A214D5C4C593}">
      <dgm:prSet/>
      <dgm:spPr/>
      <dgm:t>
        <a:bodyPr/>
        <a:lstStyle/>
        <a:p>
          <a:endParaRPr lang="en-US"/>
        </a:p>
      </dgm:t>
    </dgm:pt>
    <dgm:pt modelId="{992B079F-AF59-4B0E-8FDA-C0D3438594FC}" type="pres">
      <dgm:prSet presAssocID="{B1E9A39C-D14E-4FAC-8308-582B379D7491}" presName="Name0" presStyleCnt="0">
        <dgm:presLayoutVars>
          <dgm:chMax val="11"/>
          <dgm:chPref val="11"/>
          <dgm:dir/>
          <dgm:resizeHandles/>
        </dgm:presLayoutVars>
      </dgm:prSet>
      <dgm:spPr/>
    </dgm:pt>
    <dgm:pt modelId="{481E83E1-C832-41A2-8C11-04CA0A8D6EAE}" type="pres">
      <dgm:prSet presAssocID="{9A931AE2-AC01-45E4-BC89-25E8A1B68ED2}" presName="Accent3" presStyleCnt="0"/>
      <dgm:spPr/>
    </dgm:pt>
    <dgm:pt modelId="{B08DA0AD-180B-40B7-B6B7-EA97D8342FA3}" type="pres">
      <dgm:prSet presAssocID="{9A931AE2-AC01-45E4-BC89-25E8A1B68ED2}" presName="Accent" presStyleLbl="node1" presStyleIdx="0" presStyleCnt="3"/>
      <dgm:spPr/>
    </dgm:pt>
    <dgm:pt modelId="{561E1923-BBC0-4182-947E-70710E08A9AD}" type="pres">
      <dgm:prSet presAssocID="{9A931AE2-AC01-45E4-BC89-25E8A1B68ED2}" presName="ParentBackground3" presStyleCnt="0"/>
      <dgm:spPr/>
    </dgm:pt>
    <dgm:pt modelId="{C71FDE0D-BB37-4551-972F-A0225267E11E}" type="pres">
      <dgm:prSet presAssocID="{9A931AE2-AC01-45E4-BC89-25E8A1B68ED2}" presName="ParentBackground" presStyleLbl="fgAcc1" presStyleIdx="0" presStyleCnt="3"/>
      <dgm:spPr/>
    </dgm:pt>
    <dgm:pt modelId="{D66DEA15-84A6-4550-9DF8-BC330CEB3117}" type="pres">
      <dgm:prSet presAssocID="{9A931AE2-AC01-45E4-BC89-25E8A1B68ED2}" presName="Parent3" presStyleLbl="revTx" presStyleIdx="0" presStyleCnt="0">
        <dgm:presLayoutVars>
          <dgm:chMax val="1"/>
          <dgm:chPref val="1"/>
          <dgm:bulletEnabled val="1"/>
        </dgm:presLayoutVars>
      </dgm:prSet>
      <dgm:spPr/>
    </dgm:pt>
    <dgm:pt modelId="{9ABE77D7-51B1-46D8-8CEF-C6BDED8CCE34}" type="pres">
      <dgm:prSet presAssocID="{95D32F23-50BA-4C28-83A2-DD66F5B113C3}" presName="Accent2" presStyleCnt="0"/>
      <dgm:spPr/>
    </dgm:pt>
    <dgm:pt modelId="{3B2628AD-3724-4180-96C5-9BF77CAAA241}" type="pres">
      <dgm:prSet presAssocID="{95D32F23-50BA-4C28-83A2-DD66F5B113C3}" presName="Accent" presStyleLbl="node1" presStyleIdx="1" presStyleCnt="3"/>
      <dgm:spPr/>
    </dgm:pt>
    <dgm:pt modelId="{A9A32A7A-734B-4F35-9022-1D230A36AA58}" type="pres">
      <dgm:prSet presAssocID="{95D32F23-50BA-4C28-83A2-DD66F5B113C3}" presName="ParentBackground2" presStyleCnt="0"/>
      <dgm:spPr/>
    </dgm:pt>
    <dgm:pt modelId="{90EA8664-FD15-450F-90FA-E915F3B00506}" type="pres">
      <dgm:prSet presAssocID="{95D32F23-50BA-4C28-83A2-DD66F5B113C3}" presName="ParentBackground" presStyleLbl="fgAcc1" presStyleIdx="1" presStyleCnt="3"/>
      <dgm:spPr/>
    </dgm:pt>
    <dgm:pt modelId="{7F695B8A-8E0A-49DA-925E-482058CB99DA}" type="pres">
      <dgm:prSet presAssocID="{95D32F23-50BA-4C28-83A2-DD66F5B113C3}" presName="Parent2" presStyleLbl="revTx" presStyleIdx="0" presStyleCnt="0">
        <dgm:presLayoutVars>
          <dgm:chMax val="1"/>
          <dgm:chPref val="1"/>
          <dgm:bulletEnabled val="1"/>
        </dgm:presLayoutVars>
      </dgm:prSet>
      <dgm:spPr/>
    </dgm:pt>
    <dgm:pt modelId="{A7DF2825-4A9A-4288-9135-70118CE57822}" type="pres">
      <dgm:prSet presAssocID="{BA80F2E6-9874-407B-95C2-62DB2E6DFE39}" presName="Accent1" presStyleCnt="0"/>
      <dgm:spPr/>
    </dgm:pt>
    <dgm:pt modelId="{9DAC770E-CD8F-4AA7-9C71-944DAF5084AF}" type="pres">
      <dgm:prSet presAssocID="{BA80F2E6-9874-407B-95C2-62DB2E6DFE39}" presName="Accent" presStyleLbl="node1" presStyleIdx="2" presStyleCnt="3"/>
      <dgm:spPr/>
    </dgm:pt>
    <dgm:pt modelId="{772BDF30-FEEC-4F9A-9C22-6B629B88E541}" type="pres">
      <dgm:prSet presAssocID="{BA80F2E6-9874-407B-95C2-62DB2E6DFE39}" presName="ParentBackground1" presStyleCnt="0"/>
      <dgm:spPr/>
    </dgm:pt>
    <dgm:pt modelId="{80E279E8-453B-4CA8-B91D-65E0A7F2545D}" type="pres">
      <dgm:prSet presAssocID="{BA80F2E6-9874-407B-95C2-62DB2E6DFE39}" presName="ParentBackground" presStyleLbl="fgAcc1" presStyleIdx="2" presStyleCnt="3"/>
      <dgm:spPr/>
    </dgm:pt>
    <dgm:pt modelId="{6847C126-3D1E-4323-A6F7-4B2AD340312A}" type="pres">
      <dgm:prSet presAssocID="{BA80F2E6-9874-407B-95C2-62DB2E6DFE39}" presName="Parent1" presStyleLbl="revTx" presStyleIdx="0" presStyleCnt="0">
        <dgm:presLayoutVars>
          <dgm:chMax val="1"/>
          <dgm:chPref val="1"/>
          <dgm:bulletEnabled val="1"/>
        </dgm:presLayoutVars>
      </dgm:prSet>
      <dgm:spPr/>
    </dgm:pt>
  </dgm:ptLst>
  <dgm:cxnLst>
    <dgm:cxn modelId="{7B13C30C-1BEA-422B-8C69-D2748A1D3978}" type="presOf" srcId="{BA80F2E6-9874-407B-95C2-62DB2E6DFE39}" destId="{80E279E8-453B-4CA8-B91D-65E0A7F2545D}" srcOrd="0" destOrd="0" presId="urn:microsoft.com/office/officeart/2011/layout/CircleProcess"/>
    <dgm:cxn modelId="{1235A62A-20F8-4D08-8388-E153036C92DF}" srcId="{B1E9A39C-D14E-4FAC-8308-582B379D7491}" destId="{BA80F2E6-9874-407B-95C2-62DB2E6DFE39}" srcOrd="0" destOrd="0" parTransId="{5D9D004E-2BB2-43B0-A711-16EB4AAB8F68}" sibTransId="{78E45F55-2898-4299-9985-836AC1A05206}"/>
    <dgm:cxn modelId="{4ED1775B-1E89-459A-A266-A214D5C4C593}" srcId="{B1E9A39C-D14E-4FAC-8308-582B379D7491}" destId="{9A931AE2-AC01-45E4-BC89-25E8A1B68ED2}" srcOrd="2" destOrd="0" parTransId="{C341CE55-15F8-4CEB-8E8A-C3044333466F}" sibTransId="{7E61A6E8-DB65-4B2F-9837-7FC0716D8FF8}"/>
    <dgm:cxn modelId="{EE7CB375-8D32-4324-9807-C3C8C01834B9}" type="presOf" srcId="{BA80F2E6-9874-407B-95C2-62DB2E6DFE39}" destId="{6847C126-3D1E-4323-A6F7-4B2AD340312A}" srcOrd="1" destOrd="0" presId="urn:microsoft.com/office/officeart/2011/layout/CircleProcess"/>
    <dgm:cxn modelId="{AC80E675-108B-4921-83C1-FE8F2DC53617}" type="presOf" srcId="{9A931AE2-AC01-45E4-BC89-25E8A1B68ED2}" destId="{D66DEA15-84A6-4550-9DF8-BC330CEB3117}" srcOrd="1" destOrd="0" presId="urn:microsoft.com/office/officeart/2011/layout/CircleProcess"/>
    <dgm:cxn modelId="{9F531583-B2A4-4DB7-BDA0-B90467F81689}" type="presOf" srcId="{9A931AE2-AC01-45E4-BC89-25E8A1B68ED2}" destId="{C71FDE0D-BB37-4551-972F-A0225267E11E}" srcOrd="0" destOrd="0" presId="urn:microsoft.com/office/officeart/2011/layout/CircleProcess"/>
    <dgm:cxn modelId="{1445BFA8-37E9-489D-9A85-8DAF99CAFCE9}" srcId="{B1E9A39C-D14E-4FAC-8308-582B379D7491}" destId="{95D32F23-50BA-4C28-83A2-DD66F5B113C3}" srcOrd="1" destOrd="0" parTransId="{676FCB14-C31C-4274-B30B-0414229357A3}" sibTransId="{7C4A65BB-CBCB-4A7C-B03F-C3AE746841C5}"/>
    <dgm:cxn modelId="{6FABF9CB-246B-4E6C-B235-A28905ACA35E}" type="presOf" srcId="{B1E9A39C-D14E-4FAC-8308-582B379D7491}" destId="{992B079F-AF59-4B0E-8FDA-C0D3438594FC}" srcOrd="0" destOrd="0" presId="urn:microsoft.com/office/officeart/2011/layout/CircleProcess"/>
    <dgm:cxn modelId="{4AA413E6-8379-4BC9-AD2D-E01691EB296B}" type="presOf" srcId="{95D32F23-50BA-4C28-83A2-DD66F5B113C3}" destId="{7F695B8A-8E0A-49DA-925E-482058CB99DA}" srcOrd="1" destOrd="0" presId="urn:microsoft.com/office/officeart/2011/layout/CircleProcess"/>
    <dgm:cxn modelId="{51A7C0EC-145A-475F-837D-F7550E24E88E}" type="presOf" srcId="{95D32F23-50BA-4C28-83A2-DD66F5B113C3}" destId="{90EA8664-FD15-450F-90FA-E915F3B00506}" srcOrd="0" destOrd="0" presId="urn:microsoft.com/office/officeart/2011/layout/CircleProcess"/>
    <dgm:cxn modelId="{19143BDF-8391-42BF-B132-3A3A42460820}" type="presParOf" srcId="{992B079F-AF59-4B0E-8FDA-C0D3438594FC}" destId="{481E83E1-C832-41A2-8C11-04CA0A8D6EAE}" srcOrd="0" destOrd="0" presId="urn:microsoft.com/office/officeart/2011/layout/CircleProcess"/>
    <dgm:cxn modelId="{41DAEF6E-36E9-4ED1-9821-E50E86553DEE}" type="presParOf" srcId="{481E83E1-C832-41A2-8C11-04CA0A8D6EAE}" destId="{B08DA0AD-180B-40B7-B6B7-EA97D8342FA3}" srcOrd="0" destOrd="0" presId="urn:microsoft.com/office/officeart/2011/layout/CircleProcess"/>
    <dgm:cxn modelId="{D0C66F52-3EDB-420C-A60D-0EE23E5A719A}" type="presParOf" srcId="{992B079F-AF59-4B0E-8FDA-C0D3438594FC}" destId="{561E1923-BBC0-4182-947E-70710E08A9AD}" srcOrd="1" destOrd="0" presId="urn:microsoft.com/office/officeart/2011/layout/CircleProcess"/>
    <dgm:cxn modelId="{889852B7-8E9E-4D86-8B60-B384800819A3}" type="presParOf" srcId="{561E1923-BBC0-4182-947E-70710E08A9AD}" destId="{C71FDE0D-BB37-4551-972F-A0225267E11E}" srcOrd="0" destOrd="0" presId="urn:microsoft.com/office/officeart/2011/layout/CircleProcess"/>
    <dgm:cxn modelId="{53CA245C-A123-4A7F-9BE5-647CD935F535}" type="presParOf" srcId="{992B079F-AF59-4B0E-8FDA-C0D3438594FC}" destId="{D66DEA15-84A6-4550-9DF8-BC330CEB3117}" srcOrd="2" destOrd="0" presId="urn:microsoft.com/office/officeart/2011/layout/CircleProcess"/>
    <dgm:cxn modelId="{A82B71DA-6677-41F1-A19A-6A3AEF255395}" type="presParOf" srcId="{992B079F-AF59-4B0E-8FDA-C0D3438594FC}" destId="{9ABE77D7-51B1-46D8-8CEF-C6BDED8CCE34}" srcOrd="3" destOrd="0" presId="urn:microsoft.com/office/officeart/2011/layout/CircleProcess"/>
    <dgm:cxn modelId="{8CD1E0D3-E7A3-4AEB-A2E5-15315796F15E}" type="presParOf" srcId="{9ABE77D7-51B1-46D8-8CEF-C6BDED8CCE34}" destId="{3B2628AD-3724-4180-96C5-9BF77CAAA241}" srcOrd="0" destOrd="0" presId="urn:microsoft.com/office/officeart/2011/layout/CircleProcess"/>
    <dgm:cxn modelId="{4ADFCA84-E708-4EA9-B558-C950A2DB33FD}" type="presParOf" srcId="{992B079F-AF59-4B0E-8FDA-C0D3438594FC}" destId="{A9A32A7A-734B-4F35-9022-1D230A36AA58}" srcOrd="4" destOrd="0" presId="urn:microsoft.com/office/officeart/2011/layout/CircleProcess"/>
    <dgm:cxn modelId="{D6DE74F0-0602-49C7-BC24-12056860539D}" type="presParOf" srcId="{A9A32A7A-734B-4F35-9022-1D230A36AA58}" destId="{90EA8664-FD15-450F-90FA-E915F3B00506}" srcOrd="0" destOrd="0" presId="urn:microsoft.com/office/officeart/2011/layout/CircleProcess"/>
    <dgm:cxn modelId="{C648DDFA-DDA2-4EB2-9478-49E3F9BB0D60}" type="presParOf" srcId="{992B079F-AF59-4B0E-8FDA-C0D3438594FC}" destId="{7F695B8A-8E0A-49DA-925E-482058CB99DA}" srcOrd="5" destOrd="0" presId="urn:microsoft.com/office/officeart/2011/layout/CircleProcess"/>
    <dgm:cxn modelId="{129D7649-9E75-49B0-8E55-DBA4833906C9}" type="presParOf" srcId="{992B079F-AF59-4B0E-8FDA-C0D3438594FC}" destId="{A7DF2825-4A9A-4288-9135-70118CE57822}" srcOrd="6" destOrd="0" presId="urn:microsoft.com/office/officeart/2011/layout/CircleProcess"/>
    <dgm:cxn modelId="{7E32DE8A-3D76-4277-87D2-401EC26A7B25}" type="presParOf" srcId="{A7DF2825-4A9A-4288-9135-70118CE57822}" destId="{9DAC770E-CD8F-4AA7-9C71-944DAF5084AF}" srcOrd="0" destOrd="0" presId="urn:microsoft.com/office/officeart/2011/layout/CircleProcess"/>
    <dgm:cxn modelId="{DFE4C7A2-5FD8-466E-9108-3DC60B4B6060}" type="presParOf" srcId="{992B079F-AF59-4B0E-8FDA-C0D3438594FC}" destId="{772BDF30-FEEC-4F9A-9C22-6B629B88E541}" srcOrd="7" destOrd="0" presId="urn:microsoft.com/office/officeart/2011/layout/CircleProcess"/>
    <dgm:cxn modelId="{C487E983-B2B3-4B25-B681-3BB390D91106}" type="presParOf" srcId="{772BDF30-FEEC-4F9A-9C22-6B629B88E541}" destId="{80E279E8-453B-4CA8-B91D-65E0A7F2545D}" srcOrd="0" destOrd="0" presId="urn:microsoft.com/office/officeart/2011/layout/CircleProcess"/>
    <dgm:cxn modelId="{2DA027F3-BB4D-4B21-86B4-446AFFBC524E}" type="presParOf" srcId="{992B079F-AF59-4B0E-8FDA-C0D3438594FC}" destId="{6847C126-3D1E-4323-A6F7-4B2AD340312A}"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DA0AD-180B-40B7-B6B7-EA97D8342FA3}">
      <dsp:nvSpPr>
        <dsp:cNvPr id="0" name=""/>
        <dsp:cNvSpPr/>
      </dsp:nvSpPr>
      <dsp:spPr>
        <a:xfrm>
          <a:off x="5625185" y="1482419"/>
          <a:ext cx="2453805" cy="24542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FDE0D-BB37-4551-972F-A0225267E11E}">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Action Planning</a:t>
          </a:r>
        </a:p>
      </dsp:txBody>
      <dsp:txXfrm>
        <a:off x="6034153" y="1891534"/>
        <a:ext cx="1635870" cy="1636029"/>
      </dsp:txXfrm>
    </dsp:sp>
    <dsp:sp modelId="{3B2628AD-3724-4180-96C5-9BF77CAAA241}">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A8664-FD15-450F-90FA-E915F3B00506}">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Strategy Selection</a:t>
          </a:r>
        </a:p>
      </dsp:txBody>
      <dsp:txXfrm>
        <a:off x="3498075" y="1891534"/>
        <a:ext cx="1635870" cy="1636029"/>
      </dsp:txXfrm>
    </dsp:sp>
    <dsp:sp modelId="{9DAC770E-CD8F-4AA7-9C71-944DAF5084AF}">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279E8-453B-4CA8-B91D-65E0A7F2545D}">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Prioritization</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D4DF0A2B-CDAC-4A97-A0C7-50B2EB78C463}" type="datetimeFigureOut">
              <a:rPr lang="en-US" smtClean="0"/>
              <a:t>12/28/2022</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A5D48F6E-656C-4F16-95EE-2631F3E9F9B0}" type="slidenum">
              <a:rPr lang="en-US" smtClean="0"/>
              <a:t>‹#›</a:t>
            </a:fld>
            <a:endParaRPr lang="en-US"/>
          </a:p>
        </p:txBody>
      </p:sp>
    </p:spTree>
    <p:extLst>
      <p:ext uri="{BB962C8B-B14F-4D97-AF65-F5344CB8AC3E}">
        <p14:creationId xmlns:p14="http://schemas.microsoft.com/office/powerpoint/2010/main" val="225832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your community partners/coalition</a:t>
            </a:r>
            <a:r>
              <a:rPr lang="en-US" baseline="0" dirty="0"/>
              <a:t> members that this guidance document, and companion workbook, will guide them through the strategy selection process. Let them know that the process will take place over multiple sessions, with homework in between sessions.</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a:t>
            </a:fld>
            <a:endParaRPr lang="en-US"/>
          </a:p>
        </p:txBody>
      </p:sp>
    </p:spTree>
    <p:extLst>
      <p:ext uri="{BB962C8B-B14F-4D97-AF65-F5344CB8AC3E}">
        <p14:creationId xmlns:p14="http://schemas.microsoft.com/office/powerpoint/2010/main" val="119562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11</a:t>
            </a:fld>
            <a:endParaRPr lang="en-US"/>
          </a:p>
        </p:txBody>
      </p:sp>
    </p:spTree>
    <p:extLst>
      <p:ext uri="{BB962C8B-B14F-4D97-AF65-F5344CB8AC3E}">
        <p14:creationId xmlns:p14="http://schemas.microsoft.com/office/powerpoint/2010/main" val="263067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https://pttcnetwork.org/centers/pacific-southwest-pttc/product/guide-online-registries-substance-misuse-prevention-evidence  </a:t>
            </a:r>
          </a:p>
          <a:p>
            <a:endParaRPr lang="en-US" dirty="0"/>
          </a:p>
          <a:p>
            <a:r>
              <a:rPr lang="en-US" dirty="0"/>
              <a:t>Alert community partners/coalition members that not all strategies listed in registries are evidence based. </a:t>
            </a:r>
          </a:p>
          <a:p>
            <a:pPr marL="228600" indent="-228600">
              <a:buFont typeface="+mj-lt"/>
              <a:buAutoNum type="arabicPeriod"/>
            </a:pPr>
            <a:r>
              <a:rPr lang="en-US" dirty="0"/>
              <a:t>Many registries review a broad array of strategies, and rate them as evidence-based, promising, or</a:t>
            </a:r>
            <a:r>
              <a:rPr lang="en-US" baseline="0" dirty="0"/>
              <a:t> as having weak or no evidence.</a:t>
            </a:r>
          </a:p>
          <a:p>
            <a:pPr marL="228600" indent="-228600">
              <a:buFont typeface="+mj-lt"/>
              <a:buAutoNum type="arabicPeriod"/>
            </a:pPr>
            <a:r>
              <a:rPr lang="en-US" baseline="0" dirty="0"/>
              <a:t>Just because a strategy has been shown to be effective, it may not be effective for your context/community. That’s why conceptual and practical fit are so important.</a:t>
            </a:r>
          </a:p>
          <a:p>
            <a:pPr marL="228600" indent="-228600">
              <a:buFont typeface="+mj-lt"/>
              <a:buAutoNum type="arabicPeriod"/>
            </a:pPr>
            <a:r>
              <a:rPr lang="en-US" baseline="0" dirty="0"/>
              <a:t>Evidence-based strategies will only be effective if your community can implement them as intended/with fidelity. </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12</a:t>
            </a:fld>
            <a:endParaRPr lang="en-US"/>
          </a:p>
        </p:txBody>
      </p:sp>
    </p:spTree>
    <p:extLst>
      <p:ext uri="{BB962C8B-B14F-4D97-AF65-F5344CB8AC3E}">
        <p14:creationId xmlns:p14="http://schemas.microsoft.com/office/powerpoint/2010/main" val="258477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Carefully</a:t>
            </a:r>
            <a:r>
              <a:rPr lang="en-US" baseline="0" dirty="0"/>
              <a:t> review each article. In the results and discussion section, did they find significant change to the risk or protective factor you are trying to address in your community?</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13</a:t>
            </a:fld>
            <a:endParaRPr lang="en-US"/>
          </a:p>
        </p:txBody>
      </p:sp>
    </p:spTree>
    <p:extLst>
      <p:ext uri="{BB962C8B-B14F-4D97-AF65-F5344CB8AC3E}">
        <p14:creationId xmlns:p14="http://schemas.microsoft.com/office/powerpoint/2010/main" val="414031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14</a:t>
            </a:fld>
            <a:endParaRPr lang="en-US"/>
          </a:p>
        </p:txBody>
      </p:sp>
    </p:spTree>
    <p:extLst>
      <p:ext uri="{BB962C8B-B14F-4D97-AF65-F5344CB8AC3E}">
        <p14:creationId xmlns:p14="http://schemas.microsoft.com/office/powerpoint/2010/main" val="126325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15</a:t>
            </a:fld>
            <a:endParaRPr lang="en-US"/>
          </a:p>
        </p:txBody>
      </p:sp>
    </p:spTree>
    <p:extLst>
      <p:ext uri="{BB962C8B-B14F-4D97-AF65-F5344CB8AC3E}">
        <p14:creationId xmlns:p14="http://schemas.microsoft.com/office/powerpoint/2010/main" val="421109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Https://theathenaforum.org/best-practices-toolkit-prevention-tools-what-works-what-doesn’t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Red light! </a:t>
            </a:r>
            <a:r>
              <a:rPr lang="en-US" sz="1200" b="0" i="0" u="none" strike="noStrike" kern="1200" dirty="0" err="1">
                <a:solidFill>
                  <a:schemeClr val="tx1"/>
                </a:solidFill>
                <a:effectLst/>
                <a:latin typeface="+mn-lt"/>
                <a:ea typeface="+mn-ea"/>
                <a:cs typeface="+mn-cs"/>
              </a:rPr>
              <a:t>Avoide</a:t>
            </a:r>
            <a:r>
              <a:rPr lang="en-US" sz="1200" b="0" i="0" u="none" strike="noStrike" kern="1200" dirty="0">
                <a:solidFill>
                  <a:schemeClr val="tx1"/>
                </a:solidFill>
                <a:effectLst/>
                <a:latin typeface="+mn-lt"/>
                <a:ea typeface="+mn-ea"/>
                <a:cs typeface="+mn-cs"/>
              </a:rPr>
              <a:t> a strategy has been shown to be potential harmful, or to have the opposite</a:t>
            </a:r>
            <a:r>
              <a:rPr lang="en-US" sz="1200" b="0" i="0" u="none" strike="noStrike" kern="1200" baseline="0" dirty="0">
                <a:solidFill>
                  <a:schemeClr val="tx1"/>
                </a:solidFill>
                <a:effectLst/>
                <a:latin typeface="+mn-lt"/>
                <a:ea typeface="+mn-ea"/>
                <a:cs typeface="+mn-cs"/>
              </a:rPr>
              <a:t> of the impact intended</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Yellow light! As long as the strategy is not potentially harmful, consider implementing it if it will support active coalition members or key community partners. However, weigh carefully the amount of time and resources your community invests in ineffective strategies.</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16</a:t>
            </a:fld>
            <a:endParaRPr lang="en-US"/>
          </a:p>
        </p:txBody>
      </p:sp>
    </p:spTree>
    <p:extLst>
      <p:ext uri="{BB962C8B-B14F-4D97-AF65-F5344CB8AC3E}">
        <p14:creationId xmlns:p14="http://schemas.microsoft.com/office/powerpoint/2010/main" val="195167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is the time to move to action!</a:t>
            </a:r>
            <a:r>
              <a:rPr lang="en-US" b="1" baseline="0" dirty="0"/>
              <a:t> As a group, discuss the process you would like to use to research and assess potential strategies. </a:t>
            </a:r>
          </a:p>
          <a:p>
            <a:endParaRPr lang="en-US" b="1" baseline="0" dirty="0"/>
          </a:p>
          <a:p>
            <a:r>
              <a:rPr lang="en-US" b="1" baseline="0" dirty="0"/>
              <a:t>Considerations include: </a:t>
            </a:r>
          </a:p>
          <a:p>
            <a:pPr marL="171450" indent="-171450">
              <a:buFont typeface="Arial" panose="020B0604020202020204" pitchFamily="34" charset="0"/>
              <a:buChar char="•"/>
            </a:pPr>
            <a:r>
              <a:rPr lang="en-US" b="1" baseline="0" dirty="0"/>
              <a:t>How much time people can commit to each session</a:t>
            </a:r>
          </a:p>
          <a:p>
            <a:pPr marL="171450" indent="-171450">
              <a:buFont typeface="Arial" panose="020B0604020202020204" pitchFamily="34" charset="0"/>
              <a:buChar char="•"/>
            </a:pPr>
            <a:r>
              <a:rPr lang="en-US" b="1" baseline="0" dirty="0"/>
              <a:t>How many people are willing and able to research and score strategies</a:t>
            </a:r>
          </a:p>
          <a:p>
            <a:pPr marL="171450" indent="-171450">
              <a:buFont typeface="Arial" panose="020B0604020202020204" pitchFamily="34" charset="0"/>
              <a:buChar char="•"/>
            </a:pPr>
            <a:r>
              <a:rPr lang="en-US" b="1" baseline="0" dirty="0"/>
              <a:t>The extent to which people want to work alone or in groups</a:t>
            </a:r>
            <a:endParaRPr lang="en-US" b="1" dirty="0"/>
          </a:p>
        </p:txBody>
      </p:sp>
      <p:sp>
        <p:nvSpPr>
          <p:cNvPr id="4" name="Slide Number Placeholder 3"/>
          <p:cNvSpPr>
            <a:spLocks noGrp="1"/>
          </p:cNvSpPr>
          <p:nvPr>
            <p:ph type="sldNum" sz="quarter" idx="5"/>
          </p:nvPr>
        </p:nvSpPr>
        <p:spPr/>
        <p:txBody>
          <a:bodyPr/>
          <a:lstStyle/>
          <a:p>
            <a:fld id="{A5D48F6E-656C-4F16-95EE-2631F3E9F9B0}" type="slidenum">
              <a:rPr lang="en-US" smtClean="0"/>
              <a:t>17</a:t>
            </a:fld>
            <a:endParaRPr lang="en-US"/>
          </a:p>
        </p:txBody>
      </p:sp>
    </p:spTree>
    <p:extLst>
      <p:ext uri="{BB962C8B-B14F-4D97-AF65-F5344CB8AC3E}">
        <p14:creationId xmlns:p14="http://schemas.microsoft.com/office/powerpoint/2010/main" val="113447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5D48F6E-656C-4F16-95EE-2631F3E9F9B0}" type="slidenum">
              <a:rPr lang="en-US" smtClean="0"/>
              <a:t>18</a:t>
            </a:fld>
            <a:endParaRPr lang="en-US"/>
          </a:p>
        </p:txBody>
      </p:sp>
    </p:spTree>
    <p:extLst>
      <p:ext uri="{BB962C8B-B14F-4D97-AF65-F5344CB8AC3E}">
        <p14:creationId xmlns:p14="http://schemas.microsoft.com/office/powerpoint/2010/main" val="326723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5D48F6E-656C-4F16-95EE-2631F3E9F9B0}" type="slidenum">
              <a:rPr lang="en-US" smtClean="0"/>
              <a:t>20</a:t>
            </a:fld>
            <a:endParaRPr lang="en-US"/>
          </a:p>
        </p:txBody>
      </p:sp>
    </p:spTree>
    <p:extLst>
      <p:ext uri="{BB962C8B-B14F-4D97-AF65-F5344CB8AC3E}">
        <p14:creationId xmlns:p14="http://schemas.microsoft.com/office/powerpoint/2010/main" val="240264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5D48F6E-656C-4F16-95EE-2631F3E9F9B0}" type="slidenum">
              <a:rPr lang="en-US" smtClean="0"/>
              <a:t>21</a:t>
            </a:fld>
            <a:endParaRPr lang="en-US"/>
          </a:p>
        </p:txBody>
      </p:sp>
    </p:spTree>
    <p:extLst>
      <p:ext uri="{BB962C8B-B14F-4D97-AF65-F5344CB8AC3E}">
        <p14:creationId xmlns:p14="http://schemas.microsoft.com/office/powerpoint/2010/main" val="372319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that this slide deck was created by the Great Lakes Prevention Technology Transfer Center (PTTC) which is funded by the Substance Abuse and Mental Health Services Administration (SAMHSA). The opinions expressed in this presentation do not reflect the official position of SAMHSA.</a:t>
            </a: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296419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Handout 4 for each strategy selected. </a:t>
            </a:r>
          </a:p>
        </p:txBody>
      </p:sp>
      <p:sp>
        <p:nvSpPr>
          <p:cNvPr id="4" name="Slide Number Placeholder 3"/>
          <p:cNvSpPr>
            <a:spLocks noGrp="1"/>
          </p:cNvSpPr>
          <p:nvPr>
            <p:ph type="sldNum" sz="quarter" idx="10"/>
          </p:nvPr>
        </p:nvSpPr>
        <p:spPr/>
        <p:txBody>
          <a:bodyPr/>
          <a:lstStyle/>
          <a:p>
            <a:fld id="{A5D48F6E-656C-4F16-95EE-2631F3E9F9B0}" type="slidenum">
              <a:rPr lang="en-US" smtClean="0"/>
              <a:t>22</a:t>
            </a:fld>
            <a:endParaRPr lang="en-US"/>
          </a:p>
        </p:txBody>
      </p:sp>
    </p:spTree>
    <p:extLst>
      <p:ext uri="{BB962C8B-B14F-4D97-AF65-F5344CB8AC3E}">
        <p14:creationId xmlns:p14="http://schemas.microsoft.com/office/powerpoint/2010/main" val="301097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48F6E-656C-4F16-95EE-2631F3E9F9B0}" type="slidenum">
              <a:rPr lang="en-US" smtClean="0"/>
              <a:t>23</a:t>
            </a:fld>
            <a:endParaRPr lang="en-US"/>
          </a:p>
        </p:txBody>
      </p:sp>
    </p:spTree>
    <p:extLst>
      <p:ext uri="{BB962C8B-B14F-4D97-AF65-F5344CB8AC3E}">
        <p14:creationId xmlns:p14="http://schemas.microsoft.com/office/powerpoint/2010/main" val="31322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48F6E-656C-4F16-95EE-2631F3E9F9B0}" type="slidenum">
              <a:rPr lang="en-US" smtClean="0"/>
              <a:t>24</a:t>
            </a:fld>
            <a:endParaRPr lang="en-US"/>
          </a:p>
        </p:txBody>
      </p:sp>
    </p:spTree>
    <p:extLst>
      <p:ext uri="{BB962C8B-B14F-4D97-AF65-F5344CB8AC3E}">
        <p14:creationId xmlns:p14="http://schemas.microsoft.com/office/powerpoint/2010/main" val="3272322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preparation of the session, if meeting in person have a dry erase board, large flip charts.</a:t>
            </a:r>
            <a:r>
              <a:rPr lang="en-US" b="1" baseline="0" dirty="0"/>
              <a:t> Prepare spaced to capture notes for each priority risk/protective factor. If meeting virtually, set up a virtual platform such as Google </a:t>
            </a:r>
            <a:r>
              <a:rPr lang="en-US" b="1" baseline="0" dirty="0" err="1"/>
              <a:t>Jamboard</a:t>
            </a:r>
            <a:r>
              <a:rPr lang="en-US" b="1" baseline="0" dirty="0"/>
              <a:t> or a Miro board. </a:t>
            </a:r>
          </a:p>
          <a:p>
            <a:endParaRPr lang="en-US" b="1" baseline="0" dirty="0"/>
          </a:p>
          <a:p>
            <a:r>
              <a:rPr lang="en-US" b="0" baseline="0" dirty="0"/>
              <a:t>Walk through each risk and protective factor one at a time. Ask community partners/coalition members to share a brief description of the potential prevention strategies they found. For each strategy, how familiar are participants with the strategy. Does anyone have any immediate concerns or red flags about any of the strategies? Were there any factors for which nobody was able to find a potential strategy. </a:t>
            </a:r>
            <a:endParaRPr lang="en-US" b="0" dirty="0"/>
          </a:p>
        </p:txBody>
      </p:sp>
      <p:sp>
        <p:nvSpPr>
          <p:cNvPr id="4" name="Slide Number Placeholder 3"/>
          <p:cNvSpPr>
            <a:spLocks noGrp="1"/>
          </p:cNvSpPr>
          <p:nvPr>
            <p:ph type="sldNum" sz="quarter" idx="5"/>
          </p:nvPr>
        </p:nvSpPr>
        <p:spPr/>
        <p:txBody>
          <a:bodyPr/>
          <a:lstStyle/>
          <a:p>
            <a:fld id="{A5D48F6E-656C-4F16-95EE-2631F3E9F9B0}" type="slidenum">
              <a:rPr lang="en-US" smtClean="0"/>
              <a:t>26</a:t>
            </a:fld>
            <a:endParaRPr lang="en-US"/>
          </a:p>
        </p:txBody>
      </p:sp>
    </p:spTree>
    <p:extLst>
      <p:ext uri="{BB962C8B-B14F-4D97-AF65-F5344CB8AC3E}">
        <p14:creationId xmlns:p14="http://schemas.microsoft.com/office/powerpoint/2010/main" val="14708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handout</a:t>
            </a:r>
            <a:r>
              <a:rPr lang="en-US" baseline="0" dirty="0"/>
              <a:t> 5 entering each strategy in its own row. Enter in the scores for conceptual fit, practical fit, and evidence of effectiveness from Handout 4. As a group, reflect on the scores and rate each strategy as high priority, moderate priority, or low priority. </a:t>
            </a:r>
            <a:endParaRPr lang="en-US" dirty="0"/>
          </a:p>
        </p:txBody>
      </p:sp>
      <p:sp>
        <p:nvSpPr>
          <p:cNvPr id="4" name="Slide Number Placeholder 3"/>
          <p:cNvSpPr>
            <a:spLocks noGrp="1"/>
          </p:cNvSpPr>
          <p:nvPr>
            <p:ph type="sldNum" sz="quarter" idx="10"/>
          </p:nvPr>
        </p:nvSpPr>
        <p:spPr/>
        <p:txBody>
          <a:bodyPr/>
          <a:lstStyle/>
          <a:p>
            <a:fld id="{A5D48F6E-656C-4F16-95EE-2631F3E9F9B0}" type="slidenum">
              <a:rPr lang="en-US" smtClean="0"/>
              <a:t>27</a:t>
            </a:fld>
            <a:endParaRPr lang="en-US"/>
          </a:p>
        </p:txBody>
      </p:sp>
    </p:spTree>
    <p:extLst>
      <p:ext uri="{BB962C8B-B14F-4D97-AF65-F5344CB8AC3E}">
        <p14:creationId xmlns:p14="http://schemas.microsoft.com/office/powerpoint/2010/main" val="3745834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5D48F6E-656C-4F16-95EE-2631F3E9F9B0}" type="slidenum">
              <a:rPr lang="en-US" smtClean="0"/>
              <a:t>28</a:t>
            </a:fld>
            <a:endParaRPr lang="en-US"/>
          </a:p>
        </p:txBody>
      </p:sp>
    </p:spTree>
    <p:extLst>
      <p:ext uri="{BB962C8B-B14F-4D97-AF65-F5344CB8AC3E}">
        <p14:creationId xmlns:p14="http://schemas.microsoft.com/office/powerpoint/2010/main" val="369352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29</a:t>
            </a:fld>
            <a:endParaRPr lang="en-US"/>
          </a:p>
        </p:txBody>
      </p:sp>
    </p:spTree>
    <p:extLst>
      <p:ext uri="{BB962C8B-B14F-4D97-AF65-F5344CB8AC3E}">
        <p14:creationId xmlns:p14="http://schemas.microsoft.com/office/powerpoint/2010/main" val="267861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objectives on the slide and ask if participants have any questions about the purpose of the strategy selection process. </a:t>
            </a:r>
          </a:p>
        </p:txBody>
      </p:sp>
      <p:sp>
        <p:nvSpPr>
          <p:cNvPr id="4" name="Slide Number Placeholder 3"/>
          <p:cNvSpPr>
            <a:spLocks noGrp="1"/>
          </p:cNvSpPr>
          <p:nvPr>
            <p:ph type="sldNum" sz="quarter" idx="5"/>
          </p:nvPr>
        </p:nvSpPr>
        <p:spPr/>
        <p:txBody>
          <a:bodyPr/>
          <a:lstStyle/>
          <a:p>
            <a:fld id="{A5D48F6E-656C-4F16-95EE-2631F3E9F9B0}" type="slidenum">
              <a:rPr lang="en-US" smtClean="0"/>
              <a:t>3</a:t>
            </a:fld>
            <a:endParaRPr lang="en-US"/>
          </a:p>
        </p:txBody>
      </p:sp>
    </p:spTree>
    <p:extLst>
      <p:ext uri="{BB962C8B-B14F-4D97-AF65-F5344CB8AC3E}">
        <p14:creationId xmlns:p14="http://schemas.microsoft.com/office/powerpoint/2010/main" val="292674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Georgia" panose="02040502050405020303" pitchFamily="18" charset="0"/>
              </a:rPr>
              <a:t>BEFORE THE PRESENTATION: Develop a handout that summarizes the risk and</a:t>
            </a:r>
            <a:r>
              <a:rPr lang="en-US" b="1" i="0" baseline="0" dirty="0">
                <a:solidFill>
                  <a:srgbClr val="333333"/>
                </a:solidFill>
                <a:effectLst/>
                <a:latin typeface="Georgia" panose="02040502050405020303" pitchFamily="18" charset="0"/>
              </a:rPr>
              <a:t> protective factors prioritized by your community to address with prevention strategies. For each factor, note which substance and/or substances the factor is associated with. Also for each factor, provide the most recent local data. If you have prioritized any populations of focus based on disparities identified for any of the factors, name the population of focus and share relevant data. </a:t>
            </a:r>
            <a:endParaRPr lang="en-US" b="1"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Ask community</a:t>
            </a:r>
            <a:r>
              <a:rPr lang="en-US" b="0" i="0" baseline="0" dirty="0">
                <a:solidFill>
                  <a:srgbClr val="333333"/>
                </a:solidFill>
                <a:effectLst/>
                <a:latin typeface="Georgia" panose="02040502050405020303" pitchFamily="18" charset="0"/>
              </a:rPr>
              <a:t> partners/coalition members to review the risk and protective factors prioritized at the beginning of the planning phase. For any new members, briefly describe the process used to prioritize those factors and who was involved. </a:t>
            </a:r>
            <a:endParaRPr lang="en-US" b="0" i="0" dirty="0">
              <a:solidFill>
                <a:srgbClr val="333333"/>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A5D48F6E-656C-4F16-95EE-2631F3E9F9B0}" type="slidenum">
              <a:rPr lang="en-US" smtClean="0"/>
              <a:t>5</a:t>
            </a:fld>
            <a:endParaRPr lang="en-US"/>
          </a:p>
        </p:txBody>
      </p:sp>
    </p:spTree>
    <p:extLst>
      <p:ext uri="{BB962C8B-B14F-4D97-AF65-F5344CB8AC3E}">
        <p14:creationId xmlns:p14="http://schemas.microsoft.com/office/powerpoint/2010/main" val="420838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t>
            </a:r>
            <a:r>
              <a:rPr lang="en-US" b="0" i="0" dirty="0">
                <a:solidFill>
                  <a:srgbClr val="333333"/>
                </a:solidFill>
                <a:effectLst/>
                <a:latin typeface="Georgia" panose="02040502050405020303" pitchFamily="18" charset="0"/>
              </a:rPr>
              <a:t>community</a:t>
            </a:r>
            <a:r>
              <a:rPr lang="en-US" b="0" i="0" baseline="0" dirty="0">
                <a:solidFill>
                  <a:srgbClr val="333333"/>
                </a:solidFill>
                <a:effectLst/>
                <a:latin typeface="Georgia" panose="02040502050405020303" pitchFamily="18" charset="0"/>
              </a:rPr>
              <a:t> partners/coalition members to share their understanding of evidence-based practices. If you’re working with a large group, consider having them break into pairs and then come back to report out to the larger group.</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6</a:t>
            </a:fld>
            <a:endParaRPr lang="en-US"/>
          </a:p>
        </p:txBody>
      </p:sp>
    </p:spTree>
    <p:extLst>
      <p:ext uri="{BB962C8B-B14F-4D97-AF65-F5344CB8AC3E}">
        <p14:creationId xmlns:p14="http://schemas.microsoft.com/office/powerpoint/2010/main" val="183026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 couple of examples of “strategies” that are really processes or frameworks. Communities that</a:t>
            </a:r>
            <a:r>
              <a:rPr lang="en-US" baseline="0" dirty="0"/>
              <a:t> Care is a “prevention strategies” that involves identifying risk and protective factors similar to the SPF.</a:t>
            </a:r>
          </a:p>
          <a:p>
            <a:endParaRPr lang="en-US" baseline="0" dirty="0"/>
          </a:p>
          <a:p>
            <a:r>
              <a:rPr lang="en-US" baseline="0" dirty="0"/>
              <a:t>FOR DFC: DFC grantees are asked to report on their efforts by seven strategies. In many cases, a prevention strategy may cut across several of these. For example, implementing a combination of Responsible Beverage Server Training and compliance checks would entail:</a:t>
            </a:r>
          </a:p>
          <a:p>
            <a:pPr marL="171450" indent="-171450">
              <a:buFont typeface="Arial" panose="020B0604020202020204" pitchFamily="34" charset="0"/>
              <a:buChar char="•"/>
            </a:pPr>
            <a:r>
              <a:rPr lang="en-US" baseline="0" dirty="0"/>
              <a:t>Providing information to retailers about the consequences of sales to minors and/or over-service</a:t>
            </a:r>
          </a:p>
          <a:p>
            <a:pPr marL="171450" indent="-171450">
              <a:buFont typeface="Arial" panose="020B0604020202020204" pitchFamily="34" charset="0"/>
              <a:buChar char="•"/>
            </a:pPr>
            <a:r>
              <a:rPr lang="en-US" baseline="0" dirty="0"/>
              <a:t>Enhance skills of retailers to spot fake IDs and watch for signs of over-service</a:t>
            </a:r>
          </a:p>
          <a:p>
            <a:pPr marL="171450" indent="-171450">
              <a:buFont typeface="Arial" panose="020B0604020202020204" pitchFamily="34" charset="0"/>
              <a:buChar char="•"/>
            </a:pPr>
            <a:r>
              <a:rPr lang="en-US" baseline="0" dirty="0"/>
              <a:t>Provide support by recognizing retailers that pass compliance checks</a:t>
            </a:r>
          </a:p>
          <a:p>
            <a:pPr marL="171450" indent="-171450">
              <a:buFont typeface="Arial" panose="020B0604020202020204" pitchFamily="34" charset="0"/>
              <a:buChar char="•"/>
            </a:pPr>
            <a:r>
              <a:rPr lang="en-US" baseline="0" dirty="0"/>
              <a:t>Change consequences by increasing fines for non-compliant retailers</a:t>
            </a:r>
          </a:p>
          <a:p>
            <a:pPr marL="171450" indent="-171450">
              <a:buFont typeface="Arial" panose="020B0604020202020204" pitchFamily="34" charset="0"/>
              <a:buChar char="•"/>
            </a:pPr>
            <a:r>
              <a:rPr lang="en-US" baseline="0" dirty="0"/>
              <a:t>Change physical design by giving RBST participants signs to post stating that they card </a:t>
            </a:r>
          </a:p>
          <a:p>
            <a:pPr marL="171450" indent="-171450">
              <a:buFont typeface="Arial" panose="020B0604020202020204" pitchFamily="34" charset="0"/>
              <a:buChar char="•"/>
            </a:pPr>
            <a:r>
              <a:rPr lang="en-US" baseline="0" dirty="0"/>
              <a:t>Change policy by requiring all retailers to receive annual RBST training</a:t>
            </a:r>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7</a:t>
            </a:fld>
            <a:endParaRPr lang="en-US"/>
          </a:p>
        </p:txBody>
      </p:sp>
    </p:spTree>
    <p:extLst>
      <p:ext uri="{BB962C8B-B14F-4D97-AF65-F5344CB8AC3E}">
        <p14:creationId xmlns:p14="http://schemas.microsoft.com/office/powerpoint/2010/main" val="121115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8</a:t>
            </a:fld>
            <a:endParaRPr lang="en-US"/>
          </a:p>
        </p:txBody>
      </p:sp>
    </p:spTree>
    <p:extLst>
      <p:ext uri="{BB962C8B-B14F-4D97-AF65-F5344CB8AC3E}">
        <p14:creationId xmlns:p14="http://schemas.microsoft.com/office/powerpoint/2010/main" val="70715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from Iowa document about if/then statements!!!</a:t>
            </a:r>
          </a:p>
        </p:txBody>
      </p:sp>
      <p:sp>
        <p:nvSpPr>
          <p:cNvPr id="4" name="Slide Number Placeholder 3"/>
          <p:cNvSpPr>
            <a:spLocks noGrp="1"/>
          </p:cNvSpPr>
          <p:nvPr>
            <p:ph type="sldNum" sz="quarter" idx="5"/>
          </p:nvPr>
        </p:nvSpPr>
        <p:spPr/>
        <p:txBody>
          <a:bodyPr/>
          <a:lstStyle/>
          <a:p>
            <a:fld id="{A5D48F6E-656C-4F16-95EE-2631F3E9F9B0}" type="slidenum">
              <a:rPr lang="en-US" smtClean="0"/>
              <a:t>9</a:t>
            </a:fld>
            <a:endParaRPr lang="en-US"/>
          </a:p>
        </p:txBody>
      </p:sp>
    </p:spTree>
    <p:extLst>
      <p:ext uri="{BB962C8B-B14F-4D97-AF65-F5344CB8AC3E}">
        <p14:creationId xmlns:p14="http://schemas.microsoft.com/office/powerpoint/2010/main" val="240430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48F6E-656C-4F16-95EE-2631F3E9F9B0}" type="slidenum">
              <a:rPr lang="en-US" smtClean="0"/>
              <a:t>10</a:t>
            </a:fld>
            <a:endParaRPr lang="en-US"/>
          </a:p>
        </p:txBody>
      </p:sp>
    </p:spTree>
    <p:extLst>
      <p:ext uri="{BB962C8B-B14F-4D97-AF65-F5344CB8AC3E}">
        <p14:creationId xmlns:p14="http://schemas.microsoft.com/office/powerpoint/2010/main" val="297636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29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809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212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79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65417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13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637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447015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3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091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796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294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events@chess.wi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73DBBC-5FC9-48AC-9E00-65419C74AD42}"/>
              </a:ext>
              <a:ext uri="{C183D7F6-B498-43B3-948B-1728B52AA6E4}">
                <adec:decorative xmlns:adec="http://schemas.microsoft.com/office/drawing/2017/decorative" val="1"/>
              </a:ext>
            </a:extLst>
          </p:cNvPr>
          <p:cNvSpPr/>
          <p:nvPr/>
        </p:nvSpPr>
        <p:spPr>
          <a:xfrm>
            <a:off x="12526" y="3379861"/>
            <a:ext cx="12161520" cy="1737360"/>
          </a:xfrm>
          <a:prstGeom prst="rect">
            <a:avLst/>
          </a:prstGeom>
          <a:solidFill>
            <a:srgbClr val="B3CFE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82C79F2-15D0-434A-8CF3-F81220DA4DC7}"/>
              </a:ext>
            </a:extLst>
          </p:cNvPr>
          <p:cNvSpPr>
            <a:spLocks noGrp="1"/>
          </p:cNvSpPr>
          <p:nvPr>
            <p:ph type="ctrTitle"/>
          </p:nvPr>
        </p:nvSpPr>
        <p:spPr>
          <a:xfrm>
            <a:off x="450937" y="1479502"/>
            <a:ext cx="11348581" cy="1639480"/>
          </a:xfrm>
        </p:spPr>
        <p:txBody>
          <a:bodyPr>
            <a:normAutofit/>
          </a:bodyPr>
          <a:lstStyle/>
          <a:p>
            <a:r>
              <a:rPr lang="en-US" sz="4400" dirty="0"/>
              <a:t>Selecting Prevention Strategies that Work</a:t>
            </a:r>
          </a:p>
        </p:txBody>
      </p:sp>
      <p:sp>
        <p:nvSpPr>
          <p:cNvPr id="8" name="Subtitle 7">
            <a:extLst>
              <a:ext uri="{FF2B5EF4-FFF2-40B4-BE49-F238E27FC236}">
                <a16:creationId xmlns:a16="http://schemas.microsoft.com/office/drawing/2014/main" id="{7D281108-BE96-964C-A8D8-31C1648BF8B5}"/>
              </a:ext>
            </a:extLst>
          </p:cNvPr>
          <p:cNvSpPr>
            <a:spLocks noGrp="1"/>
          </p:cNvSpPr>
          <p:nvPr>
            <p:ph type="subTitle" idx="1"/>
          </p:nvPr>
        </p:nvSpPr>
        <p:spPr>
          <a:xfrm>
            <a:off x="2427601" y="5403750"/>
            <a:ext cx="6858000" cy="964194"/>
          </a:xfrm>
        </p:spPr>
        <p:txBody>
          <a:bodyPr>
            <a:normAutofit fontScale="92500" lnSpcReduction="20000"/>
          </a:bodyPr>
          <a:lstStyle/>
          <a:p>
            <a:r>
              <a:rPr lang="en-US" dirty="0"/>
              <a:t>[Presenter’s name] </a:t>
            </a:r>
            <a:br>
              <a:rPr lang="en-US" dirty="0"/>
            </a:br>
            <a:r>
              <a:rPr lang="en-US" dirty="0"/>
              <a:t>[Presenter’s Organization]</a:t>
            </a:r>
          </a:p>
          <a:p>
            <a:r>
              <a:rPr lang="en-US" dirty="0"/>
              <a:t>[Date] </a:t>
            </a:r>
          </a:p>
        </p:txBody>
      </p:sp>
      <p:pic>
        <p:nvPicPr>
          <p:cNvPr id="4" name="Picture 3" descr="Great Lakes PTTC logo">
            <a:extLst>
              <a:ext uri="{FF2B5EF4-FFF2-40B4-BE49-F238E27FC236}">
                <a16:creationId xmlns:a16="http://schemas.microsoft.com/office/drawing/2014/main" id="{E556CE89-543C-4ADB-BB63-FFD91E9B0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0648" y="349201"/>
            <a:ext cx="7391400" cy="1130300"/>
          </a:xfrm>
          <a:prstGeom prst="rect">
            <a:avLst/>
          </a:prstGeom>
        </p:spPr>
      </p:pic>
      <p:sp>
        <p:nvSpPr>
          <p:cNvPr id="2" name="Slide Number Placeholder 1">
            <a:extLst>
              <a:ext uri="{FF2B5EF4-FFF2-40B4-BE49-F238E27FC236}">
                <a16:creationId xmlns:a16="http://schemas.microsoft.com/office/drawing/2014/main" id="{AC3960D3-F82A-4C53-B1CB-3ED04D6A8E85}"/>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Picture 5">
            <a:extLst>
              <a:ext uri="{FF2B5EF4-FFF2-40B4-BE49-F238E27FC236}">
                <a16:creationId xmlns:a16="http://schemas.microsoft.com/office/drawing/2014/main" id="{C75CB811-2AC3-4410-84DC-5C643A719426}"/>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pic>
        <p:nvPicPr>
          <p:cNvPr id="2056" name="Picture 8" descr="Listen, Informal Meeting, Chatting">
            <a:extLst>
              <a:ext uri="{FF2B5EF4-FFF2-40B4-BE49-F238E27FC236}">
                <a16:creationId xmlns:a16="http://schemas.microsoft.com/office/drawing/2014/main" id="{E44D65D4-478C-4757-B312-BFD62CEB793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384"/>
          <a:stretch/>
        </p:blipFill>
        <p:spPr bwMode="auto">
          <a:xfrm>
            <a:off x="9577754" y="3368657"/>
            <a:ext cx="24657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ople talking on couch">
            <a:extLst>
              <a:ext uri="{FF2B5EF4-FFF2-40B4-BE49-F238E27FC236}">
                <a16:creationId xmlns:a16="http://schemas.microsoft.com/office/drawing/2014/main" id="{9B337293-BFC8-4F5B-AFEE-F07E5B7F51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888"/>
          <a:stretch/>
        </p:blipFill>
        <p:spPr>
          <a:xfrm>
            <a:off x="164123" y="3351204"/>
            <a:ext cx="2435623" cy="1737360"/>
          </a:xfrm>
          <a:prstGeom prst="rect">
            <a:avLst/>
          </a:prstGeom>
        </p:spPr>
      </p:pic>
      <p:pic>
        <p:nvPicPr>
          <p:cNvPr id="17" name="Picture 12" descr="A group of friends at a coffee shop">
            <a:extLst>
              <a:ext uri="{FF2B5EF4-FFF2-40B4-BE49-F238E27FC236}">
                <a16:creationId xmlns:a16="http://schemas.microsoft.com/office/drawing/2014/main" id="{27FC3E37-71AA-4F2D-9E80-E8D283556C0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6834" r="10291"/>
          <a:stretch/>
        </p:blipFill>
        <p:spPr bwMode="auto">
          <a:xfrm>
            <a:off x="4954299" y="3373041"/>
            <a:ext cx="26060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ncient blue, brown, and yellow mosaic tiles">
            <a:extLst>
              <a:ext uri="{FF2B5EF4-FFF2-40B4-BE49-F238E27FC236}">
                <a16:creationId xmlns:a16="http://schemas.microsoft.com/office/drawing/2014/main" id="{2280826A-758A-412F-AA85-482161E27B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0594"/>
          <a:stretch/>
        </p:blipFill>
        <p:spPr>
          <a:xfrm>
            <a:off x="2721602" y="3368737"/>
            <a:ext cx="2095845" cy="1731031"/>
          </a:xfrm>
          <a:prstGeom prst="rect">
            <a:avLst/>
          </a:prstGeom>
        </p:spPr>
      </p:pic>
      <p:pic>
        <p:nvPicPr>
          <p:cNvPr id="20" name="Picture 14" descr="five human hands on brown surface">
            <a:extLst>
              <a:ext uri="{FF2B5EF4-FFF2-40B4-BE49-F238E27FC236}">
                <a16:creationId xmlns:a16="http://schemas.microsoft.com/office/drawing/2014/main" id="{E809927B-8508-4613-A1B2-A2CF890D17A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713619" y="3386110"/>
            <a:ext cx="1676732" cy="173736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D269199-DA0C-42A3-93D3-525CB0B6D822}"/>
              </a:ext>
              <a:ext uri="{C183D7F6-B498-43B3-948B-1728B52AA6E4}">
                <adec:decorative xmlns:adec="http://schemas.microsoft.com/office/drawing/2017/decorative" val="1"/>
              </a:ext>
            </a:extLst>
          </p:cNvPr>
          <p:cNvSpPr txBox="1">
            <a:spLocks/>
          </p:cNvSpPr>
          <p:nvPr/>
        </p:nvSpPr>
        <p:spPr>
          <a:xfrm>
            <a:off x="3736354" y="3368657"/>
            <a:ext cx="392482" cy="1719907"/>
          </a:xfrm>
          <a:prstGeom prst="rect">
            <a:avLst/>
          </a:prstGeom>
          <a:solidFill>
            <a:srgbClr val="E5673E">
              <a:alpha val="59000"/>
            </a:srgb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14" name="Title 1">
            <a:extLst>
              <a:ext uri="{FF2B5EF4-FFF2-40B4-BE49-F238E27FC236}">
                <a16:creationId xmlns:a16="http://schemas.microsoft.com/office/drawing/2014/main" id="{A4A7E676-B3EB-411E-A23D-E15533310852}"/>
              </a:ext>
              <a:ext uri="{C183D7F6-B498-43B3-948B-1728B52AA6E4}">
                <adec:decorative xmlns:adec="http://schemas.microsoft.com/office/drawing/2017/decorative" val="1"/>
              </a:ext>
            </a:extLst>
          </p:cNvPr>
          <p:cNvSpPr txBox="1">
            <a:spLocks/>
          </p:cNvSpPr>
          <p:nvPr/>
        </p:nvSpPr>
        <p:spPr>
          <a:xfrm>
            <a:off x="4418246" y="3373041"/>
            <a:ext cx="392482" cy="1719907"/>
          </a:xfrm>
          <a:prstGeom prst="rect">
            <a:avLst/>
          </a:prstGeom>
          <a:solidFill>
            <a:srgbClr val="E5673E">
              <a:alpha val="59000"/>
            </a:srgb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2550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Strategy Selection</a:t>
            </a:r>
            <a:br>
              <a:rPr lang="en-US" sz="4600" b="1" dirty="0">
                <a:latin typeface="+mn-lt"/>
              </a:rPr>
            </a:br>
            <a:r>
              <a:rPr lang="en-US" sz="3600" dirty="0">
                <a:solidFill>
                  <a:srgbClr val="CC4927"/>
                </a:solidFill>
                <a:latin typeface="+mn-lt"/>
              </a:rPr>
              <a:t>Practical Fit</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10</a:t>
            </a:fld>
            <a:endParaRPr lang="en-US" dirty="0">
              <a:solidFill>
                <a:schemeClr val="bg1">
                  <a:lumMod val="50000"/>
                </a:schemeClr>
              </a:solidFill>
            </a:endParaRPr>
          </a:p>
        </p:txBody>
      </p:sp>
      <p:sp>
        <p:nvSpPr>
          <p:cNvPr id="17"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1" y="1948069"/>
            <a:ext cx="5014269" cy="4671392"/>
          </a:xfrm>
        </p:spPr>
        <p:txBody>
          <a:bodyPr anchor="t">
            <a:normAutofit/>
          </a:bodyPr>
          <a:lstStyle/>
          <a:p>
            <a:r>
              <a:rPr lang="en-US" dirty="0"/>
              <a:t>Community’s technical ability to implement a strategy:</a:t>
            </a:r>
          </a:p>
          <a:p>
            <a:pPr lvl="1"/>
            <a:r>
              <a:rPr lang="en-US" dirty="0"/>
              <a:t>Readiness and buy-in</a:t>
            </a:r>
          </a:p>
          <a:p>
            <a:pPr lvl="1"/>
            <a:r>
              <a:rPr lang="en-US" dirty="0"/>
              <a:t>Having necessary resources (e.g., human, financial)</a:t>
            </a:r>
          </a:p>
          <a:p>
            <a:pPr lvl="1"/>
            <a:r>
              <a:rPr lang="en-US" dirty="0"/>
              <a:t>Feasibility given the timeline of the grant</a:t>
            </a:r>
          </a:p>
          <a:p>
            <a:pPr marL="0" indent="0">
              <a:buNone/>
            </a:pPr>
            <a:endParaRPr lang="en-US" sz="2400" dirty="0"/>
          </a:p>
        </p:txBody>
      </p:sp>
    </p:spTree>
    <p:extLst>
      <p:ext uri="{BB962C8B-B14F-4D97-AF65-F5344CB8AC3E}">
        <p14:creationId xmlns:p14="http://schemas.microsoft.com/office/powerpoint/2010/main" val="52440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Strategy Selection</a:t>
            </a:r>
            <a:br>
              <a:rPr lang="en-US" sz="4600" b="1" dirty="0">
                <a:latin typeface="+mn-lt"/>
              </a:rPr>
            </a:br>
            <a:r>
              <a:rPr lang="en-US" sz="3600" dirty="0">
                <a:solidFill>
                  <a:srgbClr val="CC4927"/>
                </a:solidFill>
                <a:latin typeface="+mn-lt"/>
              </a:rPr>
              <a:t>Evidence of Effectiveness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11</a:t>
            </a:fld>
            <a:endParaRPr lang="en-US" dirty="0">
              <a:solidFill>
                <a:schemeClr val="bg1">
                  <a:lumMod val="50000"/>
                </a:schemeClr>
              </a:solidFill>
            </a:endParaRPr>
          </a:p>
        </p:txBody>
      </p:sp>
      <p:sp>
        <p:nvSpPr>
          <p:cNvPr id="17"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1" y="1948069"/>
            <a:ext cx="6095938" cy="4671392"/>
          </a:xfrm>
        </p:spPr>
        <p:txBody>
          <a:bodyPr anchor="t">
            <a:normAutofit/>
          </a:bodyPr>
          <a:lstStyle/>
          <a:p>
            <a:pPr marL="514350" indent="-514350">
              <a:buFont typeface="+mj-lt"/>
              <a:buAutoNum type="arabicPeriod"/>
            </a:pPr>
            <a:r>
              <a:rPr lang="en-US" sz="2400" dirty="0"/>
              <a:t>Included in a federal registry of evidence-based practices</a:t>
            </a:r>
          </a:p>
          <a:p>
            <a:pPr marL="514350" indent="-514350">
              <a:buFont typeface="+mj-lt"/>
              <a:buAutoNum type="arabicPeriod"/>
            </a:pPr>
            <a:r>
              <a:rPr lang="en-US" sz="2400" dirty="0"/>
              <a:t>Evidence of effectiveness demonstrated in multiple peer-reviewed journal articles</a:t>
            </a:r>
          </a:p>
          <a:p>
            <a:pPr marL="514350" indent="-514350">
              <a:buFont typeface="+mj-lt"/>
              <a:buAutoNum type="arabicPeriod"/>
            </a:pPr>
            <a:r>
              <a:rPr lang="en-US" sz="2400" dirty="0"/>
              <a:t>Effectiveness documented through unpublished evaluations and supported by the consensus judgement of informed experts</a:t>
            </a:r>
          </a:p>
          <a:p>
            <a:pPr marL="0" indent="0">
              <a:buNone/>
            </a:pPr>
            <a:endParaRPr lang="en-US" sz="2400" dirty="0"/>
          </a:p>
        </p:txBody>
      </p:sp>
    </p:spTree>
    <p:extLst>
      <p:ext uri="{BB962C8B-B14F-4D97-AF65-F5344CB8AC3E}">
        <p14:creationId xmlns:p14="http://schemas.microsoft.com/office/powerpoint/2010/main" val="163755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Evidence of Effectiveness</a:t>
            </a:r>
            <a:br>
              <a:rPr lang="en-US" sz="4600" b="1" dirty="0">
                <a:latin typeface="+mn-lt"/>
              </a:rPr>
            </a:br>
            <a:r>
              <a:rPr lang="en-US" sz="3600" dirty="0">
                <a:solidFill>
                  <a:schemeClr val="accent2"/>
                </a:solidFill>
                <a:latin typeface="+mn-lt"/>
              </a:rPr>
              <a:t>Federal Registries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12</a:t>
            </a:fld>
            <a:endParaRPr lang="en-US" dirty="0">
              <a:solidFill>
                <a:schemeClr val="bg1">
                  <a:lumMod val="50000"/>
                </a:schemeClr>
              </a:solidFill>
            </a:endParaRPr>
          </a:p>
        </p:txBody>
      </p:sp>
      <p:graphicFrame>
        <p:nvGraphicFramePr>
          <p:cNvPr id="3" name="Content Placeholder 2" descr="Screen shot of cover to Guide to Online Registries document"/>
          <p:cNvGraphicFramePr>
            <a:graphicFrameLocks noGrp="1" noChangeAspect="1"/>
          </p:cNvGraphicFramePr>
          <p:nvPr>
            <p:ph idx="1"/>
            <p:extLst>
              <p:ext uri="{D42A27DB-BD31-4B8C-83A1-F6EECF244321}">
                <p14:modId xmlns:p14="http://schemas.microsoft.com/office/powerpoint/2010/main" val="3049949218"/>
              </p:ext>
            </p:extLst>
          </p:nvPr>
        </p:nvGraphicFramePr>
        <p:xfrm>
          <a:off x="6916818" y="146780"/>
          <a:ext cx="5003836" cy="6473095"/>
        </p:xfrm>
        <a:graphic>
          <a:graphicData uri="http://schemas.openxmlformats.org/presentationml/2006/ole">
            <mc:AlternateContent xmlns:mc="http://schemas.openxmlformats.org/markup-compatibility/2006">
              <mc:Choice xmlns:v="urn:schemas-microsoft-com:vml" Requires="v">
                <p:oleObj name="Acrobat Document" r:id="rId4" imgW="4663440" imgH="6034757" progId="Acrobat.Document.DC">
                  <p:embed/>
                </p:oleObj>
              </mc:Choice>
              <mc:Fallback>
                <p:oleObj name="Acrobat Document" r:id="rId4" imgW="4663440" imgH="6034757" progId="Acrobat.Document.DC">
                  <p:embed/>
                  <p:pic>
                    <p:nvPicPr>
                      <p:cNvPr id="3" name="Content Placeholder 2" descr="Screen shot of cover to Guide to Online Registries document"/>
                      <p:cNvPicPr/>
                      <p:nvPr/>
                    </p:nvPicPr>
                    <p:blipFill>
                      <a:blip r:embed="rId5"/>
                      <a:stretch>
                        <a:fillRect/>
                      </a:stretch>
                    </p:blipFill>
                    <p:spPr>
                      <a:xfrm>
                        <a:off x="6916818" y="146780"/>
                        <a:ext cx="5003836" cy="6473095"/>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D6C196BC-E70D-4D80-A5DF-DDC9EA9D9850}"/>
              </a:ext>
            </a:extLst>
          </p:cNvPr>
          <p:cNvSpPr txBox="1">
            <a:spLocks/>
          </p:cNvSpPr>
          <p:nvPr/>
        </p:nvSpPr>
        <p:spPr>
          <a:xfrm>
            <a:off x="572491" y="1948069"/>
            <a:ext cx="6095938" cy="46713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Online registries assess research on behavioral health programs and rate their effectiveness </a:t>
            </a:r>
          </a:p>
          <a:p>
            <a:r>
              <a:rPr lang="en-US" sz="2400" dirty="0"/>
              <a:t>Registries provide prevention practitioners inform to help select strategies that would be the best fit</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66708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Evidence of Effectiveness</a:t>
            </a:r>
            <a:br>
              <a:rPr lang="en-US" sz="4600" b="1" dirty="0">
                <a:latin typeface="+mn-lt"/>
              </a:rPr>
            </a:br>
            <a:r>
              <a:rPr lang="en-US" sz="3600" dirty="0">
                <a:solidFill>
                  <a:schemeClr val="accent2"/>
                </a:solidFill>
                <a:latin typeface="+mn-lt"/>
              </a:rPr>
              <a:t>Peer-Reviewed Journal Articles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13</a:t>
            </a:fld>
            <a:endParaRPr lang="en-US" dirty="0">
              <a:solidFill>
                <a:schemeClr val="bg1">
                  <a:lumMod val="50000"/>
                </a:schemeClr>
              </a:solidFill>
            </a:endParaRPr>
          </a:p>
        </p:txBody>
      </p:sp>
      <p:sp>
        <p:nvSpPr>
          <p:cNvPr id="4" name="Content Placeholder 3"/>
          <p:cNvSpPr>
            <a:spLocks noGrp="1"/>
          </p:cNvSpPr>
          <p:nvPr>
            <p:ph idx="1"/>
          </p:nvPr>
        </p:nvSpPr>
        <p:spPr/>
        <p:txBody>
          <a:bodyPr/>
          <a:lstStyle/>
          <a:p>
            <a:r>
              <a:rPr lang="en-US" dirty="0"/>
              <a:t>Avoid “flash” studies or pre-peer reviewed articles</a:t>
            </a:r>
          </a:p>
          <a:p>
            <a:r>
              <a:rPr lang="en-US" dirty="0"/>
              <a:t>Does the article clearly describe the community/setting and population of focus?</a:t>
            </a:r>
          </a:p>
          <a:p>
            <a:r>
              <a:rPr lang="en-US" dirty="0"/>
              <a:t>Does the article clearly spell out its outcomes? Limitations?</a:t>
            </a:r>
          </a:p>
          <a:p>
            <a:r>
              <a:rPr lang="en-US" dirty="0"/>
              <a:t>What was the overall quality of the study?</a:t>
            </a:r>
          </a:p>
          <a:p>
            <a:r>
              <a:rPr lang="en-US" dirty="0"/>
              <a:t>How many articles found evidence of effectiveness? How many articles did not?</a:t>
            </a:r>
          </a:p>
        </p:txBody>
      </p:sp>
    </p:spTree>
    <p:extLst>
      <p:ext uri="{BB962C8B-B14F-4D97-AF65-F5344CB8AC3E}">
        <p14:creationId xmlns:p14="http://schemas.microsoft.com/office/powerpoint/2010/main" val="208628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Evidence of Effectiveness</a:t>
            </a:r>
            <a:br>
              <a:rPr lang="en-US" sz="4600" b="1" dirty="0">
                <a:latin typeface="+mn-lt"/>
              </a:rPr>
            </a:br>
            <a:r>
              <a:rPr lang="en-US" sz="3600" dirty="0">
                <a:solidFill>
                  <a:schemeClr val="accent2"/>
                </a:solidFill>
                <a:latin typeface="+mn-lt"/>
              </a:rPr>
              <a:t>Evaluation Findings and Expert Opinion</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14</a:t>
            </a:fld>
            <a:endParaRPr lang="en-US" dirty="0">
              <a:solidFill>
                <a:schemeClr val="bg1">
                  <a:lumMod val="50000"/>
                </a:schemeClr>
              </a:solidFill>
            </a:endParaRPr>
          </a:p>
        </p:txBody>
      </p:sp>
      <p:sp>
        <p:nvSpPr>
          <p:cNvPr id="4" name="Content Placeholder 3"/>
          <p:cNvSpPr>
            <a:spLocks noGrp="1"/>
          </p:cNvSpPr>
          <p:nvPr>
            <p:ph idx="1"/>
          </p:nvPr>
        </p:nvSpPr>
        <p:spPr/>
        <p:txBody>
          <a:bodyPr/>
          <a:lstStyle/>
          <a:p>
            <a:r>
              <a:rPr lang="en-US" dirty="0"/>
              <a:t>The practice is based on a theory of change that is documented in a logic model</a:t>
            </a:r>
          </a:p>
          <a:p>
            <a:r>
              <a:rPr lang="en-US" dirty="0"/>
              <a:t>The practice is similar in content and structure to one in a registry or peer review journal</a:t>
            </a:r>
          </a:p>
          <a:p>
            <a:r>
              <a:rPr lang="en-US" dirty="0"/>
              <a:t>The practice has been successfully implemented multiple times, and evaluation results show evidence of effectiveness</a:t>
            </a:r>
          </a:p>
          <a:p>
            <a:r>
              <a:rPr lang="en-US" dirty="0"/>
              <a:t>The practice has been reviewed and deemed appropriate by a panel of informed prevention experts</a:t>
            </a:r>
          </a:p>
        </p:txBody>
      </p:sp>
    </p:spTree>
    <p:extLst>
      <p:ext uri="{BB962C8B-B14F-4D97-AF65-F5344CB8AC3E}">
        <p14:creationId xmlns:p14="http://schemas.microsoft.com/office/powerpoint/2010/main" val="422018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Evidence of Effectiveness</a:t>
            </a:r>
            <a:br>
              <a:rPr lang="en-US" sz="4600" b="1" dirty="0">
                <a:latin typeface="+mn-lt"/>
              </a:rPr>
            </a:br>
            <a:r>
              <a:rPr lang="en-US" sz="3600" dirty="0">
                <a:solidFill>
                  <a:schemeClr val="accent2"/>
                </a:solidFill>
                <a:latin typeface="+mn-lt"/>
              </a:rPr>
              <a:t>Why not just pick from a list of EBPs?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15</a:t>
            </a:fld>
            <a:endParaRPr lang="en-US" dirty="0">
              <a:solidFill>
                <a:schemeClr val="bg1">
                  <a:lumMod val="50000"/>
                </a:schemeClr>
              </a:solidFill>
            </a:endParaRPr>
          </a:p>
        </p:txBody>
      </p:sp>
      <p:sp>
        <p:nvSpPr>
          <p:cNvPr id="4" name="Content Placeholder 3"/>
          <p:cNvSpPr>
            <a:spLocks noGrp="1"/>
          </p:cNvSpPr>
          <p:nvPr>
            <p:ph idx="1"/>
          </p:nvPr>
        </p:nvSpPr>
        <p:spPr/>
        <p:txBody>
          <a:bodyPr/>
          <a:lstStyle/>
          <a:p>
            <a:pPr marL="0" indent="0">
              <a:buNone/>
            </a:pPr>
            <a:r>
              <a:rPr lang="en-US" dirty="0"/>
              <a:t>The reason to prioritize local data first is:</a:t>
            </a:r>
          </a:p>
          <a:p>
            <a:r>
              <a:rPr lang="en-US" dirty="0"/>
              <a:t>It’s important to base decisions on local data and local conditions</a:t>
            </a:r>
          </a:p>
          <a:p>
            <a:pPr lvl="1"/>
            <a:r>
              <a:rPr lang="en-US" dirty="0"/>
              <a:t>Compliance checks won’t lead to successful outcomes if students aren’t getting alcohol from retail sources</a:t>
            </a:r>
          </a:p>
          <a:p>
            <a:pPr lvl="1"/>
            <a:r>
              <a:rPr lang="en-US" dirty="0"/>
              <a:t>An evidence-based curriculum won’t lead to successful outcomes if schools don’t have the buy-in and time to implement with fidelity</a:t>
            </a:r>
          </a:p>
          <a:p>
            <a:r>
              <a:rPr lang="en-US" dirty="0"/>
              <a:t>EBPs come from tried and tested promising practices in cases where no strategies were available to address priority factors</a:t>
            </a:r>
          </a:p>
        </p:txBody>
      </p:sp>
    </p:spTree>
    <p:extLst>
      <p:ext uri="{BB962C8B-B14F-4D97-AF65-F5344CB8AC3E}">
        <p14:creationId xmlns:p14="http://schemas.microsoft.com/office/powerpoint/2010/main" val="360293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Evidence of Effectiveness</a:t>
            </a:r>
            <a:br>
              <a:rPr lang="en-US" sz="4600" b="1" dirty="0">
                <a:latin typeface="+mn-lt"/>
              </a:rPr>
            </a:br>
            <a:r>
              <a:rPr lang="en-US" sz="3600" dirty="0">
                <a:solidFill>
                  <a:schemeClr val="accent2"/>
                </a:solidFill>
                <a:latin typeface="+mn-lt"/>
              </a:rPr>
              <a:t>What works and what doesn’t?</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16</a:t>
            </a:fld>
            <a:endParaRPr lang="en-US" dirty="0">
              <a:solidFill>
                <a:schemeClr val="bg1">
                  <a:lumMod val="50000"/>
                </a:schemeClr>
              </a:solidFill>
            </a:endParaRPr>
          </a:p>
        </p:txBody>
      </p:sp>
      <p:sp>
        <p:nvSpPr>
          <p:cNvPr id="3" name="Content Placeholder 2"/>
          <p:cNvSpPr>
            <a:spLocks noGrp="1"/>
          </p:cNvSpPr>
          <p:nvPr>
            <p:ph idx="1"/>
          </p:nvPr>
        </p:nvSpPr>
        <p:spPr>
          <a:xfrm>
            <a:off x="838200" y="1825625"/>
            <a:ext cx="6543907" cy="4351338"/>
          </a:xfrm>
        </p:spPr>
        <p:txBody>
          <a:bodyPr/>
          <a:lstStyle/>
          <a:p>
            <a:r>
              <a:rPr lang="en-US" dirty="0"/>
              <a:t>Some strategy selection guides also make note of strategies that don’t work</a:t>
            </a:r>
          </a:p>
          <a:p>
            <a:r>
              <a:rPr lang="en-US" dirty="0"/>
              <a:t>What if a community partner is excited about implementing a strategy that is not effective?</a:t>
            </a:r>
          </a:p>
          <a:p>
            <a:pPr marL="0" indent="0">
              <a:buNone/>
            </a:pPr>
            <a:endParaRPr lang="en-US" dirty="0"/>
          </a:p>
        </p:txBody>
      </p:sp>
      <p:graphicFrame>
        <p:nvGraphicFramePr>
          <p:cNvPr id="5" name="Object 4" descr="Screen shot of Prevention Tool: What Works, What Doesn't document"/>
          <p:cNvGraphicFramePr>
            <a:graphicFrameLocks noChangeAspect="1"/>
          </p:cNvGraphicFramePr>
          <p:nvPr>
            <p:extLst>
              <p:ext uri="{D42A27DB-BD31-4B8C-83A1-F6EECF244321}">
                <p14:modId xmlns:p14="http://schemas.microsoft.com/office/powerpoint/2010/main" val="1275345488"/>
              </p:ext>
            </p:extLst>
          </p:nvPr>
        </p:nvGraphicFramePr>
        <p:xfrm>
          <a:off x="7627435" y="129500"/>
          <a:ext cx="4490352" cy="6047463"/>
        </p:xfrm>
        <a:graphic>
          <a:graphicData uri="http://schemas.openxmlformats.org/presentationml/2006/ole">
            <mc:AlternateContent xmlns:mc="http://schemas.openxmlformats.org/markup-compatibility/2006">
              <mc:Choice xmlns:v="urn:schemas-microsoft-com:vml" Requires="v">
                <p:oleObj name="Acrobat Document" r:id="rId4" imgW="4175618" imgH="5623277" progId="Acrobat.Document.DC">
                  <p:embed/>
                </p:oleObj>
              </mc:Choice>
              <mc:Fallback>
                <p:oleObj name="Acrobat Document" r:id="rId4" imgW="4175618" imgH="5623277" progId="Acrobat.Document.DC">
                  <p:embed/>
                  <p:pic>
                    <p:nvPicPr>
                      <p:cNvPr id="5" name="Object 4" descr="Screen shot of Prevention Tool: What Works, What Doesn't document"/>
                      <p:cNvPicPr/>
                      <p:nvPr/>
                    </p:nvPicPr>
                    <p:blipFill>
                      <a:blip r:embed="rId5"/>
                      <a:stretch>
                        <a:fillRect/>
                      </a:stretch>
                    </p:blipFill>
                    <p:spPr>
                      <a:xfrm>
                        <a:off x="7627435" y="129500"/>
                        <a:ext cx="4490352" cy="6047463"/>
                      </a:xfrm>
                      <a:prstGeom prst="rect">
                        <a:avLst/>
                      </a:prstGeom>
                    </p:spPr>
                  </p:pic>
                </p:oleObj>
              </mc:Fallback>
            </mc:AlternateContent>
          </a:graphicData>
        </a:graphic>
      </p:graphicFrame>
    </p:spTree>
    <p:extLst>
      <p:ext uri="{BB962C8B-B14F-4D97-AF65-F5344CB8AC3E}">
        <p14:creationId xmlns:p14="http://schemas.microsoft.com/office/powerpoint/2010/main" val="73221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6ABCF4-715A-487C-B119-AE29799D2B54}"/>
              </a:ext>
              <a:ext uri="{C183D7F6-B498-43B3-948B-1728B52AA6E4}">
                <adec:decorative xmlns:adec="http://schemas.microsoft.com/office/drawing/2017/decorative" val="1"/>
              </a:ext>
            </a:extLst>
          </p:cNvPr>
          <p:cNvSpPr/>
          <p:nvPr/>
        </p:nvSpPr>
        <p:spPr>
          <a:xfrm>
            <a:off x="-12527" y="-6249"/>
            <a:ext cx="5715000" cy="6727726"/>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6988E-309D-7244-8888-2B49A2A18FD4}"/>
              </a:ext>
            </a:extLst>
          </p:cNvPr>
          <p:cNvSpPr>
            <a:spLocks noGrp="1"/>
          </p:cNvSpPr>
          <p:nvPr>
            <p:ph type="title"/>
          </p:nvPr>
        </p:nvSpPr>
        <p:spPr>
          <a:xfrm>
            <a:off x="481832" y="343910"/>
            <a:ext cx="4647156" cy="971323"/>
          </a:xfrm>
        </p:spPr>
        <p:txBody>
          <a:bodyPr>
            <a:normAutofit/>
          </a:bodyPr>
          <a:lstStyle/>
          <a:p>
            <a:r>
              <a:rPr lang="en-US" sz="3700" b="1" dirty="0">
                <a:solidFill>
                  <a:srgbClr val="FFFFFF"/>
                </a:solidFill>
              </a:rPr>
              <a:t>Next Steps</a:t>
            </a:r>
          </a:p>
        </p:txBody>
      </p:sp>
      <p:sp>
        <p:nvSpPr>
          <p:cNvPr id="9" name="Slide Number Placeholder 1">
            <a:extLst>
              <a:ext uri="{FF2B5EF4-FFF2-40B4-BE49-F238E27FC236}">
                <a16:creationId xmlns:a16="http://schemas.microsoft.com/office/drawing/2014/main" id="{72785BBD-F9ED-4908-9CB9-5978F91BDBD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17</a:t>
            </a:fld>
            <a:endParaRPr lang="en-US" dirty="0">
              <a:solidFill>
                <a:schemeClr val="bg1">
                  <a:lumMod val="50000"/>
                </a:schemeClr>
              </a:solidFill>
            </a:endParaRPr>
          </a:p>
        </p:txBody>
      </p:sp>
      <p:pic>
        <p:nvPicPr>
          <p:cNvPr id="13" name="Picture 12">
            <a:extLst>
              <a:ext uri="{FF2B5EF4-FFF2-40B4-BE49-F238E27FC236}">
                <a16:creationId xmlns:a16="http://schemas.microsoft.com/office/drawing/2014/main" id="{4FCE4059-CECD-4DC7-ABAA-6F05066457F8}"/>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6" name="Content Placeholder 2">
            <a:extLst>
              <a:ext uri="{FF2B5EF4-FFF2-40B4-BE49-F238E27FC236}">
                <a16:creationId xmlns:a16="http://schemas.microsoft.com/office/drawing/2014/main" id="{D3677B91-9027-45EB-95B3-FB13B2578F66}"/>
              </a:ext>
            </a:extLst>
          </p:cNvPr>
          <p:cNvSpPr>
            <a:spLocks noGrp="1"/>
          </p:cNvSpPr>
          <p:nvPr>
            <p:ph idx="1"/>
          </p:nvPr>
        </p:nvSpPr>
        <p:spPr>
          <a:xfrm>
            <a:off x="576821" y="1438507"/>
            <a:ext cx="4838910" cy="3278459"/>
          </a:xfrm>
        </p:spPr>
        <p:txBody>
          <a:bodyPr anchor="t">
            <a:normAutofit/>
          </a:bodyPr>
          <a:lstStyle/>
          <a:p>
            <a:pPr marL="0" indent="0">
              <a:buNone/>
            </a:pPr>
            <a:r>
              <a:rPr lang="en-US" dirty="0">
                <a:solidFill>
                  <a:schemeClr val="bg1"/>
                </a:solidFill>
              </a:rPr>
              <a:t>Choose your own adventure! </a:t>
            </a:r>
          </a:p>
          <a:p>
            <a:pPr marL="0" indent="0">
              <a:buNone/>
            </a:pPr>
            <a:r>
              <a:rPr lang="en-US" dirty="0">
                <a:solidFill>
                  <a:schemeClr val="bg1"/>
                </a:solidFill>
              </a:rPr>
              <a:t>Vote on which process would you prefer.</a:t>
            </a:r>
          </a:p>
        </p:txBody>
      </p:sp>
      <p:sp>
        <p:nvSpPr>
          <p:cNvPr id="11" name="Content Placeholder 2">
            <a:extLst>
              <a:ext uri="{FF2B5EF4-FFF2-40B4-BE49-F238E27FC236}">
                <a16:creationId xmlns:a16="http://schemas.microsoft.com/office/drawing/2014/main" id="{D6C196BC-E70D-4D80-A5DF-DDC9EA9D9850}"/>
              </a:ext>
            </a:extLst>
          </p:cNvPr>
          <p:cNvSpPr txBox="1">
            <a:spLocks/>
          </p:cNvSpPr>
          <p:nvPr/>
        </p:nvSpPr>
        <p:spPr>
          <a:xfrm>
            <a:off x="5835867" y="520712"/>
            <a:ext cx="6095938" cy="57128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Process:</a:t>
            </a:r>
          </a:p>
          <a:p>
            <a:pPr marL="514350" indent="-514350">
              <a:buFont typeface="+mj-lt"/>
              <a:buAutoNum type="arabicPeriod"/>
            </a:pPr>
            <a:r>
              <a:rPr lang="en-US" sz="2400" dirty="0"/>
              <a:t>Research and assess strategies as a large group</a:t>
            </a:r>
          </a:p>
          <a:p>
            <a:pPr marL="514350" indent="-514350">
              <a:buFont typeface="+mj-lt"/>
              <a:buAutoNum type="arabicPeriod"/>
            </a:pPr>
            <a:r>
              <a:rPr lang="en-US" sz="2400" dirty="0"/>
              <a:t>Research and assess strategies as homework between sessions</a:t>
            </a:r>
          </a:p>
          <a:p>
            <a:pPr marL="457200" lvl="1" indent="0">
              <a:buNone/>
            </a:pPr>
            <a:endParaRPr lang="en-US" sz="2000" dirty="0"/>
          </a:p>
          <a:p>
            <a:pPr marL="457200" lvl="1" indent="0">
              <a:buNone/>
            </a:pPr>
            <a:r>
              <a:rPr lang="en-US" sz="2000" dirty="0"/>
              <a:t>If 2:</a:t>
            </a:r>
          </a:p>
          <a:p>
            <a:pPr marL="971550" lvl="1" indent="-514350">
              <a:buFont typeface="+mj-lt"/>
              <a:buAutoNum type="alphaLcParenR"/>
            </a:pPr>
            <a:r>
              <a:rPr lang="en-US" sz="2000" dirty="0"/>
              <a:t>Work individually</a:t>
            </a:r>
          </a:p>
          <a:p>
            <a:pPr marL="1428750" lvl="2" indent="-514350">
              <a:buFont typeface="+mj-lt"/>
              <a:buAutoNum type="romanLcPeriod"/>
            </a:pPr>
            <a:r>
              <a:rPr lang="en-US" sz="1600" dirty="0"/>
              <a:t>Work on all risk/protective factors and compare notes with others later</a:t>
            </a:r>
          </a:p>
          <a:p>
            <a:pPr marL="1428750" lvl="2" indent="-514350">
              <a:buFont typeface="+mj-lt"/>
              <a:buAutoNum type="romanLcPeriod"/>
            </a:pPr>
            <a:r>
              <a:rPr lang="en-US" sz="1600" dirty="0"/>
              <a:t>Sign up for one or two priority risk/protective factors</a:t>
            </a:r>
          </a:p>
          <a:p>
            <a:pPr marL="1428750" lvl="2" indent="-514350">
              <a:buFont typeface="+mj-lt"/>
              <a:buAutoNum type="romanLcPeriod"/>
            </a:pPr>
            <a:endParaRPr lang="en-US" sz="1600" dirty="0"/>
          </a:p>
          <a:p>
            <a:pPr marL="971550" lvl="1" indent="-514350">
              <a:buFont typeface="+mj-lt"/>
              <a:buAutoNum type="alphaLcParenR"/>
            </a:pPr>
            <a:r>
              <a:rPr lang="en-US" sz="2000" dirty="0"/>
              <a:t>Work in small groups of two or three</a:t>
            </a:r>
          </a:p>
          <a:p>
            <a:pPr marL="1428750" lvl="2" indent="-514350">
              <a:buFont typeface="+mj-lt"/>
              <a:buAutoNum type="romanLcPeriod"/>
            </a:pPr>
            <a:r>
              <a:rPr lang="en-US" sz="1600" dirty="0"/>
              <a:t>Work on all risk/protective factors and compare notes with others later</a:t>
            </a:r>
          </a:p>
          <a:p>
            <a:pPr marL="1428750" lvl="2" indent="-514350">
              <a:buFont typeface="+mj-lt"/>
              <a:buAutoNum type="romanLcPeriod"/>
            </a:pPr>
            <a:r>
              <a:rPr lang="en-US" sz="1600" dirty="0"/>
              <a:t>Sign up for one or two priority risk/protective factors</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71976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6ABCF4-715A-487C-B119-AE29799D2B54}"/>
              </a:ext>
              <a:ext uri="{C183D7F6-B498-43B3-948B-1728B52AA6E4}">
                <adec:decorative xmlns:adec="http://schemas.microsoft.com/office/drawing/2017/decorative" val="1"/>
              </a:ext>
            </a:extLst>
          </p:cNvPr>
          <p:cNvSpPr/>
          <p:nvPr/>
        </p:nvSpPr>
        <p:spPr>
          <a:xfrm>
            <a:off x="-12527" y="-6249"/>
            <a:ext cx="5715000" cy="6727726"/>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6988E-309D-7244-8888-2B49A2A18FD4}"/>
              </a:ext>
            </a:extLst>
          </p:cNvPr>
          <p:cNvSpPr>
            <a:spLocks noGrp="1"/>
          </p:cNvSpPr>
          <p:nvPr>
            <p:ph type="title"/>
          </p:nvPr>
        </p:nvSpPr>
        <p:spPr>
          <a:xfrm>
            <a:off x="481832" y="343910"/>
            <a:ext cx="4647156" cy="971323"/>
          </a:xfrm>
        </p:spPr>
        <p:txBody>
          <a:bodyPr>
            <a:normAutofit/>
          </a:bodyPr>
          <a:lstStyle/>
          <a:p>
            <a:r>
              <a:rPr lang="en-US" sz="3700" b="1" dirty="0">
                <a:solidFill>
                  <a:srgbClr val="FFFFFF"/>
                </a:solidFill>
              </a:rPr>
              <a:t>Next Steps (cont’d)</a:t>
            </a:r>
          </a:p>
        </p:txBody>
      </p:sp>
      <p:sp>
        <p:nvSpPr>
          <p:cNvPr id="9" name="Slide Number Placeholder 1">
            <a:extLst>
              <a:ext uri="{FF2B5EF4-FFF2-40B4-BE49-F238E27FC236}">
                <a16:creationId xmlns:a16="http://schemas.microsoft.com/office/drawing/2014/main" id="{72785BBD-F9ED-4908-9CB9-5978F91BDBD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18</a:t>
            </a:fld>
            <a:endParaRPr lang="en-US" dirty="0">
              <a:solidFill>
                <a:schemeClr val="bg1">
                  <a:lumMod val="50000"/>
                </a:schemeClr>
              </a:solidFill>
            </a:endParaRPr>
          </a:p>
        </p:txBody>
      </p:sp>
      <p:pic>
        <p:nvPicPr>
          <p:cNvPr id="13" name="Picture 12">
            <a:extLst>
              <a:ext uri="{FF2B5EF4-FFF2-40B4-BE49-F238E27FC236}">
                <a16:creationId xmlns:a16="http://schemas.microsoft.com/office/drawing/2014/main" id="{4FCE4059-CECD-4DC7-ABAA-6F05066457F8}"/>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6" name="Content Placeholder 2">
            <a:extLst>
              <a:ext uri="{FF2B5EF4-FFF2-40B4-BE49-F238E27FC236}">
                <a16:creationId xmlns:a16="http://schemas.microsoft.com/office/drawing/2014/main" id="{D3677B91-9027-45EB-95B3-FB13B2578F66}"/>
              </a:ext>
            </a:extLst>
          </p:cNvPr>
          <p:cNvSpPr>
            <a:spLocks noGrp="1"/>
          </p:cNvSpPr>
          <p:nvPr>
            <p:ph idx="1"/>
          </p:nvPr>
        </p:nvSpPr>
        <p:spPr>
          <a:xfrm>
            <a:off x="576821" y="1438507"/>
            <a:ext cx="4838910" cy="3278459"/>
          </a:xfrm>
        </p:spPr>
        <p:txBody>
          <a:bodyPr anchor="t">
            <a:normAutofit/>
          </a:bodyPr>
          <a:lstStyle/>
          <a:p>
            <a:pPr marL="0" indent="0">
              <a:buNone/>
            </a:pPr>
            <a:r>
              <a:rPr lang="en-US" dirty="0">
                <a:solidFill>
                  <a:schemeClr val="bg1"/>
                </a:solidFill>
              </a:rPr>
              <a:t>Choose your own adventure! </a:t>
            </a:r>
          </a:p>
          <a:p>
            <a:pPr marL="0" indent="0">
              <a:buNone/>
            </a:pPr>
            <a:r>
              <a:rPr lang="en-US" dirty="0">
                <a:solidFill>
                  <a:schemeClr val="bg1"/>
                </a:solidFill>
              </a:rPr>
              <a:t>Vote on which process would you prefer.</a:t>
            </a:r>
          </a:p>
        </p:txBody>
      </p:sp>
      <p:sp>
        <p:nvSpPr>
          <p:cNvPr id="11" name="Content Placeholder 2">
            <a:extLst>
              <a:ext uri="{FF2B5EF4-FFF2-40B4-BE49-F238E27FC236}">
                <a16:creationId xmlns:a16="http://schemas.microsoft.com/office/drawing/2014/main" id="{D6C196BC-E70D-4D80-A5DF-DDC9EA9D9850}"/>
              </a:ext>
            </a:extLst>
          </p:cNvPr>
          <p:cNvSpPr txBox="1">
            <a:spLocks/>
          </p:cNvSpPr>
          <p:nvPr/>
        </p:nvSpPr>
        <p:spPr>
          <a:xfrm>
            <a:off x="5835867" y="520712"/>
            <a:ext cx="6095938" cy="57128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Steps:</a:t>
            </a:r>
          </a:p>
          <a:p>
            <a:pPr marL="514350" indent="-514350">
              <a:buFont typeface="+mj-lt"/>
              <a:buAutoNum type="arabicPeriod"/>
            </a:pPr>
            <a:r>
              <a:rPr lang="en-US" sz="2400" dirty="0"/>
              <a:t>Break the work into multiple steps between each session: </a:t>
            </a:r>
          </a:p>
          <a:p>
            <a:pPr marL="971550" lvl="1" indent="-514350">
              <a:buFont typeface="+mj-lt"/>
              <a:buAutoNum type="alphaLcParenR"/>
            </a:pPr>
            <a:r>
              <a:rPr lang="en-US" sz="2000" dirty="0"/>
              <a:t>Identify strategies</a:t>
            </a:r>
          </a:p>
          <a:p>
            <a:pPr marL="971550" lvl="1" indent="-514350">
              <a:buFont typeface="+mj-lt"/>
              <a:buAutoNum type="alphaLcParenR"/>
            </a:pPr>
            <a:r>
              <a:rPr lang="en-US" sz="2000" dirty="0"/>
              <a:t>Describe strategies in detail </a:t>
            </a:r>
          </a:p>
          <a:p>
            <a:pPr marL="971550" lvl="1" indent="-514350">
              <a:buFont typeface="+mj-lt"/>
              <a:buAutoNum type="alphaLcParenR"/>
            </a:pPr>
            <a:r>
              <a:rPr lang="en-US" sz="2000" dirty="0"/>
              <a:t>Assess strategies for fit</a:t>
            </a:r>
          </a:p>
          <a:p>
            <a:pPr marL="514350" indent="-514350">
              <a:buFont typeface="+mj-lt"/>
              <a:buAutoNum type="arabicPeriod"/>
            </a:pPr>
            <a:r>
              <a:rPr lang="en-US" sz="2400" dirty="0"/>
              <a:t>Describe and assess strategies as you find them</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86968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666666"/>
          </a:solidFill>
        </p:spPr>
        <p:txBody>
          <a:bodyPr/>
          <a:lstStyle/>
          <a:p>
            <a:r>
              <a:rPr lang="en-US" dirty="0"/>
              <a:t>Session 2: Identifying and assessing strategies for fit</a:t>
            </a:r>
          </a:p>
        </p:txBody>
      </p:sp>
      <p:pic>
        <p:nvPicPr>
          <p:cNvPr id="5122" name="Picture 2" descr="Free Pile of Rock Near Lak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13" y="2001644"/>
            <a:ext cx="6632187" cy="442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8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1161825" y="401221"/>
            <a:ext cx="7886700" cy="1348065"/>
          </a:xfrm>
        </p:spPr>
        <p:txBody>
          <a:bodyPr vert="horz" lIns="91440" tIns="45720" rIns="91440" bIns="45720" rtlCol="0" anchor="ctr">
            <a:normAutofit/>
          </a:bodyPr>
          <a:lstStyle/>
          <a:p>
            <a:r>
              <a:rPr lang="en-US" sz="4700" dirty="0"/>
              <a:t>Disclaimer</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1161825" y="1749286"/>
            <a:ext cx="9595821" cy="400605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Bef>
                <a:spcPts val="600"/>
              </a:spcBef>
              <a:spcAft>
                <a:spcPts val="600"/>
              </a:spcAft>
            </a:pPr>
            <a:r>
              <a:rPr lang="en-US" sz="1800" dirty="0">
                <a:latin typeface="+mn-lt"/>
                <a:ea typeface="+mn-ea"/>
                <a:cs typeface="+mn-cs"/>
              </a:rPr>
              <a:t>This slide deck was created by the Great Lakes PTTC under a cooperative agreement #1H79SP081002-04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For more information on obtaining copies of this presentation, email </a:t>
            </a:r>
            <a:r>
              <a:rPr lang="en-US" sz="1800" dirty="0">
                <a:latin typeface="+mn-lt"/>
                <a:ea typeface="+mn-ea"/>
                <a:cs typeface="+mn-cs"/>
                <a:hlinkClick r:id="rId3"/>
              </a:rPr>
              <a:t>events@chess.wisc.edu</a:t>
            </a:r>
            <a:r>
              <a:rPr lang="en-US" sz="1800" dirty="0">
                <a:latin typeface="+mn-lt"/>
                <a:ea typeface="+mn-ea"/>
                <a:cs typeface="+mn-cs"/>
              </a:rPr>
              <a:t>. </a:t>
            </a:r>
          </a:p>
          <a:p>
            <a:pPr>
              <a:spcBef>
                <a:spcPts val="600"/>
              </a:spcBef>
              <a:spcAft>
                <a:spcPts val="600"/>
              </a:spcAft>
            </a:pPr>
            <a:r>
              <a:rPr lang="en-US" sz="1800" dirty="0">
                <a:latin typeface="+mn-lt"/>
                <a:ea typeface="+mn-ea"/>
                <a:cs typeface="+mn-cs"/>
              </a:rPr>
              <a:t>At the time of creation of this document, Dr. Miriam Delphin-</a:t>
            </a:r>
            <a:r>
              <a:rPr lang="en-US" sz="1800" dirty="0" err="1">
                <a:latin typeface="+mn-lt"/>
                <a:ea typeface="+mn-ea"/>
                <a:cs typeface="+mn-cs"/>
              </a:rPr>
              <a:t>Rittmon</a:t>
            </a:r>
            <a:r>
              <a:rPr lang="en-US" sz="1800" dirty="0">
                <a:latin typeface="+mn-lt"/>
                <a:ea typeface="+mn-ea"/>
                <a:cs typeface="+mn-cs"/>
              </a:rPr>
              <a:t> serves as Assistant Secretary for Mental Health and Substance Use.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spcBef>
                <a:spcPts val="600"/>
              </a:spcBef>
              <a:spcAft>
                <a:spcPts val="600"/>
              </a:spcAft>
            </a:pPr>
            <a:r>
              <a:rPr lang="en-US" sz="1800" dirty="0">
                <a:latin typeface="+mn-lt"/>
                <a:ea typeface="+mn-ea"/>
                <a:cs typeface="+mn-cs"/>
              </a:rPr>
              <a:t>July 2022</a:t>
            </a:r>
          </a:p>
          <a:p>
            <a:pPr indent="-228600">
              <a:spcAft>
                <a:spcPts val="600"/>
              </a:spcAft>
              <a:buFont typeface="Arial" panose="020B0604020202020204" pitchFamily="34" charset="0"/>
              <a:buChar char="•"/>
            </a:pPr>
            <a:endParaRPr lang="en-US" sz="1500" dirty="0">
              <a:latin typeface="+mn-lt"/>
              <a:ea typeface="+mn-ea"/>
              <a:cs typeface="+mn-cs"/>
            </a:endParaRPr>
          </a:p>
        </p:txBody>
      </p:sp>
    </p:spTree>
    <p:extLst>
      <p:ext uri="{BB962C8B-B14F-4D97-AF65-F5344CB8AC3E}">
        <p14:creationId xmlns:p14="http://schemas.microsoft.com/office/powerpoint/2010/main" val="204441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20</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Identifying Strategies </a:t>
            </a:r>
            <a:br>
              <a:rPr lang="en-US" sz="2800" b="1" dirty="0"/>
            </a:br>
            <a:r>
              <a:rPr lang="en-US" sz="3600" dirty="0">
                <a:solidFill>
                  <a:schemeClr val="accent2"/>
                </a:solidFill>
              </a:rPr>
              <a:t>Doing the Research</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4670097" cy="4715284"/>
          </a:xfrm>
          <a:solidFill>
            <a:schemeClr val="bg1"/>
          </a:solidFill>
        </p:spPr>
        <p:txBody>
          <a:bodyPr vert="horz" lIns="91440" tIns="45720" rIns="91440" bIns="45720" rtlCol="0" anchor="t">
            <a:noAutofit/>
          </a:bodyPr>
          <a:lstStyle/>
          <a:p>
            <a:pPr marL="514350" indent="-514350">
              <a:buFont typeface="+mj-lt"/>
              <a:buAutoNum type="arabicPeriod"/>
            </a:pPr>
            <a:r>
              <a:rPr lang="en-US" sz="2800" dirty="0"/>
              <a:t>Use registries, peer-reviewed articles, and other resources to search for strategies</a:t>
            </a:r>
          </a:p>
          <a:p>
            <a:pPr marL="514350" indent="-514350">
              <a:buFont typeface="+mj-lt"/>
              <a:buAutoNum type="arabicPeriod"/>
            </a:pPr>
            <a:r>
              <a:rPr lang="en-US" sz="2800" dirty="0"/>
              <a:t>List potential strategies by risk/protective factor</a:t>
            </a:r>
          </a:p>
          <a:p>
            <a:pPr marL="514350" indent="-514350">
              <a:buFont typeface="+mj-lt"/>
              <a:buAutoNum type="arabicPeriod"/>
            </a:pPr>
            <a:r>
              <a:rPr lang="en-US" sz="2800" dirty="0"/>
              <a:t>Make note of the source of information </a:t>
            </a:r>
          </a:p>
        </p:txBody>
      </p:sp>
      <p:pic>
        <p:nvPicPr>
          <p:cNvPr id="11" name="Picture 2" descr="Free Young female in gray sweater sitting at wooden desk with laptop and bottle of milk near white bowl while browsing internet on laptop during free time at home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014" y="267632"/>
            <a:ext cx="4215158" cy="632273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5566460" y="4817326"/>
            <a:ext cx="1561171" cy="1773042"/>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HANDOUT 2</a:t>
            </a:r>
          </a:p>
        </p:txBody>
      </p:sp>
    </p:spTree>
    <p:extLst>
      <p:ext uri="{BB962C8B-B14F-4D97-AF65-F5344CB8AC3E}">
        <p14:creationId xmlns:p14="http://schemas.microsoft.com/office/powerpoint/2010/main" val="199253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21</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Assessing Strategies for Fit</a:t>
            </a:r>
            <a:br>
              <a:rPr lang="en-US" sz="3600" dirty="0"/>
            </a:br>
            <a:r>
              <a:rPr lang="en-US" sz="3600" dirty="0">
                <a:solidFill>
                  <a:schemeClr val="accent2"/>
                </a:solidFill>
              </a:rPr>
              <a:t>Describe Each Strategy</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10636375" cy="4715284"/>
          </a:xfrm>
          <a:solidFill>
            <a:schemeClr val="bg1"/>
          </a:solidFill>
        </p:spPr>
        <p:txBody>
          <a:bodyPr vert="horz" lIns="91440" tIns="45720" rIns="91440" bIns="45720" rtlCol="0" anchor="t">
            <a:noAutofit/>
          </a:bodyPr>
          <a:lstStyle/>
          <a:p>
            <a:pPr marL="514350" indent="-514350">
              <a:buFont typeface="+mj-lt"/>
              <a:buAutoNum type="arabicPeriod"/>
            </a:pPr>
            <a:r>
              <a:rPr lang="en-US" sz="2800" dirty="0"/>
              <a:t>Briefly describe the strategy.</a:t>
            </a:r>
          </a:p>
          <a:p>
            <a:pPr marL="514350" indent="-514350">
              <a:buFont typeface="+mj-lt"/>
              <a:buAutoNum type="arabicPeriod"/>
            </a:pPr>
            <a:r>
              <a:rPr lang="en-US" sz="2800" dirty="0"/>
              <a:t>Which risk and/or protective factor(s) does it address?</a:t>
            </a:r>
          </a:p>
          <a:p>
            <a:pPr marL="514350" indent="-514350">
              <a:buFont typeface="+mj-lt"/>
              <a:buAutoNum type="arabicPeriod"/>
            </a:pPr>
            <a:r>
              <a:rPr lang="en-US" sz="2800" dirty="0"/>
              <a:t>What evidence of effectiveness is available?</a:t>
            </a:r>
          </a:p>
          <a:p>
            <a:pPr marL="514350" indent="-514350">
              <a:buFont typeface="+mj-lt"/>
              <a:buAutoNum type="arabicPeriod"/>
            </a:pPr>
            <a:r>
              <a:rPr lang="en-US" sz="2800" dirty="0"/>
              <a:t>Which community partners would need to be involved in implementation?</a:t>
            </a:r>
          </a:p>
          <a:p>
            <a:pPr marL="514350" indent="-514350">
              <a:buFont typeface="+mj-lt"/>
              <a:buAutoNum type="arabicPeriod"/>
            </a:pPr>
            <a:r>
              <a:rPr lang="en-US" sz="2800" dirty="0"/>
              <a:t>What additional resources would be needed to implement the strategy?</a:t>
            </a:r>
          </a:p>
          <a:p>
            <a:pPr marL="514350" indent="-514350">
              <a:buFont typeface="+mj-lt"/>
              <a:buAutoNum type="arabicPeriod"/>
            </a:pPr>
            <a:r>
              <a:rPr lang="en-US" sz="2800" dirty="0"/>
              <a:t>What potential barriers or challenges do you foresee?</a:t>
            </a:r>
          </a:p>
          <a:p>
            <a:pPr marL="514350" indent="-514350">
              <a:buFont typeface="+mj-lt"/>
              <a:buAutoNum type="arabicPeriod"/>
            </a:pPr>
            <a:r>
              <a:rPr lang="en-US" sz="2800" dirty="0"/>
              <a:t>What is the cost of the strategy?</a:t>
            </a:r>
          </a:p>
        </p:txBody>
      </p:sp>
      <p:sp>
        <p:nvSpPr>
          <p:cNvPr id="11" name="Rounded Rectangle 10"/>
          <p:cNvSpPr/>
          <p:nvPr/>
        </p:nvSpPr>
        <p:spPr>
          <a:xfrm>
            <a:off x="10393866" y="323385"/>
            <a:ext cx="1561171" cy="1773042"/>
          </a:xfrm>
          <a:prstGeom prst="roundRect">
            <a:avLst/>
          </a:prstGeom>
          <a:solidFill>
            <a:srgbClr val="00467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HANDOUT 3</a:t>
            </a:r>
          </a:p>
        </p:txBody>
      </p:sp>
    </p:spTree>
    <p:extLst>
      <p:ext uri="{BB962C8B-B14F-4D97-AF65-F5344CB8AC3E}">
        <p14:creationId xmlns:p14="http://schemas.microsoft.com/office/powerpoint/2010/main" val="112670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Strategy Assessment Tools </a:t>
            </a:r>
          </a:p>
        </p:txBody>
      </p:sp>
      <p:graphicFrame>
        <p:nvGraphicFramePr>
          <p:cNvPr id="7" name="Table 6"/>
          <p:cNvGraphicFramePr>
            <a:graphicFrameLocks noGrp="1"/>
          </p:cNvGraphicFramePr>
          <p:nvPr>
            <p:extLst>
              <p:ext uri="{D42A27DB-BD31-4B8C-83A1-F6EECF244321}">
                <p14:modId xmlns:p14="http://schemas.microsoft.com/office/powerpoint/2010/main" val="34447542"/>
              </p:ext>
            </p:extLst>
          </p:nvPr>
        </p:nvGraphicFramePr>
        <p:xfrm>
          <a:off x="1052284" y="1470780"/>
          <a:ext cx="10090330" cy="4843419"/>
        </p:xfrm>
        <a:graphic>
          <a:graphicData uri="http://schemas.openxmlformats.org/drawingml/2006/table">
            <a:tbl>
              <a:tblPr firstRow="1" bandRow="1">
                <a:tableStyleId>{5C22544A-7EE6-4342-B048-85BDC9FD1C3A}</a:tableStyleId>
              </a:tblPr>
              <a:tblGrid>
                <a:gridCol w="6145350">
                  <a:extLst>
                    <a:ext uri="{9D8B030D-6E8A-4147-A177-3AD203B41FA5}">
                      <a16:colId xmlns:a16="http://schemas.microsoft.com/office/drawing/2014/main" val="1271484387"/>
                    </a:ext>
                  </a:extLst>
                </a:gridCol>
                <a:gridCol w="788996">
                  <a:extLst>
                    <a:ext uri="{9D8B030D-6E8A-4147-A177-3AD203B41FA5}">
                      <a16:colId xmlns:a16="http://schemas.microsoft.com/office/drawing/2014/main" val="3519529979"/>
                    </a:ext>
                  </a:extLst>
                </a:gridCol>
                <a:gridCol w="788996">
                  <a:extLst>
                    <a:ext uri="{9D8B030D-6E8A-4147-A177-3AD203B41FA5}">
                      <a16:colId xmlns:a16="http://schemas.microsoft.com/office/drawing/2014/main" val="3455876613"/>
                    </a:ext>
                  </a:extLst>
                </a:gridCol>
                <a:gridCol w="788996">
                  <a:extLst>
                    <a:ext uri="{9D8B030D-6E8A-4147-A177-3AD203B41FA5}">
                      <a16:colId xmlns:a16="http://schemas.microsoft.com/office/drawing/2014/main" val="1924787719"/>
                    </a:ext>
                  </a:extLst>
                </a:gridCol>
                <a:gridCol w="788996">
                  <a:extLst>
                    <a:ext uri="{9D8B030D-6E8A-4147-A177-3AD203B41FA5}">
                      <a16:colId xmlns:a16="http://schemas.microsoft.com/office/drawing/2014/main" val="3216273354"/>
                    </a:ext>
                  </a:extLst>
                </a:gridCol>
                <a:gridCol w="788996">
                  <a:extLst>
                    <a:ext uri="{9D8B030D-6E8A-4147-A177-3AD203B41FA5}">
                      <a16:colId xmlns:a16="http://schemas.microsoft.com/office/drawing/2014/main" val="326893951"/>
                    </a:ext>
                  </a:extLst>
                </a:gridCol>
              </a:tblGrid>
              <a:tr h="547673">
                <a:tc>
                  <a:txBody>
                    <a:bodyPr/>
                    <a:lstStyle/>
                    <a:p>
                      <a:r>
                        <a:rPr lang="en-US" dirty="0"/>
                        <a:t>Conceptual</a:t>
                      </a:r>
                      <a:r>
                        <a:rPr lang="en-US" baseline="0" dirty="0"/>
                        <a:t> Fit</a:t>
                      </a:r>
                      <a:endParaRPr lang="en-US" dirty="0"/>
                    </a:p>
                  </a:txBody>
                  <a:tcPr anchor="ctr"/>
                </a:tc>
                <a:tc>
                  <a:txBody>
                    <a:bodyPr/>
                    <a:lstStyle/>
                    <a:p>
                      <a:pPr algn="ctr"/>
                      <a:r>
                        <a:rPr lang="en-US" sz="1800" dirty="0"/>
                        <a:t>1</a:t>
                      </a:r>
                    </a:p>
                  </a:txBody>
                  <a:tcPr anchor="ctr"/>
                </a:tc>
                <a:tc>
                  <a:txBody>
                    <a:bodyPr/>
                    <a:lstStyle/>
                    <a:p>
                      <a:pPr algn="ctr"/>
                      <a:r>
                        <a:rPr lang="en-US" sz="1800" dirty="0"/>
                        <a:t>2</a:t>
                      </a:r>
                    </a:p>
                  </a:txBody>
                  <a:tcPr anchor="ctr"/>
                </a:tc>
                <a:tc>
                  <a:txBody>
                    <a:bodyPr/>
                    <a:lstStyle/>
                    <a:p>
                      <a:pPr algn="ctr"/>
                      <a:r>
                        <a:rPr lang="en-US" sz="1800" dirty="0"/>
                        <a:t>3</a:t>
                      </a:r>
                    </a:p>
                  </a:txBody>
                  <a:tcPr anchor="ctr"/>
                </a:tc>
                <a:tc>
                  <a:txBody>
                    <a:bodyPr/>
                    <a:lstStyle/>
                    <a:p>
                      <a:pPr algn="ctr"/>
                      <a:r>
                        <a:rPr lang="en-US" sz="1800" dirty="0"/>
                        <a:t>4</a:t>
                      </a:r>
                    </a:p>
                  </a:txBody>
                  <a:tcPr anchor="ctr"/>
                </a:tc>
                <a:tc>
                  <a:txBody>
                    <a:bodyPr/>
                    <a:lstStyle/>
                    <a:p>
                      <a:pPr algn="ctr"/>
                      <a:r>
                        <a:rPr lang="en-US" sz="1800" dirty="0"/>
                        <a:t>5</a:t>
                      </a:r>
                    </a:p>
                  </a:txBody>
                  <a:tcPr anchor="ctr"/>
                </a:tc>
                <a:extLst>
                  <a:ext uri="{0D108BD9-81ED-4DB2-BD59-A6C34878D82A}">
                    <a16:rowId xmlns:a16="http://schemas.microsoft.com/office/drawing/2014/main" val="167717364"/>
                  </a:ext>
                </a:extLst>
              </a:tr>
              <a:tr h="547673">
                <a:tc>
                  <a:txBody>
                    <a:bodyPr/>
                    <a:lstStyle/>
                    <a:p>
                      <a:r>
                        <a:rPr lang="en-US" dirty="0"/>
                        <a:t>1a. How likely is it that the strategy</a:t>
                      </a:r>
                      <a:r>
                        <a:rPr lang="en-US" baseline="0" dirty="0"/>
                        <a:t> will change the priority substance misuse problem (1 = not at all likely; 5 = very)</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24513094"/>
                  </a:ext>
                </a:extLst>
              </a:tr>
              <a:tr h="547673">
                <a:tc>
                  <a:txBody>
                    <a:bodyPr/>
                    <a:lstStyle/>
                    <a:p>
                      <a:r>
                        <a:rPr lang="en-US" dirty="0"/>
                        <a:t>1b. Does the strategy</a:t>
                      </a:r>
                      <a:r>
                        <a:rPr lang="en-US" baseline="0" dirty="0"/>
                        <a:t> align with your risk/protective factor? (1 = doesn’t align at all; 5 = aligns exactly) </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803312309"/>
                  </a:ext>
                </a:extLst>
              </a:tr>
              <a:tr h="547673">
                <a:tc>
                  <a:txBody>
                    <a:bodyPr/>
                    <a:lstStyle/>
                    <a:p>
                      <a:r>
                        <a:rPr lang="en-US" dirty="0"/>
                        <a:t>1c. Will the strategy reach enough</a:t>
                      </a:r>
                      <a:r>
                        <a:rPr lang="en-US" baseline="0" dirty="0"/>
                        <a:t> members of the population of focus? (1 = not sufficient; 5 = sufficient)</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52477883"/>
                  </a:ext>
                </a:extLst>
              </a:tr>
              <a:tr h="547673">
                <a:tc>
                  <a:txBody>
                    <a:bodyPr/>
                    <a:lstStyle/>
                    <a:p>
                      <a:r>
                        <a:rPr lang="en-US" dirty="0"/>
                        <a:t>1d. How relevant is the evidence</a:t>
                      </a:r>
                      <a:r>
                        <a:rPr lang="en-US" baseline="0" dirty="0"/>
                        <a:t> given your community’s characteristics? (1 = not at all relevant; 5 = very)</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51138601"/>
                  </a:ext>
                </a:extLst>
              </a:tr>
              <a:tr h="547673">
                <a:tc>
                  <a:txBody>
                    <a:bodyPr/>
                    <a:lstStyle/>
                    <a:p>
                      <a:r>
                        <a:rPr lang="en-US" dirty="0"/>
                        <a:t>1e. How similar is your community’s culture to those in the communities</a:t>
                      </a:r>
                      <a:r>
                        <a:rPr lang="en-US" baseline="0" dirty="0"/>
                        <a:t> studied? (1 = very different; 5 = very similar)</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67591"/>
                  </a:ext>
                </a:extLst>
              </a:tr>
              <a:tr h="547673">
                <a:tc>
                  <a:txBody>
                    <a:bodyPr/>
                    <a:lstStyle/>
                    <a:p>
                      <a:pPr algn="r"/>
                      <a:r>
                        <a:rPr lang="en-US" dirty="0"/>
                        <a:t>TOTAL: Add 1a-1e</a:t>
                      </a:r>
                    </a:p>
                  </a:txBody>
                  <a:tcPr/>
                </a:tc>
                <a:tc gridSpan="5">
                  <a:txBody>
                    <a:bodyPr/>
                    <a:lstStyle/>
                    <a:p>
                      <a:pPr algn="ct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410786"/>
                  </a:ext>
                </a:extLst>
              </a:tr>
              <a:tr h="547673">
                <a:tc>
                  <a:txBody>
                    <a:bodyPr/>
                    <a:lstStyle/>
                    <a:p>
                      <a:pPr algn="r"/>
                      <a:r>
                        <a:rPr lang="en-US" dirty="0"/>
                        <a:t>AVERAGE: Divide total by 5</a:t>
                      </a:r>
                    </a:p>
                  </a:txBody>
                  <a:tcPr/>
                </a:tc>
                <a:tc gridSpan="5">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529441892"/>
                  </a:ext>
                </a:extLst>
              </a:tr>
            </a:tbl>
          </a:graphicData>
        </a:graphic>
      </p:graphicFrame>
      <p:sp>
        <p:nvSpPr>
          <p:cNvPr id="8" name="Rectangle 7">
            <a:extLst>
              <a:ext uri="{C183D7F6-B498-43B3-948B-1728B52AA6E4}">
                <adec:decorative xmlns:adec="http://schemas.microsoft.com/office/drawing/2017/decorative" val="1"/>
              </a:ext>
            </a:extLst>
          </p:cNvPr>
          <p:cNvSpPr/>
          <p:nvPr/>
        </p:nvSpPr>
        <p:spPr>
          <a:xfrm>
            <a:off x="7426712" y="2129884"/>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8192429" y="2129884"/>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8974529" y="21596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9756629" y="21596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C183D7F6-B498-43B3-948B-1728B52AA6E4}">
                <adec:decorative xmlns:adec="http://schemas.microsoft.com/office/drawing/2017/decorative" val="1"/>
              </a:ext>
            </a:extLst>
          </p:cNvPr>
          <p:cNvSpPr/>
          <p:nvPr/>
        </p:nvSpPr>
        <p:spPr>
          <a:xfrm>
            <a:off x="10538729" y="215962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C183D7F6-B498-43B3-948B-1728B52AA6E4}">
                <adec:decorative xmlns:adec="http://schemas.microsoft.com/office/drawing/2017/decorative" val="1"/>
              </a:ext>
            </a:extLst>
          </p:cNvPr>
          <p:cNvSpPr/>
          <p:nvPr/>
        </p:nvSpPr>
        <p:spPr>
          <a:xfrm>
            <a:off x="7426712" y="279634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C183D7F6-B498-43B3-948B-1728B52AA6E4}">
                <adec:decorative xmlns:adec="http://schemas.microsoft.com/office/drawing/2017/decorative" val="1"/>
              </a:ext>
            </a:extLst>
          </p:cNvPr>
          <p:cNvSpPr/>
          <p:nvPr/>
        </p:nvSpPr>
        <p:spPr>
          <a:xfrm>
            <a:off x="7426712"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C183D7F6-B498-43B3-948B-1728B52AA6E4}">
                <adec:decorative xmlns:adec="http://schemas.microsoft.com/office/drawing/2017/decorative" val="1"/>
              </a:ext>
            </a:extLst>
          </p:cNvPr>
          <p:cNvSpPr/>
          <p:nvPr/>
        </p:nvSpPr>
        <p:spPr>
          <a:xfrm>
            <a:off x="7438723"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C183D7F6-B498-43B3-948B-1728B52AA6E4}">
                <adec:decorative xmlns:adec="http://schemas.microsoft.com/office/drawing/2017/decorative" val="1"/>
              </a:ext>
            </a:extLst>
          </p:cNvPr>
          <p:cNvSpPr/>
          <p:nvPr/>
        </p:nvSpPr>
        <p:spPr>
          <a:xfrm>
            <a:off x="7439582" y="471565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C183D7F6-B498-43B3-948B-1728B52AA6E4}">
                <adec:decorative xmlns:adec="http://schemas.microsoft.com/office/drawing/2017/decorative" val="1"/>
              </a:ext>
            </a:extLst>
          </p:cNvPr>
          <p:cNvSpPr/>
          <p:nvPr/>
        </p:nvSpPr>
        <p:spPr>
          <a:xfrm>
            <a:off x="8192429" y="279634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C183D7F6-B498-43B3-948B-1728B52AA6E4}">
                <adec:decorative xmlns:adec="http://schemas.microsoft.com/office/drawing/2017/decorative" val="1"/>
              </a:ext>
            </a:extLst>
          </p:cNvPr>
          <p:cNvSpPr/>
          <p:nvPr/>
        </p:nvSpPr>
        <p:spPr>
          <a:xfrm>
            <a:off x="8974529" y="279634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C183D7F6-B498-43B3-948B-1728B52AA6E4}">
                <adec:decorative xmlns:adec="http://schemas.microsoft.com/office/drawing/2017/decorative" val="1"/>
              </a:ext>
            </a:extLst>
          </p:cNvPr>
          <p:cNvSpPr/>
          <p:nvPr/>
        </p:nvSpPr>
        <p:spPr>
          <a:xfrm>
            <a:off x="9763306" y="279634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C183D7F6-B498-43B3-948B-1728B52AA6E4}">
                <adec:decorative xmlns:adec="http://schemas.microsoft.com/office/drawing/2017/decorative" val="1"/>
              </a:ext>
            </a:extLst>
          </p:cNvPr>
          <p:cNvSpPr/>
          <p:nvPr/>
        </p:nvSpPr>
        <p:spPr>
          <a:xfrm>
            <a:off x="10558760" y="279634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p:nvSpPr>
        <p:spPr>
          <a:xfrm>
            <a:off x="8198348"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C183D7F6-B498-43B3-948B-1728B52AA6E4}">
                <adec:decorative xmlns:adec="http://schemas.microsoft.com/office/drawing/2017/decorative" val="1"/>
              </a:ext>
            </a:extLst>
          </p:cNvPr>
          <p:cNvSpPr/>
          <p:nvPr/>
        </p:nvSpPr>
        <p:spPr>
          <a:xfrm>
            <a:off x="8192429" y="4074838"/>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C183D7F6-B498-43B3-948B-1728B52AA6E4}">
                <adec:decorative xmlns:adec="http://schemas.microsoft.com/office/drawing/2017/decorative" val="1"/>
              </a:ext>
            </a:extLst>
          </p:cNvPr>
          <p:cNvSpPr/>
          <p:nvPr/>
        </p:nvSpPr>
        <p:spPr>
          <a:xfrm>
            <a:off x="8203580" y="471565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C183D7F6-B498-43B3-948B-1728B52AA6E4}">
                <adec:decorative xmlns:adec="http://schemas.microsoft.com/office/drawing/2017/decorative" val="1"/>
              </a:ext>
            </a:extLst>
          </p:cNvPr>
          <p:cNvSpPr/>
          <p:nvPr/>
        </p:nvSpPr>
        <p:spPr>
          <a:xfrm>
            <a:off x="8974529" y="346904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C183D7F6-B498-43B3-948B-1728B52AA6E4}">
                <adec:decorative xmlns:adec="http://schemas.microsoft.com/office/drawing/2017/decorative" val="1"/>
              </a:ext>
            </a:extLst>
          </p:cNvPr>
          <p:cNvSpPr/>
          <p:nvPr/>
        </p:nvSpPr>
        <p:spPr>
          <a:xfrm>
            <a:off x="8979761"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C183D7F6-B498-43B3-948B-1728B52AA6E4}">
                <adec:decorative xmlns:adec="http://schemas.microsoft.com/office/drawing/2017/decorative" val="1"/>
              </a:ext>
            </a:extLst>
          </p:cNvPr>
          <p:cNvSpPr/>
          <p:nvPr/>
        </p:nvSpPr>
        <p:spPr>
          <a:xfrm>
            <a:off x="8991772" y="471155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C183D7F6-B498-43B3-948B-1728B52AA6E4}">
                <adec:decorative xmlns:adec="http://schemas.microsoft.com/office/drawing/2017/decorative" val="1"/>
              </a:ext>
            </a:extLst>
          </p:cNvPr>
          <p:cNvSpPr/>
          <p:nvPr/>
        </p:nvSpPr>
        <p:spPr>
          <a:xfrm>
            <a:off x="9763306" y="346904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C183D7F6-B498-43B3-948B-1728B52AA6E4}">
                <adec:decorative xmlns:adec="http://schemas.microsoft.com/office/drawing/2017/decorative" val="1"/>
              </a:ext>
            </a:extLst>
          </p:cNvPr>
          <p:cNvSpPr/>
          <p:nvPr/>
        </p:nvSpPr>
        <p:spPr>
          <a:xfrm>
            <a:off x="10559620"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C183D7F6-B498-43B3-948B-1728B52AA6E4}">
                <adec:decorative xmlns:adec="http://schemas.microsoft.com/office/drawing/2017/decorative" val="1"/>
              </a:ext>
            </a:extLst>
          </p:cNvPr>
          <p:cNvSpPr/>
          <p:nvPr/>
        </p:nvSpPr>
        <p:spPr>
          <a:xfrm>
            <a:off x="9768538"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C183D7F6-B498-43B3-948B-1728B52AA6E4}">
                <adec:decorative xmlns:adec="http://schemas.microsoft.com/office/drawing/2017/decorative" val="1"/>
              </a:ext>
            </a:extLst>
          </p:cNvPr>
          <p:cNvSpPr/>
          <p:nvPr/>
        </p:nvSpPr>
        <p:spPr>
          <a:xfrm>
            <a:off x="10565539" y="407780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C183D7F6-B498-43B3-948B-1728B52AA6E4}">
                <adec:decorative xmlns:adec="http://schemas.microsoft.com/office/drawing/2017/decorative" val="1"/>
              </a:ext>
            </a:extLst>
          </p:cNvPr>
          <p:cNvSpPr/>
          <p:nvPr/>
        </p:nvSpPr>
        <p:spPr>
          <a:xfrm>
            <a:off x="9755769" y="47145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C183D7F6-B498-43B3-948B-1728B52AA6E4}">
                <adec:decorative xmlns:adec="http://schemas.microsoft.com/office/drawing/2017/decorative" val="1"/>
              </a:ext>
            </a:extLst>
          </p:cNvPr>
          <p:cNvSpPr/>
          <p:nvPr/>
        </p:nvSpPr>
        <p:spPr>
          <a:xfrm>
            <a:off x="10565539" y="471957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187160" y="257431"/>
            <a:ext cx="2743200" cy="917263"/>
          </a:xfrm>
          <a:prstGeom prst="round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Handout 4</a:t>
            </a:r>
          </a:p>
        </p:txBody>
      </p:sp>
    </p:spTree>
    <p:extLst>
      <p:ext uri="{BB962C8B-B14F-4D97-AF65-F5344CB8AC3E}">
        <p14:creationId xmlns:p14="http://schemas.microsoft.com/office/powerpoint/2010/main" val="420319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Strategy Assessment Tools - 2 </a:t>
            </a:r>
          </a:p>
        </p:txBody>
      </p:sp>
      <p:graphicFrame>
        <p:nvGraphicFramePr>
          <p:cNvPr id="7" name="Table 6"/>
          <p:cNvGraphicFramePr>
            <a:graphicFrameLocks noGrp="1"/>
          </p:cNvGraphicFramePr>
          <p:nvPr>
            <p:extLst>
              <p:ext uri="{D42A27DB-BD31-4B8C-83A1-F6EECF244321}">
                <p14:modId xmlns:p14="http://schemas.microsoft.com/office/powerpoint/2010/main" val="3967737350"/>
              </p:ext>
            </p:extLst>
          </p:nvPr>
        </p:nvGraphicFramePr>
        <p:xfrm>
          <a:off x="1052284" y="1470780"/>
          <a:ext cx="10090330" cy="4843419"/>
        </p:xfrm>
        <a:graphic>
          <a:graphicData uri="http://schemas.openxmlformats.org/drawingml/2006/table">
            <a:tbl>
              <a:tblPr firstRow="1" bandRow="1">
                <a:tableStyleId>{5C22544A-7EE6-4342-B048-85BDC9FD1C3A}</a:tableStyleId>
              </a:tblPr>
              <a:tblGrid>
                <a:gridCol w="6145350">
                  <a:extLst>
                    <a:ext uri="{9D8B030D-6E8A-4147-A177-3AD203B41FA5}">
                      <a16:colId xmlns:a16="http://schemas.microsoft.com/office/drawing/2014/main" val="1271484387"/>
                    </a:ext>
                  </a:extLst>
                </a:gridCol>
                <a:gridCol w="788996">
                  <a:extLst>
                    <a:ext uri="{9D8B030D-6E8A-4147-A177-3AD203B41FA5}">
                      <a16:colId xmlns:a16="http://schemas.microsoft.com/office/drawing/2014/main" val="3519529979"/>
                    </a:ext>
                  </a:extLst>
                </a:gridCol>
                <a:gridCol w="788996">
                  <a:extLst>
                    <a:ext uri="{9D8B030D-6E8A-4147-A177-3AD203B41FA5}">
                      <a16:colId xmlns:a16="http://schemas.microsoft.com/office/drawing/2014/main" val="3455876613"/>
                    </a:ext>
                  </a:extLst>
                </a:gridCol>
                <a:gridCol w="788996">
                  <a:extLst>
                    <a:ext uri="{9D8B030D-6E8A-4147-A177-3AD203B41FA5}">
                      <a16:colId xmlns:a16="http://schemas.microsoft.com/office/drawing/2014/main" val="1924787719"/>
                    </a:ext>
                  </a:extLst>
                </a:gridCol>
                <a:gridCol w="788996">
                  <a:extLst>
                    <a:ext uri="{9D8B030D-6E8A-4147-A177-3AD203B41FA5}">
                      <a16:colId xmlns:a16="http://schemas.microsoft.com/office/drawing/2014/main" val="3216273354"/>
                    </a:ext>
                  </a:extLst>
                </a:gridCol>
                <a:gridCol w="788996">
                  <a:extLst>
                    <a:ext uri="{9D8B030D-6E8A-4147-A177-3AD203B41FA5}">
                      <a16:colId xmlns:a16="http://schemas.microsoft.com/office/drawing/2014/main" val="326893951"/>
                    </a:ext>
                  </a:extLst>
                </a:gridCol>
              </a:tblGrid>
              <a:tr h="547673">
                <a:tc>
                  <a:txBody>
                    <a:bodyPr/>
                    <a:lstStyle/>
                    <a:p>
                      <a:r>
                        <a:rPr lang="en-US" dirty="0"/>
                        <a:t>Practical</a:t>
                      </a:r>
                      <a:r>
                        <a:rPr lang="en-US" baseline="0" dirty="0"/>
                        <a:t> Fit</a:t>
                      </a:r>
                      <a:endParaRPr lang="en-US" dirty="0"/>
                    </a:p>
                  </a:txBody>
                  <a:tcPr anchor="ctr">
                    <a:solidFill>
                      <a:srgbClr val="00467F"/>
                    </a:solidFill>
                  </a:tcPr>
                </a:tc>
                <a:tc>
                  <a:txBody>
                    <a:bodyPr/>
                    <a:lstStyle/>
                    <a:p>
                      <a:pPr algn="ctr"/>
                      <a:r>
                        <a:rPr lang="en-US" sz="1800" dirty="0"/>
                        <a:t>1</a:t>
                      </a:r>
                    </a:p>
                  </a:txBody>
                  <a:tcPr anchor="ctr"/>
                </a:tc>
                <a:tc>
                  <a:txBody>
                    <a:bodyPr/>
                    <a:lstStyle/>
                    <a:p>
                      <a:pPr algn="ctr"/>
                      <a:r>
                        <a:rPr lang="en-US" sz="1800" dirty="0"/>
                        <a:t>2</a:t>
                      </a:r>
                    </a:p>
                  </a:txBody>
                  <a:tcPr anchor="ctr"/>
                </a:tc>
                <a:tc>
                  <a:txBody>
                    <a:bodyPr/>
                    <a:lstStyle/>
                    <a:p>
                      <a:pPr algn="ctr"/>
                      <a:r>
                        <a:rPr lang="en-US" sz="1800" dirty="0"/>
                        <a:t>3</a:t>
                      </a:r>
                    </a:p>
                  </a:txBody>
                  <a:tcPr anchor="ctr"/>
                </a:tc>
                <a:tc>
                  <a:txBody>
                    <a:bodyPr/>
                    <a:lstStyle/>
                    <a:p>
                      <a:pPr algn="ctr"/>
                      <a:r>
                        <a:rPr lang="en-US" sz="1800" dirty="0"/>
                        <a:t>4</a:t>
                      </a:r>
                    </a:p>
                  </a:txBody>
                  <a:tcPr anchor="ctr"/>
                </a:tc>
                <a:tc>
                  <a:txBody>
                    <a:bodyPr/>
                    <a:lstStyle/>
                    <a:p>
                      <a:pPr algn="ctr"/>
                      <a:r>
                        <a:rPr lang="en-US" sz="1800" dirty="0"/>
                        <a:t>5</a:t>
                      </a:r>
                    </a:p>
                  </a:txBody>
                  <a:tcPr anchor="ctr"/>
                </a:tc>
                <a:extLst>
                  <a:ext uri="{0D108BD9-81ED-4DB2-BD59-A6C34878D82A}">
                    <a16:rowId xmlns:a16="http://schemas.microsoft.com/office/drawing/2014/main" val="167717364"/>
                  </a:ext>
                </a:extLst>
              </a:tr>
              <a:tr h="547673">
                <a:tc>
                  <a:txBody>
                    <a:bodyPr/>
                    <a:lstStyle/>
                    <a:p>
                      <a:r>
                        <a:rPr lang="en-US" dirty="0"/>
                        <a:t>2a. How feasible is implementation of the strategy given the community’s capacity (e.g.,</a:t>
                      </a:r>
                      <a:r>
                        <a:rPr lang="en-US" baseline="0" dirty="0"/>
                        <a:t> skills, partners, funds)</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24513094"/>
                  </a:ext>
                </a:extLst>
              </a:tr>
              <a:tr h="547673">
                <a:tc>
                  <a:txBody>
                    <a:bodyPr/>
                    <a:lstStyle/>
                    <a:p>
                      <a:r>
                        <a:rPr lang="en-US" dirty="0"/>
                        <a:t>2b. To what extent does the coalition have the necessary buy-in from partners needed for implementation?</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803312309"/>
                  </a:ext>
                </a:extLst>
              </a:tr>
              <a:tr h="547673">
                <a:tc>
                  <a:txBody>
                    <a:bodyPr/>
                    <a:lstStyle/>
                    <a:p>
                      <a:r>
                        <a:rPr lang="en-US" dirty="0"/>
                        <a:t>2c. How feasible is it for you to implement this strategy</a:t>
                      </a:r>
                      <a:r>
                        <a:rPr lang="en-US" baseline="0" dirty="0"/>
                        <a:t> before the end of the grant?</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52477883"/>
                  </a:ext>
                </a:extLst>
              </a:tr>
              <a:tr h="547673">
                <a:tc>
                  <a:txBody>
                    <a:bodyPr/>
                    <a:lstStyle/>
                    <a:p>
                      <a:r>
                        <a:rPr lang="en-US" dirty="0"/>
                        <a:t>2d. How sustainable</a:t>
                      </a:r>
                      <a:r>
                        <a:rPr lang="en-US" baseline="0" dirty="0"/>
                        <a:t> is this strategy? Can it continue to be effective beyond the funding period?</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51138601"/>
                  </a:ext>
                </a:extLst>
              </a:tr>
              <a:tr h="547673">
                <a:tc>
                  <a:txBody>
                    <a:bodyPr/>
                    <a:lstStyle/>
                    <a:p>
                      <a:r>
                        <a:rPr lang="en-US" dirty="0"/>
                        <a:t>2e. To what</a:t>
                      </a:r>
                      <a:r>
                        <a:rPr lang="en-US" baseline="0" dirty="0"/>
                        <a:t> extent does the strategy build on prevention work already in place?</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67591"/>
                  </a:ext>
                </a:extLst>
              </a:tr>
              <a:tr h="547673">
                <a:tc>
                  <a:txBody>
                    <a:bodyPr/>
                    <a:lstStyle/>
                    <a:p>
                      <a:pPr algn="r"/>
                      <a:r>
                        <a:rPr lang="en-US" dirty="0"/>
                        <a:t>TOTAL: Add 2a-2e</a:t>
                      </a:r>
                    </a:p>
                  </a:txBody>
                  <a:tcPr/>
                </a:tc>
                <a:tc gridSpan="5">
                  <a:txBody>
                    <a:bodyPr/>
                    <a:lstStyle/>
                    <a:p>
                      <a:pPr algn="ctr"/>
                      <a:endParaRPr lang="en-US" dirty="0"/>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38410786"/>
                  </a:ext>
                </a:extLst>
              </a:tr>
              <a:tr h="547673">
                <a:tc>
                  <a:txBody>
                    <a:bodyPr/>
                    <a:lstStyle/>
                    <a:p>
                      <a:pPr algn="r"/>
                      <a:r>
                        <a:rPr lang="en-US" dirty="0"/>
                        <a:t>AVERAGE: Divide total by 5</a:t>
                      </a:r>
                    </a:p>
                  </a:txBody>
                  <a:tcPr/>
                </a:tc>
                <a:tc gridSpan="5">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529441892"/>
                  </a:ext>
                </a:extLst>
              </a:tr>
            </a:tbl>
          </a:graphicData>
        </a:graphic>
      </p:graphicFrame>
      <p:sp>
        <p:nvSpPr>
          <p:cNvPr id="8" name="Rectangle 7">
            <a:extLst>
              <a:ext uri="{C183D7F6-B498-43B3-948B-1728B52AA6E4}">
                <adec:decorative xmlns:adec="http://schemas.microsoft.com/office/drawing/2017/decorative" val="1"/>
              </a:ext>
            </a:extLst>
          </p:cNvPr>
          <p:cNvSpPr/>
          <p:nvPr/>
        </p:nvSpPr>
        <p:spPr>
          <a:xfrm>
            <a:off x="7426712" y="2129884"/>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8192429" y="2129884"/>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8974529" y="21596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9756629" y="21596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C183D7F6-B498-43B3-948B-1728B52AA6E4}">
                <adec:decorative xmlns:adec="http://schemas.microsoft.com/office/drawing/2017/decorative" val="1"/>
              </a:ext>
            </a:extLst>
          </p:cNvPr>
          <p:cNvSpPr/>
          <p:nvPr/>
        </p:nvSpPr>
        <p:spPr>
          <a:xfrm>
            <a:off x="10538729" y="215962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C183D7F6-B498-43B3-948B-1728B52AA6E4}">
                <adec:decorative xmlns:adec="http://schemas.microsoft.com/office/drawing/2017/decorative" val="1"/>
              </a:ext>
            </a:extLst>
          </p:cNvPr>
          <p:cNvSpPr/>
          <p:nvPr/>
        </p:nvSpPr>
        <p:spPr>
          <a:xfrm>
            <a:off x="7426712" y="279634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C183D7F6-B498-43B3-948B-1728B52AA6E4}">
                <adec:decorative xmlns:adec="http://schemas.microsoft.com/office/drawing/2017/decorative" val="1"/>
              </a:ext>
            </a:extLst>
          </p:cNvPr>
          <p:cNvSpPr/>
          <p:nvPr/>
        </p:nvSpPr>
        <p:spPr>
          <a:xfrm>
            <a:off x="7426712"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C183D7F6-B498-43B3-948B-1728B52AA6E4}">
                <adec:decorative xmlns:adec="http://schemas.microsoft.com/office/drawing/2017/decorative" val="1"/>
              </a:ext>
            </a:extLst>
          </p:cNvPr>
          <p:cNvSpPr/>
          <p:nvPr/>
        </p:nvSpPr>
        <p:spPr>
          <a:xfrm>
            <a:off x="7438723"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C183D7F6-B498-43B3-948B-1728B52AA6E4}">
                <adec:decorative xmlns:adec="http://schemas.microsoft.com/office/drawing/2017/decorative" val="1"/>
              </a:ext>
            </a:extLst>
          </p:cNvPr>
          <p:cNvSpPr/>
          <p:nvPr/>
        </p:nvSpPr>
        <p:spPr>
          <a:xfrm>
            <a:off x="7439582" y="471565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C183D7F6-B498-43B3-948B-1728B52AA6E4}">
                <adec:decorative xmlns:adec="http://schemas.microsoft.com/office/drawing/2017/decorative" val="1"/>
              </a:ext>
            </a:extLst>
          </p:cNvPr>
          <p:cNvSpPr/>
          <p:nvPr/>
        </p:nvSpPr>
        <p:spPr>
          <a:xfrm>
            <a:off x="8192429" y="279634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C183D7F6-B498-43B3-948B-1728B52AA6E4}">
                <adec:decorative xmlns:adec="http://schemas.microsoft.com/office/drawing/2017/decorative" val="1"/>
              </a:ext>
            </a:extLst>
          </p:cNvPr>
          <p:cNvSpPr/>
          <p:nvPr/>
        </p:nvSpPr>
        <p:spPr>
          <a:xfrm>
            <a:off x="8974529" y="279634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C183D7F6-B498-43B3-948B-1728B52AA6E4}">
                <adec:decorative xmlns:adec="http://schemas.microsoft.com/office/drawing/2017/decorative" val="1"/>
              </a:ext>
            </a:extLst>
          </p:cNvPr>
          <p:cNvSpPr/>
          <p:nvPr/>
        </p:nvSpPr>
        <p:spPr>
          <a:xfrm>
            <a:off x="9763306" y="279634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C183D7F6-B498-43B3-948B-1728B52AA6E4}">
                <adec:decorative xmlns:adec="http://schemas.microsoft.com/office/drawing/2017/decorative" val="1"/>
              </a:ext>
            </a:extLst>
          </p:cNvPr>
          <p:cNvSpPr/>
          <p:nvPr/>
        </p:nvSpPr>
        <p:spPr>
          <a:xfrm>
            <a:off x="10558760" y="279634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p:nvSpPr>
        <p:spPr>
          <a:xfrm>
            <a:off x="8198348"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C183D7F6-B498-43B3-948B-1728B52AA6E4}">
                <adec:decorative xmlns:adec="http://schemas.microsoft.com/office/drawing/2017/decorative" val="1"/>
              </a:ext>
            </a:extLst>
          </p:cNvPr>
          <p:cNvSpPr/>
          <p:nvPr/>
        </p:nvSpPr>
        <p:spPr>
          <a:xfrm>
            <a:off x="8192429" y="4074838"/>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C183D7F6-B498-43B3-948B-1728B52AA6E4}">
                <adec:decorative xmlns:adec="http://schemas.microsoft.com/office/drawing/2017/decorative" val="1"/>
              </a:ext>
            </a:extLst>
          </p:cNvPr>
          <p:cNvSpPr/>
          <p:nvPr/>
        </p:nvSpPr>
        <p:spPr>
          <a:xfrm>
            <a:off x="8203580" y="471565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C183D7F6-B498-43B3-948B-1728B52AA6E4}">
                <adec:decorative xmlns:adec="http://schemas.microsoft.com/office/drawing/2017/decorative" val="1"/>
              </a:ext>
            </a:extLst>
          </p:cNvPr>
          <p:cNvSpPr/>
          <p:nvPr/>
        </p:nvSpPr>
        <p:spPr>
          <a:xfrm>
            <a:off x="8974529" y="346904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C183D7F6-B498-43B3-948B-1728B52AA6E4}">
                <adec:decorative xmlns:adec="http://schemas.microsoft.com/office/drawing/2017/decorative" val="1"/>
              </a:ext>
            </a:extLst>
          </p:cNvPr>
          <p:cNvSpPr/>
          <p:nvPr/>
        </p:nvSpPr>
        <p:spPr>
          <a:xfrm>
            <a:off x="8979761"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C183D7F6-B498-43B3-948B-1728B52AA6E4}">
                <adec:decorative xmlns:adec="http://schemas.microsoft.com/office/drawing/2017/decorative" val="1"/>
              </a:ext>
            </a:extLst>
          </p:cNvPr>
          <p:cNvSpPr/>
          <p:nvPr/>
        </p:nvSpPr>
        <p:spPr>
          <a:xfrm>
            <a:off x="8991772" y="471155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C183D7F6-B498-43B3-948B-1728B52AA6E4}">
                <adec:decorative xmlns:adec="http://schemas.microsoft.com/office/drawing/2017/decorative" val="1"/>
              </a:ext>
            </a:extLst>
          </p:cNvPr>
          <p:cNvSpPr/>
          <p:nvPr/>
        </p:nvSpPr>
        <p:spPr>
          <a:xfrm>
            <a:off x="9763306" y="346904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C183D7F6-B498-43B3-948B-1728B52AA6E4}">
                <adec:decorative xmlns:adec="http://schemas.microsoft.com/office/drawing/2017/decorative" val="1"/>
              </a:ext>
            </a:extLst>
          </p:cNvPr>
          <p:cNvSpPr/>
          <p:nvPr/>
        </p:nvSpPr>
        <p:spPr>
          <a:xfrm>
            <a:off x="10559620" y="3462802"/>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C183D7F6-B498-43B3-948B-1728B52AA6E4}">
                <adec:decorative xmlns:adec="http://schemas.microsoft.com/office/drawing/2017/decorative" val="1"/>
              </a:ext>
            </a:extLst>
          </p:cNvPr>
          <p:cNvSpPr/>
          <p:nvPr/>
        </p:nvSpPr>
        <p:spPr>
          <a:xfrm>
            <a:off x="9768538" y="4074839"/>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C183D7F6-B498-43B3-948B-1728B52AA6E4}">
                <adec:decorative xmlns:adec="http://schemas.microsoft.com/office/drawing/2017/decorative" val="1"/>
              </a:ext>
            </a:extLst>
          </p:cNvPr>
          <p:cNvSpPr/>
          <p:nvPr/>
        </p:nvSpPr>
        <p:spPr>
          <a:xfrm>
            <a:off x="10565539" y="4077800"/>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C183D7F6-B498-43B3-948B-1728B52AA6E4}">
                <adec:decorative xmlns:adec="http://schemas.microsoft.com/office/drawing/2017/decorative" val="1"/>
              </a:ext>
            </a:extLst>
          </p:cNvPr>
          <p:cNvSpPr/>
          <p:nvPr/>
        </p:nvSpPr>
        <p:spPr>
          <a:xfrm>
            <a:off x="9755769" y="4714521"/>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C183D7F6-B498-43B3-948B-1728B52AA6E4}">
                <adec:decorative xmlns:adec="http://schemas.microsoft.com/office/drawing/2017/decorative" val="1"/>
              </a:ext>
            </a:extLst>
          </p:cNvPr>
          <p:cNvSpPr/>
          <p:nvPr/>
        </p:nvSpPr>
        <p:spPr>
          <a:xfrm>
            <a:off x="10565539" y="4719573"/>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97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Strategy Assessment Tools - 3</a:t>
            </a:r>
          </a:p>
        </p:txBody>
      </p:sp>
      <p:graphicFrame>
        <p:nvGraphicFramePr>
          <p:cNvPr id="7" name="Table 6"/>
          <p:cNvGraphicFramePr>
            <a:graphicFrameLocks noGrp="1"/>
          </p:cNvGraphicFramePr>
          <p:nvPr>
            <p:extLst>
              <p:ext uri="{D42A27DB-BD31-4B8C-83A1-F6EECF244321}">
                <p14:modId xmlns:p14="http://schemas.microsoft.com/office/powerpoint/2010/main" val="3570493931"/>
              </p:ext>
            </p:extLst>
          </p:nvPr>
        </p:nvGraphicFramePr>
        <p:xfrm>
          <a:off x="1052284" y="1439933"/>
          <a:ext cx="10090330" cy="1462073"/>
        </p:xfrm>
        <a:graphic>
          <a:graphicData uri="http://schemas.openxmlformats.org/drawingml/2006/table">
            <a:tbl>
              <a:tblPr firstRow="1" bandRow="1">
                <a:tableStyleId>{5C22544A-7EE6-4342-B048-85BDC9FD1C3A}</a:tableStyleId>
              </a:tblPr>
              <a:tblGrid>
                <a:gridCol w="6145350">
                  <a:extLst>
                    <a:ext uri="{9D8B030D-6E8A-4147-A177-3AD203B41FA5}">
                      <a16:colId xmlns:a16="http://schemas.microsoft.com/office/drawing/2014/main" val="1271484387"/>
                    </a:ext>
                  </a:extLst>
                </a:gridCol>
                <a:gridCol w="788996">
                  <a:extLst>
                    <a:ext uri="{9D8B030D-6E8A-4147-A177-3AD203B41FA5}">
                      <a16:colId xmlns:a16="http://schemas.microsoft.com/office/drawing/2014/main" val="3519529979"/>
                    </a:ext>
                  </a:extLst>
                </a:gridCol>
                <a:gridCol w="788996">
                  <a:extLst>
                    <a:ext uri="{9D8B030D-6E8A-4147-A177-3AD203B41FA5}">
                      <a16:colId xmlns:a16="http://schemas.microsoft.com/office/drawing/2014/main" val="3455876613"/>
                    </a:ext>
                  </a:extLst>
                </a:gridCol>
                <a:gridCol w="788996">
                  <a:extLst>
                    <a:ext uri="{9D8B030D-6E8A-4147-A177-3AD203B41FA5}">
                      <a16:colId xmlns:a16="http://schemas.microsoft.com/office/drawing/2014/main" val="1924787719"/>
                    </a:ext>
                  </a:extLst>
                </a:gridCol>
                <a:gridCol w="788996">
                  <a:extLst>
                    <a:ext uri="{9D8B030D-6E8A-4147-A177-3AD203B41FA5}">
                      <a16:colId xmlns:a16="http://schemas.microsoft.com/office/drawing/2014/main" val="3216273354"/>
                    </a:ext>
                  </a:extLst>
                </a:gridCol>
                <a:gridCol w="788996">
                  <a:extLst>
                    <a:ext uri="{9D8B030D-6E8A-4147-A177-3AD203B41FA5}">
                      <a16:colId xmlns:a16="http://schemas.microsoft.com/office/drawing/2014/main" val="326893951"/>
                    </a:ext>
                  </a:extLst>
                </a:gridCol>
              </a:tblGrid>
              <a:tr h="547673">
                <a:tc>
                  <a:txBody>
                    <a:bodyPr/>
                    <a:lstStyle/>
                    <a:p>
                      <a:r>
                        <a:rPr lang="en-US" dirty="0"/>
                        <a:t>Evidence of Effectiveness</a:t>
                      </a:r>
                    </a:p>
                  </a:txBody>
                  <a:tcPr anchor="ctr"/>
                </a:tc>
                <a:tc>
                  <a:txBody>
                    <a:bodyPr/>
                    <a:lstStyle/>
                    <a:p>
                      <a:pPr algn="ctr"/>
                      <a:r>
                        <a:rPr lang="en-US" sz="1800" dirty="0"/>
                        <a:t>1</a:t>
                      </a:r>
                    </a:p>
                  </a:txBody>
                  <a:tcPr anchor="ctr"/>
                </a:tc>
                <a:tc>
                  <a:txBody>
                    <a:bodyPr/>
                    <a:lstStyle/>
                    <a:p>
                      <a:pPr algn="ctr"/>
                      <a:r>
                        <a:rPr lang="en-US" sz="1800" dirty="0"/>
                        <a:t>2</a:t>
                      </a:r>
                    </a:p>
                  </a:txBody>
                  <a:tcPr anchor="ctr"/>
                </a:tc>
                <a:tc>
                  <a:txBody>
                    <a:bodyPr/>
                    <a:lstStyle/>
                    <a:p>
                      <a:pPr algn="ctr"/>
                      <a:r>
                        <a:rPr lang="en-US" sz="1800" dirty="0"/>
                        <a:t>3</a:t>
                      </a:r>
                    </a:p>
                  </a:txBody>
                  <a:tcPr anchor="ctr"/>
                </a:tc>
                <a:tc>
                  <a:txBody>
                    <a:bodyPr/>
                    <a:lstStyle/>
                    <a:p>
                      <a:pPr algn="ctr"/>
                      <a:r>
                        <a:rPr lang="en-US" sz="1800" dirty="0"/>
                        <a:t>4</a:t>
                      </a:r>
                    </a:p>
                  </a:txBody>
                  <a:tcPr anchor="ctr"/>
                </a:tc>
                <a:tc>
                  <a:txBody>
                    <a:bodyPr/>
                    <a:lstStyle/>
                    <a:p>
                      <a:pPr algn="ctr"/>
                      <a:r>
                        <a:rPr lang="en-US" sz="1800" dirty="0"/>
                        <a:t>5</a:t>
                      </a:r>
                    </a:p>
                  </a:txBody>
                  <a:tcPr anchor="ctr"/>
                </a:tc>
                <a:extLst>
                  <a:ext uri="{0D108BD9-81ED-4DB2-BD59-A6C34878D82A}">
                    <a16:rowId xmlns:a16="http://schemas.microsoft.com/office/drawing/2014/main" val="167717364"/>
                  </a:ext>
                </a:extLst>
              </a:tr>
              <a:tr h="547673">
                <a:tc>
                  <a:txBody>
                    <a:bodyPr/>
                    <a:lstStyle/>
                    <a:p>
                      <a:r>
                        <a:rPr lang="en-US" dirty="0"/>
                        <a:t>3a. Which</a:t>
                      </a:r>
                      <a:r>
                        <a:rPr lang="en-US" baseline="0" dirty="0"/>
                        <a:t> definition of evidence-based does the strategy meet </a:t>
                      </a:r>
                      <a:r>
                        <a:rPr lang="en-US" dirty="0"/>
                        <a:t>(1 = registry; 2 = peer reviewed journals; 3 = expert opinion; 4 = promising;</a:t>
                      </a:r>
                      <a:r>
                        <a:rPr lang="en-US" baseline="0" dirty="0"/>
                        <a:t> 5 = none)</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24513094"/>
                  </a:ext>
                </a:extLst>
              </a:tr>
            </a:tbl>
          </a:graphicData>
        </a:graphic>
      </p:graphicFrame>
      <p:sp>
        <p:nvSpPr>
          <p:cNvPr id="8" name="Rectangle 7">
            <a:extLst>
              <a:ext uri="{C183D7F6-B498-43B3-948B-1728B52AA6E4}">
                <adec:decorative xmlns:adec="http://schemas.microsoft.com/office/drawing/2017/decorative" val="1"/>
              </a:ext>
            </a:extLst>
          </p:cNvPr>
          <p:cNvSpPr/>
          <p:nvPr/>
        </p:nvSpPr>
        <p:spPr>
          <a:xfrm>
            <a:off x="7426712" y="2302727"/>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8200620" y="230272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8982720" y="2302725"/>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9756629" y="2276706"/>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C183D7F6-B498-43B3-948B-1728B52AA6E4}">
                <adec:decorative xmlns:adec="http://schemas.microsoft.com/office/drawing/2017/decorative" val="1"/>
              </a:ext>
            </a:extLst>
          </p:cNvPr>
          <p:cNvSpPr/>
          <p:nvPr/>
        </p:nvSpPr>
        <p:spPr>
          <a:xfrm>
            <a:off x="10530537" y="2302724"/>
            <a:ext cx="334536" cy="3456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2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solidFill>
        </p:spPr>
        <p:txBody>
          <a:bodyPr/>
          <a:lstStyle/>
          <a:p>
            <a:r>
              <a:rPr lang="en-US" dirty="0"/>
              <a:t>Session 3: Prioritizing strategies</a:t>
            </a:r>
          </a:p>
        </p:txBody>
      </p:sp>
      <p:pic>
        <p:nvPicPr>
          <p:cNvPr id="5" name="Picture 2" descr="Free Pile of Rock Near Lak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13" y="2001644"/>
            <a:ext cx="6632187" cy="442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4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26</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Final Strategy Selection</a:t>
            </a:r>
            <a:br>
              <a:rPr lang="en-US" sz="2800" b="1" dirty="0"/>
            </a:br>
            <a:r>
              <a:rPr lang="en-US" sz="3600" dirty="0">
                <a:solidFill>
                  <a:schemeClr val="accent2"/>
                </a:solidFill>
              </a:rPr>
              <a:t>Prioritization</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4670097" cy="4715284"/>
          </a:xfrm>
          <a:solidFill>
            <a:schemeClr val="bg1"/>
          </a:solidFill>
        </p:spPr>
        <p:txBody>
          <a:bodyPr vert="horz" lIns="91440" tIns="45720" rIns="91440" bIns="45720" rtlCol="0" anchor="t">
            <a:noAutofit/>
          </a:bodyPr>
          <a:lstStyle/>
          <a:p>
            <a:r>
              <a:rPr lang="en-US" sz="2800" dirty="0"/>
              <a:t>What did you find? Where you able to find potential strategies for each risk and protective factor?</a:t>
            </a:r>
          </a:p>
        </p:txBody>
      </p:sp>
      <p:pic>
        <p:nvPicPr>
          <p:cNvPr id="9" name="Picture 6" descr="woman sitting on the chair">
            <a:extLst>
              <a:ext uri="{FF2B5EF4-FFF2-40B4-BE49-F238E27FC236}">
                <a16:creationId xmlns:a16="http://schemas.microsoft.com/office/drawing/2014/main" id="{1FC1BAF1-7029-4676-A077-622B75F149C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77408" y="367991"/>
            <a:ext cx="5459390" cy="582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1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Assessment Tools </a:t>
            </a:r>
            <a:r>
              <a:rPr lang="en-US" dirty="0">
                <a:solidFill>
                  <a:schemeClr val="bg1"/>
                </a:solidFill>
              </a:rPr>
              <a:t>- Blank</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888173483"/>
              </p:ext>
            </p:extLst>
          </p:nvPr>
        </p:nvGraphicFramePr>
        <p:xfrm>
          <a:off x="838198" y="1690690"/>
          <a:ext cx="10669860" cy="4509386"/>
        </p:xfrm>
        <a:graphic>
          <a:graphicData uri="http://schemas.openxmlformats.org/drawingml/2006/table">
            <a:tbl>
              <a:tblPr firstRow="1" bandRow="1">
                <a:tableStyleId>{5C22544A-7EE6-4342-B048-85BDC9FD1C3A}</a:tableStyleId>
              </a:tblPr>
              <a:tblGrid>
                <a:gridCol w="1938456">
                  <a:extLst>
                    <a:ext uri="{9D8B030D-6E8A-4147-A177-3AD203B41FA5}">
                      <a16:colId xmlns:a16="http://schemas.microsoft.com/office/drawing/2014/main" val="2290978251"/>
                    </a:ext>
                  </a:extLst>
                </a:gridCol>
                <a:gridCol w="1618164">
                  <a:extLst>
                    <a:ext uri="{9D8B030D-6E8A-4147-A177-3AD203B41FA5}">
                      <a16:colId xmlns:a16="http://schemas.microsoft.com/office/drawing/2014/main" val="2802789669"/>
                    </a:ext>
                  </a:extLst>
                </a:gridCol>
                <a:gridCol w="1778310">
                  <a:extLst>
                    <a:ext uri="{9D8B030D-6E8A-4147-A177-3AD203B41FA5}">
                      <a16:colId xmlns:a16="http://schemas.microsoft.com/office/drawing/2014/main" val="125219931"/>
                    </a:ext>
                  </a:extLst>
                </a:gridCol>
                <a:gridCol w="1778310">
                  <a:extLst>
                    <a:ext uri="{9D8B030D-6E8A-4147-A177-3AD203B41FA5}">
                      <a16:colId xmlns:a16="http://schemas.microsoft.com/office/drawing/2014/main" val="189791342"/>
                    </a:ext>
                  </a:extLst>
                </a:gridCol>
                <a:gridCol w="1778310">
                  <a:extLst>
                    <a:ext uri="{9D8B030D-6E8A-4147-A177-3AD203B41FA5}">
                      <a16:colId xmlns:a16="http://schemas.microsoft.com/office/drawing/2014/main" val="3653946938"/>
                    </a:ext>
                  </a:extLst>
                </a:gridCol>
                <a:gridCol w="1778310">
                  <a:extLst>
                    <a:ext uri="{9D8B030D-6E8A-4147-A177-3AD203B41FA5}">
                      <a16:colId xmlns:a16="http://schemas.microsoft.com/office/drawing/2014/main" val="4171382708"/>
                    </a:ext>
                  </a:extLst>
                </a:gridCol>
              </a:tblGrid>
              <a:tr h="644198">
                <a:tc>
                  <a:txBody>
                    <a:bodyPr/>
                    <a:lstStyle/>
                    <a:p>
                      <a:r>
                        <a:rPr lang="en-US" dirty="0"/>
                        <a:t>Risk/Protective Factor</a:t>
                      </a:r>
                    </a:p>
                  </a:txBody>
                  <a:tcPr/>
                </a:tc>
                <a:tc>
                  <a:txBody>
                    <a:bodyPr/>
                    <a:lstStyle/>
                    <a:p>
                      <a:r>
                        <a:rPr lang="en-US" dirty="0"/>
                        <a:t>Strategy</a:t>
                      </a:r>
                    </a:p>
                  </a:txBody>
                  <a:tcPr/>
                </a:tc>
                <a:tc>
                  <a:txBody>
                    <a:bodyPr/>
                    <a:lstStyle/>
                    <a:p>
                      <a:r>
                        <a:rPr lang="en-US" dirty="0"/>
                        <a:t>Conceptual Fit Score</a:t>
                      </a:r>
                    </a:p>
                  </a:txBody>
                  <a:tcPr/>
                </a:tc>
                <a:tc>
                  <a:txBody>
                    <a:bodyPr/>
                    <a:lstStyle/>
                    <a:p>
                      <a:r>
                        <a:rPr lang="en-US" dirty="0"/>
                        <a:t>Practical Fit Score</a:t>
                      </a:r>
                    </a:p>
                  </a:txBody>
                  <a:tcPr/>
                </a:tc>
                <a:tc>
                  <a:txBody>
                    <a:bodyPr/>
                    <a:lstStyle/>
                    <a:p>
                      <a:r>
                        <a:rPr lang="en-US" dirty="0"/>
                        <a:t>Evidence of Effectiveness</a:t>
                      </a:r>
                    </a:p>
                  </a:txBody>
                  <a:tcPr/>
                </a:tc>
                <a:tc>
                  <a:txBody>
                    <a:bodyPr/>
                    <a:lstStyle/>
                    <a:p>
                      <a:r>
                        <a:rPr lang="en-US" dirty="0"/>
                        <a:t>Final Rating</a:t>
                      </a:r>
                    </a:p>
                  </a:txBody>
                  <a:tcPr/>
                </a:tc>
                <a:extLst>
                  <a:ext uri="{0D108BD9-81ED-4DB2-BD59-A6C34878D82A}">
                    <a16:rowId xmlns:a16="http://schemas.microsoft.com/office/drawing/2014/main" val="1701233058"/>
                  </a:ext>
                </a:extLst>
              </a:tr>
              <a:tr h="644198">
                <a:tc rowSpan="3">
                  <a:txBody>
                    <a:bodyPr/>
                    <a:lstStyle/>
                    <a:p>
                      <a:endParaRPr lang="en-US" dirty="0"/>
                    </a:p>
                  </a:txBody>
                  <a:tcPr>
                    <a:solidFill>
                      <a:srgbClr val="CBCFD8"/>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38076106"/>
                  </a:ext>
                </a:extLst>
              </a:tr>
              <a:tr h="644198">
                <a:tc vMerge="1">
                  <a:txBody>
                    <a:bodyPr/>
                    <a:lstStyle/>
                    <a:p>
                      <a:endParaRPr lang="en-US" dirty="0"/>
                    </a:p>
                  </a:txBody>
                  <a:tcPr>
                    <a:solidFill>
                      <a:srgbClr val="CBCFD8"/>
                    </a:solidFill>
                  </a:tcPr>
                </a:tc>
                <a:tc>
                  <a:txBody>
                    <a:bodyPr/>
                    <a:lstStyle/>
                    <a:p>
                      <a:endParaRPr lang="en-US" dirty="0"/>
                    </a:p>
                  </a:txBody>
                  <a:tcPr>
                    <a:solidFill>
                      <a:srgbClr val="CBCFD8"/>
                    </a:solidFill>
                  </a:tcPr>
                </a:tc>
                <a:tc>
                  <a:txBody>
                    <a:bodyPr/>
                    <a:lstStyle/>
                    <a:p>
                      <a:endParaRPr lang="en-US" dirty="0"/>
                    </a:p>
                  </a:txBody>
                  <a:tcPr>
                    <a:solidFill>
                      <a:srgbClr val="CBCFD8"/>
                    </a:solidFill>
                  </a:tcPr>
                </a:tc>
                <a:tc>
                  <a:txBody>
                    <a:bodyPr/>
                    <a:lstStyle/>
                    <a:p>
                      <a:endParaRPr lang="en-US" dirty="0"/>
                    </a:p>
                  </a:txBody>
                  <a:tcPr>
                    <a:solidFill>
                      <a:srgbClr val="CBCFD8"/>
                    </a:solidFill>
                  </a:tcPr>
                </a:tc>
                <a:tc>
                  <a:txBody>
                    <a:bodyPr/>
                    <a:lstStyle/>
                    <a:p>
                      <a:endParaRPr lang="en-US" dirty="0"/>
                    </a:p>
                  </a:txBody>
                  <a:tcPr>
                    <a:solidFill>
                      <a:srgbClr val="CBCFD8"/>
                    </a:solidFill>
                  </a:tcPr>
                </a:tc>
                <a:tc>
                  <a:txBody>
                    <a:bodyPr/>
                    <a:lstStyle/>
                    <a:p>
                      <a:endParaRPr lang="en-US" dirty="0"/>
                    </a:p>
                  </a:txBody>
                  <a:tcPr>
                    <a:solidFill>
                      <a:srgbClr val="CBCFD8"/>
                    </a:solidFill>
                  </a:tcPr>
                </a:tc>
                <a:extLst>
                  <a:ext uri="{0D108BD9-81ED-4DB2-BD59-A6C34878D82A}">
                    <a16:rowId xmlns:a16="http://schemas.microsoft.com/office/drawing/2014/main" val="3991669166"/>
                  </a:ext>
                </a:extLst>
              </a:tr>
              <a:tr h="644198">
                <a:tc vMerge="1">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2213134"/>
                  </a:ext>
                </a:extLst>
              </a:tr>
              <a:tr h="644198">
                <a:tc rowSpan="3">
                  <a:txBody>
                    <a:bodyPr/>
                    <a:lstStyle/>
                    <a:p>
                      <a:endParaRPr lang="en-US" dirty="0"/>
                    </a:p>
                  </a:txBody>
                  <a:tcPr>
                    <a:solidFill>
                      <a:srgbClr val="E7E9EC"/>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07176878"/>
                  </a:ext>
                </a:extLst>
              </a:tr>
              <a:tr h="644198">
                <a:tc vMerge="1">
                  <a:txBody>
                    <a:bodyPr/>
                    <a:lstStyle/>
                    <a:p>
                      <a:endParaRPr lang="en-US" dirty="0"/>
                    </a:p>
                  </a:txBody>
                  <a:tcPr>
                    <a:solidFill>
                      <a:srgbClr val="E7E9EC"/>
                    </a:solidFill>
                  </a:tcPr>
                </a:tc>
                <a:tc>
                  <a:txBody>
                    <a:bodyPr/>
                    <a:lstStyle/>
                    <a:p>
                      <a:endParaRPr lang="en-US" dirty="0"/>
                    </a:p>
                  </a:txBody>
                  <a:tcPr>
                    <a:solidFill>
                      <a:srgbClr val="E7E9EC"/>
                    </a:solidFill>
                  </a:tcPr>
                </a:tc>
                <a:tc>
                  <a:txBody>
                    <a:bodyPr/>
                    <a:lstStyle/>
                    <a:p>
                      <a:endParaRPr lang="en-US" dirty="0"/>
                    </a:p>
                  </a:txBody>
                  <a:tcPr>
                    <a:solidFill>
                      <a:srgbClr val="E7E9EC"/>
                    </a:solidFill>
                  </a:tcPr>
                </a:tc>
                <a:tc>
                  <a:txBody>
                    <a:bodyPr/>
                    <a:lstStyle/>
                    <a:p>
                      <a:endParaRPr lang="en-US" dirty="0"/>
                    </a:p>
                  </a:txBody>
                  <a:tcPr>
                    <a:solidFill>
                      <a:srgbClr val="E7E9EC"/>
                    </a:solidFill>
                  </a:tcPr>
                </a:tc>
                <a:tc>
                  <a:txBody>
                    <a:bodyPr/>
                    <a:lstStyle/>
                    <a:p>
                      <a:endParaRPr lang="en-US" dirty="0"/>
                    </a:p>
                  </a:txBody>
                  <a:tcPr>
                    <a:solidFill>
                      <a:srgbClr val="E7E9EC"/>
                    </a:solidFill>
                  </a:tcPr>
                </a:tc>
                <a:tc>
                  <a:txBody>
                    <a:bodyPr/>
                    <a:lstStyle/>
                    <a:p>
                      <a:endParaRPr lang="en-US" dirty="0"/>
                    </a:p>
                  </a:txBody>
                  <a:tcPr>
                    <a:solidFill>
                      <a:srgbClr val="E7E9EC"/>
                    </a:solidFill>
                  </a:tcPr>
                </a:tc>
                <a:extLst>
                  <a:ext uri="{0D108BD9-81ED-4DB2-BD59-A6C34878D82A}">
                    <a16:rowId xmlns:a16="http://schemas.microsoft.com/office/drawing/2014/main" val="2882747582"/>
                  </a:ext>
                </a:extLst>
              </a:tr>
              <a:tr h="644198">
                <a:tc vMerge="1">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67317923"/>
                  </a:ext>
                </a:extLst>
              </a:tr>
            </a:tbl>
          </a:graphicData>
        </a:graphic>
      </p:graphicFrame>
      <p:sp>
        <p:nvSpPr>
          <p:cNvPr id="5" name="Rounded Rectangle 4"/>
          <p:cNvSpPr/>
          <p:nvPr/>
        </p:nvSpPr>
        <p:spPr>
          <a:xfrm>
            <a:off x="9187160" y="257431"/>
            <a:ext cx="2743200" cy="917263"/>
          </a:xfrm>
          <a:prstGeom prst="round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Handout 5</a:t>
            </a:r>
          </a:p>
        </p:txBody>
      </p:sp>
    </p:spTree>
    <p:extLst>
      <p:ext uri="{BB962C8B-B14F-4D97-AF65-F5344CB8AC3E}">
        <p14:creationId xmlns:p14="http://schemas.microsoft.com/office/powerpoint/2010/main" val="321107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28</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Final Strategy Selection</a:t>
            </a:r>
            <a:br>
              <a:rPr lang="en-US" sz="2800" b="1" dirty="0"/>
            </a:br>
            <a:r>
              <a:rPr lang="en-US" sz="3600" dirty="0">
                <a:solidFill>
                  <a:schemeClr val="accent2"/>
                </a:solidFill>
              </a:rPr>
              <a:t>Prioritization - 2</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4670097" cy="4715284"/>
          </a:xfrm>
          <a:solidFill>
            <a:schemeClr val="bg1"/>
          </a:solidFill>
        </p:spPr>
        <p:txBody>
          <a:bodyPr vert="horz" lIns="91440" tIns="45720" rIns="91440" bIns="45720" rtlCol="0" anchor="t">
            <a:noAutofit/>
          </a:bodyPr>
          <a:lstStyle/>
          <a:p>
            <a:pPr marL="457200" indent="-457200">
              <a:buFont typeface="Arial" panose="020B0604020202020204" pitchFamily="34" charset="0"/>
              <a:buChar char="•"/>
            </a:pPr>
            <a:r>
              <a:rPr lang="en-US" sz="2800" dirty="0"/>
              <a:t>Do you have the right mix of strategies to fully engage interested stakeholders?</a:t>
            </a:r>
          </a:p>
          <a:p>
            <a:pPr marL="457200" indent="-457200">
              <a:buFont typeface="Arial" panose="020B0604020202020204" pitchFamily="34" charset="0"/>
              <a:buChar char="•"/>
            </a:pPr>
            <a:r>
              <a:rPr lang="en-US" sz="2800" dirty="0"/>
              <a:t>Do you have the right mix of strategies to adequately reach the population of focus?</a:t>
            </a:r>
          </a:p>
        </p:txBody>
      </p:sp>
      <p:pic>
        <p:nvPicPr>
          <p:cNvPr id="4098" name="Picture 2" descr="Free Grayscale Photo of Group of People Raises Hands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095" y="1455643"/>
            <a:ext cx="6678341" cy="445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9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Final Strategy Selection</a:t>
            </a:r>
            <a:br>
              <a:rPr lang="en-US" sz="4600" b="1" dirty="0">
                <a:latin typeface="+mn-lt"/>
              </a:rPr>
            </a:br>
            <a:r>
              <a:rPr lang="en-US" sz="3600" dirty="0">
                <a:solidFill>
                  <a:schemeClr val="accent2"/>
                </a:solidFill>
                <a:latin typeface="+mn-lt"/>
              </a:rPr>
              <a:t>Funder Requirements</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29</a:t>
            </a:fld>
            <a:endParaRPr lang="en-US" dirty="0">
              <a:solidFill>
                <a:schemeClr val="bg1">
                  <a:lumMod val="50000"/>
                </a:schemeClr>
              </a:solidFill>
            </a:endParaRPr>
          </a:p>
        </p:txBody>
      </p:sp>
      <p:sp>
        <p:nvSpPr>
          <p:cNvPr id="4" name="Content Placeholder 3"/>
          <p:cNvSpPr>
            <a:spLocks noGrp="1"/>
          </p:cNvSpPr>
          <p:nvPr>
            <p:ph idx="1"/>
          </p:nvPr>
        </p:nvSpPr>
        <p:spPr/>
        <p:txBody>
          <a:bodyPr/>
          <a:lstStyle/>
          <a:p>
            <a:r>
              <a:rPr lang="en-US" dirty="0"/>
              <a:t>Which strategies will they approve, and which will they not approve</a:t>
            </a:r>
          </a:p>
          <a:p>
            <a:r>
              <a:rPr lang="en-US" dirty="0"/>
              <a:t>Does a certain proportion of your strategies need to be evidence based?</a:t>
            </a:r>
          </a:p>
          <a:p>
            <a:r>
              <a:rPr lang="en-US" dirty="0"/>
              <a:t>Does a certain proportion of your strategies need to be environmental vs. individual?</a:t>
            </a:r>
          </a:p>
          <a:p>
            <a:r>
              <a:rPr lang="en-US" dirty="0"/>
              <a:t>Are there certain activities or items you can’t spend grant funds on?</a:t>
            </a:r>
          </a:p>
        </p:txBody>
      </p:sp>
    </p:spTree>
    <p:extLst>
      <p:ext uri="{BB962C8B-B14F-4D97-AF65-F5344CB8AC3E}">
        <p14:creationId xmlns:p14="http://schemas.microsoft.com/office/powerpoint/2010/main" val="57305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Close-up of three casual professionals watching presentation in creative office">
            <a:extLst>
              <a:ext uri="{FF2B5EF4-FFF2-40B4-BE49-F238E27FC236}">
                <a16:creationId xmlns:a16="http://schemas.microsoft.com/office/drawing/2014/main" id="{B0D5C296-F399-4F0B-A26A-4CE7529C4F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863860" y="0"/>
            <a:ext cx="8328139" cy="6721477"/>
          </a:xfrm>
          <a:prstGeom prst="rect">
            <a:avLst/>
          </a:prstGeom>
        </p:spPr>
      </p:pic>
      <p:sp>
        <p:nvSpPr>
          <p:cNvPr id="7" name="Rectangle 6">
            <a:extLst>
              <a:ext uri="{FF2B5EF4-FFF2-40B4-BE49-F238E27FC236}">
                <a16:creationId xmlns:a16="http://schemas.microsoft.com/office/drawing/2014/main" id="{EF6ABCF4-715A-487C-B119-AE29799D2B54}"/>
              </a:ext>
              <a:ext uri="{C183D7F6-B498-43B3-948B-1728B52AA6E4}">
                <adec:decorative xmlns:adec="http://schemas.microsoft.com/office/drawing/2017/decorative" val="1"/>
              </a:ext>
            </a:extLst>
          </p:cNvPr>
          <p:cNvSpPr/>
          <p:nvPr/>
        </p:nvSpPr>
        <p:spPr>
          <a:xfrm>
            <a:off x="-12527" y="-6249"/>
            <a:ext cx="5715000" cy="672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6988E-309D-7244-8888-2B49A2A18FD4}"/>
              </a:ext>
            </a:extLst>
          </p:cNvPr>
          <p:cNvSpPr>
            <a:spLocks noGrp="1"/>
          </p:cNvSpPr>
          <p:nvPr>
            <p:ph type="title"/>
          </p:nvPr>
        </p:nvSpPr>
        <p:spPr>
          <a:xfrm>
            <a:off x="481832" y="343910"/>
            <a:ext cx="4647156" cy="971323"/>
          </a:xfrm>
        </p:spPr>
        <p:txBody>
          <a:bodyPr>
            <a:normAutofit/>
          </a:bodyPr>
          <a:lstStyle/>
          <a:p>
            <a:r>
              <a:rPr lang="en-US" sz="3700" b="1" dirty="0">
                <a:solidFill>
                  <a:srgbClr val="FFFFFF"/>
                </a:solidFill>
              </a:rPr>
              <a:t>Objectives</a:t>
            </a:r>
          </a:p>
        </p:txBody>
      </p:sp>
      <p:sp>
        <p:nvSpPr>
          <p:cNvPr id="9" name="Slide Number Placeholder 1">
            <a:extLst>
              <a:ext uri="{FF2B5EF4-FFF2-40B4-BE49-F238E27FC236}">
                <a16:creationId xmlns:a16="http://schemas.microsoft.com/office/drawing/2014/main" id="{72785BBD-F9ED-4908-9CB9-5978F91BDBD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3</a:t>
            </a:fld>
            <a:endParaRPr lang="en-US" dirty="0">
              <a:solidFill>
                <a:schemeClr val="bg1">
                  <a:lumMod val="50000"/>
                </a:schemeClr>
              </a:solidFill>
            </a:endParaRPr>
          </a:p>
        </p:txBody>
      </p:sp>
      <p:pic>
        <p:nvPicPr>
          <p:cNvPr id="13" name="Picture 12">
            <a:extLst>
              <a:ext uri="{FF2B5EF4-FFF2-40B4-BE49-F238E27FC236}">
                <a16:creationId xmlns:a16="http://schemas.microsoft.com/office/drawing/2014/main" id="{4FCE4059-CECD-4DC7-ABAA-6F05066457F8}"/>
              </a:ext>
              <a:ext uri="{C183D7F6-B498-43B3-948B-1728B52AA6E4}">
                <adec:decorative xmlns:adec="http://schemas.microsoft.com/office/drawing/2017/decorative" val="1"/>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6" name="Content Placeholder 2">
            <a:extLst>
              <a:ext uri="{FF2B5EF4-FFF2-40B4-BE49-F238E27FC236}">
                <a16:creationId xmlns:a16="http://schemas.microsoft.com/office/drawing/2014/main" id="{D3677B91-9027-45EB-95B3-FB13B2578F66}"/>
              </a:ext>
            </a:extLst>
          </p:cNvPr>
          <p:cNvSpPr>
            <a:spLocks noGrp="1"/>
          </p:cNvSpPr>
          <p:nvPr>
            <p:ph idx="1"/>
          </p:nvPr>
        </p:nvSpPr>
        <p:spPr>
          <a:xfrm>
            <a:off x="576821" y="1158965"/>
            <a:ext cx="4838910" cy="5086122"/>
          </a:xfrm>
        </p:spPr>
        <p:txBody>
          <a:bodyPr anchor="ctr">
            <a:normAutofit/>
          </a:bodyPr>
          <a:lstStyle/>
          <a:p>
            <a:pPr marL="0" indent="0">
              <a:buNone/>
            </a:pPr>
            <a:r>
              <a:rPr lang="en-US" dirty="0">
                <a:solidFill>
                  <a:schemeClr val="bg1"/>
                </a:solidFill>
              </a:rPr>
              <a:t>By the end of this process, community partners will: </a:t>
            </a:r>
          </a:p>
          <a:p>
            <a:pPr marL="514350" indent="-514350">
              <a:spcBef>
                <a:spcPts val="1800"/>
              </a:spcBef>
              <a:buFont typeface="+mj-lt"/>
              <a:buAutoNum type="arabicPeriod"/>
            </a:pPr>
            <a:r>
              <a:rPr lang="en-US" dirty="0">
                <a:solidFill>
                  <a:schemeClr val="bg1"/>
                </a:solidFill>
              </a:rPr>
              <a:t>Define evidence-based</a:t>
            </a:r>
          </a:p>
          <a:p>
            <a:pPr marL="514350" indent="-514350">
              <a:buFont typeface="+mj-lt"/>
              <a:buAutoNum type="arabicPeriod"/>
            </a:pPr>
            <a:r>
              <a:rPr lang="en-US" dirty="0">
                <a:solidFill>
                  <a:schemeClr val="bg1"/>
                </a:solidFill>
              </a:rPr>
              <a:t>Identify prevention strategies that work</a:t>
            </a:r>
          </a:p>
          <a:p>
            <a:pPr marL="514350" indent="-514350">
              <a:buFont typeface="+mj-lt"/>
              <a:buAutoNum type="arabicPeriod"/>
            </a:pPr>
            <a:r>
              <a:rPr lang="en-US" dirty="0">
                <a:solidFill>
                  <a:schemeClr val="bg1"/>
                </a:solidFill>
              </a:rPr>
              <a:t>Select strategies that will fit with community needs, resources, and readiness</a:t>
            </a:r>
            <a:endParaRPr lang="en-US" dirty="0">
              <a:solidFill>
                <a:schemeClr val="bg1"/>
              </a:solidFill>
              <a:cs typeface="Arial"/>
            </a:endParaRPr>
          </a:p>
        </p:txBody>
      </p:sp>
    </p:spTree>
    <p:extLst>
      <p:ext uri="{BB962C8B-B14F-4D97-AF65-F5344CB8AC3E}">
        <p14:creationId xmlns:p14="http://schemas.microsoft.com/office/powerpoint/2010/main" val="259191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666666"/>
          </a:solidFill>
        </p:spPr>
        <p:txBody>
          <a:bodyPr/>
          <a:lstStyle/>
          <a:p>
            <a:r>
              <a:rPr lang="en-US" dirty="0"/>
              <a:t>Session 1: How to look for strategies</a:t>
            </a:r>
          </a:p>
        </p:txBody>
      </p:sp>
      <p:pic>
        <p:nvPicPr>
          <p:cNvPr id="4098" name="Picture 2" descr="Free Selective Focus Photo of Magnifying Glass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374" y="1885369"/>
            <a:ext cx="3100426" cy="465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49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latin typeface="+mn-lt"/>
              </a:rPr>
              <a:t>Planning</a:t>
            </a:r>
            <a:br>
              <a:rPr lang="en-US" sz="3600" b="1" dirty="0">
                <a:latin typeface="+mn-lt"/>
              </a:rPr>
            </a:br>
            <a:r>
              <a:rPr lang="en-US" sz="3600" dirty="0">
                <a:solidFill>
                  <a:schemeClr val="accent2"/>
                </a:solidFill>
                <a:latin typeface="+mn-lt"/>
              </a:rPr>
              <a:t>Timeline and Next Steps </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graphicFrame>
        <p:nvGraphicFramePr>
          <p:cNvPr id="3" name="Diagram 2" descr="Prioritization&#10;Strategy Selection&#10;Action Planning&#10;"/>
          <p:cNvGraphicFramePr/>
          <p:nvPr>
            <p:extLst>
              <p:ext uri="{D42A27DB-BD31-4B8C-83A1-F6EECF244321}">
                <p14:modId xmlns:p14="http://schemas.microsoft.com/office/powerpoint/2010/main" val="8176289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1082238" y="4373881"/>
            <a:ext cx="1561171" cy="1773042"/>
          </a:xfrm>
          <a:prstGeom prst="roundRect">
            <a:avLst/>
          </a:prstGeom>
          <a:solidFill>
            <a:srgbClr val="94A54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HANDOUT 1</a:t>
            </a:r>
          </a:p>
        </p:txBody>
      </p:sp>
      <p:cxnSp>
        <p:nvCxnSpPr>
          <p:cNvPr id="7" name="Curved Connector 6">
            <a:extLst>
              <a:ext uri="{C183D7F6-B498-43B3-948B-1728B52AA6E4}">
                <adec:decorative xmlns:adec="http://schemas.microsoft.com/office/drawing/2017/decorative" val="1"/>
              </a:ext>
            </a:extLst>
          </p:cNvPr>
          <p:cNvCxnSpPr/>
          <p:nvPr/>
        </p:nvCxnSpPr>
        <p:spPr>
          <a:xfrm rot="5400000" flipH="1" flipV="1">
            <a:off x="2712859" y="4780899"/>
            <a:ext cx="579863" cy="379142"/>
          </a:xfrm>
          <a:prstGeom prst="curvedConnector3">
            <a:avLst/>
          </a:prstGeom>
          <a:ln w="50800">
            <a:solidFill>
              <a:srgbClr val="929B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78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99A4F108-147B-463B-B17A-35F5F4270D59}"/>
              </a:ext>
            </a:extLst>
          </p:cNvPr>
          <p:cNvSpPr txBox="1">
            <a:spLocks/>
          </p:cNvSpPr>
          <p:nvPr/>
        </p:nvSpPr>
        <p:spPr>
          <a:xfrm>
            <a:off x="8610600"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rgbClr val="E5673E"/>
                </a:solidFill>
              </a:rPr>
              <a:pPr algn="r"/>
              <a:t>6</a:t>
            </a:fld>
            <a:endParaRPr lang="en-US" dirty="0">
              <a:solidFill>
                <a:srgbClr val="E5673E"/>
              </a:solidFill>
            </a:endParaRPr>
          </a:p>
        </p:txBody>
      </p:sp>
      <p:pic>
        <p:nvPicPr>
          <p:cNvPr id="13" name="Picture 12">
            <a:extLst>
              <a:ext uri="{FF2B5EF4-FFF2-40B4-BE49-F238E27FC236}">
                <a16:creationId xmlns:a16="http://schemas.microsoft.com/office/drawing/2014/main" id="{1CAB929C-BDCA-417B-B2A0-B2740D0BC0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925" y="1344156"/>
            <a:ext cx="4670097" cy="625190"/>
          </a:xfrm>
          <a:prstGeom prst="rect">
            <a:avLst/>
          </a:prstGeom>
        </p:spPr>
      </p:pic>
      <p:sp>
        <p:nvSpPr>
          <p:cNvPr id="2" name="Title 1">
            <a:extLst>
              <a:ext uri="{FF2B5EF4-FFF2-40B4-BE49-F238E27FC236}">
                <a16:creationId xmlns:a16="http://schemas.microsoft.com/office/drawing/2014/main" id="{8582D934-B22A-48D6-A2CC-42555C8D43B9}"/>
              </a:ext>
            </a:extLst>
          </p:cNvPr>
          <p:cNvSpPr>
            <a:spLocks noGrp="1"/>
          </p:cNvSpPr>
          <p:nvPr>
            <p:ph type="title"/>
          </p:nvPr>
        </p:nvSpPr>
        <p:spPr>
          <a:xfrm>
            <a:off x="358727" y="136753"/>
            <a:ext cx="6768904" cy="1318889"/>
          </a:xfrm>
        </p:spPr>
        <p:txBody>
          <a:bodyPr vert="horz" lIns="91440" tIns="45720" rIns="91440" bIns="45720" rtlCol="0" anchor="b">
            <a:noAutofit/>
          </a:bodyPr>
          <a:lstStyle/>
          <a:p>
            <a:r>
              <a:rPr lang="en-US" sz="2800" b="1" dirty="0"/>
              <a:t>Strategy Selection</a:t>
            </a:r>
            <a:br>
              <a:rPr lang="en-US" sz="3600" dirty="0"/>
            </a:br>
            <a:r>
              <a:rPr lang="en-US" sz="3600" dirty="0">
                <a:solidFill>
                  <a:srgbClr val="CC4927"/>
                </a:solidFill>
              </a:rPr>
              <a:t>Definitions</a:t>
            </a:r>
          </a:p>
        </p:txBody>
      </p:sp>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2"/>
          </p:nvPr>
        </p:nvSpPr>
        <p:spPr>
          <a:xfrm>
            <a:off x="358727" y="1831141"/>
            <a:ext cx="4670097" cy="4715284"/>
          </a:xfrm>
          <a:solidFill>
            <a:schemeClr val="bg1"/>
          </a:solidFill>
        </p:spPr>
        <p:txBody>
          <a:bodyPr vert="horz" lIns="91440" tIns="45720" rIns="91440" bIns="45720" rtlCol="0" anchor="t">
            <a:noAutofit/>
          </a:bodyPr>
          <a:lstStyle/>
          <a:p>
            <a:r>
              <a:rPr lang="en-US" sz="2800" dirty="0"/>
              <a:t>What is a prevention strategy, and what makes a strategy evidence based? </a:t>
            </a:r>
          </a:p>
        </p:txBody>
      </p:sp>
      <p:pic>
        <p:nvPicPr>
          <p:cNvPr id="9" name="Picture 6" descr="woman sitting on the chair">
            <a:extLst>
              <a:ext uri="{FF2B5EF4-FFF2-40B4-BE49-F238E27FC236}">
                <a16:creationId xmlns:a16="http://schemas.microsoft.com/office/drawing/2014/main" id="{1FC1BAF1-7029-4676-A077-622B75F149C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77408" y="367991"/>
            <a:ext cx="5459390" cy="582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0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Strategy Selection</a:t>
            </a:r>
            <a:br>
              <a:rPr lang="en-US" sz="4600" b="1" dirty="0">
                <a:latin typeface="+mn-lt"/>
              </a:rPr>
            </a:br>
            <a:r>
              <a:rPr lang="en-US" sz="3600" dirty="0">
                <a:solidFill>
                  <a:srgbClr val="CC4927"/>
                </a:solidFill>
                <a:latin typeface="+mn-lt"/>
              </a:rPr>
              <a:t>What is a prevention strategy?</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2" y="1948069"/>
            <a:ext cx="6742708" cy="4671392"/>
          </a:xfrm>
        </p:spPr>
        <p:txBody>
          <a:bodyPr anchor="t">
            <a:normAutofit/>
          </a:bodyPr>
          <a:lstStyle/>
          <a:p>
            <a:r>
              <a:rPr lang="en-US" sz="2400" dirty="0"/>
              <a:t>A policy, program, or protocol used to prevent and/or reduce a risk factor, or to enhance a protective factor</a:t>
            </a:r>
            <a:endParaRPr lang="en-US" sz="2400" dirty="0">
              <a:cs typeface="Arial"/>
            </a:endParaRPr>
          </a:p>
          <a:p>
            <a:r>
              <a:rPr lang="en-US" sz="2400" dirty="0"/>
              <a:t>Some “prevention strategies” found in registries are actually comprehensive processes or frameworks comprising multiple strategies</a:t>
            </a:r>
          </a:p>
          <a:p>
            <a:r>
              <a:rPr lang="en-US" sz="2400" dirty="0">
                <a:cs typeface="Arial"/>
              </a:rPr>
              <a:t>Providing information, enhancing skills, and changing consequences can all be “types” of strategies or “components” of strategies</a:t>
            </a:r>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7</a:t>
            </a:fld>
            <a:endParaRPr lang="en-US" dirty="0">
              <a:solidFill>
                <a:schemeClr val="bg1">
                  <a:lumMod val="50000"/>
                </a:schemeClr>
              </a:solidFill>
            </a:endParaRPr>
          </a:p>
        </p:txBody>
      </p:sp>
    </p:spTree>
    <p:extLst>
      <p:ext uri="{BB962C8B-B14F-4D97-AF65-F5344CB8AC3E}">
        <p14:creationId xmlns:p14="http://schemas.microsoft.com/office/powerpoint/2010/main" val="417910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Strategy Selection</a:t>
            </a:r>
            <a:br>
              <a:rPr lang="en-US" sz="4600" b="1" dirty="0">
                <a:latin typeface="+mn-lt"/>
              </a:rPr>
            </a:br>
            <a:r>
              <a:rPr lang="en-US" sz="3600" dirty="0">
                <a:solidFill>
                  <a:srgbClr val="CC4927"/>
                </a:solidFill>
                <a:latin typeface="+mn-lt"/>
              </a:rPr>
              <a:t>What makes a strategy evidence-based?</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8</a:t>
            </a:fld>
            <a:endParaRPr lang="en-US" dirty="0">
              <a:solidFill>
                <a:schemeClr val="bg1">
                  <a:lumMod val="50000"/>
                </a:schemeClr>
              </a:solidFill>
            </a:endParaRPr>
          </a:p>
        </p:txBody>
      </p:sp>
      <p:sp>
        <p:nvSpPr>
          <p:cNvPr id="8" name="Rounded Rectangle 7"/>
          <p:cNvSpPr/>
          <p:nvPr/>
        </p:nvSpPr>
        <p:spPr>
          <a:xfrm>
            <a:off x="572493" y="1941068"/>
            <a:ext cx="3518452" cy="1023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Conceptual Fit</a:t>
            </a:r>
          </a:p>
        </p:txBody>
      </p:sp>
      <p:sp>
        <p:nvSpPr>
          <p:cNvPr id="9" name="Rounded Rectangle 8"/>
          <p:cNvSpPr/>
          <p:nvPr/>
        </p:nvSpPr>
        <p:spPr>
          <a:xfrm>
            <a:off x="572493" y="3647078"/>
            <a:ext cx="3518452" cy="1023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Practical Fit</a:t>
            </a:r>
          </a:p>
        </p:txBody>
      </p:sp>
      <p:sp>
        <p:nvSpPr>
          <p:cNvPr id="12" name="Rounded Rectangle 11"/>
          <p:cNvSpPr/>
          <p:nvPr/>
        </p:nvSpPr>
        <p:spPr>
          <a:xfrm>
            <a:off x="572493" y="5353088"/>
            <a:ext cx="3518452" cy="1023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Evidence of Effectiveness</a:t>
            </a:r>
          </a:p>
        </p:txBody>
      </p:sp>
      <p:sp>
        <p:nvSpPr>
          <p:cNvPr id="13" name="Plus 12" descr="Plus sign"/>
          <p:cNvSpPr/>
          <p:nvPr/>
        </p:nvSpPr>
        <p:spPr>
          <a:xfrm>
            <a:off x="2014613" y="3107155"/>
            <a:ext cx="447261" cy="397565"/>
          </a:xfrm>
          <a:prstGeom prst="mathPlus">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3" descr="Plus sign"/>
          <p:cNvSpPr/>
          <p:nvPr/>
        </p:nvSpPr>
        <p:spPr>
          <a:xfrm>
            <a:off x="2014612" y="4826528"/>
            <a:ext cx="447261" cy="397565"/>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qual 14" descr="Equal sign"/>
          <p:cNvSpPr/>
          <p:nvPr/>
        </p:nvSpPr>
        <p:spPr>
          <a:xfrm>
            <a:off x="5512526" y="3692860"/>
            <a:ext cx="966651" cy="522515"/>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7654834" y="2507738"/>
            <a:ext cx="3239588" cy="28927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Best Practices Fit</a:t>
            </a:r>
          </a:p>
        </p:txBody>
      </p:sp>
    </p:spTree>
    <p:extLst>
      <p:ext uri="{BB962C8B-B14F-4D97-AF65-F5344CB8AC3E}">
        <p14:creationId xmlns:p14="http://schemas.microsoft.com/office/powerpoint/2010/main" val="35698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B4FE-D651-47F3-9C05-533E87BA7305}"/>
              </a:ext>
            </a:extLst>
          </p:cNvPr>
          <p:cNvSpPr>
            <a:spLocks noGrp="1"/>
          </p:cNvSpPr>
          <p:nvPr>
            <p:ph type="title"/>
          </p:nvPr>
        </p:nvSpPr>
        <p:spPr>
          <a:xfrm>
            <a:off x="572493" y="238539"/>
            <a:ext cx="11018520" cy="1434415"/>
          </a:xfrm>
        </p:spPr>
        <p:txBody>
          <a:bodyPr anchor="b">
            <a:normAutofit/>
          </a:bodyPr>
          <a:lstStyle/>
          <a:p>
            <a:r>
              <a:rPr lang="en-US" sz="3600" b="1" dirty="0"/>
              <a:t>Strategy Selection</a:t>
            </a:r>
            <a:br>
              <a:rPr lang="en-US" sz="4600" b="1" dirty="0">
                <a:latin typeface="+mn-lt"/>
              </a:rPr>
            </a:br>
            <a:r>
              <a:rPr lang="en-US" sz="3600" dirty="0">
                <a:solidFill>
                  <a:schemeClr val="accent2"/>
                </a:solidFill>
                <a:latin typeface="+mn-lt"/>
              </a:rPr>
              <a:t>Conceptual Fit</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10F07E-535D-46E0-B263-980CEF591625}"/>
              </a:ext>
              <a:ext uri="{C183D7F6-B498-43B3-948B-1728B52AA6E4}">
                <adec:decorative xmlns:adec="http://schemas.microsoft.com/office/drawing/2017/decorative" val="1"/>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2526" y="6727726"/>
            <a:ext cx="12161520" cy="137160"/>
          </a:xfrm>
          <a:prstGeom prst="rect">
            <a:avLst/>
          </a:prstGeom>
        </p:spPr>
      </p:pic>
      <p:sp>
        <p:nvSpPr>
          <p:cNvPr id="11" name="Slide Number Placeholder 1">
            <a:extLst>
              <a:ext uri="{FF2B5EF4-FFF2-40B4-BE49-F238E27FC236}">
                <a16:creationId xmlns:a16="http://schemas.microsoft.com/office/drawing/2014/main" id="{C4BDC429-F390-40FC-87A5-629E61F5951A}"/>
              </a:ext>
            </a:extLst>
          </p:cNvPr>
          <p:cNvSpPr txBox="1">
            <a:spLocks/>
          </p:cNvSpPr>
          <p:nvPr/>
        </p:nvSpPr>
        <p:spPr>
          <a:xfrm>
            <a:off x="8988288" y="635635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mtClean="0">
                <a:solidFill>
                  <a:schemeClr val="bg1">
                    <a:lumMod val="50000"/>
                  </a:schemeClr>
                </a:solidFill>
              </a:rPr>
              <a:pPr algn="r"/>
              <a:t>9</a:t>
            </a:fld>
            <a:endParaRPr lang="en-US" dirty="0">
              <a:solidFill>
                <a:schemeClr val="bg1">
                  <a:lumMod val="50000"/>
                </a:schemeClr>
              </a:solidFill>
            </a:endParaRPr>
          </a:p>
        </p:txBody>
      </p:sp>
      <p:sp>
        <p:nvSpPr>
          <p:cNvPr id="17" name="Content Placeholder 2">
            <a:extLst>
              <a:ext uri="{FF2B5EF4-FFF2-40B4-BE49-F238E27FC236}">
                <a16:creationId xmlns:a16="http://schemas.microsoft.com/office/drawing/2014/main" id="{D6C196BC-E70D-4D80-A5DF-DDC9EA9D9850}"/>
              </a:ext>
            </a:extLst>
          </p:cNvPr>
          <p:cNvSpPr>
            <a:spLocks noGrp="1"/>
          </p:cNvSpPr>
          <p:nvPr>
            <p:ph idx="1"/>
          </p:nvPr>
        </p:nvSpPr>
        <p:spPr>
          <a:xfrm>
            <a:off x="572492" y="1948069"/>
            <a:ext cx="4768942" cy="4671392"/>
          </a:xfrm>
        </p:spPr>
        <p:txBody>
          <a:bodyPr anchor="t">
            <a:normAutofit/>
          </a:bodyPr>
          <a:lstStyle/>
          <a:p>
            <a:r>
              <a:rPr lang="en-US" sz="2400" dirty="0"/>
              <a:t>Relevant for the specific risk/protective factor or local condition prioritized </a:t>
            </a:r>
          </a:p>
          <a:p>
            <a:r>
              <a:rPr lang="en-US" sz="2400" dirty="0"/>
              <a:t>Specific to the community’s characteristics and culture (e.g., youth, rural, mostly White and Hispanic)</a:t>
            </a:r>
          </a:p>
        </p:txBody>
      </p:sp>
      <p:pic>
        <p:nvPicPr>
          <p:cNvPr id="18" name="Picture 4" descr="Then a Miracle Occurs. Copyrighted artwork by Sydney Harris Inc. All materials used with per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688" y="718921"/>
            <a:ext cx="4527800" cy="563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77468"/>
      </p:ext>
    </p:extLst>
  </p:cSld>
  <p:clrMapOvr>
    <a:masterClrMapping/>
  </p:clrMapOvr>
</p:sld>
</file>

<file path=ppt/theme/theme1.xml><?xml version="1.0" encoding="utf-8"?>
<a:theme xmlns:a="http://schemas.openxmlformats.org/drawingml/2006/main" name="Office Theme">
  <a:themeElements>
    <a:clrScheme name="Custom 32">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694961"/>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7C0643-029B-B64D-B22A-8EFE1DDB07A5}" vid="{EDD24F91-4270-D94D-9FFF-777BB0BE11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2690</TotalTime>
  <Words>2450</Words>
  <Application>Microsoft Office PowerPoint</Application>
  <PresentationFormat>Widescreen</PresentationFormat>
  <Paragraphs>245</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Selecting Prevention Strategies that Work</vt:lpstr>
      <vt:lpstr>Disclaimer</vt:lpstr>
      <vt:lpstr>Objectives</vt:lpstr>
      <vt:lpstr>Session 1: How to look for strategies</vt:lpstr>
      <vt:lpstr>Planning Timeline and Next Steps </vt:lpstr>
      <vt:lpstr>Strategy Selection Definitions</vt:lpstr>
      <vt:lpstr>Strategy Selection What is a prevention strategy?</vt:lpstr>
      <vt:lpstr>Strategy Selection What makes a strategy evidence-based?</vt:lpstr>
      <vt:lpstr>Strategy Selection Conceptual Fit</vt:lpstr>
      <vt:lpstr>Strategy Selection Practical Fit</vt:lpstr>
      <vt:lpstr>Strategy Selection Evidence of Effectiveness</vt:lpstr>
      <vt:lpstr>Evidence of Effectiveness Federal Registries</vt:lpstr>
      <vt:lpstr>Evidence of Effectiveness Peer-Reviewed Journal Articles</vt:lpstr>
      <vt:lpstr>Evidence of Effectiveness Evaluation Findings and Expert Opinion</vt:lpstr>
      <vt:lpstr>Evidence of Effectiveness Why not just pick from a list of EBPs?</vt:lpstr>
      <vt:lpstr>Evidence of Effectiveness What works and what doesn’t?</vt:lpstr>
      <vt:lpstr>Next Steps</vt:lpstr>
      <vt:lpstr>Next Steps (cont’d)</vt:lpstr>
      <vt:lpstr>Session 2: Identifying and assessing strategies for fit</vt:lpstr>
      <vt:lpstr>Identifying Strategies  Doing the Research</vt:lpstr>
      <vt:lpstr>Assessing Strategies for Fit Describe Each Strategy</vt:lpstr>
      <vt:lpstr>Strategy Assessment Tools </vt:lpstr>
      <vt:lpstr>Strategy Assessment Tools - 2 </vt:lpstr>
      <vt:lpstr>Strategy Assessment Tools - 3</vt:lpstr>
      <vt:lpstr>Session 3: Prioritizing strategies</vt:lpstr>
      <vt:lpstr>Final Strategy Selection Prioritization</vt:lpstr>
      <vt:lpstr>Strategy Assessment Tools - Blank </vt:lpstr>
      <vt:lpstr>Final Strategy Selection Prioritization - 2</vt:lpstr>
      <vt:lpstr>Final Strategy Selection Funder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Prevention Strategies that Work</dc:title>
  <dc:creator>Great Lakes PTTC</dc:creator>
  <cp:lastModifiedBy>Kris Gabrielsen</cp:lastModifiedBy>
  <cp:revision>670</cp:revision>
  <cp:lastPrinted>2022-02-10T12:12:04Z</cp:lastPrinted>
  <dcterms:created xsi:type="dcterms:W3CDTF">2021-11-05T22:19:06Z</dcterms:created>
  <dcterms:modified xsi:type="dcterms:W3CDTF">2022-12-29T02:27:47Z</dcterms:modified>
</cp:coreProperties>
</file>