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5" r:id="rId5"/>
  </p:sldMasterIdLst>
  <p:notesMasterIdLst>
    <p:notesMasterId r:id="rId16"/>
  </p:notesMasterIdLst>
  <p:sldIdLst>
    <p:sldId id="286" r:id="rId6"/>
    <p:sldId id="288" r:id="rId7"/>
    <p:sldId id="278" r:id="rId8"/>
    <p:sldId id="279" r:id="rId9"/>
    <p:sldId id="280" r:id="rId10"/>
    <p:sldId id="281" r:id="rId11"/>
    <p:sldId id="282" r:id="rId12"/>
    <p:sldId id="283" r:id="rId13"/>
    <p:sldId id="284"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Eisenberg" initials="NE" lastIdx="4" clrIdx="0">
    <p:extLst>
      <p:ext uri="{19B8F6BF-5375-455C-9EA6-DF929625EA0E}">
        <p15:presenceInfo xmlns:p15="http://schemas.microsoft.com/office/powerpoint/2012/main" userId="S-1-5-21-2025429265-562591055-839522115-100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A4B"/>
    <a:srgbClr val="94A543"/>
    <a:srgbClr val="8F8E90"/>
    <a:srgbClr val="6A7731"/>
    <a:srgbClr val="859F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62" autoAdjust="0"/>
    <p:restoredTop sz="46784" autoAdjust="0"/>
  </p:normalViewPr>
  <p:slideViewPr>
    <p:cSldViewPr snapToGrid="0" snapToObjects="1">
      <p:cViewPr varScale="1">
        <p:scale>
          <a:sx n="35" d="100"/>
          <a:sy n="35" d="100"/>
        </p:scale>
        <p:origin x="1998" y="4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1BF2-8A5C-42F2-B1FC-687654EE8577}"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D3FCC-D2CA-4AB6-914B-F07DC3987E4C}" type="slidenum">
              <a:rPr lang="en-US" smtClean="0"/>
              <a:t>‹#›</a:t>
            </a:fld>
            <a:endParaRPr lang="en-US"/>
          </a:p>
        </p:txBody>
      </p:sp>
    </p:spTree>
    <p:extLst>
      <p:ext uri="{BB962C8B-B14F-4D97-AF65-F5344CB8AC3E}">
        <p14:creationId xmlns:p14="http://schemas.microsoft.com/office/powerpoint/2010/main" val="132829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80/1556488070126304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noProof="0" dirty="0"/>
              <a:t>Estas diapositivas se pueden usar para introducir un resumen de la Estrategia de Desarrollo Social, una estrategia que cualquier adulto/a puede usar para promover y fortalecer la protección en la vida de los/as jóvenes. </a:t>
            </a:r>
          </a:p>
          <a:p>
            <a:endParaRPr lang="en-US" dirty="0"/>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a:t>
            </a:fld>
            <a:endParaRPr lang="en-US"/>
          </a:p>
        </p:txBody>
      </p:sp>
    </p:spTree>
    <p:extLst>
      <p:ext uri="{BB962C8B-B14F-4D97-AF65-F5344CB8AC3E}">
        <p14:creationId xmlns:p14="http://schemas.microsoft.com/office/powerpoint/2010/main" val="119748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10</a:t>
            </a:fld>
            <a:endParaRPr lang="en-US"/>
          </a:p>
        </p:txBody>
      </p:sp>
    </p:spTree>
    <p:extLst>
      <p:ext uri="{BB962C8B-B14F-4D97-AF65-F5344CB8AC3E}">
        <p14:creationId xmlns:p14="http://schemas.microsoft.com/office/powerpoint/2010/main" val="396574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Estas diapositivas pueden utilizarse como una descripción general de la Estrategia de Desarrollo Social, o incorporarse en otras presentaciones o materiales.  Por favor citar al </a:t>
            </a:r>
            <a:r>
              <a:rPr lang="en-US" i="1" baseline="0" dirty="0"/>
              <a:t>Northwest PTTC</a:t>
            </a:r>
            <a:r>
              <a:rPr lang="en-US" baseline="0" dirty="0"/>
              <a:t> y al </a:t>
            </a:r>
            <a:r>
              <a:rPr lang="en-US" i="1" baseline="0" dirty="0"/>
              <a:t>Social Development Research Group </a:t>
            </a:r>
            <a:r>
              <a:rPr lang="en-US" baseline="0" dirty="0"/>
              <a:t>de la Universidad de Washington </a:t>
            </a:r>
            <a:r>
              <a:rPr lang="es-ES" dirty="0"/>
              <a:t>como autores de estas diapositivas, señalando que todo el contenido se deriva de proyectos de investigación financiados con fondos federales. Esto incluye el estudio longitudinal sobre prevención, el Proyecto de Desarrollo Social de Seattle (SSDP), que comenzó en 1981 con una intervención en la escuela primaria y ha seguido a esos estudiantes desde entonces para documentar el impacto que ha tenido promover la Estrategia de Desarrollo Social tempranamente en sus vidas.  Ver por ejemplo: 
</a:t>
            </a:r>
            <a:endParaRPr lang="en-US" baseline="0" dirty="0"/>
          </a:p>
          <a:p>
            <a:pPr marL="171450" indent="-171450">
              <a:buFont typeface="Arial" panose="020B0604020202020204" pitchFamily="34" charset="0"/>
              <a:buChar char="•"/>
            </a:pPr>
            <a:r>
              <a:rPr lang="en-US" baseline="0" dirty="0" err="1"/>
              <a:t>Kosterman</a:t>
            </a:r>
            <a:r>
              <a:rPr lang="en-US" baseline="0" dirty="0"/>
              <a:t>, Rick, Haggerty, Kevin P., Hawkins, J. David (2010). Long-term effects of social development intervention. </a:t>
            </a:r>
            <a:r>
              <a:rPr lang="en-US" i="1" baseline="0" dirty="0"/>
              <a:t>Better: Evidence-Based Education</a:t>
            </a:r>
            <a:r>
              <a:rPr lang="en-US" baseline="0" dirty="0"/>
              <a:t>, 2(2), 6-7.</a:t>
            </a:r>
          </a:p>
          <a:p>
            <a:pPr marL="171450" indent="-171450">
              <a:buFont typeface="Arial" panose="020B0604020202020204" pitchFamily="34" charset="0"/>
              <a:buChar char="•"/>
            </a:pPr>
            <a:r>
              <a:rPr lang="en-US" b="0" i="0" dirty="0">
                <a:solidFill>
                  <a:srgbClr val="303030"/>
                </a:solidFill>
                <a:effectLst/>
                <a:latin typeface="arial" panose="020B0604020202020204" pitchFamily="34" charset="0"/>
              </a:rPr>
              <a:t>Hawkins JD, </a:t>
            </a:r>
            <a:r>
              <a:rPr lang="en-US" b="0" i="0" dirty="0" err="1">
                <a:solidFill>
                  <a:srgbClr val="303030"/>
                </a:solidFill>
                <a:effectLst/>
                <a:latin typeface="arial" panose="020B0604020202020204" pitchFamily="34" charset="0"/>
              </a:rPr>
              <a:t>Kosterman</a:t>
            </a:r>
            <a:r>
              <a:rPr lang="en-US" b="0" i="0" dirty="0">
                <a:solidFill>
                  <a:srgbClr val="303030"/>
                </a:solidFill>
                <a:effectLst/>
                <a:latin typeface="arial" panose="020B0604020202020204" pitchFamily="34" charset="0"/>
              </a:rPr>
              <a:t> R, Catalano RF, Hill KG, Abbott RD. Effects of social development intervention in childhood 15 years later. </a:t>
            </a:r>
            <a:r>
              <a:rPr lang="en-US" b="0" i="1" dirty="0">
                <a:solidFill>
                  <a:srgbClr val="303030"/>
                </a:solidFill>
                <a:effectLst/>
                <a:latin typeface="arial" panose="020B0604020202020204" pitchFamily="34" charset="0"/>
              </a:rPr>
              <a:t>Arch </a:t>
            </a:r>
            <a:r>
              <a:rPr lang="en-US" b="0" i="1" dirty="0" err="1">
                <a:solidFill>
                  <a:srgbClr val="303030"/>
                </a:solidFill>
                <a:effectLst/>
                <a:latin typeface="arial" panose="020B0604020202020204" pitchFamily="34" charset="0"/>
              </a:rPr>
              <a:t>Pediatr</a:t>
            </a:r>
            <a:r>
              <a:rPr lang="en-US" b="0" i="1" dirty="0">
                <a:solidFill>
                  <a:srgbClr val="303030"/>
                </a:solidFill>
                <a:effectLst/>
                <a:latin typeface="arial" panose="020B0604020202020204" pitchFamily="34" charset="0"/>
              </a:rPr>
              <a:t> </a:t>
            </a:r>
            <a:r>
              <a:rPr lang="en-US" b="0" i="1" dirty="0" err="1">
                <a:solidFill>
                  <a:srgbClr val="303030"/>
                </a:solidFill>
                <a:effectLst/>
                <a:latin typeface="arial" panose="020B0604020202020204" pitchFamily="34" charset="0"/>
              </a:rPr>
              <a:t>Adolesc</a:t>
            </a:r>
            <a:r>
              <a:rPr lang="en-US" b="0" i="1" dirty="0">
                <a:solidFill>
                  <a:srgbClr val="303030"/>
                </a:solidFill>
                <a:effectLst/>
                <a:latin typeface="arial" panose="020B0604020202020204" pitchFamily="34" charset="0"/>
              </a:rPr>
              <a:t> Med</a:t>
            </a:r>
            <a:r>
              <a:rPr lang="en-US" b="0" i="0" dirty="0">
                <a:solidFill>
                  <a:srgbClr val="303030"/>
                </a:solidFill>
                <a:effectLst/>
                <a:latin typeface="arial" panose="020B0604020202020204" pitchFamily="34" charset="0"/>
              </a:rPr>
              <a:t>. 2008;162(12):1133–1141. doi:10.1001/archpedi.162.12.1133</a:t>
            </a:r>
            <a:endParaRPr lang="en-US" baseline="0" dirty="0"/>
          </a:p>
          <a:p>
            <a:pPr marL="171450" indent="-171450">
              <a:buFont typeface="Arial" panose="020B0604020202020204" pitchFamily="34" charset="0"/>
              <a:buChar char="•"/>
            </a:pPr>
            <a:r>
              <a:rPr lang="en-US" b="0" i="0" dirty="0">
                <a:solidFill>
                  <a:srgbClr val="333333"/>
                </a:solidFill>
                <a:effectLst/>
                <a:latin typeface="Open Sans"/>
              </a:rPr>
              <a:t>J. David Hawkins, Brian H. Smith, Karl G. Hill, Rick </a:t>
            </a:r>
            <a:r>
              <a:rPr lang="en-US" b="0" i="0" dirty="0" err="1">
                <a:solidFill>
                  <a:srgbClr val="333333"/>
                </a:solidFill>
                <a:effectLst/>
                <a:latin typeface="Open Sans"/>
              </a:rPr>
              <a:t>Kosterman</a:t>
            </a:r>
            <a:r>
              <a:rPr lang="en-US" b="0" i="0" dirty="0">
                <a:solidFill>
                  <a:srgbClr val="333333"/>
                </a:solidFill>
                <a:effectLst/>
                <a:latin typeface="Open Sans"/>
              </a:rPr>
              <a:t>, Richard F. Catalano &amp; Robert D. Abbott (2007) Promoting Social Development and Preventing Health and Behavior Problems during the Elementary Grades: Results from the Seattle Social Development Project, Victims &amp; Offenders, 2:2, 161-181, DOI: </a:t>
            </a:r>
            <a:r>
              <a:rPr lang="en-US" b="0" i="0" u="sng" dirty="0">
                <a:solidFill>
                  <a:srgbClr val="333333"/>
                </a:solidFill>
                <a:effectLst/>
                <a:latin typeface="Open Sans"/>
                <a:hlinkClick r:id="rId3"/>
              </a:rPr>
              <a:t>10.1080/15564880701263049</a:t>
            </a:r>
            <a:endParaRPr lang="en-US" b="0" i="0" u="sng" dirty="0">
              <a:solidFill>
                <a:srgbClr val="333333"/>
              </a:solidFill>
              <a:effectLst/>
              <a:latin typeface="Open Sans"/>
            </a:endParaRPr>
          </a:p>
          <a:p>
            <a:pPr marL="171450" indent="-171450">
              <a:buFont typeface="Arial" panose="020B0604020202020204" pitchFamily="34" charset="0"/>
              <a:buChar char="•"/>
            </a:pPr>
            <a:r>
              <a:rPr lang="en-US" b="0" i="0" dirty="0">
                <a:solidFill>
                  <a:srgbClr val="333333"/>
                </a:solidFill>
                <a:effectLst/>
                <a:latin typeface="Guardian TextSans Web"/>
              </a:rPr>
              <a:t>Hawkins JD, </a:t>
            </a:r>
            <a:r>
              <a:rPr lang="en-US" b="0" i="0" dirty="0" err="1">
                <a:solidFill>
                  <a:srgbClr val="333333"/>
                </a:solidFill>
                <a:effectLst/>
                <a:latin typeface="Guardian TextSans Web"/>
              </a:rPr>
              <a:t>Kosterman</a:t>
            </a:r>
            <a:r>
              <a:rPr lang="en-US" b="0" i="0" dirty="0">
                <a:solidFill>
                  <a:srgbClr val="333333"/>
                </a:solidFill>
                <a:effectLst/>
                <a:latin typeface="Guardian TextSans Web"/>
              </a:rPr>
              <a:t> R, Catalano RF, Hill KG, Abbott RD. Promoting Positive Adult Functioning Through Social Development Intervention in Childhood: Long-term Effects From the Seattle Social Development Project. </a:t>
            </a:r>
            <a:r>
              <a:rPr lang="en-US" b="0" i="1" dirty="0">
                <a:solidFill>
                  <a:srgbClr val="333333"/>
                </a:solidFill>
                <a:effectLst/>
                <a:latin typeface="Guardian TextSans Web"/>
              </a:rPr>
              <a:t>Arch </a:t>
            </a:r>
            <a:r>
              <a:rPr lang="en-US" b="0" i="1" dirty="0" err="1">
                <a:solidFill>
                  <a:srgbClr val="333333"/>
                </a:solidFill>
                <a:effectLst/>
                <a:latin typeface="Guardian TextSans Web"/>
              </a:rPr>
              <a:t>Pediatr</a:t>
            </a:r>
            <a:r>
              <a:rPr lang="en-US" b="0" i="1" dirty="0">
                <a:solidFill>
                  <a:srgbClr val="333333"/>
                </a:solidFill>
                <a:effectLst/>
                <a:latin typeface="Guardian TextSans Web"/>
              </a:rPr>
              <a:t> </a:t>
            </a:r>
            <a:r>
              <a:rPr lang="en-US" b="0" i="1" dirty="0" err="1">
                <a:solidFill>
                  <a:srgbClr val="333333"/>
                </a:solidFill>
                <a:effectLst/>
                <a:latin typeface="Guardian TextSans Web"/>
              </a:rPr>
              <a:t>Adolesc</a:t>
            </a:r>
            <a:r>
              <a:rPr lang="en-US" b="0" i="1" dirty="0">
                <a:solidFill>
                  <a:srgbClr val="333333"/>
                </a:solidFill>
                <a:effectLst/>
                <a:latin typeface="Guardian TextSans Web"/>
              </a:rPr>
              <a:t> Med.</a:t>
            </a:r>
            <a:r>
              <a:rPr lang="en-US" b="0" i="0" dirty="0">
                <a:solidFill>
                  <a:srgbClr val="333333"/>
                </a:solidFill>
                <a:effectLst/>
                <a:latin typeface="Guardian TextSans Web"/>
              </a:rPr>
              <a:t> 2005;159(1):25–31. doi:10.1001/archpedi.159.1.25</a:t>
            </a:r>
            <a:endParaRPr lang="en-US" b="0" i="0" u="sng" dirty="0">
              <a:solidFill>
                <a:srgbClr val="333333"/>
              </a:solidFill>
              <a:effectLst/>
              <a:latin typeface="Open Sans"/>
            </a:endParaRPr>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2</a:t>
            </a:fld>
            <a:endParaRPr lang="en-US"/>
          </a:p>
        </p:txBody>
      </p:sp>
    </p:spTree>
    <p:extLst>
      <p:ext uri="{BB962C8B-B14F-4D97-AF65-F5344CB8AC3E}">
        <p14:creationId xmlns:p14="http://schemas.microsoft.com/office/powerpoint/2010/main" val="302939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Para activar la protección, apoyar un desarrollo saludable y prevenir los problemas antes de que ocurran, sabemos que debemos abordar los predictores del comportamiento: este es un enfoque de prevención centrado en el riesgo y la protección.
</a:t>
            </a:r>
            <a:endParaRPr lang="en-US" dirty="0"/>
          </a:p>
          <a:p>
            <a:r>
              <a:rPr lang="es-ES" dirty="0"/>
              <a:t>La investigación ha identificado dos tipos de predictores para el desarrollo saludable de los jóvenes: 
(1) Factores de riesgo (incluidas las experiencias adversas) y (2) factores de protección
</a:t>
            </a:r>
            <a:endParaRPr lang="en-US" dirty="0"/>
          </a:p>
          <a:p>
            <a:endParaRPr lang="en-US" dirty="0"/>
          </a:p>
          <a:p>
            <a:r>
              <a:rPr lang="es-ES" dirty="0"/>
              <a:t>La Estrategia de Desarrollo Social (EDS) es una herramienta para mejorar cinco factores que generan protección. La EDS organiza estos factores de protección en una estrategia de acción que cualquier persona puede usar en sus interacciones diarias con los jóvenes.</a:t>
            </a:r>
          </a:p>
          <a:p>
            <a:r>
              <a:rPr lang="es-ES" dirty="0"/>
              <a:t>
La EDS es tan simple como 5 dedos en una mano.   Primero, revisemos la teoría general. Luego profundizaremos un poco más en cada componente.
</a:t>
            </a:r>
          </a:p>
          <a:p>
            <a:r>
              <a:rPr lang="es-ES" dirty="0"/>
              <a:t>El primer componente de la EDS es: Oportunidades (señale el signo en el gráfico)
Si desea aumentar los comportamientos saludables en los jóvenes, lo primero que debe hacer es brindar oportunidades. (Oportunidades para que los jóvenes se involucren en actividades positivas, apropiadas a la edad). </a:t>
            </a:r>
          </a:p>
          <a:p>
            <a:r>
              <a:rPr lang="es-ES" dirty="0"/>
              <a:t>
¿El segundo componente? ¡Habilidades! (apunte al signo "Habilidades" en la diapositiva):
El segundo elemento de la EDS son las habilidades. Los jóvenes necesitan las habilidades para tener éxito en las oportunidades que tienen.
</a:t>
            </a:r>
          </a:p>
          <a:p>
            <a:r>
              <a:rPr lang="es-ES" dirty="0"/>
              <a:t>El tercer componente de la EDS es el reconocimiento (apunte al signo de “Reconocimiento” en la diapositiva):
Es importante proporcionar reconocimiento por el esfuerzo, el avance, y el logro.
</a:t>
            </a:r>
          </a:p>
          <a:p>
            <a:r>
              <a:rPr lang="es-ES" dirty="0"/>
              <a:t>El reconocimiento es importante porque genera el cuarto elemento de la EDS ...
Vínculos (apunte a Vínculos en la diapositiva):
Los vínculos, o el apego, son un sentimiento de cercanía emocional y apego a quien proporcionó esas oportunidades, habilidades y reconocimiento. 
</a:t>
            </a:r>
          </a:p>
          <a:p>
            <a:r>
              <a:rPr lang="es-ES" dirty="0"/>
              <a:t>Los vínculos ocurrirán en cualquiera de los contextos en que un/a joven experimenta las oportunidades, habilidades y reconocimiento.  Los vínculos se pueden dar en una comunidad, una familia, una escuela o entre amigos / grupos de compañeros (señale cada símbolo en la diapositiva mientras hace referencia a estos contextos).  
</a:t>
            </a:r>
          </a:p>
          <a:p>
            <a:r>
              <a:rPr lang="es-ES" dirty="0"/>
              <a:t>Los vínculos son importante porque proporcionan la motivación para vivir según el quinto elemento ...</a:t>
            </a:r>
          </a:p>
          <a:p>
            <a:r>
              <a:rPr lang="es-ES" dirty="0"/>
              <a:t>
El quinto elemento son estándares claros (señale los “Estándares claros” en la diapositiva):</a:t>
            </a:r>
          </a:p>
          <a:p>
            <a:r>
              <a:rPr lang="es-ES" dirty="0"/>
              <a:t>
Es esencial que los adultos comuniquemos estándares claros y consistentes para los comportamientos de nuestros jóvenes. Cuando esos jóvenes sienten un sentido de apego y compromiso con nosotros, es más probable que cumplan con esos estándares claramente comunicados.    
</a:t>
            </a:r>
          </a:p>
          <a:p>
            <a:r>
              <a:rPr lang="es-ES" dirty="0"/>
              <a:t>Cuando los jóvenes sigan esos estándares claros, ¡será más probable que tengan los comportamientos saludables que estamos tratando de transmitirles!
</a:t>
            </a:r>
          </a:p>
          <a:p>
            <a:r>
              <a:rPr lang="es-ES" dirty="0"/>
              <a:t>Así que la CLAVE de la Estrategia de Desarrollo Social es la siguiente: Ofrecer Oportunidades, Desarrollar Habilidades y Dar Reconocimiento es la BASE de la creación de los Vínculos ... lo que abre a una persona joven a seguir estándares claros de comportamiento y a tener comportamientos saludables.
</a:t>
            </a:r>
          </a:p>
          <a:p>
            <a:r>
              <a:rPr lang="es-ES" dirty="0"/>
              <a:t>Finalmente, veamos las características individuales (señale la frase en la parte inferior de la diapositiva):  
A medida que activamos cada uno de estos 5 elementos de la EDS, siempre debemos tener en cuenta las características individuales.
Por ejemplo:
¿Las oportunidades que estamos ofreciendo, toman en cuenta las características individuales de los jóvenes?
¿Solo ofrecer deportes cuando un joven está interesado en la música, es considerar las características individuales?
En cada paso, reconocemos que las oportunidades, habilidades y el reconocimiento deben proporcionarse de manera que tengan en cuenta las diferencias individuales de los niños y las diferencias culturales. 
</a:t>
            </a:r>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3</a:t>
            </a:fld>
            <a:endParaRPr lang="en-US"/>
          </a:p>
        </p:txBody>
      </p:sp>
    </p:spTree>
    <p:extLst>
      <p:ext uri="{BB962C8B-B14F-4D97-AF65-F5344CB8AC3E}">
        <p14:creationId xmlns:p14="http://schemas.microsoft.com/office/powerpoint/2010/main" val="231380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Ok, ahora profundicemos un poco más en cada uno de estos 5 componentes de la EDS.</a:t>
            </a:r>
          </a:p>
          <a:p>
            <a:r>
              <a:rPr lang="es-ES" dirty="0"/>
              <a:t>
Si desea aumentar los comportamientos saludables en los jóvenes, lo primero que debe hacer es </a:t>
            </a:r>
            <a:r>
              <a:rPr lang="es-ES" b="1" dirty="0"/>
              <a:t>brindar oportunidades</a:t>
            </a:r>
            <a:r>
              <a:rPr lang="es-ES" dirty="0"/>
              <a:t>.
Las oportunidades deben ser apropiadas para la edad y el nivel de desarrollo de los jóvenes, así como sus las habilidades e intereses.</a:t>
            </a:r>
          </a:p>
          <a:p>
            <a:r>
              <a:rPr lang="es-ES" dirty="0"/>
              <a:t>
Hay muchos ejemplos de cómo ofrecer oportunidades en el hogar, la escuela y en la comunidad. Además, debemos considerar la edad de los jóvenes, y si las oportunidades son apropiadas. 
Por ejemplo, puede que no sea apropiado proporcionar clases de cocina en una estufa caliente a niños de 5 años, pero podemos ofrecer la oportunidades de elegir comidas y bocadillos saludables. 
</a:t>
            </a:r>
          </a:p>
          <a:p>
            <a:r>
              <a:rPr lang="es-ES" dirty="0"/>
              <a:t>Las oportunidades también deben ser significativas. Por ejemplo, involucrar a los adolescentes en una junta o coalición  comunitaria sin proporcionarles una voz significativa o la oportunidad de votar en decisiones puede no ser motivador y puede alienar aún más a los adolescentes.</a:t>
            </a:r>
          </a:p>
          <a:p>
            <a:r>
              <a:rPr lang="es-ES" dirty="0"/>
              <a:t>
También es importante hacer coincidir las oportunidades con las características e intereses individuales de cada joven (p. ej., brindar la oportunidad de estar en un equipo de baloncesto puede no ser significativo para todos los niños de 13 años).</a:t>
            </a:r>
          </a:p>
          <a:p>
            <a:endParaRPr lang="es-ES" dirty="0"/>
          </a:p>
          <a:p>
            <a:r>
              <a:rPr lang="es-ES" dirty="0"/>
              <a:t>Finalmente, las oportunidades deben ser lo suficientemente desafiantes como para ser motivadoras, pero no tan desafiantes como para volverse frustrantes.
</a:t>
            </a:r>
          </a:p>
          <a:p>
            <a:pPr marL="0" indent="0">
              <a:buFont typeface="Arial" panose="020B0604020202020204" pitchFamily="34" charset="0"/>
              <a:buNone/>
            </a:pPr>
            <a:r>
              <a:rPr lang="es-ES" dirty="0"/>
              <a:t>¿Ejemplos? – Puede pedirle a su audiencia que piense en otros ejemplos.  Aquí hay una lista de cosas que los padres pueden hacer:
Recoger a su bebé
Leerle a su hijo/a preescolar
Involucrar a su hijo/a en las decisiones sobre las tareas domésticas
Participar en actividades deportivas, sociales, musicales y educativas con su hijo/a 
Involucrar a su hijo/a adolescente en las decisiones sobre permisos y horas de llegada a casa (“</a:t>
            </a:r>
            <a:r>
              <a:rPr lang="es-ES" dirty="0" err="1"/>
              <a:t>curfew</a:t>
            </a:r>
            <a:r>
              <a:rPr lang="es-ES" dirty="0"/>
              <a:t>”)
Ofreciéndose como voluntario con su hijo/a adolescente para una causa de interés común
</a:t>
            </a:r>
          </a:p>
          <a:p>
            <a:pPr marL="0" indent="0">
              <a:buFont typeface="Arial" panose="020B0604020202020204" pitchFamily="34" charset="0"/>
              <a:buNone/>
            </a:pPr>
            <a:r>
              <a:rPr lang="es-ES" dirty="0"/>
              <a:t>¡Recuerden! Al proporcionar oportunidades:
Tomar en cuenta las características individuales
Hágalas significativas y apropiadas a la edad
Adaptarse a los intereses y habilidades del/a joven 
Muéstrele a los jóvenes que son valorados.
</a:t>
            </a:r>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4</a:t>
            </a:fld>
            <a:endParaRPr lang="en-US"/>
          </a:p>
        </p:txBody>
      </p:sp>
    </p:spTree>
    <p:extLst>
      <p:ext uri="{BB962C8B-B14F-4D97-AF65-F5344CB8AC3E}">
        <p14:creationId xmlns:p14="http://schemas.microsoft.com/office/powerpoint/2010/main" val="279124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segundo elemento de la EDS son las </a:t>
            </a:r>
            <a:r>
              <a:rPr lang="es-ES" b="1" dirty="0"/>
              <a:t>habilidades</a:t>
            </a:r>
            <a:r>
              <a:rPr lang="es-ES" dirty="0"/>
              <a:t>. Los jóvenes necesitan habilidades para tener éxito en las oportunidades que se presentan.</a:t>
            </a:r>
          </a:p>
          <a:p>
            <a:r>
              <a:rPr lang="es-ES" dirty="0"/>
              <a:t>
Hay varias consideraciones prácticas importantes para enseñar habilidades a los jóvenes.</a:t>
            </a:r>
          </a:p>
          <a:p>
            <a:r>
              <a:rPr lang="es-ES" dirty="0"/>
              <a:t>
Primero, sea intencional y realista. La habilidad debe ser apropiada para las capacidades del joven. Los niños aprenden mejor y están dispuestos a seguir intentándolo cuando obtienen éxito rápidamente. El hecho de que un niño aprenda una habilidad a una edad no significa que otro niño necesariamente estará listo para aprender esa habilidad a la misma edad.</a:t>
            </a:r>
          </a:p>
          <a:p>
            <a:r>
              <a:rPr lang="es-ES" dirty="0"/>
              <a:t>
Segundo, motive al joven a aprender la habilidad.  Ayúdelos a entender por qué es importante para ellos tener esta habilidad; refuerce los comentarios de los mimos jóvenes acerca del valor de dicha habilidad.
</a:t>
            </a:r>
          </a:p>
          <a:p>
            <a:r>
              <a:rPr lang="es-ES" dirty="0"/>
              <a:t>En tercer lugar, comience poco a poco. Si desea que un niño aprenda una habilidad complicada, divida la habilidad en pequeños pasos y enseñe una parte a la vez. Por ejemplo, si desea que los niños aprendan a limpiar sus habitaciones, comience enseñándoles cómo guardar sus juguetes. Una vez que los niños hayan dominado esta habilidad, enséñeles cómo doblar y guardar la ropa o hacer la cama. La falta de preparación de los niños para aprender una determinada habilidad puede ser el resultado que los adultos no han logrado dividir una tarea difícil en pasos manejables y enseñar esos pasos uno a la vez. 
</a:t>
            </a:r>
          </a:p>
          <a:p>
            <a:r>
              <a:rPr lang="es-ES" dirty="0"/>
              <a:t>Cuarto, asegúrese de modelar, luego practique. Demuestre la habilidad que está enseñando. Los jugadores profesionales de futbol primero ven la habilidad, luego practican, practican, practican. Crear oportunidades naturales para practicar es importante.</a:t>
            </a:r>
          </a:p>
          <a:p>
            <a:endParaRPr lang="es-ES" dirty="0"/>
          </a:p>
          <a:p>
            <a:r>
              <a:rPr lang="es-ES" dirty="0"/>
              <a:t>Finalmente, aumente lentamente el nivel de dificultad de manera de ir apoyándose sobre los éxitos que ya han logrado. Proporcione nuevos desafíos a medida que los jóvenes van logrando éxitos. Si los niños experimentan un 100% de éxito el 100% del tiempo, pueden tener una tendencia a darse por vencidos la primera vez que se encuentran con algo difícil. Por otro lado, si los niños experimentan fracasos frecuentes, pueden desanimarse tanto que dejarán de intentarlo.</a:t>
            </a:r>
          </a:p>
          <a:p>
            <a:r>
              <a:rPr lang="es-ES" dirty="0"/>
              <a:t>
¿Ejemplos?
Practiquen la lectura y la escritura juntos: pueden desarrollar habilidades de lectura, habilidades de estudio y habilidades de interacción social
Preguntar a un adolescente sobre las reglas familiares en torno a la hora de llegada a casa: habilidades de comunicación y negociación
</a:t>
            </a:r>
          </a:p>
          <a:p>
            <a:r>
              <a:rPr lang="es-ES" dirty="0"/>
              <a:t>Al enseñar habilidades:
Aproveche las oportunidades para enseñar las habilidades necesarias
Motive a los jóvenes a querer aprender la habilidad
Divida las habilidades en pequeños pasos
Modele los pasos
Practiquen juntos.
</a:t>
            </a:r>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5</a:t>
            </a:fld>
            <a:endParaRPr lang="en-US"/>
          </a:p>
        </p:txBody>
      </p:sp>
    </p:spTree>
    <p:extLst>
      <p:ext uri="{BB962C8B-B14F-4D97-AF65-F5344CB8AC3E}">
        <p14:creationId xmlns:p14="http://schemas.microsoft.com/office/powerpoint/2010/main" val="304606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tercer elemento de la SDS es el </a:t>
            </a:r>
            <a:r>
              <a:rPr lang="es-ES" b="1" dirty="0"/>
              <a:t>reconocimiento.</a:t>
            </a:r>
            <a:r>
              <a:rPr lang="es-ES" dirty="0"/>
              <a:t>  
Proporcionar reconocimiento por el avance o progreso, por el esfuerzo y por el logro.
</a:t>
            </a:r>
          </a:p>
          <a:p>
            <a:r>
              <a:rPr lang="es-ES" dirty="0"/>
              <a:t>Hay varias consideraciones prácticas que hemos aprendido sobre cómo proporcionar reconocimiento. 
Es útil considerar, por ejemplo, que algunos jóvenes muy tímidos pueden no sentirse cómodos recibiendo un premio en una asamblea frente a una multitud o toda la escuela. La idea es proporcionar reconocimiento que sea significativo y gratificante. Para algunos, una nota, o palabras en privado, pueden ser más significativa; para otros, ¡traigan la asamblea y los noticieros! 
</a:t>
            </a:r>
          </a:p>
          <a:p>
            <a:r>
              <a:rPr lang="es-ES" dirty="0"/>
              <a:t>Para los educadores y trabajadores sociales que implementan enfoques centrados en los jóvenes, esto significa que reconocer el esfuerzo es fundamental.</a:t>
            </a:r>
          </a:p>
          <a:p>
            <a:endParaRPr lang="es-ES" dirty="0"/>
          </a:p>
          <a:p>
            <a:r>
              <a:rPr lang="es-ES" dirty="0"/>
              <a:t>El reconocimiento es más efectivo cuando es específico a una habilidad o talento que el estudiante está desarrollando. Por ejemplo, un maestro podría decir: "María, puedo ver cómo te has esforzado para controlar tu ira cuando estás enojada. Realmente has mejorado. Tu arduo trabajo está dando sus frutos". 
</a:t>
            </a:r>
          </a:p>
          <a:p>
            <a:r>
              <a:rPr lang="es-ES" dirty="0"/>
              <a:t>Al reconocer los logros o el esfuerzo, es importante ser específico y positivo. Observe lo que los niños están haciendo bien y reconózcalo. Anime a los niños a intentar o comenzar y corregir el curso cuando sea necesario. Por ejemplo, "Fue genial que comenzaras a lavar los platos esta noche sin que yo te lo pidiera". Cuando los jóvenes son reconocidos por su participación, se promueven los vínculos fuertes, que proporcionan la motivación para seguir creencias saludables y estándares claros.</a:t>
            </a:r>
          </a:p>
          <a:p>
            <a:r>
              <a:rPr lang="es-ES" dirty="0"/>
              <a:t>
¿Ejemplos?
¡Gracias por escuchar sin interrumpir!
¡Realmente trabajaste duro en esa última tarea!
</a:t>
            </a:r>
          </a:p>
          <a:p>
            <a:r>
              <a:rPr lang="es-ES" dirty="0"/>
              <a:t>El reconocimiento es importante porque conduce al cuarto elemento de la SDS.
</a:t>
            </a:r>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6</a:t>
            </a:fld>
            <a:endParaRPr lang="en-US"/>
          </a:p>
        </p:txBody>
      </p:sp>
    </p:spTree>
    <p:extLst>
      <p:ext uri="{BB962C8B-B14F-4D97-AF65-F5344CB8AC3E}">
        <p14:creationId xmlns:p14="http://schemas.microsoft.com/office/powerpoint/2010/main" val="287609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a:t>El 4º elemento es el </a:t>
            </a:r>
            <a:r>
              <a:rPr lang="es-ES" b="1" dirty="0"/>
              <a:t>vínculo, </a:t>
            </a:r>
            <a:r>
              <a:rPr lang="es-ES" b="0" dirty="0"/>
              <a:t>también llamado </a:t>
            </a:r>
            <a:r>
              <a:rPr lang="es-ES" b="1" dirty="0"/>
              <a:t>apego</a:t>
            </a:r>
            <a:r>
              <a:rPr lang="es-ES" b="0" dirty="0"/>
              <a:t>.  Los vínculos son un sentido de cercanía emocional y apego a aquellos que proporcionaron esas oportunidades, habilidades y reconocimiento. 
</a:t>
            </a:r>
          </a:p>
          <a:p>
            <a:r>
              <a:rPr lang="es-ES" b="0" dirty="0"/>
              <a:t>Esta sinergia de oportunidades, habilidades y reconocimiento comienza el proceso de vinculación. Todos los días, cuando un niño experimenta constantemente tales interacciones, el vínculo se fortalece, y ese vínculo actúa como un motivador para seguir las normas y valores de la familia, la escuela o la comunidad.</a:t>
            </a:r>
          </a:p>
          <a:p>
            <a:r>
              <a:rPr lang="es-ES" b="0" dirty="0"/>
              <a:t>
El apego a la familia y comunidad es una fortaleza. En muchas comunidades Latinas e Hispanas, esta fuerte unión familiar puede actuar como un factor protector para los jóvenes. Los vínculos familiares puede variar según el origen cultural de la comunidad. Tales variaciones pueden requerir sensibilidad a la comunidad específica. </a:t>
            </a:r>
          </a:p>
          <a:p>
            <a:r>
              <a:rPr lang="es-ES" b="0" dirty="0"/>
              <a:t>
La vinculación es importante porque proporciona la motivación para vivir según el quinto elemento. 
</a:t>
            </a:r>
            <a:endParaRPr lang="en-US" b="0" dirty="0"/>
          </a:p>
        </p:txBody>
      </p:sp>
      <p:sp>
        <p:nvSpPr>
          <p:cNvPr id="4" name="Slide Number Placeholder 3"/>
          <p:cNvSpPr>
            <a:spLocks noGrp="1"/>
          </p:cNvSpPr>
          <p:nvPr>
            <p:ph type="sldNum" sz="quarter" idx="10"/>
          </p:nvPr>
        </p:nvSpPr>
        <p:spPr/>
        <p:txBody>
          <a:bodyPr/>
          <a:lstStyle/>
          <a:p>
            <a:fld id="{F914FBC3-1781-4007-B07F-0F7079B9B19C}" type="slidenum">
              <a:rPr lang="en-US" smtClean="0"/>
              <a:t>7</a:t>
            </a:fld>
            <a:endParaRPr lang="en-US"/>
          </a:p>
        </p:txBody>
      </p:sp>
    </p:spTree>
    <p:extLst>
      <p:ext uri="{BB962C8B-B14F-4D97-AF65-F5344CB8AC3E}">
        <p14:creationId xmlns:p14="http://schemas.microsoft.com/office/powerpoint/2010/main" val="137179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a:t>El quinto elemento de la EDS son los </a:t>
            </a:r>
            <a:r>
              <a:rPr lang="es-ES" b="1" dirty="0"/>
              <a:t>estándares claros y expectativas frente al comportamiento saludable</a:t>
            </a:r>
            <a:r>
              <a:rPr lang="es-ES" b="0" dirty="0"/>
              <a:t>.  Es esencial que los adultos proporcionemos estándares claros y consistentes para los comportamientos de nuestros jóvenes, y cuando esos jóvenes sienten un sentido de apego y compromiso con nosotros, es más probable que cumplan con esos estándares claramente comunicados. 
</a:t>
            </a:r>
          </a:p>
          <a:p>
            <a:r>
              <a:rPr lang="es-ES" b="0" dirty="0"/>
              <a:t>Se pueden proporcionar estándares claros en todos los contextos en los que viven los niños: en el hogar, en la escuela y en la comunidad.
</a:t>
            </a:r>
          </a:p>
          <a:p>
            <a:r>
              <a:rPr lang="es-ES" b="0" dirty="0"/>
              <a:t>A medida que las comunidades trabajan para promover la protección de los jóvenes, es importante comprender y abordar los problemas de desigualdad o inequidad que podrían impedir que los jóvenes se sientan conectados o vinculados con adultos positivos.</a:t>
            </a:r>
          </a:p>
          <a:p>
            <a:r>
              <a:rPr lang="es-ES" b="0" dirty="0"/>
              <a:t>
¿Ejemplos? Pídale a su audiencia que imagine cuáles podrían ser los estándares claros de cada imagen en esta diapositiva: en la familia, la escuela y la comunidad.
¡Pídales que piensen en más ejemplos!
</a:t>
            </a:r>
            <a:endParaRPr lang="en-US" b="0" dirty="0"/>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8</a:t>
            </a:fld>
            <a:endParaRPr lang="en-US"/>
          </a:p>
        </p:txBody>
      </p:sp>
    </p:spTree>
    <p:extLst>
      <p:ext uri="{BB962C8B-B14F-4D97-AF65-F5344CB8AC3E}">
        <p14:creationId xmlns:p14="http://schemas.microsoft.com/office/powerpoint/2010/main" val="218168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Cuando los jóvenes sigan esos estándares claros, ¡será más probable que tengan los comportamientos saludables que queremos para ellos!</a:t>
            </a:r>
          </a:p>
          <a:p>
            <a:r>
              <a:rPr lang="es-ES" dirty="0"/>
              <a:t>
La CLAVE de la Estrategia de Desarrollo Social es:  Ofrecer Oportunidades, Desarrollar Habilidades y Dar Reconocimiento es la BASE de la Creación de Vínculos ... lo que abre a una persona joven a seguir estándares claros y tener comportamientos sanos y saludables. </a:t>
            </a:r>
          </a:p>
          <a:p>
            <a:endParaRPr lang="es-ES" dirty="0"/>
          </a:p>
          <a:p>
            <a:r>
              <a:rPr lang="es-ES" dirty="0"/>
              <a:t>
Y podemos tener en cuenta que las oportunidad, habilidades y el reconocimiento deben proporcionarse de manera que respeten las diferencias individuales de los niños y las diferencias culturales. </a:t>
            </a:r>
          </a:p>
          <a:p>
            <a:r>
              <a:rPr lang="es-ES" dirty="0"/>
              <a:t>
La investigación indica que fortalecer estos factores de protección crea entornos más protectores y mejora el desarrollo saludable de los jóvenes en diversos ámbitos, a largo plazo a medida que se convierten en adultos jóvenes y padres.  </a:t>
            </a:r>
          </a:p>
          <a:p>
            <a:endParaRPr lang="es-ES"/>
          </a:p>
          <a:p>
            <a:r>
              <a:rPr lang="es-ES"/>
              <a:t>Puede </a:t>
            </a:r>
            <a:r>
              <a:rPr lang="es-ES" dirty="0"/>
              <a:t>obtener más información sobre estos estudios en el sitio web de Comunidades que se Cuidan (</a:t>
            </a:r>
            <a:r>
              <a:rPr lang="es-ES" dirty="0" err="1"/>
              <a:t>Communities</a:t>
            </a:r>
            <a:r>
              <a:rPr lang="es-ES" dirty="0"/>
              <a:t> </a:t>
            </a:r>
            <a:r>
              <a:rPr lang="es-ES" dirty="0" err="1"/>
              <a:t>that</a:t>
            </a:r>
            <a:r>
              <a:rPr lang="es-ES" dirty="0"/>
              <a:t> </a:t>
            </a:r>
            <a:r>
              <a:rPr lang="es-ES" dirty="0" err="1"/>
              <a:t>Care</a:t>
            </a:r>
            <a:r>
              <a:rPr lang="es-ES" dirty="0"/>
              <a:t>) (https://www.communitiesthatcare.net/how-ctc-works/social-development-strategy/ ) y en la sección del sitio web del SDRG que discute el Proyecto de Desarrollo Social de Seattle (http://www.sdrg.org/projectdetail.asp?frmPSelect=37&amp;Status=1&amp;New+Entry=View+Details ) y en las referencias de la próxima diapositiva.</a:t>
            </a:r>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64596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09600"/>
            <a:ext cx="10972800" cy="808038"/>
          </a:xfrm>
          <a:prstGeom prst="rect">
            <a:avLst/>
          </a:prstGeom>
        </p:spPr>
        <p:txBody>
          <a:bodyPr vert="horz"/>
          <a:lstStyle>
            <a:lvl1pPr>
              <a:defRPr>
                <a:solidFill>
                  <a:srgbClr val="593A4B"/>
                </a:solidFill>
              </a:defRPr>
            </a:lvl1pPr>
          </a:lstStyle>
          <a:p>
            <a:r>
              <a:rPr lang="en-US" dirty="0"/>
              <a:t>Disclaimer</a:t>
            </a:r>
          </a:p>
        </p:txBody>
      </p:sp>
      <p:sp>
        <p:nvSpPr>
          <p:cNvPr id="3" name="TextBox 2"/>
          <p:cNvSpPr txBox="1"/>
          <p:nvPr userDrawn="1"/>
        </p:nvSpPr>
        <p:spPr>
          <a:xfrm>
            <a:off x="609600" y="1910080"/>
            <a:ext cx="10972800" cy="3816430"/>
          </a:xfrm>
          <a:prstGeom prst="rect">
            <a:avLst/>
          </a:prstGeom>
          <a:noFill/>
        </p:spPr>
        <p:txBody>
          <a:bodyPr wrap="square" rtlCol="0">
            <a:spAutoFit/>
          </a:bodyPr>
          <a:lstStyle/>
          <a:p>
            <a:pPr marL="45720" indent="0" algn="ctr">
              <a:buNone/>
            </a:pPr>
            <a:r>
              <a:rPr lang="en-US" sz="2800" kern="1200" dirty="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800" kern="1200" dirty="0">
              <a:solidFill>
                <a:schemeClr val="tx1"/>
              </a:solidFill>
              <a:latin typeface="+mn-lt"/>
              <a:ea typeface="+mn-ea"/>
              <a:cs typeface="Helvetica" panose="020B0604020202020204" pitchFamily="34" charset="0"/>
            </a:endParaRPr>
          </a:p>
          <a:p>
            <a:pPr marL="45720" indent="0" algn="ctr">
              <a:buNone/>
            </a:pPr>
            <a:r>
              <a:rPr lang="en-US" sz="2800" kern="1200" dirty="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a:p>
            <a:endParaRPr lang="en-US" dirty="0"/>
          </a:p>
        </p:txBody>
      </p:sp>
    </p:spTree>
    <p:extLst>
      <p:ext uri="{BB962C8B-B14F-4D97-AF65-F5344CB8AC3E}">
        <p14:creationId xmlns:p14="http://schemas.microsoft.com/office/powerpoint/2010/main" val="409109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10"/>
            <a:ext cx="10515601"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838200" y="5959909"/>
            <a:ext cx="4447117"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6" y="5923396"/>
            <a:ext cx="4751916" cy="862012"/>
          </a:xfrm>
        </p:spPr>
        <p:txBody>
          <a:bodyPr>
            <a:noAutofit/>
          </a:bodyPr>
          <a:lstStyle>
            <a:lvl1pPr>
              <a:defRPr sz="1500"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74733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sp>
        <p:nvSpPr>
          <p:cNvPr id="9" name="Title 1"/>
          <p:cNvSpPr>
            <a:spLocks noGrp="1"/>
          </p:cNvSpPr>
          <p:nvPr>
            <p:ph type="title"/>
          </p:nvPr>
        </p:nvSpPr>
        <p:spPr>
          <a:xfrm>
            <a:off x="1024128" y="585216"/>
            <a:ext cx="9720072" cy="1499616"/>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34425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1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000000"/>
                </a:solidFill>
              </a:defRPr>
            </a:lvl1pPr>
          </a:lstStyle>
          <a:p>
            <a:r>
              <a:rPr lang="en-US" dirty="0"/>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3412763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1">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26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5" y="2273300"/>
            <a:ext cx="5048250" cy="38481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727603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64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839788" y="2112314"/>
            <a:ext cx="5157787"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0662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12314"/>
            <a:ext cx="5183188"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662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302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000000"/>
                </a:solidFill>
              </a:defRPr>
            </a:lvl1pPr>
          </a:lstStyle>
          <a:p>
            <a:r>
              <a:rPr lang="en-US" dirty="0"/>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00845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593A4B"/>
                </a:solidFill>
              </a:defRPr>
            </a:lvl1pPr>
          </a:lstStyle>
          <a:p>
            <a:r>
              <a:rPr lang="en-US" dirty="0"/>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1329650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683293"/>
            <a:ext cx="4326731" cy="947006"/>
          </a:xfrm>
          <a:prstGeom prst="rect">
            <a:avLst/>
          </a:prstGeom>
        </p:spPr>
        <p:txBody>
          <a:bodyPr anchor="b"/>
          <a:lstStyle>
            <a:lvl1pPr>
              <a:defRPr sz="3200">
                <a:solidFill>
                  <a:srgbClr val="000000"/>
                </a:solidFill>
              </a:defRPr>
            </a:lvl1pPr>
          </a:lstStyle>
          <a:p>
            <a:r>
              <a:rPr lang="en-US" dirty="0"/>
              <a:t>Click to edit Master title style</a:t>
            </a:r>
          </a:p>
        </p:txBody>
      </p:sp>
      <p:sp>
        <p:nvSpPr>
          <p:cNvPr id="4" name="Text Placeholder 3"/>
          <p:cNvSpPr>
            <a:spLocks noGrp="1"/>
          </p:cNvSpPr>
          <p:nvPr>
            <p:ph type="body" sz="half" idx="2"/>
          </p:nvPr>
        </p:nvSpPr>
        <p:spPr>
          <a:xfrm>
            <a:off x="839788" y="1769739"/>
            <a:ext cx="4326731" cy="4586611"/>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5701928" y="889000"/>
            <a:ext cx="5801891" cy="5256432"/>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72531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D6F6-29DA-224A-A88E-ACF369D4C77D}"/>
              </a:ext>
            </a:extLst>
          </p:cNvPr>
          <p:cNvSpPr>
            <a:spLocks noGrp="1"/>
          </p:cNvSpPr>
          <p:nvPr>
            <p:ph type="title" hasCustomPrompt="1"/>
          </p:nvPr>
        </p:nvSpPr>
        <p:spPr>
          <a:xfrm>
            <a:off x="838200" y="2193925"/>
            <a:ext cx="10515600" cy="1325563"/>
          </a:xfrm>
          <a:prstGeom prst="rect">
            <a:avLst/>
          </a:prstGeom>
        </p:spPr>
        <p:txBody>
          <a:bodyPr/>
          <a:lstStyle>
            <a:lvl1pPr algn="ctr">
              <a:defRPr>
                <a:solidFill>
                  <a:srgbClr val="000000"/>
                </a:solidFill>
              </a:defRPr>
            </a:lvl1pPr>
          </a:lstStyle>
          <a:p>
            <a:r>
              <a:rPr lang="en-US" dirty="0"/>
              <a:t>Thank you!</a:t>
            </a:r>
          </a:p>
        </p:txBody>
      </p:sp>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5" name="Picture 4">
            <a:extLst>
              <a:ext uri="{FF2B5EF4-FFF2-40B4-BE49-F238E27FC236}">
                <a16:creationId xmlns:a16="http://schemas.microsoft.com/office/drawing/2014/main" id="{6BB44B9B-BC3B-5B4B-9D3D-183AE143FE5D}"/>
              </a:ext>
            </a:extLst>
          </p:cNvPr>
          <p:cNvPicPr>
            <a:picLocks noChangeAspect="1"/>
          </p:cNvPicPr>
          <p:nvPr userDrawn="1"/>
        </p:nvPicPr>
        <p:blipFill>
          <a:blip r:embed="rId3"/>
          <a:stretch>
            <a:fillRect/>
          </a:stretch>
        </p:blipFill>
        <p:spPr>
          <a:xfrm>
            <a:off x="2286001" y="742950"/>
            <a:ext cx="7391400" cy="1130300"/>
          </a:xfrm>
          <a:prstGeom prst="rect">
            <a:avLst/>
          </a:prstGeom>
        </p:spPr>
      </p:pic>
    </p:spTree>
    <p:extLst>
      <p:ext uri="{BB962C8B-B14F-4D97-AF65-F5344CB8AC3E}">
        <p14:creationId xmlns:p14="http://schemas.microsoft.com/office/powerpoint/2010/main" val="330325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56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dirty="0"/>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5" y="2273300"/>
            <a:ext cx="5048250" cy="38481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16735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30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1123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0662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123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662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8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25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683293"/>
            <a:ext cx="4326731" cy="947006"/>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839788" y="1769739"/>
            <a:ext cx="4326731" cy="4586611"/>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5701928" y="889000"/>
            <a:ext cx="5801891" cy="5256432"/>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408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D6F6-29DA-224A-A88E-ACF369D4C77D}"/>
              </a:ext>
            </a:extLst>
          </p:cNvPr>
          <p:cNvSpPr>
            <a:spLocks noGrp="1"/>
          </p:cNvSpPr>
          <p:nvPr>
            <p:ph type="title" hasCustomPrompt="1"/>
          </p:nvPr>
        </p:nvSpPr>
        <p:spPr>
          <a:xfrm>
            <a:off x="838200" y="2361326"/>
            <a:ext cx="10515600" cy="1458120"/>
          </a:xfrm>
          <a:prstGeom prst="rect">
            <a:avLst/>
          </a:prstGeom>
        </p:spPr>
        <p:txBody>
          <a:bodyPr/>
          <a:lstStyle>
            <a:lvl1pPr algn="ctr">
              <a:defRPr sz="8800">
                <a:solidFill>
                  <a:srgbClr val="593A4B"/>
                </a:solidFill>
              </a:defRPr>
            </a:lvl1pPr>
          </a:lstStyle>
          <a:p>
            <a:r>
              <a:rPr lang="en-US" dirty="0"/>
              <a:t>Thank you!</a:t>
            </a:r>
          </a:p>
        </p:txBody>
      </p:sp>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4" name="Picture 3" descr="PTTC.PSW.2color PM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172" y="481676"/>
            <a:ext cx="9120328" cy="1397924"/>
          </a:xfrm>
          <a:prstGeom prst="rect">
            <a:avLst/>
          </a:prstGeom>
        </p:spPr>
      </p:pic>
      <p:pic>
        <p:nvPicPr>
          <p:cNvPr id="6" name="Picture 5" descr="casat_logo_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120" y="5823712"/>
            <a:ext cx="1706880" cy="810768"/>
          </a:xfrm>
          <a:prstGeom prst="rect">
            <a:avLst/>
          </a:prstGeom>
        </p:spPr>
      </p:pic>
    </p:spTree>
    <p:extLst>
      <p:ext uri="{BB962C8B-B14F-4D97-AF65-F5344CB8AC3E}">
        <p14:creationId xmlns:p14="http://schemas.microsoft.com/office/powerpoint/2010/main" val="386025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4"/>
          <a:stretch>
            <a:fillRect/>
          </a:stretch>
        </p:blipFill>
        <p:spPr>
          <a:xfrm>
            <a:off x="0" y="0"/>
            <a:ext cx="12192000" cy="142875"/>
          </a:xfrm>
          <a:prstGeom prst="rect">
            <a:avLst/>
          </a:prstGeom>
        </p:spPr>
      </p:pic>
    </p:spTree>
    <p:extLst>
      <p:ext uri="{BB962C8B-B14F-4D97-AF65-F5344CB8AC3E}">
        <p14:creationId xmlns:p14="http://schemas.microsoft.com/office/powerpoint/2010/main" val="3908835706"/>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85" r:id="rId3"/>
    <p:sldLayoutId id="2147483684" r:id="rId4"/>
    <p:sldLayoutId id="2147483677" r:id="rId5"/>
    <p:sldLayoutId id="2147483689" r:id="rId6"/>
    <p:sldLayoutId id="2147483680" r:id="rId7"/>
    <p:sldLayoutId id="2147483687" r:id="rId8"/>
    <p:sldLayoutId id="2147483690" r:id="rId9"/>
    <p:sldLayoutId id="2147483691"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1"/>
          <a:stretch>
            <a:fillRect/>
          </a:stretch>
        </p:blipFill>
        <p:spPr>
          <a:xfrm>
            <a:off x="0" y="0"/>
            <a:ext cx="12192000" cy="142875"/>
          </a:xfrm>
          <a:prstGeom prst="rect">
            <a:avLst/>
          </a:prstGeom>
        </p:spPr>
      </p:pic>
    </p:spTree>
    <p:extLst>
      <p:ext uri="{BB962C8B-B14F-4D97-AF65-F5344CB8AC3E}">
        <p14:creationId xmlns:p14="http://schemas.microsoft.com/office/powerpoint/2010/main" val="39580271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hyperlink" Target="https://depts.washington.edu/sdrg/rb17-promoting-protection-community-wide-effects-of-the-communities-that-care-prevention-system-201602/" TargetMode="External"/><Relationship Id="rId3" Type="http://schemas.openxmlformats.org/officeDocument/2006/relationships/hyperlink" Target="https://www.youtube.com/watch?v=wXtplvXPcRs&amp;t=3s" TargetMode="External"/><Relationship Id="rId7" Type="http://schemas.openxmlformats.org/officeDocument/2006/relationships/hyperlink" Target="https://depts.washington.edu/sdrg/rb23-the-social-development-strategy-201905/"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epts.washington.edu/sdrg/rb25-childhood-preventive-intervention-across-generations-202006/" TargetMode="External"/><Relationship Id="rId5" Type="http://schemas.openxmlformats.org/officeDocument/2006/relationships/hyperlink" Target="https://depts.washington.edu/sdrg/rb28-the-social-development-model-healthy-development-across-generations-202106/" TargetMode="External"/><Relationship Id="rId4" Type="http://schemas.openxmlformats.org/officeDocument/2006/relationships/hyperlink" Target="https://www.communitiesthatcare.net/prevention-scienc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a:t>
            </a:r>
          </a:p>
        </p:txBody>
      </p:sp>
      <p:pic>
        <p:nvPicPr>
          <p:cNvPr id="8" name="Title 1" descr="Slide Decks for You Logo" title="Slide Decks for You"/>
          <p:cNvPicPr>
            <a:picLocks noChangeAspect="1"/>
          </p:cNvPicPr>
          <p:nvPr/>
        </p:nvPicPr>
        <p:blipFill>
          <a:blip r:embed="rId3"/>
          <a:stretch>
            <a:fillRect/>
          </a:stretch>
        </p:blipFill>
        <p:spPr>
          <a:xfrm>
            <a:off x="2289890" y="1930299"/>
            <a:ext cx="6744382" cy="3808608"/>
          </a:xfrm>
          <a:prstGeom prst="rect">
            <a:avLst/>
          </a:prstGeom>
        </p:spPr>
      </p:pic>
      <p:sp>
        <p:nvSpPr>
          <p:cNvPr id="9" name="Content Placeholder 7" descr="This product was funded under a cooperative agreement from the Substance Abuse and Mental Health Services Administration (SAMHSA) (Grant Number:  H79SP081015). All material, except that taken directly from copyrighted sources, is in the public domain and may be used and reprinted for training purposes without special permission. However, any content used should be attributed to the Pacific Southwest Prevention Technology Transfer Center.&#10;" title="Disclaimer text.">
            <a:extLst>
              <a:ext uri="{FF2B5EF4-FFF2-40B4-BE49-F238E27FC236}">
                <a16:creationId xmlns:a16="http://schemas.microsoft.com/office/drawing/2014/main" id="{B16FE70C-BC4E-594C-80D6-494BABBD9C19}"/>
              </a:ext>
            </a:extLst>
          </p:cNvPr>
          <p:cNvSpPr txBox="1">
            <a:spLocks/>
          </p:cNvSpPr>
          <p:nvPr/>
        </p:nvSpPr>
        <p:spPr>
          <a:xfrm>
            <a:off x="110836" y="5935900"/>
            <a:ext cx="11970327" cy="811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prstClr val="black"/>
                </a:solidFill>
              </a:rPr>
              <a:t>This product was funded under a cooperative agreement from the Substance Abuse and Mental Health Services Administration (SAMHSA) </a:t>
            </a:r>
            <a:r>
              <a:rPr lang="en-US" sz="1200" dirty="0"/>
              <a:t>(Grant Number:</a:t>
            </a:r>
            <a:r>
              <a:rPr lang="en-US" dirty="0"/>
              <a:t> </a:t>
            </a:r>
            <a:r>
              <a:rPr lang="en-US" sz="1100" b="1" dirty="0"/>
              <a:t>H79SP080995</a:t>
            </a:r>
            <a:r>
              <a:rPr lang="en-US" sz="1100" dirty="0"/>
              <a:t> ). </a:t>
            </a:r>
            <a:r>
              <a:rPr lang="en-US" sz="1200" dirty="0"/>
              <a:t>All material, except that taken d</a:t>
            </a:r>
            <a:r>
              <a:rPr lang="en-US" sz="1200" dirty="0">
                <a:solidFill>
                  <a:prstClr val="black"/>
                </a:solidFill>
              </a:rPr>
              <a:t>irectly from copyrighted sources, is in the public domain and may be used and reprinted for training purposes without special permission. However, any content used should be attributed to the Northwest Prevention Technology Transfer Center.</a:t>
            </a:r>
          </a:p>
          <a:p>
            <a:pPr marL="45720" indent="0" algn="ctr">
              <a:buFont typeface="Arial" panose="020B0604020202020204" pitchFamily="34" charset="0"/>
              <a:buNone/>
            </a:pPr>
            <a:endParaRPr lang="en-US" sz="1200" dirty="0">
              <a:cs typeface="Helvetica"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2" y="335104"/>
            <a:ext cx="7728211" cy="1433227"/>
          </a:xfrm>
          <a:prstGeom prst="rect">
            <a:avLst/>
          </a:prstGeom>
        </p:spPr>
      </p:pic>
    </p:spTree>
    <p:extLst>
      <p:ext uri="{BB962C8B-B14F-4D97-AF65-F5344CB8AC3E}">
        <p14:creationId xmlns:p14="http://schemas.microsoft.com/office/powerpoint/2010/main" val="22117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AR" dirty="0"/>
              <a:t>Referencias</a:t>
            </a:r>
          </a:p>
        </p:txBody>
      </p:sp>
      <p:sp>
        <p:nvSpPr>
          <p:cNvPr id="7" name="Content Placeholder 6"/>
          <p:cNvSpPr>
            <a:spLocks noGrp="1"/>
          </p:cNvSpPr>
          <p:nvPr>
            <p:ph idx="1"/>
          </p:nvPr>
        </p:nvSpPr>
        <p:spPr>
          <a:xfrm>
            <a:off x="838200" y="1306286"/>
            <a:ext cx="10515600" cy="5268685"/>
          </a:xfrm>
        </p:spPr>
        <p:txBody>
          <a:bodyPr>
            <a:normAutofit/>
          </a:bodyPr>
          <a:lstStyle/>
          <a:p>
            <a:r>
              <a:rPr lang="es-AR" sz="1800" dirty="0"/>
              <a:t>Breve video sobre la EDS, con subtítulos en Español</a:t>
            </a:r>
            <a:r>
              <a:rPr lang="en-US" sz="1800" dirty="0"/>
              <a:t>: </a:t>
            </a:r>
            <a:r>
              <a:rPr lang="en-US" sz="1800" u="sng" dirty="0">
                <a:hlinkClick r:id="rId3"/>
              </a:rPr>
              <a:t>La </a:t>
            </a:r>
            <a:r>
              <a:rPr lang="en-US" sz="1800" u="sng" dirty="0" err="1">
                <a:hlinkClick r:id="rId3"/>
              </a:rPr>
              <a:t>Estrategia</a:t>
            </a:r>
            <a:r>
              <a:rPr lang="en-US" sz="1800" u="sng" dirty="0">
                <a:hlinkClick r:id="rId3"/>
              </a:rPr>
              <a:t> de Desarrollo Social - YouTube</a:t>
            </a:r>
            <a:endParaRPr lang="en-US" sz="1800" dirty="0"/>
          </a:p>
          <a:p>
            <a:r>
              <a:rPr lang="en-US" sz="1800" dirty="0">
                <a:hlinkClick r:id="rId4"/>
              </a:rPr>
              <a:t>The Science Behind the Programs | The Center for Communities That Care</a:t>
            </a:r>
            <a:endParaRPr lang="en-US" sz="1800" dirty="0">
              <a:latin typeface="+mn-lt"/>
            </a:endParaRPr>
          </a:p>
          <a:p>
            <a:r>
              <a:rPr lang="en-US" sz="1800" u="sng" dirty="0">
                <a:hlinkClick r:id="rId5"/>
              </a:rPr>
              <a:t>Research Brief 28 – The Social Development Model: Healthy Development Across Generations (June 2021) | Social Development Research Group (washington.edu)</a:t>
            </a:r>
            <a:endParaRPr lang="en-US" sz="1800" dirty="0"/>
          </a:p>
          <a:p>
            <a:r>
              <a:rPr lang="en-US" sz="1800" u="sng" dirty="0">
                <a:hlinkClick r:id="rId6"/>
              </a:rPr>
              <a:t>Research Brief 25 – Childhood Preventive Intervention Across Generations (June 2020) | Social Development Research Group (washington.edu)</a:t>
            </a:r>
            <a:endParaRPr lang="en-US" sz="1800" dirty="0"/>
          </a:p>
          <a:p>
            <a:r>
              <a:rPr lang="en-US" sz="1800" u="sng" dirty="0">
                <a:hlinkClick r:id="rId7"/>
              </a:rPr>
              <a:t>Research Brief 23 – The Social Development Strategy (May 2019) | Social Development Research Group (washington.edu)</a:t>
            </a:r>
            <a:endParaRPr lang="en-US" sz="1800" dirty="0"/>
          </a:p>
          <a:p>
            <a:r>
              <a:rPr lang="en-US" sz="1800" u="sng" dirty="0">
                <a:hlinkClick r:id="rId8"/>
              </a:rPr>
              <a:t>Research Brief 17 – Promoting Protection Community Wide: Effects of the Communities That Care Prevention System (Feb. 2016) | Social Development Research Group (washington.edu)</a:t>
            </a:r>
            <a:endParaRPr lang="en-US" sz="1800" dirty="0"/>
          </a:p>
        </p:txBody>
      </p:sp>
    </p:spTree>
    <p:extLst>
      <p:ext uri="{BB962C8B-B14F-4D97-AF65-F5344CB8AC3E}">
        <p14:creationId xmlns:p14="http://schemas.microsoft.com/office/powerpoint/2010/main" val="105902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9C9E2F-5184-804A-8C95-A0A30DC2E5D8}"/>
              </a:ext>
            </a:extLst>
          </p:cNvPr>
          <p:cNvSpPr txBox="1"/>
          <p:nvPr/>
        </p:nvSpPr>
        <p:spPr>
          <a:xfrm>
            <a:off x="258793" y="4545366"/>
            <a:ext cx="11197087" cy="954107"/>
          </a:xfrm>
          <a:prstGeom prst="rect">
            <a:avLst/>
          </a:prstGeom>
          <a:noFill/>
        </p:spPr>
        <p:txBody>
          <a:bodyPr wrap="square" rtlCol="0">
            <a:spAutoFit/>
          </a:bodyPr>
          <a:lstStyle/>
          <a:p>
            <a:r>
              <a:rPr lang="es-US" sz="2800" dirty="0">
                <a:solidFill>
                  <a:srgbClr val="593A4B"/>
                </a:solidFill>
                <a:cs typeface="Arial" panose="020B0604020202020204" pitchFamily="34" charset="0"/>
              </a:rPr>
              <a:t>La Estrategia de Desarrollo Social: </a:t>
            </a:r>
          </a:p>
          <a:p>
            <a:r>
              <a:rPr lang="es-US" sz="2800" dirty="0">
                <a:solidFill>
                  <a:srgbClr val="593A4B"/>
                </a:solidFill>
                <a:cs typeface="Arial" panose="020B0604020202020204" pitchFamily="34" charset="0"/>
              </a:rPr>
              <a:t>5 elementos para criar jóvenes sanos y exitosos</a:t>
            </a:r>
          </a:p>
        </p:txBody>
      </p:sp>
    </p:spTree>
    <p:extLst>
      <p:ext uri="{BB962C8B-B14F-4D97-AF65-F5344CB8AC3E}">
        <p14:creationId xmlns:p14="http://schemas.microsoft.com/office/powerpoint/2010/main" val="250441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F48B8-2F2F-4ADC-A376-62704557444A}"/>
              </a:ext>
            </a:extLst>
          </p:cNvPr>
          <p:cNvSpPr>
            <a:spLocks noGrp="1"/>
          </p:cNvSpPr>
          <p:nvPr>
            <p:ph type="title"/>
          </p:nvPr>
        </p:nvSpPr>
        <p:spPr/>
        <p:txBody>
          <a:bodyPr/>
          <a:lstStyle/>
          <a:p>
            <a:r>
              <a:rPr lang="en-US" dirty="0"/>
              <a:t>Social Development Strategy</a:t>
            </a:r>
          </a:p>
        </p:txBody>
      </p:sp>
      <p:sp>
        <p:nvSpPr>
          <p:cNvPr id="2" name="TextBox 1">
            <a:extLst>
              <a:ext uri="{FF2B5EF4-FFF2-40B4-BE49-F238E27FC236}">
                <a16:creationId xmlns:a16="http://schemas.microsoft.com/office/drawing/2014/main" id="{76B25F63-0EE0-4F8F-AA52-3C5EEB7D7C71}"/>
              </a:ext>
            </a:extLst>
          </p:cNvPr>
          <p:cNvSpPr txBox="1"/>
          <p:nvPr/>
        </p:nvSpPr>
        <p:spPr>
          <a:xfrm>
            <a:off x="764498" y="314636"/>
            <a:ext cx="5469767" cy="584775"/>
          </a:xfrm>
          <a:prstGeom prst="rect">
            <a:avLst/>
          </a:prstGeom>
          <a:noFill/>
        </p:spPr>
        <p:txBody>
          <a:bodyPr wrap="none" rtlCol="0">
            <a:spAutoFit/>
          </a:bodyPr>
          <a:lstStyle/>
          <a:p>
            <a:r>
              <a:rPr lang="en-US" sz="3200" dirty="0"/>
              <a:t>Social Development Strategy</a:t>
            </a: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11" name="Picture 10" descr="Graphic showing components of the Social Development Strategy: Opportunities, Skills, Recognition, Bonding, Clear Standards and Individual Characteristic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pic>
        <p:nvPicPr>
          <p:cNvPr id="5" name="Picture 4">
            <a:extLst>
              <a:ext uri="{FF2B5EF4-FFF2-40B4-BE49-F238E27FC236}">
                <a16:creationId xmlns:a16="http://schemas.microsoft.com/office/drawing/2014/main" id="{04BA6584-EEA7-4DAD-8F4D-D9A787E6189A}"/>
              </a:ext>
            </a:extLst>
          </p:cNvPr>
          <p:cNvPicPr>
            <a:picLocks noChangeAspect="1"/>
          </p:cNvPicPr>
          <p:nvPr/>
        </p:nvPicPr>
        <p:blipFill>
          <a:blip r:embed="rId5"/>
          <a:stretch>
            <a:fillRect/>
          </a:stretch>
        </p:blipFill>
        <p:spPr>
          <a:xfrm>
            <a:off x="1805" y="0"/>
            <a:ext cx="12188389" cy="6858000"/>
          </a:xfrm>
          <a:prstGeom prst="rect">
            <a:avLst/>
          </a:prstGeom>
        </p:spPr>
      </p:pic>
    </p:spTree>
    <p:extLst>
      <p:ext uri="{BB962C8B-B14F-4D97-AF65-F5344CB8AC3E}">
        <p14:creationId xmlns:p14="http://schemas.microsoft.com/office/powerpoint/2010/main" val="119313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nd counting number one by lifting thumb"/>
          <p:cNvPicPr>
            <a:picLocks noChangeAspect="1"/>
          </p:cNvPicPr>
          <p:nvPr/>
        </p:nvPicPr>
        <p:blipFill rotWithShape="1">
          <a:blip r:embed="rId3">
            <a:extLst>
              <a:ext uri="{28A0092B-C50C-407E-A947-70E740481C1C}">
                <a14:useLocalDpi xmlns:a14="http://schemas.microsoft.com/office/drawing/2010/main" val="0"/>
              </a:ext>
            </a:extLst>
          </a:blip>
          <a:srcRect l="-12024" t="3150" r="79110" b="-3150"/>
          <a:stretch/>
        </p:blipFill>
        <p:spPr>
          <a:xfrm flipH="1">
            <a:off x="647291" y="1427064"/>
            <a:ext cx="4183233" cy="4773168"/>
          </a:xfrm>
          <a:prstGeom prst="rect">
            <a:avLst/>
          </a:prstGeom>
        </p:spPr>
      </p:pic>
      <p:sp>
        <p:nvSpPr>
          <p:cNvPr id="6" name="Title 1"/>
          <p:cNvSpPr>
            <a:spLocks noGrp="1"/>
          </p:cNvSpPr>
          <p:nvPr>
            <p:ph type="title"/>
          </p:nvPr>
        </p:nvSpPr>
        <p:spPr>
          <a:xfrm>
            <a:off x="293298" y="537889"/>
            <a:ext cx="11507638" cy="995915"/>
          </a:xfrm>
        </p:spPr>
        <p:txBody>
          <a:bodyPr/>
          <a:lstStyle/>
          <a:p>
            <a:r>
              <a:rPr lang="es-US" dirty="0"/>
              <a:t>EDS: </a:t>
            </a:r>
            <a:r>
              <a:rPr lang="es-US" cap="none" dirty="0"/>
              <a:t>Cinco factores de protección</a:t>
            </a:r>
            <a:br>
              <a:rPr lang="es-US" cap="none" dirty="0"/>
            </a:br>
            <a:r>
              <a:rPr lang="es-US" cap="none" dirty="0"/>
              <a:t>Oportunidades</a:t>
            </a:r>
            <a:endParaRPr lang="es-US" sz="3200" spc="-150" dirty="0"/>
          </a:p>
        </p:txBody>
      </p:sp>
      <p:sp>
        <p:nvSpPr>
          <p:cNvPr id="19" name="Content Placeholder 2"/>
          <p:cNvSpPr txBox="1">
            <a:spLocks/>
          </p:cNvSpPr>
          <p:nvPr/>
        </p:nvSpPr>
        <p:spPr>
          <a:xfrm>
            <a:off x="1451583" y="1823050"/>
            <a:ext cx="3862589" cy="87828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b="1" dirty="0" err="1">
                <a:latin typeface="Calibri" panose="020F0502020204030204" pitchFamily="34" charset="0"/>
              </a:rPr>
              <a:t>Oportunidades</a:t>
            </a:r>
            <a:endParaRPr lang="en-US" sz="3200" b="1" dirty="0">
              <a:latin typeface="Calibri" panose="020F0502020204030204" pitchFamily="34" charset="0"/>
            </a:endParaRPr>
          </a:p>
        </p:txBody>
      </p:sp>
      <p:pic>
        <p:nvPicPr>
          <p:cNvPr id="2" name="Picture 1" descr="dad showing toddler how to work a toy helicopter"/>
          <p:cNvPicPr>
            <a:picLocks noChangeAspect="1"/>
          </p:cNvPicPr>
          <p:nvPr/>
        </p:nvPicPr>
        <p:blipFill>
          <a:blip r:embed="rId4"/>
          <a:stretch>
            <a:fillRect/>
          </a:stretch>
        </p:blipFill>
        <p:spPr>
          <a:xfrm>
            <a:off x="4003616" y="2524391"/>
            <a:ext cx="2725697" cy="1809217"/>
          </a:xfrm>
          <a:prstGeom prst="rect">
            <a:avLst/>
          </a:prstGeom>
        </p:spPr>
      </p:pic>
      <p:pic>
        <p:nvPicPr>
          <p:cNvPr id="3" name="Picture 2" descr="elementary school aged girl doing an art project"/>
          <p:cNvPicPr>
            <a:picLocks noChangeAspect="1"/>
          </p:cNvPicPr>
          <p:nvPr/>
        </p:nvPicPr>
        <p:blipFill>
          <a:blip r:embed="rId5"/>
          <a:stretch>
            <a:fillRect/>
          </a:stretch>
        </p:blipFill>
        <p:spPr>
          <a:xfrm>
            <a:off x="6410355" y="1912654"/>
            <a:ext cx="2549577" cy="1696741"/>
          </a:xfrm>
          <a:prstGeom prst="rect">
            <a:avLst/>
          </a:prstGeom>
        </p:spPr>
      </p:pic>
      <p:pic>
        <p:nvPicPr>
          <p:cNvPr id="4" name="Picture 3" descr="adult working with adolescents on a community service project"/>
          <p:cNvPicPr>
            <a:picLocks noChangeAspect="1"/>
          </p:cNvPicPr>
          <p:nvPr/>
        </p:nvPicPr>
        <p:blipFill>
          <a:blip r:embed="rId6"/>
          <a:stretch>
            <a:fillRect/>
          </a:stretch>
        </p:blipFill>
        <p:spPr>
          <a:xfrm>
            <a:off x="8620431" y="2761025"/>
            <a:ext cx="2871367" cy="1912571"/>
          </a:xfrm>
          <a:prstGeom prst="rect">
            <a:avLst/>
          </a:prstGeom>
        </p:spPr>
      </p:pic>
      <p:sp>
        <p:nvSpPr>
          <p:cNvPr id="5" name="Rectangle 4">
            <a:extLst>
              <a:ext uri="{FF2B5EF4-FFF2-40B4-BE49-F238E27FC236}">
                <a16:creationId xmlns:a16="http://schemas.microsoft.com/office/drawing/2014/main" id="{E4580C90-73B9-4026-B85B-3EC8F5D29BCB}"/>
              </a:ext>
            </a:extLst>
          </p:cNvPr>
          <p:cNvSpPr/>
          <p:nvPr/>
        </p:nvSpPr>
        <p:spPr>
          <a:xfrm>
            <a:off x="3152633" y="4673596"/>
            <a:ext cx="8789158" cy="1815882"/>
          </a:xfrm>
          <a:prstGeom prst="rect">
            <a:avLst/>
          </a:prstGeom>
        </p:spPr>
        <p:txBody>
          <a:bodyPr wrap="square">
            <a:spAutoFit/>
          </a:bodyPr>
          <a:lstStyle/>
          <a:p>
            <a:r>
              <a:rPr lang="es-AR" sz="2400" b="1" dirty="0"/>
              <a:t>Al entregar oportunidades, que éstas:</a:t>
            </a:r>
          </a:p>
          <a:p>
            <a:pPr marL="285750" indent="-285750">
              <a:buFont typeface="Arial" panose="020B0604020202020204" pitchFamily="34" charset="0"/>
              <a:buChar char="•"/>
            </a:pPr>
            <a:r>
              <a:rPr lang="es-AR" sz="2200" dirty="0"/>
              <a:t>Consideren las características individuales de los jóvenes</a:t>
            </a:r>
          </a:p>
          <a:p>
            <a:pPr marL="285750" indent="-285750">
              <a:buFont typeface="Arial" panose="020B0604020202020204" pitchFamily="34" charset="0"/>
              <a:buChar char="•"/>
            </a:pPr>
            <a:r>
              <a:rPr lang="es-AR" sz="2200" dirty="0"/>
              <a:t>Sean significativas y adecuadas a la edad de cada joven</a:t>
            </a:r>
          </a:p>
          <a:p>
            <a:pPr marL="285750" indent="-285750">
              <a:buFont typeface="Arial" panose="020B0604020202020204" pitchFamily="34" charset="0"/>
              <a:buChar char="•"/>
            </a:pPr>
            <a:r>
              <a:rPr lang="es-AR" sz="2200" dirty="0"/>
              <a:t>Se ajusten a los intereses y habilidades de los jóvenes</a:t>
            </a:r>
          </a:p>
          <a:p>
            <a:pPr marL="285750" indent="-285750">
              <a:buFont typeface="Arial" panose="020B0604020202020204" pitchFamily="34" charset="0"/>
              <a:buChar char="•"/>
            </a:pPr>
            <a:r>
              <a:rPr lang="es-AR" sz="2200" dirty="0"/>
              <a:t>Le demuestren a los jóvenes que son valorados y apreciados</a:t>
            </a:r>
          </a:p>
        </p:txBody>
      </p:sp>
    </p:spTree>
    <p:extLst>
      <p:ext uri="{BB962C8B-B14F-4D97-AF65-F5344CB8AC3E}">
        <p14:creationId xmlns:p14="http://schemas.microsoft.com/office/powerpoint/2010/main" val="18056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counting number two by lifting thumb and forefinger"/>
          <p:cNvPicPr>
            <a:picLocks noChangeAspect="1"/>
          </p:cNvPicPr>
          <p:nvPr/>
        </p:nvPicPr>
        <p:blipFill rotWithShape="1">
          <a:blip r:embed="rId3">
            <a:extLst>
              <a:ext uri="{28A0092B-C50C-407E-A947-70E740481C1C}">
                <a14:useLocalDpi xmlns:a14="http://schemas.microsoft.com/office/drawing/2010/main" val="0"/>
              </a:ext>
            </a:extLst>
          </a:blip>
          <a:srcRect l="20869" r="59420"/>
          <a:stretch/>
        </p:blipFill>
        <p:spPr>
          <a:xfrm flipH="1">
            <a:off x="261959" y="1335024"/>
            <a:ext cx="2505205" cy="4773168"/>
          </a:xfrm>
          <a:prstGeom prst="rect">
            <a:avLst/>
          </a:prstGeom>
        </p:spPr>
      </p:pic>
      <p:sp>
        <p:nvSpPr>
          <p:cNvPr id="6" name="Title 1"/>
          <p:cNvSpPr>
            <a:spLocks noGrp="1"/>
          </p:cNvSpPr>
          <p:nvPr>
            <p:ph type="title"/>
          </p:nvPr>
        </p:nvSpPr>
        <p:spPr/>
        <p:txBody>
          <a:bodyPr/>
          <a:lstStyle/>
          <a:p>
            <a:r>
              <a:rPr lang="es-US" dirty="0"/>
              <a:t>EDS: Cinco factores de protección</a:t>
            </a:r>
            <a:br>
              <a:rPr lang="es-US" dirty="0"/>
            </a:br>
            <a:r>
              <a:rPr lang="es-US" dirty="0"/>
              <a:t>Habilidades</a:t>
            </a:r>
            <a:endParaRPr lang="en-US" sz="3200" spc="-150" dirty="0"/>
          </a:p>
        </p:txBody>
      </p:sp>
      <p:sp>
        <p:nvSpPr>
          <p:cNvPr id="19" name="Content Placeholder 2"/>
          <p:cNvSpPr txBox="1">
            <a:spLocks/>
          </p:cNvSpPr>
          <p:nvPr/>
        </p:nvSpPr>
        <p:spPr>
          <a:xfrm>
            <a:off x="2767164" y="1965034"/>
            <a:ext cx="3862589" cy="175657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Oportunidades</a:t>
            </a:r>
          </a:p>
          <a:p>
            <a:pPr marL="274320" indent="-274320">
              <a:lnSpc>
                <a:spcPct val="100000"/>
              </a:lnSpc>
              <a:spcBef>
                <a:spcPts val="0"/>
              </a:spcBef>
              <a:spcAft>
                <a:spcPts val="0"/>
              </a:spcAft>
              <a:buFont typeface="Arial" panose="020B0604020202020204" pitchFamily="34" charset="0"/>
              <a:buChar char="•"/>
            </a:pPr>
            <a:r>
              <a:rPr lang="es-AR" sz="3200" b="1" dirty="0">
                <a:latin typeface="Calibri" panose="020F0502020204030204" pitchFamily="34" charset="0"/>
              </a:rPr>
              <a:t>Habilidades</a:t>
            </a:r>
          </a:p>
        </p:txBody>
      </p:sp>
      <p:pic>
        <p:nvPicPr>
          <p:cNvPr id="3" name="Picture 2" descr="Father working with elementary school aged son to do home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260" y="3580204"/>
            <a:ext cx="3146333" cy="2096937"/>
          </a:xfrm>
          <a:prstGeom prst="rect">
            <a:avLst/>
          </a:prstGeom>
        </p:spPr>
      </p:pic>
      <p:pic>
        <p:nvPicPr>
          <p:cNvPr id="7" name="Picture 6" descr="Mom talking with middle school aged daugh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1214" y="1549676"/>
            <a:ext cx="3392586" cy="2259726"/>
          </a:xfrm>
          <a:prstGeom prst="rect">
            <a:avLst/>
          </a:prstGeom>
        </p:spPr>
      </p:pic>
      <p:sp>
        <p:nvSpPr>
          <p:cNvPr id="2" name="Rectangle 1">
            <a:extLst>
              <a:ext uri="{FF2B5EF4-FFF2-40B4-BE49-F238E27FC236}">
                <a16:creationId xmlns:a16="http://schemas.microsoft.com/office/drawing/2014/main" id="{D2C01AA5-2F47-49DF-8F91-F12ED8571511}"/>
              </a:ext>
            </a:extLst>
          </p:cNvPr>
          <p:cNvSpPr/>
          <p:nvPr/>
        </p:nvSpPr>
        <p:spPr>
          <a:xfrm>
            <a:off x="6131409" y="4153857"/>
            <a:ext cx="5933212" cy="2492990"/>
          </a:xfrm>
          <a:prstGeom prst="rect">
            <a:avLst/>
          </a:prstGeom>
        </p:spPr>
        <p:txBody>
          <a:bodyPr wrap="square">
            <a:spAutoFit/>
          </a:bodyPr>
          <a:lstStyle/>
          <a:p>
            <a:r>
              <a:rPr lang="es-AR" sz="2400" b="1" dirty="0"/>
              <a:t>Al enseñar habilidades:</a:t>
            </a:r>
          </a:p>
          <a:p>
            <a:pPr marL="285750" indent="-285750">
              <a:buFont typeface="Arial" panose="020B0604020202020204" pitchFamily="34" charset="0"/>
              <a:buChar char="•"/>
            </a:pPr>
            <a:r>
              <a:rPr lang="es-AR" sz="2200" dirty="0"/>
              <a:t>Sea intencional y realista</a:t>
            </a:r>
          </a:p>
          <a:p>
            <a:pPr marL="285750" indent="-285750">
              <a:buFont typeface="Arial" panose="020B0604020202020204" pitchFamily="34" charset="0"/>
              <a:buChar char="•"/>
            </a:pPr>
            <a:r>
              <a:rPr lang="es-AR" sz="2200" dirty="0"/>
              <a:t>Motive a los/as jóvenes a querer aprender la habilidad</a:t>
            </a:r>
          </a:p>
          <a:p>
            <a:pPr marL="285750" indent="-285750">
              <a:buFont typeface="Arial" panose="020B0604020202020204" pitchFamily="34" charset="0"/>
              <a:buChar char="•"/>
            </a:pPr>
            <a:r>
              <a:rPr lang="es-AR" sz="2200" dirty="0"/>
              <a:t>Empezar de a poco: enseñar la habilidad en pequeños pasos</a:t>
            </a:r>
          </a:p>
          <a:p>
            <a:pPr marL="285750" indent="-285750">
              <a:buFont typeface="Arial" panose="020B0604020202020204" pitchFamily="34" charset="0"/>
              <a:buChar char="•"/>
            </a:pPr>
            <a:r>
              <a:rPr lang="es-AR" sz="2200" dirty="0"/>
              <a:t>Modelar los pasos y practicar juntos/as</a:t>
            </a:r>
          </a:p>
        </p:txBody>
      </p:sp>
    </p:spTree>
    <p:extLst>
      <p:ext uri="{BB962C8B-B14F-4D97-AF65-F5344CB8AC3E}">
        <p14:creationId xmlns:p14="http://schemas.microsoft.com/office/powerpoint/2010/main" val="32179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 counting number three by lifting thumb, forefinger and middle finger"/>
          <p:cNvPicPr>
            <a:picLocks noChangeAspect="1"/>
          </p:cNvPicPr>
          <p:nvPr/>
        </p:nvPicPr>
        <p:blipFill rotWithShape="1">
          <a:blip r:embed="rId3">
            <a:extLst>
              <a:ext uri="{28A0092B-C50C-407E-A947-70E740481C1C}">
                <a14:useLocalDpi xmlns:a14="http://schemas.microsoft.com/office/drawing/2010/main" val="0"/>
              </a:ext>
            </a:extLst>
          </a:blip>
          <a:srcRect l="40679" r="40201"/>
          <a:stretch/>
        </p:blipFill>
        <p:spPr>
          <a:xfrm flipH="1">
            <a:off x="410549" y="1335024"/>
            <a:ext cx="2430050" cy="4773168"/>
          </a:xfrm>
          <a:prstGeom prst="rect">
            <a:avLst/>
          </a:prstGeom>
        </p:spPr>
      </p:pic>
      <p:sp>
        <p:nvSpPr>
          <p:cNvPr id="6" name="Title 1"/>
          <p:cNvSpPr>
            <a:spLocks noGrp="1"/>
          </p:cNvSpPr>
          <p:nvPr>
            <p:ph type="title"/>
          </p:nvPr>
        </p:nvSpPr>
        <p:spPr/>
        <p:txBody>
          <a:bodyPr/>
          <a:lstStyle/>
          <a:p>
            <a:r>
              <a:rPr lang="es-US" dirty="0"/>
              <a:t>EDS: Cinco factores de protección</a:t>
            </a:r>
            <a:br>
              <a:rPr lang="es-US" dirty="0"/>
            </a:br>
            <a:r>
              <a:rPr lang="es-US" dirty="0"/>
              <a:t>Reconocimiento</a:t>
            </a:r>
            <a:endParaRPr lang="en-US" sz="3200" spc="-150" dirty="0"/>
          </a:p>
        </p:txBody>
      </p:sp>
      <p:sp>
        <p:nvSpPr>
          <p:cNvPr id="19" name="Content Placeholder 2"/>
          <p:cNvSpPr txBox="1">
            <a:spLocks/>
          </p:cNvSpPr>
          <p:nvPr/>
        </p:nvSpPr>
        <p:spPr>
          <a:xfrm>
            <a:off x="3246121" y="2095359"/>
            <a:ext cx="4200132" cy="325249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Oportunidades</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Habilidades</a:t>
            </a:r>
          </a:p>
          <a:p>
            <a:pPr marL="274320" indent="-274320">
              <a:lnSpc>
                <a:spcPct val="100000"/>
              </a:lnSpc>
              <a:spcBef>
                <a:spcPts val="0"/>
              </a:spcBef>
              <a:spcAft>
                <a:spcPts val="0"/>
              </a:spcAft>
              <a:buFont typeface="Arial" panose="020B0604020202020204" pitchFamily="34" charset="0"/>
              <a:buChar char="•"/>
            </a:pPr>
            <a:r>
              <a:rPr lang="es-AR" sz="3200" b="1" dirty="0">
                <a:latin typeface="Calibri" panose="020F0502020204030204" pitchFamily="34" charset="0"/>
              </a:rPr>
              <a:t>Reconocimiento – por esfuerzo, avance y desempeño!</a:t>
            </a:r>
          </a:p>
        </p:txBody>
      </p:sp>
      <p:pic>
        <p:nvPicPr>
          <p:cNvPr id="2" name="Picture 1" descr="Mom giving high five to elementary school aged daughter"/>
          <p:cNvPicPr>
            <a:picLocks noChangeAspect="1"/>
          </p:cNvPicPr>
          <p:nvPr/>
        </p:nvPicPr>
        <p:blipFill>
          <a:blip r:embed="rId4"/>
          <a:stretch>
            <a:fillRect/>
          </a:stretch>
        </p:blipFill>
        <p:spPr>
          <a:xfrm>
            <a:off x="7995503" y="1429925"/>
            <a:ext cx="3376283" cy="2438712"/>
          </a:xfrm>
          <a:prstGeom prst="rect">
            <a:avLst/>
          </a:prstGeom>
        </p:spPr>
      </p:pic>
      <p:sp>
        <p:nvSpPr>
          <p:cNvPr id="3" name="Rectangle 2">
            <a:extLst>
              <a:ext uri="{FF2B5EF4-FFF2-40B4-BE49-F238E27FC236}">
                <a16:creationId xmlns:a16="http://schemas.microsoft.com/office/drawing/2014/main" id="{1DBD23B2-94D4-4348-8BBB-E14537FE6AE7}"/>
              </a:ext>
            </a:extLst>
          </p:cNvPr>
          <p:cNvSpPr/>
          <p:nvPr/>
        </p:nvSpPr>
        <p:spPr>
          <a:xfrm>
            <a:off x="7076911" y="4414320"/>
            <a:ext cx="5213469" cy="1938992"/>
          </a:xfrm>
          <a:prstGeom prst="rect">
            <a:avLst/>
          </a:prstGeom>
        </p:spPr>
        <p:txBody>
          <a:bodyPr wrap="square">
            <a:spAutoFit/>
          </a:bodyPr>
          <a:lstStyle/>
          <a:p>
            <a:pPr marL="342900" indent="-342900">
              <a:buFont typeface="Arial" panose="020B0604020202020204" pitchFamily="34" charset="0"/>
              <a:buChar char="•"/>
            </a:pPr>
            <a:r>
              <a:rPr lang="es-US" sz="2400" dirty="0"/>
              <a:t>Reconozca la habilidad o talento que la persona esta desarrollando</a:t>
            </a:r>
          </a:p>
          <a:p>
            <a:pPr marL="342900" indent="-342900">
              <a:buFont typeface="Arial" panose="020B0604020202020204" pitchFamily="34" charset="0"/>
              <a:buChar char="•"/>
            </a:pPr>
            <a:r>
              <a:rPr lang="es-US" sz="2400" dirty="0"/>
              <a:t>Sea </a:t>
            </a:r>
            <a:r>
              <a:rPr lang="es-US" sz="2400" b="1" dirty="0"/>
              <a:t>específico/a</a:t>
            </a:r>
            <a:r>
              <a:rPr lang="es-US" sz="2400" dirty="0"/>
              <a:t> y </a:t>
            </a:r>
            <a:r>
              <a:rPr lang="es-US" sz="2400" b="1" dirty="0"/>
              <a:t>positivo/a</a:t>
            </a:r>
          </a:p>
          <a:p>
            <a:pPr marL="342900" indent="-342900">
              <a:buFont typeface="Arial" panose="020B0604020202020204" pitchFamily="34" charset="0"/>
              <a:buChar char="•"/>
            </a:pPr>
            <a:r>
              <a:rPr lang="es-ES" sz="2400" dirty="0"/>
              <a:t>Anime a los jóvenes por probar o comenzar</a:t>
            </a:r>
            <a:endParaRPr lang="en-US" dirty="0"/>
          </a:p>
        </p:txBody>
      </p:sp>
    </p:spTree>
    <p:extLst>
      <p:ext uri="{BB962C8B-B14F-4D97-AF65-F5344CB8AC3E}">
        <p14:creationId xmlns:p14="http://schemas.microsoft.com/office/powerpoint/2010/main" val="29282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counting number four by lifting  all fingers except thumb"/>
          <p:cNvPicPr>
            <a:picLocks noChangeAspect="1"/>
          </p:cNvPicPr>
          <p:nvPr/>
        </p:nvPicPr>
        <p:blipFill rotWithShape="1">
          <a:blip r:embed="rId3">
            <a:extLst>
              <a:ext uri="{28A0092B-C50C-407E-A947-70E740481C1C}">
                <a14:useLocalDpi xmlns:a14="http://schemas.microsoft.com/office/drawing/2010/main" val="0"/>
              </a:ext>
            </a:extLst>
          </a:blip>
          <a:srcRect l="60193" r="24334"/>
          <a:stretch/>
        </p:blipFill>
        <p:spPr>
          <a:xfrm flipH="1">
            <a:off x="827814" y="1145821"/>
            <a:ext cx="2024272" cy="4913175"/>
          </a:xfrm>
          <a:prstGeom prst="rect">
            <a:avLst/>
          </a:prstGeom>
        </p:spPr>
      </p:pic>
      <p:sp>
        <p:nvSpPr>
          <p:cNvPr id="6" name="Title 1"/>
          <p:cNvSpPr>
            <a:spLocks noGrp="1"/>
          </p:cNvSpPr>
          <p:nvPr>
            <p:ph type="title"/>
          </p:nvPr>
        </p:nvSpPr>
        <p:spPr/>
        <p:txBody>
          <a:bodyPr/>
          <a:lstStyle/>
          <a:p>
            <a:r>
              <a:rPr lang="es-US" dirty="0"/>
              <a:t>EDS: Cinco factores de protección</a:t>
            </a:r>
            <a:br>
              <a:rPr lang="es-US" dirty="0"/>
            </a:br>
            <a:r>
              <a:rPr lang="es-US" dirty="0"/>
              <a:t>Vínculos</a:t>
            </a:r>
            <a:endParaRPr lang="en-US" sz="3200" spc="-150" dirty="0"/>
          </a:p>
        </p:txBody>
      </p:sp>
      <p:sp>
        <p:nvSpPr>
          <p:cNvPr id="19" name="Content Placeholder 2"/>
          <p:cNvSpPr txBox="1">
            <a:spLocks/>
          </p:cNvSpPr>
          <p:nvPr/>
        </p:nvSpPr>
        <p:spPr>
          <a:xfrm>
            <a:off x="3469363" y="2352430"/>
            <a:ext cx="3862589" cy="325249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Oportunidades</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Habilidades</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Reconocimiento</a:t>
            </a:r>
          </a:p>
          <a:p>
            <a:pPr marL="274320" indent="-274320">
              <a:lnSpc>
                <a:spcPct val="100000"/>
              </a:lnSpc>
              <a:spcBef>
                <a:spcPts val="0"/>
              </a:spcBef>
              <a:spcAft>
                <a:spcPts val="0"/>
              </a:spcAft>
              <a:buFont typeface="Arial" panose="020B0604020202020204" pitchFamily="34" charset="0"/>
              <a:buChar char="•"/>
            </a:pPr>
            <a:r>
              <a:rPr lang="es-AR" sz="3200" b="1" dirty="0">
                <a:latin typeface="Calibri" panose="020F0502020204030204" pitchFamily="34" charset="0"/>
              </a:rPr>
              <a:t>Vínculos – un sentimiento de pertenencia</a:t>
            </a:r>
          </a:p>
        </p:txBody>
      </p:sp>
      <p:pic>
        <p:nvPicPr>
          <p:cNvPr id="2" name="Picture 1" descr="team of elementary school aged children celebrating"/>
          <p:cNvPicPr>
            <a:picLocks noChangeAspect="1"/>
          </p:cNvPicPr>
          <p:nvPr/>
        </p:nvPicPr>
        <p:blipFill>
          <a:blip r:embed="rId4"/>
          <a:stretch>
            <a:fillRect/>
          </a:stretch>
        </p:blipFill>
        <p:spPr>
          <a:xfrm>
            <a:off x="7449085" y="1447648"/>
            <a:ext cx="3702812" cy="2472842"/>
          </a:xfrm>
          <a:prstGeom prst="rect">
            <a:avLst/>
          </a:prstGeom>
        </p:spPr>
      </p:pic>
      <p:pic>
        <p:nvPicPr>
          <p:cNvPr id="3" name="Picture 2" descr="mom and teenaged daughter smiling"/>
          <p:cNvPicPr>
            <a:picLocks noChangeAspect="1"/>
          </p:cNvPicPr>
          <p:nvPr/>
        </p:nvPicPr>
        <p:blipFill>
          <a:blip r:embed="rId5"/>
          <a:stretch>
            <a:fillRect/>
          </a:stretch>
        </p:blipFill>
        <p:spPr>
          <a:xfrm>
            <a:off x="7453358" y="3920490"/>
            <a:ext cx="3698539" cy="2461412"/>
          </a:xfrm>
          <a:prstGeom prst="rect">
            <a:avLst/>
          </a:prstGeom>
        </p:spPr>
      </p:pic>
    </p:spTree>
    <p:extLst>
      <p:ext uri="{BB962C8B-B14F-4D97-AF65-F5344CB8AC3E}">
        <p14:creationId xmlns:p14="http://schemas.microsoft.com/office/powerpoint/2010/main" val="32944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 showing number 5 by lifting all fingers and thumb"/>
          <p:cNvPicPr>
            <a:picLocks noChangeAspect="1"/>
          </p:cNvPicPr>
          <p:nvPr/>
        </p:nvPicPr>
        <p:blipFill rotWithShape="1">
          <a:blip r:embed="rId3">
            <a:extLst>
              <a:ext uri="{28A0092B-C50C-407E-A947-70E740481C1C}">
                <a14:useLocalDpi xmlns:a14="http://schemas.microsoft.com/office/drawing/2010/main" val="0"/>
              </a:ext>
            </a:extLst>
          </a:blip>
          <a:srcRect l="76553"/>
          <a:stretch/>
        </p:blipFill>
        <p:spPr>
          <a:xfrm flipH="1">
            <a:off x="399651" y="1414689"/>
            <a:ext cx="2727626" cy="4368891"/>
          </a:xfrm>
          <a:prstGeom prst="rect">
            <a:avLst/>
          </a:prstGeom>
        </p:spPr>
      </p:pic>
      <p:sp>
        <p:nvSpPr>
          <p:cNvPr id="6" name="Title 1"/>
          <p:cNvSpPr>
            <a:spLocks noGrp="1"/>
          </p:cNvSpPr>
          <p:nvPr>
            <p:ph type="title"/>
          </p:nvPr>
        </p:nvSpPr>
        <p:spPr>
          <a:xfrm>
            <a:off x="399651" y="339108"/>
            <a:ext cx="8867179" cy="995915"/>
          </a:xfrm>
        </p:spPr>
        <p:txBody>
          <a:bodyPr/>
          <a:lstStyle/>
          <a:p>
            <a:r>
              <a:rPr lang="es-US" dirty="0"/>
              <a:t>EDS: Cinco factores de protección</a:t>
            </a:r>
            <a:br>
              <a:rPr lang="es-US" dirty="0"/>
            </a:br>
            <a:r>
              <a:rPr lang="es-US" dirty="0"/>
              <a:t>Estándares claros</a:t>
            </a:r>
            <a:endParaRPr lang="en-US" sz="3200" spc="-150" dirty="0"/>
          </a:p>
        </p:txBody>
      </p:sp>
      <p:sp>
        <p:nvSpPr>
          <p:cNvPr id="19" name="Content Placeholder 2"/>
          <p:cNvSpPr txBox="1">
            <a:spLocks/>
          </p:cNvSpPr>
          <p:nvPr/>
        </p:nvSpPr>
        <p:spPr>
          <a:xfrm>
            <a:off x="3252193" y="2175024"/>
            <a:ext cx="3862589" cy="3252497"/>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Oportunidades</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Habilidades</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Reconocimiento</a:t>
            </a:r>
          </a:p>
          <a:p>
            <a:pPr marL="274320" indent="-274320">
              <a:lnSpc>
                <a:spcPct val="100000"/>
              </a:lnSpc>
              <a:spcBef>
                <a:spcPts val="0"/>
              </a:spcBef>
              <a:spcAft>
                <a:spcPts val="0"/>
              </a:spcAft>
              <a:buFont typeface="Arial" panose="020B0604020202020204" pitchFamily="34" charset="0"/>
              <a:buChar char="•"/>
            </a:pPr>
            <a:r>
              <a:rPr lang="es-AR" sz="3200" dirty="0">
                <a:latin typeface="Calibri" panose="020F0502020204030204" pitchFamily="34" charset="0"/>
              </a:rPr>
              <a:t>Vínculos</a:t>
            </a:r>
          </a:p>
          <a:p>
            <a:pPr marL="274320" indent="-274320">
              <a:lnSpc>
                <a:spcPct val="100000"/>
              </a:lnSpc>
              <a:spcBef>
                <a:spcPts val="0"/>
              </a:spcBef>
              <a:spcAft>
                <a:spcPts val="0"/>
              </a:spcAft>
              <a:buFont typeface="Arial" panose="020B0604020202020204" pitchFamily="34" charset="0"/>
              <a:buChar char="•"/>
            </a:pPr>
            <a:r>
              <a:rPr lang="es-AR" sz="3200" b="1" dirty="0">
                <a:latin typeface="Calibri" panose="020F0502020204030204" pitchFamily="34" charset="0"/>
              </a:rPr>
              <a:t>Estándares claros de comportamiento saludable</a:t>
            </a:r>
          </a:p>
        </p:txBody>
      </p:sp>
      <p:pic>
        <p:nvPicPr>
          <p:cNvPr id="2" name="Picture 1" descr="Don't Drink and Drive sign"/>
          <p:cNvPicPr>
            <a:picLocks noChangeAspect="1"/>
          </p:cNvPicPr>
          <p:nvPr/>
        </p:nvPicPr>
        <p:blipFill>
          <a:blip r:embed="rId4"/>
          <a:stretch>
            <a:fillRect/>
          </a:stretch>
        </p:blipFill>
        <p:spPr>
          <a:xfrm>
            <a:off x="9316591" y="4799925"/>
            <a:ext cx="2727626" cy="1574755"/>
          </a:xfrm>
          <a:prstGeom prst="rect">
            <a:avLst/>
          </a:prstGeom>
        </p:spPr>
      </p:pic>
      <p:pic>
        <p:nvPicPr>
          <p:cNvPr id="4" name="Picture 3" descr="family on their front sto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830" y="549644"/>
            <a:ext cx="2777387" cy="1848698"/>
          </a:xfrm>
          <a:prstGeom prst="rect">
            <a:avLst/>
          </a:prstGeom>
        </p:spPr>
      </p:pic>
      <p:pic>
        <p:nvPicPr>
          <p:cNvPr id="5" name="Picture 4" descr="teacher in elementary classroom showing students a turt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830" y="2657008"/>
            <a:ext cx="2830800" cy="1884251"/>
          </a:xfrm>
          <a:prstGeom prst="rect">
            <a:avLst/>
          </a:prstGeom>
        </p:spPr>
      </p:pic>
    </p:spTree>
    <p:extLst>
      <p:ext uri="{BB962C8B-B14F-4D97-AF65-F5344CB8AC3E}">
        <p14:creationId xmlns:p14="http://schemas.microsoft.com/office/powerpoint/2010/main" val="22119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DD74-4BCF-40E3-ACE2-D7233E019796}"/>
              </a:ext>
            </a:extLst>
          </p:cNvPr>
          <p:cNvSpPr>
            <a:spLocks noGrp="1"/>
          </p:cNvSpPr>
          <p:nvPr>
            <p:ph type="title"/>
          </p:nvPr>
        </p:nvSpPr>
        <p:spPr/>
        <p:txBody>
          <a:bodyPr/>
          <a:lstStyle/>
          <a:p>
            <a:r>
              <a:rPr lang="en-US" dirty="0"/>
              <a:t>Social Development Strategy</a:t>
            </a:r>
          </a:p>
        </p:txBody>
      </p:sp>
      <p:sp>
        <p:nvSpPr>
          <p:cNvPr id="5" name="TextBox 4">
            <a:extLst>
              <a:ext uri="{FF2B5EF4-FFF2-40B4-BE49-F238E27FC236}">
                <a16:creationId xmlns:a16="http://schemas.microsoft.com/office/drawing/2014/main" id="{31510F10-7C24-4C1F-9153-CB8EE4BBFBB2}"/>
              </a:ext>
            </a:extLst>
          </p:cNvPr>
          <p:cNvSpPr txBox="1"/>
          <p:nvPr/>
        </p:nvSpPr>
        <p:spPr>
          <a:xfrm>
            <a:off x="764498" y="314636"/>
            <a:ext cx="5469767" cy="584775"/>
          </a:xfrm>
          <a:prstGeom prst="rect">
            <a:avLst/>
          </a:prstGeom>
          <a:noFill/>
        </p:spPr>
        <p:txBody>
          <a:bodyPr wrap="none" rtlCol="0">
            <a:spAutoFit/>
          </a:bodyPr>
          <a:lstStyle/>
          <a:p>
            <a:r>
              <a:rPr lang="en-US" sz="3200" dirty="0"/>
              <a:t>Social Development Strategy</a:t>
            </a: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pic>
        <p:nvPicPr>
          <p:cNvPr id="8" name="Picture 7">
            <a:extLst>
              <a:ext uri="{FF2B5EF4-FFF2-40B4-BE49-F238E27FC236}">
                <a16:creationId xmlns:a16="http://schemas.microsoft.com/office/drawing/2014/main" id="{7438AE39-7A5E-425C-BB59-7E7A9FCF603A}"/>
              </a:ext>
            </a:extLst>
          </p:cNvPr>
          <p:cNvPicPr>
            <a:picLocks noChangeAspect="1"/>
          </p:cNvPicPr>
          <p:nvPr/>
        </p:nvPicPr>
        <p:blipFill>
          <a:blip r:embed="rId5"/>
          <a:stretch>
            <a:fillRect/>
          </a:stretch>
        </p:blipFill>
        <p:spPr>
          <a:xfrm>
            <a:off x="1805" y="0"/>
            <a:ext cx="12188389" cy="6858000"/>
          </a:xfrm>
          <a:prstGeom prst="rect">
            <a:avLst/>
          </a:prstGeom>
        </p:spPr>
      </p:pic>
    </p:spTree>
    <p:extLst>
      <p:ext uri="{BB962C8B-B14F-4D97-AF65-F5344CB8AC3E}">
        <p14:creationId xmlns:p14="http://schemas.microsoft.com/office/powerpoint/2010/main" val="26613735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AA0BC24E260849A260C5478699D93D" ma:contentTypeVersion="10" ma:contentTypeDescription="Create a new document." ma:contentTypeScope="" ma:versionID="d1b2f793fb48dd2add0978017949067e">
  <xsd:schema xmlns:xsd="http://www.w3.org/2001/XMLSchema" xmlns:xs="http://www.w3.org/2001/XMLSchema" xmlns:p="http://schemas.microsoft.com/office/2006/metadata/properties" xmlns:ns3="4dbbd9f9-5438-4808-aa72-0b14b83017f3" targetNamespace="http://schemas.microsoft.com/office/2006/metadata/properties" ma:root="true" ma:fieldsID="24ea63a069c78154fcdc274c06f1def1" ns3:_="">
    <xsd:import namespace="4dbbd9f9-5438-4808-aa72-0b14b83017f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LengthInSecond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bbd9f9-5438-4808-aa72-0b14b83017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0BEE5-46D4-43BA-BE0B-3158EEAFA0AE}">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4dbbd9f9-5438-4808-aa72-0b14b83017f3"/>
    <ds:schemaRef ds:uri="http://www.w3.org/XML/1998/namespace"/>
  </ds:schemaRefs>
</ds:datastoreItem>
</file>

<file path=customXml/itemProps2.xml><?xml version="1.0" encoding="utf-8"?>
<ds:datastoreItem xmlns:ds="http://schemas.openxmlformats.org/officeDocument/2006/customXml" ds:itemID="{D455F589-AC53-45A5-BDA1-651F0CEF2C7C}">
  <ds:schemaRefs>
    <ds:schemaRef ds:uri="http://schemas.microsoft.com/sharepoint/v3/contenttype/forms"/>
  </ds:schemaRefs>
</ds:datastoreItem>
</file>

<file path=customXml/itemProps3.xml><?xml version="1.0" encoding="utf-8"?>
<ds:datastoreItem xmlns:ds="http://schemas.openxmlformats.org/officeDocument/2006/customXml" ds:itemID="{D8B1D4FF-0668-4628-8EB7-8AF433347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bbd9f9-5438-4808-aa72-0b14b83017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{7329663E-23EC-AC46-BA93-14E0BA74C330}tf10001060</Template>
  <TotalTime>1783</TotalTime>
  <Words>3196</Words>
  <Application>Microsoft Office PowerPoint</Application>
  <PresentationFormat>Widescreen</PresentationFormat>
  <Paragraphs>122</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vt:lpstr>
      <vt:lpstr>Calibri</vt:lpstr>
      <vt:lpstr>Guardian TextSans Web</vt:lpstr>
      <vt:lpstr>Open Sans</vt:lpstr>
      <vt:lpstr>Office Theme</vt:lpstr>
      <vt:lpstr>1_Office Theme</vt:lpstr>
      <vt:lpstr> </vt:lpstr>
      <vt:lpstr>PowerPoint Presentation</vt:lpstr>
      <vt:lpstr>Social Development Strategy</vt:lpstr>
      <vt:lpstr>EDS: Cinco factores de protección Oportunidades</vt:lpstr>
      <vt:lpstr>EDS: Cinco factores de protección Habilidades</vt:lpstr>
      <vt:lpstr>EDS: Cinco factores de protección Reconocimiento</vt:lpstr>
      <vt:lpstr>EDS: Cinco factores de protección Vínculos</vt:lpstr>
      <vt:lpstr>EDS: Cinco factores de protección Estándares claros</vt:lpstr>
      <vt:lpstr>Social Development Strategy</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Clarissa J Lam Yuen</cp:lastModifiedBy>
  <cp:revision>106</cp:revision>
  <dcterms:created xsi:type="dcterms:W3CDTF">2019-01-25T17:01:19Z</dcterms:created>
  <dcterms:modified xsi:type="dcterms:W3CDTF">2023-03-08T17:45:48Z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0x01010020AA0BC24E260849A260C5478699D93D</vt:lpwstr>
  </property>
</Properties>
</file>