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2"/>
  </p:notesMasterIdLst>
  <p:sldIdLst>
    <p:sldId id="256" r:id="rId2"/>
    <p:sldId id="266" r:id="rId3"/>
    <p:sldId id="265" r:id="rId4"/>
    <p:sldId id="399" r:id="rId5"/>
    <p:sldId id="267" r:id="rId6"/>
    <p:sldId id="257" r:id="rId7"/>
    <p:sldId id="259" r:id="rId8"/>
    <p:sldId id="269" r:id="rId9"/>
    <p:sldId id="281" r:id="rId10"/>
    <p:sldId id="283" r:id="rId11"/>
    <p:sldId id="277" r:id="rId12"/>
    <p:sldId id="371" r:id="rId13"/>
    <p:sldId id="308" r:id="rId14"/>
    <p:sldId id="372" r:id="rId15"/>
    <p:sldId id="276" r:id="rId16"/>
    <p:sldId id="418" r:id="rId17"/>
    <p:sldId id="272" r:id="rId18"/>
    <p:sldId id="355" r:id="rId19"/>
    <p:sldId id="346" r:id="rId20"/>
    <p:sldId id="315" r:id="rId21"/>
    <p:sldId id="414" r:id="rId22"/>
    <p:sldId id="415" r:id="rId23"/>
    <p:sldId id="358" r:id="rId24"/>
    <p:sldId id="373" r:id="rId25"/>
    <p:sldId id="380" r:id="rId26"/>
    <p:sldId id="344" r:id="rId27"/>
    <p:sldId id="400" r:id="rId28"/>
    <p:sldId id="407" r:id="rId29"/>
    <p:sldId id="388" r:id="rId30"/>
    <p:sldId id="397" r:id="rId31"/>
    <p:sldId id="398" r:id="rId32"/>
    <p:sldId id="419" r:id="rId33"/>
    <p:sldId id="273" r:id="rId34"/>
    <p:sldId id="362" r:id="rId35"/>
    <p:sldId id="342" r:id="rId36"/>
    <p:sldId id="318" r:id="rId37"/>
    <p:sldId id="377" r:id="rId38"/>
    <p:sldId id="376" r:id="rId39"/>
    <p:sldId id="416" r:id="rId40"/>
    <p:sldId id="417" r:id="rId41"/>
    <p:sldId id="390" r:id="rId42"/>
    <p:sldId id="396" r:id="rId43"/>
    <p:sldId id="420" r:id="rId44"/>
    <p:sldId id="274" r:id="rId45"/>
    <p:sldId id="360" r:id="rId46"/>
    <p:sldId id="393" r:id="rId47"/>
    <p:sldId id="291" r:id="rId48"/>
    <p:sldId id="369" r:id="rId49"/>
    <p:sldId id="394" r:id="rId50"/>
    <p:sldId id="412" r:id="rId51"/>
    <p:sldId id="413" r:id="rId52"/>
    <p:sldId id="391" r:id="rId53"/>
    <p:sldId id="379" r:id="rId54"/>
    <p:sldId id="395" r:id="rId55"/>
    <p:sldId id="421" r:id="rId56"/>
    <p:sldId id="309" r:id="rId57"/>
    <p:sldId id="385" r:id="rId58"/>
    <p:sldId id="387" r:id="rId59"/>
    <p:sldId id="422" r:id="rId60"/>
    <p:sldId id="42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BF98D11-094E-4F7D-973F-80EFB9446AC3}">
          <p14:sldIdLst>
            <p14:sldId id="256"/>
            <p14:sldId id="266"/>
            <p14:sldId id="265"/>
            <p14:sldId id="399"/>
            <p14:sldId id="267"/>
          </p14:sldIdLst>
        </p14:section>
        <p14:section name="What is Prevention Science?" id="{7673483A-6639-40DB-AF79-CFA0884A956F}">
          <p14:sldIdLst>
            <p14:sldId id="257"/>
            <p14:sldId id="259"/>
            <p14:sldId id="269"/>
            <p14:sldId id="281"/>
            <p14:sldId id="283"/>
            <p14:sldId id="277"/>
            <p14:sldId id="371"/>
            <p14:sldId id="308"/>
            <p14:sldId id="372"/>
            <p14:sldId id="276"/>
            <p14:sldId id="418"/>
          </p14:sldIdLst>
        </p14:section>
        <p14:section name="Epidemiology" id="{33A4BD3E-500D-48D8-A9A2-6109EFA8A409}">
          <p14:sldIdLst>
            <p14:sldId id="272"/>
            <p14:sldId id="355"/>
            <p14:sldId id="346"/>
            <p14:sldId id="315"/>
            <p14:sldId id="414"/>
            <p14:sldId id="415"/>
            <p14:sldId id="358"/>
            <p14:sldId id="373"/>
            <p14:sldId id="380"/>
            <p14:sldId id="344"/>
            <p14:sldId id="400"/>
            <p14:sldId id="407"/>
            <p14:sldId id="388"/>
            <p14:sldId id="397"/>
            <p14:sldId id="398"/>
            <p14:sldId id="419"/>
          </p14:sldIdLst>
        </p14:section>
        <p14:section name="Evidence-based Programs and Practices" id="{72AA6F7F-E107-47DB-BB72-3C41464647F7}">
          <p14:sldIdLst>
            <p14:sldId id="273"/>
            <p14:sldId id="362"/>
            <p14:sldId id="342"/>
            <p14:sldId id="318"/>
            <p14:sldId id="377"/>
            <p14:sldId id="376"/>
            <p14:sldId id="416"/>
            <p14:sldId id="417"/>
            <p14:sldId id="390"/>
            <p14:sldId id="396"/>
            <p14:sldId id="420"/>
          </p14:sldIdLst>
        </p14:section>
        <p14:section name="Implementation" id="{047CEBA5-BCED-4767-85C0-C997AF9AD8C7}">
          <p14:sldIdLst>
            <p14:sldId id="274"/>
            <p14:sldId id="360"/>
            <p14:sldId id="393"/>
            <p14:sldId id="291"/>
            <p14:sldId id="369"/>
            <p14:sldId id="394"/>
            <p14:sldId id="412"/>
            <p14:sldId id="413"/>
            <p14:sldId id="391"/>
            <p14:sldId id="379"/>
            <p14:sldId id="395"/>
            <p14:sldId id="421"/>
          </p14:sldIdLst>
        </p14:section>
        <p14:section name="More Info" id="{086ED408-7CFC-41D0-8A82-F310D8374A46}">
          <p14:sldIdLst>
            <p14:sldId id="309"/>
            <p14:sldId id="385"/>
            <p14:sldId id="387"/>
            <p14:sldId id="422"/>
            <p14:sldId id="42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8AE180-05A2-C27C-E352-44D14B083A84}" name="Cooper, Brittany Rhoades" initials="CBR" userId="S::brittany.cooper@wsu.edu::2d6f2714-23e6-4e1d-a3d5-b5c6367e2af2" providerId="AD"/>
  <p188:author id="{6799DED0-74E0-5ED1-1A92-7C637503AFB1}" name="Bruzios, Kathryn Elizabeth" initials="BKE" userId="S::kathryn.bruzios@wsu.edu::c7756d92-cd0e-41c2-935c-e853acfe5e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uzios, Kathryn Elizabeth" initials="BKE" lastIdx="21" clrIdx="0">
    <p:extLst>
      <p:ext uri="{19B8F6BF-5375-455C-9EA6-DF929625EA0E}">
        <p15:presenceInfo xmlns:p15="http://schemas.microsoft.com/office/powerpoint/2012/main" userId="Bruzios, Kathryn Elizabeth" providerId="None"/>
      </p:ext>
    </p:extLst>
  </p:cmAuthor>
  <p:cmAuthor id="2" name="Bruzios, Kathryn Elizabeth" initials="BKE [2]" lastIdx="18" clrIdx="1">
    <p:extLst>
      <p:ext uri="{19B8F6BF-5375-455C-9EA6-DF929625EA0E}">
        <p15:presenceInfo xmlns:p15="http://schemas.microsoft.com/office/powerpoint/2012/main" userId="S::kathryn.bruzios@wsu.edu::c7756d92-cd0e-41c2-935c-e853acfe5ea2" providerId="AD"/>
      </p:ext>
    </p:extLst>
  </p:cmAuthor>
  <p:cmAuthor id="3" name="Cooper, Brittany Rhoades" initials="CBR" lastIdx="41" clrIdx="2">
    <p:extLst>
      <p:ext uri="{19B8F6BF-5375-455C-9EA6-DF929625EA0E}">
        <p15:presenceInfo xmlns:p15="http://schemas.microsoft.com/office/powerpoint/2012/main" userId="S::brittany.cooper@wsu.edu::2d6f2714-23e6-4e1d-a3d5-b5c6367e2af2" providerId="AD"/>
      </p:ext>
    </p:extLst>
  </p:cmAuthor>
  <p:cmAuthor id="4" name="Parker, Louise A" initials="PLA" lastIdx="19" clrIdx="3">
    <p:extLst>
      <p:ext uri="{19B8F6BF-5375-455C-9EA6-DF929625EA0E}">
        <p15:presenceInfo xmlns:p15="http://schemas.microsoft.com/office/powerpoint/2012/main" userId="S::parker@wsu.edu::9d669f0b-548a-4811-8a00-631e1643b3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00467F"/>
    <a:srgbClr val="94A543"/>
    <a:srgbClr val="545A26"/>
    <a:srgbClr val="94A545"/>
    <a:srgbClr val="F1E18A"/>
    <a:srgbClr val="B2CEE6"/>
    <a:srgbClr val="593A4B"/>
    <a:srgbClr val="CC492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6"/>
    <p:restoredTop sz="74787" autoAdjust="0"/>
  </p:normalViewPr>
  <p:slideViewPr>
    <p:cSldViewPr snapToGrid="0">
      <p:cViewPr varScale="1">
        <p:scale>
          <a:sx n="90" d="100"/>
          <a:sy n="90" d="100"/>
        </p:scale>
        <p:origin x="528"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6CF5C7-F837-4DCF-BACD-D00141A8F796}" type="doc">
      <dgm:prSet loTypeId="urn:microsoft.com/office/officeart/2005/8/layout/pyramid1" loCatId="pyramid" qsTypeId="urn:microsoft.com/office/officeart/2005/8/quickstyle/simple1" qsCatId="simple" csTypeId="urn:microsoft.com/office/officeart/2005/8/colors/colorful4" csCatId="colorful" phldr="1"/>
      <dgm:spPr/>
    </dgm:pt>
    <dgm:pt modelId="{F879E675-754E-4353-BAA3-4BD928A7B8CE}">
      <dgm:prSet phldrT="[Text]" custT="1"/>
      <dgm:spPr>
        <a:solidFill>
          <a:srgbClr val="B2CEE6"/>
        </a:solidFill>
      </dgm:spPr>
      <dgm:t>
        <a:bodyPr/>
        <a:lstStyle/>
        <a:p>
          <a:r>
            <a:rPr lang="en-US" sz="5400" b="1"/>
            <a:t>Indicated</a:t>
          </a:r>
        </a:p>
      </dgm:t>
    </dgm:pt>
    <dgm:pt modelId="{E8F2F0AA-7A7C-4A15-9A2B-EC4870AF3B81}" type="parTrans" cxnId="{F5613D2F-DF32-40F5-8D38-A82CE47C38C6}">
      <dgm:prSet/>
      <dgm:spPr/>
      <dgm:t>
        <a:bodyPr/>
        <a:lstStyle/>
        <a:p>
          <a:endParaRPr lang="en-US" sz="1400" b="1"/>
        </a:p>
      </dgm:t>
    </dgm:pt>
    <dgm:pt modelId="{B09665F2-BF60-45EC-ABDF-886639EC7D96}" type="sibTrans" cxnId="{F5613D2F-DF32-40F5-8D38-A82CE47C38C6}">
      <dgm:prSet/>
      <dgm:spPr/>
      <dgm:t>
        <a:bodyPr/>
        <a:lstStyle/>
        <a:p>
          <a:endParaRPr lang="en-US" sz="1400" b="1"/>
        </a:p>
      </dgm:t>
    </dgm:pt>
    <dgm:pt modelId="{D6520EC8-091D-445E-9863-8311C8523680}">
      <dgm:prSet phldrT="[Text]" custT="1"/>
      <dgm:spPr>
        <a:solidFill>
          <a:srgbClr val="F1E18A"/>
        </a:solidFill>
      </dgm:spPr>
      <dgm:t>
        <a:bodyPr/>
        <a:lstStyle/>
        <a:p>
          <a:r>
            <a:rPr lang="en-US" sz="5400" b="1"/>
            <a:t>Selected</a:t>
          </a:r>
        </a:p>
      </dgm:t>
    </dgm:pt>
    <dgm:pt modelId="{A45363F1-4AA6-4239-A4C6-AE6E52D039BC}" type="parTrans" cxnId="{34FC1B09-8D01-43A0-9C7B-9A5680CB6F70}">
      <dgm:prSet/>
      <dgm:spPr/>
      <dgm:t>
        <a:bodyPr/>
        <a:lstStyle/>
        <a:p>
          <a:endParaRPr lang="en-US" sz="1400" b="1"/>
        </a:p>
      </dgm:t>
    </dgm:pt>
    <dgm:pt modelId="{BF1C6F5A-40A3-4A52-BD4E-F8C22C03F1D4}" type="sibTrans" cxnId="{34FC1B09-8D01-43A0-9C7B-9A5680CB6F70}">
      <dgm:prSet/>
      <dgm:spPr/>
      <dgm:t>
        <a:bodyPr/>
        <a:lstStyle/>
        <a:p>
          <a:endParaRPr lang="en-US" sz="1400" b="1"/>
        </a:p>
      </dgm:t>
    </dgm:pt>
    <dgm:pt modelId="{043437AE-8323-47BC-B2BB-C9EAB6E6BD88}">
      <dgm:prSet phldrT="[Text]" custT="1"/>
      <dgm:spPr>
        <a:solidFill>
          <a:srgbClr val="94A545"/>
        </a:solidFill>
      </dgm:spPr>
      <dgm:t>
        <a:bodyPr/>
        <a:lstStyle/>
        <a:p>
          <a:r>
            <a:rPr lang="en-US" sz="5400" b="1"/>
            <a:t>Universal</a:t>
          </a:r>
        </a:p>
      </dgm:t>
    </dgm:pt>
    <dgm:pt modelId="{8BA75219-A0B8-49E0-BD86-2D056726924F}" type="parTrans" cxnId="{0B9F1077-1DFE-43ED-9991-927B303394F4}">
      <dgm:prSet/>
      <dgm:spPr/>
      <dgm:t>
        <a:bodyPr/>
        <a:lstStyle/>
        <a:p>
          <a:endParaRPr lang="en-US" sz="1400" b="1"/>
        </a:p>
      </dgm:t>
    </dgm:pt>
    <dgm:pt modelId="{6BE008C0-FE2B-444C-937B-4788672A33B2}" type="sibTrans" cxnId="{0B9F1077-1DFE-43ED-9991-927B303394F4}">
      <dgm:prSet/>
      <dgm:spPr/>
      <dgm:t>
        <a:bodyPr/>
        <a:lstStyle/>
        <a:p>
          <a:endParaRPr lang="en-US" sz="1400" b="1"/>
        </a:p>
      </dgm:t>
    </dgm:pt>
    <dgm:pt modelId="{7DE9E59F-690B-4773-A8E6-CAFA6214114D}" type="pres">
      <dgm:prSet presAssocID="{EF6CF5C7-F837-4DCF-BACD-D00141A8F796}" presName="Name0" presStyleCnt="0">
        <dgm:presLayoutVars>
          <dgm:dir/>
          <dgm:animLvl val="lvl"/>
          <dgm:resizeHandles val="exact"/>
        </dgm:presLayoutVars>
      </dgm:prSet>
      <dgm:spPr/>
    </dgm:pt>
    <dgm:pt modelId="{548FA9DC-C22A-4D54-8291-791DD069DEC6}" type="pres">
      <dgm:prSet presAssocID="{F879E675-754E-4353-BAA3-4BD928A7B8CE}" presName="Name8" presStyleCnt="0"/>
      <dgm:spPr/>
    </dgm:pt>
    <dgm:pt modelId="{EB9F5363-C805-40C3-A7F1-FAAC2D5D1A6A}" type="pres">
      <dgm:prSet presAssocID="{F879E675-754E-4353-BAA3-4BD928A7B8CE}" presName="level" presStyleLbl="node1" presStyleIdx="0" presStyleCnt="3">
        <dgm:presLayoutVars>
          <dgm:chMax val="1"/>
          <dgm:bulletEnabled val="1"/>
        </dgm:presLayoutVars>
      </dgm:prSet>
      <dgm:spPr/>
    </dgm:pt>
    <dgm:pt modelId="{E06E0909-C0A7-4FFB-A056-C37743CA851B}" type="pres">
      <dgm:prSet presAssocID="{F879E675-754E-4353-BAA3-4BD928A7B8CE}" presName="levelTx" presStyleLbl="revTx" presStyleIdx="0" presStyleCnt="0">
        <dgm:presLayoutVars>
          <dgm:chMax val="1"/>
          <dgm:bulletEnabled val="1"/>
        </dgm:presLayoutVars>
      </dgm:prSet>
      <dgm:spPr/>
    </dgm:pt>
    <dgm:pt modelId="{857D26AA-76F7-492E-B969-D9AFDC8184BC}" type="pres">
      <dgm:prSet presAssocID="{D6520EC8-091D-445E-9863-8311C8523680}" presName="Name8" presStyleCnt="0"/>
      <dgm:spPr/>
    </dgm:pt>
    <dgm:pt modelId="{19B3D761-E4F7-4DC6-AB49-7583E55A7E7E}" type="pres">
      <dgm:prSet presAssocID="{D6520EC8-091D-445E-9863-8311C8523680}" presName="level" presStyleLbl="node1" presStyleIdx="1" presStyleCnt="3">
        <dgm:presLayoutVars>
          <dgm:chMax val="1"/>
          <dgm:bulletEnabled val="1"/>
        </dgm:presLayoutVars>
      </dgm:prSet>
      <dgm:spPr/>
    </dgm:pt>
    <dgm:pt modelId="{3589CEC7-7103-4413-AB3C-909BBA60DAB6}" type="pres">
      <dgm:prSet presAssocID="{D6520EC8-091D-445E-9863-8311C8523680}" presName="levelTx" presStyleLbl="revTx" presStyleIdx="0" presStyleCnt="0">
        <dgm:presLayoutVars>
          <dgm:chMax val="1"/>
          <dgm:bulletEnabled val="1"/>
        </dgm:presLayoutVars>
      </dgm:prSet>
      <dgm:spPr/>
    </dgm:pt>
    <dgm:pt modelId="{51291C5D-27F7-42AC-A8B6-A7DCF2256420}" type="pres">
      <dgm:prSet presAssocID="{043437AE-8323-47BC-B2BB-C9EAB6E6BD88}" presName="Name8" presStyleCnt="0"/>
      <dgm:spPr/>
    </dgm:pt>
    <dgm:pt modelId="{BA29AF92-6D24-4662-9596-5252E6FE55CC}" type="pres">
      <dgm:prSet presAssocID="{043437AE-8323-47BC-B2BB-C9EAB6E6BD88}" presName="level" presStyleLbl="node1" presStyleIdx="2" presStyleCnt="3">
        <dgm:presLayoutVars>
          <dgm:chMax val="1"/>
          <dgm:bulletEnabled val="1"/>
        </dgm:presLayoutVars>
      </dgm:prSet>
      <dgm:spPr/>
    </dgm:pt>
    <dgm:pt modelId="{F4A43D7D-A27C-4E87-89CD-8FC402622156}" type="pres">
      <dgm:prSet presAssocID="{043437AE-8323-47BC-B2BB-C9EAB6E6BD88}" presName="levelTx" presStyleLbl="revTx" presStyleIdx="0" presStyleCnt="0">
        <dgm:presLayoutVars>
          <dgm:chMax val="1"/>
          <dgm:bulletEnabled val="1"/>
        </dgm:presLayoutVars>
      </dgm:prSet>
      <dgm:spPr/>
    </dgm:pt>
  </dgm:ptLst>
  <dgm:cxnLst>
    <dgm:cxn modelId="{34FC1B09-8D01-43A0-9C7B-9A5680CB6F70}" srcId="{EF6CF5C7-F837-4DCF-BACD-D00141A8F796}" destId="{D6520EC8-091D-445E-9863-8311C8523680}" srcOrd="1" destOrd="0" parTransId="{A45363F1-4AA6-4239-A4C6-AE6E52D039BC}" sibTransId="{BF1C6F5A-40A3-4A52-BD4E-F8C22C03F1D4}"/>
    <dgm:cxn modelId="{3A505620-7975-4412-B54D-0314FFAA3EE4}" type="presOf" srcId="{043437AE-8323-47BC-B2BB-C9EAB6E6BD88}" destId="{BA29AF92-6D24-4662-9596-5252E6FE55CC}" srcOrd="0" destOrd="0" presId="urn:microsoft.com/office/officeart/2005/8/layout/pyramid1"/>
    <dgm:cxn modelId="{F5613D2F-DF32-40F5-8D38-A82CE47C38C6}" srcId="{EF6CF5C7-F837-4DCF-BACD-D00141A8F796}" destId="{F879E675-754E-4353-BAA3-4BD928A7B8CE}" srcOrd="0" destOrd="0" parTransId="{E8F2F0AA-7A7C-4A15-9A2B-EC4870AF3B81}" sibTransId="{B09665F2-BF60-45EC-ABDF-886639EC7D96}"/>
    <dgm:cxn modelId="{15468D35-C8FF-4E21-BB10-7E15F86C03B5}" type="presOf" srcId="{EF6CF5C7-F837-4DCF-BACD-D00141A8F796}" destId="{7DE9E59F-690B-4773-A8E6-CAFA6214114D}" srcOrd="0" destOrd="0" presId="urn:microsoft.com/office/officeart/2005/8/layout/pyramid1"/>
    <dgm:cxn modelId="{1D929D3C-B808-4ED7-8D44-A3B4DF4D7015}" type="presOf" srcId="{F879E675-754E-4353-BAA3-4BD928A7B8CE}" destId="{E06E0909-C0A7-4FFB-A056-C37743CA851B}" srcOrd="1" destOrd="0" presId="urn:microsoft.com/office/officeart/2005/8/layout/pyramid1"/>
    <dgm:cxn modelId="{FD5E706B-06A0-4A2C-A724-E62FB80EBC23}" type="presOf" srcId="{D6520EC8-091D-445E-9863-8311C8523680}" destId="{19B3D761-E4F7-4DC6-AB49-7583E55A7E7E}" srcOrd="0" destOrd="0" presId="urn:microsoft.com/office/officeart/2005/8/layout/pyramid1"/>
    <dgm:cxn modelId="{0B9F1077-1DFE-43ED-9991-927B303394F4}" srcId="{EF6CF5C7-F837-4DCF-BACD-D00141A8F796}" destId="{043437AE-8323-47BC-B2BB-C9EAB6E6BD88}" srcOrd="2" destOrd="0" parTransId="{8BA75219-A0B8-49E0-BD86-2D056726924F}" sibTransId="{6BE008C0-FE2B-444C-937B-4788672A33B2}"/>
    <dgm:cxn modelId="{1BA15FC9-DDA4-4B65-BAE1-220F258095F0}" type="presOf" srcId="{043437AE-8323-47BC-B2BB-C9EAB6E6BD88}" destId="{F4A43D7D-A27C-4E87-89CD-8FC402622156}" srcOrd="1" destOrd="0" presId="urn:microsoft.com/office/officeart/2005/8/layout/pyramid1"/>
    <dgm:cxn modelId="{0498ECEB-6F48-4F78-A8E0-42F28B071168}" type="presOf" srcId="{F879E675-754E-4353-BAA3-4BD928A7B8CE}" destId="{EB9F5363-C805-40C3-A7F1-FAAC2D5D1A6A}" srcOrd="0" destOrd="0" presId="urn:microsoft.com/office/officeart/2005/8/layout/pyramid1"/>
    <dgm:cxn modelId="{F6488BED-F1A5-497F-A039-01099A46FBE3}" type="presOf" srcId="{D6520EC8-091D-445E-9863-8311C8523680}" destId="{3589CEC7-7103-4413-AB3C-909BBA60DAB6}" srcOrd="1" destOrd="0" presId="urn:microsoft.com/office/officeart/2005/8/layout/pyramid1"/>
    <dgm:cxn modelId="{A23D00F3-BDF1-4A6B-A19A-4F3AE31600D7}" type="presParOf" srcId="{7DE9E59F-690B-4773-A8E6-CAFA6214114D}" destId="{548FA9DC-C22A-4D54-8291-791DD069DEC6}" srcOrd="0" destOrd="0" presId="urn:microsoft.com/office/officeart/2005/8/layout/pyramid1"/>
    <dgm:cxn modelId="{38E5B652-DD79-41AF-BE51-7D41076341B2}" type="presParOf" srcId="{548FA9DC-C22A-4D54-8291-791DD069DEC6}" destId="{EB9F5363-C805-40C3-A7F1-FAAC2D5D1A6A}" srcOrd="0" destOrd="0" presId="urn:microsoft.com/office/officeart/2005/8/layout/pyramid1"/>
    <dgm:cxn modelId="{FDD84431-81A6-45FA-960D-91555C2357A3}" type="presParOf" srcId="{548FA9DC-C22A-4D54-8291-791DD069DEC6}" destId="{E06E0909-C0A7-4FFB-A056-C37743CA851B}" srcOrd="1" destOrd="0" presId="urn:microsoft.com/office/officeart/2005/8/layout/pyramid1"/>
    <dgm:cxn modelId="{8F2C74A8-2439-4E09-9392-87C79C6FF0AE}" type="presParOf" srcId="{7DE9E59F-690B-4773-A8E6-CAFA6214114D}" destId="{857D26AA-76F7-492E-B969-D9AFDC8184BC}" srcOrd="1" destOrd="0" presId="urn:microsoft.com/office/officeart/2005/8/layout/pyramid1"/>
    <dgm:cxn modelId="{844DB71D-6A8D-48F6-BC2E-B4CFAEE3F41E}" type="presParOf" srcId="{857D26AA-76F7-492E-B969-D9AFDC8184BC}" destId="{19B3D761-E4F7-4DC6-AB49-7583E55A7E7E}" srcOrd="0" destOrd="0" presId="urn:microsoft.com/office/officeart/2005/8/layout/pyramid1"/>
    <dgm:cxn modelId="{AA5884A8-E865-4C10-B865-374A2C0BE9EC}" type="presParOf" srcId="{857D26AA-76F7-492E-B969-D9AFDC8184BC}" destId="{3589CEC7-7103-4413-AB3C-909BBA60DAB6}" srcOrd="1" destOrd="0" presId="urn:microsoft.com/office/officeart/2005/8/layout/pyramid1"/>
    <dgm:cxn modelId="{53C25436-9977-47A8-B9EC-DA80BA9C2D3F}" type="presParOf" srcId="{7DE9E59F-690B-4773-A8E6-CAFA6214114D}" destId="{51291C5D-27F7-42AC-A8B6-A7DCF2256420}" srcOrd="2" destOrd="0" presId="urn:microsoft.com/office/officeart/2005/8/layout/pyramid1"/>
    <dgm:cxn modelId="{6F174DDD-8FA6-4FEB-B5D9-5EFFDC2FFD77}" type="presParOf" srcId="{51291C5D-27F7-42AC-A8B6-A7DCF2256420}" destId="{BA29AF92-6D24-4662-9596-5252E6FE55CC}" srcOrd="0" destOrd="0" presId="urn:microsoft.com/office/officeart/2005/8/layout/pyramid1"/>
    <dgm:cxn modelId="{38CCFADB-690B-45C0-B776-84B8B72828C5}" type="presParOf" srcId="{51291C5D-27F7-42AC-A8B6-A7DCF2256420}" destId="{F4A43D7D-A27C-4E87-89CD-8FC40262215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6880D0-828A-4418-8768-F890D7130EC5}" type="doc">
      <dgm:prSet loTypeId="urn:microsoft.com/office/officeart/2005/8/layout/list1" loCatId="list" qsTypeId="urn:microsoft.com/office/officeart/2005/8/quickstyle/simple3" qsCatId="simple" csTypeId="urn:microsoft.com/office/officeart/2005/8/colors/accent3_2" csCatId="accent3" phldr="1"/>
      <dgm:spPr/>
      <dgm:t>
        <a:bodyPr/>
        <a:lstStyle/>
        <a:p>
          <a:endParaRPr lang="en-US"/>
        </a:p>
      </dgm:t>
    </dgm:pt>
    <dgm:pt modelId="{F771B665-053A-4B4C-80D4-44FA2671A535}">
      <dgm:prSet phldrT="[Text]"/>
      <dgm:spPr>
        <a:solidFill>
          <a:srgbClr val="B2CEE6"/>
        </a:solidFill>
      </dgm:spPr>
      <dgm:t>
        <a:bodyPr/>
        <a:lstStyle/>
        <a:p>
          <a:r>
            <a:rPr lang="en-US" b="1"/>
            <a:t>Primary Prevention</a:t>
          </a:r>
        </a:p>
      </dgm:t>
    </dgm:pt>
    <dgm:pt modelId="{E59401A1-E9D7-40BC-8349-5BCACEFC53B6}" type="parTrans" cxnId="{584E1712-02C3-40D5-B1BE-EF541F61F839}">
      <dgm:prSet/>
      <dgm:spPr/>
      <dgm:t>
        <a:bodyPr/>
        <a:lstStyle/>
        <a:p>
          <a:endParaRPr lang="en-US"/>
        </a:p>
      </dgm:t>
    </dgm:pt>
    <dgm:pt modelId="{A26417EC-AC04-46A2-95EA-B8E87F884CC0}" type="sibTrans" cxnId="{584E1712-02C3-40D5-B1BE-EF541F61F839}">
      <dgm:prSet/>
      <dgm:spPr/>
      <dgm:t>
        <a:bodyPr/>
        <a:lstStyle/>
        <a:p>
          <a:endParaRPr lang="en-US"/>
        </a:p>
      </dgm:t>
    </dgm:pt>
    <dgm:pt modelId="{0CD413C5-C103-4B8E-885E-233E54B1FB7F}">
      <dgm:prSet phldrT="[Text]"/>
      <dgm:spPr>
        <a:solidFill>
          <a:srgbClr val="F1E18A"/>
        </a:solidFill>
      </dgm:spPr>
      <dgm:t>
        <a:bodyPr/>
        <a:lstStyle/>
        <a:p>
          <a:r>
            <a:rPr lang="en-US" b="1"/>
            <a:t>Secondary Prevention</a:t>
          </a:r>
        </a:p>
      </dgm:t>
    </dgm:pt>
    <dgm:pt modelId="{2EA874C9-0BF4-4AFA-97A4-55444C216CE9}" type="parTrans" cxnId="{8FCB1F0D-20EF-4509-B8C8-B3EF707B36D1}">
      <dgm:prSet/>
      <dgm:spPr/>
      <dgm:t>
        <a:bodyPr/>
        <a:lstStyle/>
        <a:p>
          <a:endParaRPr lang="en-US"/>
        </a:p>
      </dgm:t>
    </dgm:pt>
    <dgm:pt modelId="{6673C5FE-78F7-41ED-AB19-BEA6A1A30D86}" type="sibTrans" cxnId="{8FCB1F0D-20EF-4509-B8C8-B3EF707B36D1}">
      <dgm:prSet/>
      <dgm:spPr/>
      <dgm:t>
        <a:bodyPr/>
        <a:lstStyle/>
        <a:p>
          <a:endParaRPr lang="en-US"/>
        </a:p>
      </dgm:t>
    </dgm:pt>
    <dgm:pt modelId="{985E05DD-81A4-444D-9AD6-B81B03C75270}">
      <dgm:prSet phldrT="[Text]"/>
      <dgm:spPr>
        <a:solidFill>
          <a:srgbClr val="94A545"/>
        </a:solidFill>
      </dgm:spPr>
      <dgm:t>
        <a:bodyPr/>
        <a:lstStyle/>
        <a:p>
          <a:r>
            <a:rPr lang="en-US" b="1"/>
            <a:t>Tertiary Prevention</a:t>
          </a:r>
        </a:p>
      </dgm:t>
    </dgm:pt>
    <dgm:pt modelId="{0AFA4956-81D9-4A2F-8AB9-C6361C1E6E0F}" type="parTrans" cxnId="{A9527082-290B-47B9-BFA9-4513782A7A21}">
      <dgm:prSet/>
      <dgm:spPr/>
      <dgm:t>
        <a:bodyPr/>
        <a:lstStyle/>
        <a:p>
          <a:endParaRPr lang="en-US"/>
        </a:p>
      </dgm:t>
    </dgm:pt>
    <dgm:pt modelId="{9E048962-8592-467B-BE80-88CE761FA3C6}" type="sibTrans" cxnId="{A9527082-290B-47B9-BFA9-4513782A7A21}">
      <dgm:prSet/>
      <dgm:spPr/>
      <dgm:t>
        <a:bodyPr/>
        <a:lstStyle/>
        <a:p>
          <a:endParaRPr lang="en-US"/>
        </a:p>
      </dgm:t>
    </dgm:pt>
    <dgm:pt modelId="{3486B05C-C7A5-4F30-AC9B-08866CA50C69}">
      <dgm:prSet phldrT="[Text]"/>
      <dgm:spPr/>
      <dgm:t>
        <a:bodyPr/>
        <a:lstStyle/>
        <a:p>
          <a:r>
            <a:rPr lang="en-US"/>
            <a:t>Prevention from getting a disease or intervening before health risks occur</a:t>
          </a:r>
        </a:p>
      </dgm:t>
    </dgm:pt>
    <dgm:pt modelId="{EF921488-338E-4DF4-B595-D5893ECD4FBC}" type="parTrans" cxnId="{863DFAB9-B7C6-4298-B7E1-7881E2B1DF23}">
      <dgm:prSet/>
      <dgm:spPr/>
      <dgm:t>
        <a:bodyPr/>
        <a:lstStyle/>
        <a:p>
          <a:endParaRPr lang="en-US"/>
        </a:p>
      </dgm:t>
    </dgm:pt>
    <dgm:pt modelId="{376C3CD8-85EE-4506-9F0C-3956CB2D1FAA}" type="sibTrans" cxnId="{863DFAB9-B7C6-4298-B7E1-7881E2B1DF23}">
      <dgm:prSet/>
      <dgm:spPr/>
      <dgm:t>
        <a:bodyPr/>
        <a:lstStyle/>
        <a:p>
          <a:endParaRPr lang="en-US"/>
        </a:p>
      </dgm:t>
    </dgm:pt>
    <dgm:pt modelId="{F30B1592-F464-4B26-A962-C6FB59411993}">
      <dgm:prSet phldrT="[Text]"/>
      <dgm:spPr/>
      <dgm:t>
        <a:bodyPr/>
        <a:lstStyle/>
        <a:p>
          <a:r>
            <a:rPr lang="en-US"/>
            <a:t>Detecting or identifying the disease early to prevent worsening</a:t>
          </a:r>
        </a:p>
      </dgm:t>
    </dgm:pt>
    <dgm:pt modelId="{408ECED2-1CAD-436A-8AD0-FB7397F24F62}" type="parTrans" cxnId="{5628B7D8-75EF-4BDE-951E-7D9CBCFCEEAF}">
      <dgm:prSet/>
      <dgm:spPr/>
      <dgm:t>
        <a:bodyPr/>
        <a:lstStyle/>
        <a:p>
          <a:endParaRPr lang="en-US"/>
        </a:p>
      </dgm:t>
    </dgm:pt>
    <dgm:pt modelId="{EF151E47-B2D1-4387-8661-665AC188CD05}" type="sibTrans" cxnId="{5628B7D8-75EF-4BDE-951E-7D9CBCFCEEAF}">
      <dgm:prSet/>
      <dgm:spPr/>
      <dgm:t>
        <a:bodyPr/>
        <a:lstStyle/>
        <a:p>
          <a:endParaRPr lang="en-US"/>
        </a:p>
      </dgm:t>
    </dgm:pt>
    <dgm:pt modelId="{762C61A8-6CA9-4C02-A1E7-E3FF153E0284}">
      <dgm:prSet phldrT="[Text]"/>
      <dgm:spPr/>
      <dgm:t>
        <a:bodyPr/>
        <a:lstStyle/>
        <a:p>
          <a:r>
            <a:rPr lang="en-US"/>
            <a:t>Managing the disease post diagnosis to reduce symptoms </a:t>
          </a:r>
        </a:p>
      </dgm:t>
    </dgm:pt>
    <dgm:pt modelId="{56D46F63-F804-40B4-ADAE-EB53F4AB590C}" type="parTrans" cxnId="{1EFC113F-8A92-42DF-BAD0-E71390A64CBA}">
      <dgm:prSet/>
      <dgm:spPr/>
      <dgm:t>
        <a:bodyPr/>
        <a:lstStyle/>
        <a:p>
          <a:endParaRPr lang="en-US"/>
        </a:p>
      </dgm:t>
    </dgm:pt>
    <dgm:pt modelId="{C1991B9B-2BEA-444A-B1F3-255AB933BB3C}" type="sibTrans" cxnId="{1EFC113F-8A92-42DF-BAD0-E71390A64CBA}">
      <dgm:prSet/>
      <dgm:spPr/>
      <dgm:t>
        <a:bodyPr/>
        <a:lstStyle/>
        <a:p>
          <a:endParaRPr lang="en-US"/>
        </a:p>
      </dgm:t>
    </dgm:pt>
    <dgm:pt modelId="{8C9CD7C8-AD2D-42DB-AF14-4A5CAA84C796}">
      <dgm:prSet phldrT="[Text]"/>
      <dgm:spPr/>
      <dgm:t>
        <a:bodyPr/>
        <a:lstStyle/>
        <a:p>
          <a:r>
            <a:rPr lang="en-US"/>
            <a:t>Ex. Chemotherapy</a:t>
          </a:r>
        </a:p>
      </dgm:t>
    </dgm:pt>
    <dgm:pt modelId="{B1A61A3C-3E6D-4EEA-89BF-A2EFD7915D1B}" type="parTrans" cxnId="{19CFCBB4-B5C1-4598-98FD-422DDE0BCDD4}">
      <dgm:prSet/>
      <dgm:spPr/>
      <dgm:t>
        <a:bodyPr/>
        <a:lstStyle/>
        <a:p>
          <a:endParaRPr lang="en-US"/>
        </a:p>
      </dgm:t>
    </dgm:pt>
    <dgm:pt modelId="{000BD2B6-AA50-4016-93C1-334DE255B157}" type="sibTrans" cxnId="{19CFCBB4-B5C1-4598-98FD-422DDE0BCDD4}">
      <dgm:prSet/>
      <dgm:spPr/>
      <dgm:t>
        <a:bodyPr/>
        <a:lstStyle/>
        <a:p>
          <a:endParaRPr lang="en-US"/>
        </a:p>
      </dgm:t>
    </dgm:pt>
    <dgm:pt modelId="{68752A23-201E-4C7D-B32F-849DF3729C23}">
      <dgm:prSet phldrT="[Text]"/>
      <dgm:spPr/>
      <dgm:t>
        <a:bodyPr/>
        <a:lstStyle/>
        <a:p>
          <a:r>
            <a:rPr lang="en-US"/>
            <a:t>Ex. Vaccines</a:t>
          </a:r>
        </a:p>
      </dgm:t>
    </dgm:pt>
    <dgm:pt modelId="{D4D0A368-BA11-47B2-83A7-516487DE6BB3}" type="parTrans" cxnId="{425ADE55-AAD8-490E-AB9B-F3AF3813F957}">
      <dgm:prSet/>
      <dgm:spPr/>
      <dgm:t>
        <a:bodyPr/>
        <a:lstStyle/>
        <a:p>
          <a:endParaRPr lang="en-US"/>
        </a:p>
      </dgm:t>
    </dgm:pt>
    <dgm:pt modelId="{7D24C065-B177-41CC-A3F4-E7AB86ADC2AD}" type="sibTrans" cxnId="{425ADE55-AAD8-490E-AB9B-F3AF3813F957}">
      <dgm:prSet/>
      <dgm:spPr/>
      <dgm:t>
        <a:bodyPr/>
        <a:lstStyle/>
        <a:p>
          <a:endParaRPr lang="en-US"/>
        </a:p>
      </dgm:t>
    </dgm:pt>
    <dgm:pt modelId="{1E1AAFBD-702A-4A44-8FC5-F060A7D24F3F}">
      <dgm:prSet phldrT="[Text]"/>
      <dgm:spPr/>
      <dgm:t>
        <a:bodyPr/>
        <a:lstStyle/>
        <a:p>
          <a:r>
            <a:rPr lang="en-US"/>
            <a:t>Ex. Routine physical exams</a:t>
          </a:r>
        </a:p>
      </dgm:t>
    </dgm:pt>
    <dgm:pt modelId="{6F979B8B-3949-46FF-A663-6EC3D2A5184C}" type="parTrans" cxnId="{8C91AFC8-B3D7-4438-8C9C-9B7C76246057}">
      <dgm:prSet/>
      <dgm:spPr/>
      <dgm:t>
        <a:bodyPr/>
        <a:lstStyle/>
        <a:p>
          <a:endParaRPr lang="en-US"/>
        </a:p>
      </dgm:t>
    </dgm:pt>
    <dgm:pt modelId="{6FD4587A-56CA-4B9C-8335-233D1E4135AF}" type="sibTrans" cxnId="{8C91AFC8-B3D7-4438-8C9C-9B7C76246057}">
      <dgm:prSet/>
      <dgm:spPr/>
      <dgm:t>
        <a:bodyPr/>
        <a:lstStyle/>
        <a:p>
          <a:endParaRPr lang="en-US"/>
        </a:p>
      </dgm:t>
    </dgm:pt>
    <dgm:pt modelId="{07B1B882-4290-4BC8-8B2E-E487BC47ED6B}" type="pres">
      <dgm:prSet presAssocID="{C86880D0-828A-4418-8768-F890D7130EC5}" presName="linear" presStyleCnt="0">
        <dgm:presLayoutVars>
          <dgm:dir/>
          <dgm:animLvl val="lvl"/>
          <dgm:resizeHandles val="exact"/>
        </dgm:presLayoutVars>
      </dgm:prSet>
      <dgm:spPr/>
    </dgm:pt>
    <dgm:pt modelId="{F6DBD7D3-9830-42AB-9C7E-B67D5AAF52BE}" type="pres">
      <dgm:prSet presAssocID="{F771B665-053A-4B4C-80D4-44FA2671A535}" presName="parentLin" presStyleCnt="0"/>
      <dgm:spPr/>
    </dgm:pt>
    <dgm:pt modelId="{07895283-8AE4-43F3-85E9-1B59A1B1B62F}" type="pres">
      <dgm:prSet presAssocID="{F771B665-053A-4B4C-80D4-44FA2671A535}" presName="parentLeftMargin" presStyleLbl="node1" presStyleIdx="0" presStyleCnt="3"/>
      <dgm:spPr/>
    </dgm:pt>
    <dgm:pt modelId="{1BFF851B-4DCE-40E2-843F-C3A5ABF96F05}" type="pres">
      <dgm:prSet presAssocID="{F771B665-053A-4B4C-80D4-44FA2671A535}" presName="parentText" presStyleLbl="node1" presStyleIdx="0" presStyleCnt="3">
        <dgm:presLayoutVars>
          <dgm:chMax val="0"/>
          <dgm:bulletEnabled val="1"/>
        </dgm:presLayoutVars>
      </dgm:prSet>
      <dgm:spPr/>
    </dgm:pt>
    <dgm:pt modelId="{20A25A4A-B122-44E5-9DF2-2DE9B18CDB90}" type="pres">
      <dgm:prSet presAssocID="{F771B665-053A-4B4C-80D4-44FA2671A535}" presName="negativeSpace" presStyleCnt="0"/>
      <dgm:spPr/>
    </dgm:pt>
    <dgm:pt modelId="{7C4A3C7A-A3AF-4BEA-9560-A58682FE8802}" type="pres">
      <dgm:prSet presAssocID="{F771B665-053A-4B4C-80D4-44FA2671A535}" presName="childText" presStyleLbl="conFgAcc1" presStyleIdx="0" presStyleCnt="3">
        <dgm:presLayoutVars>
          <dgm:bulletEnabled val="1"/>
        </dgm:presLayoutVars>
      </dgm:prSet>
      <dgm:spPr/>
    </dgm:pt>
    <dgm:pt modelId="{EB47DD4A-6514-4B6D-8661-E44795CEEC1D}" type="pres">
      <dgm:prSet presAssocID="{A26417EC-AC04-46A2-95EA-B8E87F884CC0}" presName="spaceBetweenRectangles" presStyleCnt="0"/>
      <dgm:spPr/>
    </dgm:pt>
    <dgm:pt modelId="{D557899A-9487-41C2-AF55-22C0A8E377B0}" type="pres">
      <dgm:prSet presAssocID="{0CD413C5-C103-4B8E-885E-233E54B1FB7F}" presName="parentLin" presStyleCnt="0"/>
      <dgm:spPr/>
    </dgm:pt>
    <dgm:pt modelId="{3416A8B5-4138-4FE2-894F-A1E77BAE1637}" type="pres">
      <dgm:prSet presAssocID="{0CD413C5-C103-4B8E-885E-233E54B1FB7F}" presName="parentLeftMargin" presStyleLbl="node1" presStyleIdx="0" presStyleCnt="3"/>
      <dgm:spPr/>
    </dgm:pt>
    <dgm:pt modelId="{C59B1DB0-6943-4AA8-BD78-A4878167657D}" type="pres">
      <dgm:prSet presAssocID="{0CD413C5-C103-4B8E-885E-233E54B1FB7F}" presName="parentText" presStyleLbl="node1" presStyleIdx="1" presStyleCnt="3">
        <dgm:presLayoutVars>
          <dgm:chMax val="0"/>
          <dgm:bulletEnabled val="1"/>
        </dgm:presLayoutVars>
      </dgm:prSet>
      <dgm:spPr/>
    </dgm:pt>
    <dgm:pt modelId="{EAF83E91-43DC-43E8-9BD5-C0114B6D0BE6}" type="pres">
      <dgm:prSet presAssocID="{0CD413C5-C103-4B8E-885E-233E54B1FB7F}" presName="negativeSpace" presStyleCnt="0"/>
      <dgm:spPr/>
    </dgm:pt>
    <dgm:pt modelId="{9E3BC73E-7BCC-4AC7-A581-BACCB18A3860}" type="pres">
      <dgm:prSet presAssocID="{0CD413C5-C103-4B8E-885E-233E54B1FB7F}" presName="childText" presStyleLbl="conFgAcc1" presStyleIdx="1" presStyleCnt="3">
        <dgm:presLayoutVars>
          <dgm:bulletEnabled val="1"/>
        </dgm:presLayoutVars>
      </dgm:prSet>
      <dgm:spPr/>
    </dgm:pt>
    <dgm:pt modelId="{ACCE4994-5BC6-4641-A7C8-0E3422747B89}" type="pres">
      <dgm:prSet presAssocID="{6673C5FE-78F7-41ED-AB19-BEA6A1A30D86}" presName="spaceBetweenRectangles" presStyleCnt="0"/>
      <dgm:spPr/>
    </dgm:pt>
    <dgm:pt modelId="{9EA72047-7D2D-4116-ADD4-60CECAEA9914}" type="pres">
      <dgm:prSet presAssocID="{985E05DD-81A4-444D-9AD6-B81B03C75270}" presName="parentLin" presStyleCnt="0"/>
      <dgm:spPr/>
    </dgm:pt>
    <dgm:pt modelId="{538F438E-B095-4EC7-8555-9CE193569C0C}" type="pres">
      <dgm:prSet presAssocID="{985E05DD-81A4-444D-9AD6-B81B03C75270}" presName="parentLeftMargin" presStyleLbl="node1" presStyleIdx="1" presStyleCnt="3"/>
      <dgm:spPr/>
    </dgm:pt>
    <dgm:pt modelId="{9833501C-64A0-4227-9578-BD409AA0DE40}" type="pres">
      <dgm:prSet presAssocID="{985E05DD-81A4-444D-9AD6-B81B03C75270}" presName="parentText" presStyleLbl="node1" presStyleIdx="2" presStyleCnt="3">
        <dgm:presLayoutVars>
          <dgm:chMax val="0"/>
          <dgm:bulletEnabled val="1"/>
        </dgm:presLayoutVars>
      </dgm:prSet>
      <dgm:spPr/>
    </dgm:pt>
    <dgm:pt modelId="{3A85DF3C-92F4-4EB9-9AB8-EC717F48BD6E}" type="pres">
      <dgm:prSet presAssocID="{985E05DD-81A4-444D-9AD6-B81B03C75270}" presName="negativeSpace" presStyleCnt="0"/>
      <dgm:spPr/>
    </dgm:pt>
    <dgm:pt modelId="{18A21A18-C4C1-4C1F-A4E7-0A8BB43C1C4D}" type="pres">
      <dgm:prSet presAssocID="{985E05DD-81A4-444D-9AD6-B81B03C75270}" presName="childText" presStyleLbl="conFgAcc1" presStyleIdx="2" presStyleCnt="3">
        <dgm:presLayoutVars>
          <dgm:bulletEnabled val="1"/>
        </dgm:presLayoutVars>
      </dgm:prSet>
      <dgm:spPr/>
    </dgm:pt>
  </dgm:ptLst>
  <dgm:cxnLst>
    <dgm:cxn modelId="{8FCB1F0D-20EF-4509-B8C8-B3EF707B36D1}" srcId="{C86880D0-828A-4418-8768-F890D7130EC5}" destId="{0CD413C5-C103-4B8E-885E-233E54B1FB7F}" srcOrd="1" destOrd="0" parTransId="{2EA874C9-0BF4-4AFA-97A4-55444C216CE9}" sibTransId="{6673C5FE-78F7-41ED-AB19-BEA6A1A30D86}"/>
    <dgm:cxn modelId="{584E1712-02C3-40D5-B1BE-EF541F61F839}" srcId="{C86880D0-828A-4418-8768-F890D7130EC5}" destId="{F771B665-053A-4B4C-80D4-44FA2671A535}" srcOrd="0" destOrd="0" parTransId="{E59401A1-E9D7-40BC-8349-5BCACEFC53B6}" sibTransId="{A26417EC-AC04-46A2-95EA-B8E87F884CC0}"/>
    <dgm:cxn modelId="{5485C733-9CEF-49B0-888D-A944D4AE3ADC}" type="presOf" srcId="{C86880D0-828A-4418-8768-F890D7130EC5}" destId="{07B1B882-4290-4BC8-8B2E-E487BC47ED6B}" srcOrd="0" destOrd="0" presId="urn:microsoft.com/office/officeart/2005/8/layout/list1"/>
    <dgm:cxn modelId="{8A4C2835-6482-4876-A9AF-5F4C2B6EC56B}" type="presOf" srcId="{985E05DD-81A4-444D-9AD6-B81B03C75270}" destId="{538F438E-B095-4EC7-8555-9CE193569C0C}" srcOrd="0" destOrd="0" presId="urn:microsoft.com/office/officeart/2005/8/layout/list1"/>
    <dgm:cxn modelId="{1EFC113F-8A92-42DF-BAD0-E71390A64CBA}" srcId="{985E05DD-81A4-444D-9AD6-B81B03C75270}" destId="{762C61A8-6CA9-4C02-A1E7-E3FF153E0284}" srcOrd="0" destOrd="0" parTransId="{56D46F63-F804-40B4-ADAE-EB53F4AB590C}" sibTransId="{C1991B9B-2BEA-444A-B1F3-255AB933BB3C}"/>
    <dgm:cxn modelId="{C10B6649-4930-4FFF-97B6-2D4B3BD13C1C}" type="presOf" srcId="{F30B1592-F464-4B26-A962-C6FB59411993}" destId="{9E3BC73E-7BCC-4AC7-A581-BACCB18A3860}" srcOrd="0" destOrd="0" presId="urn:microsoft.com/office/officeart/2005/8/layout/list1"/>
    <dgm:cxn modelId="{2FCAF74A-9EFB-481B-A300-D5DE5248E95D}" type="presOf" srcId="{3486B05C-C7A5-4F30-AC9B-08866CA50C69}" destId="{7C4A3C7A-A3AF-4BEA-9560-A58682FE8802}" srcOrd="0" destOrd="0" presId="urn:microsoft.com/office/officeart/2005/8/layout/list1"/>
    <dgm:cxn modelId="{D3F25C50-6141-4F4A-A5C9-1CCB5965D7D3}" type="presOf" srcId="{8C9CD7C8-AD2D-42DB-AF14-4A5CAA84C796}" destId="{18A21A18-C4C1-4C1F-A4E7-0A8BB43C1C4D}" srcOrd="0" destOrd="1" presId="urn:microsoft.com/office/officeart/2005/8/layout/list1"/>
    <dgm:cxn modelId="{425ADE55-AAD8-490E-AB9B-F3AF3813F957}" srcId="{3486B05C-C7A5-4F30-AC9B-08866CA50C69}" destId="{68752A23-201E-4C7D-B32F-849DF3729C23}" srcOrd="0" destOrd="0" parTransId="{D4D0A368-BA11-47B2-83A7-516487DE6BB3}" sibTransId="{7D24C065-B177-41CC-A3F4-E7AB86ADC2AD}"/>
    <dgm:cxn modelId="{17DA2258-A828-4337-A9D3-23BADFF0FB30}" type="presOf" srcId="{0CD413C5-C103-4B8E-885E-233E54B1FB7F}" destId="{3416A8B5-4138-4FE2-894F-A1E77BAE1637}" srcOrd="0" destOrd="0" presId="urn:microsoft.com/office/officeart/2005/8/layout/list1"/>
    <dgm:cxn modelId="{56045063-008A-4FEC-BB43-85B3B5D78851}" type="presOf" srcId="{68752A23-201E-4C7D-B32F-849DF3729C23}" destId="{7C4A3C7A-A3AF-4BEA-9560-A58682FE8802}" srcOrd="0" destOrd="1" presId="urn:microsoft.com/office/officeart/2005/8/layout/list1"/>
    <dgm:cxn modelId="{A9527082-290B-47B9-BFA9-4513782A7A21}" srcId="{C86880D0-828A-4418-8768-F890D7130EC5}" destId="{985E05DD-81A4-444D-9AD6-B81B03C75270}" srcOrd="2" destOrd="0" parTransId="{0AFA4956-81D9-4A2F-8AB9-C6361C1E6E0F}" sibTransId="{9E048962-8592-467B-BE80-88CE761FA3C6}"/>
    <dgm:cxn modelId="{77B2D58B-F22F-42DF-A5A9-C7F0FE151614}" type="presOf" srcId="{1E1AAFBD-702A-4A44-8FC5-F060A7D24F3F}" destId="{9E3BC73E-7BCC-4AC7-A581-BACCB18A3860}" srcOrd="0" destOrd="1" presId="urn:microsoft.com/office/officeart/2005/8/layout/list1"/>
    <dgm:cxn modelId="{94A02395-DBAC-4159-BA21-84CFCFE8B973}" type="presOf" srcId="{F771B665-053A-4B4C-80D4-44FA2671A535}" destId="{07895283-8AE4-43F3-85E9-1B59A1B1B62F}" srcOrd="0" destOrd="0" presId="urn:microsoft.com/office/officeart/2005/8/layout/list1"/>
    <dgm:cxn modelId="{DD5536A9-59B0-4716-9A43-A06430CB4BA1}" type="presOf" srcId="{0CD413C5-C103-4B8E-885E-233E54B1FB7F}" destId="{C59B1DB0-6943-4AA8-BD78-A4878167657D}" srcOrd="1" destOrd="0" presId="urn:microsoft.com/office/officeart/2005/8/layout/list1"/>
    <dgm:cxn modelId="{62729BB4-8F9E-47D2-9BB8-6D8B4703170E}" type="presOf" srcId="{985E05DD-81A4-444D-9AD6-B81B03C75270}" destId="{9833501C-64A0-4227-9578-BD409AA0DE40}" srcOrd="1" destOrd="0" presId="urn:microsoft.com/office/officeart/2005/8/layout/list1"/>
    <dgm:cxn modelId="{19CFCBB4-B5C1-4598-98FD-422DDE0BCDD4}" srcId="{762C61A8-6CA9-4C02-A1E7-E3FF153E0284}" destId="{8C9CD7C8-AD2D-42DB-AF14-4A5CAA84C796}" srcOrd="0" destOrd="0" parTransId="{B1A61A3C-3E6D-4EEA-89BF-A2EFD7915D1B}" sibTransId="{000BD2B6-AA50-4016-93C1-334DE255B157}"/>
    <dgm:cxn modelId="{863DFAB9-B7C6-4298-B7E1-7881E2B1DF23}" srcId="{F771B665-053A-4B4C-80D4-44FA2671A535}" destId="{3486B05C-C7A5-4F30-AC9B-08866CA50C69}" srcOrd="0" destOrd="0" parTransId="{EF921488-338E-4DF4-B595-D5893ECD4FBC}" sibTransId="{376C3CD8-85EE-4506-9F0C-3956CB2D1FAA}"/>
    <dgm:cxn modelId="{8C91AFC8-B3D7-4438-8C9C-9B7C76246057}" srcId="{F30B1592-F464-4B26-A962-C6FB59411993}" destId="{1E1AAFBD-702A-4A44-8FC5-F060A7D24F3F}" srcOrd="0" destOrd="0" parTransId="{6F979B8B-3949-46FF-A663-6EC3D2A5184C}" sibTransId="{6FD4587A-56CA-4B9C-8335-233D1E4135AF}"/>
    <dgm:cxn modelId="{5628B7D8-75EF-4BDE-951E-7D9CBCFCEEAF}" srcId="{0CD413C5-C103-4B8E-885E-233E54B1FB7F}" destId="{F30B1592-F464-4B26-A962-C6FB59411993}" srcOrd="0" destOrd="0" parTransId="{408ECED2-1CAD-436A-8AD0-FB7397F24F62}" sibTransId="{EF151E47-B2D1-4387-8661-665AC188CD05}"/>
    <dgm:cxn modelId="{19CC3BE7-CC67-443E-B9B5-5BBE524C678A}" type="presOf" srcId="{762C61A8-6CA9-4C02-A1E7-E3FF153E0284}" destId="{18A21A18-C4C1-4C1F-A4E7-0A8BB43C1C4D}" srcOrd="0" destOrd="0" presId="urn:microsoft.com/office/officeart/2005/8/layout/list1"/>
    <dgm:cxn modelId="{5CFB29F4-3F12-47B1-8C13-D83ABDBA8449}" type="presOf" srcId="{F771B665-053A-4B4C-80D4-44FA2671A535}" destId="{1BFF851B-4DCE-40E2-843F-C3A5ABF96F05}" srcOrd="1" destOrd="0" presId="urn:microsoft.com/office/officeart/2005/8/layout/list1"/>
    <dgm:cxn modelId="{A5314C5C-2622-45FD-89EE-601E6D03AC4D}" type="presParOf" srcId="{07B1B882-4290-4BC8-8B2E-E487BC47ED6B}" destId="{F6DBD7D3-9830-42AB-9C7E-B67D5AAF52BE}" srcOrd="0" destOrd="0" presId="urn:microsoft.com/office/officeart/2005/8/layout/list1"/>
    <dgm:cxn modelId="{3B52ED3A-7F81-4ACE-A9AD-2C3231DD75FD}" type="presParOf" srcId="{F6DBD7D3-9830-42AB-9C7E-B67D5AAF52BE}" destId="{07895283-8AE4-43F3-85E9-1B59A1B1B62F}" srcOrd="0" destOrd="0" presId="urn:microsoft.com/office/officeart/2005/8/layout/list1"/>
    <dgm:cxn modelId="{3837892A-8E6B-4717-BC32-3629AE398767}" type="presParOf" srcId="{F6DBD7D3-9830-42AB-9C7E-B67D5AAF52BE}" destId="{1BFF851B-4DCE-40E2-843F-C3A5ABF96F05}" srcOrd="1" destOrd="0" presId="urn:microsoft.com/office/officeart/2005/8/layout/list1"/>
    <dgm:cxn modelId="{8A4AF771-7021-45DE-B592-FA5F5C6F28C8}" type="presParOf" srcId="{07B1B882-4290-4BC8-8B2E-E487BC47ED6B}" destId="{20A25A4A-B122-44E5-9DF2-2DE9B18CDB90}" srcOrd="1" destOrd="0" presId="urn:microsoft.com/office/officeart/2005/8/layout/list1"/>
    <dgm:cxn modelId="{70ECABCE-DD51-48E3-8EC3-C76CD4FDCCBF}" type="presParOf" srcId="{07B1B882-4290-4BC8-8B2E-E487BC47ED6B}" destId="{7C4A3C7A-A3AF-4BEA-9560-A58682FE8802}" srcOrd="2" destOrd="0" presId="urn:microsoft.com/office/officeart/2005/8/layout/list1"/>
    <dgm:cxn modelId="{D6F13D98-B609-47A0-A64A-7876E7246994}" type="presParOf" srcId="{07B1B882-4290-4BC8-8B2E-E487BC47ED6B}" destId="{EB47DD4A-6514-4B6D-8661-E44795CEEC1D}" srcOrd="3" destOrd="0" presId="urn:microsoft.com/office/officeart/2005/8/layout/list1"/>
    <dgm:cxn modelId="{A1BB45B4-F29D-44AA-9751-B5754AA257F7}" type="presParOf" srcId="{07B1B882-4290-4BC8-8B2E-E487BC47ED6B}" destId="{D557899A-9487-41C2-AF55-22C0A8E377B0}" srcOrd="4" destOrd="0" presId="urn:microsoft.com/office/officeart/2005/8/layout/list1"/>
    <dgm:cxn modelId="{86ABBE00-78F6-4353-9AAE-F75EE05F73EF}" type="presParOf" srcId="{D557899A-9487-41C2-AF55-22C0A8E377B0}" destId="{3416A8B5-4138-4FE2-894F-A1E77BAE1637}" srcOrd="0" destOrd="0" presId="urn:microsoft.com/office/officeart/2005/8/layout/list1"/>
    <dgm:cxn modelId="{2B08DC1B-A7A0-419C-8E2B-CE2BB6085C9D}" type="presParOf" srcId="{D557899A-9487-41C2-AF55-22C0A8E377B0}" destId="{C59B1DB0-6943-4AA8-BD78-A4878167657D}" srcOrd="1" destOrd="0" presId="urn:microsoft.com/office/officeart/2005/8/layout/list1"/>
    <dgm:cxn modelId="{B071528E-85B7-49C5-AE28-55273F409465}" type="presParOf" srcId="{07B1B882-4290-4BC8-8B2E-E487BC47ED6B}" destId="{EAF83E91-43DC-43E8-9BD5-C0114B6D0BE6}" srcOrd="5" destOrd="0" presId="urn:microsoft.com/office/officeart/2005/8/layout/list1"/>
    <dgm:cxn modelId="{8E569A5F-03F8-4D74-AFA4-9A3B0BDA498A}" type="presParOf" srcId="{07B1B882-4290-4BC8-8B2E-E487BC47ED6B}" destId="{9E3BC73E-7BCC-4AC7-A581-BACCB18A3860}" srcOrd="6" destOrd="0" presId="urn:microsoft.com/office/officeart/2005/8/layout/list1"/>
    <dgm:cxn modelId="{54D803CD-E920-41E6-BACB-A7BAA79BCDC6}" type="presParOf" srcId="{07B1B882-4290-4BC8-8B2E-E487BC47ED6B}" destId="{ACCE4994-5BC6-4641-A7C8-0E3422747B89}" srcOrd="7" destOrd="0" presId="urn:microsoft.com/office/officeart/2005/8/layout/list1"/>
    <dgm:cxn modelId="{8D6E0CA0-C90A-4D67-886E-7F4A9F09853F}" type="presParOf" srcId="{07B1B882-4290-4BC8-8B2E-E487BC47ED6B}" destId="{9EA72047-7D2D-4116-ADD4-60CECAEA9914}" srcOrd="8" destOrd="0" presId="urn:microsoft.com/office/officeart/2005/8/layout/list1"/>
    <dgm:cxn modelId="{F544FAC8-6833-4B1E-BE18-B926267A220C}" type="presParOf" srcId="{9EA72047-7D2D-4116-ADD4-60CECAEA9914}" destId="{538F438E-B095-4EC7-8555-9CE193569C0C}" srcOrd="0" destOrd="0" presId="urn:microsoft.com/office/officeart/2005/8/layout/list1"/>
    <dgm:cxn modelId="{F6564D96-FD05-4D52-9E43-E60CD8ED6C44}" type="presParOf" srcId="{9EA72047-7D2D-4116-ADD4-60CECAEA9914}" destId="{9833501C-64A0-4227-9578-BD409AA0DE40}" srcOrd="1" destOrd="0" presId="urn:microsoft.com/office/officeart/2005/8/layout/list1"/>
    <dgm:cxn modelId="{12F12889-6D53-4743-BDA0-899997761AC8}" type="presParOf" srcId="{07B1B882-4290-4BC8-8B2E-E487BC47ED6B}" destId="{3A85DF3C-92F4-4EB9-9AB8-EC717F48BD6E}" srcOrd="9" destOrd="0" presId="urn:microsoft.com/office/officeart/2005/8/layout/list1"/>
    <dgm:cxn modelId="{41B7D937-3C24-4515-A99E-0A45361FE957}" type="presParOf" srcId="{07B1B882-4290-4BC8-8B2E-E487BC47ED6B}" destId="{18A21A18-C4C1-4C1F-A4E7-0A8BB43C1C4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C75D38-3E3B-4E5B-8E7A-B008935DD60D}" type="doc">
      <dgm:prSet loTypeId="urn:microsoft.com/office/officeart/2008/layout/BendingPictureCaptionList" loCatId="picture" qsTypeId="urn:microsoft.com/office/officeart/2005/8/quickstyle/simple2" qsCatId="simple" csTypeId="urn:microsoft.com/office/officeart/2005/8/colors/accent1_2" csCatId="accent1" phldr="1"/>
      <dgm:spPr/>
      <dgm:t>
        <a:bodyPr/>
        <a:lstStyle/>
        <a:p>
          <a:endParaRPr lang="en-US"/>
        </a:p>
      </dgm:t>
    </dgm:pt>
    <dgm:pt modelId="{BC6FCCB9-B7CB-42F2-B102-4E894270EBDE}">
      <dgm:prSet phldrT="[Text]"/>
      <dgm:spPr/>
      <dgm:t>
        <a:bodyPr/>
        <a:lstStyle/>
        <a:p>
          <a:r>
            <a:rPr lang="en-US"/>
            <a:t>Epidemiology</a:t>
          </a:r>
        </a:p>
      </dgm:t>
    </dgm:pt>
    <dgm:pt modelId="{1C0D1AC8-1E4B-4E8F-A12F-6A3231DFC3F7}" type="parTrans" cxnId="{37B4B81E-34DA-43B7-89BF-38ED073432D5}">
      <dgm:prSet/>
      <dgm:spPr/>
      <dgm:t>
        <a:bodyPr/>
        <a:lstStyle/>
        <a:p>
          <a:endParaRPr lang="en-US"/>
        </a:p>
      </dgm:t>
    </dgm:pt>
    <dgm:pt modelId="{3506CFEB-FA1A-45DD-905F-26E7A84FD183}" type="sibTrans" cxnId="{37B4B81E-34DA-43B7-89BF-38ED073432D5}">
      <dgm:prSet/>
      <dgm:spPr/>
      <dgm:t>
        <a:bodyPr/>
        <a:lstStyle/>
        <a:p>
          <a:endParaRPr lang="en-US"/>
        </a:p>
      </dgm:t>
    </dgm:pt>
    <dgm:pt modelId="{6C43DE71-3757-492B-9483-73E788C7FAC8}">
      <dgm:prSet phldrT="[Text]"/>
      <dgm:spPr/>
      <dgm:t>
        <a:bodyPr/>
        <a:lstStyle/>
        <a:p>
          <a:r>
            <a:rPr lang="en-US"/>
            <a:t>Evidence-Based Programs and Practices</a:t>
          </a:r>
        </a:p>
      </dgm:t>
    </dgm:pt>
    <dgm:pt modelId="{7984AA22-E724-4016-BAFE-6B2DF230D0BE}" type="parTrans" cxnId="{8B40559F-83A1-48BA-B495-CDBAE7E3BC77}">
      <dgm:prSet/>
      <dgm:spPr/>
      <dgm:t>
        <a:bodyPr/>
        <a:lstStyle/>
        <a:p>
          <a:endParaRPr lang="en-US"/>
        </a:p>
      </dgm:t>
    </dgm:pt>
    <dgm:pt modelId="{52AB2B5B-72D9-4D60-BC4C-7B006DF4C488}" type="sibTrans" cxnId="{8B40559F-83A1-48BA-B495-CDBAE7E3BC77}">
      <dgm:prSet/>
      <dgm:spPr/>
      <dgm:t>
        <a:bodyPr/>
        <a:lstStyle/>
        <a:p>
          <a:endParaRPr lang="en-US"/>
        </a:p>
      </dgm:t>
    </dgm:pt>
    <dgm:pt modelId="{6C2E8A71-76A8-40AE-AE52-AA1351E7949D}">
      <dgm:prSet phldrT="[Text]"/>
      <dgm:spPr/>
      <dgm:t>
        <a:bodyPr/>
        <a:lstStyle/>
        <a:p>
          <a:r>
            <a:rPr lang="en-US"/>
            <a:t>Implementation</a:t>
          </a:r>
        </a:p>
      </dgm:t>
    </dgm:pt>
    <dgm:pt modelId="{250C2574-2F5B-4BB7-8657-F6D30A8725CB}" type="parTrans" cxnId="{0FCCF6D6-F8CF-4F27-85B0-6C325BD6258E}">
      <dgm:prSet/>
      <dgm:spPr/>
      <dgm:t>
        <a:bodyPr/>
        <a:lstStyle/>
        <a:p>
          <a:endParaRPr lang="en-US"/>
        </a:p>
      </dgm:t>
    </dgm:pt>
    <dgm:pt modelId="{3A831CAA-9CEA-45BB-9B8F-45D0383570C2}" type="sibTrans" cxnId="{0FCCF6D6-F8CF-4F27-85B0-6C325BD6258E}">
      <dgm:prSet/>
      <dgm:spPr/>
      <dgm:t>
        <a:bodyPr/>
        <a:lstStyle/>
        <a:p>
          <a:endParaRPr lang="en-US"/>
        </a:p>
      </dgm:t>
    </dgm:pt>
    <dgm:pt modelId="{81382B09-CD59-4A66-BEA4-598BBE775299}" type="pres">
      <dgm:prSet presAssocID="{04C75D38-3E3B-4E5B-8E7A-B008935DD60D}" presName="Name0" presStyleCnt="0">
        <dgm:presLayoutVars>
          <dgm:dir/>
          <dgm:resizeHandles val="exact"/>
        </dgm:presLayoutVars>
      </dgm:prSet>
      <dgm:spPr/>
    </dgm:pt>
    <dgm:pt modelId="{986EF1D2-0078-4D17-8D4B-0497C07ADBD3}" type="pres">
      <dgm:prSet presAssocID="{BC6FCCB9-B7CB-42F2-B102-4E894270EBDE}" presName="composite" presStyleCnt="0"/>
      <dgm:spPr/>
    </dgm:pt>
    <dgm:pt modelId="{25E2B965-B328-4462-8552-28248F7E8AD3}" type="pres">
      <dgm:prSet presAssocID="{BC6FCCB9-B7CB-42F2-B102-4E894270EBDE}" presName="rect1" presStyleLbl="bgImgPlace1" presStyleIdx="0" presStyleCnt="3"/>
      <dgm:spPr>
        <a:blipFill rotWithShape="1">
          <a:blip xmlns:r="http://schemas.openxmlformats.org/officeDocument/2006/relationships" r:embed="rId1"/>
          <a:srcRect/>
          <a:stretch>
            <a:fillRect l="-4000" r="-4000"/>
          </a:stretch>
        </a:blipFill>
      </dgm:spPr>
    </dgm:pt>
    <dgm:pt modelId="{E2582F83-55CA-4B3E-B4C8-6BED6D50D865}" type="pres">
      <dgm:prSet presAssocID="{BC6FCCB9-B7CB-42F2-B102-4E894270EBDE}" presName="wedgeRectCallout1" presStyleLbl="node1" presStyleIdx="0" presStyleCnt="3">
        <dgm:presLayoutVars>
          <dgm:bulletEnabled val="1"/>
        </dgm:presLayoutVars>
      </dgm:prSet>
      <dgm:spPr/>
    </dgm:pt>
    <dgm:pt modelId="{C117C4EA-7AF6-4F91-9F02-94ACA020ABF9}" type="pres">
      <dgm:prSet presAssocID="{3506CFEB-FA1A-45DD-905F-26E7A84FD183}" presName="sibTrans" presStyleCnt="0"/>
      <dgm:spPr/>
    </dgm:pt>
    <dgm:pt modelId="{F04ADC25-8B34-443B-A3D1-7D8E39B0BDDC}" type="pres">
      <dgm:prSet presAssocID="{6C43DE71-3757-492B-9483-73E788C7FAC8}" presName="composite" presStyleCnt="0"/>
      <dgm:spPr/>
    </dgm:pt>
    <dgm:pt modelId="{7967202A-0F09-4923-A15A-6110AB472BBE}" type="pres">
      <dgm:prSet presAssocID="{6C43DE71-3757-492B-9483-73E788C7FAC8}" presName="rect1" presStyleLbl="bgImgPlace1" presStyleIdx="1" presStyleCnt="3"/>
      <dgm:spPr>
        <a:blipFill rotWithShape="1">
          <a:blip xmlns:r="http://schemas.openxmlformats.org/officeDocument/2006/relationships" r:embed="rId2"/>
          <a:srcRect/>
          <a:stretch>
            <a:fillRect l="-21000" r="-21000"/>
          </a:stretch>
        </a:blipFill>
      </dgm:spPr>
    </dgm:pt>
    <dgm:pt modelId="{62B2ECEB-7EEF-4FA4-A174-142505646BE6}" type="pres">
      <dgm:prSet presAssocID="{6C43DE71-3757-492B-9483-73E788C7FAC8}" presName="wedgeRectCallout1" presStyleLbl="node1" presStyleIdx="1" presStyleCnt="3">
        <dgm:presLayoutVars>
          <dgm:bulletEnabled val="1"/>
        </dgm:presLayoutVars>
      </dgm:prSet>
      <dgm:spPr/>
    </dgm:pt>
    <dgm:pt modelId="{B3A328BF-3AC1-447B-A41A-B6A40FE00CD7}" type="pres">
      <dgm:prSet presAssocID="{52AB2B5B-72D9-4D60-BC4C-7B006DF4C488}" presName="sibTrans" presStyleCnt="0"/>
      <dgm:spPr/>
    </dgm:pt>
    <dgm:pt modelId="{3493BFD4-D0C0-44A1-86F2-F0F297C486E0}" type="pres">
      <dgm:prSet presAssocID="{6C2E8A71-76A8-40AE-AE52-AA1351E7949D}" presName="composite" presStyleCnt="0"/>
      <dgm:spPr/>
    </dgm:pt>
    <dgm:pt modelId="{03DF9747-E609-466C-8651-F6B411D2E7FB}" type="pres">
      <dgm:prSet presAssocID="{6C2E8A71-76A8-40AE-AE52-AA1351E7949D}" presName="rect1" presStyleLbl="bgImgPlace1" presStyleIdx="2" presStyleCnt="3"/>
      <dgm:spPr>
        <a:blipFill rotWithShape="1">
          <a:blip xmlns:r="http://schemas.openxmlformats.org/officeDocument/2006/relationships" r:embed="rId3"/>
          <a:srcRect/>
          <a:stretch>
            <a:fillRect l="-19000" r="-19000"/>
          </a:stretch>
        </a:blipFill>
      </dgm:spPr>
    </dgm:pt>
    <dgm:pt modelId="{16C6D7EF-E723-4F3C-B167-40B8C9C531BB}" type="pres">
      <dgm:prSet presAssocID="{6C2E8A71-76A8-40AE-AE52-AA1351E7949D}" presName="wedgeRectCallout1" presStyleLbl="node1" presStyleIdx="2" presStyleCnt="3">
        <dgm:presLayoutVars>
          <dgm:bulletEnabled val="1"/>
        </dgm:presLayoutVars>
      </dgm:prSet>
      <dgm:spPr/>
    </dgm:pt>
  </dgm:ptLst>
  <dgm:cxnLst>
    <dgm:cxn modelId="{37B4B81E-34DA-43B7-89BF-38ED073432D5}" srcId="{04C75D38-3E3B-4E5B-8E7A-B008935DD60D}" destId="{BC6FCCB9-B7CB-42F2-B102-4E894270EBDE}" srcOrd="0" destOrd="0" parTransId="{1C0D1AC8-1E4B-4E8F-A12F-6A3231DFC3F7}" sibTransId="{3506CFEB-FA1A-45DD-905F-26E7A84FD183}"/>
    <dgm:cxn modelId="{0EC8DF3B-90CC-41E6-A21A-F975B157793E}" type="presOf" srcId="{BC6FCCB9-B7CB-42F2-B102-4E894270EBDE}" destId="{E2582F83-55CA-4B3E-B4C8-6BED6D50D865}" srcOrd="0" destOrd="0" presId="urn:microsoft.com/office/officeart/2008/layout/BendingPictureCaptionList"/>
    <dgm:cxn modelId="{0DFC3773-4B00-417A-BFB0-652B86ABBDC3}" type="presOf" srcId="{6C2E8A71-76A8-40AE-AE52-AA1351E7949D}" destId="{16C6D7EF-E723-4F3C-B167-40B8C9C531BB}" srcOrd="0" destOrd="0" presId="urn:microsoft.com/office/officeart/2008/layout/BendingPictureCaptionList"/>
    <dgm:cxn modelId="{B6429778-6D51-425A-BAB5-B4E9294DDD53}" type="presOf" srcId="{04C75D38-3E3B-4E5B-8E7A-B008935DD60D}" destId="{81382B09-CD59-4A66-BEA4-598BBE775299}" srcOrd="0" destOrd="0" presId="urn:microsoft.com/office/officeart/2008/layout/BendingPictureCaptionList"/>
    <dgm:cxn modelId="{8B40559F-83A1-48BA-B495-CDBAE7E3BC77}" srcId="{04C75D38-3E3B-4E5B-8E7A-B008935DD60D}" destId="{6C43DE71-3757-492B-9483-73E788C7FAC8}" srcOrd="1" destOrd="0" parTransId="{7984AA22-E724-4016-BAFE-6B2DF230D0BE}" sibTransId="{52AB2B5B-72D9-4D60-BC4C-7B006DF4C488}"/>
    <dgm:cxn modelId="{5E8B36CE-9393-4FB0-A499-AB741FC1A6BD}" type="presOf" srcId="{6C43DE71-3757-492B-9483-73E788C7FAC8}" destId="{62B2ECEB-7EEF-4FA4-A174-142505646BE6}" srcOrd="0" destOrd="0" presId="urn:microsoft.com/office/officeart/2008/layout/BendingPictureCaptionList"/>
    <dgm:cxn modelId="{0FCCF6D6-F8CF-4F27-85B0-6C325BD6258E}" srcId="{04C75D38-3E3B-4E5B-8E7A-B008935DD60D}" destId="{6C2E8A71-76A8-40AE-AE52-AA1351E7949D}" srcOrd="2" destOrd="0" parTransId="{250C2574-2F5B-4BB7-8657-F6D30A8725CB}" sibTransId="{3A831CAA-9CEA-45BB-9B8F-45D0383570C2}"/>
    <dgm:cxn modelId="{3FC70ECF-63CD-4B7F-A3D1-CABE79FFFCBB}" type="presParOf" srcId="{81382B09-CD59-4A66-BEA4-598BBE775299}" destId="{986EF1D2-0078-4D17-8D4B-0497C07ADBD3}" srcOrd="0" destOrd="0" presId="urn:microsoft.com/office/officeart/2008/layout/BendingPictureCaptionList"/>
    <dgm:cxn modelId="{DB0BB166-6120-413F-9BDF-7F6CC7722D5F}" type="presParOf" srcId="{986EF1D2-0078-4D17-8D4B-0497C07ADBD3}" destId="{25E2B965-B328-4462-8552-28248F7E8AD3}" srcOrd="0" destOrd="0" presId="urn:microsoft.com/office/officeart/2008/layout/BendingPictureCaptionList"/>
    <dgm:cxn modelId="{C5B19668-D846-4259-92C7-C7E0657FA141}" type="presParOf" srcId="{986EF1D2-0078-4D17-8D4B-0497C07ADBD3}" destId="{E2582F83-55CA-4B3E-B4C8-6BED6D50D865}" srcOrd="1" destOrd="0" presId="urn:microsoft.com/office/officeart/2008/layout/BendingPictureCaptionList"/>
    <dgm:cxn modelId="{4DC97C56-3856-401F-8B5F-16ED85E67A6B}" type="presParOf" srcId="{81382B09-CD59-4A66-BEA4-598BBE775299}" destId="{C117C4EA-7AF6-4F91-9F02-94ACA020ABF9}" srcOrd="1" destOrd="0" presId="urn:microsoft.com/office/officeart/2008/layout/BendingPictureCaptionList"/>
    <dgm:cxn modelId="{0BD285F6-59FE-4B23-A621-D4A1D0899AB1}" type="presParOf" srcId="{81382B09-CD59-4A66-BEA4-598BBE775299}" destId="{F04ADC25-8B34-443B-A3D1-7D8E39B0BDDC}" srcOrd="2" destOrd="0" presId="urn:microsoft.com/office/officeart/2008/layout/BendingPictureCaptionList"/>
    <dgm:cxn modelId="{BDC9FCEF-007F-4160-A5BB-709F49BC7048}" type="presParOf" srcId="{F04ADC25-8B34-443B-A3D1-7D8E39B0BDDC}" destId="{7967202A-0F09-4923-A15A-6110AB472BBE}" srcOrd="0" destOrd="0" presId="urn:microsoft.com/office/officeart/2008/layout/BendingPictureCaptionList"/>
    <dgm:cxn modelId="{E7EB52B4-E002-4242-B4BA-CC676ABD9319}" type="presParOf" srcId="{F04ADC25-8B34-443B-A3D1-7D8E39B0BDDC}" destId="{62B2ECEB-7EEF-4FA4-A174-142505646BE6}" srcOrd="1" destOrd="0" presId="urn:microsoft.com/office/officeart/2008/layout/BendingPictureCaptionList"/>
    <dgm:cxn modelId="{4F8778A6-AA23-4FFE-ABD8-9B7E7DC2EEBB}" type="presParOf" srcId="{81382B09-CD59-4A66-BEA4-598BBE775299}" destId="{B3A328BF-3AC1-447B-A41A-B6A40FE00CD7}" srcOrd="3" destOrd="0" presId="urn:microsoft.com/office/officeart/2008/layout/BendingPictureCaptionList"/>
    <dgm:cxn modelId="{E83F79C0-777D-4035-B89B-3A38CAE1FD2D}" type="presParOf" srcId="{81382B09-CD59-4A66-BEA4-598BBE775299}" destId="{3493BFD4-D0C0-44A1-86F2-F0F297C486E0}" srcOrd="4" destOrd="0" presId="urn:microsoft.com/office/officeart/2008/layout/BendingPictureCaptionList"/>
    <dgm:cxn modelId="{BF79C697-28B2-4C4C-9793-793BE60D5365}" type="presParOf" srcId="{3493BFD4-D0C0-44A1-86F2-F0F297C486E0}" destId="{03DF9747-E609-466C-8651-F6B411D2E7FB}" srcOrd="0" destOrd="0" presId="urn:microsoft.com/office/officeart/2008/layout/BendingPictureCaptionList"/>
    <dgm:cxn modelId="{F92236A4-99A6-4629-9F31-28E82A0C7090}" type="presParOf" srcId="{3493BFD4-D0C0-44A1-86F2-F0F297C486E0}" destId="{16C6D7EF-E723-4F3C-B167-40B8C9C531B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C6A8EA-0706-4471-BAED-C6E40AEB4A66}" type="doc">
      <dgm:prSet loTypeId="urn:microsoft.com/office/officeart/2005/8/layout/hProcess9" loCatId="process" qsTypeId="urn:microsoft.com/office/officeart/2005/8/quickstyle/simple3" qsCatId="simple" csTypeId="urn:microsoft.com/office/officeart/2005/8/colors/accent6_3" csCatId="accent6" phldr="1"/>
      <dgm:spPr/>
    </dgm:pt>
    <dgm:pt modelId="{8261AA65-99DD-4C72-BBDE-65721B11FB75}">
      <dgm:prSet phldrT="[Text]"/>
      <dgm:spPr/>
      <dgm:t>
        <a:bodyPr/>
        <a:lstStyle/>
        <a:p>
          <a:r>
            <a:rPr lang="en-US" b="1" u="sng" spc="-5"/>
            <a:t>Ecological Theory</a:t>
          </a:r>
        </a:p>
        <a:p>
          <a:r>
            <a:rPr lang="en-US" spc="-5"/>
            <a:t>Identif</a:t>
          </a:r>
          <a:r>
            <a:rPr lang="en-US"/>
            <a:t>y prevalence of problem &amp; k</a:t>
          </a:r>
          <a:r>
            <a:rPr lang="en-US" spc="-5"/>
            <a:t>e</a:t>
          </a:r>
          <a:r>
            <a:rPr lang="en-US"/>
            <a:t>y r</a:t>
          </a:r>
          <a:r>
            <a:rPr lang="en-US" spc="-5"/>
            <a:t>i</a:t>
          </a:r>
          <a:r>
            <a:rPr lang="en-US"/>
            <a:t>sk </a:t>
          </a:r>
          <a:r>
            <a:rPr lang="en-US" spc="-5"/>
            <a:t>an</a:t>
          </a:r>
          <a:r>
            <a:rPr lang="en-US"/>
            <a:t>d</a:t>
          </a:r>
          <a:r>
            <a:rPr lang="en-US" spc="-5"/>
            <a:t> p</a:t>
          </a:r>
          <a:r>
            <a:rPr lang="en-US"/>
            <a:t>r</a:t>
          </a:r>
          <a:r>
            <a:rPr lang="en-US" spc="-5"/>
            <a:t>otecti</a:t>
          </a:r>
          <a:r>
            <a:rPr lang="en-US"/>
            <a:t>ve </a:t>
          </a:r>
          <a:r>
            <a:rPr lang="en-US" spc="-5"/>
            <a:t>facto</a:t>
          </a:r>
          <a:r>
            <a:rPr lang="en-US"/>
            <a:t>rs across development</a:t>
          </a:r>
        </a:p>
      </dgm:t>
    </dgm:pt>
    <dgm:pt modelId="{54942C6B-8BEF-4166-B99C-1B6DADC12A77}" type="parTrans" cxnId="{1F72CEB9-1D4C-4197-870C-94D81D4ABFDB}">
      <dgm:prSet/>
      <dgm:spPr/>
      <dgm:t>
        <a:bodyPr/>
        <a:lstStyle/>
        <a:p>
          <a:endParaRPr lang="en-US"/>
        </a:p>
      </dgm:t>
    </dgm:pt>
    <dgm:pt modelId="{AE5C6C09-33F4-444F-B8C0-4C4E1595ED2F}" type="sibTrans" cxnId="{1F72CEB9-1D4C-4197-870C-94D81D4ABFDB}">
      <dgm:prSet/>
      <dgm:spPr/>
      <dgm:t>
        <a:bodyPr/>
        <a:lstStyle/>
        <a:p>
          <a:endParaRPr lang="en-US"/>
        </a:p>
      </dgm:t>
    </dgm:pt>
    <dgm:pt modelId="{F6CCF808-40FE-4949-98E9-0562456510E7}">
      <dgm:prSet phldrT="[Text]"/>
      <dgm:spPr/>
      <dgm:t>
        <a:bodyPr/>
        <a:lstStyle/>
        <a:p>
          <a:r>
            <a:rPr lang="en-US" b="1" u="sng" spc="-20"/>
            <a:t>P</a:t>
          </a:r>
          <a:r>
            <a:rPr lang="en-US" b="1" u="sng" spc="-5"/>
            <a:t>o</a:t>
          </a:r>
          <a:r>
            <a:rPr lang="en-US" b="1" u="sng"/>
            <a:t>licy</a:t>
          </a:r>
          <a:r>
            <a:rPr lang="en-US" b="1" u="sng" spc="-5"/>
            <a:t> </a:t>
          </a:r>
          <a:r>
            <a:rPr lang="en-US" b="1" u="sng"/>
            <a:t>R</a:t>
          </a:r>
          <a:r>
            <a:rPr lang="en-US" b="1" u="sng" spc="-5"/>
            <a:t>e</a:t>
          </a:r>
          <a:r>
            <a:rPr lang="en-US" b="1" u="sng"/>
            <a:t>s</a:t>
          </a:r>
          <a:r>
            <a:rPr lang="en-US" b="1" u="sng" spc="-5"/>
            <a:t>pon</a:t>
          </a:r>
          <a:r>
            <a:rPr lang="en-US" b="1" u="sng"/>
            <a:t>s</a:t>
          </a:r>
          <a:r>
            <a:rPr lang="en-US" b="1" u="sng" spc="-5"/>
            <a:t>e</a:t>
          </a:r>
          <a:r>
            <a:rPr lang="en-US" b="1" u="sng"/>
            <a:t>s </a:t>
          </a:r>
        </a:p>
        <a:p>
          <a:r>
            <a:rPr lang="en-US" b="0" u="none"/>
            <a:t>D</a:t>
          </a:r>
          <a:r>
            <a:rPr lang="en-US" spc="-5"/>
            <a:t>e</a:t>
          </a:r>
          <a:r>
            <a:rPr lang="en-US"/>
            <a:t>s</a:t>
          </a:r>
          <a:r>
            <a:rPr lang="en-US" spc="-5"/>
            <a:t>ig</a:t>
          </a:r>
          <a:r>
            <a:rPr lang="en-US"/>
            <a:t>n</a:t>
          </a:r>
          <a:r>
            <a:rPr lang="en-US" spc="-5"/>
            <a:t> poli</a:t>
          </a:r>
          <a:r>
            <a:rPr lang="en-US"/>
            <a:t>c</a:t>
          </a:r>
          <a:r>
            <a:rPr lang="en-US" spc="-5"/>
            <a:t>ie</a:t>
          </a:r>
          <a:r>
            <a:rPr lang="en-US"/>
            <a:t>s </a:t>
          </a:r>
          <a:r>
            <a:rPr lang="en-US" spc="-5"/>
            <a:t>t</a:t>
          </a:r>
          <a:r>
            <a:rPr lang="en-US"/>
            <a:t>o</a:t>
          </a:r>
          <a:r>
            <a:rPr lang="en-US" spc="-5"/>
            <a:t> </a:t>
          </a:r>
          <a:r>
            <a:rPr lang="en-US"/>
            <a:t>r</a:t>
          </a:r>
          <a:r>
            <a:rPr lang="en-US" spc="-5"/>
            <a:t>edu</a:t>
          </a:r>
          <a:r>
            <a:rPr lang="en-US"/>
            <a:t>ce</a:t>
          </a:r>
          <a:r>
            <a:rPr lang="en-US" spc="-5"/>
            <a:t> </a:t>
          </a:r>
          <a:r>
            <a:rPr lang="en-US"/>
            <a:t>r</a:t>
          </a:r>
          <a:r>
            <a:rPr lang="en-US" spc="-5"/>
            <a:t>i</a:t>
          </a:r>
          <a:r>
            <a:rPr lang="en-US" spc="-10"/>
            <a:t>sk, </a:t>
          </a:r>
          <a:r>
            <a:rPr lang="en-US" spc="-5"/>
            <a:t>in</a:t>
          </a:r>
          <a:r>
            <a:rPr lang="en-US"/>
            <a:t>cr</a:t>
          </a:r>
          <a:r>
            <a:rPr lang="en-US" spc="-5"/>
            <a:t>ea</a:t>
          </a:r>
          <a:r>
            <a:rPr lang="en-US"/>
            <a:t>se</a:t>
          </a:r>
          <a:r>
            <a:rPr lang="en-US" spc="-5"/>
            <a:t> p</a:t>
          </a:r>
          <a:r>
            <a:rPr lang="en-US"/>
            <a:t>r</a:t>
          </a:r>
          <a:r>
            <a:rPr lang="en-US" spc="-5"/>
            <a:t>otection,</a:t>
          </a:r>
          <a:r>
            <a:rPr lang="en-US" spc="5"/>
            <a:t> </a:t>
          </a:r>
          <a:r>
            <a:rPr lang="en-US" spc="-5"/>
            <a:t>an</a:t>
          </a:r>
          <a:r>
            <a:rPr lang="en-US"/>
            <a:t>d</a:t>
          </a:r>
          <a:r>
            <a:rPr lang="en-US" spc="-5"/>
            <a:t> foste</a:t>
          </a:r>
          <a:r>
            <a:rPr lang="en-US"/>
            <a:t>r r</a:t>
          </a:r>
          <a:r>
            <a:rPr lang="en-US" spc="-5"/>
            <a:t>e</a:t>
          </a:r>
          <a:r>
            <a:rPr lang="en-US"/>
            <a:t>s</a:t>
          </a:r>
          <a:r>
            <a:rPr lang="en-US" spc="-5"/>
            <a:t>ilien</a:t>
          </a:r>
          <a:r>
            <a:rPr lang="en-US"/>
            <a:t>ce</a:t>
          </a:r>
        </a:p>
      </dgm:t>
    </dgm:pt>
    <dgm:pt modelId="{10CCF144-87B4-4150-AB59-4D3047A397EE}" type="parTrans" cxnId="{6DA401FB-37DD-4E4C-BB94-B7B94CDA0574}">
      <dgm:prSet/>
      <dgm:spPr/>
      <dgm:t>
        <a:bodyPr/>
        <a:lstStyle/>
        <a:p>
          <a:endParaRPr lang="en-US"/>
        </a:p>
      </dgm:t>
    </dgm:pt>
    <dgm:pt modelId="{078E84BA-4CC1-4BEC-B045-F046797DBDF1}" type="sibTrans" cxnId="{6DA401FB-37DD-4E4C-BB94-B7B94CDA0574}">
      <dgm:prSet/>
      <dgm:spPr/>
      <dgm:t>
        <a:bodyPr/>
        <a:lstStyle/>
        <a:p>
          <a:endParaRPr lang="en-US"/>
        </a:p>
      </dgm:t>
    </dgm:pt>
    <dgm:pt modelId="{4B422949-FE82-45FE-9E93-9758D790EF4B}">
      <dgm:prSet phldrT="[Text]"/>
      <dgm:spPr/>
      <dgm:t>
        <a:bodyPr/>
        <a:lstStyle/>
        <a:p>
          <a:r>
            <a:rPr lang="en-US" b="1" u="sng" spc="-5"/>
            <a:t>Inte</a:t>
          </a:r>
          <a:r>
            <a:rPr lang="en-US" b="1" u="sng"/>
            <a:t>rv</a:t>
          </a:r>
          <a:r>
            <a:rPr lang="en-US" b="1" u="sng" spc="-5"/>
            <a:t>ent</a:t>
          </a:r>
          <a:r>
            <a:rPr lang="en-US" b="1" u="sng"/>
            <a:t>i</a:t>
          </a:r>
          <a:r>
            <a:rPr lang="en-US" b="1" u="sng" spc="-5"/>
            <a:t>on</a:t>
          </a:r>
          <a:r>
            <a:rPr lang="en-US" b="1" u="sng"/>
            <a:t>s</a:t>
          </a:r>
          <a:r>
            <a:rPr lang="en-US"/>
            <a:t> </a:t>
          </a:r>
        </a:p>
        <a:p>
          <a:r>
            <a:rPr lang="en-US" spc="-5"/>
            <a:t>Imple</a:t>
          </a:r>
          <a:r>
            <a:rPr lang="en-US"/>
            <a:t>m</a:t>
          </a:r>
          <a:r>
            <a:rPr lang="en-US" spc="-5"/>
            <a:t>ent</a:t>
          </a:r>
          <a:r>
            <a:rPr lang="en-US" spc="5"/>
            <a:t> </a:t>
          </a:r>
          <a:r>
            <a:rPr lang="en-US" spc="-5"/>
            <a:t>research-</a:t>
          </a:r>
          <a:r>
            <a:rPr lang="en-US"/>
            <a:t> </a:t>
          </a:r>
          <a:r>
            <a:rPr lang="en-US" spc="-5"/>
            <a:t>ba</a:t>
          </a:r>
          <a:r>
            <a:rPr lang="en-US"/>
            <a:t>s</a:t>
          </a:r>
          <a:r>
            <a:rPr lang="en-US" spc="-5"/>
            <a:t>e</a:t>
          </a:r>
          <a:r>
            <a:rPr lang="en-US"/>
            <a:t>d </a:t>
          </a:r>
          <a:r>
            <a:rPr lang="en-US" spc="-5"/>
            <a:t>p</a:t>
          </a:r>
          <a:r>
            <a:rPr lang="en-US"/>
            <a:t>r</a:t>
          </a:r>
          <a:r>
            <a:rPr lang="en-US" spc="-5"/>
            <a:t>og</a:t>
          </a:r>
          <a:r>
            <a:rPr lang="en-US"/>
            <a:t>r</a:t>
          </a:r>
          <a:r>
            <a:rPr lang="en-US" spc="-5"/>
            <a:t>a</a:t>
          </a:r>
          <a:r>
            <a:rPr lang="en-US"/>
            <a:t>ms </a:t>
          </a:r>
          <a:r>
            <a:rPr lang="en-US" spc="-5"/>
            <a:t>an</a:t>
          </a:r>
          <a:r>
            <a:rPr lang="en-US"/>
            <a:t>d</a:t>
          </a:r>
          <a:r>
            <a:rPr lang="en-US" spc="-5"/>
            <a:t> </a:t>
          </a:r>
          <a:r>
            <a:rPr lang="en-US"/>
            <a:t>s</a:t>
          </a:r>
          <a:r>
            <a:rPr lang="en-US" spc="-5"/>
            <a:t>e</a:t>
          </a:r>
          <a:r>
            <a:rPr lang="en-US"/>
            <a:t>rv</a:t>
          </a:r>
          <a:r>
            <a:rPr lang="en-US" spc="-5"/>
            <a:t>i</a:t>
          </a:r>
          <a:r>
            <a:rPr lang="en-US"/>
            <a:t>c</a:t>
          </a:r>
          <a:r>
            <a:rPr lang="en-US" spc="-5"/>
            <a:t>e</a:t>
          </a:r>
          <a:r>
            <a:rPr lang="en-US"/>
            <a:t>s </a:t>
          </a:r>
          <a:r>
            <a:rPr lang="en-US" spc="-5"/>
            <a:t>fo</a:t>
          </a:r>
          <a:r>
            <a:rPr lang="en-US"/>
            <a:t>r youth</a:t>
          </a:r>
          <a:r>
            <a:rPr lang="en-US" spc="-5"/>
            <a:t> an</a:t>
          </a:r>
          <a:r>
            <a:rPr lang="en-US"/>
            <a:t>d</a:t>
          </a:r>
          <a:r>
            <a:rPr lang="en-US" spc="-5"/>
            <a:t> </a:t>
          </a:r>
          <a:r>
            <a:rPr lang="en-US"/>
            <a:t>families</a:t>
          </a:r>
        </a:p>
      </dgm:t>
    </dgm:pt>
    <dgm:pt modelId="{924782A2-E758-4983-B81D-C965E6FCCB4F}" type="parTrans" cxnId="{BC27CBFB-0DE5-41D7-B261-8030607EA6CC}">
      <dgm:prSet/>
      <dgm:spPr/>
      <dgm:t>
        <a:bodyPr/>
        <a:lstStyle/>
        <a:p>
          <a:endParaRPr lang="en-US"/>
        </a:p>
      </dgm:t>
    </dgm:pt>
    <dgm:pt modelId="{8FDAD71B-380A-44DC-807E-8551C5450231}" type="sibTrans" cxnId="{BC27CBFB-0DE5-41D7-B261-8030607EA6CC}">
      <dgm:prSet/>
      <dgm:spPr/>
      <dgm:t>
        <a:bodyPr/>
        <a:lstStyle/>
        <a:p>
          <a:endParaRPr lang="en-US"/>
        </a:p>
      </dgm:t>
    </dgm:pt>
    <dgm:pt modelId="{7F79FBC5-9342-441E-BD5C-CE268165158A}" type="pres">
      <dgm:prSet presAssocID="{1FC6A8EA-0706-4471-BAED-C6E40AEB4A66}" presName="CompostProcess" presStyleCnt="0">
        <dgm:presLayoutVars>
          <dgm:dir/>
          <dgm:resizeHandles val="exact"/>
        </dgm:presLayoutVars>
      </dgm:prSet>
      <dgm:spPr/>
    </dgm:pt>
    <dgm:pt modelId="{64893B85-E07A-42B9-83B1-4AFB482CF627}" type="pres">
      <dgm:prSet presAssocID="{1FC6A8EA-0706-4471-BAED-C6E40AEB4A66}" presName="arrow" presStyleLbl="bgShp" presStyleIdx="0" presStyleCnt="1"/>
      <dgm:spPr/>
    </dgm:pt>
    <dgm:pt modelId="{7BB19A5A-3F4A-408E-8A2C-AA28EEA9904D}" type="pres">
      <dgm:prSet presAssocID="{1FC6A8EA-0706-4471-BAED-C6E40AEB4A66}" presName="linearProcess" presStyleCnt="0"/>
      <dgm:spPr/>
    </dgm:pt>
    <dgm:pt modelId="{798FCF2F-0C55-447C-B812-6087D4C43A87}" type="pres">
      <dgm:prSet presAssocID="{8261AA65-99DD-4C72-BBDE-65721B11FB75}" presName="textNode" presStyleLbl="node1" presStyleIdx="0" presStyleCnt="3">
        <dgm:presLayoutVars>
          <dgm:bulletEnabled val="1"/>
        </dgm:presLayoutVars>
      </dgm:prSet>
      <dgm:spPr/>
    </dgm:pt>
    <dgm:pt modelId="{DD993146-9F21-4359-8F2F-CFA4B8CA856A}" type="pres">
      <dgm:prSet presAssocID="{AE5C6C09-33F4-444F-B8C0-4C4E1595ED2F}" presName="sibTrans" presStyleCnt="0"/>
      <dgm:spPr/>
    </dgm:pt>
    <dgm:pt modelId="{AFB7BA48-E2D9-4472-B475-B6CD50D50967}" type="pres">
      <dgm:prSet presAssocID="{F6CCF808-40FE-4949-98E9-0562456510E7}" presName="textNode" presStyleLbl="node1" presStyleIdx="1" presStyleCnt="3">
        <dgm:presLayoutVars>
          <dgm:bulletEnabled val="1"/>
        </dgm:presLayoutVars>
      </dgm:prSet>
      <dgm:spPr/>
    </dgm:pt>
    <dgm:pt modelId="{1510DE74-B17B-46CD-A669-5D5FA957C306}" type="pres">
      <dgm:prSet presAssocID="{078E84BA-4CC1-4BEC-B045-F046797DBDF1}" presName="sibTrans" presStyleCnt="0"/>
      <dgm:spPr/>
    </dgm:pt>
    <dgm:pt modelId="{979F9C64-6A61-48EB-B49B-67B3DC4461A3}" type="pres">
      <dgm:prSet presAssocID="{4B422949-FE82-45FE-9E93-9758D790EF4B}" presName="textNode" presStyleLbl="node1" presStyleIdx="2" presStyleCnt="3">
        <dgm:presLayoutVars>
          <dgm:bulletEnabled val="1"/>
        </dgm:presLayoutVars>
      </dgm:prSet>
      <dgm:spPr/>
    </dgm:pt>
  </dgm:ptLst>
  <dgm:cxnLst>
    <dgm:cxn modelId="{2C09B076-ACC4-40FD-8393-917DBF87E35D}" type="presOf" srcId="{F6CCF808-40FE-4949-98E9-0562456510E7}" destId="{AFB7BA48-E2D9-4472-B475-B6CD50D50967}" srcOrd="0" destOrd="0" presId="urn:microsoft.com/office/officeart/2005/8/layout/hProcess9"/>
    <dgm:cxn modelId="{1F72CEB9-1D4C-4197-870C-94D81D4ABFDB}" srcId="{1FC6A8EA-0706-4471-BAED-C6E40AEB4A66}" destId="{8261AA65-99DD-4C72-BBDE-65721B11FB75}" srcOrd="0" destOrd="0" parTransId="{54942C6B-8BEF-4166-B99C-1B6DADC12A77}" sibTransId="{AE5C6C09-33F4-444F-B8C0-4C4E1595ED2F}"/>
    <dgm:cxn modelId="{F8AF4FC5-6214-4B42-9D33-98089BB245A2}" type="presOf" srcId="{4B422949-FE82-45FE-9E93-9758D790EF4B}" destId="{979F9C64-6A61-48EB-B49B-67B3DC4461A3}" srcOrd="0" destOrd="0" presId="urn:microsoft.com/office/officeart/2005/8/layout/hProcess9"/>
    <dgm:cxn modelId="{F7A5FDD7-C85F-4741-8F25-6950A41EE300}" type="presOf" srcId="{1FC6A8EA-0706-4471-BAED-C6E40AEB4A66}" destId="{7F79FBC5-9342-441E-BD5C-CE268165158A}" srcOrd="0" destOrd="0" presId="urn:microsoft.com/office/officeart/2005/8/layout/hProcess9"/>
    <dgm:cxn modelId="{36E7F3E2-D60A-47E1-856E-1377B7075D78}" type="presOf" srcId="{8261AA65-99DD-4C72-BBDE-65721B11FB75}" destId="{798FCF2F-0C55-447C-B812-6087D4C43A87}" srcOrd="0" destOrd="0" presId="urn:microsoft.com/office/officeart/2005/8/layout/hProcess9"/>
    <dgm:cxn modelId="{6DA401FB-37DD-4E4C-BB94-B7B94CDA0574}" srcId="{1FC6A8EA-0706-4471-BAED-C6E40AEB4A66}" destId="{F6CCF808-40FE-4949-98E9-0562456510E7}" srcOrd="1" destOrd="0" parTransId="{10CCF144-87B4-4150-AB59-4D3047A397EE}" sibTransId="{078E84BA-4CC1-4BEC-B045-F046797DBDF1}"/>
    <dgm:cxn modelId="{BC27CBFB-0DE5-41D7-B261-8030607EA6CC}" srcId="{1FC6A8EA-0706-4471-BAED-C6E40AEB4A66}" destId="{4B422949-FE82-45FE-9E93-9758D790EF4B}" srcOrd="2" destOrd="0" parTransId="{924782A2-E758-4983-B81D-C965E6FCCB4F}" sibTransId="{8FDAD71B-380A-44DC-807E-8551C5450231}"/>
    <dgm:cxn modelId="{BCF05A92-69CB-4E2D-B61F-379B45A43823}" type="presParOf" srcId="{7F79FBC5-9342-441E-BD5C-CE268165158A}" destId="{64893B85-E07A-42B9-83B1-4AFB482CF627}" srcOrd="0" destOrd="0" presId="urn:microsoft.com/office/officeart/2005/8/layout/hProcess9"/>
    <dgm:cxn modelId="{15CCB587-AC4C-49B9-A255-797725C4F2A3}" type="presParOf" srcId="{7F79FBC5-9342-441E-BD5C-CE268165158A}" destId="{7BB19A5A-3F4A-408E-8A2C-AA28EEA9904D}" srcOrd="1" destOrd="0" presId="urn:microsoft.com/office/officeart/2005/8/layout/hProcess9"/>
    <dgm:cxn modelId="{31F7B477-A2B9-4913-85A0-F469FC94AA5F}" type="presParOf" srcId="{7BB19A5A-3F4A-408E-8A2C-AA28EEA9904D}" destId="{798FCF2F-0C55-447C-B812-6087D4C43A87}" srcOrd="0" destOrd="0" presId="urn:microsoft.com/office/officeart/2005/8/layout/hProcess9"/>
    <dgm:cxn modelId="{51C69952-8197-40C5-A058-997DA3D954A2}" type="presParOf" srcId="{7BB19A5A-3F4A-408E-8A2C-AA28EEA9904D}" destId="{DD993146-9F21-4359-8F2F-CFA4B8CA856A}" srcOrd="1" destOrd="0" presId="urn:microsoft.com/office/officeart/2005/8/layout/hProcess9"/>
    <dgm:cxn modelId="{C7B67751-0697-4416-902F-4D130C2A72B1}" type="presParOf" srcId="{7BB19A5A-3F4A-408E-8A2C-AA28EEA9904D}" destId="{AFB7BA48-E2D9-4472-B475-B6CD50D50967}" srcOrd="2" destOrd="0" presId="urn:microsoft.com/office/officeart/2005/8/layout/hProcess9"/>
    <dgm:cxn modelId="{910B49AC-845E-4134-A09D-095C8F02B6A5}" type="presParOf" srcId="{7BB19A5A-3F4A-408E-8A2C-AA28EEA9904D}" destId="{1510DE74-B17B-46CD-A669-5D5FA957C306}" srcOrd="3" destOrd="0" presId="urn:microsoft.com/office/officeart/2005/8/layout/hProcess9"/>
    <dgm:cxn modelId="{D574468C-02E4-4FBF-80AD-749A05728B8F}" type="presParOf" srcId="{7BB19A5A-3F4A-408E-8A2C-AA28EEA9904D}" destId="{979F9C64-6A61-48EB-B49B-67B3DC4461A3}"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D6FB11-E9F2-42EB-82E5-ECE644CD3D74}" type="doc">
      <dgm:prSet loTypeId="urn:microsoft.com/office/officeart/2005/8/layout/funnel1" loCatId="process" qsTypeId="urn:microsoft.com/office/officeart/2005/8/quickstyle/simple3" qsCatId="simple" csTypeId="urn:microsoft.com/office/officeart/2005/8/colors/colorful5" csCatId="colorful" phldr="1"/>
      <dgm:spPr/>
      <dgm:t>
        <a:bodyPr/>
        <a:lstStyle/>
        <a:p>
          <a:endParaRPr lang="en-US"/>
        </a:p>
      </dgm:t>
    </dgm:pt>
    <dgm:pt modelId="{F9584FE0-B7FB-4AFC-894E-CF4E2ADF2B59}">
      <dgm:prSet/>
      <dgm:spPr/>
      <dgm:t>
        <a:bodyPr/>
        <a:lstStyle/>
        <a:p>
          <a:r>
            <a:rPr lang="en-US" b="1">
              <a:latin typeface="+mj-lt"/>
              <a:ea typeface="+mj-ea"/>
              <a:cs typeface="+mj-cs"/>
            </a:rPr>
            <a:t>#1: Understand Your Community’s Health Needs &amp; Priorities</a:t>
          </a:r>
          <a:endParaRPr lang="en-US" b="1"/>
        </a:p>
      </dgm:t>
    </dgm:pt>
    <dgm:pt modelId="{7C93D3A1-D14B-465F-9885-8E3A43D5713F}" type="parTrans" cxnId="{A7E3B2E6-0A3C-4333-9993-44F67792EDBB}">
      <dgm:prSet/>
      <dgm:spPr/>
      <dgm:t>
        <a:bodyPr/>
        <a:lstStyle/>
        <a:p>
          <a:endParaRPr lang="en-US" b="1">
            <a:solidFill>
              <a:schemeClr val="bg1"/>
            </a:solidFill>
          </a:endParaRPr>
        </a:p>
      </dgm:t>
    </dgm:pt>
    <dgm:pt modelId="{2B2D4102-0A8C-46C4-9E98-CD52F7C96373}" type="sibTrans" cxnId="{A7E3B2E6-0A3C-4333-9993-44F67792EDBB}">
      <dgm:prSet/>
      <dgm:spPr/>
      <dgm:t>
        <a:bodyPr/>
        <a:lstStyle/>
        <a:p>
          <a:endParaRPr lang="en-US" b="1">
            <a:solidFill>
              <a:schemeClr val="bg1"/>
            </a:solidFill>
          </a:endParaRPr>
        </a:p>
      </dgm:t>
    </dgm:pt>
    <dgm:pt modelId="{A9074F79-0B0D-4F77-84AB-BFC8133A2139}">
      <dgm:prSet phldrT="[Text]"/>
      <dgm:spPr/>
      <dgm:t>
        <a:bodyPr/>
        <a:lstStyle/>
        <a:p>
          <a:r>
            <a:rPr lang="en-US" b="1">
              <a:latin typeface="+mj-lt"/>
              <a:ea typeface="+mj-ea"/>
              <a:cs typeface="+mj-cs"/>
            </a:rPr>
            <a:t>#3: Assessing Strength of Evidence and Degree of Fit</a:t>
          </a:r>
          <a:endParaRPr lang="en-US" b="1"/>
        </a:p>
      </dgm:t>
    </dgm:pt>
    <dgm:pt modelId="{D991F2CD-0A22-4B4C-BC2A-7280E0BECB5A}" type="parTrans" cxnId="{DB9DAF0D-5FC6-4DA7-B6D1-D1BF27699A99}">
      <dgm:prSet/>
      <dgm:spPr/>
      <dgm:t>
        <a:bodyPr/>
        <a:lstStyle/>
        <a:p>
          <a:endParaRPr lang="en-US" b="1">
            <a:solidFill>
              <a:schemeClr val="bg1"/>
            </a:solidFill>
          </a:endParaRPr>
        </a:p>
      </dgm:t>
    </dgm:pt>
    <dgm:pt modelId="{1FA6CA19-E2EB-488F-845C-71432A8179F4}" type="sibTrans" cxnId="{DB9DAF0D-5FC6-4DA7-B6D1-D1BF27699A99}">
      <dgm:prSet/>
      <dgm:spPr/>
      <dgm:t>
        <a:bodyPr/>
        <a:lstStyle/>
        <a:p>
          <a:endParaRPr lang="en-US" b="1">
            <a:solidFill>
              <a:schemeClr val="bg1"/>
            </a:solidFill>
          </a:endParaRPr>
        </a:p>
      </dgm:t>
    </dgm:pt>
    <dgm:pt modelId="{FC4A5848-7BC4-437D-81C3-3374008D3071}">
      <dgm:prSet phldrT="[Text]"/>
      <dgm:spPr/>
      <dgm:t>
        <a:bodyPr/>
        <a:lstStyle/>
        <a:p>
          <a:r>
            <a:rPr lang="en-US" b="1"/>
            <a:t>Choose the evidence-based program or practice that’s right for your community</a:t>
          </a:r>
        </a:p>
      </dgm:t>
    </dgm:pt>
    <dgm:pt modelId="{120478BB-F6AF-496F-A435-04FF50D014EB}" type="parTrans" cxnId="{9D2F904B-0DD0-4C4B-9604-F4C7088B713F}">
      <dgm:prSet/>
      <dgm:spPr/>
      <dgm:t>
        <a:bodyPr/>
        <a:lstStyle/>
        <a:p>
          <a:endParaRPr lang="en-US" b="1">
            <a:solidFill>
              <a:schemeClr val="bg1"/>
            </a:solidFill>
          </a:endParaRPr>
        </a:p>
      </dgm:t>
    </dgm:pt>
    <dgm:pt modelId="{76FA796A-5268-4CD8-AF58-C2D04EA6ABCB}" type="sibTrans" cxnId="{9D2F904B-0DD0-4C4B-9604-F4C7088B713F}">
      <dgm:prSet/>
      <dgm:spPr/>
      <dgm:t>
        <a:bodyPr/>
        <a:lstStyle/>
        <a:p>
          <a:endParaRPr lang="en-US" b="1">
            <a:solidFill>
              <a:schemeClr val="bg1"/>
            </a:solidFill>
          </a:endParaRPr>
        </a:p>
      </dgm:t>
    </dgm:pt>
    <dgm:pt modelId="{F58897C2-A135-4FE3-9145-5F8A5D5725D3}">
      <dgm:prSet/>
      <dgm:spPr/>
      <dgm:t>
        <a:bodyPr/>
        <a:lstStyle/>
        <a:p>
          <a:r>
            <a:rPr lang="en-US" b="1"/>
            <a:t>#2: Find Your Options</a:t>
          </a:r>
        </a:p>
      </dgm:t>
    </dgm:pt>
    <dgm:pt modelId="{3632FAD2-7F1A-4AAF-8677-6DAD0291CC1F}" type="parTrans" cxnId="{A6338549-9CCA-4B95-A04A-5534055D0C7A}">
      <dgm:prSet/>
      <dgm:spPr/>
      <dgm:t>
        <a:bodyPr/>
        <a:lstStyle/>
        <a:p>
          <a:endParaRPr lang="en-US" b="1">
            <a:solidFill>
              <a:schemeClr val="bg1"/>
            </a:solidFill>
          </a:endParaRPr>
        </a:p>
      </dgm:t>
    </dgm:pt>
    <dgm:pt modelId="{16783F43-6DBC-408E-B60F-7AA04D91C703}" type="sibTrans" cxnId="{A6338549-9CCA-4B95-A04A-5534055D0C7A}">
      <dgm:prSet/>
      <dgm:spPr/>
      <dgm:t>
        <a:bodyPr/>
        <a:lstStyle/>
        <a:p>
          <a:endParaRPr lang="en-US" b="1">
            <a:solidFill>
              <a:schemeClr val="bg1"/>
            </a:solidFill>
          </a:endParaRPr>
        </a:p>
      </dgm:t>
    </dgm:pt>
    <dgm:pt modelId="{1531058F-F54D-4C24-B6E0-B37B138725B8}" type="pres">
      <dgm:prSet presAssocID="{1ED6FB11-E9F2-42EB-82E5-ECE644CD3D74}" presName="Name0" presStyleCnt="0">
        <dgm:presLayoutVars>
          <dgm:chMax val="4"/>
          <dgm:resizeHandles val="exact"/>
        </dgm:presLayoutVars>
      </dgm:prSet>
      <dgm:spPr/>
    </dgm:pt>
    <dgm:pt modelId="{C0A477B2-029B-46BE-9344-71DD3A0DA957}" type="pres">
      <dgm:prSet presAssocID="{1ED6FB11-E9F2-42EB-82E5-ECE644CD3D74}" presName="ellipse" presStyleLbl="trBgShp" presStyleIdx="0" presStyleCnt="1"/>
      <dgm:spPr/>
    </dgm:pt>
    <dgm:pt modelId="{41B1BA83-6BD0-49BF-959C-E98667DC88E5}" type="pres">
      <dgm:prSet presAssocID="{1ED6FB11-E9F2-42EB-82E5-ECE644CD3D74}" presName="arrow1" presStyleLbl="fgShp" presStyleIdx="0" presStyleCnt="1"/>
      <dgm:spPr/>
    </dgm:pt>
    <dgm:pt modelId="{0195E01B-CDE0-4487-AA94-BEBADA3CB4C7}" type="pres">
      <dgm:prSet presAssocID="{1ED6FB11-E9F2-42EB-82E5-ECE644CD3D74}" presName="rectangle" presStyleLbl="revTx" presStyleIdx="0" presStyleCnt="1">
        <dgm:presLayoutVars>
          <dgm:bulletEnabled val="1"/>
        </dgm:presLayoutVars>
      </dgm:prSet>
      <dgm:spPr/>
    </dgm:pt>
    <dgm:pt modelId="{053050DE-EF33-4D82-9408-0A2BFB982582}" type="pres">
      <dgm:prSet presAssocID="{F58897C2-A135-4FE3-9145-5F8A5D5725D3}" presName="item1" presStyleLbl="node1" presStyleIdx="0" presStyleCnt="3">
        <dgm:presLayoutVars>
          <dgm:bulletEnabled val="1"/>
        </dgm:presLayoutVars>
      </dgm:prSet>
      <dgm:spPr/>
    </dgm:pt>
    <dgm:pt modelId="{4AB30616-8AAD-4F10-8D33-8D256C6B68D0}" type="pres">
      <dgm:prSet presAssocID="{A9074F79-0B0D-4F77-84AB-BFC8133A2139}" presName="item2" presStyleLbl="node1" presStyleIdx="1" presStyleCnt="3">
        <dgm:presLayoutVars>
          <dgm:bulletEnabled val="1"/>
        </dgm:presLayoutVars>
      </dgm:prSet>
      <dgm:spPr/>
    </dgm:pt>
    <dgm:pt modelId="{257C5090-2288-4316-B211-9E165EF6812A}" type="pres">
      <dgm:prSet presAssocID="{FC4A5848-7BC4-437D-81C3-3374008D3071}" presName="item3" presStyleLbl="node1" presStyleIdx="2" presStyleCnt="3">
        <dgm:presLayoutVars>
          <dgm:bulletEnabled val="1"/>
        </dgm:presLayoutVars>
      </dgm:prSet>
      <dgm:spPr/>
    </dgm:pt>
    <dgm:pt modelId="{80BF0F44-1ADA-49C6-9553-F0BD7EC872D8}" type="pres">
      <dgm:prSet presAssocID="{1ED6FB11-E9F2-42EB-82E5-ECE644CD3D74}" presName="funnel" presStyleLbl="trAlignAcc1" presStyleIdx="0" presStyleCnt="1"/>
      <dgm:spPr/>
    </dgm:pt>
  </dgm:ptLst>
  <dgm:cxnLst>
    <dgm:cxn modelId="{DB9DAF0D-5FC6-4DA7-B6D1-D1BF27699A99}" srcId="{1ED6FB11-E9F2-42EB-82E5-ECE644CD3D74}" destId="{A9074F79-0B0D-4F77-84AB-BFC8133A2139}" srcOrd="2" destOrd="0" parTransId="{D991F2CD-0A22-4B4C-BC2A-7280E0BECB5A}" sibTransId="{1FA6CA19-E2EB-488F-845C-71432A8179F4}"/>
    <dgm:cxn modelId="{A6338549-9CCA-4B95-A04A-5534055D0C7A}" srcId="{1ED6FB11-E9F2-42EB-82E5-ECE644CD3D74}" destId="{F58897C2-A135-4FE3-9145-5F8A5D5725D3}" srcOrd="1" destOrd="0" parTransId="{3632FAD2-7F1A-4AAF-8677-6DAD0291CC1F}" sibTransId="{16783F43-6DBC-408E-B60F-7AA04D91C703}"/>
    <dgm:cxn modelId="{F92C764B-CF0B-4C7F-9F8B-837F5D443BFB}" type="presOf" srcId="{FC4A5848-7BC4-437D-81C3-3374008D3071}" destId="{0195E01B-CDE0-4487-AA94-BEBADA3CB4C7}" srcOrd="0" destOrd="0" presId="urn:microsoft.com/office/officeart/2005/8/layout/funnel1"/>
    <dgm:cxn modelId="{9D2F904B-0DD0-4C4B-9604-F4C7088B713F}" srcId="{1ED6FB11-E9F2-42EB-82E5-ECE644CD3D74}" destId="{FC4A5848-7BC4-437D-81C3-3374008D3071}" srcOrd="3" destOrd="0" parTransId="{120478BB-F6AF-496F-A435-04FF50D014EB}" sibTransId="{76FA796A-5268-4CD8-AF58-C2D04EA6ABCB}"/>
    <dgm:cxn modelId="{DA36F763-BA7A-4AED-A631-060264734E8E}" type="presOf" srcId="{A9074F79-0B0D-4F77-84AB-BFC8133A2139}" destId="{053050DE-EF33-4D82-9408-0A2BFB982582}" srcOrd="0" destOrd="0" presId="urn:microsoft.com/office/officeart/2005/8/layout/funnel1"/>
    <dgm:cxn modelId="{A0865990-B1BC-4BC1-8708-3E902F0E0881}" type="presOf" srcId="{F9584FE0-B7FB-4AFC-894E-CF4E2ADF2B59}" destId="{257C5090-2288-4316-B211-9E165EF6812A}" srcOrd="0" destOrd="0" presId="urn:microsoft.com/office/officeart/2005/8/layout/funnel1"/>
    <dgm:cxn modelId="{86D605AA-EC4C-46C8-89ED-9A6B230C5726}" type="presOf" srcId="{1ED6FB11-E9F2-42EB-82E5-ECE644CD3D74}" destId="{1531058F-F54D-4C24-B6E0-B37B138725B8}" srcOrd="0" destOrd="0" presId="urn:microsoft.com/office/officeart/2005/8/layout/funnel1"/>
    <dgm:cxn modelId="{D45905BC-D478-4837-BAE7-4C5DCC0A8178}" type="presOf" srcId="{F58897C2-A135-4FE3-9145-5F8A5D5725D3}" destId="{4AB30616-8AAD-4F10-8D33-8D256C6B68D0}" srcOrd="0" destOrd="0" presId="urn:microsoft.com/office/officeart/2005/8/layout/funnel1"/>
    <dgm:cxn modelId="{A7E3B2E6-0A3C-4333-9993-44F67792EDBB}" srcId="{1ED6FB11-E9F2-42EB-82E5-ECE644CD3D74}" destId="{F9584FE0-B7FB-4AFC-894E-CF4E2ADF2B59}" srcOrd="0" destOrd="0" parTransId="{7C93D3A1-D14B-465F-9885-8E3A43D5713F}" sibTransId="{2B2D4102-0A8C-46C4-9E98-CD52F7C96373}"/>
    <dgm:cxn modelId="{F607A0D8-85C1-445B-8140-C67C5E0937E3}" type="presParOf" srcId="{1531058F-F54D-4C24-B6E0-B37B138725B8}" destId="{C0A477B2-029B-46BE-9344-71DD3A0DA957}" srcOrd="0" destOrd="0" presId="urn:microsoft.com/office/officeart/2005/8/layout/funnel1"/>
    <dgm:cxn modelId="{1F722108-94A2-45B9-AE2B-2823407E5021}" type="presParOf" srcId="{1531058F-F54D-4C24-B6E0-B37B138725B8}" destId="{41B1BA83-6BD0-49BF-959C-E98667DC88E5}" srcOrd="1" destOrd="0" presId="urn:microsoft.com/office/officeart/2005/8/layout/funnel1"/>
    <dgm:cxn modelId="{F884E7A4-D30B-4946-9959-E94C70490CD9}" type="presParOf" srcId="{1531058F-F54D-4C24-B6E0-B37B138725B8}" destId="{0195E01B-CDE0-4487-AA94-BEBADA3CB4C7}" srcOrd="2" destOrd="0" presId="urn:microsoft.com/office/officeart/2005/8/layout/funnel1"/>
    <dgm:cxn modelId="{17B2DD1E-1070-4549-A5F1-8DD7F5C3DCB7}" type="presParOf" srcId="{1531058F-F54D-4C24-B6E0-B37B138725B8}" destId="{053050DE-EF33-4D82-9408-0A2BFB982582}" srcOrd="3" destOrd="0" presId="urn:microsoft.com/office/officeart/2005/8/layout/funnel1"/>
    <dgm:cxn modelId="{20F652FD-1228-4040-BD47-DC28C056E7EC}" type="presParOf" srcId="{1531058F-F54D-4C24-B6E0-B37B138725B8}" destId="{4AB30616-8AAD-4F10-8D33-8D256C6B68D0}" srcOrd="4" destOrd="0" presId="urn:microsoft.com/office/officeart/2005/8/layout/funnel1"/>
    <dgm:cxn modelId="{1DE1F11C-4E55-4724-93DC-197EDC9DA707}" type="presParOf" srcId="{1531058F-F54D-4C24-B6E0-B37B138725B8}" destId="{257C5090-2288-4316-B211-9E165EF6812A}" srcOrd="5" destOrd="0" presId="urn:microsoft.com/office/officeart/2005/8/layout/funnel1"/>
    <dgm:cxn modelId="{58509A6A-2BAD-456E-9172-B45748264402}" type="presParOf" srcId="{1531058F-F54D-4C24-B6E0-B37B138725B8}" destId="{80BF0F44-1ADA-49C6-9553-F0BD7EC872D8}"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EF0D67-160C-4F91-98C5-8887A77FCB8D}" type="doc">
      <dgm:prSet loTypeId="urn:microsoft.com/office/officeart/2005/8/layout/hProcess4" loCatId="process" qsTypeId="urn:microsoft.com/office/officeart/2005/8/quickstyle/simple3" qsCatId="simple" csTypeId="urn:microsoft.com/office/officeart/2005/8/colors/accent2_3" csCatId="accent2" phldr="1"/>
      <dgm:spPr/>
    </dgm:pt>
    <dgm:pt modelId="{93DC0727-3170-4EF0-B33F-5A76586FAF22}">
      <dgm:prSet phldrT="[Text]" custT="1"/>
      <dgm:spPr/>
      <dgm:t>
        <a:bodyPr/>
        <a:lstStyle/>
        <a:p>
          <a:r>
            <a:rPr lang="en-US" sz="1800" b="1"/>
            <a:t>Exploration</a:t>
          </a:r>
        </a:p>
      </dgm:t>
    </dgm:pt>
    <dgm:pt modelId="{818F1FAB-0E0B-4D13-9B3C-5D5C1A33C1FB}" type="parTrans" cxnId="{021CF907-E370-439D-86EA-9D340E27DE4E}">
      <dgm:prSet/>
      <dgm:spPr/>
      <dgm:t>
        <a:bodyPr/>
        <a:lstStyle/>
        <a:p>
          <a:endParaRPr lang="en-US" sz="1800"/>
        </a:p>
      </dgm:t>
    </dgm:pt>
    <dgm:pt modelId="{C1BBB674-6576-4188-8FA5-49089187C782}" type="sibTrans" cxnId="{021CF907-E370-439D-86EA-9D340E27DE4E}">
      <dgm:prSet/>
      <dgm:spPr/>
      <dgm:t>
        <a:bodyPr/>
        <a:lstStyle/>
        <a:p>
          <a:endParaRPr lang="en-US" sz="1800"/>
        </a:p>
      </dgm:t>
    </dgm:pt>
    <dgm:pt modelId="{DE1334F5-C20C-4F9A-B4AA-F24D409FD9F9}">
      <dgm:prSet phldrT="[Text]" custT="1"/>
      <dgm:spPr/>
      <dgm:t>
        <a:bodyPr/>
        <a:lstStyle/>
        <a:p>
          <a:r>
            <a:rPr lang="en-US" sz="1800" b="1"/>
            <a:t>Installation</a:t>
          </a:r>
        </a:p>
      </dgm:t>
    </dgm:pt>
    <dgm:pt modelId="{F102A9F7-C606-43A5-AEC2-BC570A9C8DA7}" type="parTrans" cxnId="{11E08CD2-E57B-4EEF-B12C-E4FBABC1E0E7}">
      <dgm:prSet/>
      <dgm:spPr/>
      <dgm:t>
        <a:bodyPr/>
        <a:lstStyle/>
        <a:p>
          <a:endParaRPr lang="en-US" sz="1800"/>
        </a:p>
      </dgm:t>
    </dgm:pt>
    <dgm:pt modelId="{DACCF2D0-9C8F-44B0-AA16-2ADF9EFDE78F}" type="sibTrans" cxnId="{11E08CD2-E57B-4EEF-B12C-E4FBABC1E0E7}">
      <dgm:prSet/>
      <dgm:spPr/>
      <dgm:t>
        <a:bodyPr/>
        <a:lstStyle/>
        <a:p>
          <a:endParaRPr lang="en-US" sz="1800"/>
        </a:p>
      </dgm:t>
    </dgm:pt>
    <dgm:pt modelId="{2469BDAC-7F9C-4F86-921C-D21A5FA839FE}">
      <dgm:prSet phldrT="[Text]" custT="1"/>
      <dgm:spPr/>
      <dgm:t>
        <a:bodyPr/>
        <a:lstStyle/>
        <a:p>
          <a:r>
            <a:rPr lang="en-US" sz="1800" b="1"/>
            <a:t>Initial Implementation</a:t>
          </a:r>
        </a:p>
      </dgm:t>
    </dgm:pt>
    <dgm:pt modelId="{B31A8014-0775-4E3B-A185-AA0685A0A960}" type="parTrans" cxnId="{BFD93E2D-B3CA-4F69-A992-5BE1F6D1FD0A}">
      <dgm:prSet/>
      <dgm:spPr/>
      <dgm:t>
        <a:bodyPr/>
        <a:lstStyle/>
        <a:p>
          <a:endParaRPr lang="en-US" sz="1800"/>
        </a:p>
      </dgm:t>
    </dgm:pt>
    <dgm:pt modelId="{095560BC-33AF-4FCE-9651-2F1199720210}" type="sibTrans" cxnId="{BFD93E2D-B3CA-4F69-A992-5BE1F6D1FD0A}">
      <dgm:prSet/>
      <dgm:spPr/>
      <dgm:t>
        <a:bodyPr/>
        <a:lstStyle/>
        <a:p>
          <a:endParaRPr lang="en-US" sz="1800"/>
        </a:p>
      </dgm:t>
    </dgm:pt>
    <dgm:pt modelId="{F877DED0-B581-4722-946A-467CFAB6662F}">
      <dgm:prSet phldrT="[Text]" custT="1"/>
      <dgm:spPr/>
      <dgm:t>
        <a:bodyPr/>
        <a:lstStyle/>
        <a:p>
          <a:r>
            <a:rPr lang="en-US" sz="1800" b="1"/>
            <a:t>Full Implementation</a:t>
          </a:r>
        </a:p>
      </dgm:t>
    </dgm:pt>
    <dgm:pt modelId="{7D720F7D-75CF-4FD4-A057-189D07A46979}" type="parTrans" cxnId="{2281AF64-436E-4789-AFF5-A29559E46A3D}">
      <dgm:prSet/>
      <dgm:spPr/>
      <dgm:t>
        <a:bodyPr/>
        <a:lstStyle/>
        <a:p>
          <a:endParaRPr lang="en-US" sz="1800"/>
        </a:p>
      </dgm:t>
    </dgm:pt>
    <dgm:pt modelId="{2541798F-B923-4749-B3C7-65F1A05D7170}" type="sibTrans" cxnId="{2281AF64-436E-4789-AFF5-A29559E46A3D}">
      <dgm:prSet/>
      <dgm:spPr/>
      <dgm:t>
        <a:bodyPr/>
        <a:lstStyle/>
        <a:p>
          <a:endParaRPr lang="en-US" sz="1800"/>
        </a:p>
      </dgm:t>
    </dgm:pt>
    <dgm:pt modelId="{E5B5D9D6-8F48-46F3-81E1-144C6AC6BC01}">
      <dgm:prSet phldrT="[Text]" custT="1"/>
      <dgm:spPr/>
      <dgm:t>
        <a:bodyPr/>
        <a:lstStyle/>
        <a:p>
          <a:r>
            <a:rPr lang="en-US" sz="1400"/>
            <a:t>Monitor, manage implementation drivers</a:t>
          </a:r>
        </a:p>
      </dgm:t>
    </dgm:pt>
    <dgm:pt modelId="{47C80135-93C2-407C-BF80-6CBC730583A7}" type="parTrans" cxnId="{D86DAB25-3AE2-418F-B7C7-74921B4C0BEF}">
      <dgm:prSet/>
      <dgm:spPr/>
      <dgm:t>
        <a:bodyPr/>
        <a:lstStyle/>
        <a:p>
          <a:endParaRPr lang="en-US" sz="1800"/>
        </a:p>
      </dgm:t>
    </dgm:pt>
    <dgm:pt modelId="{1FFB56FA-1723-446B-BC6A-E0E76331709D}" type="sibTrans" cxnId="{D86DAB25-3AE2-418F-B7C7-74921B4C0BEF}">
      <dgm:prSet/>
      <dgm:spPr/>
      <dgm:t>
        <a:bodyPr/>
        <a:lstStyle/>
        <a:p>
          <a:endParaRPr lang="en-US" sz="1800"/>
        </a:p>
      </dgm:t>
    </dgm:pt>
    <dgm:pt modelId="{31540598-C985-4C7D-AEC2-006E40BE7351}">
      <dgm:prSet phldrT="[Text]" custT="1"/>
      <dgm:spPr/>
      <dgm:t>
        <a:bodyPr/>
        <a:lstStyle/>
        <a:p>
          <a:r>
            <a:rPr lang="en-US" sz="1400"/>
            <a:t>Assess needs</a:t>
          </a:r>
        </a:p>
      </dgm:t>
    </dgm:pt>
    <dgm:pt modelId="{3A11B358-E58F-4330-B0F0-AA7A9F3DE17D}" type="parTrans" cxnId="{0A7C6319-3EDA-4D99-816A-E699DAE47FCB}">
      <dgm:prSet/>
      <dgm:spPr/>
      <dgm:t>
        <a:bodyPr/>
        <a:lstStyle/>
        <a:p>
          <a:endParaRPr lang="en-US" sz="1800"/>
        </a:p>
      </dgm:t>
    </dgm:pt>
    <dgm:pt modelId="{06B1E73D-14B3-4199-9380-D26ED4F846AE}" type="sibTrans" cxnId="{0A7C6319-3EDA-4D99-816A-E699DAE47FCB}">
      <dgm:prSet/>
      <dgm:spPr/>
      <dgm:t>
        <a:bodyPr/>
        <a:lstStyle/>
        <a:p>
          <a:endParaRPr lang="en-US" sz="1800"/>
        </a:p>
      </dgm:t>
    </dgm:pt>
    <dgm:pt modelId="{93550444-F9D3-4C19-9086-DE7B4D3D1F0B}">
      <dgm:prSet phldrT="[Text]" custT="1"/>
      <dgm:spPr/>
      <dgm:t>
        <a:bodyPr/>
        <a:lstStyle/>
        <a:p>
          <a:r>
            <a:rPr lang="en-US" sz="1400"/>
            <a:t>Examine intervention components</a:t>
          </a:r>
        </a:p>
      </dgm:t>
    </dgm:pt>
    <dgm:pt modelId="{1E1FAC19-A9F9-4531-8665-09F780C178E1}" type="parTrans" cxnId="{700FA7E5-2E83-4BAE-BEE7-91D3A626A588}">
      <dgm:prSet/>
      <dgm:spPr/>
      <dgm:t>
        <a:bodyPr/>
        <a:lstStyle/>
        <a:p>
          <a:endParaRPr lang="en-US" sz="1800"/>
        </a:p>
      </dgm:t>
    </dgm:pt>
    <dgm:pt modelId="{7676BD34-98F2-4A6A-A3AE-EAC13FF8AF4D}" type="sibTrans" cxnId="{700FA7E5-2E83-4BAE-BEE7-91D3A626A588}">
      <dgm:prSet/>
      <dgm:spPr/>
      <dgm:t>
        <a:bodyPr/>
        <a:lstStyle/>
        <a:p>
          <a:endParaRPr lang="en-US" sz="1800"/>
        </a:p>
      </dgm:t>
    </dgm:pt>
    <dgm:pt modelId="{CA0064CE-2998-4EFB-8E74-936772A04378}">
      <dgm:prSet phldrT="[Text]" custT="1"/>
      <dgm:spPr/>
      <dgm:t>
        <a:bodyPr/>
        <a:lstStyle/>
        <a:p>
          <a:r>
            <a:rPr lang="en-US" sz="1400"/>
            <a:t>Consider implementation drivers</a:t>
          </a:r>
        </a:p>
      </dgm:t>
    </dgm:pt>
    <dgm:pt modelId="{BE9A8404-06BA-41EC-B76B-A5F1370840E3}" type="parTrans" cxnId="{560D6AB7-B90B-4BFC-B3F2-B71E047FDA95}">
      <dgm:prSet/>
      <dgm:spPr/>
      <dgm:t>
        <a:bodyPr/>
        <a:lstStyle/>
        <a:p>
          <a:endParaRPr lang="en-US" sz="1800"/>
        </a:p>
      </dgm:t>
    </dgm:pt>
    <dgm:pt modelId="{D92451BA-4FB3-4323-B4EA-4A84E6C96FF1}" type="sibTrans" cxnId="{560D6AB7-B90B-4BFC-B3F2-B71E047FDA95}">
      <dgm:prSet/>
      <dgm:spPr/>
      <dgm:t>
        <a:bodyPr/>
        <a:lstStyle/>
        <a:p>
          <a:endParaRPr lang="en-US" sz="1800"/>
        </a:p>
      </dgm:t>
    </dgm:pt>
    <dgm:pt modelId="{8AC1F466-D5E3-4A9E-8DCF-D28962A20D18}">
      <dgm:prSet phldrT="[Text]" custT="1"/>
      <dgm:spPr/>
      <dgm:t>
        <a:bodyPr/>
        <a:lstStyle/>
        <a:p>
          <a:r>
            <a:rPr lang="en-US" sz="1400"/>
            <a:t>Assess fit</a:t>
          </a:r>
        </a:p>
      </dgm:t>
    </dgm:pt>
    <dgm:pt modelId="{E052525D-CAB9-49DA-89BD-8AAF98805FA3}" type="parTrans" cxnId="{73CC4463-3588-4870-A606-7EA5D09CF083}">
      <dgm:prSet/>
      <dgm:spPr/>
      <dgm:t>
        <a:bodyPr/>
        <a:lstStyle/>
        <a:p>
          <a:endParaRPr lang="en-US" sz="1800"/>
        </a:p>
      </dgm:t>
    </dgm:pt>
    <dgm:pt modelId="{267C0C41-BEB2-4D2E-AE90-1CFE04198ED1}" type="sibTrans" cxnId="{73CC4463-3588-4870-A606-7EA5D09CF083}">
      <dgm:prSet/>
      <dgm:spPr/>
      <dgm:t>
        <a:bodyPr/>
        <a:lstStyle/>
        <a:p>
          <a:endParaRPr lang="en-US" sz="1800"/>
        </a:p>
      </dgm:t>
    </dgm:pt>
    <dgm:pt modelId="{14EBB8A1-5271-4423-8229-A3C4E13C63C5}">
      <dgm:prSet phldrT="[Text]" custT="1"/>
      <dgm:spPr/>
      <dgm:t>
        <a:bodyPr/>
        <a:lstStyle/>
        <a:p>
          <a:r>
            <a:rPr lang="en-US" sz="1400"/>
            <a:t>Acquire resources</a:t>
          </a:r>
        </a:p>
      </dgm:t>
    </dgm:pt>
    <dgm:pt modelId="{59752EA0-6BC6-40E9-B9C6-BA6B36DF5729}" type="parTrans" cxnId="{CF2E4450-88CC-4C8E-9EF1-5F196D4768CC}">
      <dgm:prSet/>
      <dgm:spPr/>
      <dgm:t>
        <a:bodyPr/>
        <a:lstStyle/>
        <a:p>
          <a:endParaRPr lang="en-US" sz="1800"/>
        </a:p>
      </dgm:t>
    </dgm:pt>
    <dgm:pt modelId="{9C098DA3-47F9-4579-8046-00369F05E87C}" type="sibTrans" cxnId="{CF2E4450-88CC-4C8E-9EF1-5F196D4768CC}">
      <dgm:prSet/>
      <dgm:spPr/>
      <dgm:t>
        <a:bodyPr/>
        <a:lstStyle/>
        <a:p>
          <a:endParaRPr lang="en-US" sz="1800"/>
        </a:p>
      </dgm:t>
    </dgm:pt>
    <dgm:pt modelId="{8564B8D0-7F1C-4919-BD59-DEA55CC4B16F}">
      <dgm:prSet phldrT="[Text]" custT="1"/>
      <dgm:spPr/>
      <dgm:t>
        <a:bodyPr/>
        <a:lstStyle/>
        <a:p>
          <a:r>
            <a:rPr lang="en-US" sz="1400"/>
            <a:t>Prepare organization</a:t>
          </a:r>
        </a:p>
      </dgm:t>
    </dgm:pt>
    <dgm:pt modelId="{E242BDEB-A8FB-4B83-A54C-4FA30F738DB5}" type="parTrans" cxnId="{9828F5E7-4DF3-4B68-8A53-E3318A69D020}">
      <dgm:prSet/>
      <dgm:spPr/>
      <dgm:t>
        <a:bodyPr/>
        <a:lstStyle/>
        <a:p>
          <a:endParaRPr lang="en-US" sz="1800"/>
        </a:p>
      </dgm:t>
    </dgm:pt>
    <dgm:pt modelId="{5700AF62-BDCE-45CC-ADD6-CD2E7AE7C344}" type="sibTrans" cxnId="{9828F5E7-4DF3-4B68-8A53-E3318A69D020}">
      <dgm:prSet/>
      <dgm:spPr/>
      <dgm:t>
        <a:bodyPr/>
        <a:lstStyle/>
        <a:p>
          <a:endParaRPr lang="en-US" sz="1800"/>
        </a:p>
      </dgm:t>
    </dgm:pt>
    <dgm:pt modelId="{DBB81BAE-566C-4D18-9341-72C91B43639A}">
      <dgm:prSet phldrT="[Text]" custT="1"/>
      <dgm:spPr/>
      <dgm:t>
        <a:bodyPr/>
        <a:lstStyle/>
        <a:p>
          <a:r>
            <a:rPr lang="en-US" sz="1400"/>
            <a:t>Prepare implementation drivers</a:t>
          </a:r>
        </a:p>
      </dgm:t>
    </dgm:pt>
    <dgm:pt modelId="{D63FFDAC-D2FE-4A25-AC29-F7DA5B8BB6CA}" type="parTrans" cxnId="{4BA9045B-781C-4EA9-A805-0622DBB4EE2D}">
      <dgm:prSet/>
      <dgm:spPr/>
      <dgm:t>
        <a:bodyPr/>
        <a:lstStyle/>
        <a:p>
          <a:endParaRPr lang="en-US" sz="1800"/>
        </a:p>
      </dgm:t>
    </dgm:pt>
    <dgm:pt modelId="{9845F914-1890-42DF-BC2F-BB258E1FA738}" type="sibTrans" cxnId="{4BA9045B-781C-4EA9-A805-0622DBB4EE2D}">
      <dgm:prSet/>
      <dgm:spPr/>
      <dgm:t>
        <a:bodyPr/>
        <a:lstStyle/>
        <a:p>
          <a:endParaRPr lang="en-US" sz="1800"/>
        </a:p>
      </dgm:t>
    </dgm:pt>
    <dgm:pt modelId="{74339187-C745-4214-BAE2-E913C5136A22}">
      <dgm:prSet phldrT="[Text]" custT="1"/>
      <dgm:spPr/>
      <dgm:t>
        <a:bodyPr/>
        <a:lstStyle/>
        <a:p>
          <a:r>
            <a:rPr lang="en-US" sz="1400"/>
            <a:t>Prepare staff</a:t>
          </a:r>
        </a:p>
      </dgm:t>
    </dgm:pt>
    <dgm:pt modelId="{FB3D886D-1942-4E16-A589-446648B6985B}" type="parTrans" cxnId="{01B77631-A64A-483D-B4FC-7DC957B8C91F}">
      <dgm:prSet/>
      <dgm:spPr/>
      <dgm:t>
        <a:bodyPr/>
        <a:lstStyle/>
        <a:p>
          <a:endParaRPr lang="en-US" sz="1800"/>
        </a:p>
      </dgm:t>
    </dgm:pt>
    <dgm:pt modelId="{3BB4EBA2-F2FC-4FC9-A6AA-800488F0C748}" type="sibTrans" cxnId="{01B77631-A64A-483D-B4FC-7DC957B8C91F}">
      <dgm:prSet/>
      <dgm:spPr/>
      <dgm:t>
        <a:bodyPr/>
        <a:lstStyle/>
        <a:p>
          <a:endParaRPr lang="en-US" sz="1800"/>
        </a:p>
      </dgm:t>
    </dgm:pt>
    <dgm:pt modelId="{F318E749-9374-47C8-A29A-43661434EB5D}">
      <dgm:prSet phldrT="[Text]" custT="1"/>
      <dgm:spPr/>
      <dgm:t>
        <a:bodyPr/>
        <a:lstStyle/>
        <a:p>
          <a:r>
            <a:rPr lang="en-US" sz="1400"/>
            <a:t>Adjust implementation drivers</a:t>
          </a:r>
        </a:p>
      </dgm:t>
    </dgm:pt>
    <dgm:pt modelId="{1D8111BA-F2BD-42F4-8AA7-EC253C5FE3A9}" type="parTrans" cxnId="{D8C5882E-CD11-482E-AF97-EDBCAC5C4A34}">
      <dgm:prSet/>
      <dgm:spPr/>
      <dgm:t>
        <a:bodyPr/>
        <a:lstStyle/>
        <a:p>
          <a:endParaRPr lang="en-US" sz="1800"/>
        </a:p>
      </dgm:t>
    </dgm:pt>
    <dgm:pt modelId="{DCB1849D-C552-4B92-ACD2-ACA5721464D3}" type="sibTrans" cxnId="{D8C5882E-CD11-482E-AF97-EDBCAC5C4A34}">
      <dgm:prSet/>
      <dgm:spPr/>
      <dgm:t>
        <a:bodyPr/>
        <a:lstStyle/>
        <a:p>
          <a:endParaRPr lang="en-US" sz="1800"/>
        </a:p>
      </dgm:t>
    </dgm:pt>
    <dgm:pt modelId="{94D5CA76-B7F0-438A-8854-A3F564DCCCB9}">
      <dgm:prSet phldrT="[Text]" custT="1"/>
      <dgm:spPr/>
      <dgm:t>
        <a:bodyPr/>
        <a:lstStyle/>
        <a:p>
          <a:r>
            <a:rPr lang="en-US" sz="1400"/>
            <a:t>Manage change</a:t>
          </a:r>
        </a:p>
      </dgm:t>
    </dgm:pt>
    <dgm:pt modelId="{109B7EB7-DDFD-4A33-A7C7-CEEC0B93DB0D}" type="parTrans" cxnId="{27F47FE1-C221-42AA-B4AB-748FEBBD1FB3}">
      <dgm:prSet/>
      <dgm:spPr/>
      <dgm:t>
        <a:bodyPr/>
        <a:lstStyle/>
        <a:p>
          <a:endParaRPr lang="en-US" sz="1800"/>
        </a:p>
      </dgm:t>
    </dgm:pt>
    <dgm:pt modelId="{0EC66CE1-376E-4599-8B27-5D4900518316}" type="sibTrans" cxnId="{27F47FE1-C221-42AA-B4AB-748FEBBD1FB3}">
      <dgm:prSet/>
      <dgm:spPr/>
      <dgm:t>
        <a:bodyPr/>
        <a:lstStyle/>
        <a:p>
          <a:endParaRPr lang="en-US" sz="1800"/>
        </a:p>
      </dgm:t>
    </dgm:pt>
    <dgm:pt modelId="{600D2DAB-38F5-447E-B6BC-F2F36E16FC75}">
      <dgm:prSet phldrT="[Text]" custT="1"/>
      <dgm:spPr/>
      <dgm:t>
        <a:bodyPr/>
        <a:lstStyle/>
        <a:p>
          <a:r>
            <a:rPr lang="en-US" sz="1400"/>
            <a:t>Deploy data systems</a:t>
          </a:r>
        </a:p>
      </dgm:t>
    </dgm:pt>
    <dgm:pt modelId="{50E198E2-0AA5-41A2-8842-8ED9AC2DF98F}" type="parTrans" cxnId="{B55D18FB-259D-416E-A36F-1C7721C08473}">
      <dgm:prSet/>
      <dgm:spPr/>
      <dgm:t>
        <a:bodyPr/>
        <a:lstStyle/>
        <a:p>
          <a:endParaRPr lang="en-US" sz="1800"/>
        </a:p>
      </dgm:t>
    </dgm:pt>
    <dgm:pt modelId="{7920B825-63A0-4945-8B28-DE1B010AF7A6}" type="sibTrans" cxnId="{B55D18FB-259D-416E-A36F-1C7721C08473}">
      <dgm:prSet/>
      <dgm:spPr/>
      <dgm:t>
        <a:bodyPr/>
        <a:lstStyle/>
        <a:p>
          <a:endParaRPr lang="en-US" sz="1800"/>
        </a:p>
      </dgm:t>
    </dgm:pt>
    <dgm:pt modelId="{58604AFB-6CD2-49E8-BEF7-78F3D7592F7B}">
      <dgm:prSet phldrT="[Text]" custT="1"/>
      <dgm:spPr/>
      <dgm:t>
        <a:bodyPr/>
        <a:lstStyle/>
        <a:p>
          <a:r>
            <a:rPr lang="en-US" sz="1400"/>
            <a:t>Initiate improvement cycles</a:t>
          </a:r>
        </a:p>
      </dgm:t>
    </dgm:pt>
    <dgm:pt modelId="{1F5B34C2-611C-4DF8-8559-9C1DC7032416}" type="parTrans" cxnId="{408E2E47-5A9F-4D04-85C3-BAD749151A4C}">
      <dgm:prSet/>
      <dgm:spPr/>
      <dgm:t>
        <a:bodyPr/>
        <a:lstStyle/>
        <a:p>
          <a:endParaRPr lang="en-US" sz="1800"/>
        </a:p>
      </dgm:t>
    </dgm:pt>
    <dgm:pt modelId="{D01528F1-A597-4FCF-8F8C-199111DC7C6C}" type="sibTrans" cxnId="{408E2E47-5A9F-4D04-85C3-BAD749151A4C}">
      <dgm:prSet/>
      <dgm:spPr/>
      <dgm:t>
        <a:bodyPr/>
        <a:lstStyle/>
        <a:p>
          <a:endParaRPr lang="en-US" sz="1800"/>
        </a:p>
      </dgm:t>
    </dgm:pt>
    <dgm:pt modelId="{BADB3231-53CA-4A4F-8BB3-257165EDEB56}">
      <dgm:prSet phldrT="[Text]" custT="1"/>
      <dgm:spPr/>
      <dgm:t>
        <a:bodyPr/>
        <a:lstStyle/>
        <a:p>
          <a:r>
            <a:rPr lang="en-US" sz="1400"/>
            <a:t>Achieve fidelity and outcome benchmarks</a:t>
          </a:r>
        </a:p>
      </dgm:t>
    </dgm:pt>
    <dgm:pt modelId="{1D5B1184-E1C0-450B-9BB4-7315F3444B14}" type="parTrans" cxnId="{BCD51BC9-5B29-46B6-A0E8-B563FF578D3E}">
      <dgm:prSet/>
      <dgm:spPr/>
      <dgm:t>
        <a:bodyPr/>
        <a:lstStyle/>
        <a:p>
          <a:endParaRPr lang="en-US" sz="1800"/>
        </a:p>
      </dgm:t>
    </dgm:pt>
    <dgm:pt modelId="{BAD72DC6-56AA-49D3-A167-01492A66DA34}" type="sibTrans" cxnId="{BCD51BC9-5B29-46B6-A0E8-B563FF578D3E}">
      <dgm:prSet/>
      <dgm:spPr/>
      <dgm:t>
        <a:bodyPr/>
        <a:lstStyle/>
        <a:p>
          <a:endParaRPr lang="en-US" sz="1800"/>
        </a:p>
      </dgm:t>
    </dgm:pt>
    <dgm:pt modelId="{55C6D96E-C02F-412D-B8C1-D83DB6762C0B}">
      <dgm:prSet phldrT="[Text]" custT="1"/>
      <dgm:spPr/>
      <dgm:t>
        <a:bodyPr/>
        <a:lstStyle/>
        <a:p>
          <a:r>
            <a:rPr lang="en-US" sz="1400"/>
            <a:t>Further improve fidelity and outcomes</a:t>
          </a:r>
        </a:p>
      </dgm:t>
    </dgm:pt>
    <dgm:pt modelId="{F0093F20-C6BD-4192-8562-C76C4ABE4673}" type="parTrans" cxnId="{298DB685-2B87-4A6E-AF1B-85D9D2FCADA6}">
      <dgm:prSet/>
      <dgm:spPr/>
      <dgm:t>
        <a:bodyPr/>
        <a:lstStyle/>
        <a:p>
          <a:endParaRPr lang="en-US" sz="1800"/>
        </a:p>
      </dgm:t>
    </dgm:pt>
    <dgm:pt modelId="{66C03A5E-CD38-4810-BA54-9527FA94B65E}" type="sibTrans" cxnId="{298DB685-2B87-4A6E-AF1B-85D9D2FCADA6}">
      <dgm:prSet/>
      <dgm:spPr/>
      <dgm:t>
        <a:bodyPr/>
        <a:lstStyle/>
        <a:p>
          <a:endParaRPr lang="en-US" sz="1800"/>
        </a:p>
      </dgm:t>
    </dgm:pt>
    <dgm:pt modelId="{81F2DB36-DEAA-477C-B358-8CFDCA9276D8}" type="pres">
      <dgm:prSet presAssocID="{B4EF0D67-160C-4F91-98C5-8887A77FCB8D}" presName="Name0" presStyleCnt="0">
        <dgm:presLayoutVars>
          <dgm:dir/>
          <dgm:animLvl val="lvl"/>
          <dgm:resizeHandles val="exact"/>
        </dgm:presLayoutVars>
      </dgm:prSet>
      <dgm:spPr/>
    </dgm:pt>
    <dgm:pt modelId="{10C7A235-5D66-4F4C-8E5C-7582D12A5233}" type="pres">
      <dgm:prSet presAssocID="{B4EF0D67-160C-4F91-98C5-8887A77FCB8D}" presName="tSp" presStyleCnt="0"/>
      <dgm:spPr/>
    </dgm:pt>
    <dgm:pt modelId="{8039C9E1-2540-4BAD-B1F7-8CC6A5F47B95}" type="pres">
      <dgm:prSet presAssocID="{B4EF0D67-160C-4F91-98C5-8887A77FCB8D}" presName="bSp" presStyleCnt="0"/>
      <dgm:spPr/>
    </dgm:pt>
    <dgm:pt modelId="{8F79A949-32E8-43F2-BBF9-CB4CE93CA736}" type="pres">
      <dgm:prSet presAssocID="{B4EF0D67-160C-4F91-98C5-8887A77FCB8D}" presName="process" presStyleCnt="0"/>
      <dgm:spPr/>
    </dgm:pt>
    <dgm:pt modelId="{34574726-4BFD-4ED3-A1B0-4BB65FCEE00C}" type="pres">
      <dgm:prSet presAssocID="{93DC0727-3170-4EF0-B33F-5A76586FAF22}" presName="composite1" presStyleCnt="0"/>
      <dgm:spPr/>
    </dgm:pt>
    <dgm:pt modelId="{008A0D87-9FC2-4692-B477-95CFF2AE322E}" type="pres">
      <dgm:prSet presAssocID="{93DC0727-3170-4EF0-B33F-5A76586FAF22}" presName="dummyNode1" presStyleLbl="node1" presStyleIdx="0" presStyleCnt="4"/>
      <dgm:spPr/>
    </dgm:pt>
    <dgm:pt modelId="{90F0D0D9-586A-4299-AA02-B1BF768EBFE9}" type="pres">
      <dgm:prSet presAssocID="{93DC0727-3170-4EF0-B33F-5A76586FAF22}" presName="childNode1" presStyleLbl="bgAcc1" presStyleIdx="0" presStyleCnt="4">
        <dgm:presLayoutVars>
          <dgm:bulletEnabled val="1"/>
        </dgm:presLayoutVars>
      </dgm:prSet>
      <dgm:spPr/>
    </dgm:pt>
    <dgm:pt modelId="{50284C5A-5AA0-4ACF-B06A-B2B15D79B588}" type="pres">
      <dgm:prSet presAssocID="{93DC0727-3170-4EF0-B33F-5A76586FAF22}" presName="childNode1tx" presStyleLbl="bgAcc1" presStyleIdx="0" presStyleCnt="4">
        <dgm:presLayoutVars>
          <dgm:bulletEnabled val="1"/>
        </dgm:presLayoutVars>
      </dgm:prSet>
      <dgm:spPr/>
    </dgm:pt>
    <dgm:pt modelId="{95A05C19-B8DF-4235-AD47-6BAB14727EFF}" type="pres">
      <dgm:prSet presAssocID="{93DC0727-3170-4EF0-B33F-5A76586FAF22}" presName="parentNode1" presStyleLbl="node1" presStyleIdx="0" presStyleCnt="4">
        <dgm:presLayoutVars>
          <dgm:chMax val="1"/>
          <dgm:bulletEnabled val="1"/>
        </dgm:presLayoutVars>
      </dgm:prSet>
      <dgm:spPr/>
    </dgm:pt>
    <dgm:pt modelId="{4788F79F-0DAC-4CDA-8D3D-DFAF116D9B8C}" type="pres">
      <dgm:prSet presAssocID="{93DC0727-3170-4EF0-B33F-5A76586FAF22}" presName="connSite1" presStyleCnt="0"/>
      <dgm:spPr/>
    </dgm:pt>
    <dgm:pt modelId="{576238D0-E5B3-4B04-ADA7-E9275B0F8B10}" type="pres">
      <dgm:prSet presAssocID="{C1BBB674-6576-4188-8FA5-49089187C782}" presName="Name9" presStyleLbl="sibTrans2D1" presStyleIdx="0" presStyleCnt="3"/>
      <dgm:spPr/>
    </dgm:pt>
    <dgm:pt modelId="{696BEBB5-2D56-4D6E-9418-0BF5B138E462}" type="pres">
      <dgm:prSet presAssocID="{DE1334F5-C20C-4F9A-B4AA-F24D409FD9F9}" presName="composite2" presStyleCnt="0"/>
      <dgm:spPr/>
    </dgm:pt>
    <dgm:pt modelId="{3EE740D4-8037-4475-A6BB-8741AD298BD8}" type="pres">
      <dgm:prSet presAssocID="{DE1334F5-C20C-4F9A-B4AA-F24D409FD9F9}" presName="dummyNode2" presStyleLbl="node1" presStyleIdx="0" presStyleCnt="4"/>
      <dgm:spPr/>
    </dgm:pt>
    <dgm:pt modelId="{BDD946DF-EED7-4EDB-BFE6-4BCD633AD531}" type="pres">
      <dgm:prSet presAssocID="{DE1334F5-C20C-4F9A-B4AA-F24D409FD9F9}" presName="childNode2" presStyleLbl="bgAcc1" presStyleIdx="1" presStyleCnt="4">
        <dgm:presLayoutVars>
          <dgm:bulletEnabled val="1"/>
        </dgm:presLayoutVars>
      </dgm:prSet>
      <dgm:spPr/>
    </dgm:pt>
    <dgm:pt modelId="{8602B972-D276-4715-90D7-FB08867693CD}" type="pres">
      <dgm:prSet presAssocID="{DE1334F5-C20C-4F9A-B4AA-F24D409FD9F9}" presName="childNode2tx" presStyleLbl="bgAcc1" presStyleIdx="1" presStyleCnt="4">
        <dgm:presLayoutVars>
          <dgm:bulletEnabled val="1"/>
        </dgm:presLayoutVars>
      </dgm:prSet>
      <dgm:spPr/>
    </dgm:pt>
    <dgm:pt modelId="{C3673AF4-841D-47D2-8859-4AC0A6BA91C0}" type="pres">
      <dgm:prSet presAssocID="{DE1334F5-C20C-4F9A-B4AA-F24D409FD9F9}" presName="parentNode2" presStyleLbl="node1" presStyleIdx="1" presStyleCnt="4">
        <dgm:presLayoutVars>
          <dgm:chMax val="0"/>
          <dgm:bulletEnabled val="1"/>
        </dgm:presLayoutVars>
      </dgm:prSet>
      <dgm:spPr/>
    </dgm:pt>
    <dgm:pt modelId="{6E77BFA5-DDB5-4F1C-98EB-087A98B76BF6}" type="pres">
      <dgm:prSet presAssocID="{DE1334F5-C20C-4F9A-B4AA-F24D409FD9F9}" presName="connSite2" presStyleCnt="0"/>
      <dgm:spPr/>
    </dgm:pt>
    <dgm:pt modelId="{C9AE87A0-E26C-405B-9CA6-CD823692FA33}" type="pres">
      <dgm:prSet presAssocID="{DACCF2D0-9C8F-44B0-AA16-2ADF9EFDE78F}" presName="Name18" presStyleLbl="sibTrans2D1" presStyleIdx="1" presStyleCnt="3"/>
      <dgm:spPr/>
    </dgm:pt>
    <dgm:pt modelId="{B62C3F9A-5F77-4751-A1AC-C5FB2F6AD9F3}" type="pres">
      <dgm:prSet presAssocID="{2469BDAC-7F9C-4F86-921C-D21A5FA839FE}" presName="composite1" presStyleCnt="0"/>
      <dgm:spPr/>
    </dgm:pt>
    <dgm:pt modelId="{6FC213B8-AB04-4AD1-B400-375647CB3E62}" type="pres">
      <dgm:prSet presAssocID="{2469BDAC-7F9C-4F86-921C-D21A5FA839FE}" presName="dummyNode1" presStyleLbl="node1" presStyleIdx="1" presStyleCnt="4"/>
      <dgm:spPr/>
    </dgm:pt>
    <dgm:pt modelId="{0D2484F7-2543-4771-AA64-FC62D2D14B28}" type="pres">
      <dgm:prSet presAssocID="{2469BDAC-7F9C-4F86-921C-D21A5FA839FE}" presName="childNode1" presStyleLbl="bgAcc1" presStyleIdx="2" presStyleCnt="4">
        <dgm:presLayoutVars>
          <dgm:bulletEnabled val="1"/>
        </dgm:presLayoutVars>
      </dgm:prSet>
      <dgm:spPr/>
    </dgm:pt>
    <dgm:pt modelId="{E04321EB-9FFA-4C76-820A-B7DE6410684B}" type="pres">
      <dgm:prSet presAssocID="{2469BDAC-7F9C-4F86-921C-D21A5FA839FE}" presName="childNode1tx" presStyleLbl="bgAcc1" presStyleIdx="2" presStyleCnt="4">
        <dgm:presLayoutVars>
          <dgm:bulletEnabled val="1"/>
        </dgm:presLayoutVars>
      </dgm:prSet>
      <dgm:spPr/>
    </dgm:pt>
    <dgm:pt modelId="{094DBA43-19BF-467D-8A3E-70DFAF213617}" type="pres">
      <dgm:prSet presAssocID="{2469BDAC-7F9C-4F86-921C-D21A5FA839FE}" presName="parentNode1" presStyleLbl="node1" presStyleIdx="2" presStyleCnt="4">
        <dgm:presLayoutVars>
          <dgm:chMax val="1"/>
          <dgm:bulletEnabled val="1"/>
        </dgm:presLayoutVars>
      </dgm:prSet>
      <dgm:spPr/>
    </dgm:pt>
    <dgm:pt modelId="{BE2B1BAD-3972-4174-BDDC-B6AE19FE4D71}" type="pres">
      <dgm:prSet presAssocID="{2469BDAC-7F9C-4F86-921C-D21A5FA839FE}" presName="connSite1" presStyleCnt="0"/>
      <dgm:spPr/>
    </dgm:pt>
    <dgm:pt modelId="{FEDBD7DA-6D37-4229-A680-D06DD12FF7BB}" type="pres">
      <dgm:prSet presAssocID="{095560BC-33AF-4FCE-9651-2F1199720210}" presName="Name9" presStyleLbl="sibTrans2D1" presStyleIdx="2" presStyleCnt="3"/>
      <dgm:spPr/>
    </dgm:pt>
    <dgm:pt modelId="{9386BE1B-09C2-4523-87E6-69030CCB3062}" type="pres">
      <dgm:prSet presAssocID="{F877DED0-B581-4722-946A-467CFAB6662F}" presName="composite2" presStyleCnt="0"/>
      <dgm:spPr/>
    </dgm:pt>
    <dgm:pt modelId="{9685EBCB-FF7D-4C80-95FC-95776847788F}" type="pres">
      <dgm:prSet presAssocID="{F877DED0-B581-4722-946A-467CFAB6662F}" presName="dummyNode2" presStyleLbl="node1" presStyleIdx="2" presStyleCnt="4"/>
      <dgm:spPr/>
    </dgm:pt>
    <dgm:pt modelId="{0816ACF9-F3CA-4304-A450-7652713E344D}" type="pres">
      <dgm:prSet presAssocID="{F877DED0-B581-4722-946A-467CFAB6662F}" presName="childNode2" presStyleLbl="bgAcc1" presStyleIdx="3" presStyleCnt="4">
        <dgm:presLayoutVars>
          <dgm:bulletEnabled val="1"/>
        </dgm:presLayoutVars>
      </dgm:prSet>
      <dgm:spPr/>
    </dgm:pt>
    <dgm:pt modelId="{FF590279-EC0A-44F4-884B-24C3A82E1BBB}" type="pres">
      <dgm:prSet presAssocID="{F877DED0-B581-4722-946A-467CFAB6662F}" presName="childNode2tx" presStyleLbl="bgAcc1" presStyleIdx="3" presStyleCnt="4">
        <dgm:presLayoutVars>
          <dgm:bulletEnabled val="1"/>
        </dgm:presLayoutVars>
      </dgm:prSet>
      <dgm:spPr/>
    </dgm:pt>
    <dgm:pt modelId="{BF33D48D-8AC2-4121-94AC-FFD3504A0561}" type="pres">
      <dgm:prSet presAssocID="{F877DED0-B581-4722-946A-467CFAB6662F}" presName="parentNode2" presStyleLbl="node1" presStyleIdx="3" presStyleCnt="4">
        <dgm:presLayoutVars>
          <dgm:chMax val="0"/>
          <dgm:bulletEnabled val="1"/>
        </dgm:presLayoutVars>
      </dgm:prSet>
      <dgm:spPr/>
    </dgm:pt>
    <dgm:pt modelId="{05D48355-77D9-44C8-A8B3-1E79FF8F6D07}" type="pres">
      <dgm:prSet presAssocID="{F877DED0-B581-4722-946A-467CFAB6662F}" presName="connSite2" presStyleCnt="0"/>
      <dgm:spPr/>
    </dgm:pt>
  </dgm:ptLst>
  <dgm:cxnLst>
    <dgm:cxn modelId="{3E45CF00-2696-4706-BF78-F245C73208BF}" type="presOf" srcId="{74339187-C745-4214-BAE2-E913C5136A22}" destId="{8602B972-D276-4715-90D7-FB08867693CD}" srcOrd="1" destOrd="3" presId="urn:microsoft.com/office/officeart/2005/8/layout/hProcess4"/>
    <dgm:cxn modelId="{021CF907-E370-439D-86EA-9D340E27DE4E}" srcId="{B4EF0D67-160C-4F91-98C5-8887A77FCB8D}" destId="{93DC0727-3170-4EF0-B33F-5A76586FAF22}" srcOrd="0" destOrd="0" parTransId="{818F1FAB-0E0B-4D13-9B3C-5D5C1A33C1FB}" sibTransId="{C1BBB674-6576-4188-8FA5-49089187C782}"/>
    <dgm:cxn modelId="{2F4FEF0F-0661-4838-A472-2E79B4827D5F}" type="presOf" srcId="{31540598-C985-4C7D-AEC2-006E40BE7351}" destId="{50284C5A-5AA0-4ACF-B06A-B2B15D79B588}" srcOrd="1" destOrd="0" presId="urn:microsoft.com/office/officeart/2005/8/layout/hProcess4"/>
    <dgm:cxn modelId="{D5A41A15-0474-4446-9DCB-2AD21F276A7D}" type="presOf" srcId="{DBB81BAE-566C-4D18-9341-72C91B43639A}" destId="{BDD946DF-EED7-4EDB-BFE6-4BCD633AD531}" srcOrd="0" destOrd="2" presId="urn:microsoft.com/office/officeart/2005/8/layout/hProcess4"/>
    <dgm:cxn modelId="{0A7C6319-3EDA-4D99-816A-E699DAE47FCB}" srcId="{93DC0727-3170-4EF0-B33F-5A76586FAF22}" destId="{31540598-C985-4C7D-AEC2-006E40BE7351}" srcOrd="0" destOrd="0" parTransId="{3A11B358-E58F-4330-B0F0-AA7A9F3DE17D}" sibTransId="{06B1E73D-14B3-4199-9380-D26ED4F846AE}"/>
    <dgm:cxn modelId="{7302BE1A-647D-42DA-952E-961361FA983C}" type="presOf" srcId="{55C6D96E-C02F-412D-B8C1-D83DB6762C0B}" destId="{FF590279-EC0A-44F4-884B-24C3A82E1BBB}" srcOrd="1" destOrd="2" presId="urn:microsoft.com/office/officeart/2005/8/layout/hProcess4"/>
    <dgm:cxn modelId="{C263FE1C-0404-41AD-BBDB-F0F9746C3EAD}" type="presOf" srcId="{93550444-F9D3-4C19-9086-DE7B4D3D1F0B}" destId="{90F0D0D9-586A-4299-AA02-B1BF768EBFE9}" srcOrd="0" destOrd="1" presId="urn:microsoft.com/office/officeart/2005/8/layout/hProcess4"/>
    <dgm:cxn modelId="{C87FCE22-6278-47EA-B22E-733DD3AD4155}" type="presOf" srcId="{F318E749-9374-47C8-A29A-43661434EB5D}" destId="{0D2484F7-2543-4771-AA64-FC62D2D14B28}" srcOrd="0" destOrd="0" presId="urn:microsoft.com/office/officeart/2005/8/layout/hProcess4"/>
    <dgm:cxn modelId="{D86DAB25-3AE2-418F-B7C7-74921B4C0BEF}" srcId="{F877DED0-B581-4722-946A-467CFAB6662F}" destId="{E5B5D9D6-8F48-46F3-81E1-144C6AC6BC01}" srcOrd="0" destOrd="0" parTransId="{47C80135-93C2-407C-BF80-6CBC730583A7}" sibTransId="{1FFB56FA-1723-446B-BC6A-E0E76331709D}"/>
    <dgm:cxn modelId="{C8567827-35A6-4F9A-9610-99272508EE59}" type="presOf" srcId="{F318E749-9374-47C8-A29A-43661434EB5D}" destId="{E04321EB-9FFA-4C76-820A-B7DE6410684B}" srcOrd="1" destOrd="0" presId="urn:microsoft.com/office/officeart/2005/8/layout/hProcess4"/>
    <dgm:cxn modelId="{B4AEA929-2A27-4EBA-BA01-3C4022A75DA7}" type="presOf" srcId="{8564B8D0-7F1C-4919-BD59-DEA55CC4B16F}" destId="{8602B972-D276-4715-90D7-FB08867693CD}" srcOrd="1" destOrd="1" presId="urn:microsoft.com/office/officeart/2005/8/layout/hProcess4"/>
    <dgm:cxn modelId="{BFD93E2D-B3CA-4F69-A992-5BE1F6D1FD0A}" srcId="{B4EF0D67-160C-4F91-98C5-8887A77FCB8D}" destId="{2469BDAC-7F9C-4F86-921C-D21A5FA839FE}" srcOrd="2" destOrd="0" parTransId="{B31A8014-0775-4E3B-A185-AA0685A0A960}" sibTransId="{095560BC-33AF-4FCE-9651-2F1199720210}"/>
    <dgm:cxn modelId="{D8C5882E-CD11-482E-AF97-EDBCAC5C4A34}" srcId="{2469BDAC-7F9C-4F86-921C-D21A5FA839FE}" destId="{F318E749-9374-47C8-A29A-43661434EB5D}" srcOrd="0" destOrd="0" parTransId="{1D8111BA-F2BD-42F4-8AA7-EC253C5FE3A9}" sibTransId="{DCB1849D-C552-4B92-ACD2-ACA5721464D3}"/>
    <dgm:cxn modelId="{5D1C162F-2C5A-4E61-8A10-CBA258EB6A06}" type="presOf" srcId="{31540598-C985-4C7D-AEC2-006E40BE7351}" destId="{90F0D0D9-586A-4299-AA02-B1BF768EBFE9}" srcOrd="0" destOrd="0" presId="urn:microsoft.com/office/officeart/2005/8/layout/hProcess4"/>
    <dgm:cxn modelId="{8AAC4831-7283-4AE4-A066-D92BDDBBA506}" type="presOf" srcId="{095560BC-33AF-4FCE-9651-2F1199720210}" destId="{FEDBD7DA-6D37-4229-A680-D06DD12FF7BB}" srcOrd="0" destOrd="0" presId="urn:microsoft.com/office/officeart/2005/8/layout/hProcess4"/>
    <dgm:cxn modelId="{01B77631-A64A-483D-B4FC-7DC957B8C91F}" srcId="{DE1334F5-C20C-4F9A-B4AA-F24D409FD9F9}" destId="{74339187-C745-4214-BAE2-E913C5136A22}" srcOrd="3" destOrd="0" parTransId="{FB3D886D-1942-4E16-A589-446648B6985B}" sibTransId="{3BB4EBA2-F2FC-4FC9-A6AA-800488F0C748}"/>
    <dgm:cxn modelId="{00B9F731-10AD-4ACF-851D-2823E27BF108}" type="presOf" srcId="{14EBB8A1-5271-4423-8229-A3C4E13C63C5}" destId="{BDD946DF-EED7-4EDB-BFE6-4BCD633AD531}" srcOrd="0" destOrd="0" presId="urn:microsoft.com/office/officeart/2005/8/layout/hProcess4"/>
    <dgm:cxn modelId="{1FEA8335-EC0F-4B09-8E1B-9C20BE6F9E98}" type="presOf" srcId="{8564B8D0-7F1C-4919-BD59-DEA55CC4B16F}" destId="{BDD946DF-EED7-4EDB-BFE6-4BCD633AD531}" srcOrd="0" destOrd="1" presId="urn:microsoft.com/office/officeart/2005/8/layout/hProcess4"/>
    <dgm:cxn modelId="{1546BD37-A028-46AA-A2C2-3B3A469DBA95}" type="presOf" srcId="{CA0064CE-2998-4EFB-8E74-936772A04378}" destId="{50284C5A-5AA0-4ACF-B06A-B2B15D79B588}" srcOrd="1" destOrd="2" presId="urn:microsoft.com/office/officeart/2005/8/layout/hProcess4"/>
    <dgm:cxn modelId="{B4D3E83C-6DB9-4D27-8906-F058BD7F23FF}" type="presOf" srcId="{2469BDAC-7F9C-4F86-921C-D21A5FA839FE}" destId="{094DBA43-19BF-467D-8A3E-70DFAF213617}" srcOrd="0" destOrd="0" presId="urn:microsoft.com/office/officeart/2005/8/layout/hProcess4"/>
    <dgm:cxn modelId="{C06C0F44-9107-46E2-B5B2-B0328FCD3743}" type="presOf" srcId="{8AC1F466-D5E3-4A9E-8DCF-D28962A20D18}" destId="{50284C5A-5AA0-4ACF-B06A-B2B15D79B588}" srcOrd="1" destOrd="3" presId="urn:microsoft.com/office/officeart/2005/8/layout/hProcess4"/>
    <dgm:cxn modelId="{408E2E47-5A9F-4D04-85C3-BAD749151A4C}" srcId="{2469BDAC-7F9C-4F86-921C-D21A5FA839FE}" destId="{58604AFB-6CD2-49E8-BEF7-78F3D7592F7B}" srcOrd="3" destOrd="0" parTransId="{1F5B34C2-611C-4DF8-8559-9C1DC7032416}" sibTransId="{D01528F1-A597-4FCF-8F8C-199111DC7C6C}"/>
    <dgm:cxn modelId="{CF2E4450-88CC-4C8E-9EF1-5F196D4768CC}" srcId="{DE1334F5-C20C-4F9A-B4AA-F24D409FD9F9}" destId="{14EBB8A1-5271-4423-8229-A3C4E13C63C5}" srcOrd="0" destOrd="0" parTransId="{59752EA0-6BC6-40E9-B9C6-BA6B36DF5729}" sibTransId="{9C098DA3-47F9-4579-8046-00369F05E87C}"/>
    <dgm:cxn modelId="{F25F5952-FBEF-47F4-87F6-ED02ED73189E}" type="presOf" srcId="{600D2DAB-38F5-447E-B6BC-F2F36E16FC75}" destId="{0D2484F7-2543-4771-AA64-FC62D2D14B28}" srcOrd="0" destOrd="2" presId="urn:microsoft.com/office/officeart/2005/8/layout/hProcess4"/>
    <dgm:cxn modelId="{4BA9045B-781C-4EA9-A805-0622DBB4EE2D}" srcId="{DE1334F5-C20C-4F9A-B4AA-F24D409FD9F9}" destId="{DBB81BAE-566C-4D18-9341-72C91B43639A}" srcOrd="2" destOrd="0" parTransId="{D63FFDAC-D2FE-4A25-AC29-F7DA5B8BB6CA}" sibTransId="{9845F914-1890-42DF-BC2F-BB258E1FA738}"/>
    <dgm:cxn modelId="{513DAD60-4156-4047-93F9-5A98F37AE4C6}" type="presOf" srcId="{8AC1F466-D5E3-4A9E-8DCF-D28962A20D18}" destId="{90F0D0D9-586A-4299-AA02-B1BF768EBFE9}" srcOrd="0" destOrd="3" presId="urn:microsoft.com/office/officeart/2005/8/layout/hProcess4"/>
    <dgm:cxn modelId="{73CC4463-3588-4870-A606-7EA5D09CF083}" srcId="{93DC0727-3170-4EF0-B33F-5A76586FAF22}" destId="{8AC1F466-D5E3-4A9E-8DCF-D28962A20D18}" srcOrd="3" destOrd="0" parTransId="{E052525D-CAB9-49DA-89BD-8AAF98805FA3}" sibTransId="{267C0C41-BEB2-4D2E-AE90-1CFE04198ED1}"/>
    <dgm:cxn modelId="{2281AF64-436E-4789-AFF5-A29559E46A3D}" srcId="{B4EF0D67-160C-4F91-98C5-8887A77FCB8D}" destId="{F877DED0-B581-4722-946A-467CFAB6662F}" srcOrd="3" destOrd="0" parTransId="{7D720F7D-75CF-4FD4-A057-189D07A46979}" sibTransId="{2541798F-B923-4749-B3C7-65F1A05D7170}"/>
    <dgm:cxn modelId="{06F13B73-C57F-4AC9-B148-C54860B0D5A8}" type="presOf" srcId="{DE1334F5-C20C-4F9A-B4AA-F24D409FD9F9}" destId="{C3673AF4-841D-47D2-8859-4AC0A6BA91C0}" srcOrd="0" destOrd="0" presId="urn:microsoft.com/office/officeart/2005/8/layout/hProcess4"/>
    <dgm:cxn modelId="{1E375474-ED46-4305-918C-5CFC9B5B4C79}" type="presOf" srcId="{74339187-C745-4214-BAE2-E913C5136A22}" destId="{BDD946DF-EED7-4EDB-BFE6-4BCD633AD531}" srcOrd="0" destOrd="3" presId="urn:microsoft.com/office/officeart/2005/8/layout/hProcess4"/>
    <dgm:cxn modelId="{1D8F9074-2153-4A24-A923-E24C52F5F74B}" type="presOf" srcId="{93550444-F9D3-4C19-9086-DE7B4D3D1F0B}" destId="{50284C5A-5AA0-4ACF-B06A-B2B15D79B588}" srcOrd="1" destOrd="1" presId="urn:microsoft.com/office/officeart/2005/8/layout/hProcess4"/>
    <dgm:cxn modelId="{26132E75-BEA9-4419-A99D-597692DE880D}" type="presOf" srcId="{BADB3231-53CA-4A4F-8BB3-257165EDEB56}" destId="{0816ACF9-F3CA-4304-A450-7652713E344D}" srcOrd="0" destOrd="1" presId="urn:microsoft.com/office/officeart/2005/8/layout/hProcess4"/>
    <dgm:cxn modelId="{435DA97E-C8E7-47E3-9DFD-6DB7A4CDC867}" type="presOf" srcId="{94D5CA76-B7F0-438A-8854-A3F564DCCCB9}" destId="{0D2484F7-2543-4771-AA64-FC62D2D14B28}" srcOrd="0" destOrd="1" presId="urn:microsoft.com/office/officeart/2005/8/layout/hProcess4"/>
    <dgm:cxn modelId="{298DB685-2B87-4A6E-AF1B-85D9D2FCADA6}" srcId="{F877DED0-B581-4722-946A-467CFAB6662F}" destId="{55C6D96E-C02F-412D-B8C1-D83DB6762C0B}" srcOrd="2" destOrd="0" parTransId="{F0093F20-C6BD-4192-8562-C76C4ABE4673}" sibTransId="{66C03A5E-CD38-4810-BA54-9527FA94B65E}"/>
    <dgm:cxn modelId="{6AB91F94-7399-4C97-852F-AF9D27346574}" type="presOf" srcId="{55C6D96E-C02F-412D-B8C1-D83DB6762C0B}" destId="{0816ACF9-F3CA-4304-A450-7652713E344D}" srcOrd="0" destOrd="2" presId="urn:microsoft.com/office/officeart/2005/8/layout/hProcess4"/>
    <dgm:cxn modelId="{8CAC2B95-FA02-43DA-921D-99C5AF8281F2}" type="presOf" srcId="{DACCF2D0-9C8F-44B0-AA16-2ADF9EFDE78F}" destId="{C9AE87A0-E26C-405B-9CA6-CD823692FA33}" srcOrd="0" destOrd="0" presId="urn:microsoft.com/office/officeart/2005/8/layout/hProcess4"/>
    <dgm:cxn modelId="{F1E99CA0-DEC4-4E0B-8D18-2111450D2D56}" type="presOf" srcId="{93DC0727-3170-4EF0-B33F-5A76586FAF22}" destId="{95A05C19-B8DF-4235-AD47-6BAB14727EFF}" srcOrd="0" destOrd="0" presId="urn:microsoft.com/office/officeart/2005/8/layout/hProcess4"/>
    <dgm:cxn modelId="{6F96B1A9-3F7D-4FCF-B52C-92AA2B632E52}" type="presOf" srcId="{E5B5D9D6-8F48-46F3-81E1-144C6AC6BC01}" destId="{0816ACF9-F3CA-4304-A450-7652713E344D}" srcOrd="0" destOrd="0" presId="urn:microsoft.com/office/officeart/2005/8/layout/hProcess4"/>
    <dgm:cxn modelId="{DD745CAB-23FE-48BA-AC45-C64622F48921}" type="presOf" srcId="{BADB3231-53CA-4A4F-8BB3-257165EDEB56}" destId="{FF590279-EC0A-44F4-884B-24C3A82E1BBB}" srcOrd="1" destOrd="1" presId="urn:microsoft.com/office/officeart/2005/8/layout/hProcess4"/>
    <dgm:cxn modelId="{0DFEF0AB-AA9B-40D5-8BEF-AEC5F132CCE6}" type="presOf" srcId="{14EBB8A1-5271-4423-8229-A3C4E13C63C5}" destId="{8602B972-D276-4715-90D7-FB08867693CD}" srcOrd="1" destOrd="0" presId="urn:microsoft.com/office/officeart/2005/8/layout/hProcess4"/>
    <dgm:cxn modelId="{560D6AB7-B90B-4BFC-B3F2-B71E047FDA95}" srcId="{93DC0727-3170-4EF0-B33F-5A76586FAF22}" destId="{CA0064CE-2998-4EFB-8E74-936772A04378}" srcOrd="2" destOrd="0" parTransId="{BE9A8404-06BA-41EC-B76B-A5F1370840E3}" sibTransId="{D92451BA-4FB3-4323-B4EA-4A84E6C96FF1}"/>
    <dgm:cxn modelId="{00E5E5C0-0433-4407-9011-F913D0DFCB83}" type="presOf" srcId="{58604AFB-6CD2-49E8-BEF7-78F3D7592F7B}" destId="{0D2484F7-2543-4771-AA64-FC62D2D14B28}" srcOrd="0" destOrd="3" presId="urn:microsoft.com/office/officeart/2005/8/layout/hProcess4"/>
    <dgm:cxn modelId="{293C2BC5-C9CB-4B42-984A-794A18A92DAC}" type="presOf" srcId="{CA0064CE-2998-4EFB-8E74-936772A04378}" destId="{90F0D0D9-586A-4299-AA02-B1BF768EBFE9}" srcOrd="0" destOrd="2" presId="urn:microsoft.com/office/officeart/2005/8/layout/hProcess4"/>
    <dgm:cxn modelId="{BCD51BC9-5B29-46B6-A0E8-B563FF578D3E}" srcId="{F877DED0-B581-4722-946A-467CFAB6662F}" destId="{BADB3231-53CA-4A4F-8BB3-257165EDEB56}" srcOrd="1" destOrd="0" parTransId="{1D5B1184-E1C0-450B-9BB4-7315F3444B14}" sibTransId="{BAD72DC6-56AA-49D3-A167-01492A66DA34}"/>
    <dgm:cxn modelId="{4D5AB2CB-975D-4327-9B05-60F3CF0A4701}" type="presOf" srcId="{F877DED0-B581-4722-946A-467CFAB6662F}" destId="{BF33D48D-8AC2-4121-94AC-FFD3504A0561}" srcOrd="0" destOrd="0" presId="urn:microsoft.com/office/officeart/2005/8/layout/hProcess4"/>
    <dgm:cxn modelId="{91937CD2-06A2-47FB-99BE-139E04815B57}" type="presOf" srcId="{E5B5D9D6-8F48-46F3-81E1-144C6AC6BC01}" destId="{FF590279-EC0A-44F4-884B-24C3A82E1BBB}" srcOrd="1" destOrd="0" presId="urn:microsoft.com/office/officeart/2005/8/layout/hProcess4"/>
    <dgm:cxn modelId="{11E08CD2-E57B-4EEF-B12C-E4FBABC1E0E7}" srcId="{B4EF0D67-160C-4F91-98C5-8887A77FCB8D}" destId="{DE1334F5-C20C-4F9A-B4AA-F24D409FD9F9}" srcOrd="1" destOrd="0" parTransId="{F102A9F7-C606-43A5-AEC2-BC570A9C8DA7}" sibTransId="{DACCF2D0-9C8F-44B0-AA16-2ADF9EFDE78F}"/>
    <dgm:cxn modelId="{95DBD4D8-EEA5-485D-90E5-9D5A2875ABD2}" type="presOf" srcId="{600D2DAB-38F5-447E-B6BC-F2F36E16FC75}" destId="{E04321EB-9FFA-4C76-820A-B7DE6410684B}" srcOrd="1" destOrd="2" presId="urn:microsoft.com/office/officeart/2005/8/layout/hProcess4"/>
    <dgm:cxn modelId="{138994E0-5816-46EC-A7BD-BFF8B32914FD}" type="presOf" srcId="{94D5CA76-B7F0-438A-8854-A3F564DCCCB9}" destId="{E04321EB-9FFA-4C76-820A-B7DE6410684B}" srcOrd="1" destOrd="1" presId="urn:microsoft.com/office/officeart/2005/8/layout/hProcess4"/>
    <dgm:cxn modelId="{622DBFE0-F60A-4C0B-8DAF-5EB2614E4627}" type="presOf" srcId="{DBB81BAE-566C-4D18-9341-72C91B43639A}" destId="{8602B972-D276-4715-90D7-FB08867693CD}" srcOrd="1" destOrd="2" presId="urn:microsoft.com/office/officeart/2005/8/layout/hProcess4"/>
    <dgm:cxn modelId="{27F47FE1-C221-42AA-B4AB-748FEBBD1FB3}" srcId="{2469BDAC-7F9C-4F86-921C-D21A5FA839FE}" destId="{94D5CA76-B7F0-438A-8854-A3F564DCCCB9}" srcOrd="1" destOrd="0" parTransId="{109B7EB7-DDFD-4A33-A7C7-CEEC0B93DB0D}" sibTransId="{0EC66CE1-376E-4599-8B27-5D4900518316}"/>
    <dgm:cxn modelId="{2D60E8E3-3F6D-4ED2-8EAC-BD1B97396912}" type="presOf" srcId="{B4EF0D67-160C-4F91-98C5-8887A77FCB8D}" destId="{81F2DB36-DEAA-477C-B358-8CFDCA9276D8}" srcOrd="0" destOrd="0" presId="urn:microsoft.com/office/officeart/2005/8/layout/hProcess4"/>
    <dgm:cxn modelId="{700FA7E5-2E83-4BAE-BEE7-91D3A626A588}" srcId="{93DC0727-3170-4EF0-B33F-5A76586FAF22}" destId="{93550444-F9D3-4C19-9086-DE7B4D3D1F0B}" srcOrd="1" destOrd="0" parTransId="{1E1FAC19-A9F9-4531-8665-09F780C178E1}" sibTransId="{7676BD34-98F2-4A6A-A3AE-EAC13FF8AF4D}"/>
    <dgm:cxn modelId="{9828F5E7-4DF3-4B68-8A53-E3318A69D020}" srcId="{DE1334F5-C20C-4F9A-B4AA-F24D409FD9F9}" destId="{8564B8D0-7F1C-4919-BD59-DEA55CC4B16F}" srcOrd="1" destOrd="0" parTransId="{E242BDEB-A8FB-4B83-A54C-4FA30F738DB5}" sibTransId="{5700AF62-BDCE-45CC-ADD6-CD2E7AE7C344}"/>
    <dgm:cxn modelId="{6BC99FEB-B9C7-4C43-A74F-C350E55CCEEB}" type="presOf" srcId="{C1BBB674-6576-4188-8FA5-49089187C782}" destId="{576238D0-E5B3-4B04-ADA7-E9275B0F8B10}" srcOrd="0" destOrd="0" presId="urn:microsoft.com/office/officeart/2005/8/layout/hProcess4"/>
    <dgm:cxn modelId="{2675E4EB-5014-4406-9A46-52B2B4CC0E24}" type="presOf" srcId="{58604AFB-6CD2-49E8-BEF7-78F3D7592F7B}" destId="{E04321EB-9FFA-4C76-820A-B7DE6410684B}" srcOrd="1" destOrd="3" presId="urn:microsoft.com/office/officeart/2005/8/layout/hProcess4"/>
    <dgm:cxn modelId="{B55D18FB-259D-416E-A36F-1C7721C08473}" srcId="{2469BDAC-7F9C-4F86-921C-D21A5FA839FE}" destId="{600D2DAB-38F5-447E-B6BC-F2F36E16FC75}" srcOrd="2" destOrd="0" parTransId="{50E198E2-0AA5-41A2-8842-8ED9AC2DF98F}" sibTransId="{7920B825-63A0-4945-8B28-DE1B010AF7A6}"/>
    <dgm:cxn modelId="{D749BC20-2F32-4C9B-B951-44BEC14CCE9C}" type="presParOf" srcId="{81F2DB36-DEAA-477C-B358-8CFDCA9276D8}" destId="{10C7A235-5D66-4F4C-8E5C-7582D12A5233}" srcOrd="0" destOrd="0" presId="urn:microsoft.com/office/officeart/2005/8/layout/hProcess4"/>
    <dgm:cxn modelId="{4A3AE8F5-7547-4386-96BC-6D18DF657F18}" type="presParOf" srcId="{81F2DB36-DEAA-477C-B358-8CFDCA9276D8}" destId="{8039C9E1-2540-4BAD-B1F7-8CC6A5F47B95}" srcOrd="1" destOrd="0" presId="urn:microsoft.com/office/officeart/2005/8/layout/hProcess4"/>
    <dgm:cxn modelId="{28C4A0E0-75DA-4F42-A121-B951ED15DF62}" type="presParOf" srcId="{81F2DB36-DEAA-477C-B358-8CFDCA9276D8}" destId="{8F79A949-32E8-43F2-BBF9-CB4CE93CA736}" srcOrd="2" destOrd="0" presId="urn:microsoft.com/office/officeart/2005/8/layout/hProcess4"/>
    <dgm:cxn modelId="{C552A585-2032-4970-9DA1-1361A77F1E83}" type="presParOf" srcId="{8F79A949-32E8-43F2-BBF9-CB4CE93CA736}" destId="{34574726-4BFD-4ED3-A1B0-4BB65FCEE00C}" srcOrd="0" destOrd="0" presId="urn:microsoft.com/office/officeart/2005/8/layout/hProcess4"/>
    <dgm:cxn modelId="{D8844941-658E-4374-BF22-D8B1594A9739}" type="presParOf" srcId="{34574726-4BFD-4ED3-A1B0-4BB65FCEE00C}" destId="{008A0D87-9FC2-4692-B477-95CFF2AE322E}" srcOrd="0" destOrd="0" presId="urn:microsoft.com/office/officeart/2005/8/layout/hProcess4"/>
    <dgm:cxn modelId="{2A835C8D-9F63-4340-A646-059A9D541241}" type="presParOf" srcId="{34574726-4BFD-4ED3-A1B0-4BB65FCEE00C}" destId="{90F0D0D9-586A-4299-AA02-B1BF768EBFE9}" srcOrd="1" destOrd="0" presId="urn:microsoft.com/office/officeart/2005/8/layout/hProcess4"/>
    <dgm:cxn modelId="{AFC2E5B1-2B09-4F57-A3CB-4BEFE48E937A}" type="presParOf" srcId="{34574726-4BFD-4ED3-A1B0-4BB65FCEE00C}" destId="{50284C5A-5AA0-4ACF-B06A-B2B15D79B588}" srcOrd="2" destOrd="0" presId="urn:microsoft.com/office/officeart/2005/8/layout/hProcess4"/>
    <dgm:cxn modelId="{B10EEA07-1D6D-4445-80B9-FAF8A0DDE03C}" type="presParOf" srcId="{34574726-4BFD-4ED3-A1B0-4BB65FCEE00C}" destId="{95A05C19-B8DF-4235-AD47-6BAB14727EFF}" srcOrd="3" destOrd="0" presId="urn:microsoft.com/office/officeart/2005/8/layout/hProcess4"/>
    <dgm:cxn modelId="{6F772C72-68C8-41B1-8C4B-25AB2F0C1B59}" type="presParOf" srcId="{34574726-4BFD-4ED3-A1B0-4BB65FCEE00C}" destId="{4788F79F-0DAC-4CDA-8D3D-DFAF116D9B8C}" srcOrd="4" destOrd="0" presId="urn:microsoft.com/office/officeart/2005/8/layout/hProcess4"/>
    <dgm:cxn modelId="{D0836C64-D212-4754-BEDA-355E4D89CECD}" type="presParOf" srcId="{8F79A949-32E8-43F2-BBF9-CB4CE93CA736}" destId="{576238D0-E5B3-4B04-ADA7-E9275B0F8B10}" srcOrd="1" destOrd="0" presId="urn:microsoft.com/office/officeart/2005/8/layout/hProcess4"/>
    <dgm:cxn modelId="{E42A8C9B-5ECA-4D07-ABC3-021DC78A64DA}" type="presParOf" srcId="{8F79A949-32E8-43F2-BBF9-CB4CE93CA736}" destId="{696BEBB5-2D56-4D6E-9418-0BF5B138E462}" srcOrd="2" destOrd="0" presId="urn:microsoft.com/office/officeart/2005/8/layout/hProcess4"/>
    <dgm:cxn modelId="{16E691D9-FDCA-4E12-B7EA-CDC040DA9C48}" type="presParOf" srcId="{696BEBB5-2D56-4D6E-9418-0BF5B138E462}" destId="{3EE740D4-8037-4475-A6BB-8741AD298BD8}" srcOrd="0" destOrd="0" presId="urn:microsoft.com/office/officeart/2005/8/layout/hProcess4"/>
    <dgm:cxn modelId="{6F2BD1FC-E80E-4048-BDAF-AA031B2FDC8E}" type="presParOf" srcId="{696BEBB5-2D56-4D6E-9418-0BF5B138E462}" destId="{BDD946DF-EED7-4EDB-BFE6-4BCD633AD531}" srcOrd="1" destOrd="0" presId="urn:microsoft.com/office/officeart/2005/8/layout/hProcess4"/>
    <dgm:cxn modelId="{202BEBE0-3B21-4845-8AEE-19A096936C55}" type="presParOf" srcId="{696BEBB5-2D56-4D6E-9418-0BF5B138E462}" destId="{8602B972-D276-4715-90D7-FB08867693CD}" srcOrd="2" destOrd="0" presId="urn:microsoft.com/office/officeart/2005/8/layout/hProcess4"/>
    <dgm:cxn modelId="{B436359C-2D86-490C-A813-414334C39F54}" type="presParOf" srcId="{696BEBB5-2D56-4D6E-9418-0BF5B138E462}" destId="{C3673AF4-841D-47D2-8859-4AC0A6BA91C0}" srcOrd="3" destOrd="0" presId="urn:microsoft.com/office/officeart/2005/8/layout/hProcess4"/>
    <dgm:cxn modelId="{B2AF6782-B333-4A0D-BDE7-B2D920204658}" type="presParOf" srcId="{696BEBB5-2D56-4D6E-9418-0BF5B138E462}" destId="{6E77BFA5-DDB5-4F1C-98EB-087A98B76BF6}" srcOrd="4" destOrd="0" presId="urn:microsoft.com/office/officeart/2005/8/layout/hProcess4"/>
    <dgm:cxn modelId="{F93E1353-1B89-4C3B-8624-BEFB14320B03}" type="presParOf" srcId="{8F79A949-32E8-43F2-BBF9-CB4CE93CA736}" destId="{C9AE87A0-E26C-405B-9CA6-CD823692FA33}" srcOrd="3" destOrd="0" presId="urn:microsoft.com/office/officeart/2005/8/layout/hProcess4"/>
    <dgm:cxn modelId="{FDC55806-1151-436C-A51B-384062BCA866}" type="presParOf" srcId="{8F79A949-32E8-43F2-BBF9-CB4CE93CA736}" destId="{B62C3F9A-5F77-4751-A1AC-C5FB2F6AD9F3}" srcOrd="4" destOrd="0" presId="urn:microsoft.com/office/officeart/2005/8/layout/hProcess4"/>
    <dgm:cxn modelId="{D15C0D0E-FC41-48DD-B353-E9C88E3A19CF}" type="presParOf" srcId="{B62C3F9A-5F77-4751-A1AC-C5FB2F6AD9F3}" destId="{6FC213B8-AB04-4AD1-B400-375647CB3E62}" srcOrd="0" destOrd="0" presId="urn:microsoft.com/office/officeart/2005/8/layout/hProcess4"/>
    <dgm:cxn modelId="{D812A6F1-BCE8-4EE2-B09B-372E85D1C4DA}" type="presParOf" srcId="{B62C3F9A-5F77-4751-A1AC-C5FB2F6AD9F3}" destId="{0D2484F7-2543-4771-AA64-FC62D2D14B28}" srcOrd="1" destOrd="0" presId="urn:microsoft.com/office/officeart/2005/8/layout/hProcess4"/>
    <dgm:cxn modelId="{7E74D58E-4FB6-422B-8CE2-DA4CF5BC0BBE}" type="presParOf" srcId="{B62C3F9A-5F77-4751-A1AC-C5FB2F6AD9F3}" destId="{E04321EB-9FFA-4C76-820A-B7DE6410684B}" srcOrd="2" destOrd="0" presId="urn:microsoft.com/office/officeart/2005/8/layout/hProcess4"/>
    <dgm:cxn modelId="{6B67CFD5-F181-4917-8C87-459701404638}" type="presParOf" srcId="{B62C3F9A-5F77-4751-A1AC-C5FB2F6AD9F3}" destId="{094DBA43-19BF-467D-8A3E-70DFAF213617}" srcOrd="3" destOrd="0" presId="urn:microsoft.com/office/officeart/2005/8/layout/hProcess4"/>
    <dgm:cxn modelId="{A37608BF-83D5-46D1-9133-E5C131A142D9}" type="presParOf" srcId="{B62C3F9A-5F77-4751-A1AC-C5FB2F6AD9F3}" destId="{BE2B1BAD-3972-4174-BDDC-B6AE19FE4D71}" srcOrd="4" destOrd="0" presId="urn:microsoft.com/office/officeart/2005/8/layout/hProcess4"/>
    <dgm:cxn modelId="{698562E4-6D28-404E-AE56-F791177212ED}" type="presParOf" srcId="{8F79A949-32E8-43F2-BBF9-CB4CE93CA736}" destId="{FEDBD7DA-6D37-4229-A680-D06DD12FF7BB}" srcOrd="5" destOrd="0" presId="urn:microsoft.com/office/officeart/2005/8/layout/hProcess4"/>
    <dgm:cxn modelId="{9927247A-18B3-4839-A08E-CD8A7F7F70D8}" type="presParOf" srcId="{8F79A949-32E8-43F2-BBF9-CB4CE93CA736}" destId="{9386BE1B-09C2-4523-87E6-69030CCB3062}" srcOrd="6" destOrd="0" presId="urn:microsoft.com/office/officeart/2005/8/layout/hProcess4"/>
    <dgm:cxn modelId="{738BCA27-47D3-4F42-AD15-8F518C896306}" type="presParOf" srcId="{9386BE1B-09C2-4523-87E6-69030CCB3062}" destId="{9685EBCB-FF7D-4C80-95FC-95776847788F}" srcOrd="0" destOrd="0" presId="urn:microsoft.com/office/officeart/2005/8/layout/hProcess4"/>
    <dgm:cxn modelId="{42CCC26F-7C32-44F0-95D9-EFFDC030FD4B}" type="presParOf" srcId="{9386BE1B-09C2-4523-87E6-69030CCB3062}" destId="{0816ACF9-F3CA-4304-A450-7652713E344D}" srcOrd="1" destOrd="0" presId="urn:microsoft.com/office/officeart/2005/8/layout/hProcess4"/>
    <dgm:cxn modelId="{ED410963-F442-4D2E-BAF6-FEF728471661}" type="presParOf" srcId="{9386BE1B-09C2-4523-87E6-69030CCB3062}" destId="{FF590279-EC0A-44F4-884B-24C3A82E1BBB}" srcOrd="2" destOrd="0" presId="urn:microsoft.com/office/officeart/2005/8/layout/hProcess4"/>
    <dgm:cxn modelId="{544FF5E4-BCFE-4D69-8B20-A02B84EE7070}" type="presParOf" srcId="{9386BE1B-09C2-4523-87E6-69030CCB3062}" destId="{BF33D48D-8AC2-4121-94AC-FFD3504A0561}" srcOrd="3" destOrd="0" presId="urn:microsoft.com/office/officeart/2005/8/layout/hProcess4"/>
    <dgm:cxn modelId="{36FAD4A2-4724-47EE-A427-428E5268F7F2}" type="presParOf" srcId="{9386BE1B-09C2-4523-87E6-69030CCB3062}" destId="{05D48355-77D9-44C8-A8B3-1E79FF8F6D0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F5363-C805-40C3-A7F1-FAAC2D5D1A6A}">
      <dsp:nvSpPr>
        <dsp:cNvPr id="0" name=""/>
        <dsp:cNvSpPr/>
      </dsp:nvSpPr>
      <dsp:spPr>
        <a:xfrm>
          <a:off x="3505200" y="0"/>
          <a:ext cx="3505200" cy="1463675"/>
        </a:xfrm>
        <a:prstGeom prst="trapezoid">
          <a:avLst>
            <a:gd name="adj" fmla="val 119740"/>
          </a:avLst>
        </a:prstGeom>
        <a:solidFill>
          <a:srgbClr val="B2CE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b="1" kern="1200"/>
            <a:t>Indicated</a:t>
          </a:r>
        </a:p>
      </dsp:txBody>
      <dsp:txXfrm>
        <a:off x="3505200" y="0"/>
        <a:ext cx="3505200" cy="1463675"/>
      </dsp:txXfrm>
    </dsp:sp>
    <dsp:sp modelId="{19B3D761-E4F7-4DC6-AB49-7583E55A7E7E}">
      <dsp:nvSpPr>
        <dsp:cNvPr id="0" name=""/>
        <dsp:cNvSpPr/>
      </dsp:nvSpPr>
      <dsp:spPr>
        <a:xfrm>
          <a:off x="1752600" y="1463674"/>
          <a:ext cx="7010400" cy="1463675"/>
        </a:xfrm>
        <a:prstGeom prst="trapezoid">
          <a:avLst>
            <a:gd name="adj" fmla="val 119740"/>
          </a:avLst>
        </a:prstGeom>
        <a:solidFill>
          <a:srgbClr val="F1E1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b="1" kern="1200"/>
            <a:t>Selected</a:t>
          </a:r>
        </a:p>
      </dsp:txBody>
      <dsp:txXfrm>
        <a:off x="2979419" y="1463674"/>
        <a:ext cx="4556760" cy="1463675"/>
      </dsp:txXfrm>
    </dsp:sp>
    <dsp:sp modelId="{BA29AF92-6D24-4662-9596-5252E6FE55CC}">
      <dsp:nvSpPr>
        <dsp:cNvPr id="0" name=""/>
        <dsp:cNvSpPr/>
      </dsp:nvSpPr>
      <dsp:spPr>
        <a:xfrm>
          <a:off x="0" y="2927349"/>
          <a:ext cx="10515600" cy="1463675"/>
        </a:xfrm>
        <a:prstGeom prst="trapezoid">
          <a:avLst>
            <a:gd name="adj" fmla="val 119740"/>
          </a:avLst>
        </a:prstGeom>
        <a:solidFill>
          <a:srgbClr val="94A5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r>
            <a:rPr lang="en-US" sz="5400" b="1" kern="1200"/>
            <a:t>Universal</a:t>
          </a:r>
        </a:p>
      </dsp:txBody>
      <dsp:txXfrm>
        <a:off x="1840229" y="2927349"/>
        <a:ext cx="6835140" cy="1463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A3C7A-A3AF-4BEA-9560-A58682FE8802}">
      <dsp:nvSpPr>
        <dsp:cNvPr id="0" name=""/>
        <dsp:cNvSpPr/>
      </dsp:nvSpPr>
      <dsp:spPr>
        <a:xfrm>
          <a:off x="0" y="418978"/>
          <a:ext cx="10515600" cy="11907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Prevention from getting a disease or intervening before health risks occur</a:t>
          </a:r>
        </a:p>
        <a:p>
          <a:pPr marL="457200" lvl="2" indent="-228600" algn="l" defTabSz="933450">
            <a:lnSpc>
              <a:spcPct val="90000"/>
            </a:lnSpc>
            <a:spcBef>
              <a:spcPct val="0"/>
            </a:spcBef>
            <a:spcAft>
              <a:spcPct val="15000"/>
            </a:spcAft>
            <a:buChar char="•"/>
          </a:pPr>
          <a:r>
            <a:rPr lang="en-US" sz="2100" kern="1200"/>
            <a:t>Ex. Vaccines</a:t>
          </a:r>
        </a:p>
      </dsp:txBody>
      <dsp:txXfrm>
        <a:off x="0" y="418978"/>
        <a:ext cx="10515600" cy="1190700"/>
      </dsp:txXfrm>
    </dsp:sp>
    <dsp:sp modelId="{1BFF851B-4DCE-40E2-843F-C3A5ABF96F05}">
      <dsp:nvSpPr>
        <dsp:cNvPr id="0" name=""/>
        <dsp:cNvSpPr/>
      </dsp:nvSpPr>
      <dsp:spPr>
        <a:xfrm>
          <a:off x="525780" y="109018"/>
          <a:ext cx="7360920" cy="619920"/>
        </a:xfrm>
        <a:prstGeom prst="roundRect">
          <a:avLst/>
        </a:prstGeom>
        <a:solidFill>
          <a:srgbClr val="B2CEE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t>Primary Prevention</a:t>
          </a:r>
        </a:p>
      </dsp:txBody>
      <dsp:txXfrm>
        <a:off x="556042" y="139280"/>
        <a:ext cx="7300396" cy="559396"/>
      </dsp:txXfrm>
    </dsp:sp>
    <dsp:sp modelId="{9E3BC73E-7BCC-4AC7-A581-BACCB18A3860}">
      <dsp:nvSpPr>
        <dsp:cNvPr id="0" name=""/>
        <dsp:cNvSpPr/>
      </dsp:nvSpPr>
      <dsp:spPr>
        <a:xfrm>
          <a:off x="0" y="2033038"/>
          <a:ext cx="10515600" cy="11907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Detecting or identifying the disease early to prevent worsening</a:t>
          </a:r>
        </a:p>
        <a:p>
          <a:pPr marL="457200" lvl="2" indent="-228600" algn="l" defTabSz="933450">
            <a:lnSpc>
              <a:spcPct val="90000"/>
            </a:lnSpc>
            <a:spcBef>
              <a:spcPct val="0"/>
            </a:spcBef>
            <a:spcAft>
              <a:spcPct val="15000"/>
            </a:spcAft>
            <a:buChar char="•"/>
          </a:pPr>
          <a:r>
            <a:rPr lang="en-US" sz="2100" kern="1200"/>
            <a:t>Ex. Routine physical exams</a:t>
          </a:r>
        </a:p>
      </dsp:txBody>
      <dsp:txXfrm>
        <a:off x="0" y="2033038"/>
        <a:ext cx="10515600" cy="1190700"/>
      </dsp:txXfrm>
    </dsp:sp>
    <dsp:sp modelId="{C59B1DB0-6943-4AA8-BD78-A4878167657D}">
      <dsp:nvSpPr>
        <dsp:cNvPr id="0" name=""/>
        <dsp:cNvSpPr/>
      </dsp:nvSpPr>
      <dsp:spPr>
        <a:xfrm>
          <a:off x="525780" y="1723078"/>
          <a:ext cx="7360920" cy="619920"/>
        </a:xfrm>
        <a:prstGeom prst="roundRect">
          <a:avLst/>
        </a:prstGeom>
        <a:solidFill>
          <a:srgbClr val="F1E18A"/>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t>Secondary Prevention</a:t>
          </a:r>
        </a:p>
      </dsp:txBody>
      <dsp:txXfrm>
        <a:off x="556042" y="1753340"/>
        <a:ext cx="7300396" cy="559396"/>
      </dsp:txXfrm>
    </dsp:sp>
    <dsp:sp modelId="{18A21A18-C4C1-4C1F-A4E7-0A8BB43C1C4D}">
      <dsp:nvSpPr>
        <dsp:cNvPr id="0" name=""/>
        <dsp:cNvSpPr/>
      </dsp:nvSpPr>
      <dsp:spPr>
        <a:xfrm>
          <a:off x="0" y="3647098"/>
          <a:ext cx="10515600" cy="11907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37388" rIns="816127"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Managing the disease post diagnosis to reduce symptoms </a:t>
          </a:r>
        </a:p>
        <a:p>
          <a:pPr marL="457200" lvl="2" indent="-228600" algn="l" defTabSz="933450">
            <a:lnSpc>
              <a:spcPct val="90000"/>
            </a:lnSpc>
            <a:spcBef>
              <a:spcPct val="0"/>
            </a:spcBef>
            <a:spcAft>
              <a:spcPct val="15000"/>
            </a:spcAft>
            <a:buChar char="•"/>
          </a:pPr>
          <a:r>
            <a:rPr lang="en-US" sz="2100" kern="1200"/>
            <a:t>Ex. Chemotherapy</a:t>
          </a:r>
        </a:p>
      </dsp:txBody>
      <dsp:txXfrm>
        <a:off x="0" y="3647098"/>
        <a:ext cx="10515600" cy="1190700"/>
      </dsp:txXfrm>
    </dsp:sp>
    <dsp:sp modelId="{9833501C-64A0-4227-9578-BD409AA0DE40}">
      <dsp:nvSpPr>
        <dsp:cNvPr id="0" name=""/>
        <dsp:cNvSpPr/>
      </dsp:nvSpPr>
      <dsp:spPr>
        <a:xfrm>
          <a:off x="525780" y="3337138"/>
          <a:ext cx="7360920" cy="619920"/>
        </a:xfrm>
        <a:prstGeom prst="roundRect">
          <a:avLst/>
        </a:prstGeom>
        <a:solidFill>
          <a:srgbClr val="94A545"/>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8225" tIns="0" rIns="278225" bIns="0" numCol="1" spcCol="1270" anchor="ctr" anchorCtr="0">
          <a:noAutofit/>
        </a:bodyPr>
        <a:lstStyle/>
        <a:p>
          <a:pPr marL="0" lvl="0" indent="0" algn="l" defTabSz="933450">
            <a:lnSpc>
              <a:spcPct val="90000"/>
            </a:lnSpc>
            <a:spcBef>
              <a:spcPct val="0"/>
            </a:spcBef>
            <a:spcAft>
              <a:spcPct val="35000"/>
            </a:spcAft>
            <a:buNone/>
          </a:pPr>
          <a:r>
            <a:rPr lang="en-US" sz="2100" b="1" kern="1200"/>
            <a:t>Tertiary Prevention</a:t>
          </a:r>
        </a:p>
      </dsp:txBody>
      <dsp:txXfrm>
        <a:off x="556042" y="3367400"/>
        <a:ext cx="7300396"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2B965-B328-4462-8552-28248F7E8AD3}">
      <dsp:nvSpPr>
        <dsp:cNvPr id="0" name=""/>
        <dsp:cNvSpPr/>
      </dsp:nvSpPr>
      <dsp:spPr>
        <a:xfrm>
          <a:off x="0" y="618984"/>
          <a:ext cx="3351959" cy="2681567"/>
        </a:xfrm>
        <a:prstGeom prst="rect">
          <a:avLst/>
        </a:prstGeom>
        <a:blipFill rotWithShape="1">
          <a:blip xmlns:r="http://schemas.openxmlformats.org/officeDocument/2006/relationships" r:embed="rId1"/>
          <a:srcRect/>
          <a:stretch>
            <a:fillRect l="-4000" r="-4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2582F83-55CA-4B3E-B4C8-6BED6D50D865}">
      <dsp:nvSpPr>
        <dsp:cNvPr id="0" name=""/>
        <dsp:cNvSpPr/>
      </dsp:nvSpPr>
      <dsp:spPr>
        <a:xfrm>
          <a:off x="301676" y="3032395"/>
          <a:ext cx="2983243" cy="938548"/>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Epidemiology</a:t>
          </a:r>
        </a:p>
      </dsp:txBody>
      <dsp:txXfrm>
        <a:off x="301676" y="3032395"/>
        <a:ext cx="2983243" cy="938548"/>
      </dsp:txXfrm>
    </dsp:sp>
    <dsp:sp modelId="{7967202A-0F09-4923-A15A-6110AB472BBE}">
      <dsp:nvSpPr>
        <dsp:cNvPr id="0" name=""/>
        <dsp:cNvSpPr/>
      </dsp:nvSpPr>
      <dsp:spPr>
        <a:xfrm>
          <a:off x="3687155" y="618984"/>
          <a:ext cx="3351959" cy="2681567"/>
        </a:xfrm>
        <a:prstGeom prst="rect">
          <a:avLst/>
        </a:prstGeom>
        <a:blipFill rotWithShape="1">
          <a:blip xmlns:r="http://schemas.openxmlformats.org/officeDocument/2006/relationships" r:embed="rId2"/>
          <a:srcRect/>
          <a:stretch>
            <a:fillRect l="-21000" r="-2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2B2ECEB-7EEF-4FA4-A174-142505646BE6}">
      <dsp:nvSpPr>
        <dsp:cNvPr id="0" name=""/>
        <dsp:cNvSpPr/>
      </dsp:nvSpPr>
      <dsp:spPr>
        <a:xfrm>
          <a:off x="3988831" y="3032395"/>
          <a:ext cx="2983243" cy="938548"/>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Evidence-Based Programs and Practices</a:t>
          </a:r>
        </a:p>
      </dsp:txBody>
      <dsp:txXfrm>
        <a:off x="3988831" y="3032395"/>
        <a:ext cx="2983243" cy="938548"/>
      </dsp:txXfrm>
    </dsp:sp>
    <dsp:sp modelId="{03DF9747-E609-466C-8651-F6B411D2E7FB}">
      <dsp:nvSpPr>
        <dsp:cNvPr id="0" name=""/>
        <dsp:cNvSpPr/>
      </dsp:nvSpPr>
      <dsp:spPr>
        <a:xfrm>
          <a:off x="7374310" y="618984"/>
          <a:ext cx="3351959" cy="2681567"/>
        </a:xfrm>
        <a:prstGeom prst="rect">
          <a:avLst/>
        </a:prstGeom>
        <a:blipFill rotWithShape="1">
          <a:blip xmlns:r="http://schemas.openxmlformats.org/officeDocument/2006/relationships" r:embed="rId3"/>
          <a:srcRect/>
          <a:stretch>
            <a:fillRect l="-19000" r="-19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16C6D7EF-E723-4F3C-B167-40B8C9C531BB}">
      <dsp:nvSpPr>
        <dsp:cNvPr id="0" name=""/>
        <dsp:cNvSpPr/>
      </dsp:nvSpPr>
      <dsp:spPr>
        <a:xfrm>
          <a:off x="7675986" y="3032395"/>
          <a:ext cx="2983243" cy="938548"/>
        </a:xfrm>
        <a:prstGeom prst="wedgeRectCallout">
          <a:avLst>
            <a:gd name="adj1" fmla="val 20250"/>
            <a:gd name="adj2" fmla="val -607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Implementation</a:t>
          </a:r>
        </a:p>
      </dsp:txBody>
      <dsp:txXfrm>
        <a:off x="7675986" y="3032395"/>
        <a:ext cx="2983243" cy="9385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93B85-E07A-42B9-83B1-4AFB482CF627}">
      <dsp:nvSpPr>
        <dsp:cNvPr id="0" name=""/>
        <dsp:cNvSpPr/>
      </dsp:nvSpPr>
      <dsp:spPr>
        <a:xfrm>
          <a:off x="788669" y="0"/>
          <a:ext cx="8938260" cy="3845738"/>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798FCF2F-0C55-447C-B812-6087D4C43A87}">
      <dsp:nvSpPr>
        <dsp:cNvPr id="0" name=""/>
        <dsp:cNvSpPr/>
      </dsp:nvSpPr>
      <dsp:spPr>
        <a:xfrm>
          <a:off x="11296" y="1153721"/>
          <a:ext cx="3384708" cy="1538295"/>
        </a:xfrm>
        <a:prstGeom prst="roundRect">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spc="-5"/>
            <a:t>Ecological Theory</a:t>
          </a:r>
        </a:p>
        <a:p>
          <a:pPr marL="0" lvl="0" indent="0" algn="ctr" defTabSz="800100">
            <a:lnSpc>
              <a:spcPct val="90000"/>
            </a:lnSpc>
            <a:spcBef>
              <a:spcPct val="0"/>
            </a:spcBef>
            <a:spcAft>
              <a:spcPct val="35000"/>
            </a:spcAft>
            <a:buNone/>
          </a:pPr>
          <a:r>
            <a:rPr lang="en-US" sz="1800" kern="1200" spc="-5"/>
            <a:t>Identif</a:t>
          </a:r>
          <a:r>
            <a:rPr lang="en-US" sz="1800" kern="1200"/>
            <a:t>y prevalence of problem &amp; k</a:t>
          </a:r>
          <a:r>
            <a:rPr lang="en-US" sz="1800" kern="1200" spc="-5"/>
            <a:t>e</a:t>
          </a:r>
          <a:r>
            <a:rPr lang="en-US" sz="1800" kern="1200"/>
            <a:t>y r</a:t>
          </a:r>
          <a:r>
            <a:rPr lang="en-US" sz="1800" kern="1200" spc="-5"/>
            <a:t>i</a:t>
          </a:r>
          <a:r>
            <a:rPr lang="en-US" sz="1800" kern="1200"/>
            <a:t>sk </a:t>
          </a:r>
          <a:r>
            <a:rPr lang="en-US" sz="1800" kern="1200" spc="-5"/>
            <a:t>an</a:t>
          </a:r>
          <a:r>
            <a:rPr lang="en-US" sz="1800" kern="1200"/>
            <a:t>d</a:t>
          </a:r>
          <a:r>
            <a:rPr lang="en-US" sz="1800" kern="1200" spc="-5"/>
            <a:t> p</a:t>
          </a:r>
          <a:r>
            <a:rPr lang="en-US" sz="1800" kern="1200"/>
            <a:t>r</a:t>
          </a:r>
          <a:r>
            <a:rPr lang="en-US" sz="1800" kern="1200" spc="-5"/>
            <a:t>otecti</a:t>
          </a:r>
          <a:r>
            <a:rPr lang="en-US" sz="1800" kern="1200"/>
            <a:t>ve </a:t>
          </a:r>
          <a:r>
            <a:rPr lang="en-US" sz="1800" kern="1200" spc="-5"/>
            <a:t>facto</a:t>
          </a:r>
          <a:r>
            <a:rPr lang="en-US" sz="1800" kern="1200"/>
            <a:t>rs across development</a:t>
          </a:r>
        </a:p>
      </dsp:txBody>
      <dsp:txXfrm>
        <a:off x="86389" y="1228814"/>
        <a:ext cx="3234522" cy="1388109"/>
      </dsp:txXfrm>
    </dsp:sp>
    <dsp:sp modelId="{AFB7BA48-E2D9-4472-B475-B6CD50D50967}">
      <dsp:nvSpPr>
        <dsp:cNvPr id="0" name=""/>
        <dsp:cNvSpPr/>
      </dsp:nvSpPr>
      <dsp:spPr>
        <a:xfrm>
          <a:off x="3565445" y="1153721"/>
          <a:ext cx="3384708" cy="1538295"/>
        </a:xfrm>
        <a:prstGeom prst="roundRect">
          <a:avLst/>
        </a:prstGeom>
        <a:gradFill rotWithShape="0">
          <a:gsLst>
            <a:gs pos="0">
              <a:schemeClr val="accent6">
                <a:shade val="80000"/>
                <a:hueOff val="160640"/>
                <a:satOff val="-6455"/>
                <a:lumOff val="13814"/>
                <a:alphaOff val="0"/>
                <a:lumMod val="110000"/>
                <a:satMod val="105000"/>
                <a:tint val="67000"/>
              </a:schemeClr>
            </a:gs>
            <a:gs pos="50000">
              <a:schemeClr val="accent6">
                <a:shade val="80000"/>
                <a:hueOff val="160640"/>
                <a:satOff val="-6455"/>
                <a:lumOff val="13814"/>
                <a:alphaOff val="0"/>
                <a:lumMod val="105000"/>
                <a:satMod val="103000"/>
                <a:tint val="73000"/>
              </a:schemeClr>
            </a:gs>
            <a:gs pos="100000">
              <a:schemeClr val="accent6">
                <a:shade val="80000"/>
                <a:hueOff val="160640"/>
                <a:satOff val="-6455"/>
                <a:lumOff val="138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spc="-20"/>
            <a:t>P</a:t>
          </a:r>
          <a:r>
            <a:rPr lang="en-US" sz="1800" b="1" u="sng" kern="1200" spc="-5"/>
            <a:t>o</a:t>
          </a:r>
          <a:r>
            <a:rPr lang="en-US" sz="1800" b="1" u="sng" kern="1200"/>
            <a:t>licy</a:t>
          </a:r>
          <a:r>
            <a:rPr lang="en-US" sz="1800" b="1" u="sng" kern="1200" spc="-5"/>
            <a:t> </a:t>
          </a:r>
          <a:r>
            <a:rPr lang="en-US" sz="1800" b="1" u="sng" kern="1200"/>
            <a:t>R</a:t>
          </a:r>
          <a:r>
            <a:rPr lang="en-US" sz="1800" b="1" u="sng" kern="1200" spc="-5"/>
            <a:t>e</a:t>
          </a:r>
          <a:r>
            <a:rPr lang="en-US" sz="1800" b="1" u="sng" kern="1200"/>
            <a:t>s</a:t>
          </a:r>
          <a:r>
            <a:rPr lang="en-US" sz="1800" b="1" u="sng" kern="1200" spc="-5"/>
            <a:t>pon</a:t>
          </a:r>
          <a:r>
            <a:rPr lang="en-US" sz="1800" b="1" u="sng" kern="1200"/>
            <a:t>s</a:t>
          </a:r>
          <a:r>
            <a:rPr lang="en-US" sz="1800" b="1" u="sng" kern="1200" spc="-5"/>
            <a:t>e</a:t>
          </a:r>
          <a:r>
            <a:rPr lang="en-US" sz="1800" b="1" u="sng" kern="1200"/>
            <a:t>s </a:t>
          </a:r>
        </a:p>
        <a:p>
          <a:pPr marL="0" lvl="0" indent="0" algn="ctr" defTabSz="800100">
            <a:lnSpc>
              <a:spcPct val="90000"/>
            </a:lnSpc>
            <a:spcBef>
              <a:spcPct val="0"/>
            </a:spcBef>
            <a:spcAft>
              <a:spcPct val="35000"/>
            </a:spcAft>
            <a:buNone/>
          </a:pPr>
          <a:r>
            <a:rPr lang="en-US" sz="1800" b="0" u="none" kern="1200"/>
            <a:t>D</a:t>
          </a:r>
          <a:r>
            <a:rPr lang="en-US" sz="1800" kern="1200" spc="-5"/>
            <a:t>e</a:t>
          </a:r>
          <a:r>
            <a:rPr lang="en-US" sz="1800" kern="1200"/>
            <a:t>s</a:t>
          </a:r>
          <a:r>
            <a:rPr lang="en-US" sz="1800" kern="1200" spc="-5"/>
            <a:t>ig</a:t>
          </a:r>
          <a:r>
            <a:rPr lang="en-US" sz="1800" kern="1200"/>
            <a:t>n</a:t>
          </a:r>
          <a:r>
            <a:rPr lang="en-US" sz="1800" kern="1200" spc="-5"/>
            <a:t> poli</a:t>
          </a:r>
          <a:r>
            <a:rPr lang="en-US" sz="1800" kern="1200"/>
            <a:t>c</a:t>
          </a:r>
          <a:r>
            <a:rPr lang="en-US" sz="1800" kern="1200" spc="-5"/>
            <a:t>ie</a:t>
          </a:r>
          <a:r>
            <a:rPr lang="en-US" sz="1800" kern="1200"/>
            <a:t>s </a:t>
          </a:r>
          <a:r>
            <a:rPr lang="en-US" sz="1800" kern="1200" spc="-5"/>
            <a:t>t</a:t>
          </a:r>
          <a:r>
            <a:rPr lang="en-US" sz="1800" kern="1200"/>
            <a:t>o</a:t>
          </a:r>
          <a:r>
            <a:rPr lang="en-US" sz="1800" kern="1200" spc="-5"/>
            <a:t> </a:t>
          </a:r>
          <a:r>
            <a:rPr lang="en-US" sz="1800" kern="1200"/>
            <a:t>r</a:t>
          </a:r>
          <a:r>
            <a:rPr lang="en-US" sz="1800" kern="1200" spc="-5"/>
            <a:t>edu</a:t>
          </a:r>
          <a:r>
            <a:rPr lang="en-US" sz="1800" kern="1200"/>
            <a:t>ce</a:t>
          </a:r>
          <a:r>
            <a:rPr lang="en-US" sz="1800" kern="1200" spc="-5"/>
            <a:t> </a:t>
          </a:r>
          <a:r>
            <a:rPr lang="en-US" sz="1800" kern="1200"/>
            <a:t>r</a:t>
          </a:r>
          <a:r>
            <a:rPr lang="en-US" sz="1800" kern="1200" spc="-5"/>
            <a:t>i</a:t>
          </a:r>
          <a:r>
            <a:rPr lang="en-US" sz="1800" kern="1200" spc="-10"/>
            <a:t>sk, </a:t>
          </a:r>
          <a:r>
            <a:rPr lang="en-US" sz="1800" kern="1200" spc="-5"/>
            <a:t>in</a:t>
          </a:r>
          <a:r>
            <a:rPr lang="en-US" sz="1800" kern="1200"/>
            <a:t>cr</a:t>
          </a:r>
          <a:r>
            <a:rPr lang="en-US" sz="1800" kern="1200" spc="-5"/>
            <a:t>ea</a:t>
          </a:r>
          <a:r>
            <a:rPr lang="en-US" sz="1800" kern="1200"/>
            <a:t>se</a:t>
          </a:r>
          <a:r>
            <a:rPr lang="en-US" sz="1800" kern="1200" spc="-5"/>
            <a:t> p</a:t>
          </a:r>
          <a:r>
            <a:rPr lang="en-US" sz="1800" kern="1200"/>
            <a:t>r</a:t>
          </a:r>
          <a:r>
            <a:rPr lang="en-US" sz="1800" kern="1200" spc="-5"/>
            <a:t>otection,</a:t>
          </a:r>
          <a:r>
            <a:rPr lang="en-US" sz="1800" kern="1200" spc="5"/>
            <a:t> </a:t>
          </a:r>
          <a:r>
            <a:rPr lang="en-US" sz="1800" kern="1200" spc="-5"/>
            <a:t>an</a:t>
          </a:r>
          <a:r>
            <a:rPr lang="en-US" sz="1800" kern="1200"/>
            <a:t>d</a:t>
          </a:r>
          <a:r>
            <a:rPr lang="en-US" sz="1800" kern="1200" spc="-5"/>
            <a:t> foste</a:t>
          </a:r>
          <a:r>
            <a:rPr lang="en-US" sz="1800" kern="1200"/>
            <a:t>r r</a:t>
          </a:r>
          <a:r>
            <a:rPr lang="en-US" sz="1800" kern="1200" spc="-5"/>
            <a:t>e</a:t>
          </a:r>
          <a:r>
            <a:rPr lang="en-US" sz="1800" kern="1200"/>
            <a:t>s</a:t>
          </a:r>
          <a:r>
            <a:rPr lang="en-US" sz="1800" kern="1200" spc="-5"/>
            <a:t>ilien</a:t>
          </a:r>
          <a:r>
            <a:rPr lang="en-US" sz="1800" kern="1200"/>
            <a:t>ce</a:t>
          </a:r>
        </a:p>
      </dsp:txBody>
      <dsp:txXfrm>
        <a:off x="3640538" y="1228814"/>
        <a:ext cx="3234522" cy="1388109"/>
      </dsp:txXfrm>
    </dsp:sp>
    <dsp:sp modelId="{979F9C64-6A61-48EB-B49B-67B3DC4461A3}">
      <dsp:nvSpPr>
        <dsp:cNvPr id="0" name=""/>
        <dsp:cNvSpPr/>
      </dsp:nvSpPr>
      <dsp:spPr>
        <a:xfrm>
          <a:off x="7119595" y="1153721"/>
          <a:ext cx="3384708" cy="1538295"/>
        </a:xfrm>
        <a:prstGeom prst="roundRect">
          <a:avLst/>
        </a:prstGeom>
        <a:gradFill rotWithShape="0">
          <a:gsLst>
            <a:gs pos="0">
              <a:schemeClr val="accent6">
                <a:shade val="80000"/>
                <a:hueOff val="321280"/>
                <a:satOff val="-12909"/>
                <a:lumOff val="27628"/>
                <a:alphaOff val="0"/>
                <a:lumMod val="110000"/>
                <a:satMod val="105000"/>
                <a:tint val="67000"/>
              </a:schemeClr>
            </a:gs>
            <a:gs pos="50000">
              <a:schemeClr val="accent6">
                <a:shade val="80000"/>
                <a:hueOff val="321280"/>
                <a:satOff val="-12909"/>
                <a:lumOff val="27628"/>
                <a:alphaOff val="0"/>
                <a:lumMod val="105000"/>
                <a:satMod val="103000"/>
                <a:tint val="73000"/>
              </a:schemeClr>
            </a:gs>
            <a:gs pos="100000">
              <a:schemeClr val="accent6">
                <a:shade val="80000"/>
                <a:hueOff val="321280"/>
                <a:satOff val="-12909"/>
                <a:lumOff val="27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sng" kern="1200" spc="-5"/>
            <a:t>Inte</a:t>
          </a:r>
          <a:r>
            <a:rPr lang="en-US" sz="1800" b="1" u="sng" kern="1200"/>
            <a:t>rv</a:t>
          </a:r>
          <a:r>
            <a:rPr lang="en-US" sz="1800" b="1" u="sng" kern="1200" spc="-5"/>
            <a:t>ent</a:t>
          </a:r>
          <a:r>
            <a:rPr lang="en-US" sz="1800" b="1" u="sng" kern="1200"/>
            <a:t>i</a:t>
          </a:r>
          <a:r>
            <a:rPr lang="en-US" sz="1800" b="1" u="sng" kern="1200" spc="-5"/>
            <a:t>on</a:t>
          </a:r>
          <a:r>
            <a:rPr lang="en-US" sz="1800" b="1" u="sng" kern="1200"/>
            <a:t>s</a:t>
          </a:r>
          <a:r>
            <a:rPr lang="en-US" sz="1800" kern="1200"/>
            <a:t> </a:t>
          </a:r>
        </a:p>
        <a:p>
          <a:pPr marL="0" lvl="0" indent="0" algn="ctr" defTabSz="800100">
            <a:lnSpc>
              <a:spcPct val="90000"/>
            </a:lnSpc>
            <a:spcBef>
              <a:spcPct val="0"/>
            </a:spcBef>
            <a:spcAft>
              <a:spcPct val="35000"/>
            </a:spcAft>
            <a:buNone/>
          </a:pPr>
          <a:r>
            <a:rPr lang="en-US" sz="1800" kern="1200" spc="-5"/>
            <a:t>Imple</a:t>
          </a:r>
          <a:r>
            <a:rPr lang="en-US" sz="1800" kern="1200"/>
            <a:t>m</a:t>
          </a:r>
          <a:r>
            <a:rPr lang="en-US" sz="1800" kern="1200" spc="-5"/>
            <a:t>ent</a:t>
          </a:r>
          <a:r>
            <a:rPr lang="en-US" sz="1800" kern="1200" spc="5"/>
            <a:t> </a:t>
          </a:r>
          <a:r>
            <a:rPr lang="en-US" sz="1800" kern="1200" spc="-5"/>
            <a:t>research-</a:t>
          </a:r>
          <a:r>
            <a:rPr lang="en-US" sz="1800" kern="1200"/>
            <a:t> </a:t>
          </a:r>
          <a:r>
            <a:rPr lang="en-US" sz="1800" kern="1200" spc="-5"/>
            <a:t>ba</a:t>
          </a:r>
          <a:r>
            <a:rPr lang="en-US" sz="1800" kern="1200"/>
            <a:t>s</a:t>
          </a:r>
          <a:r>
            <a:rPr lang="en-US" sz="1800" kern="1200" spc="-5"/>
            <a:t>e</a:t>
          </a:r>
          <a:r>
            <a:rPr lang="en-US" sz="1800" kern="1200"/>
            <a:t>d </a:t>
          </a:r>
          <a:r>
            <a:rPr lang="en-US" sz="1800" kern="1200" spc="-5"/>
            <a:t>p</a:t>
          </a:r>
          <a:r>
            <a:rPr lang="en-US" sz="1800" kern="1200"/>
            <a:t>r</a:t>
          </a:r>
          <a:r>
            <a:rPr lang="en-US" sz="1800" kern="1200" spc="-5"/>
            <a:t>og</a:t>
          </a:r>
          <a:r>
            <a:rPr lang="en-US" sz="1800" kern="1200"/>
            <a:t>r</a:t>
          </a:r>
          <a:r>
            <a:rPr lang="en-US" sz="1800" kern="1200" spc="-5"/>
            <a:t>a</a:t>
          </a:r>
          <a:r>
            <a:rPr lang="en-US" sz="1800" kern="1200"/>
            <a:t>ms </a:t>
          </a:r>
          <a:r>
            <a:rPr lang="en-US" sz="1800" kern="1200" spc="-5"/>
            <a:t>an</a:t>
          </a:r>
          <a:r>
            <a:rPr lang="en-US" sz="1800" kern="1200"/>
            <a:t>d</a:t>
          </a:r>
          <a:r>
            <a:rPr lang="en-US" sz="1800" kern="1200" spc="-5"/>
            <a:t> </a:t>
          </a:r>
          <a:r>
            <a:rPr lang="en-US" sz="1800" kern="1200"/>
            <a:t>s</a:t>
          </a:r>
          <a:r>
            <a:rPr lang="en-US" sz="1800" kern="1200" spc="-5"/>
            <a:t>e</a:t>
          </a:r>
          <a:r>
            <a:rPr lang="en-US" sz="1800" kern="1200"/>
            <a:t>rv</a:t>
          </a:r>
          <a:r>
            <a:rPr lang="en-US" sz="1800" kern="1200" spc="-5"/>
            <a:t>i</a:t>
          </a:r>
          <a:r>
            <a:rPr lang="en-US" sz="1800" kern="1200"/>
            <a:t>c</a:t>
          </a:r>
          <a:r>
            <a:rPr lang="en-US" sz="1800" kern="1200" spc="-5"/>
            <a:t>e</a:t>
          </a:r>
          <a:r>
            <a:rPr lang="en-US" sz="1800" kern="1200"/>
            <a:t>s </a:t>
          </a:r>
          <a:r>
            <a:rPr lang="en-US" sz="1800" kern="1200" spc="-5"/>
            <a:t>fo</a:t>
          </a:r>
          <a:r>
            <a:rPr lang="en-US" sz="1800" kern="1200"/>
            <a:t>r youth</a:t>
          </a:r>
          <a:r>
            <a:rPr lang="en-US" sz="1800" kern="1200" spc="-5"/>
            <a:t> an</a:t>
          </a:r>
          <a:r>
            <a:rPr lang="en-US" sz="1800" kern="1200"/>
            <a:t>d</a:t>
          </a:r>
          <a:r>
            <a:rPr lang="en-US" sz="1800" kern="1200" spc="-5"/>
            <a:t> </a:t>
          </a:r>
          <a:r>
            <a:rPr lang="en-US" sz="1800" kern="1200"/>
            <a:t>families</a:t>
          </a:r>
        </a:p>
      </dsp:txBody>
      <dsp:txXfrm>
        <a:off x="7194688" y="1228814"/>
        <a:ext cx="3234522" cy="13881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A477B2-029B-46BE-9344-71DD3A0DA957}">
      <dsp:nvSpPr>
        <dsp:cNvPr id="0" name=""/>
        <dsp:cNvSpPr/>
      </dsp:nvSpPr>
      <dsp:spPr>
        <a:xfrm>
          <a:off x="1869658" y="229076"/>
          <a:ext cx="4546282" cy="1578864"/>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B1BA83-6BD0-49BF-959C-E98667DC88E5}">
      <dsp:nvSpPr>
        <dsp:cNvPr id="0" name=""/>
        <dsp:cNvSpPr/>
      </dsp:nvSpPr>
      <dsp:spPr>
        <a:xfrm>
          <a:off x="3709316" y="4095178"/>
          <a:ext cx="881062" cy="563880"/>
        </a:xfrm>
        <a:prstGeom prst="downArrow">
          <a:avLst/>
        </a:prstGeom>
        <a:gradFill rotWithShape="0">
          <a:gsLst>
            <a:gs pos="0">
              <a:schemeClr val="accent5">
                <a:tint val="40000"/>
                <a:hueOff val="0"/>
                <a:satOff val="0"/>
                <a:lumOff val="0"/>
                <a:alphaOff val="0"/>
                <a:lumMod val="110000"/>
                <a:satMod val="105000"/>
                <a:tint val="67000"/>
              </a:schemeClr>
            </a:gs>
            <a:gs pos="50000">
              <a:schemeClr val="accent5">
                <a:tint val="40000"/>
                <a:hueOff val="0"/>
                <a:satOff val="0"/>
                <a:lumOff val="0"/>
                <a:alphaOff val="0"/>
                <a:lumMod val="105000"/>
                <a:satMod val="103000"/>
                <a:tint val="73000"/>
              </a:schemeClr>
            </a:gs>
            <a:gs pos="100000">
              <a:schemeClr val="accent5">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0195E01B-CDE0-4487-AA94-BEBADA3CB4C7}">
      <dsp:nvSpPr>
        <dsp:cNvPr id="0" name=""/>
        <dsp:cNvSpPr/>
      </dsp:nvSpPr>
      <dsp:spPr>
        <a:xfrm>
          <a:off x="2035298" y="4546282"/>
          <a:ext cx="4229100" cy="105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a:t>Choose the evidence-based program or practice that’s right for your community</a:t>
          </a:r>
        </a:p>
      </dsp:txBody>
      <dsp:txXfrm>
        <a:off x="2035298" y="4546282"/>
        <a:ext cx="4229100" cy="1057275"/>
      </dsp:txXfrm>
    </dsp:sp>
    <dsp:sp modelId="{053050DE-EF33-4D82-9408-0A2BFB982582}">
      <dsp:nvSpPr>
        <dsp:cNvPr id="0" name=""/>
        <dsp:cNvSpPr/>
      </dsp:nvSpPr>
      <dsp:spPr>
        <a:xfrm>
          <a:off x="3522531" y="1929879"/>
          <a:ext cx="1585912" cy="1585912"/>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latin typeface="+mj-lt"/>
              <a:ea typeface="+mj-ea"/>
              <a:cs typeface="+mj-cs"/>
            </a:rPr>
            <a:t>#3: Assessing Strength of Evidence and Degree of Fit</a:t>
          </a:r>
          <a:endParaRPr lang="en-US" sz="1300" b="1" kern="1200"/>
        </a:p>
      </dsp:txBody>
      <dsp:txXfrm>
        <a:off x="3754782" y="2162130"/>
        <a:ext cx="1121410" cy="1121410"/>
      </dsp:txXfrm>
    </dsp:sp>
    <dsp:sp modelId="{4AB30616-8AAD-4F10-8D33-8D256C6B68D0}">
      <dsp:nvSpPr>
        <dsp:cNvPr id="0" name=""/>
        <dsp:cNvSpPr/>
      </dsp:nvSpPr>
      <dsp:spPr>
        <a:xfrm>
          <a:off x="2387723" y="740092"/>
          <a:ext cx="1585912" cy="1585912"/>
        </a:xfrm>
        <a:prstGeom prst="ellips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t>#2: Find Your Options</a:t>
          </a:r>
        </a:p>
      </dsp:txBody>
      <dsp:txXfrm>
        <a:off x="2619974" y="972343"/>
        <a:ext cx="1121410" cy="1121410"/>
      </dsp:txXfrm>
    </dsp:sp>
    <dsp:sp modelId="{257C5090-2288-4316-B211-9E165EF6812A}">
      <dsp:nvSpPr>
        <dsp:cNvPr id="0" name=""/>
        <dsp:cNvSpPr/>
      </dsp:nvSpPr>
      <dsp:spPr>
        <a:xfrm>
          <a:off x="4008878" y="356654"/>
          <a:ext cx="1585912" cy="1585912"/>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a:latin typeface="+mj-lt"/>
              <a:ea typeface="+mj-ea"/>
              <a:cs typeface="+mj-cs"/>
            </a:rPr>
            <a:t>#1: Understand Your Community’s Health Needs &amp; Priorities</a:t>
          </a:r>
          <a:endParaRPr lang="en-US" sz="1300" b="1" kern="1200"/>
        </a:p>
      </dsp:txBody>
      <dsp:txXfrm>
        <a:off x="4241129" y="588905"/>
        <a:ext cx="1121410" cy="1121410"/>
      </dsp:txXfrm>
    </dsp:sp>
    <dsp:sp modelId="{80BF0F44-1ADA-49C6-9553-F0BD7EC872D8}">
      <dsp:nvSpPr>
        <dsp:cNvPr id="0" name=""/>
        <dsp:cNvSpPr/>
      </dsp:nvSpPr>
      <dsp:spPr>
        <a:xfrm>
          <a:off x="1682873" y="35242"/>
          <a:ext cx="4933950" cy="3947160"/>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0D0D9-586A-4299-AA02-B1BF768EBFE9}">
      <dsp:nvSpPr>
        <dsp:cNvPr id="0" name=""/>
        <dsp:cNvSpPr/>
      </dsp:nvSpPr>
      <dsp:spPr>
        <a:xfrm>
          <a:off x="1591" y="1862258"/>
          <a:ext cx="2363529" cy="194941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a:t>Assess needs</a:t>
          </a:r>
        </a:p>
        <a:p>
          <a:pPr marL="114300" lvl="1" indent="-114300" algn="l" defTabSz="622300">
            <a:lnSpc>
              <a:spcPct val="90000"/>
            </a:lnSpc>
            <a:spcBef>
              <a:spcPct val="0"/>
            </a:spcBef>
            <a:spcAft>
              <a:spcPct val="15000"/>
            </a:spcAft>
            <a:buChar char="•"/>
          </a:pPr>
          <a:r>
            <a:rPr lang="en-US" sz="1400" kern="1200"/>
            <a:t>Examine intervention components</a:t>
          </a:r>
        </a:p>
        <a:p>
          <a:pPr marL="114300" lvl="1" indent="-114300" algn="l" defTabSz="622300">
            <a:lnSpc>
              <a:spcPct val="90000"/>
            </a:lnSpc>
            <a:spcBef>
              <a:spcPct val="0"/>
            </a:spcBef>
            <a:spcAft>
              <a:spcPct val="15000"/>
            </a:spcAft>
            <a:buChar char="•"/>
          </a:pPr>
          <a:r>
            <a:rPr lang="en-US" sz="1400" kern="1200"/>
            <a:t>Consider implementation drivers</a:t>
          </a:r>
        </a:p>
        <a:p>
          <a:pPr marL="114300" lvl="1" indent="-114300" algn="l" defTabSz="622300">
            <a:lnSpc>
              <a:spcPct val="90000"/>
            </a:lnSpc>
            <a:spcBef>
              <a:spcPct val="0"/>
            </a:spcBef>
            <a:spcAft>
              <a:spcPct val="15000"/>
            </a:spcAft>
            <a:buChar char="•"/>
          </a:pPr>
          <a:r>
            <a:rPr lang="en-US" sz="1400" kern="1200"/>
            <a:t>Assess fit</a:t>
          </a:r>
        </a:p>
      </dsp:txBody>
      <dsp:txXfrm>
        <a:off x="46453" y="1907120"/>
        <a:ext cx="2273805" cy="1441961"/>
      </dsp:txXfrm>
    </dsp:sp>
    <dsp:sp modelId="{576238D0-E5B3-4B04-ADA7-E9275B0F8B10}">
      <dsp:nvSpPr>
        <dsp:cNvPr id="0" name=""/>
        <dsp:cNvSpPr/>
      </dsp:nvSpPr>
      <dsp:spPr>
        <a:xfrm>
          <a:off x="1323733" y="2304640"/>
          <a:ext cx="2638900" cy="2638900"/>
        </a:xfrm>
        <a:prstGeom prst="leftCircularArrow">
          <a:avLst>
            <a:gd name="adj1" fmla="val 3276"/>
            <a:gd name="adj2" fmla="val 404336"/>
            <a:gd name="adj3" fmla="val 2179847"/>
            <a:gd name="adj4" fmla="val 9024489"/>
            <a:gd name="adj5" fmla="val 3822"/>
          </a:avLst>
        </a:prstGeom>
        <a:gradFill rotWithShape="0">
          <a:gsLst>
            <a:gs pos="0">
              <a:schemeClr val="accent2">
                <a:shade val="90000"/>
                <a:hueOff val="0"/>
                <a:satOff val="0"/>
                <a:lumOff val="0"/>
                <a:alphaOff val="0"/>
                <a:lumMod val="110000"/>
                <a:satMod val="105000"/>
                <a:tint val="67000"/>
              </a:schemeClr>
            </a:gs>
            <a:gs pos="50000">
              <a:schemeClr val="accent2">
                <a:shade val="90000"/>
                <a:hueOff val="0"/>
                <a:satOff val="0"/>
                <a:lumOff val="0"/>
                <a:alphaOff val="0"/>
                <a:lumMod val="105000"/>
                <a:satMod val="103000"/>
                <a:tint val="73000"/>
              </a:schemeClr>
            </a:gs>
            <a:gs pos="100000">
              <a:schemeClr val="accent2">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5A05C19-B8DF-4235-AD47-6BAB14727EFF}">
      <dsp:nvSpPr>
        <dsp:cNvPr id="0" name=""/>
        <dsp:cNvSpPr/>
      </dsp:nvSpPr>
      <dsp:spPr>
        <a:xfrm>
          <a:off x="526820" y="3393944"/>
          <a:ext cx="2100915" cy="835464"/>
        </a:xfrm>
        <a:prstGeom prst="roundRect">
          <a:avLst>
            <a:gd name="adj" fmla="val 10000"/>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Exploration</a:t>
          </a:r>
        </a:p>
      </dsp:txBody>
      <dsp:txXfrm>
        <a:off x="551290" y="3418414"/>
        <a:ext cx="2051975" cy="786524"/>
      </dsp:txXfrm>
    </dsp:sp>
    <dsp:sp modelId="{BDD946DF-EED7-4EDB-BFE6-4BCD633AD531}">
      <dsp:nvSpPr>
        <dsp:cNvPr id="0" name=""/>
        <dsp:cNvSpPr/>
      </dsp:nvSpPr>
      <dsp:spPr>
        <a:xfrm>
          <a:off x="3039422" y="1862258"/>
          <a:ext cx="2363529" cy="194941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160472"/>
              <a:satOff val="3389"/>
              <a:lumOff val="9027"/>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a:t>Acquire resources</a:t>
          </a:r>
        </a:p>
        <a:p>
          <a:pPr marL="114300" lvl="1" indent="-114300" algn="l" defTabSz="622300">
            <a:lnSpc>
              <a:spcPct val="90000"/>
            </a:lnSpc>
            <a:spcBef>
              <a:spcPct val="0"/>
            </a:spcBef>
            <a:spcAft>
              <a:spcPct val="15000"/>
            </a:spcAft>
            <a:buChar char="•"/>
          </a:pPr>
          <a:r>
            <a:rPr lang="en-US" sz="1400" kern="1200"/>
            <a:t>Prepare organization</a:t>
          </a:r>
        </a:p>
        <a:p>
          <a:pPr marL="114300" lvl="1" indent="-114300" algn="l" defTabSz="622300">
            <a:lnSpc>
              <a:spcPct val="90000"/>
            </a:lnSpc>
            <a:spcBef>
              <a:spcPct val="0"/>
            </a:spcBef>
            <a:spcAft>
              <a:spcPct val="15000"/>
            </a:spcAft>
            <a:buChar char="•"/>
          </a:pPr>
          <a:r>
            <a:rPr lang="en-US" sz="1400" kern="1200"/>
            <a:t>Prepare implementation drivers</a:t>
          </a:r>
        </a:p>
        <a:p>
          <a:pPr marL="114300" lvl="1" indent="-114300" algn="l" defTabSz="622300">
            <a:lnSpc>
              <a:spcPct val="90000"/>
            </a:lnSpc>
            <a:spcBef>
              <a:spcPct val="0"/>
            </a:spcBef>
            <a:spcAft>
              <a:spcPct val="15000"/>
            </a:spcAft>
            <a:buChar char="•"/>
          </a:pPr>
          <a:r>
            <a:rPr lang="en-US" sz="1400" kern="1200"/>
            <a:t>Prepare staff</a:t>
          </a:r>
        </a:p>
      </dsp:txBody>
      <dsp:txXfrm>
        <a:off x="3084284" y="2324852"/>
        <a:ext cx="2273805" cy="1441961"/>
      </dsp:txXfrm>
    </dsp:sp>
    <dsp:sp modelId="{C9AE87A0-E26C-405B-9CA6-CD823692FA33}">
      <dsp:nvSpPr>
        <dsp:cNvPr id="0" name=""/>
        <dsp:cNvSpPr/>
      </dsp:nvSpPr>
      <dsp:spPr>
        <a:xfrm>
          <a:off x="4341868" y="653958"/>
          <a:ext cx="2940907" cy="2940907"/>
        </a:xfrm>
        <a:prstGeom prst="circularArrow">
          <a:avLst>
            <a:gd name="adj1" fmla="val 2940"/>
            <a:gd name="adj2" fmla="val 359947"/>
            <a:gd name="adj3" fmla="val 19464543"/>
            <a:gd name="adj4" fmla="val 12575511"/>
            <a:gd name="adj5" fmla="val 3430"/>
          </a:avLst>
        </a:prstGeom>
        <a:gradFill rotWithShape="0">
          <a:gsLst>
            <a:gs pos="0">
              <a:schemeClr val="accent2">
                <a:shade val="90000"/>
                <a:hueOff val="-240726"/>
                <a:satOff val="1208"/>
                <a:lumOff val="12130"/>
                <a:alphaOff val="0"/>
                <a:lumMod val="110000"/>
                <a:satMod val="105000"/>
                <a:tint val="67000"/>
              </a:schemeClr>
            </a:gs>
            <a:gs pos="50000">
              <a:schemeClr val="accent2">
                <a:shade val="90000"/>
                <a:hueOff val="-240726"/>
                <a:satOff val="1208"/>
                <a:lumOff val="12130"/>
                <a:alphaOff val="0"/>
                <a:lumMod val="105000"/>
                <a:satMod val="103000"/>
                <a:tint val="73000"/>
              </a:schemeClr>
            </a:gs>
            <a:gs pos="100000">
              <a:schemeClr val="accent2">
                <a:shade val="90000"/>
                <a:hueOff val="-240726"/>
                <a:satOff val="1208"/>
                <a:lumOff val="1213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3673AF4-841D-47D2-8859-4AC0A6BA91C0}">
      <dsp:nvSpPr>
        <dsp:cNvPr id="0" name=""/>
        <dsp:cNvSpPr/>
      </dsp:nvSpPr>
      <dsp:spPr>
        <a:xfrm>
          <a:off x="3564651" y="1444526"/>
          <a:ext cx="2100915" cy="835464"/>
        </a:xfrm>
        <a:prstGeom prst="roundRect">
          <a:avLst>
            <a:gd name="adj" fmla="val 10000"/>
          </a:avLst>
        </a:prstGeom>
        <a:gradFill rotWithShape="0">
          <a:gsLst>
            <a:gs pos="0">
              <a:schemeClr val="accent2">
                <a:shade val="80000"/>
                <a:hueOff val="-160472"/>
                <a:satOff val="3389"/>
                <a:lumOff val="9027"/>
                <a:alphaOff val="0"/>
                <a:lumMod val="110000"/>
                <a:satMod val="105000"/>
                <a:tint val="67000"/>
              </a:schemeClr>
            </a:gs>
            <a:gs pos="50000">
              <a:schemeClr val="accent2">
                <a:shade val="80000"/>
                <a:hueOff val="-160472"/>
                <a:satOff val="3389"/>
                <a:lumOff val="9027"/>
                <a:alphaOff val="0"/>
                <a:lumMod val="105000"/>
                <a:satMod val="103000"/>
                <a:tint val="73000"/>
              </a:schemeClr>
            </a:gs>
            <a:gs pos="100000">
              <a:schemeClr val="accent2">
                <a:shade val="80000"/>
                <a:hueOff val="-160472"/>
                <a:satOff val="3389"/>
                <a:lumOff val="902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Installation</a:t>
          </a:r>
        </a:p>
      </dsp:txBody>
      <dsp:txXfrm>
        <a:off x="3589121" y="1468996"/>
        <a:ext cx="2051975" cy="786524"/>
      </dsp:txXfrm>
    </dsp:sp>
    <dsp:sp modelId="{0D2484F7-2543-4771-AA64-FC62D2D14B28}">
      <dsp:nvSpPr>
        <dsp:cNvPr id="0" name=""/>
        <dsp:cNvSpPr/>
      </dsp:nvSpPr>
      <dsp:spPr>
        <a:xfrm>
          <a:off x="6077253" y="1862258"/>
          <a:ext cx="2363529" cy="194941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320943"/>
              <a:satOff val="6777"/>
              <a:lumOff val="1805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a:t>Adjust implementation drivers</a:t>
          </a:r>
        </a:p>
        <a:p>
          <a:pPr marL="114300" lvl="1" indent="-114300" algn="l" defTabSz="622300">
            <a:lnSpc>
              <a:spcPct val="90000"/>
            </a:lnSpc>
            <a:spcBef>
              <a:spcPct val="0"/>
            </a:spcBef>
            <a:spcAft>
              <a:spcPct val="15000"/>
            </a:spcAft>
            <a:buChar char="•"/>
          </a:pPr>
          <a:r>
            <a:rPr lang="en-US" sz="1400" kern="1200"/>
            <a:t>Manage change</a:t>
          </a:r>
        </a:p>
        <a:p>
          <a:pPr marL="114300" lvl="1" indent="-114300" algn="l" defTabSz="622300">
            <a:lnSpc>
              <a:spcPct val="90000"/>
            </a:lnSpc>
            <a:spcBef>
              <a:spcPct val="0"/>
            </a:spcBef>
            <a:spcAft>
              <a:spcPct val="15000"/>
            </a:spcAft>
            <a:buChar char="•"/>
          </a:pPr>
          <a:r>
            <a:rPr lang="en-US" sz="1400" kern="1200"/>
            <a:t>Deploy data systems</a:t>
          </a:r>
        </a:p>
        <a:p>
          <a:pPr marL="114300" lvl="1" indent="-114300" algn="l" defTabSz="622300">
            <a:lnSpc>
              <a:spcPct val="90000"/>
            </a:lnSpc>
            <a:spcBef>
              <a:spcPct val="0"/>
            </a:spcBef>
            <a:spcAft>
              <a:spcPct val="15000"/>
            </a:spcAft>
            <a:buChar char="•"/>
          </a:pPr>
          <a:r>
            <a:rPr lang="en-US" sz="1400" kern="1200"/>
            <a:t>Initiate improvement cycles</a:t>
          </a:r>
        </a:p>
      </dsp:txBody>
      <dsp:txXfrm>
        <a:off x="6122115" y="1907120"/>
        <a:ext cx="2273805" cy="1441961"/>
      </dsp:txXfrm>
    </dsp:sp>
    <dsp:sp modelId="{FEDBD7DA-6D37-4229-A680-D06DD12FF7BB}">
      <dsp:nvSpPr>
        <dsp:cNvPr id="0" name=""/>
        <dsp:cNvSpPr/>
      </dsp:nvSpPr>
      <dsp:spPr>
        <a:xfrm>
          <a:off x="7399395" y="2304640"/>
          <a:ext cx="2638900" cy="2638900"/>
        </a:xfrm>
        <a:prstGeom prst="leftCircularArrow">
          <a:avLst>
            <a:gd name="adj1" fmla="val 3276"/>
            <a:gd name="adj2" fmla="val 404336"/>
            <a:gd name="adj3" fmla="val 2179847"/>
            <a:gd name="adj4" fmla="val 9024489"/>
            <a:gd name="adj5" fmla="val 3822"/>
          </a:avLst>
        </a:prstGeom>
        <a:gradFill rotWithShape="0">
          <a:gsLst>
            <a:gs pos="0">
              <a:schemeClr val="accent2">
                <a:shade val="90000"/>
                <a:hueOff val="-481452"/>
                <a:satOff val="2416"/>
                <a:lumOff val="24259"/>
                <a:alphaOff val="0"/>
                <a:lumMod val="110000"/>
                <a:satMod val="105000"/>
                <a:tint val="67000"/>
              </a:schemeClr>
            </a:gs>
            <a:gs pos="50000">
              <a:schemeClr val="accent2">
                <a:shade val="90000"/>
                <a:hueOff val="-481452"/>
                <a:satOff val="2416"/>
                <a:lumOff val="24259"/>
                <a:alphaOff val="0"/>
                <a:lumMod val="105000"/>
                <a:satMod val="103000"/>
                <a:tint val="73000"/>
              </a:schemeClr>
            </a:gs>
            <a:gs pos="100000">
              <a:schemeClr val="accent2">
                <a:shade val="90000"/>
                <a:hueOff val="-481452"/>
                <a:satOff val="2416"/>
                <a:lumOff val="24259"/>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94DBA43-19BF-467D-8A3E-70DFAF213617}">
      <dsp:nvSpPr>
        <dsp:cNvPr id="0" name=""/>
        <dsp:cNvSpPr/>
      </dsp:nvSpPr>
      <dsp:spPr>
        <a:xfrm>
          <a:off x="6602482" y="3393944"/>
          <a:ext cx="2100915" cy="835464"/>
        </a:xfrm>
        <a:prstGeom prst="roundRect">
          <a:avLst>
            <a:gd name="adj" fmla="val 10000"/>
          </a:avLst>
        </a:prstGeom>
        <a:gradFill rotWithShape="0">
          <a:gsLst>
            <a:gs pos="0">
              <a:schemeClr val="accent2">
                <a:shade val="80000"/>
                <a:hueOff val="-320943"/>
                <a:satOff val="6777"/>
                <a:lumOff val="18054"/>
                <a:alphaOff val="0"/>
                <a:lumMod val="110000"/>
                <a:satMod val="105000"/>
                <a:tint val="67000"/>
              </a:schemeClr>
            </a:gs>
            <a:gs pos="50000">
              <a:schemeClr val="accent2">
                <a:shade val="80000"/>
                <a:hueOff val="-320943"/>
                <a:satOff val="6777"/>
                <a:lumOff val="18054"/>
                <a:alphaOff val="0"/>
                <a:lumMod val="105000"/>
                <a:satMod val="103000"/>
                <a:tint val="73000"/>
              </a:schemeClr>
            </a:gs>
            <a:gs pos="100000">
              <a:schemeClr val="accent2">
                <a:shade val="80000"/>
                <a:hueOff val="-320943"/>
                <a:satOff val="6777"/>
                <a:lumOff val="1805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Initial Implementation</a:t>
          </a:r>
        </a:p>
      </dsp:txBody>
      <dsp:txXfrm>
        <a:off x="6626952" y="3418414"/>
        <a:ext cx="2051975" cy="786524"/>
      </dsp:txXfrm>
    </dsp:sp>
    <dsp:sp modelId="{0816ACF9-F3CA-4304-A450-7652713E344D}">
      <dsp:nvSpPr>
        <dsp:cNvPr id="0" name=""/>
        <dsp:cNvSpPr/>
      </dsp:nvSpPr>
      <dsp:spPr>
        <a:xfrm>
          <a:off x="9115084" y="1862258"/>
          <a:ext cx="2363529" cy="194941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481415"/>
              <a:satOff val="10166"/>
              <a:lumOff val="270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en-US" sz="1400" kern="1200"/>
            <a:t>Monitor, manage implementation drivers</a:t>
          </a:r>
        </a:p>
        <a:p>
          <a:pPr marL="114300" lvl="1" indent="-114300" algn="l" defTabSz="622300">
            <a:lnSpc>
              <a:spcPct val="90000"/>
            </a:lnSpc>
            <a:spcBef>
              <a:spcPct val="0"/>
            </a:spcBef>
            <a:spcAft>
              <a:spcPct val="15000"/>
            </a:spcAft>
            <a:buChar char="•"/>
          </a:pPr>
          <a:r>
            <a:rPr lang="en-US" sz="1400" kern="1200"/>
            <a:t>Achieve fidelity and outcome benchmarks</a:t>
          </a:r>
        </a:p>
        <a:p>
          <a:pPr marL="114300" lvl="1" indent="-114300" algn="l" defTabSz="622300">
            <a:lnSpc>
              <a:spcPct val="90000"/>
            </a:lnSpc>
            <a:spcBef>
              <a:spcPct val="0"/>
            </a:spcBef>
            <a:spcAft>
              <a:spcPct val="15000"/>
            </a:spcAft>
            <a:buChar char="•"/>
          </a:pPr>
          <a:r>
            <a:rPr lang="en-US" sz="1400" kern="1200"/>
            <a:t>Further improve fidelity and outcomes</a:t>
          </a:r>
        </a:p>
      </dsp:txBody>
      <dsp:txXfrm>
        <a:off x="9159946" y="2324852"/>
        <a:ext cx="2273805" cy="1441961"/>
      </dsp:txXfrm>
    </dsp:sp>
    <dsp:sp modelId="{BF33D48D-8AC2-4121-94AC-FFD3504A0561}">
      <dsp:nvSpPr>
        <dsp:cNvPr id="0" name=""/>
        <dsp:cNvSpPr/>
      </dsp:nvSpPr>
      <dsp:spPr>
        <a:xfrm>
          <a:off x="9640313" y="1444526"/>
          <a:ext cx="2100915" cy="835464"/>
        </a:xfrm>
        <a:prstGeom prst="roundRect">
          <a:avLst>
            <a:gd name="adj" fmla="val 10000"/>
          </a:avLst>
        </a:prstGeom>
        <a:gradFill rotWithShape="0">
          <a:gsLst>
            <a:gs pos="0">
              <a:schemeClr val="accent2">
                <a:shade val="80000"/>
                <a:hueOff val="-481415"/>
                <a:satOff val="10166"/>
                <a:lumOff val="27081"/>
                <a:alphaOff val="0"/>
                <a:lumMod val="110000"/>
                <a:satMod val="105000"/>
                <a:tint val="67000"/>
              </a:schemeClr>
            </a:gs>
            <a:gs pos="50000">
              <a:schemeClr val="accent2">
                <a:shade val="80000"/>
                <a:hueOff val="-481415"/>
                <a:satOff val="10166"/>
                <a:lumOff val="27081"/>
                <a:alphaOff val="0"/>
                <a:lumMod val="105000"/>
                <a:satMod val="103000"/>
                <a:tint val="73000"/>
              </a:schemeClr>
            </a:gs>
            <a:gs pos="100000">
              <a:schemeClr val="accent2">
                <a:shade val="80000"/>
                <a:hueOff val="-481415"/>
                <a:satOff val="10166"/>
                <a:lumOff val="270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Full Implementation</a:t>
          </a:r>
        </a:p>
      </dsp:txBody>
      <dsp:txXfrm>
        <a:off x="9664783" y="1468996"/>
        <a:ext cx="2051975" cy="7865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F10A4-75D0-4A0D-A389-9E160C81DAFE}" type="datetimeFigureOut">
              <a:rPr lang="en-US" smtClean="0"/>
              <a:t>3/15/23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88CA0-4D7D-4500-A38A-420625AF33DD}" type="slidenum">
              <a:rPr lang="en-US" smtClean="0"/>
              <a:t>‹#›</a:t>
            </a:fld>
            <a:endParaRPr lang="en-US"/>
          </a:p>
        </p:txBody>
      </p:sp>
    </p:spTree>
    <p:extLst>
      <p:ext uri="{BB962C8B-B14F-4D97-AF65-F5344CB8AC3E}">
        <p14:creationId xmlns:p14="http://schemas.microsoft.com/office/powerpoint/2010/main" val="224186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ttcnetwork.org/centers/northwest-pttc/product/prevention-science-curriculum-infusion-resourc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dc.gov/pictureofamerica/pdfs/picture_of_america_prevention.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careerpaths/k12teacherroadmap/epidemiology.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1r8hj72bfGo&amp;feature=emb_rel_paus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doi.org/10.1177/1745691617693054"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sycnet.apa.org/doi/10.1037/0033-295X.101.4.568"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1002/wps.20490"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ttcnetwork.org/centers/northwest-pttc/hom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16/j.addbeh.2012.02.01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qg-Qk4agpy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monitoringthefuture.org/" TargetMode="External"/><Relationship Id="rId7" Type="http://schemas.openxmlformats.org/officeDocument/2006/relationships/hyperlink" Target="https://www.cdc.gov/healthyyouth/data/yrbs/reports_factsheet_publications.htm"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cdc.gov/healthyyouth/data/yrbs/overview.htm" TargetMode="External"/><Relationship Id="rId5" Type="http://schemas.openxmlformats.org/officeDocument/2006/relationships/hyperlink" Target="https://www.cdc.gov/healthyyouth/data/yrbs/index.htm" TargetMode="External"/><Relationship Id="rId4" Type="http://schemas.openxmlformats.org/officeDocument/2006/relationships/hyperlink" Target="https://www.cdc.gov/healthyyouth/data/profiles/index.ht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tb.ku.edu/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ctb.ku.edu/en/assessing-community-needs-and-resources" TargetMode="External"/><Relationship Id="rId4" Type="http://schemas.openxmlformats.org/officeDocument/2006/relationships/hyperlink" Target="https://ctb.ku.edu/en/table-of-contents/assessment/assessing-community-needs-and-resourc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eblcprograms.org/docs/pdfs/EBPs_101.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h.gov/evidence-innovation/evidence-based-program-directorie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doi.org/10.1177/0193841X20933776" TargetMode="External"/><Relationship Id="rId4" Type="http://schemas.openxmlformats.org/officeDocument/2006/relationships/hyperlink" Target="https://www.blueprintsprograms.org/faq/"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dc.gov/violenceprevention/pdf/understanding_evidence-a.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blueprintsprograms.org/" TargetMode="External"/><Relationship Id="rId7" Type="http://schemas.openxmlformats.org/officeDocument/2006/relationships/hyperlink" Target="https://www.blueprintsprograms.org/program-search/"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blueprintsprograms.org/faq/" TargetMode="External"/><Relationship Id="rId5" Type="http://schemas.openxmlformats.org/officeDocument/2006/relationships/hyperlink" Target="https://www.pewtrusts.org/en/research-and-analysis/data-visualizations/2015/results-first-clearinghouse-database" TargetMode="External"/><Relationship Id="rId4" Type="http://schemas.openxmlformats.org/officeDocument/2006/relationships/hyperlink" Target="https://ies.ed.gov/ncee/ww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doi.org/10.1016/j.psychres.2019.04.025"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doi.org/10.1186/s40359-015-0089-9"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nirn.fpg.unc.edu/resources/handout-12-implementation-driver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doi.org/10.1007/s10935-013-0299-y"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irn.fpg.unc.edu/ai-hub/resources?f%5b0%5d=field_module%3A78"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crimesolutions.ojp.gov/"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amhsa.gov/resource/ebp/strategic-prevention-framewor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ddictionpolicy.org/preven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curriculum infusion package, </a:t>
            </a:r>
            <a:r>
              <a:rPr lang="en-US" sz="1800" i="1" dirty="0">
                <a:effectLst/>
                <a:latin typeface="Arial" panose="020B0604020202020204" pitchFamily="34" charset="0"/>
                <a:ea typeface="Calibri" panose="020F0502020204030204" pitchFamily="34" charset="0"/>
                <a:cs typeface="Times New Roman" panose="02020603050405020304" pitchFamily="18" charset="0"/>
              </a:rPr>
              <a:t>Introduction to Prevention Science</a:t>
            </a:r>
            <a:r>
              <a:rPr lang="en-US" sz="1800" dirty="0">
                <a:effectLst/>
                <a:latin typeface="Arial" panose="020B0604020202020204" pitchFamily="34" charset="0"/>
                <a:ea typeface="Calibri" panose="020F0502020204030204" pitchFamily="34" charset="0"/>
                <a:cs typeface="Times New Roman" panose="02020603050405020304" pitchFamily="18" charset="0"/>
              </a:rPr>
              <a:t>, was developed in 2021 by the Northwest Prevention Technology Transfer Center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PTTC</a:t>
            </a:r>
            <a:r>
              <a:rPr lang="en-US" sz="1800" dirty="0">
                <a:effectLst/>
                <a:latin typeface="Arial" panose="020B0604020202020204" pitchFamily="34" charset="0"/>
                <a:ea typeface="Calibri" panose="020F0502020204030204" pitchFamily="34" charset="0"/>
                <a:cs typeface="Times New Roman" panose="02020603050405020304" pitchFamily="18" charset="0"/>
              </a:rPr>
              <a:t>). The slide deck was created to help educators infuse core components of prevention science into their curriculum.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slide deck has 2 parts. The first part provides a high-level overview of prevention science. The second part delves deeper into three broad prevention practice content areas: 1) epidemiology, 2) evidence-based programs and practices, and 3) implementation science. This slide deck was created so that you can use it as a whole, or by individual sections. Each slide contains notes for the instructor. References are included within the presenter notes as well.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Supplemental resources are also available. The Prevention Science Curriculum Infusion Resource Table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https://pttcnetwork.org/centers/northwest-pttc/product/prevention-science-curriculum-infusion-resources</a:t>
            </a:r>
            <a:r>
              <a:rPr lang="en-US" sz="1800" dirty="0">
                <a:effectLst/>
                <a:latin typeface="Arial" panose="020B0604020202020204" pitchFamily="34" charset="0"/>
                <a:ea typeface="Calibri" panose="020F0502020204030204" pitchFamily="34" charset="0"/>
                <a:cs typeface="Times New Roman" panose="02020603050405020304" pitchFamily="18" charset="0"/>
              </a:rPr>
              <a:t>) was developed to provide educators across disciplines with a variety of materials related to the same three prevention practice content areas. These resources can help supplement the slide deck and can also be infused into existing courses to enhance training in prevention science.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1</a:t>
            </a:fld>
            <a:endParaRPr lang="en-US"/>
          </a:p>
        </p:txBody>
      </p:sp>
    </p:spTree>
    <p:extLst>
      <p:ext uri="{BB962C8B-B14F-4D97-AF65-F5344CB8AC3E}">
        <p14:creationId xmlns:p14="http://schemas.microsoft.com/office/powerpoint/2010/main" val="3091671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You might be asking yourself, where does prevention fit in the spectrum of interventions aimed at improving behavioral health?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This figure shows the 1994 model of the </a:t>
            </a: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spectrum of mental, emotional, and behavioral (MEB) interventions</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from the National Academies of Sciences, Engineering and Medicine. This version depicts the extension of interventions beyond treatment to include, prevention, and maintenance, thus expanding to the importance of sustaining the effects of treatment. </a:t>
            </a:r>
            <a:endParaRPr lang="en-US" dirty="0"/>
          </a:p>
          <a:p>
            <a:endParaRPr lang="en-US" dirty="0"/>
          </a:p>
          <a:p>
            <a:endParaRPr lang="en-US" dirty="0"/>
          </a:p>
          <a:p>
            <a:pPr marL="0" marR="0">
              <a:lnSpc>
                <a:spcPct val="107000"/>
              </a:lnSpc>
              <a:spcBef>
                <a:spcPts val="0"/>
              </a:spcBef>
              <a:spcAft>
                <a:spcPts val="800"/>
              </a:spcAft>
            </a:pPr>
            <a:r>
              <a:rPr lang="en-US" dirty="0"/>
              <a:t>Image Credit: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National Academies of Sciences, Engineering, and Medicine, 2019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dirty="0">
                <a:effectLst/>
                <a:latin typeface="Calibri" panose="020F0502020204030204" pitchFamily="34" charset="0"/>
                <a:cs typeface="Times New Roman" panose="02020603050405020304" pitchFamily="18" charset="0"/>
              </a:rPr>
              <a:t>Citation: </a:t>
            </a:r>
            <a:r>
              <a:rPr lang="en-US" sz="1800" dirty="0">
                <a:solidFill>
                  <a:srgbClr val="21212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National Academies of Sciences, Engineering, and Medicine. (2019). Fostering Healthy Mental, Emotional, and Behavioral Development in Children and Youth: A National Agenda. Washington, DC: The National Academies Press. https://doi.org/10.17226/25201.</a:t>
            </a:r>
            <a:endParaRPr lang="en-US" dirty="0"/>
          </a:p>
        </p:txBody>
      </p:sp>
      <p:sp>
        <p:nvSpPr>
          <p:cNvPr id="4" name="Slide Number Placeholder 3"/>
          <p:cNvSpPr>
            <a:spLocks noGrp="1"/>
          </p:cNvSpPr>
          <p:nvPr>
            <p:ph type="sldNum" sz="quarter" idx="5"/>
          </p:nvPr>
        </p:nvSpPr>
        <p:spPr/>
        <p:txBody>
          <a:bodyPr/>
          <a:lstStyle/>
          <a:p>
            <a:fld id="{A9D80280-44A9-45D0-8D40-12F94733EBF0}" type="slidenum">
              <a:rPr lang="en-US" smtClean="0"/>
              <a:t>11</a:t>
            </a:fld>
            <a:endParaRPr lang="en-US"/>
          </a:p>
        </p:txBody>
      </p:sp>
    </p:spTree>
    <p:extLst>
      <p:ext uri="{BB962C8B-B14F-4D97-AF65-F5344CB8AC3E}">
        <p14:creationId xmlns:p14="http://schemas.microsoft.com/office/powerpoint/2010/main" val="2760069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model was then expanded again in 2009</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 Here you’ll see that 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spectrum of mental, emotional, and behavioral (MEB) interventions </a:t>
            </a:r>
            <a:r>
              <a:rPr lang="en-US" sz="1800" dirty="0">
                <a:effectLst/>
                <a:latin typeface="Arial" panose="020B0604020202020204" pitchFamily="34" charset="0"/>
                <a:ea typeface="Calibri" panose="020F0502020204030204" pitchFamily="34" charset="0"/>
                <a:cs typeface="Times New Roman" panose="02020603050405020304" pitchFamily="18" charset="0"/>
              </a:rPr>
              <a:t>now also includes promotion, in addition to prevention, treatment and maintenance.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Promotion includes interventions that promote improvement of MEB health outcomes at societal, community, individual, and family levels. The model now also shows how promotion of health outcomes should be done actively across the spectrum.</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It is also important to note that the universal slice is bigger in this model as universal preventions are meant to reach everyone and there is a larger potential impact and scale than selective or indicated prevention interventions.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a full version of the Fostering Healthy Mental, Emotional, and Behavioral Development in Children and Youth (2019) visit,  https://www.nap.edu/catalog/25201/fostering-healthy-mental-emotional-and-behavioral-development-in-children-and-youth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800" dirty="0">
              <a:effectLst/>
              <a:latin typeface="Calibri" panose="020F0502020204030204" pitchFamily="34" charset="0"/>
              <a:cs typeface="Times New Roman" panose="02020603050405020304" pitchFamily="18" charset="0"/>
            </a:endParaRPr>
          </a:p>
          <a:p>
            <a:pPr marL="0" marR="0">
              <a:spcBef>
                <a:spcPts val="0"/>
              </a:spcBef>
              <a:spcAft>
                <a:spcPts val="800"/>
              </a:spcAft>
            </a:pPr>
            <a:endParaRPr lang="en-US" sz="18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t>Image Credit: </a:t>
            </a:r>
            <a:r>
              <a:rPr lang="en-US" sz="1200" dirty="0">
                <a:effectLst/>
                <a:latin typeface="Arial" panose="020B0604020202020204" pitchFamily="34" charset="0"/>
                <a:ea typeface="Calibri" panose="020F0502020204030204" pitchFamily="34" charset="0"/>
                <a:cs typeface="Times New Roman" panose="02020603050405020304" pitchFamily="18" charset="0"/>
              </a:rPr>
              <a:t>National Academies of Sciences, Engineering, and Medicine, 2019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lang="en-US"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dirty="0">
                <a:effectLst/>
                <a:latin typeface="Calibri" panose="020F0502020204030204" pitchFamily="34" charset="0"/>
                <a:cs typeface="Times New Roman" panose="02020603050405020304" pitchFamily="18" charset="0"/>
              </a:rPr>
              <a:t>Citation: </a:t>
            </a:r>
            <a:r>
              <a:rPr lang="en-US" sz="1200" dirty="0">
                <a:solidFill>
                  <a:srgbClr val="212121"/>
                </a:solidFill>
                <a:effectLst/>
                <a:latin typeface="Arial" panose="020B0604020202020204" pitchFamily="34" charset="0"/>
                <a:ea typeface="Calibri" panose="020F0502020204030204" pitchFamily="34" charset="0"/>
                <a:cs typeface="Times New Roman" panose="02020603050405020304" pitchFamily="18" charset="0"/>
              </a:rPr>
              <a:t>National Academies of Sciences, Engineering, and Medicine. (2019). Fostering Healthy Mental, Emotional, and Behavioral Development in Children and Youth: A National Agenda. Washington, DC: The National Academies Press. https://doi.org/10.17226/25201.</a:t>
            </a:r>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12</a:t>
            </a:fld>
            <a:endParaRPr lang="en-US"/>
          </a:p>
        </p:txBody>
      </p:sp>
    </p:spTree>
    <p:extLst>
      <p:ext uri="{BB962C8B-B14F-4D97-AF65-F5344CB8AC3E}">
        <p14:creationId xmlns:p14="http://schemas.microsoft.com/office/powerpoint/2010/main" val="8651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was depicted in the previous model, there are three levels of prevention…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Universal prevention </a:t>
            </a:r>
            <a:r>
              <a:rPr lang="en-US" sz="1800" dirty="0">
                <a:effectLst/>
                <a:latin typeface="Arial" panose="020B0604020202020204" pitchFamily="34" charset="0"/>
                <a:ea typeface="Calibri" panose="020F0502020204030204" pitchFamily="34" charset="0"/>
                <a:cs typeface="Times New Roman" panose="02020603050405020304" pitchFamily="18" charset="0"/>
              </a:rPr>
              <a:t>is preventing a problem before it has happened. The aim is to prevent the problem for everyone (although we are rarely successful in reaching every young person).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Selected prevention </a:t>
            </a:r>
            <a:r>
              <a:rPr lang="en-US" sz="1800" dirty="0">
                <a:effectLst/>
                <a:latin typeface="Arial" panose="020B0604020202020204" pitchFamily="34" charset="0"/>
                <a:ea typeface="Calibri" panose="020F0502020204030204" pitchFamily="34" charset="0"/>
                <a:cs typeface="Times New Roman" panose="02020603050405020304" pitchFamily="18" charset="0"/>
              </a:rPr>
              <a:t>is preventing a problem among a group of people that have been identified as particularly at risk for the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Indicated prevention </a:t>
            </a:r>
            <a:r>
              <a:rPr lang="en-US" sz="1800" dirty="0">
                <a:effectLst/>
                <a:latin typeface="Arial" panose="020B0604020202020204" pitchFamily="34" charset="0"/>
                <a:ea typeface="Calibri" panose="020F0502020204030204" pitchFamily="34" charset="0"/>
                <a:cs typeface="Times New Roman" panose="02020603050405020304" pitchFamily="18" charset="0"/>
              </a:rPr>
              <a:t>is preventing significant problems for a group of people who are already showing some indication that they have early stages of the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Citation: </a:t>
            </a:r>
            <a:r>
              <a:rPr lang="en-US" sz="1200" dirty="0">
                <a:solidFill>
                  <a:srgbClr val="21212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National Academies of Sciences, Engineering, and Medicine. (2019). Fostering Healthy Mental, Emotional, and Behavioral Development in Children and Youth: A National Agenda. Washington, DC: The National Academies Press. https://doi.org/10.17226/25201.</a:t>
            </a:r>
            <a:endParaRPr lang="en-US" dirty="0"/>
          </a:p>
        </p:txBody>
      </p:sp>
      <p:sp>
        <p:nvSpPr>
          <p:cNvPr id="4" name="Slide Number Placeholder 3"/>
          <p:cNvSpPr>
            <a:spLocks noGrp="1"/>
          </p:cNvSpPr>
          <p:nvPr>
            <p:ph type="sldNum" sz="quarter" idx="5"/>
          </p:nvPr>
        </p:nvSpPr>
        <p:spPr/>
        <p:txBody>
          <a:bodyPr/>
          <a:lstStyle/>
          <a:p>
            <a:fld id="{A9D80280-44A9-45D0-8D40-12F94733EBF0}" type="slidenum">
              <a:rPr lang="en-US" smtClean="0"/>
              <a:t>13</a:t>
            </a:fld>
            <a:endParaRPr lang="en-US"/>
          </a:p>
        </p:txBody>
      </p:sp>
    </p:spTree>
    <p:extLst>
      <p:ext uri="{BB962C8B-B14F-4D97-AF65-F5344CB8AC3E}">
        <p14:creationId xmlns:p14="http://schemas.microsoft.com/office/powerpoint/2010/main" val="3422092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terminology used when describing “levels of prevention” varies depending on the field you are in. For example, in medical professions levels of prevention may be described as primary, secondary, and tertiary prevention.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an applied example of the levels of disease prevention please see the CDC’s Prevention Picture of America: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https://www.cdc.gov/pictureofamerica/pdfs/picture_of_america_prevention.pdf</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Citation: Centers for Disease Control and Prevention. (2017). </a:t>
            </a:r>
            <a:r>
              <a:rPr lang="en-US" sz="1800" i="1" dirty="0">
                <a:effectLst/>
                <a:latin typeface="Arial" panose="020B0604020202020204" pitchFamily="34" charset="0"/>
                <a:ea typeface="Calibri" panose="020F0502020204030204" pitchFamily="34" charset="0"/>
                <a:cs typeface="Times New Roman" panose="02020603050405020304" pitchFamily="18" charset="0"/>
              </a:rPr>
              <a:t>Prevention: Picture of America. </a:t>
            </a:r>
            <a:r>
              <a:rPr lang="en-US" sz="1800" i="0" dirty="0">
                <a:effectLst/>
                <a:latin typeface="Arial" panose="020B0604020202020204" pitchFamily="34" charset="0"/>
                <a:ea typeface="Calibri" panose="020F0502020204030204" pitchFamily="34" charset="0"/>
                <a:cs typeface="Times New Roman" panose="02020603050405020304" pitchFamily="18" charset="0"/>
              </a:rPr>
              <a:t>https://www.cdc.gov/pictureofamerica/pdfs/picture_of_america_prevention.pdf</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14</a:t>
            </a:fld>
            <a:endParaRPr lang="en-US"/>
          </a:p>
        </p:txBody>
      </p:sp>
    </p:spTree>
    <p:extLst>
      <p:ext uri="{BB962C8B-B14F-4D97-AF65-F5344CB8AC3E}">
        <p14:creationId xmlns:p14="http://schemas.microsoft.com/office/powerpoint/2010/main" val="354461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There are three broad content areas where prevention science can inform prevention practice.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b="1">
                <a:effectLst/>
                <a:latin typeface="Arial" panose="020B0604020202020204" pitchFamily="34" charset="0"/>
                <a:ea typeface="Calibri" panose="020F0502020204030204" pitchFamily="34" charset="0"/>
                <a:cs typeface="Times New Roman" panose="02020603050405020304" pitchFamily="18" charset="0"/>
              </a:rPr>
              <a:t>Epidemiology: </a:t>
            </a:r>
            <a:r>
              <a:rPr lang="en-US" sz="1800">
                <a:effectLst/>
                <a:latin typeface="Arial" panose="020B0604020202020204" pitchFamily="34" charset="0"/>
                <a:ea typeface="Calibri" panose="020F0502020204030204" pitchFamily="34" charset="0"/>
                <a:cs typeface="Times New Roman" panose="02020603050405020304" pitchFamily="18" charset="0"/>
              </a:rPr>
              <a:t>Understanding the development of behavioral health problems and the associated risk and protective factors at the individual, family, school, and community levels;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b="1">
                <a:effectLst/>
                <a:latin typeface="Arial" panose="020B0604020202020204" pitchFamily="34" charset="0"/>
                <a:ea typeface="Calibri" panose="020F0502020204030204" pitchFamily="34" charset="0"/>
                <a:cs typeface="Times New Roman" panose="02020603050405020304" pitchFamily="18" charset="0"/>
              </a:rPr>
              <a:t>Evidence-Based Programs: </a:t>
            </a:r>
            <a:r>
              <a:rPr lang="en-US" sz="1800">
                <a:effectLst/>
                <a:latin typeface="Arial" panose="020B0604020202020204" pitchFamily="34" charset="0"/>
                <a:ea typeface="Calibri" panose="020F0502020204030204" pitchFamily="34" charset="0"/>
                <a:cs typeface="Times New Roman" panose="02020603050405020304" pitchFamily="18" charset="0"/>
              </a:rPr>
              <a:t>Developing and/or selecting evidence-based prevention programs, practices, and policies; and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800" b="1">
                <a:effectLst/>
                <a:latin typeface="Arial" panose="020B0604020202020204" pitchFamily="34" charset="0"/>
                <a:ea typeface="Calibri" panose="020F0502020204030204" pitchFamily="34" charset="0"/>
                <a:cs typeface="Times New Roman" panose="02020603050405020304" pitchFamily="18" charset="0"/>
              </a:rPr>
              <a:t>Implementation: </a:t>
            </a:r>
            <a:r>
              <a:rPr lang="en-US" sz="1800">
                <a:effectLst/>
                <a:latin typeface="Arial" panose="020B0604020202020204" pitchFamily="34" charset="0"/>
                <a:ea typeface="Calibri" panose="020F0502020204030204" pitchFamily="34" charset="0"/>
                <a:cs typeface="Times New Roman" panose="02020603050405020304" pitchFamily="18" charset="0"/>
              </a:rPr>
              <a:t>Implementing evidence-based prevention programs, practices, and policies to meet community needs and reduce behavioral health problems.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We will now take a deeper dive into these three areas starting with Epidemiology.</a:t>
            </a: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Image Credit: Getty Images (purchased image)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altLang="en-US">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15</a:t>
            </a:fld>
            <a:endParaRPr lang="en-US"/>
          </a:p>
        </p:txBody>
      </p:sp>
    </p:spTree>
    <p:extLst>
      <p:ext uri="{BB962C8B-B14F-4D97-AF65-F5344CB8AC3E}">
        <p14:creationId xmlns:p14="http://schemas.microsoft.com/office/powerpoint/2010/main" val="284805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The first content area is epidemiology.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17</a:t>
            </a:fld>
            <a:endParaRPr lang="en-US"/>
          </a:p>
        </p:txBody>
      </p:sp>
    </p:spTree>
    <p:extLst>
      <p:ext uri="{BB962C8B-B14F-4D97-AF65-F5344CB8AC3E}">
        <p14:creationId xmlns:p14="http://schemas.microsoft.com/office/powerpoint/2010/main" val="485602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Epidemiology is the method used to find the causes of health outcomes and diseases in populations (CDC, 2016).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Prevention science uses a developmental epidemiological perspective to understand the major risk and protective factors (individual, peer, school, community) that are empirically linked to future healthy development or the development of various behavioral health problems.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Image Credit: Getty Images (purchased image)</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Citation: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Centers for Disease Control and Prevention. (2016).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What is epidemiology?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https://www.cdc.gov/careerpaths/k12teacherroadmap/epidemiology.html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B288CA0-4D7D-4500-A38A-420625AF33DD}" type="slidenum">
              <a:rPr lang="en-US" smtClean="0"/>
              <a:t>18</a:t>
            </a:fld>
            <a:endParaRPr lang="en-US"/>
          </a:p>
        </p:txBody>
      </p:sp>
    </p:spTree>
    <p:extLst>
      <p:ext uri="{BB962C8B-B14F-4D97-AF65-F5344CB8AC3E}">
        <p14:creationId xmlns:p14="http://schemas.microsoft.com/office/powerpoint/2010/main" val="640327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slide shows a figure developed by the Center on the Developing Child at Harvard University to depict the association between risk factors, protective factors, and resilience – and how they interact with one another to influence children’s development.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red and purple blocks on the left side of the scale depict </a:t>
            </a:r>
            <a:r>
              <a:rPr lang="en-US" sz="1800" b="1" dirty="0">
                <a:effectLst/>
                <a:latin typeface="Arial" panose="020B0604020202020204" pitchFamily="34" charset="0"/>
                <a:ea typeface="Calibri" panose="020F0502020204030204" pitchFamily="34" charset="0"/>
                <a:cs typeface="Times New Roman" panose="02020603050405020304" pitchFamily="18" charset="0"/>
              </a:rPr>
              <a:t>risk factors, </a:t>
            </a:r>
            <a:r>
              <a:rPr lang="en-US" sz="1800" dirty="0">
                <a:effectLst/>
                <a:latin typeface="Arial" panose="020B0604020202020204" pitchFamily="34" charset="0"/>
                <a:ea typeface="Calibri" panose="020F0502020204030204" pitchFamily="34" charset="0"/>
                <a:cs typeface="Times New Roman" panose="02020603050405020304" pitchFamily="18" charset="0"/>
              </a:rPr>
              <a:t>which include</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conditions that decrease the likelihood of a positive outcome. The presence of a risk factor does not ensure or guarantee that a specific outcome is inevitable – it merely increases the chance or probability that a problem will develop.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 orange, yellow, green, and blue blocks on the right side of the scale depict </a:t>
            </a:r>
            <a:r>
              <a:rPr lang="en-US" sz="1800" b="1" dirty="0">
                <a:effectLst/>
                <a:latin typeface="Arial" panose="020B0604020202020204" pitchFamily="34" charset="0"/>
                <a:ea typeface="Calibri" panose="020F0502020204030204" pitchFamily="34" charset="0"/>
                <a:cs typeface="Times New Roman" panose="02020603050405020304" pitchFamily="18" charset="0"/>
              </a:rPr>
              <a:t>protective factors, </a:t>
            </a:r>
            <a:r>
              <a:rPr lang="en-US" sz="1800" dirty="0">
                <a:effectLst/>
                <a:latin typeface="Arial" panose="020B0604020202020204" pitchFamily="34" charset="0"/>
                <a:ea typeface="Calibri" panose="020F0502020204030204" pitchFamily="34" charset="0"/>
                <a:cs typeface="Times New Roman" panose="02020603050405020304" pitchFamily="18" charset="0"/>
              </a:rPr>
              <a:t>which include conditions that buffer youth from the negative effects of risk and increase the likelihood of positive, healthy development (e.g., decreased problem behaviors).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this figure, resilience, is depicted as a fulcrum that can move to the left or right – increasing or decreasing the likelihood that risk or protective factors with have a stronger influence on children’s development. It is important to note that resilience is NOT a single factor, but instead the</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outcome of a process that considers both the level of risk exposure and the presence of protective factors.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concepts are described further in this two-minute video called </a:t>
            </a:r>
            <a:r>
              <a:rPr lang="en-US" sz="1800" i="1" dirty="0" err="1">
                <a:effectLst/>
                <a:latin typeface="Arial" panose="020B0604020202020204" pitchFamily="34" charset="0"/>
                <a:ea typeface="Calibri" panose="020F0502020204030204" pitchFamily="34" charset="0"/>
                <a:cs typeface="Times New Roman" panose="02020603050405020304" pitchFamily="18" charset="0"/>
              </a:rPr>
              <a:t>InBrief</a:t>
            </a:r>
            <a:r>
              <a:rPr lang="en-US" sz="1800" i="1" dirty="0">
                <a:effectLst/>
                <a:latin typeface="Arial" panose="020B0604020202020204" pitchFamily="34" charset="0"/>
                <a:ea typeface="Calibri" panose="020F0502020204030204" pitchFamily="34" charset="0"/>
                <a:cs typeface="Times New Roman" panose="02020603050405020304" pitchFamily="18" charset="0"/>
              </a:rPr>
              <a:t>: The Science of Resilience</a:t>
            </a:r>
            <a:r>
              <a:rPr lang="en-US" sz="1800" dirty="0">
                <a:effectLst/>
                <a:latin typeface="Arial" panose="020B0604020202020204" pitchFamily="34" charset="0"/>
                <a:ea typeface="Calibri" panose="020F0502020204030204" pitchFamily="34" charset="0"/>
                <a:cs typeface="Times New Roman" panose="02020603050405020304" pitchFamily="18" charset="0"/>
              </a:rPr>
              <a:t> from the Center on the Developing Child at Harvard University.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https://www.youtube.com/watch?v=1r8hj72bfGo&amp;feature=emb_rel_pause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Image Credit: Center on the Developing Child at Harvard University</a:t>
            </a:r>
          </a:p>
          <a:p>
            <a:endParaRPr lang="en-US" dirty="0"/>
          </a:p>
          <a:p>
            <a:r>
              <a:rPr lang="en-US" dirty="0"/>
              <a:t>Citation: Center on the Developing Child at Harvard University. (</a:t>
            </a:r>
            <a:r>
              <a:rPr lang="en-US" dirty="0" err="1"/>
              <a:t>nd</a:t>
            </a:r>
            <a:r>
              <a:rPr lang="en-US" dirty="0"/>
              <a:t>). Resilience. https://developingchild.harvard.edu/science/key-concepts/resilience/</a:t>
            </a:r>
          </a:p>
          <a:p>
            <a:endParaRPr lang="en-US" dirty="0"/>
          </a:p>
          <a:p>
            <a:r>
              <a:rPr lang="en-US" sz="1800" b="0" i="0" dirty="0">
                <a:solidFill>
                  <a:srgbClr val="000000"/>
                </a:solidFill>
                <a:effectLst/>
                <a:latin typeface="Arial" panose="020B0604020202020204" pitchFamily="34" charset="0"/>
              </a:rPr>
              <a:t>Ellis, B. J., Bianchi, J., </a:t>
            </a:r>
            <a:r>
              <a:rPr lang="en-US" sz="1800" b="0" i="0" dirty="0" err="1">
                <a:solidFill>
                  <a:srgbClr val="000000"/>
                </a:solidFill>
                <a:effectLst/>
                <a:latin typeface="Arial" panose="020B0604020202020204" pitchFamily="34" charset="0"/>
              </a:rPr>
              <a:t>Griskevicius</a:t>
            </a:r>
            <a:r>
              <a:rPr lang="en-US" sz="1800" b="0" i="0" dirty="0">
                <a:solidFill>
                  <a:srgbClr val="000000"/>
                </a:solidFill>
                <a:effectLst/>
                <a:latin typeface="Arial" panose="020B0604020202020204" pitchFamily="34" charset="0"/>
              </a:rPr>
              <a:t>, V., &amp; </a:t>
            </a:r>
            <a:r>
              <a:rPr lang="en-US" sz="1800" b="0" i="0" dirty="0" err="1">
                <a:solidFill>
                  <a:srgbClr val="000000"/>
                </a:solidFill>
                <a:effectLst/>
                <a:latin typeface="Arial" panose="020B0604020202020204" pitchFamily="34" charset="0"/>
              </a:rPr>
              <a:t>Frankenhuis</a:t>
            </a:r>
            <a:r>
              <a:rPr lang="en-US" sz="1800" b="0" i="0" dirty="0">
                <a:solidFill>
                  <a:srgbClr val="000000"/>
                </a:solidFill>
                <a:effectLst/>
                <a:latin typeface="Arial" panose="020B0604020202020204" pitchFamily="34" charset="0"/>
              </a:rPr>
              <a:t>, W. E. (2017). Beyond risk and protective factors: An adaptation-based approach to resilience. </a:t>
            </a:r>
            <a:r>
              <a:rPr lang="en-US" sz="1800" b="0" i="1" dirty="0">
                <a:solidFill>
                  <a:srgbClr val="000000"/>
                </a:solidFill>
                <a:effectLst/>
                <a:latin typeface="Arial" panose="020B0604020202020204" pitchFamily="34" charset="0"/>
              </a:rPr>
              <a:t>Perspectives on Psychological Science</a:t>
            </a:r>
            <a:r>
              <a:rPr lang="en-US" sz="1800" b="0" i="0" dirty="0">
                <a:solidFill>
                  <a:srgbClr val="000000"/>
                </a:solidFill>
                <a:effectLst/>
                <a:latin typeface="Arial" panose="020B0604020202020204" pitchFamily="34" charset="0"/>
              </a:rPr>
              <a:t>, </a:t>
            </a:r>
            <a:r>
              <a:rPr lang="en-US" sz="1800" b="0" i="1" dirty="0">
                <a:solidFill>
                  <a:srgbClr val="000000"/>
                </a:solidFill>
                <a:effectLst/>
                <a:latin typeface="Arial" panose="020B0604020202020204" pitchFamily="34" charset="0"/>
              </a:rPr>
              <a:t>12</a:t>
            </a:r>
            <a:r>
              <a:rPr lang="en-US" sz="1800" b="0" i="0" dirty="0">
                <a:solidFill>
                  <a:srgbClr val="000000"/>
                </a:solidFill>
                <a:effectLst/>
                <a:latin typeface="Arial" panose="020B0604020202020204" pitchFamily="34" charset="0"/>
              </a:rPr>
              <a:t>(4), 561–587. </a:t>
            </a:r>
            <a:r>
              <a:rPr lang="en-US" sz="1800" b="0" i="0" u="sng" strike="noStrike" dirty="0">
                <a:solidFill>
                  <a:srgbClr val="00467F"/>
                </a:solidFill>
                <a:effectLst/>
                <a:latin typeface="Arial" panose="020B0604020202020204" pitchFamily="34" charset="0"/>
                <a:hlinkClick r:id="rId4"/>
              </a:rPr>
              <a:t>https://doi.org/10.1177/1745691617693054</a:t>
            </a:r>
            <a:endParaRPr lang="en-US" dirty="0"/>
          </a:p>
        </p:txBody>
      </p:sp>
      <p:sp>
        <p:nvSpPr>
          <p:cNvPr id="4" name="Slide Number Placeholder 3"/>
          <p:cNvSpPr>
            <a:spLocks noGrp="1"/>
          </p:cNvSpPr>
          <p:nvPr>
            <p:ph type="sldNum" sz="quarter" idx="5"/>
          </p:nvPr>
        </p:nvSpPr>
        <p:spPr/>
        <p:txBody>
          <a:bodyPr/>
          <a:lstStyle/>
          <a:p>
            <a:fld id="{A9D80280-44A9-45D0-8D40-12F94733EBF0}" type="slidenum">
              <a:rPr lang="en-US" smtClean="0"/>
              <a:t>19</a:t>
            </a:fld>
            <a:endParaRPr lang="en-US"/>
          </a:p>
        </p:txBody>
      </p:sp>
    </p:spTree>
    <p:extLst>
      <p:ext uri="{BB962C8B-B14F-4D97-AF65-F5344CB8AC3E}">
        <p14:creationId xmlns:p14="http://schemas.microsoft.com/office/powerpoint/2010/main" val="373208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latin typeface="+mn-lt"/>
              </a:rPr>
              <a:t>Ecological theory explains how individual’s development is affected by interactions between characteristics of the self and conditions in his/her environment. Environmental conditions are the contexts in which the individual develops – layers of the family, peer, school, community. </a:t>
            </a:r>
          </a:p>
          <a:p>
            <a:pPr marL="0" indent="0">
              <a:buFont typeface="Arial" panose="020B0604020202020204" pitchFamily="34" charse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mn-lt"/>
              </a:rPr>
              <a:t>For example, a </a:t>
            </a:r>
            <a:r>
              <a:rPr lang="en-US" sz="1200" b="0" i="0" kern="1200" dirty="0">
                <a:solidFill>
                  <a:schemeClr val="tx1"/>
                </a:solidFill>
                <a:effectLst/>
                <a:latin typeface="+mn-lt"/>
                <a:ea typeface="+mn-ea"/>
                <a:cs typeface="+mn-cs"/>
              </a:rPr>
              <a:t>child who is referred to the juvenile justice system is also a child who lives within some type of family unit, attends a local school, and has a network of peers.</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Image Credit: Santrock, </a:t>
            </a:r>
            <a:r>
              <a:rPr lang="en-US" sz="1200" b="0" i="0" kern="1200" dirty="0" err="1">
                <a:solidFill>
                  <a:schemeClr val="tx1"/>
                </a:solidFill>
                <a:effectLst/>
                <a:latin typeface="+mn-lt"/>
                <a:ea typeface="+mn-ea"/>
                <a:cs typeface="+mn-cs"/>
              </a:rPr>
              <a:t>J.W</a:t>
            </a:r>
            <a:r>
              <a:rPr lang="en-US" sz="1200" b="0" i="0" kern="1200" dirty="0">
                <a:solidFill>
                  <a:schemeClr val="tx1"/>
                </a:solidFill>
                <a:effectLst/>
                <a:latin typeface="+mn-lt"/>
                <a:ea typeface="+mn-ea"/>
                <a:cs typeface="+mn-cs"/>
              </a:rPr>
              <a:t>. (2007). Child development: An introduction (11th ed.). Princeton, NJ: McGraw Hill.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Citation: </a:t>
            </a:r>
            <a:r>
              <a:rPr lang="en-US" b="0" i="0" dirty="0">
                <a:solidFill>
                  <a:srgbClr val="333333"/>
                </a:solidFill>
                <a:effectLst/>
                <a:latin typeface="Arial" panose="020B0604020202020204" pitchFamily="34" charset="0"/>
              </a:rPr>
              <a:t>Bronfenbrenner, U., &amp; </a:t>
            </a:r>
            <a:r>
              <a:rPr lang="en-US" b="0" i="0" dirty="0" err="1">
                <a:solidFill>
                  <a:srgbClr val="333333"/>
                </a:solidFill>
                <a:effectLst/>
                <a:latin typeface="Arial" panose="020B0604020202020204" pitchFamily="34" charset="0"/>
              </a:rPr>
              <a:t>Ceci</a:t>
            </a:r>
            <a:r>
              <a:rPr lang="en-US" b="0" i="0" dirty="0">
                <a:solidFill>
                  <a:srgbClr val="333333"/>
                </a:solidFill>
                <a:effectLst/>
                <a:latin typeface="Arial" panose="020B0604020202020204" pitchFamily="34" charset="0"/>
              </a:rPr>
              <a:t>, S. J. (1994). Nature-</a:t>
            </a:r>
            <a:r>
              <a:rPr lang="en-US" b="0" i="0" dirty="0" err="1">
                <a:solidFill>
                  <a:srgbClr val="333333"/>
                </a:solidFill>
                <a:effectLst/>
                <a:latin typeface="Arial" panose="020B0604020202020204" pitchFamily="34" charset="0"/>
              </a:rPr>
              <a:t>nuture</a:t>
            </a:r>
            <a:r>
              <a:rPr lang="en-US" b="0" i="0" dirty="0">
                <a:solidFill>
                  <a:srgbClr val="333333"/>
                </a:solidFill>
                <a:effectLst/>
                <a:latin typeface="Arial" panose="020B0604020202020204" pitchFamily="34" charset="0"/>
              </a:rPr>
              <a:t> reconceptualized in developmental perspective: A bioecological model. </a:t>
            </a:r>
            <a:r>
              <a:rPr lang="en-US" b="0" i="1" dirty="0">
                <a:solidFill>
                  <a:srgbClr val="333333"/>
                </a:solidFill>
                <a:effectLst/>
                <a:latin typeface="Arial" panose="020B0604020202020204" pitchFamily="34" charset="0"/>
              </a:rPr>
              <a:t>Psychological Review, 101</a:t>
            </a:r>
            <a:r>
              <a:rPr lang="en-US" b="0" i="0" dirty="0">
                <a:solidFill>
                  <a:srgbClr val="333333"/>
                </a:solidFill>
                <a:effectLst/>
                <a:latin typeface="Arial" panose="020B0604020202020204" pitchFamily="34" charset="0"/>
              </a:rPr>
              <a:t>(4), 568–586. </a:t>
            </a:r>
            <a:r>
              <a:rPr lang="en-US" b="0" i="0" u="none" strike="noStrike" dirty="0">
                <a:solidFill>
                  <a:srgbClr val="2C72B7"/>
                </a:solidFill>
                <a:effectLst/>
                <a:latin typeface="Arial" panose="020B0604020202020204" pitchFamily="34" charset="0"/>
                <a:hlinkClick r:id="rId3"/>
              </a:rPr>
              <a:t>https://doi.org/10.1037/0033-295X.101.4.568</a:t>
            </a:r>
            <a:endParaRPr lang="en-US" b="0" i="0" u="none" strike="noStrike" dirty="0">
              <a:solidFill>
                <a:srgbClr val="2C72B7"/>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dirty="0">
              <a:solidFill>
                <a:srgbClr val="2C72B7"/>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dirty="0" err="1">
                <a:solidFill>
                  <a:srgbClr val="000000"/>
                </a:solidFill>
                <a:effectLst/>
                <a:latin typeface="Arial" panose="020B0604020202020204" pitchFamily="34" charset="0"/>
              </a:rPr>
              <a:t>Radua</a:t>
            </a:r>
            <a:r>
              <a:rPr lang="en-US" sz="1800" b="0" i="0" dirty="0">
                <a:solidFill>
                  <a:srgbClr val="000000"/>
                </a:solidFill>
                <a:effectLst/>
                <a:latin typeface="Arial" panose="020B0604020202020204" pitchFamily="34" charset="0"/>
              </a:rPr>
              <a:t>, J., </a:t>
            </a:r>
            <a:r>
              <a:rPr lang="en-US" sz="1800" b="0" i="0" dirty="0" err="1">
                <a:solidFill>
                  <a:srgbClr val="000000"/>
                </a:solidFill>
                <a:effectLst/>
                <a:latin typeface="Arial" panose="020B0604020202020204" pitchFamily="34" charset="0"/>
              </a:rPr>
              <a:t>Ramella-Cravaro</a:t>
            </a:r>
            <a:r>
              <a:rPr lang="en-US" sz="1800" b="0" i="0" dirty="0">
                <a:solidFill>
                  <a:srgbClr val="000000"/>
                </a:solidFill>
                <a:effectLst/>
                <a:latin typeface="Arial" panose="020B0604020202020204" pitchFamily="34" charset="0"/>
              </a:rPr>
              <a:t>, V., Ioannidis, J., Reichenberg, A., </a:t>
            </a:r>
            <a:r>
              <a:rPr lang="en-US" sz="1800" b="0" i="0" dirty="0" err="1">
                <a:solidFill>
                  <a:srgbClr val="000000"/>
                </a:solidFill>
                <a:effectLst/>
                <a:latin typeface="Arial" panose="020B0604020202020204" pitchFamily="34" charset="0"/>
              </a:rPr>
              <a:t>Phiphopthatsanee</a:t>
            </a:r>
            <a:r>
              <a:rPr lang="en-US" sz="1800" b="0" i="0" dirty="0">
                <a:solidFill>
                  <a:srgbClr val="000000"/>
                </a:solidFill>
                <a:effectLst/>
                <a:latin typeface="Arial" panose="020B0604020202020204" pitchFamily="34" charset="0"/>
              </a:rPr>
              <a:t>, N., Amir, T., </a:t>
            </a:r>
            <a:r>
              <a:rPr lang="en-US" sz="1800" b="0" i="0" dirty="0" err="1">
                <a:solidFill>
                  <a:srgbClr val="000000"/>
                </a:solidFill>
                <a:effectLst/>
                <a:latin typeface="Arial" panose="020B0604020202020204" pitchFamily="34" charset="0"/>
              </a:rPr>
              <a:t>Yenn</a:t>
            </a:r>
            <a:r>
              <a:rPr lang="en-US" sz="1800" b="0" i="0" dirty="0">
                <a:solidFill>
                  <a:srgbClr val="000000"/>
                </a:solidFill>
                <a:effectLst/>
                <a:latin typeface="Arial" panose="020B0604020202020204" pitchFamily="34" charset="0"/>
              </a:rPr>
              <a:t> </a:t>
            </a:r>
            <a:r>
              <a:rPr lang="en-US" sz="1800" b="0" i="0" dirty="0" err="1">
                <a:solidFill>
                  <a:srgbClr val="000000"/>
                </a:solidFill>
                <a:effectLst/>
                <a:latin typeface="Arial" panose="020B0604020202020204" pitchFamily="34" charset="0"/>
              </a:rPr>
              <a:t>Thoo</a:t>
            </a:r>
            <a:r>
              <a:rPr lang="en-US" sz="1800" b="0" i="0" dirty="0">
                <a:solidFill>
                  <a:srgbClr val="000000"/>
                </a:solidFill>
                <a:effectLst/>
                <a:latin typeface="Arial" panose="020B0604020202020204" pitchFamily="34" charset="0"/>
              </a:rPr>
              <a:t>, H., Oliver, D., Davies, C., Morgan, C., McGuire, P., Murray, R. M., &amp; </a:t>
            </a:r>
            <a:r>
              <a:rPr lang="en-US" sz="1800" b="0" i="0" dirty="0" err="1">
                <a:solidFill>
                  <a:srgbClr val="000000"/>
                </a:solidFill>
                <a:effectLst/>
                <a:latin typeface="Arial" panose="020B0604020202020204" pitchFamily="34" charset="0"/>
              </a:rPr>
              <a:t>Fusar</a:t>
            </a:r>
            <a:r>
              <a:rPr lang="en-US" sz="1800" b="0" i="0" dirty="0">
                <a:solidFill>
                  <a:srgbClr val="000000"/>
                </a:solidFill>
                <a:effectLst/>
                <a:latin typeface="Arial" panose="020B0604020202020204" pitchFamily="34" charset="0"/>
              </a:rPr>
              <a:t>-</a:t>
            </a:r>
            <a:r>
              <a:rPr lang="en-US" sz="1800" b="0" i="0" dirty="0">
                <a:solidFill>
                  <a:srgbClr val="000000"/>
                </a:solidFill>
                <a:effectLst/>
                <a:latin typeface="Calibri" panose="020F0502020204030204" pitchFamily="34" charset="0"/>
              </a:rPr>
              <a:t> </a:t>
            </a:r>
            <a:r>
              <a:rPr lang="en-US" sz="1800" b="0" i="0" dirty="0">
                <a:solidFill>
                  <a:srgbClr val="000000"/>
                </a:solidFill>
                <a:effectLst/>
                <a:latin typeface="Arial" panose="020B0604020202020204" pitchFamily="34" charset="0"/>
              </a:rPr>
              <a:t>Poli, P. (2018). What causes psychosis? An umbrella review of risk and protective factors. </a:t>
            </a:r>
            <a:r>
              <a:rPr lang="en-US" sz="1800" b="0" i="1" dirty="0">
                <a:solidFill>
                  <a:srgbClr val="000000"/>
                </a:solidFill>
                <a:effectLst/>
                <a:latin typeface="Arial" panose="020B0604020202020204" pitchFamily="34" charset="0"/>
              </a:rPr>
              <a:t>World Psychiatry, 17</a:t>
            </a:r>
            <a:r>
              <a:rPr lang="en-US" sz="1800" b="0" i="0" dirty="0">
                <a:solidFill>
                  <a:srgbClr val="000000"/>
                </a:solidFill>
                <a:effectLst/>
                <a:latin typeface="Arial" panose="020B0604020202020204" pitchFamily="34" charset="0"/>
              </a:rPr>
              <a:t>(1), 49-66. </a:t>
            </a:r>
            <a:r>
              <a:rPr lang="en-US" sz="1800" b="0" i="0" u="sng" strike="noStrike" dirty="0">
                <a:solidFill>
                  <a:srgbClr val="00467F"/>
                </a:solidFill>
                <a:effectLst/>
                <a:latin typeface="Arial" panose="020B0604020202020204" pitchFamily="34" charset="0"/>
                <a:hlinkClick r:id="rId4"/>
              </a:rPr>
              <a:t>https://doi.org/10.1002/wps.20490</a:t>
            </a:r>
            <a:r>
              <a:rPr lang="en-US" sz="1800" b="0" i="0" dirty="0">
                <a:solidFill>
                  <a:srgbClr val="000000"/>
                </a:solidFill>
                <a:effectLst/>
                <a:latin typeface="Arial" panose="020B0604020202020204" pitchFamily="34" charset="0"/>
              </a:rPr>
              <a:t> </a:t>
            </a:r>
            <a:endParaRPr lang="en-US" b="0" dirty="0">
              <a:latin typeface="+mn-lt"/>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20</a:t>
            </a:fld>
            <a:endParaRPr lang="en-US"/>
          </a:p>
        </p:txBody>
      </p:sp>
    </p:spTree>
    <p:extLst>
      <p:ext uri="{BB962C8B-B14F-4D97-AF65-F5344CB8AC3E}">
        <p14:creationId xmlns:p14="http://schemas.microsoft.com/office/powerpoint/2010/main" val="1842912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Policies at all levels – community, state, and national – can impact the other levels of the ecological model</a:t>
            </a:r>
          </a:p>
          <a:p>
            <a:endParaRPr lang="en-US" dirty="0"/>
          </a:p>
          <a:p>
            <a:pPr marL="0" indent="0">
              <a:buFont typeface="Arial" panose="020B0604020202020204" pitchFamily="34" charset="0"/>
              <a:buNone/>
            </a:pPr>
            <a:r>
              <a:rPr lang="en-US" dirty="0">
                <a:latin typeface="+mn-lt"/>
              </a:rPr>
              <a:t>Regardless of the policy domain - child welfare, mental health, juvenile justice, etc. – a risk and resilience framework helps to:</a:t>
            </a:r>
          </a:p>
          <a:p>
            <a:pPr marL="457200" indent="-457200">
              <a:buFont typeface="Arial" panose="020B0604020202020204" pitchFamily="34" charset="0"/>
              <a:buChar char="•"/>
            </a:pPr>
            <a:r>
              <a:rPr lang="en-US" dirty="0">
                <a:latin typeface="+mn-lt"/>
              </a:rPr>
              <a:t>Identify prevalence of problem</a:t>
            </a:r>
          </a:p>
          <a:p>
            <a:pPr marL="457200" indent="-457200">
              <a:buFont typeface="Arial" panose="020B0604020202020204" pitchFamily="34" charset="0"/>
              <a:buChar char="•"/>
            </a:pPr>
            <a:r>
              <a:rPr lang="en-US" dirty="0">
                <a:latin typeface="+mn-lt"/>
              </a:rPr>
              <a:t>Identify risk and protective factors related to that problem; and specifies their influence across development </a:t>
            </a:r>
          </a:p>
          <a:p>
            <a:pPr marL="457200" indent="-457200">
              <a:buFont typeface="Arial" panose="020B0604020202020204" pitchFamily="34" charset="0"/>
              <a:buChar char="•"/>
            </a:pPr>
            <a:r>
              <a:rPr lang="en-US" dirty="0">
                <a:latin typeface="+mn-lt"/>
              </a:rPr>
              <a:t>Informs how to design policies to reduce risk, increase protection, and foster resilience </a:t>
            </a:r>
          </a:p>
          <a:p>
            <a:pPr marL="457200" indent="-457200">
              <a:buFont typeface="Arial" panose="020B0604020202020204" pitchFamily="34" charset="0"/>
              <a:buChar char="•"/>
            </a:pPr>
            <a:r>
              <a:rPr lang="en-US" dirty="0">
                <a:latin typeface="+mn-lt"/>
              </a:rPr>
              <a:t>Identify specific research-based programs that target these risk/protective processes</a:t>
            </a:r>
          </a:p>
          <a:p>
            <a:pPr marL="0" indent="0">
              <a:buFont typeface="Arial" panose="020B0604020202020204" pitchFamily="34" charset="0"/>
              <a:buNone/>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Social policies are most likely to be effective when they address the myriad of influences that lead to and may sustain problem behavior for young people. </a:t>
            </a:r>
          </a:p>
          <a:p>
            <a:endParaRPr lang="en-US" dirty="0"/>
          </a:p>
          <a:p>
            <a:endParaRPr lang="en-US" dirty="0"/>
          </a:p>
          <a:p>
            <a:r>
              <a:rPr lang="en-US" dirty="0"/>
              <a:t>Citation: Williford, A. (2019). Prevention training module 3: Policy prevention practice. The Coalition for the Promotion of Behavioral Health. https://static1.squarespace.com/static/5ad22921372b96bedc6b7d88/t/5fe3cd4b6174a079dac8c78c/1608764748433/Prevention+Training+Module+4+Policy+FINAL.pdf </a:t>
            </a:r>
          </a:p>
        </p:txBody>
      </p:sp>
      <p:sp>
        <p:nvSpPr>
          <p:cNvPr id="4" name="Slide Number Placeholder 3"/>
          <p:cNvSpPr>
            <a:spLocks noGrp="1"/>
          </p:cNvSpPr>
          <p:nvPr>
            <p:ph type="sldNum" sz="quarter" idx="5"/>
          </p:nvPr>
        </p:nvSpPr>
        <p:spPr/>
        <p:txBody>
          <a:bodyPr/>
          <a:lstStyle/>
          <a:p>
            <a:fld id="{EB288CA0-4D7D-4500-A38A-420625AF33DD}" type="slidenum">
              <a:rPr lang="en-US" smtClean="0"/>
              <a:t>21</a:t>
            </a:fld>
            <a:endParaRPr lang="en-US"/>
          </a:p>
        </p:txBody>
      </p:sp>
    </p:spTree>
    <p:extLst>
      <p:ext uri="{BB962C8B-B14F-4D97-AF65-F5344CB8AC3E}">
        <p14:creationId xmlns:p14="http://schemas.microsoft.com/office/powerpoint/2010/main" val="103354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You are free to use these slides and pictures, but please give credit to the Northwest PTTC when using them by referencing the Northwest PTTC at the beginning of your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The Northwest PTTC (HHS Region 10) is a partnership led by the Social Development Research Group (SDRG) at University of Washington (UW) School of Social Work in collaboration with the Prevention Science Graduate Program at Washington State University (WSU), and the Center for the Application of Substance Abuse Technologies (CASAT) at the University of Nevada, Reno (UNR). HHS Region 10 is comprised of Alaska, Idaho, Oregon, and Washington. For additional information, please access its website at </a:t>
            </a:r>
            <a:r>
              <a:rPr lang="en-US" sz="18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https://pttcnetwork.org/centers/northwest-pttc/home</a:t>
            </a:r>
            <a:r>
              <a:rPr lang="en-US" sz="1800">
                <a:effectLst/>
                <a:latin typeface="Arial" panose="020B0604020202020204" pitchFamily="34" charset="0"/>
                <a:ea typeface="Calibri" panose="020F0502020204030204" pitchFamily="34" charset="0"/>
                <a:cs typeface="Times New Roman" panose="02020603050405020304" pitchFamily="18" charset="0"/>
              </a:rPr>
              <a:t>. If you require further information on this topic, please contact the Northwest PTTC.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2C010FC-5BA2-DB40-BBE3-1E078591BEEC}" type="slidenum">
              <a:rPr lang="en-US" smtClean="0"/>
              <a:t>2</a:t>
            </a:fld>
            <a:endParaRPr lang="en-US"/>
          </a:p>
        </p:txBody>
      </p:sp>
    </p:spTree>
    <p:extLst>
      <p:ext uri="{BB962C8B-B14F-4D97-AF65-F5344CB8AC3E}">
        <p14:creationId xmlns:p14="http://schemas.microsoft.com/office/powerpoint/2010/main" val="145983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maximally effective, policies &amp; programs should:</a:t>
            </a:r>
          </a:p>
          <a:p>
            <a:r>
              <a:rPr lang="en-US" dirty="0"/>
              <a:t>1) Support responsive relationships for children &amp; adults: For children, responsive relationships with adults have a double benefit, both promoting healthy brain development and providing the buffering protection needed to prevent very challenging experiences from producing a toxic stress response. https://developingchild.harvard.edu/resources/three-early-childhood-development-principles-improve-child-family-outcomes/</a:t>
            </a:r>
          </a:p>
          <a:p>
            <a:r>
              <a:rPr lang="en-US" dirty="0"/>
              <a:t>2) Strengthen core life skills: We all need a set of essential skills to manage life, work, and relationships successfully. These core capabilities (executive function and self regulation) support our ability to focus, plan for and achieve goals, adapt to changing situations, and resist impulsive behaviors. No one is born with these skills; they are developed over time through coaching and practice</a:t>
            </a:r>
          </a:p>
          <a:p>
            <a:r>
              <a:rPr lang="en-US" dirty="0"/>
              <a:t>3) Reduce sources of stress in the lives of children and families: Reducing the pile-up of potential sources of stress will protect children directly (i.e., their stress response is triggered less frequently and powerfully) and indirectly (i.e., the adults they depend upon are better able to protect and support them, thereby preventing lasting harm).</a:t>
            </a:r>
          </a:p>
          <a:p>
            <a:endParaRPr lang="en-US" dirty="0"/>
          </a:p>
          <a:p>
            <a:r>
              <a:rPr lang="en-US" dirty="0"/>
              <a:t>These three principles can guide decisionmakers as they choose among policy alternatives, design new approaches, and shift existing practice in ways that will best support building healthy brains and bodies. They point to a set of key questions: What are current policies, systems, or practices doing to address each principle? What could be done to address them better? What barriers prevent addressing them more effectively?</a:t>
            </a:r>
          </a:p>
          <a:p>
            <a:endParaRPr lang="en-US" dirty="0"/>
          </a:p>
          <a:p>
            <a:r>
              <a:rPr lang="en-US" dirty="0"/>
              <a:t>Citation: Center on the Developing Child at Harvard University (2021). Three Principles to Improve Outcomes for Children and Families, 2021 Update. http://www.developingchild.harvard.edu</a:t>
            </a:r>
          </a:p>
        </p:txBody>
      </p:sp>
      <p:sp>
        <p:nvSpPr>
          <p:cNvPr id="4" name="Slide Number Placeholder 3"/>
          <p:cNvSpPr>
            <a:spLocks noGrp="1"/>
          </p:cNvSpPr>
          <p:nvPr>
            <p:ph type="sldNum" sz="quarter" idx="5"/>
          </p:nvPr>
        </p:nvSpPr>
        <p:spPr/>
        <p:txBody>
          <a:bodyPr/>
          <a:lstStyle/>
          <a:p>
            <a:fld id="{EB288CA0-4D7D-4500-A38A-420625AF33DD}" type="slidenum">
              <a:rPr lang="en-US" smtClean="0"/>
              <a:t>22</a:t>
            </a:fld>
            <a:endParaRPr lang="en-US"/>
          </a:p>
        </p:txBody>
      </p:sp>
    </p:spTree>
    <p:extLst>
      <p:ext uri="{BB962C8B-B14F-4D97-AF65-F5344CB8AC3E}">
        <p14:creationId xmlns:p14="http://schemas.microsoft.com/office/powerpoint/2010/main" val="1566229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Here are some examples of risk and protective factors specifically for early engagement in adolescent substance use. These factors can be present at the individual, family, school and/or community levels.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Examples of </a:t>
            </a: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individual-level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risk factors include adverse childhood experiences (ACEs), while a protective factor may be having good social skills.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Family-level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risk factors include lack of supervision or family conflict, and a family-level protective factors is strong attachment to your family. </a:t>
            </a: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School-level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risk and protective factors include being bullied at school as well as perceived physical safety, and protective factors include pro-social peer groups, and achievement recognition. </a:t>
            </a: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Lastly, an example of a community-level risk factor is availability of substances or economic disadvantage, and a protective factor may be opportunities to get involved in positive ways in the community.</a:t>
            </a:r>
          </a:p>
          <a:p>
            <a:pPr marL="0" marR="0">
              <a:lnSpc>
                <a:spcPct val="107000"/>
              </a:lnSpc>
              <a:spcBef>
                <a:spcPts val="0"/>
              </a:spcBef>
              <a:spcAft>
                <a:spcPts val="800"/>
              </a:spcAft>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What are some other risk and protective factors you can think of for early engagement in adolescent substance 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2700" marR="5080" indent="0">
              <a:lnSpc>
                <a:spcPct val="101200"/>
              </a:lnSpc>
              <a:buFont typeface="Arial" panose="020B0604020202020204" pitchFamily="34" charset="0"/>
              <a:buNone/>
            </a:pPr>
            <a:endParaRPr lang="en-US" sz="1200" dirty="0">
              <a:cs typeface="Arial"/>
            </a:endParaRPr>
          </a:p>
          <a:p>
            <a:pPr marL="12700" marR="5080" indent="0">
              <a:lnSpc>
                <a:spcPct val="101200"/>
              </a:lnSpc>
              <a:buFont typeface="Arial" panose="020B0604020202020204" pitchFamily="34" charset="0"/>
              <a:buNone/>
            </a:pPr>
            <a:endParaRPr lang="en-US" sz="1200" dirty="0">
              <a:cs typeface="Arial"/>
            </a:endParaRPr>
          </a:p>
          <a:p>
            <a:pPr marL="12700" marR="5080" indent="0">
              <a:lnSpc>
                <a:spcPct val="101200"/>
              </a:lnSpc>
              <a:buFont typeface="Arial" panose="020B0604020202020204" pitchFamily="34" charset="0"/>
              <a:buNone/>
            </a:pPr>
            <a:r>
              <a:rPr lang="en-US" sz="1200" dirty="0">
                <a:cs typeface="Arial"/>
              </a:rPr>
              <a:t>Citation: Adapted from </a:t>
            </a:r>
            <a:r>
              <a:rPr lang="en-US" sz="1800" dirty="0">
                <a:effectLst/>
                <a:latin typeface="Calibri" panose="020F0502020204030204" pitchFamily="34" charset="0"/>
                <a:ea typeface="Calibri" panose="020F0502020204030204" pitchFamily="34" charset="0"/>
                <a:cs typeface="Times New Roman" panose="02020603050405020304" pitchFamily="18" charset="0"/>
              </a:rPr>
              <a:t>National Research Council and Institute of Medicine. (2009).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Preventing Mental, Emotional, and Behavioral Disorders Among Young People: Progress and Possibilities.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Committee on Prevention of Mental Disorders and Substance Abuse Among Children, Youth and Young Adults: Research Advances and Promising Interventions. M. E. O’Connell, T. Boat, and K. E. Warner (Eds.). Board on Children, Youth, and Families, Division of Behavioral and Social Sciences and Education. The National Academies Press.</a:t>
            </a:r>
          </a:p>
          <a:p>
            <a:pPr marL="12700" marR="5080" indent="0">
              <a:lnSpc>
                <a:spcPct val="101200"/>
              </a:lnSpc>
              <a:buFont typeface="Arial" panose="020B0604020202020204" pitchFamily="34" charset="0"/>
              <a:buNone/>
            </a:pPr>
            <a:endParaRPr lang="en-US" sz="1800" dirty="0">
              <a:effectLst/>
              <a:latin typeface="Calibri" panose="020F0502020204030204" pitchFamily="34" charset="0"/>
              <a:cs typeface="Times New Roman" panose="02020603050405020304" pitchFamily="18" charset="0"/>
            </a:endParaRPr>
          </a:p>
          <a:p>
            <a:pPr marL="12700" marR="5080" indent="0">
              <a:lnSpc>
                <a:spcPct val="101200"/>
              </a:lnSpc>
              <a:buFont typeface="Arial" panose="020B0604020202020204" pitchFamily="34" charset="0"/>
              <a:buNone/>
            </a:pPr>
            <a:r>
              <a:rPr lang="en-US" sz="1800" b="0" i="0" dirty="0">
                <a:solidFill>
                  <a:srgbClr val="000000"/>
                </a:solidFill>
                <a:effectLst/>
                <a:latin typeface="Arial" panose="020B0604020202020204" pitchFamily="34" charset="0"/>
              </a:rPr>
              <a:t>Stone, A. L., Becker, L. G., Huber, A. M., &amp; Catalano, R. F. (2012). Review of risk and protective factors of substance use and problem use in emerging adulthood. </a:t>
            </a:r>
            <a:r>
              <a:rPr lang="en-US" sz="1800" b="0" i="1" dirty="0">
                <a:solidFill>
                  <a:srgbClr val="000000"/>
                </a:solidFill>
                <a:effectLst/>
                <a:latin typeface="Arial" panose="020B0604020202020204" pitchFamily="34" charset="0"/>
              </a:rPr>
              <a:t>Addictive Behaviors</a:t>
            </a:r>
            <a:r>
              <a:rPr lang="en-US" sz="1800" b="0" i="0" dirty="0">
                <a:solidFill>
                  <a:srgbClr val="000000"/>
                </a:solidFill>
                <a:effectLst/>
                <a:latin typeface="Arial" panose="020B0604020202020204" pitchFamily="34" charset="0"/>
              </a:rPr>
              <a:t>, </a:t>
            </a:r>
            <a:r>
              <a:rPr lang="en-US" sz="1800" b="0" i="1" dirty="0">
                <a:solidFill>
                  <a:srgbClr val="000000"/>
                </a:solidFill>
                <a:effectLst/>
                <a:latin typeface="Arial" panose="020B0604020202020204" pitchFamily="34" charset="0"/>
              </a:rPr>
              <a:t>37</a:t>
            </a:r>
            <a:r>
              <a:rPr lang="en-US" sz="1800" b="0" i="0" dirty="0">
                <a:solidFill>
                  <a:srgbClr val="000000"/>
                </a:solidFill>
                <a:effectLst/>
                <a:latin typeface="Arial" panose="020B0604020202020204" pitchFamily="34" charset="0"/>
              </a:rPr>
              <a:t>(7), 747-775. </a:t>
            </a:r>
            <a:r>
              <a:rPr lang="en-US" sz="1800" b="0" i="0" u="sng" strike="noStrike" dirty="0">
                <a:solidFill>
                  <a:srgbClr val="00467F"/>
                </a:solidFill>
                <a:effectLst/>
                <a:latin typeface="Arial" panose="020B0604020202020204" pitchFamily="34" charset="0"/>
                <a:hlinkClick r:id="rId3"/>
              </a:rPr>
              <a:t>https://doi.org/10.1016/j.addbeh.2012.02.014</a:t>
            </a:r>
            <a:endParaRPr lang="en-US" sz="1200" dirty="0">
              <a:cs typeface="Arial"/>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23</a:t>
            </a:fld>
            <a:endParaRPr lang="en-US"/>
          </a:p>
        </p:txBody>
      </p:sp>
    </p:spTree>
    <p:extLst>
      <p:ext uri="{BB962C8B-B14F-4D97-AF65-F5344CB8AC3E}">
        <p14:creationId xmlns:p14="http://schemas.microsoft.com/office/powerpoint/2010/main" val="323837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Here is another case of some examples of risk and protective factors specifically for intimate partner violence among older adults. These factors can be present at the individual, family, and community levels.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Examples of </a:t>
            </a:r>
            <a:r>
              <a:rPr lang="en-US" sz="12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individual-level </a:t>
            </a: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risk factors include unemployment and gender (i.e., females at higher risk), while a protective factor may be having high self-esteem and using help-seeking behaviors.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Family-level or peer-level </a:t>
            </a: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risk factors include a history of intergenerational conflicts or violence, and a family-level protective factor is having a lot of social support from friends and family. </a:t>
            </a:r>
          </a:p>
          <a:p>
            <a:pPr marL="0" marR="0">
              <a:lnSpc>
                <a:spcPct val="107000"/>
              </a:lnSpc>
              <a:spcBef>
                <a:spcPts val="0"/>
              </a:spcBef>
              <a:spcAft>
                <a:spcPts val="800"/>
              </a:spcAft>
            </a:pPr>
            <a:endPar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Lastly, an example of a </a:t>
            </a:r>
            <a:r>
              <a:rPr lang="en-US" sz="12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community-level </a:t>
            </a: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risk factor is isolation from the community (i.e., living in a rural area), and a protective factor may be access to services and resources that support IPV survivors.</a:t>
            </a:r>
          </a:p>
          <a:p>
            <a:pPr marL="0" marR="0">
              <a:lnSpc>
                <a:spcPct val="107000"/>
              </a:lnSpc>
              <a:spcBef>
                <a:spcPts val="0"/>
              </a:spcBef>
              <a:spcAft>
                <a:spcPts val="800"/>
              </a:spcAft>
            </a:pPr>
            <a:endPar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What are some other risk and protective factors you can think of for intimate partner violence among older adults or a different demographic?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2700" marR="5080" indent="0">
              <a:lnSpc>
                <a:spcPct val="101200"/>
              </a:lnSpc>
              <a:buFont typeface="Arial" panose="020B0604020202020204" pitchFamily="34" charset="0"/>
              <a:buNone/>
            </a:pPr>
            <a:endParaRPr lang="en-US" sz="1000" dirty="0">
              <a:cs typeface="Arial"/>
            </a:endParaRPr>
          </a:p>
          <a:p>
            <a:pPr marL="12700" marR="5080" indent="0">
              <a:lnSpc>
                <a:spcPct val="101200"/>
              </a:lnSpc>
              <a:buFont typeface="Arial" panose="020B0604020202020204" pitchFamily="34" charset="0"/>
              <a:buNone/>
            </a:pPr>
            <a:r>
              <a:rPr lang="en-US" sz="1000" dirty="0">
                <a:cs typeface="Arial"/>
              </a:rPr>
              <a:t>Citation: </a:t>
            </a:r>
            <a:r>
              <a:rPr lang="en-US" sz="1000" dirty="0" err="1">
                <a:cs typeface="Arial"/>
              </a:rPr>
              <a:t>Gerino</a:t>
            </a:r>
            <a:r>
              <a:rPr lang="en-US" sz="1000" dirty="0">
                <a:cs typeface="Arial"/>
              </a:rPr>
              <a:t>, E., </a:t>
            </a:r>
            <a:r>
              <a:rPr lang="en-US" sz="1000" dirty="0" err="1">
                <a:cs typeface="Arial"/>
              </a:rPr>
              <a:t>Caldarera</a:t>
            </a:r>
            <a:r>
              <a:rPr lang="en-US" sz="1000" dirty="0">
                <a:cs typeface="Arial"/>
              </a:rPr>
              <a:t>, A. M., </a:t>
            </a:r>
            <a:r>
              <a:rPr lang="en-US" sz="1000" dirty="0" err="1">
                <a:cs typeface="Arial"/>
              </a:rPr>
              <a:t>Curti</a:t>
            </a:r>
            <a:r>
              <a:rPr lang="en-US" sz="1000" dirty="0">
                <a:cs typeface="Arial"/>
              </a:rPr>
              <a:t>, L., </a:t>
            </a:r>
            <a:r>
              <a:rPr lang="en-US" sz="1000" dirty="0" err="1">
                <a:cs typeface="Arial"/>
              </a:rPr>
              <a:t>Brustia</a:t>
            </a:r>
            <a:r>
              <a:rPr lang="en-US" sz="1000" dirty="0">
                <a:cs typeface="Arial"/>
              </a:rPr>
              <a:t>, P., &amp; </a:t>
            </a:r>
            <a:r>
              <a:rPr lang="en-US" sz="1000" dirty="0" err="1">
                <a:cs typeface="Arial"/>
              </a:rPr>
              <a:t>Rollè</a:t>
            </a:r>
            <a:r>
              <a:rPr lang="en-US" sz="1000" dirty="0">
                <a:cs typeface="Arial"/>
              </a:rPr>
              <a:t>, L. (2018). Intimate partner violence in the golden age: Systematic review of risk and protective factors. Frontiers in psychology, 9, 1595.</a:t>
            </a:r>
            <a:endParaRPr lang="en-US" sz="1200" dirty="0">
              <a:cs typeface="Arial"/>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24</a:t>
            </a:fld>
            <a:endParaRPr lang="en-US"/>
          </a:p>
        </p:txBody>
      </p:sp>
    </p:spTree>
    <p:extLst>
      <p:ext uri="{BB962C8B-B14F-4D97-AF65-F5344CB8AC3E}">
        <p14:creationId xmlns:p14="http://schemas.microsoft.com/office/powerpoint/2010/main" val="963605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was described earlier, prevention science uses a developmental epidemiological perspective</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 and therefore thinking developmentally is key.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figure helps show how</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different types of preventive interventions are more relevant at different developmental stages – depending on the settings and individuals that are most relevant at these different stages. For example, home visiting programs are most relevant during the prenatal and infancy stages – when most children are not yet in childcare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figure also helps show that preventive interventions targeting some outcomes are more relevant during specific developmental stages, whereas others are relevant across the lifespan.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general, it’s important to acknowledge that different outcome areas span different parts of the life course.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Image Credit: National Academies of Sciences, Engineering, and Medicine et al., 2019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Citation: </a:t>
            </a:r>
            <a:r>
              <a:rPr lang="en-US" sz="1800" dirty="0">
                <a:solidFill>
                  <a:srgbClr val="21212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rPr>
              <a:t>National Academies of Sciences, Engineering, and Medicine. (2019). Fostering Healthy Mental, Emotional, and Behavioral Development in Children and Youth: A National Agenda. Washington, DC: The National Academies Press. https://doi.org/10.17226/25201.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25</a:t>
            </a:fld>
            <a:endParaRPr lang="en-US"/>
          </a:p>
        </p:txBody>
      </p:sp>
    </p:spTree>
    <p:extLst>
      <p:ext uri="{BB962C8B-B14F-4D97-AF65-F5344CB8AC3E}">
        <p14:creationId xmlns:p14="http://schemas.microsoft.com/office/powerpoint/2010/main" val="830264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Another important concept related to risk and protective factors is referred to as the prevention paradox. This paradox is based on the concept proposed by Dr. Geoffrey Rose, a pioneering epidemiologist that primarily studied chronic disease prevention. Based on his work, he proposed that a large number of people exposed to a small risk may generate many more cases than a small number exposed to a high risk.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this video, you’ll hear Dr. David Hawkins, a prevention scientist from the Center for Communities that Care, explain the paradox in the context of high school binge drinking.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https://www.youtube.com/watch?v=qg-Qk4agpyk</a:t>
            </a:r>
            <a:r>
              <a:rPr lang="en-US" sz="1800" dirty="0">
                <a:effectLst/>
                <a:latin typeface="Arial" panose="020B0604020202020204" pitchFamily="34" charset="0"/>
                <a:ea typeface="Calibri" panose="020F0502020204030204" pitchFamily="34" charset="0"/>
                <a:cs typeface="Times New Roman" panose="02020603050405020304" pitchFamily="18" charset="0"/>
              </a:rPr>
              <a:t> (4:17)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Rose, G. (1992).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strategy of preventive medicine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Oxford University Press.</a:t>
            </a:r>
          </a:p>
          <a:p>
            <a:endParaRPr lang="en-US" dirty="0"/>
          </a:p>
        </p:txBody>
      </p:sp>
      <p:sp>
        <p:nvSpPr>
          <p:cNvPr id="4" name="Slide Number Placeholder 3"/>
          <p:cNvSpPr>
            <a:spLocks noGrp="1"/>
          </p:cNvSpPr>
          <p:nvPr>
            <p:ph type="sldNum" sz="quarter" idx="5"/>
          </p:nvPr>
        </p:nvSpPr>
        <p:spPr/>
        <p:txBody>
          <a:bodyPr/>
          <a:lstStyle/>
          <a:p>
            <a:fld id="{A9D80280-44A9-45D0-8D40-12F94733EBF0}" type="slidenum">
              <a:rPr lang="en-US" smtClean="0"/>
              <a:t>26</a:t>
            </a:fld>
            <a:endParaRPr lang="en-US"/>
          </a:p>
        </p:txBody>
      </p:sp>
    </p:spTree>
    <p:extLst>
      <p:ext uri="{BB962C8B-B14F-4D97-AF65-F5344CB8AC3E}">
        <p14:creationId xmlns:p14="http://schemas.microsoft.com/office/powerpoint/2010/main" val="1442319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knowledge check on epidemiology. Correct responses are on the next slide.</a:t>
            </a:r>
          </a:p>
          <a:p>
            <a:endParaRPr lang="en-US"/>
          </a:p>
          <a:p>
            <a:r>
              <a:rPr lang="en-US"/>
              <a:t>One option would be to create a copy of this slide and place it at the beginning of the section to prompt students to look or listen for these answers. </a:t>
            </a:r>
          </a:p>
        </p:txBody>
      </p:sp>
      <p:sp>
        <p:nvSpPr>
          <p:cNvPr id="4" name="Slide Number Placeholder 3"/>
          <p:cNvSpPr>
            <a:spLocks noGrp="1"/>
          </p:cNvSpPr>
          <p:nvPr>
            <p:ph type="sldNum" sz="quarter" idx="5"/>
          </p:nvPr>
        </p:nvSpPr>
        <p:spPr/>
        <p:txBody>
          <a:bodyPr/>
          <a:lstStyle/>
          <a:p>
            <a:fld id="{EB288CA0-4D7D-4500-A38A-420625AF33DD}" type="slidenum">
              <a:rPr lang="en-US" smtClean="0"/>
              <a:t>27</a:t>
            </a:fld>
            <a:endParaRPr lang="en-US"/>
          </a:p>
        </p:txBody>
      </p:sp>
    </p:spTree>
    <p:extLst>
      <p:ext uri="{BB962C8B-B14F-4D97-AF65-F5344CB8AC3E}">
        <p14:creationId xmlns:p14="http://schemas.microsoft.com/office/powerpoint/2010/main" val="2931578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288CA0-4D7D-4500-A38A-420625AF33DD}" type="slidenum">
              <a:rPr lang="en-US" smtClean="0"/>
              <a:t>28</a:t>
            </a:fld>
            <a:endParaRPr lang="en-US"/>
          </a:p>
        </p:txBody>
      </p:sp>
    </p:spTree>
    <p:extLst>
      <p:ext uri="{BB962C8B-B14F-4D97-AF65-F5344CB8AC3E}">
        <p14:creationId xmlns:p14="http://schemas.microsoft.com/office/powerpoint/2010/main" val="2676308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a:solidFill>
                  <a:srgbClr val="0563C1"/>
                </a:solidFill>
                <a:effectLst/>
                <a:latin typeface="Arial" panose="020B0604020202020204" pitchFamily="34" charset="0"/>
                <a:ea typeface="Calibri" panose="020F0502020204030204" pitchFamily="34" charset="0"/>
                <a:cs typeface="Times New Roman" panose="02020603050405020304" pitchFamily="18" charset="0"/>
              </a:rPr>
              <a:t>This lesson package contains readings, resources, and activities that will help students remember and understand… What is epidemiology? What are risk and protective factors? What are some examples? And apply and synthesize this information. </a:t>
            </a:r>
            <a:r>
              <a:rPr lang="en-US" sz="1200" u="none">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B288CA0-4D7D-4500-A38A-420625AF33DD}" type="slidenum">
              <a:rPr lang="en-US" smtClean="0"/>
              <a:t>29</a:t>
            </a:fld>
            <a:endParaRPr lang="en-US"/>
          </a:p>
        </p:txBody>
      </p:sp>
    </p:spTree>
    <p:extLst>
      <p:ext uri="{BB962C8B-B14F-4D97-AF65-F5344CB8AC3E}">
        <p14:creationId xmlns:p14="http://schemas.microsoft.com/office/powerpoint/2010/main" val="3206341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1">
                <a:effectLst/>
                <a:latin typeface="Arial" panose="020B0604020202020204" pitchFamily="34" charset="0"/>
                <a:ea typeface="Calibri" panose="020F0502020204030204" pitchFamily="34" charset="0"/>
                <a:cs typeface="Times New Roman" panose="02020603050405020304" pitchFamily="18" charset="0"/>
              </a:rPr>
              <a:t>*remove if not using the associated lesson package activity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This activity helps students identify trends in risk and protective factor data, as well as identify which areas are most prominent in a state. This can be done independently or in small groups and may be tailored in many ways. For example, looking at a specific health risk behavior across a region, or examining differences in trends between sex or race. You may also conduct this activity with another data source such as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Monitoring the Future</a:t>
            </a:r>
            <a:r>
              <a:rPr lang="en-US" sz="1200">
                <a:effectLst/>
                <a:latin typeface="Arial" panose="020B0604020202020204" pitchFamily="34" charset="0"/>
                <a:ea typeface="Calibri" panose="020F0502020204030204" pitchFamily="34" charset="0"/>
                <a:cs typeface="Times New Roman" panose="02020603050405020304" pitchFamily="18" charset="0"/>
              </a:rPr>
              <a:t> or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School Health Profiles</a:t>
            </a: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For this activity students will use the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Youth Risk Behavior Surveillance System</a:t>
            </a:r>
            <a:r>
              <a:rPr lang="en-US" sz="1200">
                <a:effectLst/>
                <a:latin typeface="Arial" panose="020B0604020202020204" pitchFamily="34" charset="0"/>
                <a:ea typeface="Calibri" panose="020F0502020204030204" pitchFamily="34" charset="0"/>
                <a:cs typeface="Times New Roman" panose="02020603050405020304" pitchFamily="18" charset="0"/>
              </a:rPr>
              <a:t> reports.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Explain the </a:t>
            </a:r>
            <a:r>
              <a:rPr lang="en-US" sz="1200" err="1">
                <a:effectLst/>
                <a:latin typeface="Arial" panose="020B0604020202020204" pitchFamily="34" charset="0"/>
                <a:ea typeface="Calibri" panose="020F0502020204030204" pitchFamily="34" charset="0"/>
                <a:cs typeface="Times New Roman" panose="02020603050405020304" pitchFamily="18" charset="0"/>
              </a:rPr>
              <a:t>YRBS</a:t>
            </a:r>
            <a:r>
              <a:rPr lang="en-US" sz="1200">
                <a:effectLst/>
                <a:latin typeface="Arial" panose="020B0604020202020204" pitchFamily="34" charset="0"/>
                <a:ea typeface="Calibri" panose="020F0502020204030204" pitchFamily="34" charset="0"/>
                <a:cs typeface="Times New Roman" panose="02020603050405020304" pitchFamily="18" charset="0"/>
              </a:rPr>
              <a:t>. </a:t>
            </a:r>
          </a:p>
          <a:p>
            <a:pPr marL="800100" marR="0" lvl="1" indent="-342900">
              <a:lnSpc>
                <a:spcPct val="107000"/>
              </a:lnSpc>
              <a:spcBef>
                <a:spcPts val="0"/>
              </a:spcBef>
              <a:spcAft>
                <a:spcPts val="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Please note that some states such as Washington, do not participate in the </a:t>
            </a:r>
            <a:r>
              <a:rPr lang="en-US" sz="1200" err="1">
                <a:effectLst/>
                <a:latin typeface="Arial" panose="020B0604020202020204" pitchFamily="34" charset="0"/>
                <a:ea typeface="Calibri" panose="020F0502020204030204" pitchFamily="34" charset="0"/>
                <a:cs typeface="Times New Roman" panose="02020603050405020304" pitchFamily="18" charset="0"/>
              </a:rPr>
              <a:t>YRBS</a:t>
            </a:r>
            <a:r>
              <a:rPr lang="en-US" sz="1200">
                <a:effectLst/>
                <a:latin typeface="Arial" panose="020B0604020202020204" pitchFamily="34" charset="0"/>
                <a:ea typeface="Calibri" panose="020F0502020204030204" pitchFamily="34" charset="0"/>
                <a:cs typeface="Times New Roman" panose="02020603050405020304" pitchFamily="18" charset="0"/>
              </a:rPr>
              <a:t>. Instead, states may have their own version of a youth survey.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Have students read through the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6"/>
              </a:rPr>
              <a:t>Overview</a:t>
            </a:r>
            <a:r>
              <a:rPr lang="en-US" sz="1200">
                <a:effectLst/>
                <a:latin typeface="Arial" panose="020B0604020202020204" pitchFamily="34" charset="0"/>
                <a:ea typeface="Calibri" panose="020F0502020204030204" pitchFamily="34" charset="0"/>
                <a:cs typeface="Times New Roman" panose="02020603050405020304" pitchFamily="18" charset="0"/>
              </a:rPr>
              <a:t> page. (this may be done prior to class)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Direct students to the full report and report supplements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7"/>
              </a:rPr>
              <a:t>here</a:t>
            </a:r>
            <a:r>
              <a:rPr lang="en-US" sz="1200">
                <a:effectLst/>
                <a:latin typeface="Arial" panose="020B0604020202020204"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Have students/groups choose a state. Ask students to look at different risk and protective factors examined by the </a:t>
            </a:r>
            <a:r>
              <a:rPr lang="en-US" sz="1200" err="1">
                <a:effectLst/>
                <a:latin typeface="Arial" panose="020B0604020202020204" pitchFamily="34" charset="0"/>
                <a:ea typeface="Calibri" panose="020F0502020204030204" pitchFamily="34" charset="0"/>
                <a:cs typeface="Times New Roman" panose="02020603050405020304" pitchFamily="18" charset="0"/>
              </a:rPr>
              <a:t>YRBS</a:t>
            </a: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Using the report students will answer - How do the state estimates compare to the country as a whole? How would you use this information to inform your prevention efforts? </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At the end of the activity, have students think about how this relates back to their own area of research or their population of interest.</a:t>
            </a:r>
          </a:p>
          <a:p>
            <a:pPr marL="342900" marR="0" lvl="0" indent="-342900">
              <a:lnSpc>
                <a:spcPct val="107000"/>
              </a:lnSpc>
              <a:spcBef>
                <a:spcPts val="0"/>
              </a:spcBef>
              <a:spcAft>
                <a:spcPts val="800"/>
              </a:spcAft>
              <a:buFont typeface="+mj-lt"/>
              <a:buAutoNum type="arabicPeriod"/>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US" sz="1200"/>
              <a:t>Access the Lesson Package here.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30</a:t>
            </a:fld>
            <a:endParaRPr lang="en-US"/>
          </a:p>
        </p:txBody>
      </p:sp>
    </p:spTree>
    <p:extLst>
      <p:ext uri="{BB962C8B-B14F-4D97-AF65-F5344CB8AC3E}">
        <p14:creationId xmlns:p14="http://schemas.microsoft.com/office/powerpoint/2010/main" val="27266630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i="1">
                <a:effectLst/>
                <a:latin typeface="Arial" panose="020B0604020202020204" pitchFamily="34" charset="0"/>
                <a:ea typeface="Calibri" panose="020F0502020204030204" pitchFamily="34" charset="0"/>
                <a:cs typeface="Times New Roman" panose="02020603050405020304" pitchFamily="18" charset="0"/>
              </a:rPr>
              <a:t>*remove if not using the associated lesson package activity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This activity explores different applications and assessment of community risk and protective factors. Students will use information from the University of Kansas </a:t>
            </a:r>
            <a:r>
              <a:rPr lang="en-US" sz="10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Community Tool Box</a:t>
            </a:r>
            <a:r>
              <a:rPr lang="en-US" sz="1000">
                <a:effectLst/>
                <a:latin typeface="Arial" panose="020B0604020202020204" pitchFamily="34" charset="0"/>
                <a:ea typeface="Calibri" panose="020F0502020204030204" pitchFamily="34" charset="0"/>
                <a:cs typeface="Times New Roman" panose="02020603050405020304" pitchFamily="18" charset="0"/>
              </a:rPr>
              <a:t> to demonstrate how they would assess community risk and protective factors. Students will also gain an understanding of why there is no-one-size-fits-all method in assessing risk and protective factor data.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Arial" panose="020B0604020202020204" pitchFamily="34" charset="0"/>
                <a:ea typeface="Calibri" panose="020F0502020204030204" pitchFamily="34" charset="0"/>
                <a:cs typeface="Times New Roman" panose="02020603050405020304" pitchFamily="18" charset="0"/>
              </a:rPr>
              <a:t>Explain the University of Kansas </a:t>
            </a:r>
            <a:r>
              <a:rPr lang="en-US" sz="10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Community Tool Box</a:t>
            </a:r>
            <a:r>
              <a:rPr lang="en-US" sz="1000">
                <a:effectLst/>
                <a:latin typeface="Arial" panose="020B060402020202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Arial" panose="020B0604020202020204" pitchFamily="34" charset="0"/>
                <a:ea typeface="Calibri" panose="020F0502020204030204" pitchFamily="34" charset="0"/>
                <a:cs typeface="Times New Roman" panose="02020603050405020304" pitchFamily="18" charset="0"/>
              </a:rPr>
              <a:t>Explore Chapter 3 on </a:t>
            </a:r>
            <a:r>
              <a:rPr lang="en-US" sz="10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Assessing Community Needs and Resources</a:t>
            </a:r>
            <a:r>
              <a:rPr lang="en-US" sz="1000">
                <a:effectLst/>
                <a:latin typeface="Arial" panose="020B0604020202020204" pitchFamily="34" charset="0"/>
                <a:ea typeface="Calibri" panose="020F0502020204030204" pitchFamily="34" charset="0"/>
                <a:cs typeface="Times New Roman" panose="02020603050405020304" pitchFamily="18" charset="0"/>
              </a:rPr>
              <a:t>, as well as the corresponding </a:t>
            </a:r>
            <a:r>
              <a:rPr lang="en-US" sz="10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Toolkit</a:t>
            </a:r>
            <a:r>
              <a:rPr lang="en-US" sz="1000">
                <a:effectLst/>
                <a:latin typeface="Arial" panose="020B060402020202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Arial" panose="020B0604020202020204" pitchFamily="34" charset="0"/>
                <a:ea typeface="Calibri" panose="020F0502020204030204" pitchFamily="34" charset="0"/>
                <a:cs typeface="Times New Roman" panose="02020603050405020304" pitchFamily="18" charset="0"/>
              </a:rPr>
              <a:t>Have students get into small groups and assign each group a method discussed in the chapter (e.g., surveys, interviews, focus groups).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Arial" panose="020B0604020202020204" pitchFamily="34" charset="0"/>
                <a:ea typeface="Calibri" panose="020F0502020204030204" pitchFamily="34" charset="0"/>
                <a:cs typeface="Times New Roman" panose="02020603050405020304" pitchFamily="18" charset="0"/>
              </a:rPr>
              <a:t>Give each group a community-based scenario. For example… your groups are being brought in as experts in their assigned methodology to determine what risk factors are of most importance to community members.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600"/>
              </a:spcBef>
              <a:spcAft>
                <a:spcPts val="600"/>
              </a:spcAft>
              <a:buFont typeface="Courier New" panose="02070309020205020404" pitchFamily="49" charset="0"/>
              <a:buChar char="o"/>
            </a:pPr>
            <a:r>
              <a:rPr lang="en-US" sz="1000">
                <a:effectLst/>
                <a:latin typeface="Arial" panose="020B0604020202020204" pitchFamily="34" charset="0"/>
                <a:ea typeface="Calibri" panose="020F0502020204030204" pitchFamily="34" charset="0"/>
                <a:cs typeface="Times New Roman" panose="02020603050405020304" pitchFamily="18" charset="0"/>
              </a:rPr>
              <a:t>Have groups discuss how they would employ this method in a community to address the scenario. What would you ask? What answers would you expect to get from asking such questions? What information would you use to support that your method of assessing community risk factors is better than others?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600"/>
              </a:spcBef>
              <a:spcAft>
                <a:spcPts val="600"/>
              </a:spcAft>
              <a:buFont typeface="Courier New" panose="02070309020205020404" pitchFamily="49" charset="0"/>
              <a:buChar char="o"/>
            </a:pPr>
            <a:r>
              <a:rPr lang="en-US" sz="1000">
                <a:effectLst/>
                <a:latin typeface="Arial" panose="020B0604020202020204" pitchFamily="34" charset="0"/>
                <a:ea typeface="Calibri" panose="020F0502020204030204" pitchFamily="34" charset="0"/>
                <a:cs typeface="Times New Roman" panose="02020603050405020304" pitchFamily="18" charset="0"/>
              </a:rPr>
              <a:t>Have each group share with the class what they discussed.</a:t>
            </a:r>
          </a:p>
          <a:p>
            <a:pPr marL="0" marR="0" lvl="0" indent="0">
              <a:lnSpc>
                <a:spcPct val="107000"/>
              </a:lnSpc>
              <a:spcBef>
                <a:spcPts val="600"/>
              </a:spcBef>
              <a:spcAft>
                <a:spcPts val="600"/>
              </a:spcAft>
              <a:buFont typeface="Courier New" panose="02070309020205020404" pitchFamily="49" charset="0"/>
              <a:buNone/>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600"/>
              </a:spcBef>
              <a:spcAft>
                <a:spcPts val="600"/>
              </a:spcAft>
              <a:buFont typeface="Courier New" panose="02070309020205020404" pitchFamily="49"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At the end of the activity, have students think about how this relates back to their own area of research or their population of interest.</a:t>
            </a:r>
          </a:p>
          <a:p>
            <a:pPr marL="457200" marR="0" lvl="1" indent="0">
              <a:lnSpc>
                <a:spcPct val="107000"/>
              </a:lnSpc>
              <a:spcBef>
                <a:spcPts val="600"/>
              </a:spcBef>
              <a:spcAft>
                <a:spcPts val="600"/>
              </a:spcAft>
              <a:buFont typeface="Courier New" panose="02070309020205020404" pitchFamily="49" charset="0"/>
              <a:buNone/>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i="1">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100"/>
              <a:t>Access the Lesson Package here. </a:t>
            </a:r>
          </a:p>
        </p:txBody>
      </p:sp>
      <p:sp>
        <p:nvSpPr>
          <p:cNvPr id="4" name="Slide Number Placeholder 3"/>
          <p:cNvSpPr>
            <a:spLocks noGrp="1"/>
          </p:cNvSpPr>
          <p:nvPr>
            <p:ph type="sldNum" sz="quarter" idx="5"/>
          </p:nvPr>
        </p:nvSpPr>
        <p:spPr/>
        <p:txBody>
          <a:bodyPr/>
          <a:lstStyle/>
          <a:p>
            <a:fld id="{EB288CA0-4D7D-4500-A38A-420625AF33DD}" type="slidenum">
              <a:rPr lang="en-US" smtClean="0"/>
              <a:t>31</a:t>
            </a:fld>
            <a:endParaRPr lang="en-US"/>
          </a:p>
        </p:txBody>
      </p:sp>
    </p:spTree>
    <p:extLst>
      <p:ext uri="{BB962C8B-B14F-4D97-AF65-F5344CB8AC3E}">
        <p14:creationId xmlns:p14="http://schemas.microsoft.com/office/powerpoint/2010/main" val="2501427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This training is supported by SAMHSA of the U.S. Department of Health and Human Services (HHS) through SAMHSA Cooperative Agreement # H79SP080995. The contents are those of the author(s) and do not necessarily represent the official views of, nor an endorsement, by SAMHSA/HHS, or the U.S. Government.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3</a:t>
            </a:fld>
            <a:endParaRPr lang="en-US"/>
          </a:p>
        </p:txBody>
      </p:sp>
    </p:spTree>
    <p:extLst>
      <p:ext uri="{BB962C8B-B14F-4D97-AF65-F5344CB8AC3E}">
        <p14:creationId xmlns:p14="http://schemas.microsoft.com/office/powerpoint/2010/main" val="2459196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This section provides an overview of evidence-based programs and practices.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33</a:t>
            </a:fld>
            <a:endParaRPr lang="en-US"/>
          </a:p>
        </p:txBody>
      </p:sp>
    </p:spTree>
    <p:extLst>
      <p:ext uri="{BB962C8B-B14F-4D97-AF65-F5344CB8AC3E}">
        <p14:creationId xmlns:p14="http://schemas.microsoft.com/office/powerpoint/2010/main" val="3958338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are evidence-based programs and practices?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There is no universal definition for evidence-based programs and practices. However, this slide presents commonly used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First it is important to distinguish between a program and a practice. A </a:t>
            </a:r>
            <a:r>
              <a:rPr lang="en-US" sz="1800" b="1" dirty="0">
                <a:effectLst/>
                <a:latin typeface="Arial" panose="020B0604020202020204" pitchFamily="34" charset="0"/>
                <a:ea typeface="Calibri" panose="020F0502020204030204" pitchFamily="34" charset="0"/>
                <a:cs typeface="Times New Roman" panose="02020603050405020304" pitchFamily="18" charset="0"/>
              </a:rPr>
              <a:t>program</a:t>
            </a:r>
            <a:r>
              <a:rPr lang="en-US" sz="1800" dirty="0">
                <a:effectLst/>
                <a:latin typeface="Arial" panose="020B0604020202020204" pitchFamily="34" charset="0"/>
                <a:ea typeface="Calibri" panose="020F0502020204030204" pitchFamily="34" charset="0"/>
                <a:cs typeface="Times New Roman" panose="02020603050405020304" pitchFamily="18" charset="0"/>
              </a:rPr>
              <a:t> is a set of predetermined, structured, and coordinated activities. A </a:t>
            </a:r>
            <a:r>
              <a:rPr lang="en-US" sz="1800" b="1" dirty="0">
                <a:effectLst/>
                <a:latin typeface="Arial" panose="020B0604020202020204" pitchFamily="34" charset="0"/>
                <a:ea typeface="Calibri" panose="020F0502020204030204" pitchFamily="34" charset="0"/>
                <a:cs typeface="Times New Roman" panose="02020603050405020304" pitchFamily="18" charset="0"/>
              </a:rPr>
              <a:t>practice</a:t>
            </a:r>
            <a:r>
              <a:rPr lang="en-US" sz="1800" dirty="0">
                <a:effectLst/>
                <a:latin typeface="Arial" panose="020B0604020202020204" pitchFamily="34" charset="0"/>
                <a:ea typeface="Calibri" panose="020F0502020204030204" pitchFamily="34" charset="0"/>
                <a:cs typeface="Times New Roman" panose="02020603050405020304" pitchFamily="18" charset="0"/>
              </a:rPr>
              <a:t> is a type of approach, technique, or strategy (SAMHSA, 2018).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Evidence-based programs</a:t>
            </a:r>
            <a:r>
              <a:rPr lang="en-US" sz="1800" dirty="0">
                <a:effectLst/>
                <a:latin typeface="Arial" panose="020B0604020202020204" pitchFamily="34" charset="0"/>
                <a:ea typeface="Calibri" panose="020F0502020204030204" pitchFamily="34" charset="0"/>
                <a:cs typeface="Times New Roman" panose="02020603050405020304" pitchFamily="18" charset="0"/>
              </a:rPr>
              <a:t> are programs/interventions that have been rigorously tested in research (such as controlled trials), proven effective in achieving meaningful improvements in health and wellness or reductions in disease or related problems, and </a:t>
            </a:r>
            <a:r>
              <a:rPr lang="en-US" sz="1800" b="1" dirty="0">
                <a:effectLst/>
                <a:latin typeface="Arial" panose="020B0604020202020204" pitchFamily="34" charset="0"/>
                <a:ea typeface="Calibri" panose="020F0502020204030204" pitchFamily="34" charset="0"/>
                <a:cs typeface="Times New Roman" panose="02020603050405020304" pitchFamily="18" charset="0"/>
              </a:rPr>
              <a:t>translated into practical models </a:t>
            </a:r>
            <a:r>
              <a:rPr lang="en-US" sz="1800" dirty="0">
                <a:effectLst/>
                <a:latin typeface="Arial" panose="020B0604020202020204" pitchFamily="34" charset="0"/>
                <a:ea typeface="Calibri" panose="020F0502020204030204" pitchFamily="34" charset="0"/>
                <a:cs typeface="Times New Roman" panose="02020603050405020304" pitchFamily="18" charset="0"/>
              </a:rPr>
              <a:t>that are widely available to community-based organizations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EBLC</a:t>
            </a:r>
            <a:r>
              <a:rPr lang="en-US" sz="1800" dirty="0">
                <a:effectLst/>
                <a:latin typeface="Arial" panose="020B0604020202020204" pitchFamily="34" charset="0"/>
                <a:ea typeface="Calibri" panose="020F0502020204030204" pitchFamily="34" charset="0"/>
                <a:cs typeface="Times New Roman" panose="02020603050405020304" pitchFamily="18" charset="0"/>
              </a:rPr>
              <a:t>, n.d.; Gottfredson et al., 2015).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Evidence-based practices</a:t>
            </a:r>
            <a:r>
              <a:rPr lang="en-US" sz="1800" dirty="0">
                <a:effectLst/>
                <a:latin typeface="Arial" panose="020B0604020202020204" pitchFamily="34" charset="0"/>
                <a:ea typeface="Calibri" panose="020F0502020204030204" pitchFamily="34" charset="0"/>
                <a:cs typeface="Times New Roman" panose="02020603050405020304" pitchFamily="18" charset="0"/>
              </a:rPr>
              <a:t> “are skills, techniques, and strategies that can be used when a practitioner is interacting directly with a customer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Fixsen</a:t>
            </a:r>
            <a:r>
              <a:rPr lang="en-US" sz="1800" dirty="0">
                <a:effectLst/>
                <a:latin typeface="Arial" panose="020B0604020202020204" pitchFamily="34" charset="0"/>
                <a:ea typeface="Calibri" panose="020F0502020204030204" pitchFamily="34" charset="0"/>
                <a:cs typeface="Times New Roman" panose="02020603050405020304" pitchFamily="18" charset="0"/>
              </a:rPr>
              <a:t> et al., 2005, p 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rPr>
              <a:t>It is important to note that research-based does not mean evidence-based. </a:t>
            </a:r>
            <a:r>
              <a:rPr lang="en-US" sz="1800" dirty="0">
                <a:effectLst/>
                <a:latin typeface="Calibri" panose="020F0502020204030204" pitchFamily="34" charset="0"/>
                <a:ea typeface="Calibri" panose="020F0502020204030204" pitchFamily="34" charset="0"/>
                <a:cs typeface="Times New Roman" panose="02020603050405020304" pitchFamily="18" charset="0"/>
              </a:rPr>
              <a:t>Research-based programs and practices have not necessarily been tested for efficacy, for example, have been research in controlled settings. </a:t>
            </a:r>
            <a:endParaRPr lang="en-US" dirty="0"/>
          </a:p>
          <a:p>
            <a:endParaRPr lang="en-US" dirty="0"/>
          </a:p>
          <a:p>
            <a:endParaRPr lang="en-US" dirty="0"/>
          </a:p>
          <a:p>
            <a:pPr marL="0" marR="0">
              <a:lnSpc>
                <a:spcPct val="107000"/>
              </a:lnSpc>
              <a:spcBef>
                <a:spcPts val="0"/>
              </a:spcBef>
              <a:spcAft>
                <a:spcPts val="800"/>
              </a:spcAft>
            </a:pPr>
            <a:r>
              <a:rPr lang="en-US" dirty="0"/>
              <a:t>Citation: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(2018). Selecting best-fit programs and practices: Guidance for substance misuse prevention practitioners. Rockville, MD.</a:t>
            </a: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Evidence-Based Leadership Collaborative. (n.d.). Evidence-based programs 101.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http://www.eblcprograms.org/docs/pdfs/EBPs_101.pdf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Gottfredson, D. C., Cook, T. D., Gardner, F. E., Gorman-Smith, D., Howe, G. W., Sandler, I. N., &amp; </a:t>
            </a:r>
            <a:r>
              <a:rPr lang="en-US" sz="18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Zafft</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K. M. (2015). Standards of evidence for efficacy, effectiveness, and scale-up research in prevention science: Next generation. </a:t>
            </a:r>
            <a:r>
              <a:rPr lang="en-US" sz="18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Prevention science</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16</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(7), 893-926.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err="1">
                <a:effectLst/>
                <a:latin typeface="Arial" panose="020B0604020202020204" pitchFamily="34" charset="0"/>
                <a:ea typeface="Calibri" panose="020F0502020204030204" pitchFamily="34" charset="0"/>
              </a:rPr>
              <a:t>Fixsen</a:t>
            </a:r>
            <a:r>
              <a:rPr lang="en-US" sz="1800" dirty="0">
                <a:effectLst/>
                <a:latin typeface="Arial" panose="020B0604020202020204" pitchFamily="34" charset="0"/>
                <a:ea typeface="Calibri" panose="020F0502020204030204" pitchFamily="34" charset="0"/>
              </a:rPr>
              <a:t>, D. L., </a:t>
            </a:r>
            <a:r>
              <a:rPr lang="en-US" sz="1800" dirty="0" err="1">
                <a:effectLst/>
                <a:latin typeface="Arial" panose="020B0604020202020204" pitchFamily="34" charset="0"/>
                <a:ea typeface="Calibri" panose="020F0502020204030204" pitchFamily="34" charset="0"/>
              </a:rPr>
              <a:t>Naoom</a:t>
            </a:r>
            <a:r>
              <a:rPr lang="en-US" sz="1800" dirty="0">
                <a:effectLst/>
                <a:latin typeface="Arial" panose="020B0604020202020204" pitchFamily="34" charset="0"/>
                <a:ea typeface="Calibri" panose="020F0502020204030204" pitchFamily="34" charset="0"/>
              </a:rPr>
              <a:t>, S. F., </a:t>
            </a:r>
            <a:r>
              <a:rPr lang="en-US" sz="1800" dirty="0" err="1">
                <a:effectLst/>
                <a:latin typeface="Arial" panose="020B0604020202020204" pitchFamily="34" charset="0"/>
                <a:ea typeface="Calibri" panose="020F0502020204030204" pitchFamily="34" charset="0"/>
              </a:rPr>
              <a:t>Blase</a:t>
            </a:r>
            <a:r>
              <a:rPr lang="en-US" sz="1800" dirty="0">
                <a:effectLst/>
                <a:latin typeface="Arial" panose="020B0604020202020204" pitchFamily="34" charset="0"/>
                <a:ea typeface="Calibri" panose="020F0502020204030204" pitchFamily="34" charset="0"/>
              </a:rPr>
              <a:t>, K. A., Friedman, R. M. &amp; Wallace, F. (2005). Implementation Research: A Synthesis of the Literature. Tampa, FL: University of South Florida, Louis de la </a:t>
            </a:r>
            <a:r>
              <a:rPr lang="en-US" sz="1800" dirty="0" err="1">
                <a:effectLst/>
                <a:latin typeface="Arial" panose="020B0604020202020204" pitchFamily="34" charset="0"/>
                <a:ea typeface="Calibri" panose="020F0502020204030204" pitchFamily="34" charset="0"/>
              </a:rPr>
              <a:t>Parte</a:t>
            </a:r>
            <a:r>
              <a:rPr lang="en-US" sz="1800" dirty="0">
                <a:effectLst/>
                <a:latin typeface="Arial" panose="020B0604020202020204" pitchFamily="34" charset="0"/>
                <a:ea typeface="Calibri" panose="020F0502020204030204" pitchFamily="34" charset="0"/>
              </a:rPr>
              <a:t> Florida Mental Health Institute, The National Implementation Research Network (</a:t>
            </a:r>
            <a:r>
              <a:rPr lang="en-US" sz="1800" dirty="0" err="1">
                <a:effectLst/>
                <a:latin typeface="Arial" panose="020B0604020202020204" pitchFamily="34" charset="0"/>
                <a:ea typeface="Calibri" panose="020F0502020204030204" pitchFamily="34" charset="0"/>
              </a:rPr>
              <a:t>FMHI</a:t>
            </a:r>
            <a:r>
              <a:rPr lang="en-US" sz="1800" dirty="0">
                <a:effectLst/>
                <a:latin typeface="Arial" panose="020B0604020202020204" pitchFamily="34" charset="0"/>
                <a:ea typeface="Calibri" panose="020F0502020204030204" pitchFamily="34" charset="0"/>
              </a:rPr>
              <a:t> Publication #231).</a:t>
            </a:r>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34</a:t>
            </a:fld>
            <a:endParaRPr lang="en-US"/>
          </a:p>
        </p:txBody>
      </p:sp>
    </p:spTree>
    <p:extLst>
      <p:ext uri="{BB962C8B-B14F-4D97-AF65-F5344CB8AC3E}">
        <p14:creationId xmlns:p14="http://schemas.microsoft.com/office/powerpoint/2010/main" val="1793438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So how do we identify a program that fits just right? Here is a three-step process that can help you identify a program.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35</a:t>
            </a:fld>
            <a:endParaRPr lang="en-US"/>
          </a:p>
        </p:txBody>
      </p:sp>
    </p:spTree>
    <p:extLst>
      <p:ext uri="{BB962C8B-B14F-4D97-AF65-F5344CB8AC3E}">
        <p14:creationId xmlns:p14="http://schemas.microsoft.com/office/powerpoint/2010/main" val="339114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To find the best options, the first step is understanding your community’s health needs and priorities.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Using data as well as input from community members and key stakeholders, researchers identify priority problems and risk and protective factors (where the community is at), and what the desired outcomes are, to identify a prevention evidence-based program/practice to achieve desired outcomes (where the community wants to go).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This is mapped out by building a logic model which depicts the “explicit rationale for selecting programs and practices” by presenting the relationship between problems, associated risk and protective factors, selected programs and practices, and anticipated short- and long-term outcomes.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completed logic model should show the path of how a community plans to address a priority problem, for example bullying.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Image Credit: </a:t>
            </a:r>
            <a:r>
              <a:rPr lang="en-US" sz="1800" dirty="0">
                <a:effectLst/>
                <a:latin typeface="Arial" panose="020B0604020202020204" pitchFamily="34" charset="0"/>
                <a:ea typeface="Calibri" panose="020F0502020204030204" pitchFamily="34" charset="0"/>
              </a:rPr>
              <a:t>http://bit.ly/samhsaEBPguide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(2018). Selecting best-fit programs and practices: Guidance for substance misuse prevention practitioners. Rockville, MD.</a:t>
            </a:r>
          </a:p>
          <a:p>
            <a:endParaRPr lang="en-US" dirty="0"/>
          </a:p>
        </p:txBody>
      </p:sp>
      <p:sp>
        <p:nvSpPr>
          <p:cNvPr id="4" name="Slide Number Placeholder 3"/>
          <p:cNvSpPr>
            <a:spLocks noGrp="1"/>
          </p:cNvSpPr>
          <p:nvPr>
            <p:ph type="sldNum" sz="quarter" idx="5"/>
          </p:nvPr>
        </p:nvSpPr>
        <p:spPr/>
        <p:txBody>
          <a:bodyPr/>
          <a:lstStyle/>
          <a:p>
            <a:fld id="{01EE2B74-0C52-4AE4-8FAB-2946668F40D8}" type="slidenum">
              <a:rPr lang="en-US" smtClean="0"/>
              <a:t>36</a:t>
            </a:fld>
            <a:endParaRPr lang="en-US"/>
          </a:p>
        </p:txBody>
      </p:sp>
    </p:spTree>
    <p:extLst>
      <p:ext uri="{BB962C8B-B14F-4D97-AF65-F5344CB8AC3E}">
        <p14:creationId xmlns:p14="http://schemas.microsoft.com/office/powerpoint/2010/main" val="2148351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Options for evidence-based programs and practices can be found using registries. There are now numerous evidence-based program registries or lists supported and sponsored by federal, state, and private organizations.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online resources can be a useful place to start, but they can also contain incomplete, out-of-date, contradictory, or missing information about the level of evidence supporting the program and the human and financial resources needed to implement the program.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additional examples of federal registries visit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https://youth.gov/evidence-innovation/evidence-based-program-directories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Citation: </a:t>
            </a:r>
            <a:r>
              <a:rPr lang="en-US" sz="1800" b="0" i="0" dirty="0">
                <a:solidFill>
                  <a:srgbClr val="000000"/>
                </a:solidFill>
                <a:effectLst/>
                <a:latin typeface="Arial" panose="020B0604020202020204" pitchFamily="34" charset="0"/>
              </a:rPr>
              <a:t>Blueprints for Healthy Youth Development. (</a:t>
            </a:r>
            <a:r>
              <a:rPr lang="en-US" sz="1800" b="0" i="0" dirty="0" err="1">
                <a:solidFill>
                  <a:srgbClr val="000000"/>
                </a:solidFill>
                <a:effectLst/>
                <a:latin typeface="Arial" panose="020B0604020202020204" pitchFamily="34" charset="0"/>
              </a:rPr>
              <a:t>nd</a:t>
            </a:r>
            <a:r>
              <a:rPr lang="en-US" sz="1800" b="0" i="0" dirty="0">
                <a:solidFill>
                  <a:srgbClr val="000000"/>
                </a:solidFill>
                <a:effectLst/>
                <a:latin typeface="Arial" panose="020B0604020202020204" pitchFamily="34" charset="0"/>
              </a:rPr>
              <a:t>). FAQ. </a:t>
            </a:r>
            <a:r>
              <a:rPr lang="en-US" sz="1800" b="0" i="0" u="sng" strike="noStrike" dirty="0">
                <a:solidFill>
                  <a:srgbClr val="00467F"/>
                </a:solidFill>
                <a:effectLst/>
                <a:latin typeface="Arial" panose="020B0604020202020204" pitchFamily="34" charset="0"/>
                <a:hlinkClick r:id="rId4"/>
              </a:rPr>
              <a:t>https://www.blueprintsprograms.org/faq/</a:t>
            </a:r>
            <a:r>
              <a:rPr lang="en-US" sz="1800" b="0" i="0" dirty="0">
                <a:solidFill>
                  <a:srgbClr val="000000"/>
                </a:solidFill>
                <a:effectLst/>
                <a:latin typeface="Arial" panose="020B0604020202020204" pitchFamily="34" charset="0"/>
              </a:rPr>
              <a:t> </a:t>
            </a:r>
          </a:p>
          <a:p>
            <a:pPr marL="0" marR="0">
              <a:lnSpc>
                <a:spcPct val="107000"/>
              </a:lnSpc>
              <a:spcBef>
                <a:spcPts val="0"/>
              </a:spcBef>
              <a:spcAft>
                <a:spcPts val="800"/>
              </a:spcAft>
            </a:pPr>
            <a:endParaRPr lang="en-US" sz="1800" b="0" i="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i="0" dirty="0">
                <a:solidFill>
                  <a:srgbClr val="000000"/>
                </a:solidFill>
                <a:effectLst/>
                <a:latin typeface="Arial" panose="020B0604020202020204" pitchFamily="34" charset="0"/>
              </a:rPr>
              <a:t>Buckley, P. R., Fagan, A. A., </a:t>
            </a:r>
            <a:r>
              <a:rPr lang="en-US" sz="1800" b="0" i="0" dirty="0" err="1">
                <a:solidFill>
                  <a:srgbClr val="000000"/>
                </a:solidFill>
                <a:effectLst/>
                <a:latin typeface="Arial" panose="020B0604020202020204" pitchFamily="34" charset="0"/>
              </a:rPr>
              <a:t>Pampel</a:t>
            </a:r>
            <a:r>
              <a:rPr lang="en-US" sz="1800" b="0" i="0" dirty="0">
                <a:solidFill>
                  <a:srgbClr val="000000"/>
                </a:solidFill>
                <a:effectLst/>
                <a:latin typeface="Arial" panose="020B0604020202020204" pitchFamily="34" charset="0"/>
              </a:rPr>
              <a:t>, F. C., &amp; Hill, K. G. (2020). Making evidence-based interventions relevant for users: A comparison of requirements for dissemination readiness across program registries. </a:t>
            </a:r>
            <a:r>
              <a:rPr lang="en-US" sz="1800" b="0" i="1" dirty="0">
                <a:solidFill>
                  <a:srgbClr val="000000"/>
                </a:solidFill>
                <a:effectLst/>
                <a:latin typeface="Arial" panose="020B0604020202020204" pitchFamily="34" charset="0"/>
              </a:rPr>
              <a:t>Evaluation Review, 44</a:t>
            </a:r>
            <a:r>
              <a:rPr lang="en-US" sz="1800" b="0" i="0" dirty="0">
                <a:solidFill>
                  <a:srgbClr val="000000"/>
                </a:solidFill>
                <a:effectLst/>
                <a:latin typeface="Arial" panose="020B0604020202020204" pitchFamily="34" charset="0"/>
              </a:rPr>
              <a:t>(1), 51–83. </a:t>
            </a:r>
            <a:r>
              <a:rPr lang="en-US" sz="1800" b="0" i="0" u="sng" strike="noStrike" dirty="0">
                <a:solidFill>
                  <a:srgbClr val="00467F"/>
                </a:solidFill>
                <a:effectLst/>
                <a:latin typeface="Arial" panose="020B0604020202020204" pitchFamily="34" charset="0"/>
                <a:hlinkClick r:id="rId5"/>
              </a:rPr>
              <a:t>https://doi.org/10.1177/0193841X20933776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EE2B74-0C52-4AE4-8FAB-2946668F40D8}" type="slidenum">
              <a:rPr lang="en-US" smtClean="0"/>
              <a:t>37</a:t>
            </a:fld>
            <a:endParaRPr lang="en-US"/>
          </a:p>
        </p:txBody>
      </p:sp>
    </p:spTree>
    <p:extLst>
      <p:ext uri="{BB962C8B-B14F-4D97-AF65-F5344CB8AC3E}">
        <p14:creationId xmlns:p14="http://schemas.microsoft.com/office/powerpoint/2010/main" val="2960791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After you have explored your options, your next step is to consider fit the strength of the evidence supporting each program you are exploring.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Strength of fit can be established by examining 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conceptual fit</a:t>
            </a:r>
            <a:r>
              <a:rPr lang="en-US" sz="1800" dirty="0">
                <a:effectLst/>
                <a:latin typeface="Arial" panose="020B0604020202020204" pitchFamily="34" charset="0"/>
                <a:ea typeface="Calibri" panose="020F0502020204030204" pitchFamily="34" charset="0"/>
                <a:cs typeface="Times New Roman" panose="02020603050405020304" pitchFamily="18" charset="0"/>
              </a:rPr>
              <a:t> (degree to which the program/practice is a match for the job that needs to be done), the </a:t>
            </a:r>
            <a:r>
              <a:rPr lang="en-US" sz="1800" b="1" dirty="0">
                <a:effectLst/>
                <a:latin typeface="Arial" panose="020B0604020202020204" pitchFamily="34" charset="0"/>
                <a:ea typeface="Calibri" panose="020F0502020204030204" pitchFamily="34" charset="0"/>
                <a:cs typeface="Times New Roman" panose="02020603050405020304" pitchFamily="18" charset="0"/>
              </a:rPr>
              <a:t>practical fit </a:t>
            </a:r>
            <a:r>
              <a:rPr lang="en-US" sz="1800" dirty="0">
                <a:effectLst/>
                <a:latin typeface="Arial" panose="020B0604020202020204" pitchFamily="34" charset="0"/>
                <a:ea typeface="Calibri" panose="020F0502020204030204" pitchFamily="34" charset="0"/>
                <a:cs typeface="Times New Roman" panose="02020603050405020304" pitchFamily="18" charset="0"/>
              </a:rPr>
              <a:t>(degree to which the program/practice matches the target population), and </a:t>
            </a:r>
            <a:r>
              <a:rPr lang="en-US" sz="1800" b="1" dirty="0">
                <a:effectLst/>
                <a:latin typeface="Arial" panose="020B0604020202020204" pitchFamily="34" charset="0"/>
                <a:ea typeface="Calibri" panose="020F0502020204030204" pitchFamily="34" charset="0"/>
                <a:cs typeface="Times New Roman" panose="02020603050405020304" pitchFamily="18" charset="0"/>
              </a:rPr>
              <a:t>evidence of the effectiveness</a:t>
            </a:r>
            <a:r>
              <a:rPr lang="en-US" sz="1800" dirty="0">
                <a:effectLst/>
                <a:latin typeface="Arial" panose="020B0604020202020204" pitchFamily="34" charset="0"/>
                <a:ea typeface="Calibri" panose="020F0502020204030204" pitchFamily="34" charset="0"/>
                <a:cs typeface="Times New Roman" panose="02020603050405020304" pitchFamily="18" charset="0"/>
              </a:rPr>
              <a:t> (evidence that the program/practice does what it is intended to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Repeat these steps until you find the evidence-based program or practice that fits just right for your community. </a:t>
            </a:r>
          </a:p>
          <a:p>
            <a:endParaRPr lang="en-US" sz="1800" dirty="0">
              <a:effectLst/>
              <a:latin typeface="Arial" panose="020B0604020202020204" pitchFamily="34" charset="0"/>
            </a:endParaRPr>
          </a:p>
          <a:p>
            <a:endParaRPr lang="en-US" sz="1800" dirty="0">
              <a:effectLst/>
              <a:latin typeface="Arial" panose="020B0604020202020204" pitchFamily="34" charset="0"/>
            </a:endParaRPr>
          </a:p>
          <a:p>
            <a:r>
              <a:rPr lang="en-US" dirty="0"/>
              <a:t>Image Credit: </a:t>
            </a:r>
            <a:r>
              <a:rPr lang="en-US" sz="1200" dirty="0">
                <a:effectLst/>
                <a:latin typeface="Arial" panose="020B0604020202020204" pitchFamily="34" charset="0"/>
                <a:ea typeface="Calibri" panose="020F0502020204030204" pitchFamily="34" charset="0"/>
              </a:rPr>
              <a:t>http://bit.ly/samhsaEBPguide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(2018). Selecting best-fit programs and practices: Guidance for substance misuse prevention practitioners. Rockville, MD.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Arial" panose="020B0604020202020204" pitchFamily="34" charset="0"/>
              </a:rPr>
              <a:t>Puddy, R. W. &amp; Wilkins, N. (2011). Understanding Evidence Part 1: Best Available Research Evidence. A Guide to the Continuum of Evidence of Effectiveness. Atlanta, GA: Centers for Disease Control and Prevention. </a:t>
            </a:r>
            <a:r>
              <a:rPr lang="en-US" sz="1800" b="0" i="0" u="sng" strike="noStrike" dirty="0">
                <a:solidFill>
                  <a:srgbClr val="00467F"/>
                </a:solidFill>
                <a:effectLst/>
                <a:latin typeface="Arial" panose="020B0604020202020204" pitchFamily="34" charset="0"/>
                <a:hlinkClick r:id="rId3"/>
              </a:rPr>
              <a:t>https://www.cdc.gov/violenceprevention/pdf/understanding_evidence-a.pdf</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1EE2B74-0C52-4AE4-8FAB-2946668F40D8}" type="slidenum">
              <a:rPr lang="en-US" smtClean="0"/>
              <a:t>38</a:t>
            </a:fld>
            <a:endParaRPr lang="en-US"/>
          </a:p>
        </p:txBody>
      </p:sp>
    </p:spTree>
    <p:extLst>
      <p:ext uri="{BB962C8B-B14F-4D97-AF65-F5344CB8AC3E}">
        <p14:creationId xmlns:p14="http://schemas.microsoft.com/office/powerpoint/2010/main" val="606792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knowledge check on evidence-based programs and practices. Correct responses are on the next slide.</a:t>
            </a:r>
          </a:p>
          <a:p>
            <a:endParaRPr lang="en-US"/>
          </a:p>
          <a:p>
            <a:r>
              <a:rPr lang="en-US"/>
              <a:t>One option would be to create a copy of this slide and place it at the beginning of the section to prompt students to look or listen for these answers. </a:t>
            </a:r>
          </a:p>
          <a:p>
            <a:endParaRPr lang="en-US"/>
          </a:p>
        </p:txBody>
      </p:sp>
      <p:sp>
        <p:nvSpPr>
          <p:cNvPr id="4" name="Slide Number Placeholder 3"/>
          <p:cNvSpPr>
            <a:spLocks noGrp="1"/>
          </p:cNvSpPr>
          <p:nvPr>
            <p:ph type="sldNum" sz="quarter" idx="5"/>
          </p:nvPr>
        </p:nvSpPr>
        <p:spPr/>
        <p:txBody>
          <a:bodyPr/>
          <a:lstStyle/>
          <a:p>
            <a:fld id="{EB288CA0-4D7D-4500-A38A-420625AF33DD}" type="slidenum">
              <a:rPr lang="en-US" smtClean="0"/>
              <a:t>39</a:t>
            </a:fld>
            <a:endParaRPr lang="en-US"/>
          </a:p>
        </p:txBody>
      </p:sp>
    </p:spTree>
    <p:extLst>
      <p:ext uri="{BB962C8B-B14F-4D97-AF65-F5344CB8AC3E}">
        <p14:creationId xmlns:p14="http://schemas.microsoft.com/office/powerpoint/2010/main" val="141690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288CA0-4D7D-4500-A38A-420625AF33DD}" type="slidenum">
              <a:rPr lang="en-US" smtClean="0"/>
              <a:t>40</a:t>
            </a:fld>
            <a:endParaRPr lang="en-US"/>
          </a:p>
        </p:txBody>
      </p:sp>
    </p:spTree>
    <p:extLst>
      <p:ext uri="{BB962C8B-B14F-4D97-AF65-F5344CB8AC3E}">
        <p14:creationId xmlns:p14="http://schemas.microsoft.com/office/powerpoint/2010/main" val="1206271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u="none">
                <a:solidFill>
                  <a:srgbClr val="0563C1"/>
                </a:solidFill>
                <a:effectLst/>
                <a:latin typeface="Arial" panose="020B0604020202020204" pitchFamily="34" charset="0"/>
                <a:ea typeface="Calibri" panose="020F0502020204030204" pitchFamily="34" charset="0"/>
                <a:cs typeface="Times New Roman" panose="02020603050405020304" pitchFamily="18" charset="0"/>
              </a:rPr>
              <a:t>This lesson package contains readings, resources, and activities that will help students remember and understand… What is an evidence-based program? What are some examples of evidence-based programs? And apply this information. </a:t>
            </a:r>
            <a:r>
              <a:rPr lang="en-US" sz="1200" u="none">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B288CA0-4D7D-4500-A38A-420625AF33DD}" type="slidenum">
              <a:rPr lang="en-US" smtClean="0"/>
              <a:t>41</a:t>
            </a:fld>
            <a:endParaRPr lang="en-US"/>
          </a:p>
        </p:txBody>
      </p:sp>
    </p:spTree>
    <p:extLst>
      <p:ext uri="{BB962C8B-B14F-4D97-AF65-F5344CB8AC3E}">
        <p14:creationId xmlns:p14="http://schemas.microsoft.com/office/powerpoint/2010/main" val="3344920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i="1">
                <a:effectLst/>
                <a:latin typeface="Arial" panose="020B0604020202020204" pitchFamily="34" charset="0"/>
                <a:ea typeface="Calibri" panose="020F0502020204030204" pitchFamily="34" charset="0"/>
                <a:cs typeface="Times New Roman" panose="02020603050405020304" pitchFamily="18" charset="0"/>
              </a:rPr>
              <a:t>*remove if not using the associated lesson package activity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This activity helps students select evidence-based programs and practices using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Blueprints for Healthy Youth</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rPr>
              <a:t> Development</a:t>
            </a:r>
            <a:r>
              <a:rPr lang="en-US" sz="1200">
                <a:effectLst/>
                <a:latin typeface="Arial" panose="020B0604020202020204" pitchFamily="34" charset="0"/>
                <a:ea typeface="Calibri" panose="020F0502020204030204" pitchFamily="34" charset="0"/>
                <a:cs typeface="Times New Roman" panose="02020603050405020304" pitchFamily="18" charset="0"/>
              </a:rPr>
              <a:t>. This can be done independently or in small groups and may be tailored in many ways. For example, looking at various combinations of risk and protective factors or comparing programs. You may also conduct this activity with another evidence-based program registry such as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U.S. Department of Education What Works Clearinghouse</a:t>
            </a:r>
            <a:r>
              <a:rPr lang="en-US" sz="1200">
                <a:effectLst/>
                <a:latin typeface="Arial" panose="020B0604020202020204" pitchFamily="34" charset="0"/>
                <a:ea typeface="Calibri" panose="020F0502020204030204" pitchFamily="34" charset="0"/>
                <a:cs typeface="Times New Roman" panose="02020603050405020304" pitchFamily="18" charset="0"/>
              </a:rPr>
              <a:t>. </a:t>
            </a:r>
            <a:r>
              <a:rPr lang="en-US" sz="1800">
                <a:effectLst/>
                <a:latin typeface="Arial" panose="020B0604020202020204" pitchFamily="34" charset="0"/>
                <a:ea typeface="Calibri" panose="020F0502020204030204" pitchFamily="34" charset="0"/>
                <a:cs typeface="Times New Roman" panose="02020603050405020304" pitchFamily="18" charset="0"/>
              </a:rPr>
              <a:t>If students are interested in social policy programs please consider having them use the </a:t>
            </a:r>
            <a:r>
              <a:rPr lang="en-US" sz="1800" u="sng">
                <a:solidFill>
                  <a:srgbClr val="00467F"/>
                </a:solidFill>
                <a:effectLst/>
                <a:latin typeface="Arial" panose="020B0604020202020204" pitchFamily="34" charset="0"/>
                <a:ea typeface="Calibri" panose="020F0502020204030204" pitchFamily="34" charset="0"/>
                <a:cs typeface="Times New Roman" panose="02020603050405020304" pitchFamily="18" charset="0"/>
                <a:hlinkClick r:id="rId5"/>
              </a:rPr>
              <a:t>Results First Clearinghouse Database</a:t>
            </a: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a:effectLst/>
                <a:latin typeface="Arial" panose="020B060402020202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Explain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Blueprints for Healthy Youth</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rPr>
              <a:t> Development</a:t>
            </a:r>
            <a:r>
              <a:rPr lang="en-US" sz="1200">
                <a:effectLst/>
                <a:latin typeface="Arial" panose="020B0604020202020204" pitchFamily="34" charset="0"/>
                <a:ea typeface="Calibri" panose="020F0502020204030204" pitchFamily="34" charset="0"/>
                <a:cs typeface="Times New Roman" panose="02020603050405020304" pitchFamily="18" charset="0"/>
              </a:rPr>
              <a:t>. Have students read through the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6"/>
              </a:rPr>
              <a:t>FAQ page</a:t>
            </a:r>
            <a:r>
              <a:rPr lang="en-US" sz="1200">
                <a:effectLst/>
                <a:latin typeface="Arial" panose="020B0604020202020204" pitchFamily="34" charset="0"/>
                <a:ea typeface="Calibri" panose="020F0502020204030204" pitchFamily="34" charset="0"/>
                <a:cs typeface="Times New Roman" panose="02020603050405020304" pitchFamily="18" charset="0"/>
              </a:rPr>
              <a:t> to understand the meaning and utilization of an evidence-based programs registry.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Individually or in a small group, ask students to choose an outcome of interest.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Using the “</a:t>
            </a:r>
            <a:r>
              <a:rPr lang="en-US" sz="12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7"/>
              </a:rPr>
              <a:t>Find Programs</a:t>
            </a:r>
            <a:r>
              <a:rPr lang="en-US" sz="1200">
                <a:effectLst/>
                <a:latin typeface="Arial" panose="020B0604020202020204" pitchFamily="34" charset="0"/>
                <a:ea typeface="Calibri" panose="020F0502020204030204" pitchFamily="34" charset="0"/>
                <a:cs typeface="Times New Roman" panose="02020603050405020304" pitchFamily="18" charset="0"/>
              </a:rPr>
              <a:t>” tab on the website, look at some of the programs that are identified for addressing your factors. Choose one program and read the information provided by the site.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a:effectLst/>
                <a:latin typeface="Arial" panose="020B0604020202020204" pitchFamily="34" charset="0"/>
                <a:ea typeface="Calibri" panose="020F0502020204030204" pitchFamily="34" charset="0"/>
                <a:cs typeface="Times New Roman" panose="02020603050405020304" pitchFamily="18" charset="0"/>
              </a:rPr>
              <a:t>Summarize and be prepared to share with the class 1) risk and protective factors your program is addressing; 2) main outcomes of the program; 3) program background; 4) evidence for the program; 5) components of the program and 6) who you would recommend this program to and why. </a:t>
            </a:r>
          </a:p>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At the end of the activity, have students think about how this relates back to their own area of research or their population of interest.</a:t>
            </a:r>
          </a:p>
          <a:p>
            <a:pPr marL="0" marR="0" lvl="0" indent="0">
              <a:lnSpc>
                <a:spcPct val="107000"/>
              </a:lnSpc>
              <a:spcBef>
                <a:spcPts val="0"/>
              </a:spcBef>
              <a:spcAft>
                <a:spcPts val="800"/>
              </a:spcAft>
              <a:buFont typeface="+mj-lt"/>
              <a:buNone/>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2800"/>
              <a:t>Access the Lesson Package here. </a:t>
            </a:r>
          </a:p>
        </p:txBody>
      </p:sp>
      <p:sp>
        <p:nvSpPr>
          <p:cNvPr id="4" name="Slide Number Placeholder 3"/>
          <p:cNvSpPr>
            <a:spLocks noGrp="1"/>
          </p:cNvSpPr>
          <p:nvPr>
            <p:ph type="sldNum" sz="quarter" idx="5"/>
          </p:nvPr>
        </p:nvSpPr>
        <p:spPr/>
        <p:txBody>
          <a:bodyPr/>
          <a:lstStyle/>
          <a:p>
            <a:fld id="{EB288CA0-4D7D-4500-A38A-420625AF33DD}" type="slidenum">
              <a:rPr lang="en-US" smtClean="0"/>
              <a:t>42</a:t>
            </a:fld>
            <a:endParaRPr lang="en-US"/>
          </a:p>
        </p:txBody>
      </p:sp>
    </p:spTree>
    <p:extLst>
      <p:ext uri="{BB962C8B-B14F-4D97-AF65-F5344CB8AC3E}">
        <p14:creationId xmlns:p14="http://schemas.microsoft.com/office/powerpoint/2010/main" val="120343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This slide states the desired learning objectives for this slide deck. Review these with the class.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To reinforce these objectives, Lesson Packages have also been created for each of the three content areas: 1) epidemiology, 2) evidence-based programs and practices, and 3) implementation science. These packages include supplemental materials (e.g., handouts, articles) and application activities to go along with the section.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At the end of each section of the PowerPoint, instructors are provided a “lesson package debriefing slide” that describes the activity (please see appropriate lesson package for details).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a:p>
            <a:r>
              <a:rPr lang="en-US"/>
              <a:t>Image Credit: Getty Images (purchased image).</a:t>
            </a:r>
          </a:p>
        </p:txBody>
      </p:sp>
      <p:sp>
        <p:nvSpPr>
          <p:cNvPr id="4" name="Slide Number Placeholder 3"/>
          <p:cNvSpPr>
            <a:spLocks noGrp="1"/>
          </p:cNvSpPr>
          <p:nvPr>
            <p:ph type="sldNum" sz="quarter" idx="5"/>
          </p:nvPr>
        </p:nvSpPr>
        <p:spPr/>
        <p:txBody>
          <a:bodyPr/>
          <a:lstStyle/>
          <a:p>
            <a:fld id="{EB288CA0-4D7D-4500-A38A-420625AF33DD}" type="slidenum">
              <a:rPr lang="en-US" smtClean="0"/>
              <a:t>5</a:t>
            </a:fld>
            <a:endParaRPr lang="en-US"/>
          </a:p>
        </p:txBody>
      </p:sp>
    </p:spTree>
    <p:extLst>
      <p:ext uri="{BB962C8B-B14F-4D97-AF65-F5344CB8AC3E}">
        <p14:creationId xmlns:p14="http://schemas.microsoft.com/office/powerpoint/2010/main" val="1518701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This section will talk about how evidence-based programs and practices are implemented and discuss other aspects of implementation.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44</a:t>
            </a:fld>
            <a:endParaRPr lang="en-US"/>
          </a:p>
        </p:txBody>
      </p:sp>
    </p:spTree>
    <p:extLst>
      <p:ext uri="{BB962C8B-B14F-4D97-AF65-F5344CB8AC3E}">
        <p14:creationId xmlns:p14="http://schemas.microsoft.com/office/powerpoint/2010/main" val="17479243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Implementation science connects research and practice.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Implementation research</a:t>
            </a:r>
            <a:r>
              <a:rPr lang="en-US" sz="1800" dirty="0">
                <a:effectLst/>
                <a:latin typeface="Arial" panose="020B0604020202020204" pitchFamily="34" charset="0"/>
                <a:ea typeface="Calibri" panose="020F0502020204030204" pitchFamily="34" charset="0"/>
                <a:cs typeface="Times New Roman" panose="02020603050405020304" pitchFamily="18" charset="0"/>
              </a:rPr>
              <a:t> seeks to understand the processes and strategies that work best to translate research and promote the uptake of evidence-based programs/practices in real world settings.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Implementation practice</a:t>
            </a:r>
            <a:r>
              <a:rPr lang="en-US" sz="1800" dirty="0">
                <a:effectLst/>
                <a:latin typeface="Arial" panose="020B0604020202020204" pitchFamily="34" charset="0"/>
                <a:ea typeface="Calibri" panose="020F0502020204030204" pitchFamily="34" charset="0"/>
                <a:cs typeface="Times New Roman" panose="02020603050405020304" pitchFamily="18" charset="0"/>
              </a:rPr>
              <a:t> seeks to promote the uptake of and adapt these approaches in different settings to achieve desired outcomes associated with an evidence-based program/practice.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rPr>
              <a:t>Research and practice inform one another’s work. </a:t>
            </a:r>
          </a:p>
          <a:p>
            <a:endParaRPr lang="en-US" sz="1800" dirty="0">
              <a:effectLst/>
              <a:latin typeface="Arial" panose="020B0604020202020204" pitchFamily="34" charset="0"/>
            </a:endParaRPr>
          </a:p>
          <a:p>
            <a:endParaRPr lang="en-US" sz="1800" dirty="0">
              <a:effectLst/>
              <a:latin typeface="Arial" panose="020B0604020202020204" pitchFamily="34" charset="0"/>
            </a:endParaRPr>
          </a:p>
          <a:p>
            <a:r>
              <a:rPr lang="en-US" sz="1800" dirty="0">
                <a:effectLst/>
                <a:latin typeface="Arial" panose="020B0604020202020204" pitchFamily="34" charset="0"/>
              </a:rPr>
              <a:t>Image Credit: Ramaswamy et al., 2019</a:t>
            </a:r>
          </a:p>
          <a:p>
            <a:endParaRPr lang="en-US" sz="1800" dirty="0">
              <a:effectLst/>
              <a:latin typeface="Arial" panose="020B0604020202020204" pitchFamily="34" charset="0"/>
            </a:endParaRPr>
          </a:p>
          <a:p>
            <a:r>
              <a:rPr lang="en-US" sz="1800" dirty="0">
                <a:effectLst/>
                <a:latin typeface="Arial" panose="020B0604020202020204" pitchFamily="34" charset="0"/>
              </a:rPr>
              <a:t>Citation: </a:t>
            </a:r>
            <a:r>
              <a:rPr lang="en-US" sz="1800" b="0" i="0" dirty="0">
                <a:solidFill>
                  <a:srgbClr val="000000"/>
                </a:solidFill>
                <a:effectLst/>
                <a:latin typeface="Arial" panose="020B0604020202020204" pitchFamily="34" charset="0"/>
              </a:rPr>
              <a:t>Bauer, M. S., &amp; Kirchner, J. (2020). Implementation science: what is it and why should I care?. </a:t>
            </a:r>
            <a:r>
              <a:rPr lang="en-US" sz="1800" b="0" i="1" dirty="0">
                <a:solidFill>
                  <a:srgbClr val="000000"/>
                </a:solidFill>
                <a:effectLst/>
                <a:latin typeface="Arial" panose="020B0604020202020204" pitchFamily="34" charset="0"/>
              </a:rPr>
              <a:t>Psychiatry Research, 283</a:t>
            </a:r>
            <a:r>
              <a:rPr lang="en-US" sz="1800" b="0" i="0" dirty="0">
                <a:solidFill>
                  <a:srgbClr val="000000"/>
                </a:solidFill>
                <a:effectLst/>
                <a:latin typeface="Arial" panose="020B0604020202020204" pitchFamily="34" charset="0"/>
              </a:rPr>
              <a:t>, 112376. </a:t>
            </a:r>
            <a:r>
              <a:rPr lang="en-US" sz="1800" b="0" i="0" u="sng" strike="noStrike" dirty="0">
                <a:solidFill>
                  <a:srgbClr val="0C7DBB"/>
                </a:solidFill>
                <a:effectLst/>
                <a:latin typeface="Arial" panose="020B0604020202020204" pitchFamily="34" charset="0"/>
                <a:hlinkClick r:id="rId3"/>
              </a:rPr>
              <a:t>https://doi.org/10.1016/j.psychres.2019.04.025</a:t>
            </a:r>
            <a:r>
              <a:rPr lang="en-US" sz="1800" b="0" i="0" dirty="0">
                <a:solidFill>
                  <a:srgbClr val="000000"/>
                </a:solidFill>
                <a:effectLst/>
                <a:latin typeface="Arial" panose="020B0604020202020204" pitchFamily="34" charset="0"/>
              </a:rPr>
              <a:t> </a:t>
            </a:r>
            <a:endParaRPr lang="en-US" sz="1800" dirty="0">
              <a:effectLst/>
              <a:latin typeface="Arial" panose="020B0604020202020204" pitchFamily="34" charset="0"/>
            </a:endParaRPr>
          </a:p>
          <a:p>
            <a:endParaRPr lang="en-US" sz="1800" dirty="0">
              <a:effectLst/>
              <a:latin typeface="Arial" panose="020B0604020202020204" pitchFamily="34" charset="0"/>
            </a:endParaRPr>
          </a:p>
          <a:p>
            <a:r>
              <a:rPr lang="en-US" sz="1800" b="0" i="0" dirty="0">
                <a:solidFill>
                  <a:srgbClr val="000000"/>
                </a:solidFill>
                <a:effectLst/>
                <a:latin typeface="Arial" panose="020B0604020202020204" pitchFamily="34" charset="0"/>
              </a:rPr>
              <a:t>Bauer, M.S., Damschroder, L., Hagedorn, H., Smith, J., &amp; Kilbourne, A.M. (2015). An introduction to implementation science for the non-specialist. </a:t>
            </a:r>
            <a:r>
              <a:rPr lang="en-US" sz="1800" b="0" i="1" dirty="0">
                <a:solidFill>
                  <a:srgbClr val="000000"/>
                </a:solidFill>
                <a:effectLst/>
                <a:latin typeface="Arial" panose="020B0604020202020204" pitchFamily="34" charset="0"/>
              </a:rPr>
              <a:t>BMC Psychol</a:t>
            </a:r>
            <a:r>
              <a:rPr lang="en-US" sz="1800" b="0" i="0" dirty="0">
                <a:solidFill>
                  <a:srgbClr val="000000"/>
                </a:solidFill>
                <a:effectLst/>
                <a:latin typeface="Arial" panose="020B0604020202020204" pitchFamily="34" charset="0"/>
              </a:rPr>
              <a:t> 3(32). </a:t>
            </a:r>
            <a:r>
              <a:rPr lang="en-US" sz="1800" b="0" i="0" u="sng" strike="noStrike" dirty="0">
                <a:solidFill>
                  <a:srgbClr val="00467F"/>
                </a:solidFill>
                <a:effectLst/>
                <a:latin typeface="Arial" panose="020B0604020202020204" pitchFamily="34" charset="0"/>
                <a:hlinkClick r:id="rId4"/>
              </a:rPr>
              <a:t>https://doi.org/10.1186/s40359-015-0089-9</a:t>
            </a:r>
            <a:endParaRPr lang="en-US" sz="1800" dirty="0">
              <a:effectLst/>
              <a:latin typeface="Arial" panose="020B0604020202020204" pitchFamily="34" charset="0"/>
            </a:endParaRPr>
          </a:p>
          <a:p>
            <a:endParaRPr lang="en-US" sz="1800" dirty="0">
              <a:effectLst/>
              <a:latin typeface="Arial" panose="020B0604020202020204" pitchFamily="34" charset="0"/>
            </a:endParaRPr>
          </a:p>
          <a:p>
            <a:r>
              <a:rPr lang="en-US" sz="1800" dirty="0">
                <a:effectLst/>
                <a:latin typeface="Arial" panose="020B0604020202020204" pitchFamily="34" charset="0"/>
              </a:rPr>
              <a:t>Ramaswamy, R., </a:t>
            </a:r>
            <a:r>
              <a:rPr lang="en-US" sz="1800" dirty="0" err="1">
                <a:effectLst/>
                <a:latin typeface="Arial" panose="020B0604020202020204" pitchFamily="34" charset="0"/>
              </a:rPr>
              <a:t>Mosnier</a:t>
            </a:r>
            <a:r>
              <a:rPr lang="en-US" sz="1800" dirty="0">
                <a:effectLst/>
                <a:latin typeface="Arial" panose="020B0604020202020204" pitchFamily="34" charset="0"/>
              </a:rPr>
              <a:t>, J., Reed, K., Powell, B. J., &amp; Schenck, A. P. (2019). Building capacity for Public Health 3.0: introducing implementation science into an MPH curriculum. Implementation Sci, 14, 18. https://doi.org/10.1186/s13012-019-0866-6</a:t>
            </a:r>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45</a:t>
            </a:fld>
            <a:endParaRPr lang="en-US"/>
          </a:p>
        </p:txBody>
      </p:sp>
    </p:spTree>
    <p:extLst>
      <p:ext uri="{BB962C8B-B14F-4D97-AF65-F5344CB8AC3E}">
        <p14:creationId xmlns:p14="http://schemas.microsoft.com/office/powerpoint/2010/main" val="3026073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Implementation consists of many components or dimensions.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 review of articles discussing program implementation identified eight core dimensions of implementation. This table also identifies other terms that may be used to label each dimension, as terminology may differ across settings.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Berkel and colleagues identified four of these dimensions that are most likely to impact outcomes as they occur “within the delivery of program sessions, and as a result, constitute potential sources of disconnect between the program as designed and that which is implemented” (Berkel et al., 2011, p 23). They include: fidelity, quality, adaptation, and responsiveness.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Image Credit: Berkel et al., 2011</a:t>
            </a:r>
          </a:p>
          <a:p>
            <a:endParaRPr lang="en-US" dirty="0"/>
          </a:p>
          <a:p>
            <a:r>
              <a:rPr lang="en-US" dirty="0"/>
              <a:t>Citation: </a:t>
            </a:r>
            <a:r>
              <a:rPr lang="en-US" sz="1800" dirty="0">
                <a:solidFill>
                  <a:srgbClr val="222222"/>
                </a:solidFill>
                <a:effectLst/>
                <a:latin typeface="Arial" panose="020B0604020202020204" pitchFamily="34" charset="0"/>
                <a:ea typeface="Calibri" panose="020F0502020204030204" pitchFamily="34" charset="0"/>
              </a:rPr>
              <a:t>Berkel, C., Mauricio, A. M., </a:t>
            </a:r>
            <a:r>
              <a:rPr lang="en-US" sz="1800" dirty="0" err="1">
                <a:solidFill>
                  <a:srgbClr val="222222"/>
                </a:solidFill>
                <a:effectLst/>
                <a:latin typeface="Arial" panose="020B0604020202020204" pitchFamily="34" charset="0"/>
                <a:ea typeface="Calibri" panose="020F0502020204030204" pitchFamily="34" charset="0"/>
              </a:rPr>
              <a:t>Schoenfelder</a:t>
            </a:r>
            <a:r>
              <a:rPr lang="en-US" sz="1800" dirty="0">
                <a:solidFill>
                  <a:srgbClr val="222222"/>
                </a:solidFill>
                <a:effectLst/>
                <a:latin typeface="Arial" panose="020B0604020202020204" pitchFamily="34" charset="0"/>
                <a:ea typeface="Calibri" panose="020F0502020204030204" pitchFamily="34" charset="0"/>
              </a:rPr>
              <a:t>, E., &amp; Sandler, I. N. (2011). Putting the pieces together: An integrated model of program implementation. </a:t>
            </a:r>
            <a:r>
              <a:rPr lang="en-US" sz="1800" i="1" dirty="0">
                <a:solidFill>
                  <a:srgbClr val="222222"/>
                </a:solidFill>
                <a:effectLst/>
                <a:latin typeface="Arial" panose="020B0604020202020204" pitchFamily="34" charset="0"/>
                <a:ea typeface="Calibri" panose="020F0502020204030204" pitchFamily="34" charset="0"/>
              </a:rPr>
              <a:t>Prevention Science</a:t>
            </a:r>
            <a:r>
              <a:rPr lang="en-US" sz="1800" dirty="0">
                <a:solidFill>
                  <a:srgbClr val="222222"/>
                </a:solidFill>
                <a:effectLst/>
                <a:latin typeface="Arial" panose="020B0604020202020204" pitchFamily="34" charset="0"/>
                <a:ea typeface="Calibri" panose="020F0502020204030204" pitchFamily="34" charset="0"/>
              </a:rPr>
              <a:t>, </a:t>
            </a:r>
            <a:r>
              <a:rPr lang="en-US" sz="1800" i="1" dirty="0">
                <a:solidFill>
                  <a:srgbClr val="222222"/>
                </a:solidFill>
                <a:effectLst/>
                <a:latin typeface="Arial" panose="020B0604020202020204" pitchFamily="34" charset="0"/>
                <a:ea typeface="Calibri" panose="020F0502020204030204" pitchFamily="34" charset="0"/>
              </a:rPr>
              <a:t>12</a:t>
            </a:r>
            <a:r>
              <a:rPr lang="en-US" sz="1800" dirty="0">
                <a:solidFill>
                  <a:srgbClr val="222222"/>
                </a:solidFill>
                <a:effectLst/>
                <a:latin typeface="Arial" panose="020B0604020202020204" pitchFamily="34" charset="0"/>
                <a:ea typeface="Calibri" panose="020F0502020204030204" pitchFamily="34" charset="0"/>
              </a:rPr>
              <a:t>(1), 23-33.</a:t>
            </a:r>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46</a:t>
            </a:fld>
            <a:endParaRPr lang="en-US"/>
          </a:p>
        </p:txBody>
      </p:sp>
    </p:spTree>
    <p:extLst>
      <p:ext uri="{BB962C8B-B14F-4D97-AF65-F5344CB8AC3E}">
        <p14:creationId xmlns:p14="http://schemas.microsoft.com/office/powerpoint/2010/main" val="40631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These four implementation dimensions make up the integrated model of program implementation.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So, when a community chooses an evidence-based program…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There needs to be high fidelity. </a:t>
            </a:r>
            <a:r>
              <a:rPr lang="en-US" sz="1800" b="1" dirty="0">
                <a:effectLst/>
                <a:latin typeface="Arial" panose="020B0604020202020204" pitchFamily="34" charset="0"/>
                <a:ea typeface="Calibri" panose="020F0502020204030204" pitchFamily="34" charset="0"/>
                <a:cs typeface="Times New Roman" panose="02020603050405020304" pitchFamily="18" charset="0"/>
              </a:rPr>
              <a:t>Fidelity </a:t>
            </a:r>
            <a:r>
              <a:rPr lang="en-US" sz="1800" dirty="0">
                <a:effectLst/>
                <a:latin typeface="Arial" panose="020B0604020202020204" pitchFamily="34" charset="0"/>
                <a:ea typeface="Calibri" panose="020F0502020204030204" pitchFamily="34" charset="0"/>
                <a:cs typeface="Times New Roman" panose="02020603050405020304" pitchFamily="18" charset="0"/>
              </a:rPr>
              <a:t>is the degree to which a program is delivered as designed and adheres to the program’s model of behavioral change (delivery of all core components, prescribed dosage).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Plus, high </a:t>
            </a:r>
            <a:r>
              <a:rPr lang="en-US" sz="1800" b="1" dirty="0">
                <a:effectLst/>
                <a:latin typeface="Arial" panose="020B0604020202020204" pitchFamily="34" charset="0"/>
                <a:ea typeface="Calibri" panose="020F0502020204030204" pitchFamily="34" charset="0"/>
                <a:cs typeface="Times New Roman" panose="02020603050405020304" pitchFamily="18" charset="0"/>
              </a:rPr>
              <a:t>quality of delivery</a:t>
            </a:r>
            <a:r>
              <a:rPr lang="en-US" sz="1800" dirty="0">
                <a:effectLst/>
                <a:latin typeface="Arial" panose="020B0604020202020204" pitchFamily="34" charset="0"/>
                <a:ea typeface="Calibri" panose="020F0502020204030204" pitchFamily="34" charset="0"/>
                <a:cs typeface="Times New Roman" panose="02020603050405020304" pitchFamily="18" charset="0"/>
              </a:rPr>
              <a:t> which is how well the program’s material and activities are conveyed to the participants (e.g., facilitator enthusiasm).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Plus, necessary </a:t>
            </a:r>
            <a:r>
              <a:rPr lang="en-US" sz="1800" b="1" dirty="0">
                <a:effectLst/>
                <a:latin typeface="Arial" panose="020B0604020202020204" pitchFamily="34" charset="0"/>
                <a:ea typeface="Calibri" panose="020F0502020204030204" pitchFamily="34" charset="0"/>
                <a:cs typeface="Times New Roman" panose="02020603050405020304" pitchFamily="18" charset="0"/>
              </a:rPr>
              <a:t>adaptations </a:t>
            </a:r>
            <a:r>
              <a:rPr lang="en-US" sz="1800" dirty="0">
                <a:effectLst/>
                <a:latin typeface="Arial" panose="020B0604020202020204" pitchFamily="34" charset="0"/>
                <a:ea typeface="Calibri" panose="020F0502020204030204" pitchFamily="34" charset="0"/>
                <a:cs typeface="Times New Roman" panose="02020603050405020304" pitchFamily="18" charset="0"/>
              </a:rPr>
              <a:t>or any changes to the dimensions that are required to meet the needs of the specific implementation context. It is important that these adaptations, which can include additions, deletions, or modifications to program content and delivery approaches do not alter the core components of the program.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If these are achieved, it should increase positive </a:t>
            </a:r>
            <a:r>
              <a:rPr lang="en-US" sz="1800" b="1" dirty="0">
                <a:effectLst/>
                <a:latin typeface="Arial" panose="020B0604020202020204" pitchFamily="34" charset="0"/>
                <a:ea typeface="Calibri" panose="020F0502020204030204" pitchFamily="34" charset="0"/>
                <a:cs typeface="Times New Roman" panose="02020603050405020304" pitchFamily="18" charset="0"/>
              </a:rPr>
              <a:t>participant responsiveness</a:t>
            </a:r>
            <a:r>
              <a:rPr lang="en-US" sz="1800" dirty="0">
                <a:effectLst/>
                <a:latin typeface="Arial" panose="020B0604020202020204" pitchFamily="34" charset="0"/>
                <a:ea typeface="Calibri" panose="020F0502020204030204" pitchFamily="34" charset="0"/>
                <a:cs typeface="Times New Roman" panose="02020603050405020304" pitchFamily="18" charset="0"/>
              </a:rPr>
              <a:t> or the extent to which participants are engaged with the program’s activities and materials (attendance).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And then, altogether this should lead to positive participant outcomes.</a:t>
            </a: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Citation: </a:t>
            </a:r>
            <a:r>
              <a:rPr lang="en-US" sz="1800" dirty="0">
                <a:solidFill>
                  <a:srgbClr val="222222"/>
                </a:solidFill>
                <a:effectLst/>
                <a:latin typeface="Arial" panose="020B0604020202020204" pitchFamily="34" charset="0"/>
                <a:ea typeface="Calibri" panose="020F0502020204030204" pitchFamily="34" charset="0"/>
              </a:rPr>
              <a:t>Berkel, C., Mauricio, A. M., </a:t>
            </a:r>
            <a:r>
              <a:rPr lang="en-US" sz="1800" dirty="0" err="1">
                <a:solidFill>
                  <a:srgbClr val="222222"/>
                </a:solidFill>
                <a:effectLst/>
                <a:latin typeface="Arial" panose="020B0604020202020204" pitchFamily="34" charset="0"/>
                <a:ea typeface="Calibri" panose="020F0502020204030204" pitchFamily="34" charset="0"/>
              </a:rPr>
              <a:t>Schoenfelder</a:t>
            </a:r>
            <a:r>
              <a:rPr lang="en-US" sz="1800" dirty="0">
                <a:solidFill>
                  <a:srgbClr val="222222"/>
                </a:solidFill>
                <a:effectLst/>
                <a:latin typeface="Arial" panose="020B0604020202020204" pitchFamily="34" charset="0"/>
                <a:ea typeface="Calibri" panose="020F0502020204030204" pitchFamily="34" charset="0"/>
              </a:rPr>
              <a:t>, E., &amp; Sandler, I. N. (2011). Putting the pieces together: An integrated model of program implementation. </a:t>
            </a:r>
            <a:r>
              <a:rPr lang="en-US" sz="1800" i="1" dirty="0">
                <a:solidFill>
                  <a:srgbClr val="222222"/>
                </a:solidFill>
                <a:effectLst/>
                <a:latin typeface="Arial" panose="020B0604020202020204" pitchFamily="34" charset="0"/>
                <a:ea typeface="Calibri" panose="020F0502020204030204" pitchFamily="34" charset="0"/>
              </a:rPr>
              <a:t>Prevention Science</a:t>
            </a:r>
            <a:r>
              <a:rPr lang="en-US" sz="1800" dirty="0">
                <a:solidFill>
                  <a:srgbClr val="222222"/>
                </a:solidFill>
                <a:effectLst/>
                <a:latin typeface="Arial" panose="020B0604020202020204" pitchFamily="34" charset="0"/>
                <a:ea typeface="Calibri" panose="020F0502020204030204" pitchFamily="34" charset="0"/>
              </a:rPr>
              <a:t>, </a:t>
            </a:r>
            <a:r>
              <a:rPr lang="en-US" sz="1800" i="1" dirty="0">
                <a:solidFill>
                  <a:srgbClr val="222222"/>
                </a:solidFill>
                <a:effectLst/>
                <a:latin typeface="Arial" panose="020B0604020202020204" pitchFamily="34" charset="0"/>
                <a:ea typeface="Calibri" panose="020F0502020204030204" pitchFamily="34" charset="0"/>
              </a:rPr>
              <a:t>12</a:t>
            </a:r>
            <a:r>
              <a:rPr lang="en-US" sz="1800" dirty="0">
                <a:solidFill>
                  <a:srgbClr val="222222"/>
                </a:solidFill>
                <a:effectLst/>
                <a:latin typeface="Arial" panose="020B0604020202020204" pitchFamily="34" charset="0"/>
                <a:ea typeface="Calibri" panose="020F0502020204030204" pitchFamily="34" charset="0"/>
              </a:rPr>
              <a:t>(1), 23-33.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None/>
            </a:pPr>
            <a:endParaRPr lang="en-US" dirty="0"/>
          </a:p>
        </p:txBody>
      </p:sp>
      <p:sp>
        <p:nvSpPr>
          <p:cNvPr id="4" name="Slide Number Placeholder 3"/>
          <p:cNvSpPr>
            <a:spLocks noGrp="1"/>
          </p:cNvSpPr>
          <p:nvPr>
            <p:ph type="sldNum" sz="quarter" idx="10"/>
          </p:nvPr>
        </p:nvSpPr>
        <p:spPr/>
        <p:txBody>
          <a:bodyPr/>
          <a:lstStyle/>
          <a:p>
            <a:fld id="{35A11EAB-687D-4AE4-B775-678A923E9436}" type="slidenum">
              <a:rPr lang="en-US" smtClean="0"/>
              <a:t>47</a:t>
            </a:fld>
            <a:endParaRPr lang="en-US"/>
          </a:p>
        </p:txBody>
      </p:sp>
    </p:spTree>
    <p:extLst>
      <p:ext uri="{BB962C8B-B14F-4D97-AF65-F5344CB8AC3E}">
        <p14:creationId xmlns:p14="http://schemas.microsoft.com/office/powerpoint/2010/main" val="1110675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Another perspective on implementation is presented by the National Implementation Research Network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NIRN</a:t>
            </a:r>
            <a:r>
              <a:rPr lang="en-US" sz="1800" dirty="0">
                <a:effectLst/>
                <a:latin typeface="Arial" panose="020B0604020202020204" pitchFamily="34" charset="0"/>
                <a:ea typeface="Calibri" panose="020F0502020204030204" pitchFamily="34" charset="0"/>
                <a:cs typeface="Times New Roman" panose="02020603050405020304" pitchFamily="18" charset="0"/>
              </a:rPr>
              <a:t>), which has identified </a:t>
            </a:r>
            <a:r>
              <a:rPr lang="en-US" sz="1800" b="1" dirty="0">
                <a:effectLst/>
                <a:latin typeface="Arial" panose="020B0604020202020204" pitchFamily="34" charset="0"/>
                <a:ea typeface="Calibri" panose="020F0502020204030204" pitchFamily="34" charset="0"/>
                <a:cs typeface="Times New Roman" panose="02020603050405020304" pitchFamily="18" charset="0"/>
              </a:rPr>
              <a:t>implementation drivers </a:t>
            </a:r>
            <a:r>
              <a:rPr lang="en-US" sz="1800" dirty="0">
                <a:effectLst/>
                <a:latin typeface="Arial" panose="020B0604020202020204" pitchFamily="34" charset="0"/>
                <a:ea typeface="Calibri" panose="020F0502020204030204" pitchFamily="34" charset="0"/>
                <a:cs typeface="Times New Roman" panose="02020603050405020304" pitchFamily="18" charset="0"/>
              </a:rPr>
              <a:t>that help ensure high fidelity and</a:t>
            </a:r>
            <a:r>
              <a:rPr lang="en-US" sz="1800" b="1" dirty="0">
                <a:effectLst/>
                <a:latin typeface="Arial" panose="020B060402020202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facilitate the success of program implementation.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There are three types of implementation drivers – 1) </a:t>
            </a:r>
            <a:r>
              <a:rPr lang="en-US" sz="1800" b="1" dirty="0">
                <a:effectLst/>
                <a:latin typeface="Arial" panose="020B0604020202020204" pitchFamily="34" charset="0"/>
                <a:ea typeface="Calibri" panose="020F0502020204030204" pitchFamily="34" charset="0"/>
                <a:cs typeface="Times New Roman" panose="02020603050405020304" pitchFamily="18" charset="0"/>
              </a:rPr>
              <a:t>competency</a:t>
            </a:r>
            <a:r>
              <a:rPr lang="en-US" sz="1800" dirty="0">
                <a:effectLst/>
                <a:latin typeface="Arial" panose="020B0604020202020204" pitchFamily="34" charset="0"/>
                <a:ea typeface="Calibri" panose="020F0502020204030204" pitchFamily="34" charset="0"/>
                <a:cs typeface="Times New Roman" panose="02020603050405020304" pitchFamily="18" charset="0"/>
              </a:rPr>
              <a:t> drivers (which include selection, training, and coaching), 2) </a:t>
            </a:r>
            <a:r>
              <a:rPr lang="en-US" sz="1800" b="1" dirty="0">
                <a:effectLst/>
                <a:latin typeface="Arial" panose="020B0604020202020204" pitchFamily="34" charset="0"/>
                <a:ea typeface="Calibri" panose="020F0502020204030204" pitchFamily="34" charset="0"/>
                <a:cs typeface="Times New Roman" panose="02020603050405020304" pitchFamily="18" charset="0"/>
              </a:rPr>
              <a:t>organization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drivers (which include decision support data system, facilitative administration, and systems intervention), and 3) at the base of this is </a:t>
            </a:r>
            <a:r>
              <a:rPr lang="en-US" sz="1800" b="1" u="none"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rPr>
              <a:t>leadership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drivers which include both technical (e.g., resolving procedural problems) and adaptive (e.g., addressing uncertain problems and solutions) strategies.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Implementation drivers should be integrated and compensatory – and represent core aspects of the capacity needed to facilitate sustained use of an intervention and thus, improved participant outcomes.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more information on the implementation drivers, see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NIRN</a:t>
            </a:r>
            <a:r>
              <a:rPr lang="en-US" sz="1800" dirty="0">
                <a:effectLst/>
                <a:latin typeface="Arial" panose="020B0604020202020204" pitchFamily="34" charset="0"/>
                <a:ea typeface="Calibri" panose="020F0502020204030204" pitchFamily="34" charset="0"/>
                <a:cs typeface="Times New Roman" panose="02020603050405020304" pitchFamily="18" charset="0"/>
              </a:rPr>
              <a:t> Handout 12: Implementation Drivers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https://nirn.fpg.unc.edu/resources/handout-12-implementation-drivers</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Image Credit: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Betram</a:t>
            </a:r>
            <a:r>
              <a:rPr lang="en-US" sz="1800" dirty="0">
                <a:effectLst/>
                <a:latin typeface="Arial" panose="020B0604020202020204" pitchFamily="34" charset="0"/>
                <a:ea typeface="Calibri" panose="020F0502020204030204" pitchFamily="34" charset="0"/>
                <a:cs typeface="Times New Roman" panose="02020603050405020304" pitchFamily="18" charset="0"/>
              </a:rPr>
              <a:t> et al., 2015</a:t>
            </a:r>
          </a:p>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Citation: </a:t>
            </a:r>
            <a:r>
              <a:rPr lang="en-US" sz="1800" dirty="0">
                <a:solidFill>
                  <a:srgbClr val="222222"/>
                </a:solidFill>
                <a:effectLst/>
                <a:latin typeface="Arial" panose="020B0604020202020204" pitchFamily="34" charset="0"/>
                <a:ea typeface="Calibri" panose="020F0502020204030204" pitchFamily="34" charset="0"/>
              </a:rPr>
              <a:t>Bertram, R. M., </a:t>
            </a:r>
            <a:r>
              <a:rPr lang="en-US" sz="1800" dirty="0" err="1">
                <a:solidFill>
                  <a:srgbClr val="222222"/>
                </a:solidFill>
                <a:effectLst/>
                <a:latin typeface="Arial" panose="020B0604020202020204" pitchFamily="34" charset="0"/>
                <a:ea typeface="Calibri" panose="020F0502020204030204" pitchFamily="34" charset="0"/>
              </a:rPr>
              <a:t>Blase</a:t>
            </a:r>
            <a:r>
              <a:rPr lang="en-US" sz="1800" dirty="0">
                <a:solidFill>
                  <a:srgbClr val="222222"/>
                </a:solidFill>
                <a:effectLst/>
                <a:latin typeface="Arial" panose="020B0604020202020204" pitchFamily="34" charset="0"/>
                <a:ea typeface="Calibri" panose="020F0502020204030204" pitchFamily="34" charset="0"/>
              </a:rPr>
              <a:t>, K. A., &amp; </a:t>
            </a:r>
            <a:r>
              <a:rPr lang="en-US" sz="1800" dirty="0" err="1">
                <a:solidFill>
                  <a:srgbClr val="222222"/>
                </a:solidFill>
                <a:effectLst/>
                <a:latin typeface="Arial" panose="020B0604020202020204" pitchFamily="34" charset="0"/>
                <a:ea typeface="Calibri" panose="020F0502020204030204" pitchFamily="34" charset="0"/>
              </a:rPr>
              <a:t>Fixsen</a:t>
            </a:r>
            <a:r>
              <a:rPr lang="en-US" sz="1800" dirty="0">
                <a:solidFill>
                  <a:srgbClr val="222222"/>
                </a:solidFill>
                <a:effectLst/>
                <a:latin typeface="Arial" panose="020B0604020202020204" pitchFamily="34" charset="0"/>
                <a:ea typeface="Calibri" panose="020F0502020204030204" pitchFamily="34" charset="0"/>
              </a:rPr>
              <a:t>, D. L. (2015). Improving programs and outcomes: Implementation frameworks and organization change. </a:t>
            </a:r>
            <a:r>
              <a:rPr lang="en-US" sz="1800" i="1" dirty="0">
                <a:solidFill>
                  <a:srgbClr val="222222"/>
                </a:solidFill>
                <a:effectLst/>
                <a:latin typeface="Arial" panose="020B0604020202020204" pitchFamily="34" charset="0"/>
                <a:ea typeface="Calibri" panose="020F0502020204030204" pitchFamily="34" charset="0"/>
              </a:rPr>
              <a:t>Research on Social Work Practice</a:t>
            </a:r>
            <a:r>
              <a:rPr lang="en-US" sz="1800" dirty="0">
                <a:solidFill>
                  <a:srgbClr val="222222"/>
                </a:solidFill>
                <a:effectLst/>
                <a:latin typeface="Arial" panose="020B0604020202020204" pitchFamily="34" charset="0"/>
                <a:ea typeface="Calibri" panose="020F0502020204030204" pitchFamily="34" charset="0"/>
              </a:rPr>
              <a:t>, </a:t>
            </a:r>
            <a:r>
              <a:rPr lang="en-US" sz="1800" i="1" dirty="0">
                <a:solidFill>
                  <a:srgbClr val="222222"/>
                </a:solidFill>
                <a:effectLst/>
                <a:latin typeface="Arial" panose="020B0604020202020204" pitchFamily="34" charset="0"/>
                <a:ea typeface="Calibri" panose="020F0502020204030204" pitchFamily="34" charset="0"/>
              </a:rPr>
              <a:t>25</a:t>
            </a:r>
            <a:r>
              <a:rPr lang="en-US" sz="1800" dirty="0">
                <a:solidFill>
                  <a:srgbClr val="222222"/>
                </a:solidFill>
                <a:effectLst/>
                <a:latin typeface="Arial" panose="020B0604020202020204" pitchFamily="34" charset="0"/>
                <a:ea typeface="Calibri" panose="020F0502020204030204" pitchFamily="34" charset="0"/>
              </a:rPr>
              <a:t>(4), 477-487.</a:t>
            </a:r>
          </a:p>
          <a:p>
            <a:pPr marL="0" marR="0">
              <a:lnSpc>
                <a:spcPct val="107000"/>
              </a:lnSpc>
              <a:spcBef>
                <a:spcPts val="0"/>
              </a:spcBef>
              <a:spcAft>
                <a:spcPts val="0"/>
              </a:spcAft>
            </a:pPr>
            <a:endPar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0" i="0" dirty="0">
                <a:solidFill>
                  <a:srgbClr val="000000"/>
                </a:solidFill>
                <a:effectLst/>
                <a:latin typeface="Arial" panose="020B0604020202020204" pitchFamily="34" charset="0"/>
              </a:rPr>
              <a:t>Bopp, M., Saunders, R.P., &amp; Lattimore, D. (2013). The tug-of-war: Fidelity versus adaptation throughout the health promotion program life cycle</a:t>
            </a:r>
            <a:r>
              <a:rPr lang="en-US" sz="1800" b="0" i="1" dirty="0">
                <a:solidFill>
                  <a:srgbClr val="000000"/>
                </a:solidFill>
                <a:effectLst/>
                <a:latin typeface="Arial" panose="020B0604020202020204" pitchFamily="34" charset="0"/>
              </a:rPr>
              <a:t>. Journal of Primary Prevention, 34</a:t>
            </a:r>
            <a:r>
              <a:rPr lang="en-US" sz="1800" b="0" i="0" dirty="0">
                <a:solidFill>
                  <a:srgbClr val="000000"/>
                </a:solidFill>
                <a:effectLst/>
                <a:latin typeface="Arial" panose="020B0604020202020204" pitchFamily="34" charset="0"/>
              </a:rPr>
              <a:t>, 193–207. </a:t>
            </a:r>
            <a:r>
              <a:rPr lang="en-US" sz="1800" b="0" i="0" u="sng" strike="noStrike" dirty="0">
                <a:solidFill>
                  <a:srgbClr val="00467F"/>
                </a:solidFill>
                <a:effectLst/>
                <a:latin typeface="Arial" panose="020B0604020202020204" pitchFamily="34" charset="0"/>
                <a:hlinkClick r:id="rId4"/>
              </a:rPr>
              <a:t>https://doi.org/10.1007/s10935-013-0299-y</a:t>
            </a:r>
            <a:r>
              <a:rPr lang="en-US" sz="1800" b="0" i="0" dirty="0">
                <a:solidFill>
                  <a:srgbClr val="000000"/>
                </a:solidFill>
                <a:effectLst/>
                <a:latin typeface="Arial" panose="020B0604020202020204" pitchFamily="34" charset="0"/>
              </a:rPr>
              <a:t>  </a:t>
            </a:r>
            <a:endPar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National Implementation Research Network. (n.d.). Framework 3: Implementation drivers. Active Implementation Hub. https://nirn.fpg.unc.edu/module-1/implementation-drivers</a:t>
            </a:r>
          </a:p>
          <a:p>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48</a:t>
            </a:fld>
            <a:endParaRPr lang="en-US"/>
          </a:p>
        </p:txBody>
      </p:sp>
    </p:spTree>
    <p:extLst>
      <p:ext uri="{BB962C8B-B14F-4D97-AF65-F5344CB8AC3E}">
        <p14:creationId xmlns:p14="http://schemas.microsoft.com/office/powerpoint/2010/main" val="2679752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Implementation takes place across four stages which can span 2 to 4 years.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Stage one is </a:t>
            </a:r>
            <a:r>
              <a:rPr lang="en-US" sz="1800" b="1" dirty="0">
                <a:effectLst/>
                <a:latin typeface="Arial" panose="020B0604020202020204" pitchFamily="34" charset="0"/>
                <a:ea typeface="Calibri" panose="020F0502020204030204" pitchFamily="34" charset="0"/>
                <a:cs typeface="Times New Roman" panose="02020603050405020304" pitchFamily="18" charset="0"/>
              </a:rPr>
              <a:t>exploration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The tasks of this stage are centered around determining if a program is needed based on an evaluation of community needs. Focus is placed on assessing the needs of the community (i.e., resources, population characteristics) to make sure these needs match the components of the selected evidence-based program while also considering possible challenges to implementation. During this stage implementation drivers are also considered. Program fit is also assessed.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Stage two is </a:t>
            </a:r>
            <a:r>
              <a:rPr lang="en-US" sz="1800" b="1" dirty="0">
                <a:effectLst/>
                <a:latin typeface="Arial" panose="020B0604020202020204" pitchFamily="34" charset="0"/>
                <a:ea typeface="Calibri" panose="020F0502020204030204" pitchFamily="34" charset="0"/>
                <a:cs typeface="Times New Roman" panose="02020603050405020304" pitchFamily="18" charset="0"/>
              </a:rPr>
              <a:t>installation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This stage helps prepare the facilitating organization for participants. During this stage resources that are needed to implement are acquired and the facilitators (e.g., organization, staff) are prepared, for example they receive training on the program, as well as the implementation drivers.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Stage three is </a:t>
            </a:r>
            <a:r>
              <a:rPr lang="en-US" sz="1800" b="1" dirty="0">
                <a:effectLst/>
                <a:latin typeface="Arial" panose="020B0604020202020204" pitchFamily="34" charset="0"/>
                <a:ea typeface="Calibri" panose="020F0502020204030204" pitchFamily="34" charset="0"/>
                <a:cs typeface="Times New Roman" panose="02020603050405020304" pitchFamily="18" charset="0"/>
              </a:rPr>
              <a:t>initial implementation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During this stage the organization begins to deliver the program to participants. Facilitators begin to try out the skills and practices, and data-informed adjustments are made to improve processes. It’s important that challenges are normalized during this stage.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Stage four is </a:t>
            </a:r>
            <a:r>
              <a:rPr lang="en-US" sz="1800" b="1" dirty="0">
                <a:effectLst/>
                <a:latin typeface="Arial" panose="020B0604020202020204" pitchFamily="34" charset="0"/>
                <a:ea typeface="Calibri" panose="020F0502020204030204" pitchFamily="34" charset="0"/>
                <a:cs typeface="Times New Roman" panose="02020603050405020304" pitchFamily="18" charset="0"/>
              </a:rPr>
              <a:t>full implementation</a:t>
            </a:r>
            <a:r>
              <a:rPr lang="en-US" sz="1800" dirty="0">
                <a:effectLst/>
                <a:latin typeface="Arial" panose="020B0604020202020204" pitchFamily="34" charset="0"/>
                <a:ea typeface="Calibri" panose="020F0502020204030204" pitchFamily="34" charset="0"/>
                <a:cs typeface="Times New Roman" panose="02020603050405020304" pitchFamily="18" charset="0"/>
              </a:rPr>
              <a:t>. Full implementation is when the program is well-integrated with high fidelity.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For more information on the implementation stages, see the </a:t>
            </a:r>
            <a:r>
              <a:rPr lang="en-US" sz="1800" dirty="0" err="1">
                <a:effectLst/>
                <a:latin typeface="Arial" panose="020B0604020202020204" pitchFamily="34" charset="0"/>
                <a:ea typeface="Calibri" panose="020F0502020204030204" pitchFamily="34" charset="0"/>
                <a:cs typeface="Times New Roman" panose="02020603050405020304" pitchFamily="18" charset="0"/>
              </a:rPr>
              <a:t>NIRN</a:t>
            </a:r>
            <a:r>
              <a:rPr lang="en-US" sz="1800" dirty="0">
                <a:effectLst/>
                <a:latin typeface="Arial" panose="020B0604020202020204" pitchFamily="34" charset="0"/>
                <a:ea typeface="Calibri" panose="020F0502020204030204" pitchFamily="34" charset="0"/>
                <a:cs typeface="Times New Roman" panose="02020603050405020304" pitchFamily="18" charset="0"/>
              </a:rPr>
              <a:t> resources for Module 4: Stages -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https://nirn.fpg.unc.edu/ai-hub/resources?f[0]=field_module%3A78</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Citation: </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Bertram, R. M., </a:t>
            </a:r>
            <a:r>
              <a:rPr lang="en-US" sz="18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Blase</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K. A., &amp; </a:t>
            </a:r>
            <a:r>
              <a:rPr lang="en-US" sz="1800" dirty="0" err="1">
                <a:solidFill>
                  <a:srgbClr val="222222"/>
                </a:solidFill>
                <a:effectLst/>
                <a:latin typeface="Arial" panose="020B0604020202020204" pitchFamily="34" charset="0"/>
                <a:ea typeface="Calibri" panose="020F0502020204030204" pitchFamily="34" charset="0"/>
                <a:cs typeface="Times New Roman" panose="02020603050405020304" pitchFamily="18" charset="0"/>
              </a:rPr>
              <a:t>Fixsen</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D. L. (2015). Improving programs and outcomes: Implementation frameworks and organization change. </a:t>
            </a:r>
            <a:r>
              <a:rPr lang="en-US" sz="18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Research on Social Work Practice</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i="1"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25</a:t>
            </a:r>
            <a:r>
              <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(4), 477-487.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National Implementation Research Network. (n.d.). What are implementation stages. Active Implementation Hub. https://nirn.fpg.unc.edu/module-4/topic-1-implementation-stages-overview/what-are-stages </a:t>
            </a:r>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49</a:t>
            </a:fld>
            <a:endParaRPr lang="en-US"/>
          </a:p>
        </p:txBody>
      </p:sp>
    </p:spTree>
    <p:extLst>
      <p:ext uri="{BB962C8B-B14F-4D97-AF65-F5344CB8AC3E}">
        <p14:creationId xmlns:p14="http://schemas.microsoft.com/office/powerpoint/2010/main" val="2799801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knowledge check on implementation science. Correct responses are on the next slide.</a:t>
            </a:r>
          </a:p>
          <a:p>
            <a:endParaRPr lang="en-US"/>
          </a:p>
          <a:p>
            <a:r>
              <a:rPr lang="en-US"/>
              <a:t>One option would be to create a copy of this slide and place it at the beginning of the section to prompt students to look or listen for these answers. </a:t>
            </a:r>
          </a:p>
          <a:p>
            <a:endParaRPr lang="en-US"/>
          </a:p>
        </p:txBody>
      </p:sp>
      <p:sp>
        <p:nvSpPr>
          <p:cNvPr id="4" name="Slide Number Placeholder 3"/>
          <p:cNvSpPr>
            <a:spLocks noGrp="1"/>
          </p:cNvSpPr>
          <p:nvPr>
            <p:ph type="sldNum" sz="quarter" idx="5"/>
          </p:nvPr>
        </p:nvSpPr>
        <p:spPr/>
        <p:txBody>
          <a:bodyPr/>
          <a:lstStyle/>
          <a:p>
            <a:fld id="{EB288CA0-4D7D-4500-A38A-420625AF33DD}" type="slidenum">
              <a:rPr lang="en-US" smtClean="0"/>
              <a:t>50</a:t>
            </a:fld>
            <a:endParaRPr lang="en-US"/>
          </a:p>
        </p:txBody>
      </p:sp>
    </p:spTree>
    <p:extLst>
      <p:ext uri="{BB962C8B-B14F-4D97-AF65-F5344CB8AC3E}">
        <p14:creationId xmlns:p14="http://schemas.microsoft.com/office/powerpoint/2010/main" val="381976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288CA0-4D7D-4500-A38A-420625AF33DD}" type="slidenum">
              <a:rPr lang="en-US" smtClean="0"/>
              <a:t>51</a:t>
            </a:fld>
            <a:endParaRPr lang="en-US"/>
          </a:p>
        </p:txBody>
      </p:sp>
    </p:spTree>
    <p:extLst>
      <p:ext uri="{BB962C8B-B14F-4D97-AF65-F5344CB8AC3E}">
        <p14:creationId xmlns:p14="http://schemas.microsoft.com/office/powerpoint/2010/main" val="18139072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u="none">
                <a:solidFill>
                  <a:srgbClr val="0563C1"/>
                </a:solidFill>
                <a:effectLst/>
                <a:latin typeface="Arial" panose="020B0604020202020204" pitchFamily="34" charset="0"/>
                <a:ea typeface="Calibri" panose="020F0502020204030204" pitchFamily="34" charset="0"/>
                <a:cs typeface="Times New Roman" panose="02020603050405020304" pitchFamily="18" charset="0"/>
              </a:rPr>
              <a:t>This lesson package contains readings, resources, and activities that will help students remember and understand… What is implementation science? What is fidelity and quality of delivery and why are they important to program implementation? And apply and analyze this information. </a:t>
            </a:r>
            <a:r>
              <a:rPr lang="en-US" sz="1200" u="none">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B288CA0-4D7D-4500-A38A-420625AF33DD}" type="slidenum">
              <a:rPr lang="en-US" smtClean="0"/>
              <a:t>52</a:t>
            </a:fld>
            <a:endParaRPr lang="en-US"/>
          </a:p>
        </p:txBody>
      </p:sp>
    </p:spTree>
    <p:extLst>
      <p:ext uri="{BB962C8B-B14F-4D97-AF65-F5344CB8AC3E}">
        <p14:creationId xmlns:p14="http://schemas.microsoft.com/office/powerpoint/2010/main" val="4154327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Arial" panose="020B0604020202020204" pitchFamily="34" charset="0"/>
                <a:ea typeface="Calibri" panose="020F0502020204030204" pitchFamily="34" charset="0"/>
                <a:cs typeface="Times New Roman" panose="02020603050405020304" pitchFamily="18" charset="0"/>
              </a:rPr>
              <a:t>*remove if not using the associated lesson package activity 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This activity teaches students how to apply their knowledge of implementation. Implementation is multidimensional and therefore there are many possible barriers and facilitators to implementing evidence-based programs. </a:t>
            </a:r>
          </a:p>
          <a:p>
            <a:endParaRPr lang="en-US"/>
          </a:p>
          <a:p>
            <a:r>
              <a:rPr lang="en-US"/>
              <a:t>1. Have students select an evidence-based program using the </a:t>
            </a:r>
            <a:r>
              <a:rPr lang="en-US" sz="1200" u="sng">
                <a:solidFill>
                  <a:srgbClr val="00467F"/>
                </a:solidFill>
                <a:effectLst/>
                <a:latin typeface="Arial" panose="020B0604020202020204" pitchFamily="34" charset="0"/>
                <a:ea typeface="Calibri" panose="020F0502020204030204" pitchFamily="34" charset="0"/>
                <a:cs typeface="Times New Roman" panose="02020603050405020304" pitchFamily="18" charset="0"/>
                <a:hlinkClick r:id="rId3"/>
              </a:rPr>
              <a:t>Crime Solutions</a:t>
            </a:r>
            <a:r>
              <a:rPr lang="en-US" sz="1200">
                <a:effectLst/>
                <a:latin typeface="Arial" panose="020B0604020202020204" pitchFamily="34" charset="0"/>
                <a:ea typeface="Calibri" panose="020F0502020204030204" pitchFamily="34" charset="0"/>
                <a:cs typeface="Times New Roman" panose="02020603050405020304" pitchFamily="18" charset="0"/>
              </a:rPr>
              <a:t> registry. Students will investigate how the program is implemented. Encourage students to use outside resources such as program websites or peer-reviewed articles.</a:t>
            </a:r>
          </a:p>
          <a:p>
            <a:r>
              <a:rPr lang="en-US" sz="1200">
                <a:effectLst/>
                <a:latin typeface="Arial" panose="020B0604020202020204" pitchFamily="34" charset="0"/>
                <a:cs typeface="Times New Roman" panose="02020603050405020304" pitchFamily="18" charset="0"/>
              </a:rPr>
              <a:t>2. Using knowledge learned in the slide deck and through supplemental materials, students will answer the following questions and share them with the class: </a:t>
            </a: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Calibri" panose="020F0502020204030204" pitchFamily="34" charset="0"/>
                <a:cs typeface="Times New Roman" panose="02020603050405020304" pitchFamily="18" charset="0"/>
              </a:rPr>
              <a:t>What are the barriers to implementation of this evidence-based program or practice? How can this be overcome?</a:t>
            </a:r>
          </a:p>
          <a:p>
            <a:pPr marL="742950" marR="0" lvl="1" indent="-285750">
              <a:spcBef>
                <a:spcPts val="0"/>
              </a:spcBef>
              <a:spcAft>
                <a:spcPts val="0"/>
              </a:spcAft>
              <a:buFont typeface="Courier New" panose="02070309020205020404" pitchFamily="49" charset="0"/>
              <a:buChar char="o"/>
            </a:pPr>
            <a:r>
              <a:rPr lang="en-US">
                <a:effectLst/>
                <a:latin typeface="Arial" panose="020B0604020202020204" pitchFamily="34" charset="0"/>
                <a:ea typeface="Calibri" panose="020F0502020204030204" pitchFamily="34" charset="0"/>
                <a:cs typeface="Times New Roman" panose="02020603050405020304" pitchFamily="18" charset="0"/>
              </a:rPr>
              <a:t>What (or do any) supports exist in the program to achieve implementation? Sustainability?</a:t>
            </a:r>
          </a:p>
          <a:p>
            <a:pPr marL="742950" marR="0" lvl="1" indent="-285750">
              <a:spcBef>
                <a:spcPts val="0"/>
              </a:spcBef>
              <a:spcAft>
                <a:spcPts val="600"/>
              </a:spcAft>
              <a:buFont typeface="Courier New" panose="02070309020205020404" pitchFamily="49" charset="0"/>
              <a:buChar char="o"/>
            </a:pPr>
            <a:r>
              <a:rPr lang="en-US">
                <a:effectLst/>
                <a:latin typeface="Arial" panose="020B0604020202020204" pitchFamily="34" charset="0"/>
                <a:ea typeface="Calibri" panose="020F0502020204030204" pitchFamily="34" charset="0"/>
                <a:cs typeface="Times New Roman" panose="02020603050405020304" pitchFamily="18" charset="0"/>
              </a:rPr>
              <a:t>How would you cope with these barriers as the organization trying to implement this program?</a:t>
            </a:r>
          </a:p>
          <a:p>
            <a:pPr marL="0" marR="0" lvl="0" indent="0">
              <a:spcBef>
                <a:spcPts val="0"/>
              </a:spcBef>
              <a:spcAft>
                <a:spcPts val="600"/>
              </a:spcAft>
              <a:buFont typeface="Courier New" panose="02070309020205020404" pitchFamily="49" charset="0"/>
              <a:buNone/>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spcBef>
                <a:spcPts val="0"/>
              </a:spcBef>
              <a:spcAft>
                <a:spcPts val="600"/>
              </a:spcAft>
              <a:buFont typeface="Courier New" panose="02070309020205020404" pitchFamily="49" charset="0"/>
              <a:buNone/>
            </a:pPr>
            <a:r>
              <a:rPr lang="en-US" sz="1800">
                <a:effectLst/>
                <a:latin typeface="Arial" panose="020B0604020202020204" pitchFamily="34" charset="0"/>
                <a:ea typeface="Calibri" panose="020F0502020204030204" pitchFamily="34" charset="0"/>
                <a:cs typeface="Times New Roman" panose="02020603050405020304" pitchFamily="18" charset="0"/>
              </a:rPr>
              <a:t>At the end of the activity, have students think about how this relates back to their own area of research or their population of interest.</a:t>
            </a:r>
          </a:p>
          <a:p>
            <a:pPr marL="457200" marR="0" lvl="1" indent="0">
              <a:spcBef>
                <a:spcPts val="0"/>
              </a:spcBef>
              <a:spcAft>
                <a:spcPts val="600"/>
              </a:spcAft>
              <a:buFont typeface="Courier New" panose="02070309020205020404" pitchFamily="49" charset="0"/>
              <a:buNone/>
            </a:pPr>
            <a:endParaRPr lang="en-US">
              <a:effectLst/>
              <a:latin typeface="Arial" panose="020B0604020202020204" pitchFamily="34" charset="0"/>
              <a:ea typeface="Calibri" panose="020F0502020204030204" pitchFamily="34" charset="0"/>
              <a:cs typeface="Times New Roman" panose="02020603050405020304" pitchFamily="18" charset="0"/>
            </a:endParaRPr>
          </a:p>
          <a:p>
            <a:endParaRPr lang="en-US" sz="120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Access the Lesson Package here. </a:t>
            </a:r>
          </a:p>
        </p:txBody>
      </p:sp>
      <p:sp>
        <p:nvSpPr>
          <p:cNvPr id="4" name="Slide Number Placeholder 3"/>
          <p:cNvSpPr>
            <a:spLocks noGrp="1"/>
          </p:cNvSpPr>
          <p:nvPr>
            <p:ph type="sldNum" sz="quarter" idx="5"/>
          </p:nvPr>
        </p:nvSpPr>
        <p:spPr/>
        <p:txBody>
          <a:bodyPr/>
          <a:lstStyle/>
          <a:p>
            <a:fld id="{EB288CA0-4D7D-4500-A38A-420625AF33DD}" type="slidenum">
              <a:rPr lang="en-US" smtClean="0"/>
              <a:t>53</a:t>
            </a:fld>
            <a:endParaRPr lang="en-US"/>
          </a:p>
        </p:txBody>
      </p:sp>
    </p:spTree>
    <p:extLst>
      <p:ext uri="{BB962C8B-B14F-4D97-AF65-F5344CB8AC3E}">
        <p14:creationId xmlns:p14="http://schemas.microsoft.com/office/powerpoint/2010/main" val="105061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The first section of this slide deck focuses on answering the question: “What is Prevention Science?” </a:t>
            </a:r>
          </a:p>
          <a:p>
            <a:pPr marL="0" marR="0">
              <a:lnSpc>
                <a:spcPct val="107000"/>
              </a:lnSpc>
              <a:spcBef>
                <a:spcPts val="0"/>
              </a:spcBef>
              <a:spcAft>
                <a:spcPts val="800"/>
              </a:spcAf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This section will provide students with a broad overview of prevention science.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6</a:t>
            </a:fld>
            <a:endParaRPr lang="en-US"/>
          </a:p>
        </p:txBody>
      </p:sp>
    </p:spTree>
    <p:extLst>
      <p:ext uri="{BB962C8B-B14F-4D97-AF65-F5344CB8AC3E}">
        <p14:creationId xmlns:p14="http://schemas.microsoft.com/office/powerpoint/2010/main" val="27589525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effectLst/>
                <a:latin typeface="Arial" panose="020B0604020202020204" pitchFamily="34" charset="0"/>
                <a:ea typeface="Calibri" panose="020F0502020204030204" pitchFamily="34" charset="0"/>
                <a:cs typeface="Times New Roman" panose="02020603050405020304" pitchFamily="18" charset="0"/>
              </a:rPr>
              <a:t>*remove if not using the associated lesson package activity 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This activity teaches students how to apply their knowledge of implementation. Implementation is multidimensional and therefore there are many possible barriers and facilitators to implementing evidence-based programs. </a:t>
            </a:r>
          </a:p>
          <a:p>
            <a:endParaRPr lang="en-US"/>
          </a:p>
          <a:p>
            <a:r>
              <a:rPr lang="en-US"/>
              <a:t>1. Independently, have students read and work through the activities on the CDC’s </a:t>
            </a:r>
            <a:r>
              <a:rPr lang="en-US" err="1"/>
              <a:t>VetoViolence</a:t>
            </a:r>
            <a:r>
              <a:rPr lang="en-US"/>
              <a:t> website – Select, Adapt, Evaluate. </a:t>
            </a:r>
          </a:p>
          <a:p>
            <a:r>
              <a:rPr lang="en-US" sz="1200">
                <a:effectLst/>
                <a:latin typeface="Arial" panose="020B0604020202020204" pitchFamily="34" charset="0"/>
                <a:cs typeface="Times New Roman" panose="02020603050405020304" pitchFamily="18" charset="0"/>
              </a:rPr>
              <a:t>2. As a class work through the two case examples at the end of the module. </a:t>
            </a:r>
          </a:p>
          <a:p>
            <a:pPr marL="628650" lvl="1" indent="-171450">
              <a:buFont typeface="Arial" panose="020B0604020202020204" pitchFamily="34" charset="0"/>
              <a:buChar char="•"/>
            </a:pPr>
            <a:r>
              <a:rPr lang="en-US" sz="1200">
                <a:effectLst/>
                <a:latin typeface="Arial" panose="020B0604020202020204" pitchFamily="34" charset="0"/>
                <a:cs typeface="Times New Roman" panose="02020603050405020304" pitchFamily="18" charset="0"/>
              </a:rPr>
              <a:t>Separate the class into two points of view – one representing “red light” and one representing “green light.”</a:t>
            </a:r>
          </a:p>
          <a:p>
            <a:pPr marL="628650" lvl="1" indent="-171450">
              <a:buFont typeface="Arial" panose="020B0604020202020204" pitchFamily="34" charset="0"/>
              <a:buChar char="•"/>
            </a:pPr>
            <a:r>
              <a:rPr lang="en-US" sz="1200">
                <a:effectLst/>
                <a:latin typeface="Arial" panose="020B0604020202020204" pitchFamily="34" charset="0"/>
                <a:cs typeface="Times New Roman" panose="02020603050405020304" pitchFamily="18" charset="0"/>
              </a:rPr>
              <a:t>Read the example scenario. Have each group discuss why it would be a red light or green light adaptation, from the group’s assigned point of view. </a:t>
            </a:r>
          </a:p>
          <a:p>
            <a:pPr marL="628650" lvl="1" indent="-171450">
              <a:buFont typeface="Arial" panose="020B0604020202020204" pitchFamily="34" charset="0"/>
              <a:buChar char="•"/>
            </a:pPr>
            <a:r>
              <a:rPr lang="en-US" sz="1200">
                <a:effectLst/>
                <a:latin typeface="Arial" panose="020B0604020202020204" pitchFamily="34" charset="0"/>
                <a:cs typeface="Times New Roman" panose="02020603050405020304" pitchFamily="18" charset="0"/>
              </a:rPr>
              <a:t>Reveal the answer and facilitate a discussion based on the groups’ responses and the given answer.</a:t>
            </a:r>
          </a:p>
          <a:p>
            <a:endParaRPr lang="en-US" sz="120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At the end of the activity, have students think about how this relates back to their own area of research or their population of interest.</a:t>
            </a:r>
          </a:p>
          <a:p>
            <a:endParaRPr lang="en-US" sz="120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Access the Lesson Package here.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EB288CA0-4D7D-4500-A38A-420625AF33DD}" type="slidenum">
              <a:rPr lang="en-US" smtClean="0"/>
              <a:t>54</a:t>
            </a:fld>
            <a:endParaRPr lang="en-US"/>
          </a:p>
        </p:txBody>
      </p:sp>
    </p:spTree>
    <p:extLst>
      <p:ext uri="{BB962C8B-B14F-4D97-AF65-F5344CB8AC3E}">
        <p14:creationId xmlns:p14="http://schemas.microsoft.com/office/powerpoint/2010/main" val="11447600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Society for Prevention Research - https://www.preventionresearch.org/</a:t>
            </a:r>
          </a:p>
          <a:p>
            <a:endParaRPr lang="en-US"/>
          </a:p>
          <a:p>
            <a:r>
              <a:rPr lang="en-US"/>
              <a:t>Prevention Science journal - https://www.springer.com/journal/11121?gclid=Cj0KCQjwktKFBhCkARIsAJeDT0jaF-_LGNBoR0usKFaayTWbztQ8d2kb1XUZHWobXQmeyD7p7QFqbmMaAlI5EALw_wcB</a:t>
            </a:r>
          </a:p>
          <a:p>
            <a:endParaRPr lang="en-US"/>
          </a:p>
          <a:p>
            <a:r>
              <a:rPr lang="en-US"/>
              <a:t>Prevention Science Technology Transfer Center Network - https://pttcnetwork.org/</a:t>
            </a:r>
          </a:p>
          <a:p>
            <a:endParaRPr lang="en-US"/>
          </a:p>
          <a:p>
            <a:r>
              <a:rPr lang="en-US"/>
              <a:t>Applied Prevention Science International - https://www.apsintl.org/</a:t>
            </a:r>
          </a:p>
          <a:p>
            <a:endParaRPr lang="en-US"/>
          </a:p>
          <a:p>
            <a:r>
              <a:rPr lang="en-US"/>
              <a:t>Society for Prevention Research Standards of Knowledge - https://www.preventionresearch.org/advocacy/standards-of-knowledge/</a:t>
            </a:r>
          </a:p>
        </p:txBody>
      </p:sp>
      <p:sp>
        <p:nvSpPr>
          <p:cNvPr id="4" name="Slide Number Placeholder 3"/>
          <p:cNvSpPr>
            <a:spLocks noGrp="1"/>
          </p:cNvSpPr>
          <p:nvPr>
            <p:ph type="sldNum" sz="quarter" idx="5"/>
          </p:nvPr>
        </p:nvSpPr>
        <p:spPr/>
        <p:txBody>
          <a:bodyPr/>
          <a:lstStyle/>
          <a:p>
            <a:fld id="{EB288CA0-4D7D-4500-A38A-420625AF33DD}" type="slidenum">
              <a:rPr lang="en-US" smtClean="0"/>
              <a:t>56</a:t>
            </a:fld>
            <a:endParaRPr lang="en-US"/>
          </a:p>
        </p:txBody>
      </p:sp>
    </p:spTree>
    <p:extLst>
      <p:ext uri="{BB962C8B-B14F-4D97-AF65-F5344CB8AC3E}">
        <p14:creationId xmlns:p14="http://schemas.microsoft.com/office/powerpoint/2010/main" val="35400893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57</a:t>
            </a:fld>
            <a:endParaRPr lang="en-US"/>
          </a:p>
        </p:txBody>
      </p:sp>
    </p:spTree>
    <p:extLst>
      <p:ext uri="{BB962C8B-B14F-4D97-AF65-F5344CB8AC3E}">
        <p14:creationId xmlns:p14="http://schemas.microsoft.com/office/powerpoint/2010/main" val="2566762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58</a:t>
            </a:fld>
            <a:endParaRPr lang="en-US"/>
          </a:p>
        </p:txBody>
      </p:sp>
    </p:spTree>
    <p:extLst>
      <p:ext uri="{BB962C8B-B14F-4D97-AF65-F5344CB8AC3E}">
        <p14:creationId xmlns:p14="http://schemas.microsoft.com/office/powerpoint/2010/main" val="2480083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59</a:t>
            </a:fld>
            <a:endParaRPr lang="en-US"/>
          </a:p>
        </p:txBody>
      </p:sp>
    </p:spTree>
    <p:extLst>
      <p:ext uri="{BB962C8B-B14F-4D97-AF65-F5344CB8AC3E}">
        <p14:creationId xmlns:p14="http://schemas.microsoft.com/office/powerpoint/2010/main" val="40488547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288CA0-4D7D-4500-A38A-420625AF33DD}" type="slidenum">
              <a:rPr lang="en-US" smtClean="0"/>
              <a:t>60</a:t>
            </a:fld>
            <a:endParaRPr lang="en-US"/>
          </a:p>
        </p:txBody>
      </p:sp>
    </p:spTree>
    <p:extLst>
      <p:ext uri="{BB962C8B-B14F-4D97-AF65-F5344CB8AC3E}">
        <p14:creationId xmlns:p14="http://schemas.microsoft.com/office/powerpoint/2010/main" val="214318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So, what exactly is prevention science?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You’ve probably all heard this famous quote by Benjamin Franklin, “An ounce of prevention is worth a pound of cure.” This means that preventing something bad from happening in the first place is better than waiting until something bad happens and then having to try and fix it or cure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order to identify that “ounce of prevention” – this interdisciplinary field applies basic research about individuals, families, and communities to the development, evaluation, and dissemination of scientifically-based programs, practices, and policies to promote physical, social, and psychological well-being.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When you hear “prevention”, many of you might think of things like…diabetes prevention or skin cancer prevention – this is a good frame of reference.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Prevention Science can include the prevention of physiological diseases like these, but it typically focuses on behavioral-related health problems like delinquency prevention, school drop-out prevention, or crime prevention --- and the promotion of positive behaviors.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What ties it all together is an ultimate goal of improving public health or promoting positive population-level change.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B288CA0-4D7D-4500-A38A-420625AF33DD}" type="slidenum">
              <a:rPr lang="en-US" smtClean="0"/>
              <a:t>7</a:t>
            </a:fld>
            <a:endParaRPr lang="en-US"/>
          </a:p>
        </p:txBody>
      </p:sp>
    </p:spTree>
    <p:extLst>
      <p:ext uri="{BB962C8B-B14F-4D97-AF65-F5344CB8AC3E}">
        <p14:creationId xmlns:p14="http://schemas.microsoft.com/office/powerpoint/2010/main" val="1868989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Prevention science uses research to guide and inform our understanding of public health problems and their solutions. However, they are not the only individuals involved in this process. It requires input and involvement from communities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a starting point, prevention scientists work with communities to identify what the health problem is in their community that needs to be addressed – for example, middle school substance use. Often epidemiological data is examined to determine which problems are most prevalent in the community.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They then dig deeper to identify what causes this health problem – this includes determining what risk and protective factors are associated with the health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Next, they identify evidence-based program and practice registries to decide which program or policy would work best for this population and for the specific health problem, as well as the other causes they identified previously. For example, an evidence-based program for middle school substance misuse may also address social relationships or teach positive coping skills which are important risk and protective factors associated with substance use.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After a program or policy is selected, prevention scientists and their community partners must decide how it will be implemented into the community, or in this case perhaps a school. This step also takes into consideration what people and other resources would be needed to implement the program at a large scale, since again we are preventing substance misuse for a whole population rather than just one individual.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the program is implemented to address the health problem, we begin to see positive changes for this problem within the community.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8</a:t>
            </a:fld>
            <a:endParaRPr lang="en-US"/>
          </a:p>
        </p:txBody>
      </p:sp>
    </p:spTree>
    <p:extLst>
      <p:ext uri="{BB962C8B-B14F-4D97-AF65-F5344CB8AC3E}">
        <p14:creationId xmlns:p14="http://schemas.microsoft.com/office/powerpoint/2010/main" val="323115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Segoe UI" panose="020B0502040204020203" pitchFamily="34" charset="0"/>
              </a:rPr>
              <a:t>The process just described is also outlined in SAMHSA’s Strategic Prevention Framework (SPF) – a community-focused strategic planning model comprising five steps:</a:t>
            </a: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SAMHSA’s Strategic Prevention Framework (SPF) is a proven strategic planning model comprising five steps: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Step 1. Assessment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involves gathering and using data to identify a priority problem, factors influencing this problem, and resources and readiness to address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Step 2. Capacity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involves building resources and readiness to address the priority problem and its associated factors.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Step 3. Planning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involves developing a comprehensive plan that details prevention priorities, programs and practices selected to address them, and anticipated outcomes.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Step 4. Implementation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involves moving the prevention plan into action by fine-tuning selected programs and practices and delivering them as intended.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Step 5. Evaluation </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involves examining how programs and practices are working and using lessons learned to improve them and the plan overall.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These five steps are guided by two principles - cultural competence and suitability.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Download the Strategic Prevention Framework guide here - </a:t>
            </a:r>
            <a:r>
              <a:rPr lang="en-US" sz="1800" u="sng" dirty="0">
                <a:solidFill>
                  <a:srgbClr val="0563C1"/>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hlinkClick r:id="rId3"/>
              </a:rPr>
              <a:t>https://www.samhsa.gov/resource/ebp/strategic-prevention-framework</a:t>
            </a: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Image Credit: http://bit.ly/samhsaSPF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Citation: Substance Abuse and Mental Health Services Administration. (2019). A Guide to SAMHSA's Strategic Prevention Framework. Rockville, MD: Center for Substance Abuse Prevention.</a:t>
            </a:r>
          </a:p>
        </p:txBody>
      </p:sp>
      <p:sp>
        <p:nvSpPr>
          <p:cNvPr id="4" name="Slide Number Placeholder 3"/>
          <p:cNvSpPr>
            <a:spLocks noGrp="1"/>
          </p:cNvSpPr>
          <p:nvPr>
            <p:ph type="sldNum" sz="quarter" idx="5"/>
          </p:nvPr>
        </p:nvSpPr>
        <p:spPr/>
        <p:txBody>
          <a:bodyPr/>
          <a:lstStyle/>
          <a:p>
            <a:fld id="{A9D80280-44A9-45D0-8D40-12F94733EBF0}" type="slidenum">
              <a:rPr lang="en-US" smtClean="0"/>
              <a:t>9</a:t>
            </a:fld>
            <a:endParaRPr lang="en-US"/>
          </a:p>
        </p:txBody>
      </p:sp>
    </p:spTree>
    <p:extLst>
      <p:ext uri="{BB962C8B-B14F-4D97-AF65-F5344CB8AC3E}">
        <p14:creationId xmlns:p14="http://schemas.microsoft.com/office/powerpoint/2010/main" val="250708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This slide includes a three-minute video from the Addiction Policy Forum illustrating what prevention is within the context of adolescent substance misuse prevention. See their website for additional details: </a:t>
            </a:r>
            <a:r>
              <a:rPr lang="en-US"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https://www.addictionpolicy.org/prevention</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Arial" panose="020B0604020202020204" pitchFamily="34" charset="0"/>
                <a:ea typeface="Calibri" panose="020F0502020204030204" pitchFamily="34" charset="0"/>
                <a:cs typeface="Times New Roman" panose="02020603050405020304" pitchFamily="18" charset="0"/>
              </a:rPr>
              <a:t>Video Credit: Addiction Policy Forum, August 13, 2019</a:t>
            </a:r>
            <a:endParaRPr lang="en-US" sz="18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9D80280-44A9-45D0-8D40-12F94733EBF0}" type="slidenum">
              <a:rPr lang="en-US" smtClean="0"/>
              <a:t>10</a:t>
            </a:fld>
            <a:endParaRPr lang="en-US"/>
          </a:p>
        </p:txBody>
      </p:sp>
    </p:spTree>
    <p:extLst>
      <p:ext uri="{BB962C8B-B14F-4D97-AF65-F5344CB8AC3E}">
        <p14:creationId xmlns:p14="http://schemas.microsoft.com/office/powerpoint/2010/main" val="36195248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C85EC7-F8B2-C741-BBD5-FF28BAF572B4}"/>
              </a:ext>
            </a:extLst>
          </p:cNvPr>
          <p:cNvSpPr>
            <a:spLocks noGrp="1"/>
          </p:cNvSpPr>
          <p:nvPr>
            <p:ph type="body" sz="quarter" idx="13" hasCustomPrompt="1"/>
          </p:nvPr>
        </p:nvSpPr>
        <p:spPr>
          <a:xfrm>
            <a:off x="627181" y="5881641"/>
            <a:ext cx="6016752" cy="420656"/>
          </a:xfrm>
          <a:prstGeom prst="rect">
            <a:avLst/>
          </a:prstGeom>
        </p:spPr>
        <p:txBody>
          <a:bodyPr/>
          <a:lstStyle>
            <a:lvl1pPr marL="0" indent="0">
              <a:buNone/>
              <a:defRPr sz="1800" i="1"/>
            </a:lvl1pPr>
          </a:lstStyle>
          <a:p>
            <a:pPr lvl="0"/>
            <a:r>
              <a:rPr lang="en-US"/>
              <a:t>Presentation Authors</a:t>
            </a:r>
          </a:p>
        </p:txBody>
      </p:sp>
      <p:sp>
        <p:nvSpPr>
          <p:cNvPr id="8" name="Text Placeholder 7">
            <a:extLst>
              <a:ext uri="{FF2B5EF4-FFF2-40B4-BE49-F238E27FC236}">
                <a16:creationId xmlns:a16="http://schemas.microsoft.com/office/drawing/2014/main" id="{8CECB2AE-3E43-0B4C-AF55-BE4055EC4A67}"/>
              </a:ext>
            </a:extLst>
          </p:cNvPr>
          <p:cNvSpPr>
            <a:spLocks noGrp="1"/>
          </p:cNvSpPr>
          <p:nvPr>
            <p:ph type="body" sz="quarter" idx="11" hasCustomPrompt="1"/>
          </p:nvPr>
        </p:nvSpPr>
        <p:spPr>
          <a:xfrm>
            <a:off x="627180" y="5223306"/>
            <a:ext cx="6016752" cy="4994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Subtitle</a:t>
            </a:r>
            <a:endParaRPr lang="en-US"/>
          </a:p>
        </p:txBody>
      </p:sp>
      <p:sp>
        <p:nvSpPr>
          <p:cNvPr id="3" name="Title 1">
            <a:extLst>
              <a:ext uri="{FF2B5EF4-FFF2-40B4-BE49-F238E27FC236}">
                <a16:creationId xmlns:a16="http://schemas.microsoft.com/office/drawing/2014/main" id="{4A59AFD4-E095-234C-84E0-93C4D16C82B7}"/>
              </a:ext>
            </a:extLst>
          </p:cNvPr>
          <p:cNvSpPr>
            <a:spLocks noGrp="1"/>
          </p:cNvSpPr>
          <p:nvPr>
            <p:ph type="title" hasCustomPrompt="1"/>
          </p:nvPr>
        </p:nvSpPr>
        <p:spPr>
          <a:xfrm>
            <a:off x="627180" y="4416618"/>
            <a:ext cx="7180389" cy="647751"/>
          </a:xfrm>
          <a:prstGeom prst="rect">
            <a:avLst/>
          </a:prstGeom>
        </p:spPr>
        <p:txBody>
          <a:bodyPr/>
          <a:lstStyle>
            <a:lvl1pPr>
              <a:defRPr>
                <a:solidFill>
                  <a:srgbClr val="593A4B"/>
                </a:solidFill>
              </a:defRPr>
            </a:lvl1pPr>
          </a:lstStyle>
          <a:p>
            <a:r>
              <a:rPr lang="en-US" sz="4400">
                <a:solidFill>
                  <a:srgbClr val="593A4B"/>
                </a:solidFill>
                <a:latin typeface="Arial" panose="020B0604020202020204" pitchFamily="34" charset="0"/>
                <a:cs typeface="Arial" panose="020B0604020202020204" pitchFamily="34" charset="0"/>
              </a:rPr>
              <a:t>Presentation Title</a:t>
            </a:r>
          </a:p>
        </p:txBody>
      </p:sp>
      <p:sp>
        <p:nvSpPr>
          <p:cNvPr id="9" name="Rectangle 8">
            <a:extLst>
              <a:ext uri="{FF2B5EF4-FFF2-40B4-BE49-F238E27FC236}">
                <a16:creationId xmlns:a16="http://schemas.microsoft.com/office/drawing/2014/main" id="{6EF343DA-2AA9-3F4D-B00D-56DB6FD2B057}"/>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5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D26DAC-2FDB-C94A-AA52-846C5B36BDFE}"/>
              </a:ext>
            </a:extLst>
          </p:cNvPr>
          <p:cNvSpPr txBox="1">
            <a:spLocks/>
          </p:cNvSpPr>
          <p:nvPr userDrawn="1"/>
        </p:nvSpPr>
        <p:spPr>
          <a:xfrm>
            <a:off x="838200" y="553761"/>
            <a:ext cx="10515600" cy="995915"/>
          </a:xfrm>
          <a:prstGeom prst="rect">
            <a:avLst/>
          </a:prstGeom>
        </p:spPr>
        <p:txBody>
          <a:bodyPr/>
          <a:lstStyle>
            <a:lvl1pPr algn="l" defTabSz="914400" rtl="0" eaLnBrk="1" latinLnBrk="0" hangingPunct="1">
              <a:lnSpc>
                <a:spcPct val="90000"/>
              </a:lnSpc>
              <a:spcBef>
                <a:spcPct val="0"/>
              </a:spcBef>
              <a:buNone/>
              <a:defRPr sz="4400" b="0" kern="1200">
                <a:solidFill>
                  <a:srgbClr val="593A4B"/>
                </a:solidFill>
                <a:latin typeface="Arial" panose="020B0604020202020204" pitchFamily="34" charset="0"/>
                <a:ea typeface="+mj-ea"/>
                <a:cs typeface="Arial" panose="020B0604020202020204" pitchFamily="34" charset="0"/>
              </a:defRPr>
            </a:lvl1pPr>
          </a:lstStyle>
          <a:p>
            <a:r>
              <a:rPr lang="en-US"/>
              <a:t>Disclaimer</a:t>
            </a:r>
          </a:p>
        </p:txBody>
      </p:sp>
      <p:sp>
        <p:nvSpPr>
          <p:cNvPr id="6" name="Content Placeholder 2">
            <a:extLst>
              <a:ext uri="{FF2B5EF4-FFF2-40B4-BE49-F238E27FC236}">
                <a16:creationId xmlns:a16="http://schemas.microsoft.com/office/drawing/2014/main" id="{4CB27F9C-A3C9-F844-B04B-EF5EFA49C351}"/>
              </a:ext>
            </a:extLst>
          </p:cNvPr>
          <p:cNvSpPr>
            <a:spLocks noGrp="1"/>
          </p:cNvSpPr>
          <p:nvPr>
            <p:ph idx="1" hasCustomPrompt="1"/>
          </p:nvPr>
        </p:nvSpPr>
        <p:spPr>
          <a:xfrm>
            <a:off x="838200" y="1828800"/>
            <a:ext cx="10515600" cy="4391025"/>
          </a:xfrm>
          <a:prstGeom prst="rect">
            <a:avLst/>
          </a:prstGeom>
        </p:spPr>
        <p:txBody>
          <a:bodyPr/>
          <a:lstStyle>
            <a:lvl1pPr marL="0" indent="0">
              <a:buNone/>
              <a:defRPr lang="en-US" sz="2800" kern="1200" smtClean="0">
                <a:solidFill>
                  <a:schemeClr val="tx1"/>
                </a:solidFill>
                <a:cs typeface="Helvetica"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marL="45720" indent="0" algn="ctr">
              <a:buNone/>
            </a:pPr>
            <a:r>
              <a:rPr lang="en-US" sz="2800" kern="1200">
                <a:solidFill>
                  <a:schemeClr val="tx1"/>
                </a:solidFill>
                <a:latin typeface="+mn-lt"/>
                <a:ea typeface="+mn-ea"/>
                <a:cs typeface="Helvetica" panose="020B0604020202020204" pitchFamily="34" charset="0"/>
              </a:rPr>
              <a:t>The views expressed in this webinar do not necessarily represent the views, policies, and positions of the Substance Abuse and Mental Health Services Administration or the U.S. Department of Health and Human Services.</a:t>
            </a:r>
          </a:p>
          <a:p>
            <a:pPr marL="45720" indent="0" algn="ctr">
              <a:buNone/>
            </a:pPr>
            <a:endParaRPr lang="en-US" sz="2800" kern="1200">
              <a:solidFill>
                <a:schemeClr val="tx1"/>
              </a:solidFill>
              <a:latin typeface="+mn-lt"/>
              <a:ea typeface="+mn-ea"/>
              <a:cs typeface="Helvetica" panose="020B0604020202020204" pitchFamily="34" charset="0"/>
            </a:endParaRPr>
          </a:p>
          <a:p>
            <a:pPr marL="45720" indent="0" algn="ctr">
              <a:buNone/>
            </a:pPr>
            <a:r>
              <a:rPr lang="en-US" sz="2800" kern="1200">
                <a:solidFill>
                  <a:schemeClr val="tx1"/>
                </a:solidFill>
                <a:latin typeface="+mn-lt"/>
                <a:ea typeface="+mn-ea"/>
                <a:cs typeface="Helvetica" panose="020B0604020202020204" pitchFamily="34" charset="0"/>
              </a:rPr>
              <a:t>This webinar is being recorded and archived, and will be available for viewing after the webinar. Please contact the webinar facilitator if you have any concerns or questions.</a:t>
            </a:r>
          </a:p>
        </p:txBody>
      </p:sp>
    </p:spTree>
    <p:extLst>
      <p:ext uri="{BB962C8B-B14F-4D97-AF65-F5344CB8AC3E}">
        <p14:creationId xmlns:p14="http://schemas.microsoft.com/office/powerpoint/2010/main" val="409109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accent3"/>
                </a:solidFill>
              </a:defRPr>
            </a:lvl1pPr>
          </a:lstStyle>
          <a:p>
            <a:fld id="{6395E536-1457-4CE4-8497-197239F05587}" type="datetime1">
              <a:rPr lang="en-US" smtClean="0"/>
              <a:t>3/15/23</a:t>
            </a:fld>
            <a:endParaRPr lang="en-US"/>
          </a:p>
        </p:txBody>
      </p:sp>
      <p:sp>
        <p:nvSpPr>
          <p:cNvPr id="7"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accent3"/>
                </a:solidFill>
              </a:defRPr>
            </a:lvl1pPr>
          </a:lstStyle>
          <a:p>
            <a:endParaRPr lang="en-US"/>
          </a:p>
        </p:txBody>
      </p:sp>
      <p:sp>
        <p:nvSpPr>
          <p:cNvPr id="8"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accent3"/>
                </a:solidFill>
              </a:defRPr>
            </a:lvl1pPr>
          </a:lstStyle>
          <a:p>
            <a:fld id="{10E4A4DB-036F-4816-A98C-42C4167E83C5}" type="slidenum">
              <a:rPr lang="en-US" smtClean="0"/>
              <a:pPr/>
              <a:t>‹#›</a:t>
            </a:fld>
            <a:endParaRPr lang="en-US"/>
          </a:p>
        </p:txBody>
      </p:sp>
    </p:spTree>
    <p:extLst>
      <p:ext uri="{BB962C8B-B14F-4D97-AF65-F5344CB8AC3E}">
        <p14:creationId xmlns:p14="http://schemas.microsoft.com/office/powerpoint/2010/main" val="173603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A552-3C95-3F4C-A9AC-9A51E1FC2801}"/>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593A4B"/>
                </a:solidFill>
              </a:defRPr>
            </a:lvl1pPr>
          </a:lstStyle>
          <a:p>
            <a:r>
              <a:rPr lang="en-US"/>
              <a:t>Section title slide</a:t>
            </a:r>
          </a:p>
        </p:txBody>
      </p:sp>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132965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553761"/>
            <a:ext cx="10515600" cy="995915"/>
          </a:xfrm>
          <a:prstGeom prst="rect">
            <a:avLst/>
          </a:prstGeom>
        </p:spPr>
        <p:txBody>
          <a:bodyPr/>
          <a:lstStyle>
            <a:lvl1pPr>
              <a:defRPr b="0">
                <a:solidFill>
                  <a:srgbClr val="593A4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8800"/>
            <a:ext cx="105156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56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760266"/>
            <a:ext cx="10795000" cy="1205058"/>
          </a:xfrm>
          <a:prstGeom prst="rect">
            <a:avLst/>
          </a:prstGeom>
        </p:spPr>
        <p:txBody>
          <a:bodyPr/>
          <a:lstStyle>
            <a:lvl1pPr>
              <a:defRPr b="0">
                <a:solidFill>
                  <a:srgbClr val="593A4B"/>
                </a:solidFill>
              </a:defRPr>
            </a:lvl1pPr>
          </a:lstStyle>
          <a:p>
            <a:r>
              <a:rPr lang="en-US"/>
              <a:t>Click to edit Master title style</a:t>
            </a:r>
          </a:p>
        </p:txBody>
      </p:sp>
      <p:sp>
        <p:nvSpPr>
          <p:cNvPr id="3" name="Content Placeholder 2"/>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6">
            <a:extLst>
              <a:ext uri="{FF2B5EF4-FFF2-40B4-BE49-F238E27FC236}">
                <a16:creationId xmlns:a16="http://schemas.microsoft.com/office/drawing/2014/main" id="{135352DC-40B4-534D-84AD-0C95E7BEDA09}"/>
              </a:ext>
            </a:extLst>
          </p:cNvPr>
          <p:cNvSpPr>
            <a:spLocks noGrp="1"/>
          </p:cNvSpPr>
          <p:nvPr>
            <p:ph type="pic" sz="quarter" idx="10"/>
          </p:nvPr>
        </p:nvSpPr>
        <p:spPr>
          <a:xfrm>
            <a:off x="6200774" y="2115989"/>
            <a:ext cx="5241925" cy="4137173"/>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16735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tent with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717478"/>
            <a:ext cx="10515600" cy="1205057"/>
          </a:xfrm>
          <a:prstGeom prst="rect">
            <a:avLst/>
          </a:prstGeom>
        </p:spPr>
        <p:txBody>
          <a:bodyPr/>
          <a:lstStyle>
            <a:lvl1pPr>
              <a:defRPr b="0">
                <a:solidFill>
                  <a:srgbClr val="593A4B"/>
                </a:solidFill>
              </a:defRPr>
            </a:lvl1pPr>
          </a:lstStyle>
          <a:p>
            <a:r>
              <a:rPr lang="en-US"/>
              <a:t>Click to edit Master title style</a:t>
            </a:r>
          </a:p>
        </p:txBody>
      </p:sp>
      <p:sp>
        <p:nvSpPr>
          <p:cNvPr id="3" name="Text Placeholder 2"/>
          <p:cNvSpPr>
            <a:spLocks noGrp="1"/>
          </p:cNvSpPr>
          <p:nvPr>
            <p:ph type="body" idx="1"/>
          </p:nvPr>
        </p:nvSpPr>
        <p:spPr>
          <a:xfrm>
            <a:off x="839788" y="20107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0107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30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2" name="Title 1"/>
          <p:cNvSpPr>
            <a:spLocks noGrp="1"/>
          </p:cNvSpPr>
          <p:nvPr>
            <p:ph type="title"/>
          </p:nvPr>
        </p:nvSpPr>
        <p:spPr>
          <a:xfrm>
            <a:off x="839788" y="1193800"/>
            <a:ext cx="10515600" cy="830335"/>
          </a:xfrm>
          <a:prstGeom prst="rect">
            <a:avLst/>
          </a:prstGeom>
        </p:spPr>
        <p:txBody>
          <a:bodyPr/>
          <a:lstStyle>
            <a:lvl1pPr>
              <a:defRPr b="0">
                <a:solidFill>
                  <a:srgbClr val="593A4B"/>
                </a:solidFill>
              </a:defRPr>
            </a:lvl1pPr>
          </a:lstStyle>
          <a:p>
            <a:r>
              <a:rPr lang="en-US"/>
              <a:t>Click to edit Master title style</a:t>
            </a:r>
          </a:p>
        </p:txBody>
      </p:sp>
      <p:sp>
        <p:nvSpPr>
          <p:cNvPr id="23" name="Text Placeholder 4">
            <a:extLst>
              <a:ext uri="{FF2B5EF4-FFF2-40B4-BE49-F238E27FC236}">
                <a16:creationId xmlns:a16="http://schemas.microsoft.com/office/drawing/2014/main" id="{D66675E7-2912-B648-A010-146FDF5B562C}"/>
              </a:ext>
            </a:extLst>
          </p:cNvPr>
          <p:cNvSpPr>
            <a:spLocks noGrp="1"/>
          </p:cNvSpPr>
          <p:nvPr>
            <p:ph type="body" sz="quarter" idx="3"/>
          </p:nvPr>
        </p:nvSpPr>
        <p:spPr>
          <a:xfrm>
            <a:off x="6172200" y="2181772"/>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Content Placeholder 5">
            <a:extLst>
              <a:ext uri="{FF2B5EF4-FFF2-40B4-BE49-F238E27FC236}">
                <a16:creationId xmlns:a16="http://schemas.microsoft.com/office/drawing/2014/main" id="{720CB22E-38C7-6743-A8D9-98687998C31D}"/>
              </a:ext>
            </a:extLst>
          </p:cNvPr>
          <p:cNvSpPr>
            <a:spLocks noGrp="1"/>
          </p:cNvSpPr>
          <p:nvPr>
            <p:ph sz="quarter" idx="4"/>
          </p:nvPr>
        </p:nvSpPr>
        <p:spPr>
          <a:xfrm>
            <a:off x="6172200" y="3135716"/>
            <a:ext cx="5183188" cy="317856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a:extLst>
              <a:ext uri="{FF2B5EF4-FFF2-40B4-BE49-F238E27FC236}">
                <a16:creationId xmlns:a16="http://schemas.microsoft.com/office/drawing/2014/main" id="{AFE26F35-CD94-6C4D-83F8-C9C0D47383B7}"/>
              </a:ext>
            </a:extLst>
          </p:cNvPr>
          <p:cNvSpPr>
            <a:spLocks noGrp="1"/>
          </p:cNvSpPr>
          <p:nvPr>
            <p:ph type="body" sz="quarter" idx="10"/>
          </p:nvPr>
        </p:nvSpPr>
        <p:spPr>
          <a:xfrm>
            <a:off x="839788" y="2181772"/>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Content Placeholder 5">
            <a:extLst>
              <a:ext uri="{FF2B5EF4-FFF2-40B4-BE49-F238E27FC236}">
                <a16:creationId xmlns:a16="http://schemas.microsoft.com/office/drawing/2014/main" id="{B7565A24-9E34-6745-83C6-494AA17E8A66}"/>
              </a:ext>
            </a:extLst>
          </p:cNvPr>
          <p:cNvSpPr>
            <a:spLocks noGrp="1"/>
          </p:cNvSpPr>
          <p:nvPr>
            <p:ph sz="quarter" idx="11"/>
          </p:nvPr>
        </p:nvSpPr>
        <p:spPr>
          <a:xfrm>
            <a:off x="839788" y="3135716"/>
            <a:ext cx="5183188" cy="317856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783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47744" y="678083"/>
            <a:ext cx="4326731" cy="944500"/>
          </a:xfrm>
          <a:prstGeom prst="rect">
            <a:avLst/>
          </a:prstGeom>
        </p:spPr>
        <p:txBody>
          <a:bodyPr anchor="b"/>
          <a:lstStyle>
            <a:lvl1pPr>
              <a:defRPr sz="3200">
                <a:solidFill>
                  <a:srgbClr val="593A4B"/>
                </a:solidFill>
              </a:defRPr>
            </a:lvl1pPr>
          </a:lstStyle>
          <a:p>
            <a:r>
              <a:rPr lang="en-US"/>
              <a:t>Click to edit Master title style</a:t>
            </a:r>
          </a:p>
        </p:txBody>
      </p:sp>
      <p:sp>
        <p:nvSpPr>
          <p:cNvPr id="4" name="Text Placeholder 3"/>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925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DBC9AB61-5EE3-3B45-A5C3-7F87F0AE93A2}"/>
              </a:ext>
            </a:extLst>
          </p:cNvPr>
          <p:cNvSpPr>
            <a:spLocks noGrp="1"/>
          </p:cNvSpPr>
          <p:nvPr>
            <p:ph type="body" sz="half" idx="14"/>
          </p:nvPr>
        </p:nvSpPr>
        <p:spPr>
          <a:xfrm>
            <a:off x="743161"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Picture Placeholder 6">
            <a:extLst>
              <a:ext uri="{FF2B5EF4-FFF2-40B4-BE49-F238E27FC236}">
                <a16:creationId xmlns:a16="http://schemas.microsoft.com/office/drawing/2014/main" id="{30C876D6-F3A7-BA4A-9466-AAC1F8A03E75}"/>
              </a:ext>
            </a:extLst>
          </p:cNvPr>
          <p:cNvSpPr>
            <a:spLocks noGrp="1"/>
          </p:cNvSpPr>
          <p:nvPr>
            <p:ph type="pic" sz="quarter" idx="15"/>
          </p:nvPr>
        </p:nvSpPr>
        <p:spPr>
          <a:xfrm>
            <a:off x="5806702" y="820132"/>
            <a:ext cx="5867772" cy="5329989"/>
          </a:xfrm>
          <a:prstGeom prst="rect">
            <a:avLst/>
          </a:prstGeom>
        </p:spPr>
        <p:txBody>
          <a:bodyPr/>
          <a:lstStyle>
            <a:lvl1pPr>
              <a:defRPr>
                <a:solidFill>
                  <a:schemeClr val="bg1"/>
                </a:solidFill>
              </a:defRPr>
            </a:lvl1pPr>
          </a:lstStyle>
          <a:p>
            <a:endParaRPr lang="en-US"/>
          </a:p>
        </p:txBody>
      </p:sp>
      <p:sp>
        <p:nvSpPr>
          <p:cNvPr id="13" name="Title 1">
            <a:extLst>
              <a:ext uri="{FF2B5EF4-FFF2-40B4-BE49-F238E27FC236}">
                <a16:creationId xmlns:a16="http://schemas.microsoft.com/office/drawing/2014/main" id="{5E91BB9D-2E85-064A-8C87-643F404FAE40}"/>
              </a:ext>
            </a:extLst>
          </p:cNvPr>
          <p:cNvSpPr>
            <a:spLocks noGrp="1"/>
          </p:cNvSpPr>
          <p:nvPr>
            <p:ph type="title"/>
          </p:nvPr>
        </p:nvSpPr>
        <p:spPr>
          <a:xfrm>
            <a:off x="743161" y="678083"/>
            <a:ext cx="4326731" cy="944500"/>
          </a:xfrm>
          <a:prstGeom prst="rect">
            <a:avLst/>
          </a:prstGeom>
        </p:spPr>
        <p:txBody>
          <a:bodyPr anchor="b"/>
          <a:lstStyle>
            <a:lvl1pPr>
              <a:defRPr sz="3200">
                <a:solidFill>
                  <a:srgbClr val="593A4B"/>
                </a:solidFill>
              </a:defRPr>
            </a:lvl1pPr>
          </a:lstStyle>
          <a:p>
            <a:r>
              <a:rPr lang="en-US"/>
              <a:t>Click to edit Master title style</a:t>
            </a:r>
          </a:p>
        </p:txBody>
      </p:sp>
    </p:spTree>
    <p:extLst>
      <p:ext uri="{BB962C8B-B14F-4D97-AF65-F5344CB8AC3E}">
        <p14:creationId xmlns:p14="http://schemas.microsoft.com/office/powerpoint/2010/main" val="284088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650085C-F108-8042-B078-7398D8AD4819}"/>
              </a:ext>
            </a:extLst>
          </p:cNvPr>
          <p:cNvSpPr>
            <a:spLocks noGrp="1"/>
          </p:cNvSpPr>
          <p:nvPr>
            <p:ph type="title" hasCustomPrompt="1"/>
          </p:nvPr>
        </p:nvSpPr>
        <p:spPr>
          <a:xfrm>
            <a:off x="838200" y="2361326"/>
            <a:ext cx="10515600" cy="1458120"/>
          </a:xfrm>
          <a:prstGeom prst="rect">
            <a:avLst/>
          </a:prstGeom>
        </p:spPr>
        <p:txBody>
          <a:bodyPr anchor="ctr"/>
          <a:lstStyle>
            <a:lvl1pPr algn="ctr">
              <a:defRPr sz="6000">
                <a:solidFill>
                  <a:srgbClr val="593A4B"/>
                </a:solidFill>
              </a:defRPr>
            </a:lvl1pPr>
          </a:lstStyle>
          <a:p>
            <a:r>
              <a:rPr lang="en-US"/>
              <a:t>Thank you!</a:t>
            </a:r>
          </a:p>
        </p:txBody>
      </p:sp>
      <p:pic>
        <p:nvPicPr>
          <p:cNvPr id="5" name="Picture 4" descr="Northwest PTTC Logo">
            <a:extLst>
              <a:ext uri="{FF2B5EF4-FFF2-40B4-BE49-F238E27FC236}">
                <a16:creationId xmlns:a16="http://schemas.microsoft.com/office/drawing/2014/main" id="{474B17E0-F3EC-DC4E-AE2D-8576B9D09758}"/>
              </a:ext>
            </a:extLst>
          </p:cNvPr>
          <p:cNvPicPr>
            <a:picLocks noChangeAspect="1"/>
          </p:cNvPicPr>
          <p:nvPr userDrawn="1"/>
        </p:nvPicPr>
        <p:blipFill>
          <a:blip r:embed="rId2"/>
          <a:stretch>
            <a:fillRect/>
          </a:stretch>
        </p:blipFill>
        <p:spPr>
          <a:xfrm>
            <a:off x="1503172" y="481676"/>
            <a:ext cx="9148726" cy="1399032"/>
          </a:xfrm>
          <a:prstGeom prst="rect">
            <a:avLst/>
          </a:prstGeom>
        </p:spPr>
      </p:pic>
      <p:pic>
        <p:nvPicPr>
          <p:cNvPr id="6" name="Picture 5" descr="casat_logo_we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5120" y="5823712"/>
            <a:ext cx="1706880" cy="810768"/>
          </a:xfrm>
          <a:prstGeom prst="rect">
            <a:avLst/>
          </a:prstGeom>
        </p:spPr>
      </p:pic>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386025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3"/>
          <a:stretch>
            <a:fillRect/>
          </a:stretch>
        </p:blipFill>
        <p:spPr>
          <a:xfrm>
            <a:off x="0" y="0"/>
            <a:ext cx="12192000" cy="142875"/>
          </a:xfrm>
          <a:prstGeom prst="rect">
            <a:avLst/>
          </a:prstGeom>
        </p:spPr>
      </p:pic>
    </p:spTree>
    <p:extLst>
      <p:ext uri="{BB962C8B-B14F-4D97-AF65-F5344CB8AC3E}">
        <p14:creationId xmlns:p14="http://schemas.microsoft.com/office/powerpoint/2010/main" val="3908835706"/>
      </p:ext>
    </p:extLst>
  </p:cSld>
  <p:clrMap bg1="lt1" tx1="dk1" bg2="lt2" tx2="dk2" accent1="accent1" accent2="accent2" accent3="accent3" accent4="accent4" accent5="accent5" accent6="accent6" hlink="hlink" folHlink="folHlink"/>
  <p:sldLayoutIdLst>
    <p:sldLayoutId id="2147483692" r:id="rId1"/>
    <p:sldLayoutId id="2147483688" r:id="rId2"/>
    <p:sldLayoutId id="2147483685" r:id="rId3"/>
    <p:sldLayoutId id="2147483684" r:id="rId4"/>
    <p:sldLayoutId id="2147483677" r:id="rId5"/>
    <p:sldLayoutId id="2147483689" r:id="rId6"/>
    <p:sldLayoutId id="2147483680" r:id="rId7"/>
    <p:sldLayoutId id="2147483687" r:id="rId8"/>
    <p:sldLayoutId id="2147483690" r:id="rId9"/>
    <p:sldLayoutId id="2147483691"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ideo" Target="https://www.youtube.com/embed/0Sj78uJU0Pk?feature=oembed" TargetMode="Externa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cid:image003.jpg@01D62F8D.90B232A0"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jhDYR1NbZY"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qg-Qk4agpyk"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cdc.gov/healthyyouth/data/yrbs/reports_factsheet_publications.htm"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www.cdc.gov/healthyyouth/data/yrbs/overview.htm" TargetMode="External"/><Relationship Id="rId5" Type="http://schemas.openxmlformats.org/officeDocument/2006/relationships/hyperlink" Target="https://www.cdc.gov/healthyyouth/data/yrbs/index.htm" TargetMode="External"/><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ctb.ku.edu/en/assessing-community-needs-and-resources" TargetMode="External"/><Relationship Id="rId5" Type="http://schemas.openxmlformats.org/officeDocument/2006/relationships/hyperlink" Target="https://ctb.ku.edu/en/table-of-contents/assessment/assessing-community-needs-and-resources" TargetMode="External"/><Relationship Id="rId4" Type="http://schemas.openxmlformats.org/officeDocument/2006/relationships/image" Target="../media/image38.svg"/></Relationships>
</file>

<file path=ppt/slides/_rels/slide32.xml.rels><?xml version="1.0" encoding="UTF-8" standalone="yes"?>
<Relationships xmlns="http://schemas.openxmlformats.org/package/2006/relationships"><Relationship Id="rId8" Type="http://schemas.openxmlformats.org/officeDocument/2006/relationships/hyperlink" Target="https://doi.org/10.1016/j.addbeh.2012.02.014" TargetMode="External"/><Relationship Id="rId3" Type="http://schemas.openxmlformats.org/officeDocument/2006/relationships/hyperlink" Target="https://developingchild.harvard.edu/science/key-concepts/resilience/" TargetMode="External"/><Relationship Id="rId7" Type="http://schemas.openxmlformats.org/officeDocument/2006/relationships/hyperlink" Target="https://doi.org/10.1002/wps.20490" TargetMode="External"/><Relationship Id="rId2" Type="http://schemas.openxmlformats.org/officeDocument/2006/relationships/hyperlink" Target="https://psycnet.apa.org/doi/10.1037/0033-295X.101.4.568" TargetMode="External"/><Relationship Id="rId1" Type="http://schemas.openxmlformats.org/officeDocument/2006/relationships/slideLayout" Target="../slideLayouts/slideLayout3.xml"/><Relationship Id="rId6" Type="http://schemas.openxmlformats.org/officeDocument/2006/relationships/hyperlink" Target="https://doi.org/10.17226/25201" TargetMode="External"/><Relationship Id="rId5" Type="http://schemas.openxmlformats.org/officeDocument/2006/relationships/hyperlink" Target="https://doi.org/10.1177/1745691617693054" TargetMode="External"/><Relationship Id="rId4" Type="http://schemas.openxmlformats.org/officeDocument/2006/relationships/hyperlink" Target="https://www.cdc.gov/careerpaths/k12teacherroadmap/epidemiology.html" TargetMode="External"/><Relationship Id="rId9" Type="http://schemas.openxmlformats.org/officeDocument/2006/relationships/hyperlink" Target="https://static1.squarespace.com/static/5ad22921372b96bedc6b7d88/t/5fe3cd4b6174a079dac8c78c/1608764748433/Prevention+Training+Module+4+Policy+FI"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blueprintsprograms.or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ies.ed.gov/ncee/wwc/" TargetMode="External"/><Relationship Id="rId5" Type="http://schemas.openxmlformats.org/officeDocument/2006/relationships/hyperlink" Target="https://www.cebc4cw.org/" TargetMode="External"/><Relationship Id="rId4" Type="http://schemas.openxmlformats.org/officeDocument/2006/relationships/hyperlink" Target="https://crimesolutions.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www.blueprintsprograms.org/program-search/" TargetMode="External"/><Relationship Id="rId4" Type="http://schemas.openxmlformats.org/officeDocument/2006/relationships/image" Target="../media/image38.svg"/></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1177/0193841X20933776" TargetMode="External"/><Relationship Id="rId2" Type="http://schemas.openxmlformats.org/officeDocument/2006/relationships/hyperlink" Target="https://www.blueprintsprograms.org/faq/" TargetMode="External"/><Relationship Id="rId1" Type="http://schemas.openxmlformats.org/officeDocument/2006/relationships/slideLayout" Target="../slideLayouts/slideLayout3.xml"/><Relationship Id="rId5" Type="http://schemas.openxmlformats.org/officeDocument/2006/relationships/hyperlink" Target="https://www.cdc.gov/violenceprevention/pdf/understanding_evidence-a.pdf" TargetMode="External"/><Relationship Id="rId4" Type="http://schemas.openxmlformats.org/officeDocument/2006/relationships/hyperlink" Target="http://www.eblcprograms.org/docs/pdfs/EBPs_101.pdf"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hyperlink" Target="https://crimesolutions.ojp.gov/" TargetMode="External"/><Relationship Id="rId4" Type="http://schemas.openxmlformats.org/officeDocument/2006/relationships/image" Target="../media/image38.svg"/></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vetoviolence.cdc.gov/apps/adaptation-guidance/" TargetMode="External"/><Relationship Id="rId4" Type="http://schemas.openxmlformats.org/officeDocument/2006/relationships/image" Target="../media/image38.svg"/></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1186/s40359-015-0089-9" TargetMode="External"/><Relationship Id="rId2" Type="http://schemas.openxmlformats.org/officeDocument/2006/relationships/hyperlink" Target="https://doi.org/10.1016/j.psychres.2019.04.025" TargetMode="External"/><Relationship Id="rId1" Type="http://schemas.openxmlformats.org/officeDocument/2006/relationships/slideLayout" Target="../slideLayouts/slideLayout3.xml"/><Relationship Id="rId5" Type="http://schemas.openxmlformats.org/officeDocument/2006/relationships/hyperlink" Target="https://nirn.fpg.unc.edu/module-1/implementation-drivers" TargetMode="External"/><Relationship Id="rId4" Type="http://schemas.openxmlformats.org/officeDocument/2006/relationships/hyperlink" Target="https://doi.org/10.1007/s10935-013-0299-y"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preventionresearch.org/" TargetMode="External"/><Relationship Id="rId7" Type="http://schemas.openxmlformats.org/officeDocument/2006/relationships/hyperlink" Target="https://www.preventionresearch.org/advocacy/standards-of-knowledge/"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hyperlink" Target="https://www.apsintl.org/" TargetMode="External"/><Relationship Id="rId5" Type="http://schemas.openxmlformats.org/officeDocument/2006/relationships/hyperlink" Target="https://pttcnetwork.org/" TargetMode="External"/><Relationship Id="rId4" Type="http://schemas.openxmlformats.org/officeDocument/2006/relationships/hyperlink" Target="https://www.springer.com/journal/11121?gclid=Cj0KCQjwktKFBhCkARIsAJeDT0jaF-_LGNBoR0usKFaayTWbztQ8d2kb1XUZHWobXQmeyD7p7QFqbmMaAlI5EALw_wcB" TargetMode="External"/><Relationship Id="rId9" Type="http://schemas.openxmlformats.org/officeDocument/2006/relationships/image" Target="../media/image44.svg"/></Relationships>
</file>

<file path=ppt/slides/_rels/slide5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1.emf"/></Relationships>
</file>

<file path=ppt/slides/_rels/slide5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2.emf"/></Relationships>
</file>

<file path=ppt/slides/_rels/slide5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 Id="rId9" Type="http://schemas.openxmlformats.org/officeDocument/2006/relationships/image" Target="../media/image54.em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4BABFA-EFA6-D74D-82C5-5906E0904F0A}"/>
              </a:ext>
            </a:extLst>
          </p:cNvPr>
          <p:cNvSpPr>
            <a:spLocks noGrp="1"/>
          </p:cNvSpPr>
          <p:nvPr>
            <p:ph type="body" sz="quarter" idx="11"/>
          </p:nvPr>
        </p:nvSpPr>
        <p:spPr>
          <a:xfrm>
            <a:off x="738016" y="5888324"/>
            <a:ext cx="6016752" cy="499400"/>
          </a:xfrm>
        </p:spPr>
        <p:txBody>
          <a:bodyPr/>
          <a:lstStyle/>
          <a:p>
            <a:r>
              <a:rPr lang="en-US"/>
              <a:t>Curriculum Infusion Package</a:t>
            </a:r>
          </a:p>
        </p:txBody>
      </p:sp>
      <p:sp>
        <p:nvSpPr>
          <p:cNvPr id="2" name="Title 1">
            <a:extLst>
              <a:ext uri="{FF2B5EF4-FFF2-40B4-BE49-F238E27FC236}">
                <a16:creationId xmlns:a16="http://schemas.microsoft.com/office/drawing/2014/main" id="{49C4E7EA-BB22-3643-BC2D-40F37925354F}"/>
              </a:ext>
            </a:extLst>
          </p:cNvPr>
          <p:cNvSpPr>
            <a:spLocks noGrp="1"/>
          </p:cNvSpPr>
          <p:nvPr>
            <p:ph type="title"/>
          </p:nvPr>
        </p:nvSpPr>
        <p:spPr>
          <a:xfrm>
            <a:off x="627180" y="4416618"/>
            <a:ext cx="8889682" cy="647751"/>
          </a:xfrm>
        </p:spPr>
        <p:txBody>
          <a:bodyPr/>
          <a:lstStyle/>
          <a:p>
            <a:r>
              <a:rPr lang="en-US" b="1">
                <a:effectLst>
                  <a:outerShdw blurRad="38100" dist="38100" dir="2700000" algn="tl">
                    <a:srgbClr val="000000">
                      <a:alpha val="43137"/>
                    </a:srgbClr>
                  </a:outerShdw>
                </a:effectLst>
              </a:rPr>
              <a:t>Introduction to Prevention Science </a:t>
            </a:r>
          </a:p>
        </p:txBody>
      </p:sp>
    </p:spTree>
    <p:extLst>
      <p:ext uri="{BB962C8B-B14F-4D97-AF65-F5344CB8AC3E}">
        <p14:creationId xmlns:p14="http://schemas.microsoft.com/office/powerpoint/2010/main" val="202791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66">
            <a:extLst>
              <a:ext uri="{FF2B5EF4-FFF2-40B4-BE49-F238E27FC236}">
                <a16:creationId xmlns:a16="http://schemas.microsoft.com/office/drawing/2014/main" id="{427D15F9-FBA9-45B6-A1EE-7E2610907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68">
            <a:extLst>
              <a:ext uri="{FF2B5EF4-FFF2-40B4-BE49-F238E27FC236}">
                <a16:creationId xmlns:a16="http://schemas.microsoft.com/office/drawing/2014/main" id="{549D845D-9A57-49AC-9523-BB0D6DA6FE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0" name="Freeform 44">
              <a:extLst>
                <a:ext uri="{FF2B5EF4-FFF2-40B4-BE49-F238E27FC236}">
                  <a16:creationId xmlns:a16="http://schemas.microsoft.com/office/drawing/2014/main" id="{3348EFE1-9D21-4DC0-8EC9-C887670613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45">
              <a:extLst>
                <a:ext uri="{FF2B5EF4-FFF2-40B4-BE49-F238E27FC236}">
                  <a16:creationId xmlns:a16="http://schemas.microsoft.com/office/drawing/2014/main" id="{D9CD0CF4-76F6-470E-A8EF-DD74FC196C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46">
              <a:extLst>
                <a:ext uri="{FF2B5EF4-FFF2-40B4-BE49-F238E27FC236}">
                  <a16:creationId xmlns:a16="http://schemas.microsoft.com/office/drawing/2014/main" id="{71645EB6-7E0C-491E-9A5B-C25E80A64A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47">
              <a:extLst>
                <a:ext uri="{FF2B5EF4-FFF2-40B4-BE49-F238E27FC236}">
                  <a16:creationId xmlns:a16="http://schemas.microsoft.com/office/drawing/2014/main" id="{D20E5CAC-62A4-48E1-9F9F-1F81766831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Rectangle 73">
              <a:extLst>
                <a:ext uri="{FF2B5EF4-FFF2-40B4-BE49-F238E27FC236}">
                  <a16:creationId xmlns:a16="http://schemas.microsoft.com/office/drawing/2014/main" id="{053A11D2-F06B-447E-96A7-27A21A8FA6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itle 4">
            <a:extLst>
              <a:ext uri="{FF2B5EF4-FFF2-40B4-BE49-F238E27FC236}">
                <a16:creationId xmlns:a16="http://schemas.microsoft.com/office/drawing/2014/main" id="{CEA08B66-EED2-45E0-BB22-EEF9EF52CE08}"/>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sz="4000" kern="1200">
                <a:solidFill>
                  <a:srgbClr val="FFFFFF"/>
                </a:solidFill>
                <a:latin typeface="+mj-lt"/>
                <a:ea typeface="+mj-ea"/>
                <a:cs typeface="+mj-cs"/>
              </a:rPr>
              <a:t>Adolescent Substance Use Example</a:t>
            </a:r>
          </a:p>
        </p:txBody>
      </p:sp>
      <p:pic>
        <p:nvPicPr>
          <p:cNvPr id="24" name="Online Media 3" title="What is Prevention | Introduction">
            <a:hlinkClick r:id="" action="ppaction://media"/>
            <a:extLst>
              <a:ext uri="{FF2B5EF4-FFF2-40B4-BE49-F238E27FC236}">
                <a16:creationId xmlns:a16="http://schemas.microsoft.com/office/drawing/2014/main" id="{FEDF9853-933C-4F5A-8FF6-632C248C926C}"/>
              </a:ext>
            </a:extLst>
          </p:cNvPr>
          <p:cNvPicPr>
            <a:picLocks noGrp="1" noRot="1" noChangeAspect="1"/>
          </p:cNvPicPr>
          <p:nvPr>
            <p:ph idx="4294967295"/>
            <a:videoFile r:link="rId1"/>
          </p:nvPr>
        </p:nvPicPr>
        <p:blipFill>
          <a:blip r:embed="rId4"/>
          <a:stretch>
            <a:fillRect/>
          </a:stretch>
        </p:blipFill>
        <p:spPr>
          <a:xfrm>
            <a:off x="2132084" y="2238734"/>
            <a:ext cx="8078356" cy="4564271"/>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20777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4"/>
                                        </p:tgtEl>
                                      </p:cBhvr>
                                    </p:cmd>
                                  </p:childTnLst>
                                </p:cTn>
                              </p:par>
                            </p:childTnLst>
                          </p:cTn>
                        </p:par>
                      </p:childTnLst>
                    </p:cTn>
                  </p:par>
                </p:childTnLst>
              </p:cTn>
              <p:nextCondLst>
                <p:cond evt="onClick" delay="0">
                  <p:tgtEl>
                    <p:spTgt spid="24"/>
                  </p:tgtEl>
                </p:cond>
              </p:nextCondLst>
            </p:seq>
            <p:video>
              <p:cMediaNode vol="80000">
                <p:cTn id="7" fill="hold" display="0">
                  <p:stCondLst>
                    <p:cond delay="indefinite"/>
                  </p:stCondLst>
                </p:cTn>
                <p:tgtEl>
                  <p:spTgt spid="2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87CD5D-B194-4BA8-9338-8C862897E2FD}"/>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3700">
                <a:solidFill>
                  <a:srgbClr val="FFFFFF"/>
                </a:solidFill>
                <a:effectLst/>
                <a:latin typeface="+mj-lt"/>
                <a:cs typeface="+mj-cs"/>
              </a:rPr>
              <a:t>Where does prevention fit in the spectrum of mental, emotional, and behavioral interventions?</a:t>
            </a:r>
            <a:endParaRPr lang="en-US" sz="3700">
              <a:solidFill>
                <a:srgbClr val="FFFFFF"/>
              </a:solidFill>
              <a:latin typeface="+mj-lt"/>
              <a:cs typeface="+mj-cs"/>
            </a:endParaRPr>
          </a:p>
        </p:txBody>
      </p:sp>
      <p:pic>
        <p:nvPicPr>
          <p:cNvPr id="14" name="Content Placeholder 13" descr="Diagram&#10;&#10;Description automatically generated">
            <a:extLst>
              <a:ext uri="{FF2B5EF4-FFF2-40B4-BE49-F238E27FC236}">
                <a16:creationId xmlns:a16="http://schemas.microsoft.com/office/drawing/2014/main" id="{5960E195-9D92-4AAC-A34E-E8D98A1F22BB}"/>
              </a:ext>
            </a:extLst>
          </p:cNvPr>
          <p:cNvPicPr>
            <a:picLocks noGrp="1" noChangeAspect="1"/>
          </p:cNvPicPr>
          <p:nvPr>
            <p:ph idx="1"/>
          </p:nvPr>
        </p:nvPicPr>
        <p:blipFill rotWithShape="1">
          <a:blip r:embed="rId3"/>
          <a:srcRect l="-1" t="665" r="4" b="3"/>
          <a:stretch/>
        </p:blipFill>
        <p:spPr>
          <a:xfrm>
            <a:off x="292441" y="2386584"/>
            <a:ext cx="7254407" cy="4409241"/>
          </a:xfrm>
          <a:prstGeom prst="rect">
            <a:avLst/>
          </a:prstGeom>
        </p:spPr>
      </p:pic>
      <p:sp>
        <p:nvSpPr>
          <p:cNvPr id="2" name="TextBox 1">
            <a:extLst>
              <a:ext uri="{FF2B5EF4-FFF2-40B4-BE49-F238E27FC236}">
                <a16:creationId xmlns:a16="http://schemas.microsoft.com/office/drawing/2014/main" id="{3004C798-D30E-40E4-A6CA-61539EF56B92}"/>
              </a:ext>
              <a:ext uri="{C183D7F6-B498-43B3-948B-1728B52AA6E4}">
                <adec:decorative xmlns:adec="http://schemas.microsoft.com/office/drawing/2017/decorative" val="1"/>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200"/>
          </a:p>
        </p:txBody>
      </p:sp>
      <p:sp>
        <p:nvSpPr>
          <p:cNvPr id="17" name="TextBox 16">
            <a:extLst>
              <a:ext uri="{FF2B5EF4-FFF2-40B4-BE49-F238E27FC236}">
                <a16:creationId xmlns:a16="http://schemas.microsoft.com/office/drawing/2014/main" id="{4A3699BC-7FB0-4E6D-BCCD-5A1107D0137B}"/>
              </a:ext>
            </a:extLst>
          </p:cNvPr>
          <p:cNvSpPr txBox="1"/>
          <p:nvPr/>
        </p:nvSpPr>
        <p:spPr>
          <a:xfrm>
            <a:off x="6283842" y="6537293"/>
            <a:ext cx="5908158" cy="258532"/>
          </a:xfrm>
          <a:prstGeom prst="rect">
            <a:avLst/>
          </a:prstGeom>
          <a:noFill/>
        </p:spPr>
        <p:txBody>
          <a:bodyPr wrap="square">
            <a:spAutoFit/>
          </a:bodyPr>
          <a:lstStyle/>
          <a:p>
            <a:pPr algn="r">
              <a:lnSpc>
                <a:spcPct val="90000"/>
              </a:lnSpc>
              <a:spcAft>
                <a:spcPts val="600"/>
              </a:spcAft>
            </a:pPr>
            <a:r>
              <a:rPr lang="en-US" sz="1200"/>
              <a:t>Image from National Academies of Sciences, Engineering, and Medicine et al., 2019</a:t>
            </a:r>
          </a:p>
        </p:txBody>
      </p:sp>
      <p:sp>
        <p:nvSpPr>
          <p:cNvPr id="18" name="Content Placeholder 8">
            <a:extLst>
              <a:ext uri="{FF2B5EF4-FFF2-40B4-BE49-F238E27FC236}">
                <a16:creationId xmlns:a16="http://schemas.microsoft.com/office/drawing/2014/main" id="{77EC09C3-DB00-4635-A2A6-5F035D9CB94F}"/>
              </a:ext>
            </a:extLst>
          </p:cNvPr>
          <p:cNvSpPr txBox="1">
            <a:spLocks/>
          </p:cNvSpPr>
          <p:nvPr/>
        </p:nvSpPr>
        <p:spPr>
          <a:xfrm>
            <a:off x="7845551" y="2286210"/>
            <a:ext cx="3803904" cy="399375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400">
                <a:solidFill>
                  <a:schemeClr val="tx1"/>
                </a:solidFill>
              </a:rPr>
              <a:t>1994 model of the </a:t>
            </a:r>
            <a:r>
              <a:rPr lang="en-US" sz="2400" b="1">
                <a:solidFill>
                  <a:schemeClr val="tx1"/>
                </a:solidFill>
              </a:rPr>
              <a:t>spectrum of mental, emotional, and behavioral (MEB) interventions </a:t>
            </a:r>
            <a:r>
              <a:rPr lang="en-US" sz="2400">
                <a:solidFill>
                  <a:schemeClr val="tx1"/>
                </a:solidFill>
              </a:rPr>
              <a:t>depicts interventions beyond treatment to include prevention, and maintenance (sustain treatment effects). </a:t>
            </a:r>
          </a:p>
        </p:txBody>
      </p:sp>
    </p:spTree>
    <p:extLst>
      <p:ext uri="{BB962C8B-B14F-4D97-AF65-F5344CB8AC3E}">
        <p14:creationId xmlns:p14="http://schemas.microsoft.com/office/powerpoint/2010/main" val="521939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E95073-32E6-4A80-8FE7-E0FBE5624A5E}"/>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3700">
                <a:solidFill>
                  <a:srgbClr val="FFFFFF"/>
                </a:solidFill>
                <a:effectLst/>
              </a:rPr>
              <a:t>Where does prevention fit in the spectrum of mental, emotional, and behavioral interventions?</a:t>
            </a:r>
            <a:endParaRPr lang="en-US" sz="3700">
              <a:solidFill>
                <a:srgbClr val="FFFFFF"/>
              </a:solidFill>
            </a:endParaRPr>
          </a:p>
        </p:txBody>
      </p:sp>
      <p:pic>
        <p:nvPicPr>
          <p:cNvPr id="5" name="Picture Placeholder 6" descr="Spectrum from promotion, prevention, treatment, and maintenance">
            <a:extLst>
              <a:ext uri="{FF2B5EF4-FFF2-40B4-BE49-F238E27FC236}">
                <a16:creationId xmlns:a16="http://schemas.microsoft.com/office/drawing/2014/main" id="{AB986D3A-A63E-44EB-989B-0FF9FF69FEDE}"/>
              </a:ext>
            </a:extLst>
          </p:cNvPr>
          <p:cNvPicPr>
            <a:picLocks/>
          </p:cNvPicPr>
          <p:nvPr/>
        </p:nvPicPr>
        <p:blipFill rotWithShape="1">
          <a:blip r:embed="rId3" r:link="rId4">
            <a:extLst>
              <a:ext uri="{28A0092B-C50C-407E-A947-70E740481C1C}">
                <a14:useLocalDpi xmlns:a14="http://schemas.microsoft.com/office/drawing/2010/main" val="0"/>
              </a:ext>
            </a:extLst>
          </a:blip>
          <a:srcRect t="1147" r="3" b="8560"/>
          <a:stretch>
            <a:fillRect/>
          </a:stretch>
        </p:blipFill>
        <p:spPr bwMode="auto">
          <a:xfrm>
            <a:off x="116541" y="2516777"/>
            <a:ext cx="7147144" cy="4317547"/>
          </a:xfrm>
          <a:prstGeom prst="rect">
            <a:avLst/>
          </a:prstGeom>
          <a:noFill/>
        </p:spPr>
      </p:pic>
      <p:sp>
        <p:nvSpPr>
          <p:cNvPr id="9" name="Content Placeholder 8">
            <a:extLst>
              <a:ext uri="{FF2B5EF4-FFF2-40B4-BE49-F238E27FC236}">
                <a16:creationId xmlns:a16="http://schemas.microsoft.com/office/drawing/2014/main" id="{744CB5DD-B064-49FC-8AAA-AA26E826E604}"/>
              </a:ext>
            </a:extLst>
          </p:cNvPr>
          <p:cNvSpPr>
            <a:spLocks noGrp="1"/>
          </p:cNvSpPr>
          <p:nvPr>
            <p:ph sz="half" idx="1"/>
          </p:nvPr>
        </p:nvSpPr>
        <p:spPr>
          <a:xfrm>
            <a:off x="7057623" y="2192982"/>
            <a:ext cx="4591832" cy="4317547"/>
          </a:xfrm>
        </p:spPr>
        <p:txBody>
          <a:bodyPr vert="horz" lIns="91440" tIns="45720" rIns="91440" bIns="45720" rtlCol="0" anchor="ctr">
            <a:normAutofit fontScale="92500"/>
          </a:bodyPr>
          <a:lstStyle/>
          <a:p>
            <a:pPr>
              <a:lnSpc>
                <a:spcPct val="110000"/>
              </a:lnSpc>
            </a:pPr>
            <a:r>
              <a:rPr lang="en-US" sz="2200">
                <a:solidFill>
                  <a:schemeClr val="tx1"/>
                </a:solidFill>
              </a:rPr>
              <a:t>The </a:t>
            </a:r>
            <a:r>
              <a:rPr lang="en-US" sz="2200" b="1">
                <a:solidFill>
                  <a:schemeClr val="tx1"/>
                </a:solidFill>
              </a:rPr>
              <a:t>spectrum of mental, emotional, and behavioral (MEB) interventions </a:t>
            </a:r>
            <a:r>
              <a:rPr lang="en-US" sz="2200">
                <a:solidFill>
                  <a:schemeClr val="tx1"/>
                </a:solidFill>
              </a:rPr>
              <a:t>depicts the extension of interventions beyond treatment to include </a:t>
            </a:r>
            <a:r>
              <a:rPr lang="en-US" sz="2200" i="1">
                <a:solidFill>
                  <a:schemeClr val="tx1"/>
                </a:solidFill>
              </a:rPr>
              <a:t>promotion (interventions that promote improvement MEB health outcomes)</a:t>
            </a:r>
            <a:r>
              <a:rPr lang="en-US" sz="2200">
                <a:solidFill>
                  <a:schemeClr val="tx1"/>
                </a:solidFill>
              </a:rPr>
              <a:t>, prevention, and maintenance. </a:t>
            </a:r>
          </a:p>
          <a:p>
            <a:pPr>
              <a:lnSpc>
                <a:spcPct val="110000"/>
              </a:lnSpc>
            </a:pPr>
            <a:endParaRPr lang="en-US" sz="2200">
              <a:solidFill>
                <a:schemeClr val="tx1"/>
              </a:solidFill>
            </a:endParaRPr>
          </a:p>
          <a:p>
            <a:pPr>
              <a:lnSpc>
                <a:spcPct val="110000"/>
              </a:lnSpc>
            </a:pPr>
            <a:r>
              <a:rPr lang="en-US" sz="2200">
                <a:solidFill>
                  <a:schemeClr val="tx1"/>
                </a:solidFill>
              </a:rPr>
              <a:t>Promotion of health outcomes is done actively across the spectrum.</a:t>
            </a:r>
          </a:p>
        </p:txBody>
      </p:sp>
      <p:sp>
        <p:nvSpPr>
          <p:cNvPr id="11" name="TextBox 10">
            <a:extLst>
              <a:ext uri="{FF2B5EF4-FFF2-40B4-BE49-F238E27FC236}">
                <a16:creationId xmlns:a16="http://schemas.microsoft.com/office/drawing/2014/main" id="{C31332E4-AFCB-4567-A551-1DD3E420493A}"/>
              </a:ext>
            </a:extLst>
          </p:cNvPr>
          <p:cNvSpPr txBox="1"/>
          <p:nvPr/>
        </p:nvSpPr>
        <p:spPr>
          <a:xfrm>
            <a:off x="5975081" y="6510529"/>
            <a:ext cx="6216919" cy="276999"/>
          </a:xfrm>
          <a:prstGeom prst="rect">
            <a:avLst/>
          </a:prstGeom>
          <a:noFill/>
        </p:spPr>
        <p:txBody>
          <a:bodyPr wrap="square" rtlCol="0">
            <a:spAutoFit/>
          </a:bodyPr>
          <a:lstStyle/>
          <a:p>
            <a:pPr algn="r"/>
            <a:r>
              <a:rPr lang="en-US" sz="1200"/>
              <a:t>Image from National Academies of Sciences, Engineering, and Medicine et al., 2019</a:t>
            </a:r>
          </a:p>
        </p:txBody>
      </p:sp>
    </p:spTree>
    <p:extLst>
      <p:ext uri="{BB962C8B-B14F-4D97-AF65-F5344CB8AC3E}">
        <p14:creationId xmlns:p14="http://schemas.microsoft.com/office/powerpoint/2010/main" val="578008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EF0E-A978-497C-8BE8-3A922B5AF95E}"/>
              </a:ext>
            </a:extLst>
          </p:cNvPr>
          <p:cNvSpPr>
            <a:spLocks noGrp="1"/>
          </p:cNvSpPr>
          <p:nvPr>
            <p:ph type="title"/>
          </p:nvPr>
        </p:nvSpPr>
        <p:spPr/>
        <p:txBody>
          <a:bodyPr/>
          <a:lstStyle/>
          <a:p>
            <a:r>
              <a:rPr lang="en-US"/>
              <a:t>Levels of Prevention</a:t>
            </a:r>
          </a:p>
        </p:txBody>
      </p:sp>
      <p:graphicFrame>
        <p:nvGraphicFramePr>
          <p:cNvPr id="4" name="Content Placeholder 4">
            <a:extLst>
              <a:ext uri="{FF2B5EF4-FFF2-40B4-BE49-F238E27FC236}">
                <a16:creationId xmlns:a16="http://schemas.microsoft.com/office/drawing/2014/main" id="{059BD9AC-F10B-4DA3-BD44-B07F5CBD896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713028236"/>
              </p:ext>
            </p:extLst>
          </p:nvPr>
        </p:nvGraphicFramePr>
        <p:xfrm>
          <a:off x="838200" y="1828800"/>
          <a:ext cx="10515600" cy="4391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BA234729-05C8-4AD8-B052-93D3AEA6E21C}"/>
              </a:ext>
            </a:extLst>
          </p:cNvPr>
          <p:cNvSpPr/>
          <p:nvPr/>
        </p:nvSpPr>
        <p:spPr>
          <a:xfrm>
            <a:off x="3119869" y="6071577"/>
            <a:ext cx="565867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solidFill>
                  <a:schemeClr val="tx1"/>
                </a:solidFill>
              </a:rPr>
              <a:t>Preventing a problem before it has happened. </a:t>
            </a:r>
          </a:p>
          <a:p>
            <a:pPr algn="ctr"/>
            <a:r>
              <a:rPr lang="en-US">
                <a:solidFill>
                  <a:schemeClr val="tx1"/>
                </a:solidFill>
              </a:rPr>
              <a:t>The aim is to prevent the problem for everyone.</a:t>
            </a:r>
          </a:p>
        </p:txBody>
      </p:sp>
      <p:sp>
        <p:nvSpPr>
          <p:cNvPr id="6" name="Rectangle 5">
            <a:extLst>
              <a:ext uri="{FF2B5EF4-FFF2-40B4-BE49-F238E27FC236}">
                <a16:creationId xmlns:a16="http://schemas.microsoft.com/office/drawing/2014/main" id="{4199FE8F-402C-4524-92E8-2D3EE3F4B334}"/>
              </a:ext>
            </a:extLst>
          </p:cNvPr>
          <p:cNvSpPr/>
          <p:nvPr/>
        </p:nvSpPr>
        <p:spPr>
          <a:xfrm>
            <a:off x="168065" y="3350024"/>
            <a:ext cx="3277651"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t>Preventing a problem among a group of people that have been identified as particularly at risk for the problem.</a:t>
            </a:r>
          </a:p>
        </p:txBody>
      </p:sp>
      <p:sp>
        <p:nvSpPr>
          <p:cNvPr id="7" name="Rectangle 6">
            <a:extLst>
              <a:ext uri="{FF2B5EF4-FFF2-40B4-BE49-F238E27FC236}">
                <a16:creationId xmlns:a16="http://schemas.microsoft.com/office/drawing/2014/main" id="{D6ABF161-F052-40A0-9533-B23E90B0D0E4}"/>
              </a:ext>
            </a:extLst>
          </p:cNvPr>
          <p:cNvSpPr/>
          <p:nvPr/>
        </p:nvSpPr>
        <p:spPr>
          <a:xfrm>
            <a:off x="7702827" y="1828800"/>
            <a:ext cx="3933687" cy="120032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t>Preventing significant problems for a group of people who are already showing some indication that they have early stages of the problem.</a:t>
            </a:r>
          </a:p>
        </p:txBody>
      </p:sp>
      <p:sp>
        <p:nvSpPr>
          <p:cNvPr id="8" name="TextBox 7">
            <a:extLst>
              <a:ext uri="{FF2B5EF4-FFF2-40B4-BE49-F238E27FC236}">
                <a16:creationId xmlns:a16="http://schemas.microsoft.com/office/drawing/2014/main" id="{6EB13CDE-7EAB-421A-B3F2-6F3FE640A12F}"/>
              </a:ext>
            </a:extLst>
          </p:cNvPr>
          <p:cNvSpPr txBox="1"/>
          <p:nvPr/>
        </p:nvSpPr>
        <p:spPr>
          <a:xfrm>
            <a:off x="9022080" y="6421332"/>
            <a:ext cx="3169920" cy="461665"/>
          </a:xfrm>
          <a:prstGeom prst="rect">
            <a:avLst/>
          </a:prstGeom>
          <a:noFill/>
        </p:spPr>
        <p:txBody>
          <a:bodyPr wrap="square" rtlCol="0">
            <a:spAutoFit/>
          </a:bodyPr>
          <a:lstStyle/>
          <a:p>
            <a:pPr algn="r"/>
            <a:r>
              <a:rPr lang="en-US" sz="1200"/>
              <a:t>National Academies of Sciences, Engineering, and Medicine et al., 2019</a:t>
            </a:r>
          </a:p>
        </p:txBody>
      </p:sp>
    </p:spTree>
    <p:extLst>
      <p:ext uri="{BB962C8B-B14F-4D97-AF65-F5344CB8AC3E}">
        <p14:creationId xmlns:p14="http://schemas.microsoft.com/office/powerpoint/2010/main" val="5543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FD48-CAD0-4399-B7AA-77E3380DCE13}"/>
              </a:ext>
            </a:extLst>
          </p:cNvPr>
          <p:cNvSpPr>
            <a:spLocks noGrp="1"/>
          </p:cNvSpPr>
          <p:nvPr>
            <p:ph type="title"/>
          </p:nvPr>
        </p:nvSpPr>
        <p:spPr/>
        <p:txBody>
          <a:bodyPr/>
          <a:lstStyle/>
          <a:p>
            <a:r>
              <a:rPr lang="en-US"/>
              <a:t>Levels of Disease Prevention</a:t>
            </a:r>
          </a:p>
        </p:txBody>
      </p:sp>
      <p:graphicFrame>
        <p:nvGraphicFramePr>
          <p:cNvPr id="4" name="Content Placeholder 3">
            <a:extLst>
              <a:ext uri="{FF2B5EF4-FFF2-40B4-BE49-F238E27FC236}">
                <a16:creationId xmlns:a16="http://schemas.microsoft.com/office/drawing/2014/main" id="{A235A0FA-5BB0-4D3E-B718-0C04B77CD84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98009569"/>
              </p:ext>
            </p:extLst>
          </p:nvPr>
        </p:nvGraphicFramePr>
        <p:xfrm>
          <a:off x="838200" y="1549676"/>
          <a:ext cx="10515600" cy="4946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1B8C158-FB80-4F5D-876D-10A4832C4A4B}"/>
              </a:ext>
            </a:extLst>
          </p:cNvPr>
          <p:cNvSpPr txBox="1"/>
          <p:nvPr/>
        </p:nvSpPr>
        <p:spPr>
          <a:xfrm>
            <a:off x="8077200" y="6496493"/>
            <a:ext cx="4114800" cy="307777"/>
          </a:xfrm>
          <a:prstGeom prst="rect">
            <a:avLst/>
          </a:prstGeom>
          <a:noFill/>
        </p:spPr>
        <p:txBody>
          <a:bodyPr wrap="square" rtlCol="0">
            <a:spAutoFit/>
          </a:bodyPr>
          <a:lstStyle/>
          <a:p>
            <a:pPr algn="r"/>
            <a:r>
              <a:rPr lang="en-US" sz="1400"/>
              <a:t>CDC, 2017</a:t>
            </a:r>
          </a:p>
        </p:txBody>
      </p:sp>
    </p:spTree>
    <p:extLst>
      <p:ext uri="{BB962C8B-B14F-4D97-AF65-F5344CB8AC3E}">
        <p14:creationId xmlns:p14="http://schemas.microsoft.com/office/powerpoint/2010/main" val="3396755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D31A-8045-47EB-A020-B49EE881AD44}"/>
              </a:ext>
            </a:extLst>
          </p:cNvPr>
          <p:cNvSpPr>
            <a:spLocks noGrp="1"/>
          </p:cNvSpPr>
          <p:nvPr>
            <p:ph type="title"/>
          </p:nvPr>
        </p:nvSpPr>
        <p:spPr/>
        <p:txBody>
          <a:bodyPr/>
          <a:lstStyle/>
          <a:p>
            <a:r>
              <a:rPr lang="en-US" altLang="en-US" kern="0"/>
              <a:t>Three broad content areas of prevention science can inform prevention practice. </a:t>
            </a:r>
            <a:br>
              <a:rPr lang="en-US" altLang="en-US" kern="0"/>
            </a:br>
            <a:endParaRPr lang="en-US"/>
          </a:p>
        </p:txBody>
      </p:sp>
      <p:graphicFrame>
        <p:nvGraphicFramePr>
          <p:cNvPr id="7" name="Diagram 6" descr="Epidemiology, evidence-based programs and practices">
            <a:extLst>
              <a:ext uri="{FF2B5EF4-FFF2-40B4-BE49-F238E27FC236}">
                <a16:creationId xmlns:a16="http://schemas.microsoft.com/office/drawing/2014/main" id="{DAD0135D-E921-47FB-8799-8FC380C83257}"/>
              </a:ext>
            </a:extLst>
          </p:cNvPr>
          <p:cNvGraphicFramePr/>
          <p:nvPr>
            <p:extLst>
              <p:ext uri="{D42A27DB-BD31-4B8C-83A1-F6EECF244321}">
                <p14:modId xmlns:p14="http://schemas.microsoft.com/office/powerpoint/2010/main" val="137438276"/>
              </p:ext>
            </p:extLst>
          </p:nvPr>
        </p:nvGraphicFramePr>
        <p:xfrm>
          <a:off x="838201" y="1864658"/>
          <a:ext cx="10726270" cy="4589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6006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6574C-A100-426E-9840-E918E7E26902}"/>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2428F0A-F2D2-44C5-A8F5-992D00FBF051}"/>
              </a:ext>
            </a:extLst>
          </p:cNvPr>
          <p:cNvSpPr>
            <a:spLocks noGrp="1"/>
          </p:cNvSpPr>
          <p:nvPr>
            <p:ph idx="1"/>
          </p:nvPr>
        </p:nvSpPr>
        <p:spPr/>
        <p:txBody>
          <a:bodyPr/>
          <a:lstStyle/>
          <a:p>
            <a:pPr marL="0" marR="0" indent="0">
              <a:lnSpc>
                <a:spcPct val="107000"/>
              </a:lnSpc>
              <a:spcBef>
                <a:spcPts val="0"/>
              </a:spcBef>
              <a:spcAft>
                <a:spcPts val="800"/>
              </a:spcAft>
              <a:buNone/>
            </a:pPr>
            <a:r>
              <a:rPr lang="en-US" sz="1800" dirty="0">
                <a:effectLst/>
                <a:latin typeface="+mj-lt"/>
                <a:ea typeface="Calibri" panose="020F0502020204030204" pitchFamily="34" charset="0"/>
                <a:cs typeface="Times New Roman" panose="02020603050405020304" pitchFamily="18" charset="0"/>
              </a:rPr>
              <a:t>Centers for Disease Control and Prevention. (2017). </a:t>
            </a:r>
            <a:r>
              <a:rPr lang="en-US" sz="1800" i="1" dirty="0">
                <a:effectLst/>
                <a:latin typeface="+mj-lt"/>
                <a:ea typeface="Calibri" panose="020F0502020204030204" pitchFamily="34" charset="0"/>
                <a:cs typeface="Times New Roman" panose="02020603050405020304" pitchFamily="18" charset="0"/>
              </a:rPr>
              <a:t>Prevention: Picture of America.		</a:t>
            </a:r>
            <a:r>
              <a:rPr lang="en-US" sz="1800" i="1" dirty="0">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 </a:t>
            </a:r>
            <a:r>
              <a:rPr lang="en-US" sz="1800" dirty="0">
                <a:effectLst/>
                <a:latin typeface="+mj-lt"/>
                <a:ea typeface="Calibri" panose="020F0502020204030204" pitchFamily="34" charset="0"/>
                <a:cs typeface="Times New Roman" panose="02020603050405020304" pitchFamily="18" charset="0"/>
              </a:rPr>
              <a:t>https://www.cdc.gov/pictureofamerica/pdfs/picture_of_america_prevention.pdf</a:t>
            </a:r>
          </a:p>
          <a:p>
            <a:pPr marL="0" marR="0" indent="0">
              <a:lnSpc>
                <a:spcPct val="107000"/>
              </a:lnSpc>
              <a:spcBef>
                <a:spcPts val="0"/>
              </a:spcBef>
              <a:spcAft>
                <a:spcPts val="800"/>
              </a:spcAft>
              <a:buNone/>
            </a:pPr>
            <a:r>
              <a:rPr lang="en-US" sz="1800" dirty="0">
                <a:effectLst/>
                <a:latin typeface="+mj-lt"/>
                <a:ea typeface="Calibri" panose="020F0502020204030204" pitchFamily="34" charset="0"/>
                <a:cs typeface="Times New Roman" panose="02020603050405020304" pitchFamily="18" charset="0"/>
              </a:rPr>
              <a:t>National Academies of Sciences, Engineering, and Medicine. (2019). </a:t>
            </a:r>
            <a:r>
              <a:rPr lang="en-US" sz="1800" i="1" dirty="0">
                <a:effectLst/>
                <a:latin typeface="+mj-lt"/>
                <a:ea typeface="Calibri" panose="020F0502020204030204" pitchFamily="34" charset="0"/>
                <a:cs typeface="Times New Roman" panose="02020603050405020304" pitchFamily="18" charset="0"/>
              </a:rPr>
              <a:t>Fostering Healthy Mental,		 Emotional, and</a:t>
            </a:r>
            <a:r>
              <a:rPr lang="en-US" sz="1800" i="1" dirty="0">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Behavioral Development in Children and Youth: A National Agenda.		</a:t>
            </a:r>
            <a:r>
              <a:rPr lang="en-US" sz="1800" dirty="0">
                <a:effectLst/>
                <a:latin typeface="+mj-lt"/>
                <a:ea typeface="Calibri" panose="020F0502020204030204" pitchFamily="34" charset="0"/>
                <a:cs typeface="Times New Roman" panose="02020603050405020304" pitchFamily="18" charset="0"/>
              </a:rPr>
              <a:t> Washington, DC: The National</a:t>
            </a:r>
            <a:r>
              <a:rPr lang="en-US" sz="1800" dirty="0">
                <a:latin typeface="+mj-lt"/>
                <a:ea typeface="Calibri" panose="020F0502020204030204" pitchFamily="34" charset="0"/>
                <a:cs typeface="Times New Roman" panose="02020603050405020304" pitchFamily="18" charset="0"/>
              </a:rPr>
              <a:t> </a:t>
            </a:r>
            <a:r>
              <a:rPr lang="en-US" sz="1800" dirty="0">
                <a:effectLst/>
                <a:latin typeface="+mj-lt"/>
                <a:ea typeface="Calibri" panose="020F0502020204030204" pitchFamily="34" charset="0"/>
                <a:cs typeface="Times New Roman" panose="02020603050405020304" pitchFamily="18" charset="0"/>
              </a:rPr>
              <a:t>Academies Press. https://doi.org/10.17226/25201.</a:t>
            </a:r>
          </a:p>
          <a:p>
            <a:pPr marL="0" marR="0" indent="0">
              <a:lnSpc>
                <a:spcPct val="107000"/>
              </a:lnSpc>
              <a:spcBef>
                <a:spcPts val="0"/>
              </a:spcBef>
              <a:spcAft>
                <a:spcPts val="800"/>
              </a:spcAft>
              <a:buNone/>
            </a:pPr>
            <a:r>
              <a:rPr lang="en-US" sz="1800" dirty="0">
                <a:effectLst/>
                <a:latin typeface="+mj-lt"/>
                <a:ea typeface="Calibri" panose="020F0502020204030204" pitchFamily="34" charset="0"/>
                <a:cs typeface="Times New Roman" panose="02020603050405020304" pitchFamily="18" charset="0"/>
              </a:rPr>
              <a:t>Substance Abuse and Mental Health Services Administration. (2019). </a:t>
            </a:r>
            <a:r>
              <a:rPr lang="en-US" sz="1800" i="1" dirty="0">
                <a:effectLst/>
                <a:latin typeface="+mj-lt"/>
                <a:ea typeface="Calibri" panose="020F0502020204030204" pitchFamily="34" charset="0"/>
                <a:cs typeface="Times New Roman" panose="02020603050405020304" pitchFamily="18" charset="0"/>
              </a:rPr>
              <a:t>A Guide to SAMHSA's Strategic	 Prevention Framework</a:t>
            </a:r>
            <a:r>
              <a:rPr lang="en-US" sz="1800" dirty="0">
                <a:effectLst/>
                <a:latin typeface="+mj-lt"/>
                <a:ea typeface="Calibri" panose="020F0502020204030204" pitchFamily="34" charset="0"/>
                <a:cs typeface="Times New Roman" panose="02020603050405020304" pitchFamily="18" charset="0"/>
              </a:rPr>
              <a:t>. Rockville, MD: Center for Substance Abuse Prevention.</a:t>
            </a:r>
          </a:p>
          <a:p>
            <a:endParaRPr lang="en-US" dirty="0">
              <a:latin typeface="+mj-lt"/>
            </a:endParaRPr>
          </a:p>
        </p:txBody>
      </p:sp>
    </p:spTree>
    <p:extLst>
      <p:ext uri="{BB962C8B-B14F-4D97-AF65-F5344CB8AC3E}">
        <p14:creationId xmlns:p14="http://schemas.microsoft.com/office/powerpoint/2010/main" val="1061979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Shape 2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78452F-1A09-4FCA-98D4-7910E0940BD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r>
              <a:rPr lang="en-US" sz="7200" b="1" kern="1200">
                <a:solidFill>
                  <a:srgbClr val="6A4A62"/>
                </a:solidFill>
                <a:effectLst>
                  <a:outerShdw blurRad="38100" dist="38100" dir="2700000" algn="tl">
                    <a:srgbClr val="000000">
                      <a:alpha val="43137"/>
                    </a:srgbClr>
                  </a:outerShdw>
                </a:effectLst>
                <a:latin typeface="+mj-lt"/>
                <a:ea typeface="+mj-ea"/>
                <a:cs typeface="+mj-cs"/>
              </a:rPr>
              <a:t>Epidemiology</a:t>
            </a:r>
          </a:p>
        </p:txBody>
      </p:sp>
      <p:sp>
        <p:nvSpPr>
          <p:cNvPr id="26" name="Rectangle 2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894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3563-EDB2-4B09-B628-D57F1138BC35}"/>
              </a:ext>
            </a:extLst>
          </p:cNvPr>
          <p:cNvSpPr>
            <a:spLocks noGrp="1"/>
          </p:cNvSpPr>
          <p:nvPr>
            <p:ph type="title"/>
          </p:nvPr>
        </p:nvSpPr>
        <p:spPr/>
        <p:txBody>
          <a:bodyPr/>
          <a:lstStyle/>
          <a:p>
            <a:r>
              <a:rPr lang="en-US"/>
              <a:t>What is Epidemiology?</a:t>
            </a:r>
          </a:p>
        </p:txBody>
      </p:sp>
      <p:sp>
        <p:nvSpPr>
          <p:cNvPr id="3" name="Content Placeholder 2">
            <a:extLst>
              <a:ext uri="{FF2B5EF4-FFF2-40B4-BE49-F238E27FC236}">
                <a16:creationId xmlns:a16="http://schemas.microsoft.com/office/drawing/2014/main" id="{001D6712-A0AC-4148-947F-005E5C4F033D}"/>
              </a:ext>
            </a:extLst>
          </p:cNvPr>
          <p:cNvSpPr>
            <a:spLocks noGrp="1"/>
          </p:cNvSpPr>
          <p:nvPr>
            <p:ph idx="1"/>
          </p:nvPr>
        </p:nvSpPr>
        <p:spPr>
          <a:xfrm>
            <a:off x="838200" y="1913214"/>
            <a:ext cx="6434470" cy="4391025"/>
          </a:xfrm>
        </p:spPr>
        <p:txBody>
          <a:bodyPr/>
          <a:lstStyle/>
          <a:p>
            <a:r>
              <a:rPr lang="en-US" sz="2400" b="1"/>
              <a:t>Epidemiology</a:t>
            </a:r>
            <a:r>
              <a:rPr lang="en-US" sz="2400"/>
              <a:t> is the method used to find the causes of health outcomes and diseases in populations (CDC, 2016).</a:t>
            </a:r>
          </a:p>
          <a:p>
            <a:pPr marL="0" indent="0">
              <a:buNone/>
            </a:pPr>
            <a:endParaRPr lang="en-US" sz="2400"/>
          </a:p>
          <a:p>
            <a:r>
              <a:rPr lang="en-US" altLang="en-US" sz="2400" b="1"/>
              <a:t>Prevention science uses a developmental epidemiological perspective </a:t>
            </a:r>
            <a:r>
              <a:rPr lang="en-US" altLang="en-US" sz="2400"/>
              <a:t>to understand the major risk and protective factors (individual, peer, school, community) that are empirically linked to future healthy development or the development of various behavioral health problems.</a:t>
            </a:r>
            <a:endParaRPr lang="en-US" sz="2400"/>
          </a:p>
        </p:txBody>
      </p:sp>
      <p:pic>
        <p:nvPicPr>
          <p:cNvPr id="6" name="Picture 5" descr="Shape, arrow&#10;&#10;Description automatically generated">
            <a:extLst>
              <a:ext uri="{FF2B5EF4-FFF2-40B4-BE49-F238E27FC236}">
                <a16:creationId xmlns:a16="http://schemas.microsoft.com/office/drawing/2014/main" id="{8FFC21E3-1ACF-4AF5-A30A-7F005F42C9A0}"/>
              </a:ext>
            </a:extLst>
          </p:cNvPr>
          <p:cNvPicPr>
            <a:picLocks noChangeAspect="1"/>
          </p:cNvPicPr>
          <p:nvPr/>
        </p:nvPicPr>
        <p:blipFill>
          <a:blip r:embed="rId3"/>
          <a:stretch>
            <a:fillRect/>
          </a:stretch>
        </p:blipFill>
        <p:spPr>
          <a:xfrm>
            <a:off x="7668767" y="3373492"/>
            <a:ext cx="3986327" cy="2930747"/>
          </a:xfrm>
          <a:prstGeom prst="rect">
            <a:avLst/>
          </a:prstGeom>
        </p:spPr>
      </p:pic>
    </p:spTree>
    <p:extLst>
      <p:ext uri="{BB962C8B-B14F-4D97-AF65-F5344CB8AC3E}">
        <p14:creationId xmlns:p14="http://schemas.microsoft.com/office/powerpoint/2010/main" val="45174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FB474-EBED-42CD-AC90-898007189260}"/>
              </a:ext>
            </a:extLst>
          </p:cNvPr>
          <p:cNvSpPr>
            <a:spLocks noGrp="1"/>
          </p:cNvSpPr>
          <p:nvPr>
            <p:ph type="title"/>
          </p:nvPr>
        </p:nvSpPr>
        <p:spPr/>
        <p:txBody>
          <a:bodyPr/>
          <a:lstStyle/>
          <a:p>
            <a:r>
              <a:rPr lang="en-US"/>
              <a:t>Risk and Resilience Framework</a:t>
            </a:r>
          </a:p>
        </p:txBody>
      </p:sp>
      <p:pic>
        <p:nvPicPr>
          <p:cNvPr id="4" name="Picture 2" descr="Over time, the cumulative impact of positive life experiences and coping skills can shift the fulcrum's position, making it easier to achieve positive outcomes.">
            <a:extLst>
              <a:ext uri="{FF2B5EF4-FFF2-40B4-BE49-F238E27FC236}">
                <a16:creationId xmlns:a16="http://schemas.microsoft.com/office/drawing/2014/main" id="{72320493-3AE0-47D6-8037-635551476F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9600" y="1846262"/>
            <a:ext cx="8432800" cy="4356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C996D57-E068-4D15-8208-1CF6E3B3398E}"/>
              </a:ext>
            </a:extLst>
          </p:cNvPr>
          <p:cNvSpPr/>
          <p:nvPr/>
        </p:nvSpPr>
        <p:spPr>
          <a:xfrm>
            <a:off x="717550" y="2197894"/>
            <a:ext cx="4267200" cy="1200329"/>
          </a:xfrm>
          <a:prstGeom prst="rect">
            <a:avLst/>
          </a:prstGeom>
        </p:spPr>
        <p:txBody>
          <a:bodyPr wrap="square">
            <a:spAutoFit/>
          </a:bodyPr>
          <a:lstStyle/>
          <a:p>
            <a:pPr marL="12700">
              <a:lnSpc>
                <a:spcPct val="100000"/>
              </a:lnSpc>
            </a:pPr>
            <a:r>
              <a:rPr lang="en-US" b="1">
                <a:latin typeface="Arial"/>
                <a:cs typeface="Arial"/>
              </a:rPr>
              <a:t>Risk Factors: </a:t>
            </a:r>
            <a:r>
              <a:rPr lang="en-US" spc="-15">
                <a:latin typeface="Arial"/>
                <a:cs typeface="Arial"/>
              </a:rPr>
              <a:t>i</a:t>
            </a:r>
            <a:r>
              <a:rPr lang="en-US">
                <a:latin typeface="Arial"/>
                <a:cs typeface="Arial"/>
              </a:rPr>
              <a:t>ndividual</a:t>
            </a:r>
            <a:r>
              <a:rPr lang="en-US" spc="-10">
                <a:latin typeface="Arial"/>
                <a:cs typeface="Arial"/>
              </a:rPr>
              <a:t>, </a:t>
            </a:r>
            <a:r>
              <a:rPr lang="en-US">
                <a:latin typeface="Arial"/>
                <a:cs typeface="Arial"/>
              </a:rPr>
              <a:t>school</a:t>
            </a:r>
            <a:r>
              <a:rPr lang="en-US" spc="-10">
                <a:latin typeface="Arial"/>
                <a:cs typeface="Arial"/>
              </a:rPr>
              <a:t>, </a:t>
            </a:r>
            <a:r>
              <a:rPr lang="en-US">
                <a:latin typeface="Arial"/>
                <a:cs typeface="Arial"/>
              </a:rPr>
              <a:t>peer</a:t>
            </a:r>
            <a:r>
              <a:rPr lang="en-US" spc="-10">
                <a:latin typeface="Arial"/>
                <a:cs typeface="Arial"/>
              </a:rPr>
              <a:t>, </a:t>
            </a:r>
            <a:r>
              <a:rPr lang="en-US" spc="-15">
                <a:latin typeface="Arial"/>
                <a:cs typeface="Arial"/>
              </a:rPr>
              <a:t>f</a:t>
            </a:r>
            <a:r>
              <a:rPr lang="en-US">
                <a:latin typeface="Arial"/>
                <a:cs typeface="Arial"/>
              </a:rPr>
              <a:t>amil</a:t>
            </a:r>
            <a:r>
              <a:rPr lang="en-US" spc="-10">
                <a:latin typeface="Arial"/>
                <a:cs typeface="Arial"/>
              </a:rPr>
              <a:t>y, </a:t>
            </a:r>
            <a:r>
              <a:rPr lang="en-US">
                <a:latin typeface="Arial"/>
                <a:cs typeface="Arial"/>
              </a:rPr>
              <a:t>and</a:t>
            </a:r>
            <a:r>
              <a:rPr lang="en-US" spc="-5">
                <a:latin typeface="Arial"/>
                <a:cs typeface="Arial"/>
              </a:rPr>
              <a:t> </a:t>
            </a:r>
            <a:r>
              <a:rPr lang="en-US">
                <a:latin typeface="Arial"/>
                <a:cs typeface="Arial"/>
              </a:rPr>
              <a:t>communi</a:t>
            </a:r>
            <a:r>
              <a:rPr lang="en-US" spc="-15">
                <a:latin typeface="Arial"/>
                <a:cs typeface="Arial"/>
              </a:rPr>
              <a:t>t</a:t>
            </a:r>
            <a:r>
              <a:rPr lang="en-US">
                <a:latin typeface="Arial"/>
                <a:cs typeface="Arial"/>
              </a:rPr>
              <a:t>y in</a:t>
            </a:r>
            <a:r>
              <a:rPr lang="en-US" spc="-15">
                <a:latin typeface="Arial"/>
                <a:cs typeface="Arial"/>
              </a:rPr>
              <a:t>f</a:t>
            </a:r>
            <a:r>
              <a:rPr lang="en-US">
                <a:latin typeface="Arial"/>
                <a:cs typeface="Arial"/>
              </a:rPr>
              <a:t>luences</a:t>
            </a:r>
            <a:r>
              <a:rPr lang="en-US" spc="-5">
                <a:latin typeface="Arial"/>
                <a:cs typeface="Arial"/>
              </a:rPr>
              <a:t> </a:t>
            </a:r>
            <a:r>
              <a:rPr lang="en-US" spc="-15">
                <a:latin typeface="Arial"/>
                <a:cs typeface="Arial"/>
              </a:rPr>
              <a:t>t</a:t>
            </a:r>
            <a:r>
              <a:rPr lang="en-US">
                <a:latin typeface="Arial"/>
                <a:cs typeface="Arial"/>
              </a:rPr>
              <a:t>ha</a:t>
            </a:r>
            <a:r>
              <a:rPr lang="en-US" spc="-10">
                <a:latin typeface="Arial"/>
                <a:cs typeface="Arial"/>
              </a:rPr>
              <a:t>t </a:t>
            </a:r>
            <a:r>
              <a:rPr lang="en-US" b="1">
                <a:latin typeface="Arial"/>
                <a:cs typeface="Arial"/>
              </a:rPr>
              <a:t>increase</a:t>
            </a:r>
            <a:r>
              <a:rPr lang="en-US" spc="-5">
                <a:latin typeface="Arial"/>
                <a:cs typeface="Arial"/>
              </a:rPr>
              <a:t> </a:t>
            </a:r>
            <a:r>
              <a:rPr lang="en-US" spc="-15">
                <a:latin typeface="Arial"/>
                <a:cs typeface="Arial"/>
              </a:rPr>
              <a:t>t</a:t>
            </a:r>
            <a:r>
              <a:rPr lang="en-US">
                <a:latin typeface="Arial"/>
                <a:cs typeface="Arial"/>
              </a:rPr>
              <a:t>he</a:t>
            </a:r>
            <a:r>
              <a:rPr lang="en-US" spc="-5">
                <a:latin typeface="Arial"/>
                <a:cs typeface="Arial"/>
              </a:rPr>
              <a:t> </a:t>
            </a:r>
            <a:r>
              <a:rPr lang="en-US">
                <a:latin typeface="Arial"/>
                <a:cs typeface="Arial"/>
              </a:rPr>
              <a:t>likelihood</a:t>
            </a:r>
            <a:r>
              <a:rPr lang="en-US" spc="-5">
                <a:latin typeface="Arial"/>
                <a:cs typeface="Arial"/>
              </a:rPr>
              <a:t> </a:t>
            </a:r>
            <a:r>
              <a:rPr lang="en-US" spc="-15">
                <a:latin typeface="Arial"/>
                <a:cs typeface="Arial"/>
              </a:rPr>
              <a:t>t</a:t>
            </a:r>
            <a:r>
              <a:rPr lang="en-US">
                <a:latin typeface="Arial"/>
                <a:cs typeface="Arial"/>
              </a:rPr>
              <a:t>ha</a:t>
            </a:r>
            <a:r>
              <a:rPr lang="en-US" spc="-10">
                <a:latin typeface="Arial"/>
                <a:cs typeface="Arial"/>
              </a:rPr>
              <a:t>t </a:t>
            </a:r>
            <a:r>
              <a:rPr lang="en-US">
                <a:latin typeface="Arial"/>
                <a:cs typeface="Arial"/>
              </a:rPr>
              <a:t>a</a:t>
            </a:r>
            <a:r>
              <a:rPr lang="en-US" spc="-5">
                <a:latin typeface="Arial"/>
                <a:cs typeface="Arial"/>
              </a:rPr>
              <a:t> </a:t>
            </a:r>
            <a:r>
              <a:rPr lang="en-US">
                <a:latin typeface="Arial"/>
                <a:cs typeface="Arial"/>
              </a:rPr>
              <a:t>child will</a:t>
            </a:r>
            <a:r>
              <a:rPr lang="en-US" spc="-5">
                <a:latin typeface="Arial"/>
                <a:cs typeface="Arial"/>
              </a:rPr>
              <a:t> </a:t>
            </a:r>
            <a:r>
              <a:rPr lang="en-US">
                <a:latin typeface="Arial"/>
                <a:cs typeface="Arial"/>
              </a:rPr>
              <a:t>experience</a:t>
            </a:r>
            <a:r>
              <a:rPr lang="en-US" spc="-5">
                <a:latin typeface="Arial"/>
                <a:cs typeface="Arial"/>
              </a:rPr>
              <a:t> </a:t>
            </a:r>
            <a:r>
              <a:rPr lang="en-US">
                <a:latin typeface="Arial"/>
                <a:cs typeface="Arial"/>
              </a:rPr>
              <a:t>a</a:t>
            </a:r>
            <a:r>
              <a:rPr lang="en-US" spc="-5">
                <a:latin typeface="Arial"/>
                <a:cs typeface="Arial"/>
              </a:rPr>
              <a:t> </a:t>
            </a:r>
            <a:r>
              <a:rPr lang="en-US">
                <a:latin typeface="Arial"/>
                <a:cs typeface="Arial"/>
              </a:rPr>
              <a:t>social</a:t>
            </a:r>
            <a:r>
              <a:rPr lang="en-US" spc="-5">
                <a:latin typeface="Arial"/>
                <a:cs typeface="Arial"/>
              </a:rPr>
              <a:t> </a:t>
            </a:r>
            <a:r>
              <a:rPr lang="en-US">
                <a:latin typeface="Arial"/>
                <a:cs typeface="Arial"/>
              </a:rPr>
              <a:t>or</a:t>
            </a:r>
            <a:r>
              <a:rPr lang="en-US" spc="-5">
                <a:latin typeface="Arial"/>
                <a:cs typeface="Arial"/>
              </a:rPr>
              <a:t> </a:t>
            </a:r>
            <a:r>
              <a:rPr lang="en-US">
                <a:latin typeface="Arial"/>
                <a:cs typeface="Arial"/>
              </a:rPr>
              <a:t>heal</a:t>
            </a:r>
            <a:r>
              <a:rPr lang="en-US" spc="-15">
                <a:latin typeface="Arial"/>
                <a:cs typeface="Arial"/>
              </a:rPr>
              <a:t>t</a:t>
            </a:r>
            <a:r>
              <a:rPr lang="en-US">
                <a:latin typeface="Arial"/>
                <a:cs typeface="Arial"/>
              </a:rPr>
              <a:t>h</a:t>
            </a:r>
            <a:r>
              <a:rPr lang="en-US" spc="-5">
                <a:latin typeface="Arial"/>
                <a:cs typeface="Arial"/>
              </a:rPr>
              <a:t> </a:t>
            </a:r>
            <a:r>
              <a:rPr lang="en-US">
                <a:latin typeface="Arial"/>
                <a:cs typeface="Arial"/>
              </a:rPr>
              <a:t>problem</a:t>
            </a:r>
          </a:p>
        </p:txBody>
      </p:sp>
      <p:sp>
        <p:nvSpPr>
          <p:cNvPr id="6" name="Rectangle 5">
            <a:extLst>
              <a:ext uri="{FF2B5EF4-FFF2-40B4-BE49-F238E27FC236}">
                <a16:creationId xmlns:a16="http://schemas.microsoft.com/office/drawing/2014/main" id="{BCFBE6E9-A97A-49CE-A408-58844CC261E9}"/>
              </a:ext>
            </a:extLst>
          </p:cNvPr>
          <p:cNvSpPr/>
          <p:nvPr/>
        </p:nvSpPr>
        <p:spPr>
          <a:xfrm>
            <a:off x="7388225" y="2551837"/>
            <a:ext cx="4086225" cy="1754326"/>
          </a:xfrm>
          <a:prstGeom prst="rect">
            <a:avLst/>
          </a:prstGeom>
        </p:spPr>
        <p:txBody>
          <a:bodyPr wrap="square">
            <a:spAutoFit/>
          </a:bodyPr>
          <a:lstStyle/>
          <a:p>
            <a:pPr marL="12700">
              <a:lnSpc>
                <a:spcPct val="100000"/>
              </a:lnSpc>
            </a:pPr>
            <a:r>
              <a:rPr lang="en-US" b="1">
                <a:latin typeface="+mj-lt"/>
                <a:cs typeface="Arial"/>
              </a:rPr>
              <a:t>Protective Factors: </a:t>
            </a:r>
            <a:r>
              <a:rPr lang="en-US">
                <a:latin typeface="+mj-lt"/>
                <a:cs typeface="Arial"/>
              </a:rPr>
              <a:t>influences, characteristics or conditions that </a:t>
            </a:r>
            <a:r>
              <a:rPr lang="en-US" b="1">
                <a:latin typeface="+mj-lt"/>
                <a:cs typeface="Arial"/>
              </a:rPr>
              <a:t>buffer</a:t>
            </a:r>
            <a:r>
              <a:rPr lang="en-US">
                <a:latin typeface="+mj-lt"/>
                <a:cs typeface="Arial"/>
              </a:rPr>
              <a:t> youth from the negative effects of risk and </a:t>
            </a:r>
            <a:r>
              <a:rPr lang="en-US" b="1">
                <a:latin typeface="+mj-lt"/>
                <a:cs typeface="Arial"/>
              </a:rPr>
              <a:t>decrease</a:t>
            </a:r>
            <a:r>
              <a:rPr lang="en-US">
                <a:latin typeface="+mj-lt"/>
                <a:cs typeface="Arial"/>
              </a:rPr>
              <a:t> the likelihood of </a:t>
            </a:r>
            <a:r>
              <a:rPr lang="en-US">
                <a:cs typeface="Arial"/>
              </a:rPr>
              <a:t>experiencing a social or health problem</a:t>
            </a:r>
            <a:endParaRPr lang="en-US">
              <a:latin typeface="+mj-lt"/>
            </a:endParaRPr>
          </a:p>
        </p:txBody>
      </p:sp>
      <p:sp>
        <p:nvSpPr>
          <p:cNvPr id="7" name="Rectangle 6">
            <a:extLst>
              <a:ext uri="{FF2B5EF4-FFF2-40B4-BE49-F238E27FC236}">
                <a16:creationId xmlns:a16="http://schemas.microsoft.com/office/drawing/2014/main" id="{491F956C-81B0-42C3-8EB9-BE8EC42C25CB}"/>
              </a:ext>
            </a:extLst>
          </p:cNvPr>
          <p:cNvSpPr/>
          <p:nvPr/>
        </p:nvSpPr>
        <p:spPr>
          <a:xfrm>
            <a:off x="3402012" y="5903950"/>
            <a:ext cx="4267200" cy="646331"/>
          </a:xfrm>
          <a:prstGeom prst="rect">
            <a:avLst/>
          </a:prstGeom>
        </p:spPr>
        <p:txBody>
          <a:bodyPr wrap="square">
            <a:spAutoFit/>
          </a:bodyPr>
          <a:lstStyle/>
          <a:p>
            <a:pPr marL="12700" algn="ctr">
              <a:lnSpc>
                <a:spcPct val="100000"/>
              </a:lnSpc>
              <a:spcBef>
                <a:spcPts val="620"/>
              </a:spcBef>
            </a:pPr>
            <a:r>
              <a:rPr lang="en-US" b="1">
                <a:latin typeface="Arial"/>
                <a:cs typeface="Arial"/>
              </a:rPr>
              <a:t>R</a:t>
            </a:r>
            <a:r>
              <a:rPr lang="en-US" b="1" spc="5">
                <a:latin typeface="Arial"/>
                <a:cs typeface="Arial"/>
              </a:rPr>
              <a:t>e</a:t>
            </a:r>
            <a:r>
              <a:rPr lang="en-US" b="1">
                <a:latin typeface="Arial"/>
                <a:cs typeface="Arial"/>
              </a:rPr>
              <a:t>sili</a:t>
            </a:r>
            <a:r>
              <a:rPr lang="en-US" b="1" spc="5">
                <a:latin typeface="Arial"/>
                <a:cs typeface="Arial"/>
              </a:rPr>
              <a:t>en</a:t>
            </a:r>
            <a:r>
              <a:rPr lang="en-US" b="1">
                <a:latin typeface="Arial"/>
                <a:cs typeface="Arial"/>
              </a:rPr>
              <a:t>ce: </a:t>
            </a:r>
            <a:r>
              <a:rPr lang="en-US" spc="-25">
                <a:latin typeface="Arial"/>
                <a:cs typeface="Arial"/>
              </a:rPr>
              <a:t>s</a:t>
            </a:r>
            <a:r>
              <a:rPr lang="en-US">
                <a:latin typeface="Arial"/>
                <a:cs typeface="Arial"/>
              </a:rPr>
              <a:t>ucce</a:t>
            </a:r>
            <a:r>
              <a:rPr lang="en-US" spc="-15">
                <a:latin typeface="Arial"/>
                <a:cs typeface="Arial"/>
              </a:rPr>
              <a:t>ssf</a:t>
            </a:r>
            <a:r>
              <a:rPr lang="en-US">
                <a:latin typeface="Arial"/>
                <a:cs typeface="Arial"/>
              </a:rPr>
              <a:t>ul</a:t>
            </a:r>
            <a:r>
              <a:rPr lang="en-US" spc="-5">
                <a:latin typeface="Arial"/>
                <a:cs typeface="Arial"/>
              </a:rPr>
              <a:t> </a:t>
            </a:r>
            <a:r>
              <a:rPr lang="en-US">
                <a:latin typeface="Arial"/>
                <a:cs typeface="Arial"/>
              </a:rPr>
              <a:t>adap</a:t>
            </a:r>
            <a:r>
              <a:rPr lang="en-US" spc="-15">
                <a:latin typeface="Arial"/>
                <a:cs typeface="Arial"/>
              </a:rPr>
              <a:t>t</a:t>
            </a:r>
            <a:r>
              <a:rPr lang="en-US">
                <a:latin typeface="Arial"/>
                <a:cs typeface="Arial"/>
              </a:rPr>
              <a:t>ion</a:t>
            </a:r>
            <a:r>
              <a:rPr lang="en-US" spc="-5">
                <a:latin typeface="Arial"/>
                <a:cs typeface="Arial"/>
              </a:rPr>
              <a:t> </a:t>
            </a:r>
            <a:r>
              <a:rPr lang="en-US">
                <a:latin typeface="Arial"/>
                <a:cs typeface="Arial"/>
              </a:rPr>
              <a:t>in</a:t>
            </a:r>
            <a:r>
              <a:rPr lang="en-US" spc="-5">
                <a:latin typeface="Arial"/>
                <a:cs typeface="Arial"/>
              </a:rPr>
              <a:t> </a:t>
            </a:r>
            <a:r>
              <a:rPr lang="en-US" spc="-15">
                <a:latin typeface="Arial"/>
                <a:cs typeface="Arial"/>
              </a:rPr>
              <a:t>t</a:t>
            </a:r>
            <a:r>
              <a:rPr lang="en-US">
                <a:latin typeface="Arial"/>
                <a:cs typeface="Arial"/>
              </a:rPr>
              <a:t>he</a:t>
            </a:r>
            <a:r>
              <a:rPr lang="en-US" spc="-5">
                <a:latin typeface="Arial"/>
                <a:cs typeface="Arial"/>
              </a:rPr>
              <a:t> </a:t>
            </a:r>
            <a:r>
              <a:rPr lang="en-US">
                <a:latin typeface="Arial"/>
                <a:cs typeface="Arial"/>
              </a:rPr>
              <a:t>presence</a:t>
            </a:r>
            <a:r>
              <a:rPr lang="en-US" spc="-5">
                <a:latin typeface="Arial"/>
                <a:cs typeface="Arial"/>
              </a:rPr>
              <a:t> </a:t>
            </a:r>
            <a:r>
              <a:rPr lang="en-US">
                <a:latin typeface="Arial"/>
                <a:cs typeface="Arial"/>
              </a:rPr>
              <a:t>o</a:t>
            </a:r>
            <a:r>
              <a:rPr lang="en-US" spc="-10">
                <a:latin typeface="Arial"/>
                <a:cs typeface="Arial"/>
              </a:rPr>
              <a:t>f </a:t>
            </a:r>
            <a:r>
              <a:rPr lang="en-US">
                <a:latin typeface="Arial"/>
                <a:cs typeface="Arial"/>
              </a:rPr>
              <a:t>risk</a:t>
            </a:r>
            <a:r>
              <a:rPr lang="en-US" spc="-5">
                <a:latin typeface="Arial"/>
                <a:cs typeface="Arial"/>
              </a:rPr>
              <a:t> </a:t>
            </a:r>
            <a:r>
              <a:rPr lang="en-US">
                <a:latin typeface="Arial"/>
                <a:cs typeface="Arial"/>
              </a:rPr>
              <a:t>or adversi</a:t>
            </a:r>
            <a:r>
              <a:rPr lang="en-US" spc="-15">
                <a:latin typeface="Arial"/>
                <a:cs typeface="Arial"/>
              </a:rPr>
              <a:t>t</a:t>
            </a:r>
            <a:r>
              <a:rPr lang="en-US">
                <a:latin typeface="Arial"/>
                <a:cs typeface="Arial"/>
              </a:rPr>
              <a:t>y</a:t>
            </a:r>
          </a:p>
        </p:txBody>
      </p:sp>
      <p:sp>
        <p:nvSpPr>
          <p:cNvPr id="8" name="TextBox 7">
            <a:extLst>
              <a:ext uri="{FF2B5EF4-FFF2-40B4-BE49-F238E27FC236}">
                <a16:creationId xmlns:a16="http://schemas.microsoft.com/office/drawing/2014/main" id="{AE5B031A-1EDD-47D2-B7D1-03C9F068EEA7}"/>
              </a:ext>
            </a:extLst>
          </p:cNvPr>
          <p:cNvSpPr txBox="1"/>
          <p:nvPr/>
        </p:nvSpPr>
        <p:spPr>
          <a:xfrm>
            <a:off x="6927475" y="6550281"/>
            <a:ext cx="5229727" cy="276999"/>
          </a:xfrm>
          <a:prstGeom prst="rect">
            <a:avLst/>
          </a:prstGeom>
          <a:noFill/>
        </p:spPr>
        <p:txBody>
          <a:bodyPr wrap="square">
            <a:spAutoFit/>
          </a:bodyPr>
          <a:lstStyle/>
          <a:p>
            <a:pPr algn="r"/>
            <a:r>
              <a:rPr lang="en-US" sz="1200"/>
              <a:t>Image from Center on the Developing Child at Harvard University, </a:t>
            </a:r>
            <a:r>
              <a:rPr lang="en-US" sz="1200" err="1"/>
              <a:t>nd</a:t>
            </a:r>
            <a:endParaRPr lang="en-US" sz="1200"/>
          </a:p>
        </p:txBody>
      </p:sp>
    </p:spTree>
    <p:extLst>
      <p:ext uri="{BB962C8B-B14F-4D97-AF65-F5344CB8AC3E}">
        <p14:creationId xmlns:p14="http://schemas.microsoft.com/office/powerpoint/2010/main" val="3829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9963F-DEB1-8B4E-BC0E-A04375245016}"/>
              </a:ext>
            </a:extLst>
          </p:cNvPr>
          <p:cNvSpPr>
            <a:spLocks noGrp="1"/>
          </p:cNvSpPr>
          <p:nvPr>
            <p:ph type="title"/>
          </p:nvPr>
        </p:nvSpPr>
        <p:spPr>
          <a:xfrm>
            <a:off x="346301" y="1507436"/>
            <a:ext cx="11540899" cy="3843129"/>
          </a:xfrm>
        </p:spPr>
        <p:txBody>
          <a:bodyPr/>
          <a:lstStyle/>
          <a:p>
            <a:r>
              <a:rPr lang="en-US" sz="2400"/>
              <a:t>The Northwest PTTC is a partnership led by the Social Development Research Group (SDRG) at University of Washington (UW) School of Social Work in collaboration with the Prevention Science Graduate Program at Washington State University (WSU), and the Center for the Application of Substance Abuse Technologies (CASAT) at the University of Nevada, Reno (UNR). </a:t>
            </a:r>
            <a:br>
              <a:rPr lang="en-US" sz="2400"/>
            </a:br>
            <a:br>
              <a:rPr lang="en-US" sz="2400"/>
            </a:br>
            <a:r>
              <a:rPr lang="en-US" sz="2400"/>
              <a:t>Northwest partnering institutes share a vision to expand the impact of community-activated prevention by equipping the prevention workforce with the power of prevention science.</a:t>
            </a:r>
            <a:endParaRPr lang="en-US" sz="2400" b="0">
              <a:solidFill>
                <a:srgbClr val="000000"/>
              </a:solidFill>
            </a:endParaRPr>
          </a:p>
        </p:txBody>
      </p:sp>
      <p:pic>
        <p:nvPicPr>
          <p:cNvPr id="4" name="Picture 8" descr="SDRG Logo"/>
          <p:cNvPicPr>
            <a:picLocks noGrp="1" noChangeAspect="1" noChangeArrowheads="1"/>
          </p:cNvPicPr>
          <p:nvPr>
            <p:ph idx="1"/>
          </p:nvPr>
        </p:nvPicPr>
        <p:blipFill>
          <a:blip r:embed="rId3" cstate="print"/>
          <a:srcRect/>
          <a:stretch>
            <a:fillRect/>
          </a:stretch>
        </p:blipFill>
        <p:spPr bwMode="auto">
          <a:xfrm>
            <a:off x="573175" y="5736457"/>
            <a:ext cx="909586" cy="909586"/>
          </a:xfrm>
          <a:prstGeom prst="rect">
            <a:avLst/>
          </a:prstGeom>
          <a:noFill/>
          <a:ln w="9525">
            <a:noFill/>
            <a:miter lim="800000"/>
            <a:headEnd/>
            <a:tailEnd/>
          </a:ln>
        </p:spPr>
      </p:pic>
      <p:pic>
        <p:nvPicPr>
          <p:cNvPr id="5" name="Picture 4" descr="Logo"/>
          <p:cNvPicPr>
            <a:picLocks noChangeAspect="1"/>
          </p:cNvPicPr>
          <p:nvPr/>
        </p:nvPicPr>
        <p:blipFill>
          <a:blip r:embed="rId4"/>
          <a:stretch>
            <a:fillRect/>
          </a:stretch>
        </p:blipFill>
        <p:spPr>
          <a:xfrm>
            <a:off x="2254985" y="5796622"/>
            <a:ext cx="2869568" cy="822960"/>
          </a:xfrm>
          <a:prstGeom prst="rect">
            <a:avLst/>
          </a:prstGeom>
        </p:spPr>
      </p:pic>
      <p:pic>
        <p:nvPicPr>
          <p:cNvPr id="6" name="Picture 5" descr="A close up of a sign&#10;&#10;Description automatically generated">
            <a:extLst>
              <a:ext uri="{FF2B5EF4-FFF2-40B4-BE49-F238E27FC236}">
                <a16:creationId xmlns:a16="http://schemas.microsoft.com/office/drawing/2014/main" id="{75BC73E2-407F-4D1E-AD50-062515BA2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6776" y="5753309"/>
            <a:ext cx="2679147" cy="906868"/>
          </a:xfrm>
          <a:prstGeom prst="rect">
            <a:avLst/>
          </a:prstGeom>
        </p:spPr>
      </p:pic>
      <p:pic>
        <p:nvPicPr>
          <p:cNvPr id="9" name="Picture 8" descr="CASA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48147" y="5753309"/>
            <a:ext cx="2221525" cy="909586"/>
          </a:xfrm>
          <a:prstGeom prst="rect">
            <a:avLst/>
          </a:prstGeom>
          <a:noFill/>
          <a:ln>
            <a:noFill/>
          </a:ln>
        </p:spPr>
      </p:pic>
      <p:pic>
        <p:nvPicPr>
          <p:cNvPr id="2" name="Picture 1" descr="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8157" y="299762"/>
            <a:ext cx="6970643" cy="1124847"/>
          </a:xfrm>
          <a:prstGeom prst="rect">
            <a:avLst/>
          </a:prstGeom>
        </p:spPr>
      </p:pic>
    </p:spTree>
    <p:extLst>
      <p:ext uri="{BB962C8B-B14F-4D97-AF65-F5344CB8AC3E}">
        <p14:creationId xmlns:p14="http://schemas.microsoft.com/office/powerpoint/2010/main" val="3944078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191AAB-DE2D-493C-BDF5-EE1FEFCEF1E2}"/>
              </a:ext>
            </a:extLst>
          </p:cNvPr>
          <p:cNvSpPr>
            <a:spLocks noGrp="1"/>
          </p:cNvSpPr>
          <p:nvPr>
            <p:ph type="title"/>
          </p:nvPr>
        </p:nvSpPr>
        <p:spPr>
          <a:xfrm>
            <a:off x="648929" y="629266"/>
            <a:ext cx="4452460" cy="1622321"/>
          </a:xfrm>
        </p:spPr>
        <p:txBody>
          <a:bodyPr>
            <a:normAutofit/>
          </a:bodyPr>
          <a:lstStyle/>
          <a:p>
            <a:r>
              <a:rPr lang="en-US" sz="4000"/>
              <a:t>Ecological Theory</a:t>
            </a:r>
          </a:p>
        </p:txBody>
      </p:sp>
      <p:sp>
        <p:nvSpPr>
          <p:cNvPr id="9" name="Content Placeholder 8">
            <a:extLst>
              <a:ext uri="{FF2B5EF4-FFF2-40B4-BE49-F238E27FC236}">
                <a16:creationId xmlns:a16="http://schemas.microsoft.com/office/drawing/2014/main" id="{7ACA799C-BD78-4D27-A762-A7FEDA17A486}"/>
              </a:ext>
            </a:extLst>
          </p:cNvPr>
          <p:cNvSpPr>
            <a:spLocks noGrp="1"/>
          </p:cNvSpPr>
          <p:nvPr>
            <p:ph idx="1"/>
          </p:nvPr>
        </p:nvSpPr>
        <p:spPr>
          <a:xfrm>
            <a:off x="648930" y="2438400"/>
            <a:ext cx="4557053" cy="3785419"/>
          </a:xfrm>
        </p:spPr>
        <p:txBody>
          <a:bodyPr>
            <a:normAutofit fontScale="92500" lnSpcReduction="10000"/>
          </a:bodyPr>
          <a:lstStyle/>
          <a:p>
            <a:pPr>
              <a:lnSpc>
                <a:spcPct val="110000"/>
              </a:lnSpc>
            </a:pPr>
            <a:r>
              <a:rPr lang="en-US" sz="3600"/>
              <a:t>An individual’s development is affected by interactions between characteristics of the self and conditions in their environment.</a:t>
            </a:r>
          </a:p>
          <a:p>
            <a:endParaRPr lang="en-US" sz="2000"/>
          </a:p>
        </p:txBody>
      </p:sp>
      <p:pic>
        <p:nvPicPr>
          <p:cNvPr id="5" name="Picture 7" descr="san92919_0207">
            <a:hlinkClick r:id="rId3"/>
            <a:extLst>
              <a:ext uri="{FF2B5EF4-FFF2-40B4-BE49-F238E27FC236}">
                <a16:creationId xmlns:a16="http://schemas.microsoft.com/office/drawing/2014/main" id="{6B031114-D6FE-4DC2-9042-C84A92D4DC5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0905" y="604062"/>
            <a:ext cx="5674659" cy="5695939"/>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55D38D5-77B1-4820-BE9D-20D54268D41B}"/>
              </a:ext>
            </a:extLst>
          </p:cNvPr>
          <p:cNvSpPr txBox="1"/>
          <p:nvPr/>
        </p:nvSpPr>
        <p:spPr>
          <a:xfrm>
            <a:off x="7473696" y="6300001"/>
            <a:ext cx="4718304" cy="646331"/>
          </a:xfrm>
          <a:prstGeom prst="rect">
            <a:avLst/>
          </a:prstGeom>
          <a:noFill/>
        </p:spPr>
        <p:txBody>
          <a:bodyPr wrap="square">
            <a:spAutoFit/>
          </a:bodyPr>
          <a:lstStyle/>
          <a:p>
            <a:pPr algn="r"/>
            <a:r>
              <a:rPr lang="en-US" sz="1200"/>
              <a:t>Image from </a:t>
            </a:r>
            <a:r>
              <a:rPr lang="en-US" sz="1200" b="0" i="0" kern="1200">
                <a:solidFill>
                  <a:schemeClr val="tx1"/>
                </a:solidFill>
                <a:effectLst/>
                <a:latin typeface="+mn-lt"/>
                <a:ea typeface="+mn-ea"/>
                <a:cs typeface="+mn-cs"/>
              </a:rPr>
              <a:t>Santrock, J.W. (2007). Child development: An introduction (11th ed.). Princeton, NJ: McGraw Hill. </a:t>
            </a:r>
          </a:p>
          <a:p>
            <a:pPr algn="r"/>
            <a:endParaRPr lang="en-US" sz="1200"/>
          </a:p>
        </p:txBody>
      </p:sp>
    </p:spTree>
    <p:extLst>
      <p:ext uri="{BB962C8B-B14F-4D97-AF65-F5344CB8AC3E}">
        <p14:creationId xmlns:p14="http://schemas.microsoft.com/office/powerpoint/2010/main" val="2246701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2E93-41F6-4580-ABAA-DDE983794815}"/>
              </a:ext>
            </a:extLst>
          </p:cNvPr>
          <p:cNvSpPr>
            <a:spLocks noGrp="1"/>
          </p:cNvSpPr>
          <p:nvPr>
            <p:ph type="title"/>
          </p:nvPr>
        </p:nvSpPr>
        <p:spPr/>
        <p:txBody>
          <a:bodyPr/>
          <a:lstStyle/>
          <a:p>
            <a:r>
              <a:rPr lang="en-US" sz="3600"/>
              <a:t>Policies at all levels – institutional, local, state, and federal – can impact other levels of the ecological model</a:t>
            </a:r>
          </a:p>
        </p:txBody>
      </p:sp>
      <p:sp>
        <p:nvSpPr>
          <p:cNvPr id="4" name="TextBox 3">
            <a:extLst>
              <a:ext uri="{FF2B5EF4-FFF2-40B4-BE49-F238E27FC236}">
                <a16:creationId xmlns:a16="http://schemas.microsoft.com/office/drawing/2014/main" id="{7D933DF9-3173-4CDA-A5BF-8ECECACEE706}"/>
              </a:ext>
            </a:extLst>
          </p:cNvPr>
          <p:cNvSpPr txBox="1"/>
          <p:nvPr/>
        </p:nvSpPr>
        <p:spPr>
          <a:xfrm>
            <a:off x="10485863" y="6539299"/>
            <a:ext cx="1706137" cy="276999"/>
          </a:xfrm>
          <a:prstGeom prst="rect">
            <a:avLst/>
          </a:prstGeom>
          <a:noFill/>
        </p:spPr>
        <p:txBody>
          <a:bodyPr wrap="square" rtlCol="0">
            <a:spAutoFit/>
          </a:bodyPr>
          <a:lstStyle/>
          <a:p>
            <a:pPr algn="r"/>
            <a:r>
              <a:rPr lang="en-US" sz="1200"/>
              <a:t>Williford, 2019</a:t>
            </a:r>
          </a:p>
        </p:txBody>
      </p:sp>
      <p:sp>
        <p:nvSpPr>
          <p:cNvPr id="5" name="Rectangle 4">
            <a:extLst>
              <a:ext uri="{FF2B5EF4-FFF2-40B4-BE49-F238E27FC236}">
                <a16:creationId xmlns:a16="http://schemas.microsoft.com/office/drawing/2014/main" id="{8CB6FCCB-1FBC-499E-BD5E-A43E3576EA7D}"/>
              </a:ext>
            </a:extLst>
          </p:cNvPr>
          <p:cNvSpPr/>
          <p:nvPr/>
        </p:nvSpPr>
        <p:spPr>
          <a:xfrm>
            <a:off x="480066" y="5473242"/>
            <a:ext cx="1123186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2400"/>
              <a:t>Social policies are most likely to be effective when they address the multiple influences that lead to and may sustain problem behavior for young people.</a:t>
            </a:r>
          </a:p>
        </p:txBody>
      </p:sp>
      <p:graphicFrame>
        <p:nvGraphicFramePr>
          <p:cNvPr id="8" name="Content Placeholder 7">
            <a:extLst>
              <a:ext uri="{FF2B5EF4-FFF2-40B4-BE49-F238E27FC236}">
                <a16:creationId xmlns:a16="http://schemas.microsoft.com/office/drawing/2014/main" id="{AE462A67-803C-4D2D-B022-5B0C5C9224E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57188491"/>
              </p:ext>
            </p:extLst>
          </p:nvPr>
        </p:nvGraphicFramePr>
        <p:xfrm>
          <a:off x="838200" y="1506131"/>
          <a:ext cx="10515600" cy="3845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371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8"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100F-2A51-49E9-875A-9AE66D80038A}"/>
              </a:ext>
            </a:extLst>
          </p:cNvPr>
          <p:cNvSpPr>
            <a:spLocks noGrp="1"/>
          </p:cNvSpPr>
          <p:nvPr>
            <p:ph type="title"/>
          </p:nvPr>
        </p:nvSpPr>
        <p:spPr/>
        <p:txBody>
          <a:bodyPr/>
          <a:lstStyle/>
          <a:p>
            <a:pPr>
              <a:spcAft>
                <a:spcPts val="600"/>
              </a:spcAft>
            </a:pPr>
            <a:r>
              <a:rPr lang="en-US" sz="4400"/>
              <a:t>To be maximally effective, policies and programs should…</a:t>
            </a:r>
          </a:p>
        </p:txBody>
      </p:sp>
      <p:sp>
        <p:nvSpPr>
          <p:cNvPr id="4" name="Freeform: Shape 3">
            <a:extLst>
              <a:ext uri="{FF2B5EF4-FFF2-40B4-BE49-F238E27FC236}">
                <a16:creationId xmlns:a16="http://schemas.microsoft.com/office/drawing/2014/main" id="{B94E3E14-64DA-450D-B3C2-CC190EBEB79F}"/>
              </a:ext>
            </a:extLst>
          </p:cNvPr>
          <p:cNvSpPr/>
          <p:nvPr/>
        </p:nvSpPr>
        <p:spPr>
          <a:xfrm>
            <a:off x="3078480" y="2271047"/>
            <a:ext cx="8046720" cy="1190520"/>
          </a:xfrm>
          <a:custGeom>
            <a:avLst/>
            <a:gdLst>
              <a:gd name="connsiteX0" fmla="*/ 0 w 8046720"/>
              <a:gd name="connsiteY0" fmla="*/ 0 h 1190520"/>
              <a:gd name="connsiteX1" fmla="*/ 8046720 w 8046720"/>
              <a:gd name="connsiteY1" fmla="*/ 0 h 1190520"/>
              <a:gd name="connsiteX2" fmla="*/ 8046720 w 8046720"/>
              <a:gd name="connsiteY2" fmla="*/ 1190520 h 1190520"/>
              <a:gd name="connsiteX3" fmla="*/ 0 w 8046720"/>
              <a:gd name="connsiteY3" fmla="*/ 1190520 h 1190520"/>
              <a:gd name="connsiteX4" fmla="*/ 0 w 8046720"/>
              <a:gd name="connsiteY4" fmla="*/ 0 h 11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6720" h="1190520">
                <a:moveTo>
                  <a:pt x="0" y="0"/>
                </a:moveTo>
                <a:lnTo>
                  <a:pt x="8046720" y="0"/>
                </a:lnTo>
                <a:lnTo>
                  <a:pt x="8046720" y="1190520"/>
                </a:lnTo>
                <a:lnTo>
                  <a:pt x="0" y="1190520"/>
                </a:lnTo>
                <a:lnTo>
                  <a:pt x="0" y="0"/>
                </a:lnTo>
                <a:close/>
              </a:path>
            </a:pathLst>
          </a:custGeom>
          <a:solidFill>
            <a:srgbClr val="94A543"/>
          </a:solidFill>
          <a:ln>
            <a:solidFill>
              <a:srgbClr val="94A543"/>
            </a:solidFill>
          </a:ln>
        </p:spPr>
        <p:style>
          <a:lnRef idx="2">
            <a:schemeClr val="accent2">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56129" tIns="302392" rIns="156129" bIns="302392" numCol="1" spcCol="1270" anchor="ctr" anchorCtr="0">
            <a:noAutofit/>
          </a:bodyPr>
          <a:lstStyle/>
          <a:p>
            <a:pPr marL="0" lvl="0" indent="0" algn="l" defTabSz="1066800">
              <a:lnSpc>
                <a:spcPct val="90000"/>
              </a:lnSpc>
              <a:spcBef>
                <a:spcPct val="0"/>
              </a:spcBef>
              <a:spcAft>
                <a:spcPct val="35000"/>
              </a:spcAft>
              <a:buNone/>
            </a:pPr>
            <a:r>
              <a:rPr lang="en-US" sz="2400" kern="1200"/>
              <a:t>Support responsive relationships for children and adults.</a:t>
            </a:r>
          </a:p>
        </p:txBody>
      </p:sp>
      <p:sp>
        <p:nvSpPr>
          <p:cNvPr id="5" name="Freeform: Shape 4">
            <a:extLst>
              <a:ext uri="{FF2B5EF4-FFF2-40B4-BE49-F238E27FC236}">
                <a16:creationId xmlns:a16="http://schemas.microsoft.com/office/drawing/2014/main" id="{DF8E6879-9299-4A6B-96A0-94B40FC42B05}"/>
              </a:ext>
            </a:extLst>
          </p:cNvPr>
          <p:cNvSpPr/>
          <p:nvPr/>
        </p:nvSpPr>
        <p:spPr>
          <a:xfrm>
            <a:off x="1066800" y="2263130"/>
            <a:ext cx="2011680" cy="1190520"/>
          </a:xfrm>
          <a:custGeom>
            <a:avLst/>
            <a:gdLst>
              <a:gd name="connsiteX0" fmla="*/ 0 w 2011680"/>
              <a:gd name="connsiteY0" fmla="*/ 0 h 1190520"/>
              <a:gd name="connsiteX1" fmla="*/ 2011680 w 2011680"/>
              <a:gd name="connsiteY1" fmla="*/ 0 h 1190520"/>
              <a:gd name="connsiteX2" fmla="*/ 2011680 w 2011680"/>
              <a:gd name="connsiteY2" fmla="*/ 1190520 h 1190520"/>
              <a:gd name="connsiteX3" fmla="*/ 0 w 2011680"/>
              <a:gd name="connsiteY3" fmla="*/ 1190520 h 1190520"/>
              <a:gd name="connsiteX4" fmla="*/ 0 w 2011680"/>
              <a:gd name="connsiteY4" fmla="*/ 0 h 11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1190520">
                <a:moveTo>
                  <a:pt x="0" y="0"/>
                </a:moveTo>
                <a:lnTo>
                  <a:pt x="2011680" y="0"/>
                </a:lnTo>
                <a:lnTo>
                  <a:pt x="2011680" y="1190520"/>
                </a:lnTo>
                <a:lnTo>
                  <a:pt x="0" y="1190520"/>
                </a:lnTo>
                <a:lnTo>
                  <a:pt x="0" y="0"/>
                </a:lnTo>
                <a:close/>
              </a:path>
            </a:pathLst>
          </a:custGeom>
          <a:ln>
            <a:solidFill>
              <a:srgbClr val="94A543"/>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451" tIns="117597" rIns="106451" bIns="117597" numCol="1" spcCol="1270" anchor="ctr" anchorCtr="0">
            <a:noAutofit/>
          </a:bodyPr>
          <a:lstStyle/>
          <a:p>
            <a:pPr marL="0" lvl="0" indent="0" algn="ctr" defTabSz="1244600">
              <a:lnSpc>
                <a:spcPct val="90000"/>
              </a:lnSpc>
              <a:spcBef>
                <a:spcPct val="0"/>
              </a:spcBef>
              <a:spcAft>
                <a:spcPct val="35000"/>
              </a:spcAft>
              <a:buNone/>
            </a:pPr>
            <a:r>
              <a:rPr lang="en-US" sz="2800" kern="1200"/>
              <a:t>Support</a:t>
            </a:r>
          </a:p>
        </p:txBody>
      </p:sp>
      <p:sp>
        <p:nvSpPr>
          <p:cNvPr id="6" name="Freeform: Shape 5">
            <a:extLst>
              <a:ext uri="{FF2B5EF4-FFF2-40B4-BE49-F238E27FC236}">
                <a16:creationId xmlns:a16="http://schemas.microsoft.com/office/drawing/2014/main" id="{6ACA085A-41C9-460A-B5B6-5269EA53EA1C}"/>
              </a:ext>
            </a:extLst>
          </p:cNvPr>
          <p:cNvSpPr/>
          <p:nvPr/>
        </p:nvSpPr>
        <p:spPr>
          <a:xfrm>
            <a:off x="3078480" y="3525082"/>
            <a:ext cx="8046720" cy="1190520"/>
          </a:xfrm>
          <a:custGeom>
            <a:avLst/>
            <a:gdLst>
              <a:gd name="connsiteX0" fmla="*/ 0 w 8046720"/>
              <a:gd name="connsiteY0" fmla="*/ 0 h 1190520"/>
              <a:gd name="connsiteX1" fmla="*/ 8046720 w 8046720"/>
              <a:gd name="connsiteY1" fmla="*/ 0 h 1190520"/>
              <a:gd name="connsiteX2" fmla="*/ 8046720 w 8046720"/>
              <a:gd name="connsiteY2" fmla="*/ 1190520 h 1190520"/>
              <a:gd name="connsiteX3" fmla="*/ 0 w 8046720"/>
              <a:gd name="connsiteY3" fmla="*/ 1190520 h 1190520"/>
              <a:gd name="connsiteX4" fmla="*/ 0 w 8046720"/>
              <a:gd name="connsiteY4" fmla="*/ 0 h 11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6720" h="1190520">
                <a:moveTo>
                  <a:pt x="0" y="0"/>
                </a:moveTo>
                <a:lnTo>
                  <a:pt x="8046720" y="0"/>
                </a:lnTo>
                <a:lnTo>
                  <a:pt x="8046720" y="1190520"/>
                </a:lnTo>
                <a:lnTo>
                  <a:pt x="0" y="1190520"/>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56129" tIns="302392" rIns="156129" bIns="302392" numCol="1" spcCol="1270" anchor="ctr" anchorCtr="0">
            <a:noAutofit/>
          </a:bodyPr>
          <a:lstStyle/>
          <a:p>
            <a:pPr marL="0" lvl="0" indent="0" algn="l" defTabSz="1066800">
              <a:lnSpc>
                <a:spcPct val="90000"/>
              </a:lnSpc>
              <a:spcBef>
                <a:spcPct val="0"/>
              </a:spcBef>
              <a:spcAft>
                <a:spcPct val="35000"/>
              </a:spcAft>
              <a:buNone/>
            </a:pPr>
            <a:r>
              <a:rPr lang="en-US" sz="2400" kern="1200"/>
              <a:t>Strengthen core life skills in children and adults.</a:t>
            </a:r>
          </a:p>
        </p:txBody>
      </p:sp>
      <p:sp>
        <p:nvSpPr>
          <p:cNvPr id="7" name="Freeform: Shape 6">
            <a:extLst>
              <a:ext uri="{FF2B5EF4-FFF2-40B4-BE49-F238E27FC236}">
                <a16:creationId xmlns:a16="http://schemas.microsoft.com/office/drawing/2014/main" id="{51A06AD1-51C7-4D93-A455-2F013F7792DB}"/>
              </a:ext>
            </a:extLst>
          </p:cNvPr>
          <p:cNvSpPr/>
          <p:nvPr/>
        </p:nvSpPr>
        <p:spPr>
          <a:xfrm>
            <a:off x="1066800" y="3525082"/>
            <a:ext cx="2011680" cy="1190520"/>
          </a:xfrm>
          <a:custGeom>
            <a:avLst/>
            <a:gdLst>
              <a:gd name="connsiteX0" fmla="*/ 0 w 2011680"/>
              <a:gd name="connsiteY0" fmla="*/ 0 h 1190520"/>
              <a:gd name="connsiteX1" fmla="*/ 2011680 w 2011680"/>
              <a:gd name="connsiteY1" fmla="*/ 0 h 1190520"/>
              <a:gd name="connsiteX2" fmla="*/ 2011680 w 2011680"/>
              <a:gd name="connsiteY2" fmla="*/ 1190520 h 1190520"/>
              <a:gd name="connsiteX3" fmla="*/ 0 w 2011680"/>
              <a:gd name="connsiteY3" fmla="*/ 1190520 h 1190520"/>
              <a:gd name="connsiteX4" fmla="*/ 0 w 2011680"/>
              <a:gd name="connsiteY4" fmla="*/ 0 h 11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1190520">
                <a:moveTo>
                  <a:pt x="0" y="0"/>
                </a:moveTo>
                <a:lnTo>
                  <a:pt x="2011680" y="0"/>
                </a:lnTo>
                <a:lnTo>
                  <a:pt x="2011680" y="1190520"/>
                </a:lnTo>
                <a:lnTo>
                  <a:pt x="0" y="1190520"/>
                </a:lnTo>
                <a:lnTo>
                  <a:pt x="0" y="0"/>
                </a:lnTo>
                <a:close/>
              </a:path>
            </a:pathLst>
          </a:cu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451" tIns="117597" rIns="106451" bIns="117597" numCol="1" spcCol="1270" anchor="ctr" anchorCtr="0">
            <a:noAutofit/>
          </a:bodyPr>
          <a:lstStyle/>
          <a:p>
            <a:pPr marL="0" lvl="0" indent="0" algn="ctr" defTabSz="1244600">
              <a:lnSpc>
                <a:spcPct val="90000"/>
              </a:lnSpc>
              <a:spcBef>
                <a:spcPct val="0"/>
              </a:spcBef>
              <a:spcAft>
                <a:spcPct val="35000"/>
              </a:spcAft>
              <a:buNone/>
            </a:pPr>
            <a:r>
              <a:rPr lang="en-US" sz="2800" kern="1200"/>
              <a:t>Strengthen</a:t>
            </a:r>
          </a:p>
        </p:txBody>
      </p:sp>
      <p:sp>
        <p:nvSpPr>
          <p:cNvPr id="8" name="Freeform: Shape 7">
            <a:extLst>
              <a:ext uri="{FF2B5EF4-FFF2-40B4-BE49-F238E27FC236}">
                <a16:creationId xmlns:a16="http://schemas.microsoft.com/office/drawing/2014/main" id="{0FB73D9A-88D8-485B-A87B-3AD9F1AF5289}"/>
              </a:ext>
            </a:extLst>
          </p:cNvPr>
          <p:cNvSpPr/>
          <p:nvPr/>
        </p:nvSpPr>
        <p:spPr>
          <a:xfrm>
            <a:off x="3078480" y="4787033"/>
            <a:ext cx="8046720" cy="1190520"/>
          </a:xfrm>
          <a:custGeom>
            <a:avLst/>
            <a:gdLst>
              <a:gd name="connsiteX0" fmla="*/ 0 w 8046720"/>
              <a:gd name="connsiteY0" fmla="*/ 0 h 1190520"/>
              <a:gd name="connsiteX1" fmla="*/ 8046720 w 8046720"/>
              <a:gd name="connsiteY1" fmla="*/ 0 h 1190520"/>
              <a:gd name="connsiteX2" fmla="*/ 8046720 w 8046720"/>
              <a:gd name="connsiteY2" fmla="*/ 1190520 h 1190520"/>
              <a:gd name="connsiteX3" fmla="*/ 0 w 8046720"/>
              <a:gd name="connsiteY3" fmla="*/ 1190520 h 1190520"/>
              <a:gd name="connsiteX4" fmla="*/ 0 w 8046720"/>
              <a:gd name="connsiteY4" fmla="*/ 0 h 11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6720" h="1190520">
                <a:moveTo>
                  <a:pt x="0" y="0"/>
                </a:moveTo>
                <a:lnTo>
                  <a:pt x="8046720" y="0"/>
                </a:lnTo>
                <a:lnTo>
                  <a:pt x="8046720" y="1190520"/>
                </a:lnTo>
                <a:lnTo>
                  <a:pt x="0" y="1190520"/>
                </a:lnTo>
                <a:lnTo>
                  <a:pt x="0" y="0"/>
                </a:lnTo>
                <a:close/>
              </a:path>
            </a:pathLst>
          </a:custGeom>
          <a:solidFill>
            <a:srgbClr val="00467F"/>
          </a:solidFill>
        </p:spPr>
        <p:style>
          <a:lnRef idx="2">
            <a:schemeClr val="accent4">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156129" tIns="302392" rIns="156129" bIns="302392" numCol="1" spcCol="1270" anchor="ctr" anchorCtr="0">
            <a:noAutofit/>
          </a:bodyPr>
          <a:lstStyle/>
          <a:p>
            <a:pPr marL="0" lvl="0" indent="0" algn="l" defTabSz="1066800">
              <a:lnSpc>
                <a:spcPct val="90000"/>
              </a:lnSpc>
              <a:spcBef>
                <a:spcPct val="0"/>
              </a:spcBef>
              <a:spcAft>
                <a:spcPct val="35000"/>
              </a:spcAft>
              <a:buNone/>
            </a:pPr>
            <a:r>
              <a:rPr lang="en-US" sz="2400" kern="1200"/>
              <a:t>Reduce sources of stress in the lives of children and families.</a:t>
            </a:r>
          </a:p>
        </p:txBody>
      </p:sp>
      <p:sp>
        <p:nvSpPr>
          <p:cNvPr id="9" name="Freeform: Shape 8">
            <a:extLst>
              <a:ext uri="{FF2B5EF4-FFF2-40B4-BE49-F238E27FC236}">
                <a16:creationId xmlns:a16="http://schemas.microsoft.com/office/drawing/2014/main" id="{7E3601BD-1105-4280-A7CB-A387495CA192}"/>
              </a:ext>
            </a:extLst>
          </p:cNvPr>
          <p:cNvSpPr/>
          <p:nvPr/>
        </p:nvSpPr>
        <p:spPr>
          <a:xfrm>
            <a:off x="1066800" y="4787033"/>
            <a:ext cx="2011680" cy="1190520"/>
          </a:xfrm>
          <a:custGeom>
            <a:avLst/>
            <a:gdLst>
              <a:gd name="connsiteX0" fmla="*/ 0 w 2011680"/>
              <a:gd name="connsiteY0" fmla="*/ 0 h 1190520"/>
              <a:gd name="connsiteX1" fmla="*/ 2011680 w 2011680"/>
              <a:gd name="connsiteY1" fmla="*/ 0 h 1190520"/>
              <a:gd name="connsiteX2" fmla="*/ 2011680 w 2011680"/>
              <a:gd name="connsiteY2" fmla="*/ 1190520 h 1190520"/>
              <a:gd name="connsiteX3" fmla="*/ 0 w 2011680"/>
              <a:gd name="connsiteY3" fmla="*/ 1190520 h 1190520"/>
              <a:gd name="connsiteX4" fmla="*/ 0 w 2011680"/>
              <a:gd name="connsiteY4" fmla="*/ 0 h 119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1190520">
                <a:moveTo>
                  <a:pt x="0" y="0"/>
                </a:moveTo>
                <a:lnTo>
                  <a:pt x="2011680" y="0"/>
                </a:lnTo>
                <a:lnTo>
                  <a:pt x="2011680" y="1190520"/>
                </a:lnTo>
                <a:lnTo>
                  <a:pt x="0" y="1190520"/>
                </a:lnTo>
                <a:lnTo>
                  <a:pt x="0" y="0"/>
                </a:lnTo>
                <a:close/>
              </a:path>
            </a:pathLst>
          </a:custGeom>
          <a:ln>
            <a:solidFill>
              <a:srgbClr val="00467F"/>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451" tIns="117597" rIns="106451" bIns="117597" numCol="1" spcCol="1270" anchor="ctr" anchorCtr="0">
            <a:noAutofit/>
          </a:bodyPr>
          <a:lstStyle/>
          <a:p>
            <a:pPr marL="0" lvl="0" indent="0" algn="ctr" defTabSz="1244600">
              <a:lnSpc>
                <a:spcPct val="90000"/>
              </a:lnSpc>
              <a:spcBef>
                <a:spcPct val="0"/>
              </a:spcBef>
              <a:spcAft>
                <a:spcPct val="35000"/>
              </a:spcAft>
              <a:buNone/>
            </a:pPr>
            <a:r>
              <a:rPr lang="en-US" sz="2800" kern="1200"/>
              <a:t>Reduce</a:t>
            </a:r>
          </a:p>
        </p:txBody>
      </p:sp>
      <p:sp>
        <p:nvSpPr>
          <p:cNvPr id="11" name="TextBox 10">
            <a:extLst>
              <a:ext uri="{FF2B5EF4-FFF2-40B4-BE49-F238E27FC236}">
                <a16:creationId xmlns:a16="http://schemas.microsoft.com/office/drawing/2014/main" id="{9A1F1DFC-7F3B-4425-8236-5E68182A0529}"/>
              </a:ext>
            </a:extLst>
          </p:cNvPr>
          <p:cNvSpPr txBox="1"/>
          <p:nvPr/>
        </p:nvSpPr>
        <p:spPr>
          <a:xfrm>
            <a:off x="6096000" y="6518571"/>
            <a:ext cx="6094140" cy="276999"/>
          </a:xfrm>
          <a:prstGeom prst="rect">
            <a:avLst/>
          </a:prstGeom>
          <a:noFill/>
        </p:spPr>
        <p:txBody>
          <a:bodyPr wrap="square">
            <a:spAutoFit/>
          </a:bodyPr>
          <a:lstStyle/>
          <a:p>
            <a:pPr algn="r"/>
            <a:r>
              <a:rPr lang="en-US" sz="1200"/>
              <a:t>Center on the Developing Child at Harvard University (2021)</a:t>
            </a:r>
          </a:p>
        </p:txBody>
      </p:sp>
    </p:spTree>
    <p:extLst>
      <p:ext uri="{BB962C8B-B14F-4D97-AF65-F5344CB8AC3E}">
        <p14:creationId xmlns:p14="http://schemas.microsoft.com/office/powerpoint/2010/main" val="38993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5D51-4B42-4ED9-A00E-723660CF20CB}"/>
              </a:ext>
            </a:extLst>
          </p:cNvPr>
          <p:cNvSpPr>
            <a:spLocks noGrp="1"/>
          </p:cNvSpPr>
          <p:nvPr>
            <p:ph type="title"/>
          </p:nvPr>
        </p:nvSpPr>
        <p:spPr/>
        <p:txBody>
          <a:bodyPr/>
          <a:lstStyle/>
          <a:p>
            <a:r>
              <a:rPr lang="en-US"/>
              <a:t>Risk and Protective Factors: Example 1</a:t>
            </a:r>
          </a:p>
        </p:txBody>
      </p:sp>
      <p:graphicFrame>
        <p:nvGraphicFramePr>
          <p:cNvPr id="4" name="Table 4">
            <a:extLst>
              <a:ext uri="{FF2B5EF4-FFF2-40B4-BE49-F238E27FC236}">
                <a16:creationId xmlns:a16="http://schemas.microsoft.com/office/drawing/2014/main" id="{D7C66E88-72AE-4C1B-AB6E-1029DD5AC523}"/>
              </a:ext>
            </a:extLst>
          </p:cNvPr>
          <p:cNvGraphicFramePr>
            <a:graphicFrameLocks noGrp="1"/>
          </p:cNvGraphicFramePr>
          <p:nvPr>
            <p:ph idx="1"/>
            <p:extLst>
              <p:ext uri="{D42A27DB-BD31-4B8C-83A1-F6EECF244321}">
                <p14:modId xmlns:p14="http://schemas.microsoft.com/office/powerpoint/2010/main" val="1574520102"/>
              </p:ext>
            </p:extLst>
          </p:nvPr>
        </p:nvGraphicFramePr>
        <p:xfrm>
          <a:off x="1497418" y="2450532"/>
          <a:ext cx="9197164" cy="3515816"/>
        </p:xfrm>
        <a:graphic>
          <a:graphicData uri="http://schemas.openxmlformats.org/drawingml/2006/table">
            <a:tbl>
              <a:tblPr firstRow="1" bandRow="1">
                <a:tableStyleId>{5C22544A-7EE6-4342-B048-85BDC9FD1C3A}</a:tableStyleId>
              </a:tblPr>
              <a:tblGrid>
                <a:gridCol w="2200940">
                  <a:extLst>
                    <a:ext uri="{9D8B030D-6E8A-4147-A177-3AD203B41FA5}">
                      <a16:colId xmlns:a16="http://schemas.microsoft.com/office/drawing/2014/main" val="3086351491"/>
                    </a:ext>
                  </a:extLst>
                </a:gridCol>
                <a:gridCol w="3498112">
                  <a:extLst>
                    <a:ext uri="{9D8B030D-6E8A-4147-A177-3AD203B41FA5}">
                      <a16:colId xmlns:a16="http://schemas.microsoft.com/office/drawing/2014/main" val="1129070204"/>
                    </a:ext>
                  </a:extLst>
                </a:gridCol>
                <a:gridCol w="3498112">
                  <a:extLst>
                    <a:ext uri="{9D8B030D-6E8A-4147-A177-3AD203B41FA5}">
                      <a16:colId xmlns:a16="http://schemas.microsoft.com/office/drawing/2014/main" val="923059717"/>
                    </a:ext>
                  </a:extLst>
                </a:gridCol>
              </a:tblGrid>
              <a:tr h="484682">
                <a:tc>
                  <a:txBody>
                    <a:bodyPr/>
                    <a:lstStyle/>
                    <a:p>
                      <a:endParaRPr lang="en-US"/>
                    </a:p>
                  </a:txBody>
                  <a:tcPr/>
                </a:tc>
                <a:tc>
                  <a:txBody>
                    <a:bodyPr/>
                    <a:lstStyle/>
                    <a:p>
                      <a:r>
                        <a:rPr lang="en-US"/>
                        <a:t>Risk Factors</a:t>
                      </a:r>
                    </a:p>
                  </a:txBody>
                  <a:tcPr/>
                </a:tc>
                <a:tc>
                  <a:txBody>
                    <a:bodyPr/>
                    <a:lstStyle/>
                    <a:p>
                      <a:r>
                        <a:rPr lang="en-US"/>
                        <a:t>Protective Factors</a:t>
                      </a:r>
                    </a:p>
                  </a:txBody>
                  <a:tcPr/>
                </a:tc>
                <a:extLst>
                  <a:ext uri="{0D108BD9-81ED-4DB2-BD59-A6C34878D82A}">
                    <a16:rowId xmlns:a16="http://schemas.microsoft.com/office/drawing/2014/main" val="1165564323"/>
                  </a:ext>
                </a:extLst>
              </a:tr>
              <a:tr h="484682">
                <a:tc>
                  <a:txBody>
                    <a:bodyPr/>
                    <a:lstStyle/>
                    <a:p>
                      <a:r>
                        <a:rPr lang="en-US"/>
                        <a:t>Individual-level</a:t>
                      </a:r>
                    </a:p>
                  </a:txBody>
                  <a:tcPr/>
                </a:tc>
                <a:tc>
                  <a:txBody>
                    <a:bodyPr/>
                    <a:lstStyle/>
                    <a:p>
                      <a:pPr marL="285750" indent="-285750">
                        <a:buFont typeface="Arial" panose="020B0604020202020204" pitchFamily="34" charset="0"/>
                        <a:buChar char="•"/>
                      </a:pPr>
                      <a:r>
                        <a:rPr lang="en-US"/>
                        <a:t>Adverse childhood experiences (ACEs)</a:t>
                      </a:r>
                    </a:p>
                  </a:txBody>
                  <a:tcPr/>
                </a:tc>
                <a:tc>
                  <a:txBody>
                    <a:bodyPr/>
                    <a:lstStyle/>
                    <a:p>
                      <a:pPr marL="285750" indent="-285750">
                        <a:buFont typeface="Arial" panose="020B0604020202020204" pitchFamily="34" charset="0"/>
                        <a:buChar char="•"/>
                      </a:pPr>
                      <a:r>
                        <a:rPr lang="en-US"/>
                        <a:t>Positive social skills</a:t>
                      </a:r>
                    </a:p>
                  </a:txBody>
                  <a:tcPr/>
                </a:tc>
                <a:extLst>
                  <a:ext uri="{0D108BD9-81ED-4DB2-BD59-A6C34878D82A}">
                    <a16:rowId xmlns:a16="http://schemas.microsoft.com/office/drawing/2014/main" val="2364124015"/>
                  </a:ext>
                </a:extLst>
              </a:tr>
              <a:tr h="484682">
                <a:tc>
                  <a:txBody>
                    <a:bodyPr/>
                    <a:lstStyle/>
                    <a:p>
                      <a:r>
                        <a:rPr lang="en-US"/>
                        <a:t>Family-level</a:t>
                      </a:r>
                    </a:p>
                  </a:txBody>
                  <a:tcPr/>
                </a:tc>
                <a:tc>
                  <a:txBody>
                    <a:bodyPr/>
                    <a:lstStyle/>
                    <a:p>
                      <a:pPr marL="285750" indent="-285750">
                        <a:buFont typeface="Arial" panose="020B0604020202020204" pitchFamily="34" charset="0"/>
                        <a:buChar char="•"/>
                      </a:pPr>
                      <a:r>
                        <a:rPr lang="en-US"/>
                        <a:t>Lack of supervision</a:t>
                      </a:r>
                    </a:p>
                    <a:p>
                      <a:pPr marL="285750" indent="-285750">
                        <a:buFont typeface="Arial" panose="020B0604020202020204" pitchFamily="34" charset="0"/>
                        <a:buChar char="•"/>
                      </a:pPr>
                      <a:r>
                        <a:rPr lang="en-US"/>
                        <a:t>Family conflict</a:t>
                      </a:r>
                    </a:p>
                  </a:txBody>
                  <a:tcPr/>
                </a:tc>
                <a:tc>
                  <a:txBody>
                    <a:bodyPr/>
                    <a:lstStyle/>
                    <a:p>
                      <a:pPr marL="285750" indent="-285750">
                        <a:buFont typeface="Arial" panose="020B0604020202020204" pitchFamily="34" charset="0"/>
                        <a:buChar char="•"/>
                      </a:pPr>
                      <a:r>
                        <a:rPr lang="en-US"/>
                        <a:t>Strong attachment</a:t>
                      </a:r>
                    </a:p>
                  </a:txBody>
                  <a:tcPr/>
                </a:tc>
                <a:extLst>
                  <a:ext uri="{0D108BD9-81ED-4DB2-BD59-A6C34878D82A}">
                    <a16:rowId xmlns:a16="http://schemas.microsoft.com/office/drawing/2014/main" val="4249090745"/>
                  </a:ext>
                </a:extLst>
              </a:tr>
              <a:tr h="836574">
                <a:tc>
                  <a:txBody>
                    <a:bodyPr/>
                    <a:lstStyle/>
                    <a:p>
                      <a:r>
                        <a:rPr lang="en-US"/>
                        <a:t>School-level</a:t>
                      </a:r>
                    </a:p>
                  </a:txBody>
                  <a:tcPr/>
                </a:tc>
                <a:tc>
                  <a:txBody>
                    <a:bodyPr/>
                    <a:lstStyle/>
                    <a:p>
                      <a:pPr marL="285750" indent="-285750">
                        <a:buFont typeface="Arial" panose="020B0604020202020204" pitchFamily="34" charset="0"/>
                        <a:buChar char="•"/>
                      </a:pPr>
                      <a:r>
                        <a:rPr lang="en-US"/>
                        <a:t>Bullying</a:t>
                      </a:r>
                    </a:p>
                    <a:p>
                      <a:pPr marL="285750" indent="-285750">
                        <a:buFont typeface="Arial" panose="020B0604020202020204" pitchFamily="34" charset="0"/>
                        <a:buChar char="•"/>
                      </a:pPr>
                      <a:r>
                        <a:rPr lang="en-US"/>
                        <a:t>Perceived physical safety</a:t>
                      </a:r>
                    </a:p>
                  </a:txBody>
                  <a:tcPr/>
                </a:tc>
                <a:tc>
                  <a:txBody>
                    <a:bodyPr/>
                    <a:lstStyle/>
                    <a:p>
                      <a:pPr marL="285750" indent="-285750">
                        <a:buFont typeface="Arial" panose="020B0604020202020204" pitchFamily="34" charset="0"/>
                        <a:buChar char="•"/>
                      </a:pPr>
                      <a:r>
                        <a:rPr lang="en-US"/>
                        <a:t>Pro-social peer group</a:t>
                      </a:r>
                    </a:p>
                    <a:p>
                      <a:pPr marL="285750" indent="-285750">
                        <a:buFont typeface="Arial" panose="020B0604020202020204" pitchFamily="34" charset="0"/>
                        <a:buChar char="•"/>
                      </a:pPr>
                      <a:r>
                        <a:rPr lang="en-US"/>
                        <a:t>Achievement recognition</a:t>
                      </a:r>
                    </a:p>
                  </a:txBody>
                  <a:tcPr/>
                </a:tc>
                <a:extLst>
                  <a:ext uri="{0D108BD9-81ED-4DB2-BD59-A6C34878D82A}">
                    <a16:rowId xmlns:a16="http://schemas.microsoft.com/office/drawing/2014/main" val="3431559988"/>
                  </a:ext>
                </a:extLst>
              </a:tr>
              <a:tr h="836574">
                <a:tc>
                  <a:txBody>
                    <a:bodyPr/>
                    <a:lstStyle/>
                    <a:p>
                      <a:r>
                        <a:rPr lang="en-US"/>
                        <a:t>Community-level</a:t>
                      </a:r>
                    </a:p>
                  </a:txBody>
                  <a:tcPr/>
                </a:tc>
                <a:tc>
                  <a:txBody>
                    <a:bodyPr/>
                    <a:lstStyle/>
                    <a:p>
                      <a:pPr marL="285750" indent="-285750">
                        <a:buFont typeface="Arial" panose="020B0604020202020204" pitchFamily="34" charset="0"/>
                        <a:buChar char="•"/>
                      </a:pPr>
                      <a:r>
                        <a:rPr lang="en-US"/>
                        <a:t>Perceived availability of substances</a:t>
                      </a:r>
                    </a:p>
                    <a:p>
                      <a:pPr marL="285750" indent="-285750">
                        <a:buFont typeface="Arial" panose="020B0604020202020204" pitchFamily="34" charset="0"/>
                        <a:buChar char="•"/>
                      </a:pPr>
                      <a:r>
                        <a:rPr lang="en-US"/>
                        <a:t>Economic disadvantage </a:t>
                      </a:r>
                    </a:p>
                  </a:txBody>
                  <a:tcPr/>
                </a:tc>
                <a:tc>
                  <a:txBody>
                    <a:bodyPr/>
                    <a:lstStyle/>
                    <a:p>
                      <a:pPr marL="285750" indent="-285750">
                        <a:buFont typeface="Arial" panose="020B0604020202020204" pitchFamily="34" charset="0"/>
                        <a:buChar char="•"/>
                      </a:pPr>
                      <a:r>
                        <a:rPr lang="en-US"/>
                        <a:t>Opportunities to get involved in positive ways in the community</a:t>
                      </a:r>
                    </a:p>
                  </a:txBody>
                  <a:tcPr/>
                </a:tc>
                <a:extLst>
                  <a:ext uri="{0D108BD9-81ED-4DB2-BD59-A6C34878D82A}">
                    <a16:rowId xmlns:a16="http://schemas.microsoft.com/office/drawing/2014/main" val="1830758073"/>
                  </a:ext>
                </a:extLst>
              </a:tr>
            </a:tbl>
          </a:graphicData>
        </a:graphic>
      </p:graphicFrame>
      <p:sp>
        <p:nvSpPr>
          <p:cNvPr id="5" name="TextBox 4">
            <a:extLst>
              <a:ext uri="{FF2B5EF4-FFF2-40B4-BE49-F238E27FC236}">
                <a16:creationId xmlns:a16="http://schemas.microsoft.com/office/drawing/2014/main" id="{3F341366-0B97-464A-A04E-E17E4DE527B6}"/>
              </a:ext>
            </a:extLst>
          </p:cNvPr>
          <p:cNvSpPr txBox="1"/>
          <p:nvPr/>
        </p:nvSpPr>
        <p:spPr>
          <a:xfrm>
            <a:off x="1497418" y="1307805"/>
            <a:ext cx="9197163" cy="830997"/>
          </a:xfrm>
          <a:prstGeom prst="rect">
            <a:avLst/>
          </a:prstGeom>
          <a:noFill/>
        </p:spPr>
        <p:txBody>
          <a:bodyPr wrap="square" rtlCol="0">
            <a:spAutoFit/>
          </a:bodyPr>
          <a:lstStyle/>
          <a:p>
            <a:pPr algn="ctr"/>
            <a:r>
              <a:rPr lang="en-US" sz="2400" i="1"/>
              <a:t>What are some risk and protective factors for early engagement in adolescent substance use?</a:t>
            </a:r>
          </a:p>
        </p:txBody>
      </p:sp>
      <p:sp>
        <p:nvSpPr>
          <p:cNvPr id="3" name="TextBox 2">
            <a:extLst>
              <a:ext uri="{FF2B5EF4-FFF2-40B4-BE49-F238E27FC236}">
                <a16:creationId xmlns:a16="http://schemas.microsoft.com/office/drawing/2014/main" id="{040E477B-7B8F-44D2-92E0-09697761AFC6}"/>
              </a:ext>
            </a:extLst>
          </p:cNvPr>
          <p:cNvSpPr txBox="1"/>
          <p:nvPr/>
        </p:nvSpPr>
        <p:spPr>
          <a:xfrm>
            <a:off x="7006841" y="6447782"/>
            <a:ext cx="5096267" cy="276999"/>
          </a:xfrm>
          <a:prstGeom prst="rect">
            <a:avLst/>
          </a:prstGeom>
          <a:noFill/>
        </p:spPr>
        <p:txBody>
          <a:bodyPr wrap="none" rtlCol="0">
            <a:spAutoFit/>
          </a:bodyPr>
          <a:lstStyle/>
          <a:p>
            <a:pPr algn="r"/>
            <a:r>
              <a:rPr lang="en-US" sz="1200"/>
              <a:t>Adapted from National Research Council and Institute of Medicine, 2009</a:t>
            </a:r>
          </a:p>
        </p:txBody>
      </p:sp>
    </p:spTree>
    <p:extLst>
      <p:ext uri="{BB962C8B-B14F-4D97-AF65-F5344CB8AC3E}">
        <p14:creationId xmlns:p14="http://schemas.microsoft.com/office/powerpoint/2010/main" val="662646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5D51-4B42-4ED9-A00E-723660CF20CB}"/>
              </a:ext>
            </a:extLst>
          </p:cNvPr>
          <p:cNvSpPr>
            <a:spLocks noGrp="1"/>
          </p:cNvSpPr>
          <p:nvPr>
            <p:ph type="title"/>
          </p:nvPr>
        </p:nvSpPr>
        <p:spPr/>
        <p:txBody>
          <a:bodyPr/>
          <a:lstStyle/>
          <a:p>
            <a:r>
              <a:rPr lang="en-US"/>
              <a:t>Risk and Protective Factors: Example 2</a:t>
            </a:r>
          </a:p>
        </p:txBody>
      </p:sp>
      <p:graphicFrame>
        <p:nvGraphicFramePr>
          <p:cNvPr id="4" name="Table 4">
            <a:extLst>
              <a:ext uri="{FF2B5EF4-FFF2-40B4-BE49-F238E27FC236}">
                <a16:creationId xmlns:a16="http://schemas.microsoft.com/office/drawing/2014/main" id="{D7C66E88-72AE-4C1B-AB6E-1029DD5AC523}"/>
              </a:ext>
            </a:extLst>
          </p:cNvPr>
          <p:cNvGraphicFramePr>
            <a:graphicFrameLocks noGrp="1"/>
          </p:cNvGraphicFramePr>
          <p:nvPr>
            <p:ph idx="1"/>
            <p:extLst>
              <p:ext uri="{D42A27DB-BD31-4B8C-83A1-F6EECF244321}">
                <p14:modId xmlns:p14="http://schemas.microsoft.com/office/powerpoint/2010/main" val="1078801371"/>
              </p:ext>
            </p:extLst>
          </p:nvPr>
        </p:nvGraphicFramePr>
        <p:xfrm>
          <a:off x="1497418" y="2450532"/>
          <a:ext cx="9197164" cy="2601416"/>
        </p:xfrm>
        <a:graphic>
          <a:graphicData uri="http://schemas.openxmlformats.org/drawingml/2006/table">
            <a:tbl>
              <a:tblPr firstRow="1" bandRow="1">
                <a:tableStyleId>{5C22544A-7EE6-4342-B048-85BDC9FD1C3A}</a:tableStyleId>
              </a:tblPr>
              <a:tblGrid>
                <a:gridCol w="2192080">
                  <a:extLst>
                    <a:ext uri="{9D8B030D-6E8A-4147-A177-3AD203B41FA5}">
                      <a16:colId xmlns:a16="http://schemas.microsoft.com/office/drawing/2014/main" val="3086351491"/>
                    </a:ext>
                  </a:extLst>
                </a:gridCol>
                <a:gridCol w="3506972">
                  <a:extLst>
                    <a:ext uri="{9D8B030D-6E8A-4147-A177-3AD203B41FA5}">
                      <a16:colId xmlns:a16="http://schemas.microsoft.com/office/drawing/2014/main" val="1129070204"/>
                    </a:ext>
                  </a:extLst>
                </a:gridCol>
                <a:gridCol w="3498112">
                  <a:extLst>
                    <a:ext uri="{9D8B030D-6E8A-4147-A177-3AD203B41FA5}">
                      <a16:colId xmlns:a16="http://schemas.microsoft.com/office/drawing/2014/main" val="923059717"/>
                    </a:ext>
                  </a:extLst>
                </a:gridCol>
              </a:tblGrid>
              <a:tr h="484682">
                <a:tc>
                  <a:txBody>
                    <a:bodyPr/>
                    <a:lstStyle/>
                    <a:p>
                      <a:endParaRPr lang="en-US"/>
                    </a:p>
                  </a:txBody>
                  <a:tcPr/>
                </a:tc>
                <a:tc>
                  <a:txBody>
                    <a:bodyPr/>
                    <a:lstStyle/>
                    <a:p>
                      <a:r>
                        <a:rPr lang="en-US"/>
                        <a:t>Risk Factors</a:t>
                      </a:r>
                    </a:p>
                  </a:txBody>
                  <a:tcPr/>
                </a:tc>
                <a:tc>
                  <a:txBody>
                    <a:bodyPr/>
                    <a:lstStyle/>
                    <a:p>
                      <a:r>
                        <a:rPr lang="en-US"/>
                        <a:t>Protective Factors</a:t>
                      </a:r>
                    </a:p>
                  </a:txBody>
                  <a:tcPr/>
                </a:tc>
                <a:extLst>
                  <a:ext uri="{0D108BD9-81ED-4DB2-BD59-A6C34878D82A}">
                    <a16:rowId xmlns:a16="http://schemas.microsoft.com/office/drawing/2014/main" val="1165564323"/>
                  </a:ext>
                </a:extLst>
              </a:tr>
              <a:tr h="484682">
                <a:tc>
                  <a:txBody>
                    <a:bodyPr/>
                    <a:lstStyle/>
                    <a:p>
                      <a:r>
                        <a:rPr lang="en-US"/>
                        <a:t>Individual-level</a:t>
                      </a:r>
                    </a:p>
                  </a:txBody>
                  <a:tcPr/>
                </a:tc>
                <a:tc>
                  <a:txBody>
                    <a:bodyPr/>
                    <a:lstStyle/>
                    <a:p>
                      <a:pPr marL="285750" indent="-285750">
                        <a:buFont typeface="Arial" panose="020B0604020202020204" pitchFamily="34" charset="0"/>
                        <a:buChar char="•"/>
                      </a:pPr>
                      <a:r>
                        <a:rPr lang="en-US"/>
                        <a:t>Unemployment</a:t>
                      </a:r>
                    </a:p>
                    <a:p>
                      <a:pPr marL="285750" indent="-285750">
                        <a:buFont typeface="Arial" panose="020B0604020202020204" pitchFamily="34" charset="0"/>
                        <a:buChar char="•"/>
                      </a:pPr>
                      <a:r>
                        <a:rPr lang="en-US"/>
                        <a:t>Gender (females)</a:t>
                      </a:r>
                    </a:p>
                  </a:txBody>
                  <a:tcPr/>
                </a:tc>
                <a:tc>
                  <a:txBody>
                    <a:bodyPr/>
                    <a:lstStyle/>
                    <a:p>
                      <a:pPr marL="285750" indent="-285750">
                        <a:buFont typeface="Arial" panose="020B0604020202020204" pitchFamily="34" charset="0"/>
                        <a:buChar char="•"/>
                      </a:pPr>
                      <a:r>
                        <a:rPr lang="en-US"/>
                        <a:t>Self-esteem</a:t>
                      </a:r>
                    </a:p>
                    <a:p>
                      <a:pPr marL="285750" indent="-285750">
                        <a:buFont typeface="Arial" panose="020B0604020202020204" pitchFamily="34" charset="0"/>
                        <a:buChar char="•"/>
                      </a:pPr>
                      <a:r>
                        <a:rPr lang="en-US"/>
                        <a:t>Help-seeking behavior</a:t>
                      </a:r>
                    </a:p>
                  </a:txBody>
                  <a:tcPr/>
                </a:tc>
                <a:extLst>
                  <a:ext uri="{0D108BD9-81ED-4DB2-BD59-A6C34878D82A}">
                    <a16:rowId xmlns:a16="http://schemas.microsoft.com/office/drawing/2014/main" val="2364124015"/>
                  </a:ext>
                </a:extLst>
              </a:tr>
              <a:tr h="484682">
                <a:tc>
                  <a:txBody>
                    <a:bodyPr/>
                    <a:lstStyle/>
                    <a:p>
                      <a:r>
                        <a:rPr lang="en-US"/>
                        <a:t>Family/Peer-level</a:t>
                      </a:r>
                    </a:p>
                  </a:txBody>
                  <a:tcPr/>
                </a:tc>
                <a:tc>
                  <a:txBody>
                    <a:bodyPr/>
                    <a:lstStyle/>
                    <a:p>
                      <a:pPr marL="285750" indent="-285750">
                        <a:buFont typeface="Arial" panose="020B0604020202020204" pitchFamily="34" charset="0"/>
                        <a:buChar char="•"/>
                      </a:pPr>
                      <a:r>
                        <a:rPr lang="en-US"/>
                        <a:t>Intergenerational conflicts or violence</a:t>
                      </a:r>
                    </a:p>
                  </a:txBody>
                  <a:tcPr/>
                </a:tc>
                <a:tc>
                  <a:txBody>
                    <a:bodyPr/>
                    <a:lstStyle/>
                    <a:p>
                      <a:pPr marL="285750" indent="-285750">
                        <a:buFont typeface="Arial" panose="020B0604020202020204" pitchFamily="34" charset="0"/>
                        <a:buChar char="•"/>
                      </a:pPr>
                      <a:r>
                        <a:rPr lang="en-US"/>
                        <a:t>Social support</a:t>
                      </a:r>
                    </a:p>
                  </a:txBody>
                  <a:tcPr/>
                </a:tc>
                <a:extLst>
                  <a:ext uri="{0D108BD9-81ED-4DB2-BD59-A6C34878D82A}">
                    <a16:rowId xmlns:a16="http://schemas.microsoft.com/office/drawing/2014/main" val="4249090745"/>
                  </a:ext>
                </a:extLst>
              </a:tr>
              <a:tr h="836574">
                <a:tc>
                  <a:txBody>
                    <a:bodyPr/>
                    <a:lstStyle/>
                    <a:p>
                      <a:r>
                        <a:rPr lang="en-US"/>
                        <a:t>Community-level</a:t>
                      </a:r>
                    </a:p>
                  </a:txBody>
                  <a:tcPr/>
                </a:tc>
                <a:tc>
                  <a:txBody>
                    <a:bodyPr/>
                    <a:lstStyle/>
                    <a:p>
                      <a:pPr marL="285750" indent="-285750">
                        <a:buFont typeface="Arial" panose="020B0604020202020204" pitchFamily="34" charset="0"/>
                        <a:buChar char="•"/>
                      </a:pPr>
                      <a:r>
                        <a:rPr lang="en-US"/>
                        <a:t>Isolation from community (rural areas)</a:t>
                      </a:r>
                    </a:p>
                  </a:txBody>
                  <a:tcPr/>
                </a:tc>
                <a:tc>
                  <a:txBody>
                    <a:bodyPr/>
                    <a:lstStyle/>
                    <a:p>
                      <a:pPr marL="285750" indent="-285750">
                        <a:buFont typeface="Arial" panose="020B0604020202020204" pitchFamily="34" charset="0"/>
                        <a:buChar char="•"/>
                      </a:pPr>
                      <a:r>
                        <a:rPr lang="en-US"/>
                        <a:t>Access to IPV services and resources</a:t>
                      </a:r>
                    </a:p>
                  </a:txBody>
                  <a:tcPr/>
                </a:tc>
                <a:extLst>
                  <a:ext uri="{0D108BD9-81ED-4DB2-BD59-A6C34878D82A}">
                    <a16:rowId xmlns:a16="http://schemas.microsoft.com/office/drawing/2014/main" val="1830758073"/>
                  </a:ext>
                </a:extLst>
              </a:tr>
            </a:tbl>
          </a:graphicData>
        </a:graphic>
      </p:graphicFrame>
      <p:sp>
        <p:nvSpPr>
          <p:cNvPr id="5" name="TextBox 4">
            <a:extLst>
              <a:ext uri="{FF2B5EF4-FFF2-40B4-BE49-F238E27FC236}">
                <a16:creationId xmlns:a16="http://schemas.microsoft.com/office/drawing/2014/main" id="{3F341366-0B97-464A-A04E-E17E4DE527B6}"/>
              </a:ext>
            </a:extLst>
          </p:cNvPr>
          <p:cNvSpPr txBox="1"/>
          <p:nvPr/>
        </p:nvSpPr>
        <p:spPr>
          <a:xfrm>
            <a:off x="1497418" y="1307805"/>
            <a:ext cx="9197163" cy="830997"/>
          </a:xfrm>
          <a:prstGeom prst="rect">
            <a:avLst/>
          </a:prstGeom>
          <a:noFill/>
        </p:spPr>
        <p:txBody>
          <a:bodyPr wrap="square" rtlCol="0">
            <a:spAutoFit/>
          </a:bodyPr>
          <a:lstStyle/>
          <a:p>
            <a:pPr algn="ctr"/>
            <a:r>
              <a:rPr lang="en-US" sz="2400" i="1"/>
              <a:t>What are some risk and protective factors for intimate partner violence (IPV) among older adults?</a:t>
            </a:r>
          </a:p>
        </p:txBody>
      </p:sp>
      <p:sp>
        <p:nvSpPr>
          <p:cNvPr id="3" name="TextBox 2">
            <a:extLst>
              <a:ext uri="{FF2B5EF4-FFF2-40B4-BE49-F238E27FC236}">
                <a16:creationId xmlns:a16="http://schemas.microsoft.com/office/drawing/2014/main" id="{438687FD-FFD9-4FB4-973E-D39C02A455F1}"/>
              </a:ext>
            </a:extLst>
          </p:cNvPr>
          <p:cNvSpPr txBox="1"/>
          <p:nvPr/>
        </p:nvSpPr>
        <p:spPr>
          <a:xfrm>
            <a:off x="8949070" y="6469628"/>
            <a:ext cx="3242930" cy="276999"/>
          </a:xfrm>
          <a:prstGeom prst="rect">
            <a:avLst/>
          </a:prstGeom>
          <a:noFill/>
        </p:spPr>
        <p:txBody>
          <a:bodyPr wrap="square" rtlCol="0">
            <a:spAutoFit/>
          </a:bodyPr>
          <a:lstStyle/>
          <a:p>
            <a:pPr algn="r"/>
            <a:r>
              <a:rPr lang="en-US" sz="1200"/>
              <a:t>Adapted from </a:t>
            </a:r>
            <a:r>
              <a:rPr lang="en-US" sz="1200" err="1"/>
              <a:t>Gerino</a:t>
            </a:r>
            <a:r>
              <a:rPr lang="en-US" sz="1200"/>
              <a:t> et al. 2018</a:t>
            </a:r>
          </a:p>
        </p:txBody>
      </p:sp>
    </p:spTree>
    <p:extLst>
      <p:ext uri="{BB962C8B-B14F-4D97-AF65-F5344CB8AC3E}">
        <p14:creationId xmlns:p14="http://schemas.microsoft.com/office/powerpoint/2010/main" val="2261868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PrePub_Embargoed.pdf - Adobe Acrobat Pro 2017">
            <a:extLst>
              <a:ext uri="{FF2B5EF4-FFF2-40B4-BE49-F238E27FC236}">
                <a16:creationId xmlns:a16="http://schemas.microsoft.com/office/drawing/2014/main" id="{2D75F55A-2533-4B66-9298-D33E56749A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024128" y="922648"/>
            <a:ext cx="10143744" cy="55878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0581FFE1-D440-48D4-A21F-3AED9D0FAC07}"/>
              </a:ext>
            </a:extLst>
          </p:cNvPr>
          <p:cNvSpPr>
            <a:spLocks noGrp="1"/>
          </p:cNvSpPr>
          <p:nvPr>
            <p:ph type="title"/>
          </p:nvPr>
        </p:nvSpPr>
        <p:spPr>
          <a:xfrm>
            <a:off x="403835" y="351742"/>
            <a:ext cx="10515600" cy="995915"/>
          </a:xfrm>
        </p:spPr>
        <p:txBody>
          <a:bodyPr/>
          <a:lstStyle/>
          <a:p>
            <a:r>
              <a:rPr lang="en-US" sz="3600"/>
              <a:t>Different outcomes span different life stages.</a:t>
            </a:r>
          </a:p>
        </p:txBody>
      </p:sp>
      <p:sp>
        <p:nvSpPr>
          <p:cNvPr id="9" name="TextBox 8">
            <a:extLst>
              <a:ext uri="{FF2B5EF4-FFF2-40B4-BE49-F238E27FC236}">
                <a16:creationId xmlns:a16="http://schemas.microsoft.com/office/drawing/2014/main" id="{580F4FDF-9D98-46E6-B1CB-87CF257A05D4}"/>
              </a:ext>
            </a:extLst>
          </p:cNvPr>
          <p:cNvSpPr txBox="1"/>
          <p:nvPr/>
        </p:nvSpPr>
        <p:spPr>
          <a:xfrm>
            <a:off x="6241312" y="6510529"/>
            <a:ext cx="5950688" cy="258532"/>
          </a:xfrm>
          <a:prstGeom prst="rect">
            <a:avLst/>
          </a:prstGeom>
          <a:noFill/>
        </p:spPr>
        <p:txBody>
          <a:bodyPr wrap="square">
            <a:spAutoFit/>
          </a:bodyPr>
          <a:lstStyle/>
          <a:p>
            <a:pPr>
              <a:lnSpc>
                <a:spcPct val="90000"/>
              </a:lnSpc>
              <a:spcAft>
                <a:spcPts val="600"/>
              </a:spcAft>
            </a:pPr>
            <a:r>
              <a:rPr lang="en-US" sz="1200"/>
              <a:t>Image from National Academies of Sciences, Engineering, and Medicine et al., 2019</a:t>
            </a:r>
          </a:p>
        </p:txBody>
      </p:sp>
    </p:spTree>
    <p:extLst>
      <p:ext uri="{BB962C8B-B14F-4D97-AF65-F5344CB8AC3E}">
        <p14:creationId xmlns:p14="http://schemas.microsoft.com/office/powerpoint/2010/main" val="2323302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FC9C-FD08-408A-9175-C03338ABFD00}"/>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kern="1200">
                <a:solidFill>
                  <a:schemeClr val="tx1"/>
                </a:solidFill>
                <a:latin typeface="+mj-lt"/>
                <a:ea typeface="+mj-ea"/>
                <a:cs typeface="+mj-cs"/>
              </a:rPr>
              <a:t>The Prevention Paradox</a:t>
            </a:r>
          </a:p>
        </p:txBody>
      </p:sp>
      <p:sp>
        <p:nvSpPr>
          <p:cNvPr id="8" name="TextBox 7">
            <a:extLst>
              <a:ext uri="{FF2B5EF4-FFF2-40B4-BE49-F238E27FC236}">
                <a16:creationId xmlns:a16="http://schemas.microsoft.com/office/drawing/2014/main" id="{52CCE577-30E4-4FD5-A05F-351AB06D4BF9}"/>
              </a:ext>
            </a:extLst>
          </p:cNvPr>
          <p:cNvSpPr txBox="1"/>
          <p:nvPr/>
        </p:nvSpPr>
        <p:spPr>
          <a:xfrm>
            <a:off x="664585" y="2443315"/>
            <a:ext cx="4944151" cy="41769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a:lnSpc>
                <a:spcPct val="90000"/>
              </a:lnSpc>
              <a:spcAft>
                <a:spcPts val="600"/>
              </a:spcAft>
            </a:pPr>
            <a:r>
              <a:rPr lang="en-US" sz="2400" b="1">
                <a:solidFill>
                  <a:schemeClr val="tx1"/>
                </a:solidFill>
              </a:rPr>
              <a:t>Rose’s Theorem</a:t>
            </a:r>
            <a:r>
              <a:rPr lang="en-US" sz="2400">
                <a:solidFill>
                  <a:schemeClr val="tx1"/>
                </a:solidFill>
              </a:rPr>
              <a:t>: A large number of people exposed to a small risk may generate many more cases than a small number exposed to a high risk (Rose, 1992, pg. 24).</a:t>
            </a:r>
          </a:p>
          <a:p>
            <a:pPr>
              <a:lnSpc>
                <a:spcPct val="90000"/>
              </a:lnSpc>
              <a:spcAft>
                <a:spcPts val="600"/>
              </a:spcAft>
            </a:pPr>
            <a:endParaRPr lang="en-US" sz="2400">
              <a:solidFill>
                <a:schemeClr val="tx1"/>
              </a:solidFill>
            </a:endParaRPr>
          </a:p>
          <a:p>
            <a:pPr>
              <a:lnSpc>
                <a:spcPct val="90000"/>
              </a:lnSpc>
              <a:spcAft>
                <a:spcPts val="600"/>
              </a:spcAft>
            </a:pPr>
            <a:endParaRPr lang="en-US" sz="2400">
              <a:solidFill>
                <a:schemeClr val="tx1"/>
              </a:solidFill>
            </a:endParaRPr>
          </a:p>
          <a:p>
            <a:pPr>
              <a:lnSpc>
                <a:spcPct val="90000"/>
              </a:lnSpc>
              <a:spcAft>
                <a:spcPts val="600"/>
              </a:spcAft>
            </a:pPr>
            <a:r>
              <a:rPr lang="en-US" sz="2400">
                <a:solidFill>
                  <a:schemeClr val="tx1"/>
                </a:solidFill>
                <a:hlinkClick r:id="rId3"/>
              </a:rPr>
              <a:t>Prevention Paradox </a:t>
            </a:r>
            <a:r>
              <a:rPr lang="en-US" sz="2400">
                <a:solidFill>
                  <a:schemeClr val="tx1"/>
                </a:solidFill>
              </a:rPr>
              <a:t>in the context of high school binge drinking.</a:t>
            </a: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ose's Strategy of Preventive Medicine by Rose, Geoffrey (ebook)">
            <a:extLst>
              <a:ext uri="{FF2B5EF4-FFF2-40B4-BE49-F238E27FC236}">
                <a16:creationId xmlns:a16="http://schemas.microsoft.com/office/drawing/2014/main" id="{2807D3A4-CA90-4736-90AA-E2D3EAB49E8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0004" y="833418"/>
            <a:ext cx="3444940" cy="51879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585C1E-8AC4-4A0A-923D-7EFE459E073C}"/>
              </a:ext>
            </a:extLst>
          </p:cNvPr>
          <p:cNvSpPr txBox="1"/>
          <p:nvPr/>
        </p:nvSpPr>
        <p:spPr>
          <a:xfrm>
            <a:off x="9142474" y="6517861"/>
            <a:ext cx="2905920" cy="276999"/>
          </a:xfrm>
          <a:prstGeom prst="rect">
            <a:avLst/>
          </a:prstGeom>
          <a:noFill/>
        </p:spPr>
        <p:txBody>
          <a:bodyPr wrap="square" rtlCol="0">
            <a:spAutoFit/>
          </a:bodyPr>
          <a:lstStyle/>
          <a:p>
            <a:pPr algn="r"/>
            <a:r>
              <a:rPr lang="en-US" sz="1200"/>
              <a:t>Cover art from Rose, 2008</a:t>
            </a:r>
          </a:p>
        </p:txBody>
      </p:sp>
    </p:spTree>
    <p:extLst>
      <p:ext uri="{BB962C8B-B14F-4D97-AF65-F5344CB8AC3E}">
        <p14:creationId xmlns:p14="http://schemas.microsoft.com/office/powerpoint/2010/main" val="2888980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9897-B6F0-4173-BF4D-8A9421433FCB}"/>
              </a:ext>
            </a:extLst>
          </p:cNvPr>
          <p:cNvSpPr>
            <a:spLocks noGrp="1"/>
          </p:cNvSpPr>
          <p:nvPr>
            <p:ph type="title"/>
          </p:nvPr>
        </p:nvSpPr>
        <p:spPr/>
        <p:txBody>
          <a:bodyPr/>
          <a:lstStyle/>
          <a:p>
            <a:r>
              <a:rPr lang="en-US"/>
              <a:t>Knowledge Check!</a:t>
            </a:r>
          </a:p>
        </p:txBody>
      </p:sp>
      <p:grpSp>
        <p:nvGrpSpPr>
          <p:cNvPr id="3" name="Group 2">
            <a:extLst>
              <a:ext uri="{FF2B5EF4-FFF2-40B4-BE49-F238E27FC236}">
                <a16:creationId xmlns:a16="http://schemas.microsoft.com/office/drawing/2014/main" id="{D90CB3C1-1EAE-43E8-AEAF-742C6756A4E1}"/>
              </a:ext>
              <a:ext uri="{C183D7F6-B498-43B3-948B-1728B52AA6E4}">
                <adec:decorative xmlns:adec="http://schemas.microsoft.com/office/drawing/2017/decorative" val="1"/>
              </a:ext>
            </a:extLst>
          </p:cNvPr>
          <p:cNvGrpSpPr/>
          <p:nvPr/>
        </p:nvGrpSpPr>
        <p:grpSpPr>
          <a:xfrm>
            <a:off x="334537" y="1416206"/>
            <a:ext cx="11407697" cy="4650058"/>
            <a:chOff x="842153" y="3216949"/>
            <a:chExt cx="10507693" cy="1614725"/>
          </a:xfrm>
        </p:grpSpPr>
        <p:sp>
          <p:nvSpPr>
            <p:cNvPr id="5" name="Freeform: Shape 4">
              <a:extLst>
                <a:ext uri="{FF2B5EF4-FFF2-40B4-BE49-F238E27FC236}">
                  <a16:creationId xmlns:a16="http://schemas.microsoft.com/office/drawing/2014/main" id="{F62CB53B-4FED-4E3D-B5A2-5FA169C7B30E}"/>
                </a:ext>
              </a:extLst>
            </p:cNvPr>
            <p:cNvSpPr/>
            <p:nvPr/>
          </p:nvSpPr>
          <p:spPr>
            <a:xfrm>
              <a:off x="842153"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1. Protective factors ________ the likelihood of experiencing a social or health problem. </a:t>
              </a:r>
            </a:p>
          </p:txBody>
        </p:sp>
        <p:sp>
          <p:nvSpPr>
            <p:cNvPr id="6" name="Freeform: Shape 5">
              <a:extLst>
                <a:ext uri="{FF2B5EF4-FFF2-40B4-BE49-F238E27FC236}">
                  <a16:creationId xmlns:a16="http://schemas.microsoft.com/office/drawing/2014/main" id="{734938CB-7A31-4D9D-9171-787E1484590F}"/>
                </a:ext>
              </a:extLst>
            </p:cNvPr>
            <p:cNvSpPr/>
            <p:nvPr/>
          </p:nvSpPr>
          <p:spPr>
            <a:xfrm>
              <a:off x="842153"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Increase</a:t>
              </a:r>
            </a:p>
            <a:p>
              <a:pPr marL="57150" lvl="1" indent="-57150" algn="l" defTabSz="444500">
                <a:lnSpc>
                  <a:spcPct val="90000"/>
                </a:lnSpc>
                <a:spcBef>
                  <a:spcPct val="0"/>
                </a:spcBef>
                <a:spcAft>
                  <a:spcPct val="15000"/>
                </a:spcAft>
                <a:buFont typeface="+mj-lt"/>
                <a:buAutoNum type="alphaLcParenR"/>
              </a:pPr>
              <a:r>
                <a:rPr lang="en-US" kern="1200"/>
                <a:t> Decrease </a:t>
              </a:r>
            </a:p>
          </p:txBody>
        </p:sp>
        <p:sp>
          <p:nvSpPr>
            <p:cNvPr id="7" name="Freeform: Shape 6">
              <a:extLst>
                <a:ext uri="{FF2B5EF4-FFF2-40B4-BE49-F238E27FC236}">
                  <a16:creationId xmlns:a16="http://schemas.microsoft.com/office/drawing/2014/main" id="{6B0360FF-C570-4BA3-BFFB-E5F22A08E810}"/>
                </a:ext>
              </a:extLst>
            </p:cNvPr>
            <p:cNvSpPr/>
            <p:nvPr/>
          </p:nvSpPr>
          <p:spPr>
            <a:xfrm>
              <a:off x="3552282"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2. Which of the following may be a risk factor for homelessness?</a:t>
              </a:r>
            </a:p>
          </p:txBody>
        </p:sp>
        <p:sp>
          <p:nvSpPr>
            <p:cNvPr id="8" name="Freeform: Shape 7">
              <a:extLst>
                <a:ext uri="{FF2B5EF4-FFF2-40B4-BE49-F238E27FC236}">
                  <a16:creationId xmlns:a16="http://schemas.microsoft.com/office/drawing/2014/main" id="{55AFFE2A-8A57-4429-B16C-A95E6D581B14}"/>
                </a:ext>
              </a:extLst>
            </p:cNvPr>
            <p:cNvSpPr/>
            <p:nvPr/>
          </p:nvSpPr>
          <p:spPr>
            <a:xfrm>
              <a:off x="3552282"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Loss of employment</a:t>
              </a:r>
            </a:p>
            <a:p>
              <a:pPr marL="57150" lvl="1" indent="-57150" algn="l" defTabSz="444500">
                <a:lnSpc>
                  <a:spcPct val="90000"/>
                </a:lnSpc>
                <a:spcBef>
                  <a:spcPct val="0"/>
                </a:spcBef>
                <a:spcAft>
                  <a:spcPct val="15000"/>
                </a:spcAft>
                <a:buFont typeface="+mj-lt"/>
                <a:buAutoNum type="alphaLcParenR"/>
              </a:pPr>
              <a:r>
                <a:rPr lang="en-US" kern="1200"/>
                <a:t> Strong ties to the community</a:t>
              </a:r>
            </a:p>
            <a:p>
              <a:pPr marL="57150" lvl="1" indent="-57150" algn="l" defTabSz="444500">
                <a:lnSpc>
                  <a:spcPct val="90000"/>
                </a:lnSpc>
                <a:spcBef>
                  <a:spcPct val="0"/>
                </a:spcBef>
                <a:spcAft>
                  <a:spcPct val="15000"/>
                </a:spcAft>
                <a:buFont typeface="+mj-lt"/>
                <a:buAutoNum type="alphaLcParenR"/>
              </a:pPr>
              <a:r>
                <a:rPr lang="en-US" kern="1200"/>
                <a:t> Social support</a:t>
              </a:r>
            </a:p>
          </p:txBody>
        </p:sp>
        <p:sp>
          <p:nvSpPr>
            <p:cNvPr id="9" name="Freeform: Shape 8">
              <a:extLst>
                <a:ext uri="{FF2B5EF4-FFF2-40B4-BE49-F238E27FC236}">
                  <a16:creationId xmlns:a16="http://schemas.microsoft.com/office/drawing/2014/main" id="{22310927-29F1-4D43-9684-C3C223DFD056}"/>
                </a:ext>
              </a:extLst>
            </p:cNvPr>
            <p:cNvSpPr/>
            <p:nvPr/>
          </p:nvSpPr>
          <p:spPr>
            <a:xfrm>
              <a:off x="6262411"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3. According to the CDC, the method used to find the causes of health outcomes and diseases in populations is known as…</a:t>
              </a:r>
            </a:p>
          </p:txBody>
        </p:sp>
        <p:sp>
          <p:nvSpPr>
            <p:cNvPr id="10" name="Freeform: Shape 9">
              <a:extLst>
                <a:ext uri="{FF2B5EF4-FFF2-40B4-BE49-F238E27FC236}">
                  <a16:creationId xmlns:a16="http://schemas.microsoft.com/office/drawing/2014/main" id="{06A64F1A-030A-463C-9C7D-7B7AE68D3742}"/>
                </a:ext>
              </a:extLst>
            </p:cNvPr>
            <p:cNvSpPr/>
            <p:nvPr/>
          </p:nvSpPr>
          <p:spPr>
            <a:xfrm>
              <a:off x="6262411"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Biology</a:t>
              </a:r>
            </a:p>
            <a:p>
              <a:pPr marL="57150" lvl="1" indent="-57150" algn="l" defTabSz="444500">
                <a:lnSpc>
                  <a:spcPct val="90000"/>
                </a:lnSpc>
                <a:spcBef>
                  <a:spcPct val="0"/>
                </a:spcBef>
                <a:spcAft>
                  <a:spcPct val="15000"/>
                </a:spcAft>
                <a:buFont typeface="+mj-lt"/>
                <a:buAutoNum type="alphaLcParenR"/>
              </a:pPr>
              <a:r>
                <a:rPr lang="en-US" kern="1200"/>
                <a:t> Public Health</a:t>
              </a:r>
            </a:p>
            <a:p>
              <a:pPr marL="57150" lvl="1" indent="-57150" algn="l" defTabSz="444500">
                <a:lnSpc>
                  <a:spcPct val="90000"/>
                </a:lnSpc>
                <a:spcBef>
                  <a:spcPct val="0"/>
                </a:spcBef>
                <a:spcAft>
                  <a:spcPct val="15000"/>
                </a:spcAft>
                <a:buFont typeface="+mj-lt"/>
                <a:buAutoNum type="alphaLcParenR"/>
              </a:pPr>
              <a:r>
                <a:rPr lang="en-US" kern="1200"/>
                <a:t> Epidemiology </a:t>
              </a:r>
            </a:p>
            <a:p>
              <a:pPr marL="57150" lvl="1" indent="-57150" algn="l" defTabSz="444500">
                <a:lnSpc>
                  <a:spcPct val="90000"/>
                </a:lnSpc>
                <a:spcBef>
                  <a:spcPct val="0"/>
                </a:spcBef>
                <a:spcAft>
                  <a:spcPct val="15000"/>
                </a:spcAft>
                <a:buFont typeface="+mj-lt"/>
                <a:buAutoNum type="alphaLcParenR"/>
              </a:pPr>
              <a:r>
                <a:rPr lang="en-US" kern="1200"/>
                <a:t> None of the above</a:t>
              </a:r>
            </a:p>
          </p:txBody>
        </p:sp>
        <p:sp>
          <p:nvSpPr>
            <p:cNvPr id="11" name="Freeform: Shape 10">
              <a:extLst>
                <a:ext uri="{FF2B5EF4-FFF2-40B4-BE49-F238E27FC236}">
                  <a16:creationId xmlns:a16="http://schemas.microsoft.com/office/drawing/2014/main" id="{A94236BF-C788-458C-9F4D-FFC7138CA57E}"/>
                </a:ext>
              </a:extLst>
            </p:cNvPr>
            <p:cNvSpPr/>
            <p:nvPr/>
          </p:nvSpPr>
          <p:spPr>
            <a:xfrm>
              <a:off x="8972540"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4. Prevention Science uses a developmental epidemiological perspective and therefore acknowledges that different outcome areas span different parts of the life course.</a:t>
              </a:r>
            </a:p>
          </p:txBody>
        </p:sp>
        <p:sp>
          <p:nvSpPr>
            <p:cNvPr id="12" name="Freeform: Shape 11">
              <a:extLst>
                <a:ext uri="{FF2B5EF4-FFF2-40B4-BE49-F238E27FC236}">
                  <a16:creationId xmlns:a16="http://schemas.microsoft.com/office/drawing/2014/main" id="{2ECC41C5-E4FB-44D9-98DE-1AACAFB54A84}"/>
                </a:ext>
              </a:extLst>
            </p:cNvPr>
            <p:cNvSpPr/>
            <p:nvPr/>
          </p:nvSpPr>
          <p:spPr>
            <a:xfrm>
              <a:off x="8972540"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True</a:t>
              </a:r>
            </a:p>
            <a:p>
              <a:pPr marL="57150" lvl="1" indent="-57150" algn="l" defTabSz="444500">
                <a:lnSpc>
                  <a:spcPct val="90000"/>
                </a:lnSpc>
                <a:spcBef>
                  <a:spcPct val="0"/>
                </a:spcBef>
                <a:spcAft>
                  <a:spcPct val="15000"/>
                </a:spcAft>
                <a:buFont typeface="+mj-lt"/>
                <a:buAutoNum type="alphaLcParenR"/>
              </a:pPr>
              <a:r>
                <a:rPr lang="en-US" kern="1200"/>
                <a:t> False</a:t>
              </a:r>
            </a:p>
          </p:txBody>
        </p:sp>
      </p:grpSp>
    </p:spTree>
    <p:extLst>
      <p:ext uri="{BB962C8B-B14F-4D97-AF65-F5344CB8AC3E}">
        <p14:creationId xmlns:p14="http://schemas.microsoft.com/office/powerpoint/2010/main" val="682885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9897-B6F0-4173-BF4D-8A9421433FCB}"/>
              </a:ext>
            </a:extLst>
          </p:cNvPr>
          <p:cNvSpPr>
            <a:spLocks noGrp="1"/>
          </p:cNvSpPr>
          <p:nvPr>
            <p:ph type="title"/>
          </p:nvPr>
        </p:nvSpPr>
        <p:spPr/>
        <p:txBody>
          <a:bodyPr/>
          <a:lstStyle/>
          <a:p>
            <a:r>
              <a:rPr lang="en-US"/>
              <a:t>Knowledge Check! Responses</a:t>
            </a:r>
          </a:p>
        </p:txBody>
      </p:sp>
      <p:grpSp>
        <p:nvGrpSpPr>
          <p:cNvPr id="3" name="Group 2">
            <a:extLst>
              <a:ext uri="{FF2B5EF4-FFF2-40B4-BE49-F238E27FC236}">
                <a16:creationId xmlns:a16="http://schemas.microsoft.com/office/drawing/2014/main" id="{D90CB3C1-1EAE-43E8-AEAF-742C6756A4E1}"/>
              </a:ext>
              <a:ext uri="{C183D7F6-B498-43B3-948B-1728B52AA6E4}">
                <adec:decorative xmlns:adec="http://schemas.microsoft.com/office/drawing/2017/decorative" val="1"/>
              </a:ext>
            </a:extLst>
          </p:cNvPr>
          <p:cNvGrpSpPr/>
          <p:nvPr/>
        </p:nvGrpSpPr>
        <p:grpSpPr>
          <a:xfrm>
            <a:off x="334537" y="1416206"/>
            <a:ext cx="11407697" cy="4650058"/>
            <a:chOff x="842153" y="3216949"/>
            <a:chExt cx="10507693" cy="1614725"/>
          </a:xfrm>
        </p:grpSpPr>
        <p:sp>
          <p:nvSpPr>
            <p:cNvPr id="5" name="Freeform: Shape 4">
              <a:extLst>
                <a:ext uri="{FF2B5EF4-FFF2-40B4-BE49-F238E27FC236}">
                  <a16:creationId xmlns:a16="http://schemas.microsoft.com/office/drawing/2014/main" id="{F62CB53B-4FED-4E3D-B5A2-5FA169C7B30E}"/>
                </a:ext>
              </a:extLst>
            </p:cNvPr>
            <p:cNvSpPr/>
            <p:nvPr/>
          </p:nvSpPr>
          <p:spPr>
            <a:xfrm>
              <a:off x="842153"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1. Protective factors ________ the likelihood of experiencing a social or health problem. </a:t>
              </a:r>
            </a:p>
          </p:txBody>
        </p:sp>
        <p:sp>
          <p:nvSpPr>
            <p:cNvPr id="6" name="Freeform: Shape 5">
              <a:extLst>
                <a:ext uri="{FF2B5EF4-FFF2-40B4-BE49-F238E27FC236}">
                  <a16:creationId xmlns:a16="http://schemas.microsoft.com/office/drawing/2014/main" id="{734938CB-7A31-4D9D-9171-787E1484590F}"/>
                </a:ext>
              </a:extLst>
            </p:cNvPr>
            <p:cNvSpPr/>
            <p:nvPr/>
          </p:nvSpPr>
          <p:spPr>
            <a:xfrm>
              <a:off x="842153"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Increase</a:t>
              </a:r>
            </a:p>
            <a:p>
              <a:pPr marL="57150" lvl="1" indent="-57150" algn="l" defTabSz="444500">
                <a:lnSpc>
                  <a:spcPct val="90000"/>
                </a:lnSpc>
                <a:spcBef>
                  <a:spcPct val="0"/>
                </a:spcBef>
                <a:spcAft>
                  <a:spcPct val="15000"/>
                </a:spcAft>
                <a:buFont typeface="+mj-lt"/>
                <a:buAutoNum type="alphaLcParenR"/>
              </a:pPr>
              <a:r>
                <a:rPr lang="en-US" b="1" kern="1200"/>
                <a:t> Decrease </a:t>
              </a:r>
            </a:p>
          </p:txBody>
        </p:sp>
        <p:sp>
          <p:nvSpPr>
            <p:cNvPr id="7" name="Freeform: Shape 6">
              <a:extLst>
                <a:ext uri="{FF2B5EF4-FFF2-40B4-BE49-F238E27FC236}">
                  <a16:creationId xmlns:a16="http://schemas.microsoft.com/office/drawing/2014/main" id="{6B0360FF-C570-4BA3-BFFB-E5F22A08E810}"/>
                </a:ext>
              </a:extLst>
            </p:cNvPr>
            <p:cNvSpPr/>
            <p:nvPr/>
          </p:nvSpPr>
          <p:spPr>
            <a:xfrm>
              <a:off x="3552282"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2. Which of the following may be a risk factor for homelessness?</a:t>
              </a:r>
            </a:p>
          </p:txBody>
        </p:sp>
        <p:sp>
          <p:nvSpPr>
            <p:cNvPr id="8" name="Freeform: Shape 7">
              <a:extLst>
                <a:ext uri="{FF2B5EF4-FFF2-40B4-BE49-F238E27FC236}">
                  <a16:creationId xmlns:a16="http://schemas.microsoft.com/office/drawing/2014/main" id="{55AFFE2A-8A57-4429-B16C-A95E6D581B14}"/>
                </a:ext>
              </a:extLst>
            </p:cNvPr>
            <p:cNvSpPr/>
            <p:nvPr/>
          </p:nvSpPr>
          <p:spPr>
            <a:xfrm>
              <a:off x="3552282"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a:t>
              </a:r>
              <a:r>
                <a:rPr lang="en-US" b="1" kern="1200"/>
                <a:t>Loss of employment</a:t>
              </a:r>
            </a:p>
            <a:p>
              <a:pPr marL="57150" lvl="1" indent="-57150" algn="l" defTabSz="444500">
                <a:lnSpc>
                  <a:spcPct val="90000"/>
                </a:lnSpc>
                <a:spcBef>
                  <a:spcPct val="0"/>
                </a:spcBef>
                <a:spcAft>
                  <a:spcPct val="15000"/>
                </a:spcAft>
                <a:buFont typeface="+mj-lt"/>
                <a:buAutoNum type="alphaLcParenR"/>
              </a:pPr>
              <a:r>
                <a:rPr lang="en-US" kern="1200"/>
                <a:t> Strong ties to the community</a:t>
              </a:r>
            </a:p>
            <a:p>
              <a:pPr marL="57150" lvl="1" indent="-57150" algn="l" defTabSz="444500">
                <a:lnSpc>
                  <a:spcPct val="90000"/>
                </a:lnSpc>
                <a:spcBef>
                  <a:spcPct val="0"/>
                </a:spcBef>
                <a:spcAft>
                  <a:spcPct val="15000"/>
                </a:spcAft>
                <a:buFont typeface="+mj-lt"/>
                <a:buAutoNum type="alphaLcParenR"/>
              </a:pPr>
              <a:r>
                <a:rPr lang="en-US" kern="1200"/>
                <a:t> Social support</a:t>
              </a:r>
            </a:p>
          </p:txBody>
        </p:sp>
        <p:sp>
          <p:nvSpPr>
            <p:cNvPr id="9" name="Freeform: Shape 8">
              <a:extLst>
                <a:ext uri="{FF2B5EF4-FFF2-40B4-BE49-F238E27FC236}">
                  <a16:creationId xmlns:a16="http://schemas.microsoft.com/office/drawing/2014/main" id="{22310927-29F1-4D43-9684-C3C223DFD056}"/>
                </a:ext>
              </a:extLst>
            </p:cNvPr>
            <p:cNvSpPr/>
            <p:nvPr/>
          </p:nvSpPr>
          <p:spPr>
            <a:xfrm>
              <a:off x="6262411"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3. According to the CDC, the method used to find the causes of health outcomes and diseases in populations is known as…</a:t>
              </a:r>
            </a:p>
          </p:txBody>
        </p:sp>
        <p:sp>
          <p:nvSpPr>
            <p:cNvPr id="10" name="Freeform: Shape 9">
              <a:extLst>
                <a:ext uri="{FF2B5EF4-FFF2-40B4-BE49-F238E27FC236}">
                  <a16:creationId xmlns:a16="http://schemas.microsoft.com/office/drawing/2014/main" id="{06A64F1A-030A-463C-9C7D-7B7AE68D3742}"/>
                </a:ext>
              </a:extLst>
            </p:cNvPr>
            <p:cNvSpPr/>
            <p:nvPr/>
          </p:nvSpPr>
          <p:spPr>
            <a:xfrm>
              <a:off x="6262411"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Biology</a:t>
              </a:r>
            </a:p>
            <a:p>
              <a:pPr marL="57150" lvl="1" indent="-57150" algn="l" defTabSz="444500">
                <a:lnSpc>
                  <a:spcPct val="90000"/>
                </a:lnSpc>
                <a:spcBef>
                  <a:spcPct val="0"/>
                </a:spcBef>
                <a:spcAft>
                  <a:spcPct val="15000"/>
                </a:spcAft>
                <a:buFont typeface="+mj-lt"/>
                <a:buAutoNum type="alphaLcParenR"/>
              </a:pPr>
              <a:r>
                <a:rPr lang="en-US" kern="1200"/>
                <a:t> Public Health</a:t>
              </a:r>
            </a:p>
            <a:p>
              <a:pPr marL="57150" lvl="1" indent="-57150" algn="l" defTabSz="444500">
                <a:lnSpc>
                  <a:spcPct val="90000"/>
                </a:lnSpc>
                <a:spcBef>
                  <a:spcPct val="0"/>
                </a:spcBef>
                <a:spcAft>
                  <a:spcPct val="15000"/>
                </a:spcAft>
                <a:buFont typeface="+mj-lt"/>
                <a:buAutoNum type="alphaLcParenR"/>
              </a:pPr>
              <a:r>
                <a:rPr lang="en-US" b="1" kern="1200"/>
                <a:t> Epidemiology </a:t>
              </a:r>
            </a:p>
            <a:p>
              <a:pPr marL="57150" lvl="1" indent="-57150" algn="l" defTabSz="444500">
                <a:lnSpc>
                  <a:spcPct val="90000"/>
                </a:lnSpc>
                <a:spcBef>
                  <a:spcPct val="0"/>
                </a:spcBef>
                <a:spcAft>
                  <a:spcPct val="15000"/>
                </a:spcAft>
                <a:buFont typeface="+mj-lt"/>
                <a:buAutoNum type="alphaLcParenR"/>
              </a:pPr>
              <a:r>
                <a:rPr lang="en-US" kern="1200"/>
                <a:t> None of the above</a:t>
              </a:r>
            </a:p>
          </p:txBody>
        </p:sp>
        <p:sp>
          <p:nvSpPr>
            <p:cNvPr id="11" name="Freeform: Shape 10">
              <a:extLst>
                <a:ext uri="{FF2B5EF4-FFF2-40B4-BE49-F238E27FC236}">
                  <a16:creationId xmlns:a16="http://schemas.microsoft.com/office/drawing/2014/main" id="{A94236BF-C788-458C-9F4D-FFC7138CA57E}"/>
                </a:ext>
              </a:extLst>
            </p:cNvPr>
            <p:cNvSpPr/>
            <p:nvPr/>
          </p:nvSpPr>
          <p:spPr>
            <a:xfrm>
              <a:off x="8972540"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4. Prevention Science uses a developmental epidemiological perspective and therefore acknowledges that different outcome areas span different parts of the life course.</a:t>
              </a:r>
            </a:p>
          </p:txBody>
        </p:sp>
        <p:sp>
          <p:nvSpPr>
            <p:cNvPr id="12" name="Freeform: Shape 11">
              <a:extLst>
                <a:ext uri="{FF2B5EF4-FFF2-40B4-BE49-F238E27FC236}">
                  <a16:creationId xmlns:a16="http://schemas.microsoft.com/office/drawing/2014/main" id="{2ECC41C5-E4FB-44D9-98DE-1AACAFB54A84}"/>
                </a:ext>
              </a:extLst>
            </p:cNvPr>
            <p:cNvSpPr/>
            <p:nvPr/>
          </p:nvSpPr>
          <p:spPr>
            <a:xfrm>
              <a:off x="8972540"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b="1" kern="1200"/>
                <a:t> True</a:t>
              </a:r>
            </a:p>
            <a:p>
              <a:pPr marL="57150" lvl="1" indent="-57150" algn="l" defTabSz="444500">
                <a:lnSpc>
                  <a:spcPct val="90000"/>
                </a:lnSpc>
                <a:spcBef>
                  <a:spcPct val="0"/>
                </a:spcBef>
                <a:spcAft>
                  <a:spcPct val="15000"/>
                </a:spcAft>
                <a:buFont typeface="+mj-lt"/>
                <a:buAutoNum type="alphaLcParenR"/>
              </a:pPr>
              <a:r>
                <a:rPr lang="en-US" kern="1200"/>
                <a:t> False</a:t>
              </a:r>
            </a:p>
          </p:txBody>
        </p:sp>
      </p:grpSp>
    </p:spTree>
    <p:extLst>
      <p:ext uri="{BB962C8B-B14F-4D97-AF65-F5344CB8AC3E}">
        <p14:creationId xmlns:p14="http://schemas.microsoft.com/office/powerpoint/2010/main" val="635197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F4B7DD6-3B06-4C16-B34D-4DC3E3F2E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D56DA4-883B-4DDD-B3BE-A59FEDC88FA1}"/>
              </a:ext>
            </a:extLst>
          </p:cNvPr>
          <p:cNvSpPr>
            <a:spLocks noGrp="1"/>
          </p:cNvSpPr>
          <p:nvPr>
            <p:ph type="title"/>
          </p:nvPr>
        </p:nvSpPr>
        <p:spPr>
          <a:xfrm>
            <a:off x="1303850" y="891541"/>
            <a:ext cx="5866189" cy="4074074"/>
          </a:xfrm>
        </p:spPr>
        <p:txBody>
          <a:bodyPr vert="horz" lIns="91440" tIns="45720" rIns="91440" bIns="45720" rtlCol="0" anchor="b">
            <a:normAutofit/>
          </a:bodyPr>
          <a:lstStyle/>
          <a:p>
            <a:pPr algn="l"/>
            <a:r>
              <a:rPr lang="en-US" sz="5000" kern="1200">
                <a:solidFill>
                  <a:schemeClr val="tx1"/>
                </a:solidFill>
                <a:latin typeface="+mj-lt"/>
                <a:ea typeface="+mj-ea"/>
                <a:cs typeface="+mj-cs"/>
              </a:rPr>
              <a:t>Prevention Lesson Package:</a:t>
            </a:r>
            <a:br>
              <a:rPr lang="en-US" sz="5000" kern="1200">
                <a:solidFill>
                  <a:schemeClr val="tx1"/>
                </a:solidFill>
                <a:latin typeface="+mj-lt"/>
                <a:ea typeface="+mj-ea"/>
                <a:cs typeface="+mj-cs"/>
              </a:rPr>
            </a:br>
            <a:r>
              <a:rPr lang="en-US" sz="5000" kern="1200">
                <a:solidFill>
                  <a:schemeClr val="tx1"/>
                </a:solidFill>
                <a:latin typeface="+mj-lt"/>
                <a:ea typeface="+mj-ea"/>
                <a:cs typeface="+mj-cs"/>
              </a:rPr>
              <a:t>Understanding and Assessing Risk and Protective Factors</a:t>
            </a:r>
          </a:p>
        </p:txBody>
      </p:sp>
      <p:sp>
        <p:nvSpPr>
          <p:cNvPr id="34" name="Rectangle 33">
            <a:extLst>
              <a:ext uri="{FF2B5EF4-FFF2-40B4-BE49-F238E27FC236}">
                <a16:creationId xmlns:a16="http://schemas.microsoft.com/office/drawing/2014/main" id="{120582D2-07E2-46B9-8A77-58C7E6574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lassroom">
            <a:extLst>
              <a:ext uri="{FF2B5EF4-FFF2-40B4-BE49-F238E27FC236}">
                <a16:creationId xmlns:a16="http://schemas.microsoft.com/office/drawing/2014/main" id="{8CA7A368-AA8D-474D-B8B1-ABDF9AEF0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815" y="1427017"/>
            <a:ext cx="4000156" cy="4000156"/>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35852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F89963F-DEB1-8B4E-BC0E-A04375245016}"/>
              </a:ext>
            </a:extLst>
          </p:cNvPr>
          <p:cNvSpPr>
            <a:spLocks noGrp="1"/>
          </p:cNvSpPr>
          <p:nvPr>
            <p:ph type="title"/>
          </p:nvPr>
        </p:nvSpPr>
        <p:spPr/>
        <p:txBody>
          <a:bodyPr/>
          <a:lstStyle/>
          <a:p>
            <a:r>
              <a:rPr lang="en-US"/>
              <a:t>Disclaimer</a:t>
            </a:r>
          </a:p>
        </p:txBody>
      </p:sp>
      <p:sp>
        <p:nvSpPr>
          <p:cNvPr id="8" name="Content Placeholder 7">
            <a:extLst>
              <a:ext uri="{FF2B5EF4-FFF2-40B4-BE49-F238E27FC236}">
                <a16:creationId xmlns:a16="http://schemas.microsoft.com/office/drawing/2014/main" id="{B16FE70C-BC4E-594C-80D6-494BABBD9C19}"/>
              </a:ext>
            </a:extLst>
          </p:cNvPr>
          <p:cNvSpPr>
            <a:spLocks noGrp="1"/>
          </p:cNvSpPr>
          <p:nvPr>
            <p:ph idx="1"/>
          </p:nvPr>
        </p:nvSpPr>
        <p:spPr/>
        <p:txBody>
          <a:bodyPr/>
          <a:lstStyle/>
          <a:p>
            <a:pPr marL="0" indent="0" algn="ctr">
              <a:buNone/>
            </a:pPr>
            <a:r>
              <a:rPr lang="en-US">
                <a:solidFill>
                  <a:srgbClr val="593A4B"/>
                </a:solidFill>
                <a:latin typeface="Helvetica Neue"/>
                <a:ea typeface="Helvetica Neue"/>
                <a:cs typeface="Helvetica Neue"/>
                <a:sym typeface="Helvetica Neue"/>
              </a:rPr>
              <a:t>This training is supported by SAMHSA of the U.S. Department of Health and Human Services (HHS) through SAMHSA Cooperative Agreement # H79SP080995. The contents are those of the author(s) and do not necessarily represent the official views of, nor an endorsement, by SAMHSA/HHS, or the U.S. Government.</a:t>
            </a:r>
            <a:endParaRPr lang="en-US">
              <a:solidFill>
                <a:srgbClr val="593A4B"/>
              </a:solidFill>
            </a:endParaRPr>
          </a:p>
        </p:txBody>
      </p:sp>
    </p:spTree>
    <p:extLst>
      <p:ext uri="{BB962C8B-B14F-4D97-AF65-F5344CB8AC3E}">
        <p14:creationId xmlns:p14="http://schemas.microsoft.com/office/powerpoint/2010/main" val="710398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44CE-A636-4B7D-A500-57B32D70CB4C}"/>
              </a:ext>
            </a:extLst>
          </p:cNvPr>
          <p:cNvSpPr>
            <a:spLocks noGrp="1"/>
          </p:cNvSpPr>
          <p:nvPr>
            <p:ph type="title"/>
          </p:nvPr>
        </p:nvSpPr>
        <p:spPr>
          <a:xfrm>
            <a:off x="960100" y="978102"/>
            <a:ext cx="10588434" cy="1062644"/>
          </a:xfrm>
        </p:spPr>
        <p:txBody>
          <a:bodyPr anchor="b">
            <a:normAutofit fontScale="90000"/>
          </a:bodyPr>
          <a:lstStyle/>
          <a:p>
            <a:r>
              <a:rPr lang="en-US" sz="3600" b="1"/>
              <a:t>Activity 1: Youth Risk Behavior Surveillance System (</a:t>
            </a:r>
            <a:r>
              <a:rPr lang="en-US" sz="3600" b="1" err="1"/>
              <a:t>YRBSS</a:t>
            </a:r>
            <a:r>
              <a:rPr lang="en-US" sz="3600" b="1"/>
              <a:t>)</a:t>
            </a:r>
            <a:endParaRPr lang="en-US" sz="3400" b="1"/>
          </a:p>
        </p:txBody>
      </p:sp>
      <p:cxnSp>
        <p:nvCxnSpPr>
          <p:cNvPr id="82" name="Straight Connector 82">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8" name="Graphic 77" descr="Classroom">
            <a:extLst>
              <a:ext uri="{FF2B5EF4-FFF2-40B4-BE49-F238E27FC236}">
                <a16:creationId xmlns:a16="http://schemas.microsoft.com/office/drawing/2014/main" id="{F7C986CA-1F22-4A5F-B899-E00FF1F47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5" name="Content Placeholder 4">
            <a:extLst>
              <a:ext uri="{FF2B5EF4-FFF2-40B4-BE49-F238E27FC236}">
                <a16:creationId xmlns:a16="http://schemas.microsoft.com/office/drawing/2014/main" id="{561E7406-9A5F-4839-9DE8-DD583CDB1673}"/>
              </a:ext>
            </a:extLst>
          </p:cNvPr>
          <p:cNvSpPr>
            <a:spLocks noGrp="1"/>
          </p:cNvSpPr>
          <p:nvPr>
            <p:ph idx="1"/>
          </p:nvPr>
        </p:nvSpPr>
        <p:spPr>
          <a:xfrm>
            <a:off x="4437888" y="2401828"/>
            <a:ext cx="7559040" cy="4267195"/>
          </a:xfrm>
        </p:spPr>
        <p:txBody>
          <a:bodyPr>
            <a:normAutofit fontScale="92500" lnSpcReduction="20000"/>
          </a:bodyPr>
          <a:lstStyle/>
          <a:p>
            <a:pPr lvl="0">
              <a:lnSpc>
                <a:spcPct val="110000"/>
              </a:lnSpc>
            </a:pPr>
            <a:r>
              <a:rPr lang="en-US" sz="3200"/>
              <a:t>Access the </a:t>
            </a:r>
            <a:r>
              <a:rPr lang="en-US" sz="3200">
                <a:hlinkClick r:id="rId5"/>
              </a:rPr>
              <a:t>Youth Risk Behavior Surveillance System (</a:t>
            </a:r>
            <a:r>
              <a:rPr lang="en-US" sz="3200" err="1">
                <a:hlinkClick r:id="rId5"/>
              </a:rPr>
              <a:t>YRBSS</a:t>
            </a:r>
            <a:r>
              <a:rPr lang="en-US" sz="3200">
                <a:hlinkClick r:id="rId5"/>
              </a:rPr>
              <a:t>)</a:t>
            </a:r>
            <a:r>
              <a:rPr lang="en-US" sz="3200"/>
              <a:t> and read the </a:t>
            </a:r>
            <a:r>
              <a:rPr lang="en-US" sz="3200">
                <a:hlinkClick r:id="rId6"/>
              </a:rPr>
              <a:t>Overview</a:t>
            </a:r>
            <a:r>
              <a:rPr lang="en-US" sz="3200"/>
              <a:t>. Access the full report and report supplements </a:t>
            </a:r>
            <a:r>
              <a:rPr lang="en-US" sz="3200">
                <a:hlinkClick r:id="rId7"/>
              </a:rPr>
              <a:t>here</a:t>
            </a:r>
            <a:r>
              <a:rPr lang="en-US" sz="3200"/>
              <a:t>.  </a:t>
            </a:r>
          </a:p>
          <a:p>
            <a:pPr lvl="0">
              <a:lnSpc>
                <a:spcPct val="110000"/>
              </a:lnSpc>
            </a:pPr>
            <a:r>
              <a:rPr lang="en-US" sz="3200"/>
              <a:t>Choose a state and answer the following questions: </a:t>
            </a:r>
          </a:p>
          <a:p>
            <a:pPr lvl="1">
              <a:lnSpc>
                <a:spcPct val="110000"/>
              </a:lnSpc>
            </a:pPr>
            <a:r>
              <a:rPr lang="en-US" sz="2800"/>
              <a:t>How do the state estimates compare to the country as a whole? </a:t>
            </a:r>
          </a:p>
          <a:p>
            <a:pPr lvl="1">
              <a:lnSpc>
                <a:spcPct val="110000"/>
              </a:lnSpc>
            </a:pPr>
            <a:r>
              <a:rPr lang="en-US" sz="2800"/>
              <a:t>How would you use this information to inform your prevention efforts? </a:t>
            </a:r>
          </a:p>
        </p:txBody>
      </p:sp>
    </p:spTree>
    <p:extLst>
      <p:ext uri="{BB962C8B-B14F-4D97-AF65-F5344CB8AC3E}">
        <p14:creationId xmlns:p14="http://schemas.microsoft.com/office/powerpoint/2010/main" val="2909250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44CE-A636-4B7D-A500-57B32D70CB4C}"/>
              </a:ext>
            </a:extLst>
          </p:cNvPr>
          <p:cNvSpPr>
            <a:spLocks noGrp="1"/>
          </p:cNvSpPr>
          <p:nvPr>
            <p:ph type="title"/>
          </p:nvPr>
        </p:nvSpPr>
        <p:spPr>
          <a:xfrm>
            <a:off x="960100" y="978102"/>
            <a:ext cx="10588434" cy="1062644"/>
          </a:xfrm>
        </p:spPr>
        <p:txBody>
          <a:bodyPr anchor="b">
            <a:normAutofit fontScale="90000"/>
          </a:bodyPr>
          <a:lstStyle/>
          <a:p>
            <a:r>
              <a:rPr lang="en-US" sz="3600" b="1"/>
              <a:t>Activity 2: Identifying Community Risk &amp; Protective Factors</a:t>
            </a:r>
            <a:endParaRPr lang="en-US" sz="3400" b="1"/>
          </a:p>
        </p:txBody>
      </p:sp>
      <p:cxnSp>
        <p:nvCxnSpPr>
          <p:cNvPr id="82" name="Straight Connector 82">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8" name="Graphic 77" descr="Classroom">
            <a:extLst>
              <a:ext uri="{FF2B5EF4-FFF2-40B4-BE49-F238E27FC236}">
                <a16:creationId xmlns:a16="http://schemas.microsoft.com/office/drawing/2014/main" id="{F7C986CA-1F22-4A5F-B899-E00FF1F47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5" name="Content Placeholder 4">
            <a:extLst>
              <a:ext uri="{FF2B5EF4-FFF2-40B4-BE49-F238E27FC236}">
                <a16:creationId xmlns:a16="http://schemas.microsoft.com/office/drawing/2014/main" id="{561E7406-9A5F-4839-9DE8-DD583CDB1673}"/>
              </a:ext>
            </a:extLst>
          </p:cNvPr>
          <p:cNvSpPr>
            <a:spLocks noGrp="1"/>
          </p:cNvSpPr>
          <p:nvPr>
            <p:ph idx="1"/>
          </p:nvPr>
        </p:nvSpPr>
        <p:spPr>
          <a:xfrm>
            <a:off x="4437888" y="2401828"/>
            <a:ext cx="7559040" cy="4267195"/>
          </a:xfrm>
        </p:spPr>
        <p:txBody>
          <a:bodyPr>
            <a:normAutofit fontScale="85000" lnSpcReduction="10000"/>
          </a:bodyPr>
          <a:lstStyle/>
          <a:p>
            <a:pPr>
              <a:lnSpc>
                <a:spcPct val="110000"/>
              </a:lnSpc>
            </a:pPr>
            <a:r>
              <a:rPr lang="en-US"/>
              <a:t>Explore Chapter 3 on </a:t>
            </a:r>
            <a:r>
              <a:rPr lang="en-US">
                <a:hlinkClick r:id="rId5"/>
              </a:rPr>
              <a:t>Assessing Community Needs and Resources</a:t>
            </a:r>
            <a:r>
              <a:rPr lang="en-US"/>
              <a:t>, as well as the corresponding </a:t>
            </a:r>
            <a:r>
              <a:rPr lang="en-US">
                <a:hlinkClick r:id="rId6"/>
              </a:rPr>
              <a:t>Toolkit</a:t>
            </a:r>
            <a:r>
              <a:rPr lang="en-US"/>
              <a:t>. </a:t>
            </a:r>
          </a:p>
          <a:p>
            <a:pPr>
              <a:lnSpc>
                <a:spcPct val="110000"/>
              </a:lnSpc>
            </a:pPr>
            <a:r>
              <a:rPr lang="en-US"/>
              <a:t>In your small groups, review the scenario. Using your assigned method, discuss with your group: </a:t>
            </a:r>
          </a:p>
          <a:p>
            <a:pPr lvl="1">
              <a:lnSpc>
                <a:spcPct val="110000"/>
              </a:lnSpc>
            </a:pPr>
            <a:r>
              <a:rPr lang="en-US"/>
              <a:t>How would you employ this method in the community? </a:t>
            </a:r>
          </a:p>
          <a:p>
            <a:pPr lvl="1">
              <a:lnSpc>
                <a:spcPct val="110000"/>
              </a:lnSpc>
            </a:pPr>
            <a:r>
              <a:rPr lang="en-US"/>
              <a:t>What would you ask? </a:t>
            </a:r>
          </a:p>
          <a:p>
            <a:pPr lvl="1">
              <a:lnSpc>
                <a:spcPct val="110000"/>
              </a:lnSpc>
            </a:pPr>
            <a:r>
              <a:rPr lang="en-US"/>
              <a:t>What answers would you expect to get from asking such questions? </a:t>
            </a:r>
          </a:p>
          <a:p>
            <a:pPr lvl="1">
              <a:lnSpc>
                <a:spcPct val="110000"/>
              </a:lnSpc>
            </a:pPr>
            <a:r>
              <a:rPr lang="en-US"/>
              <a:t>What information would you use to support that your method of assessing community risk factors is better than others?</a:t>
            </a:r>
          </a:p>
        </p:txBody>
      </p:sp>
    </p:spTree>
    <p:extLst>
      <p:ext uri="{BB962C8B-B14F-4D97-AF65-F5344CB8AC3E}">
        <p14:creationId xmlns:p14="http://schemas.microsoft.com/office/powerpoint/2010/main" val="3674439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3FD97-9689-49F5-A9F4-392E62A23026}"/>
              </a:ext>
            </a:extLst>
          </p:cNvPr>
          <p:cNvSpPr>
            <a:spLocks noGrp="1"/>
          </p:cNvSpPr>
          <p:nvPr>
            <p:ph type="title"/>
          </p:nvPr>
        </p:nvSpPr>
        <p:spPr>
          <a:xfrm>
            <a:off x="533400" y="189418"/>
            <a:ext cx="10515600" cy="995915"/>
          </a:xfrm>
        </p:spPr>
        <p:txBody>
          <a:bodyPr/>
          <a:lstStyle/>
          <a:p>
            <a:r>
              <a:rPr lang="en-US" dirty="0"/>
              <a:t>References</a:t>
            </a:r>
          </a:p>
        </p:txBody>
      </p:sp>
      <p:sp>
        <p:nvSpPr>
          <p:cNvPr id="3" name="Content Placeholder 2">
            <a:extLst>
              <a:ext uri="{FF2B5EF4-FFF2-40B4-BE49-F238E27FC236}">
                <a16:creationId xmlns:a16="http://schemas.microsoft.com/office/drawing/2014/main" id="{22B17E03-1FB9-465A-B11F-121D38BDF929}"/>
              </a:ext>
            </a:extLst>
          </p:cNvPr>
          <p:cNvSpPr>
            <a:spLocks noGrp="1"/>
          </p:cNvSpPr>
          <p:nvPr>
            <p:ph idx="1"/>
          </p:nvPr>
        </p:nvSpPr>
        <p:spPr>
          <a:xfrm>
            <a:off x="197555" y="778933"/>
            <a:ext cx="11796889" cy="6079067"/>
          </a:xfrm>
        </p:spPr>
        <p:txBody>
          <a:bodyPr/>
          <a:lstStyle/>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Bronfenbrenner, U., &amp; </a:t>
            </a:r>
            <a:r>
              <a:rPr lang="en-US" sz="1200" dirty="0" err="1">
                <a:effectLst/>
                <a:latin typeface="+mj-lt"/>
                <a:ea typeface="Calibri" panose="020F0502020204030204" pitchFamily="34" charset="0"/>
                <a:cs typeface="Times New Roman" panose="02020603050405020304" pitchFamily="18" charset="0"/>
              </a:rPr>
              <a:t>Ceci</a:t>
            </a:r>
            <a:r>
              <a:rPr lang="en-US" sz="1200" dirty="0">
                <a:effectLst/>
                <a:latin typeface="+mj-lt"/>
                <a:ea typeface="Calibri" panose="020F0502020204030204" pitchFamily="34" charset="0"/>
                <a:cs typeface="Times New Roman" panose="02020603050405020304" pitchFamily="18" charset="0"/>
              </a:rPr>
              <a:t>, S. J. (1994). Nature-</a:t>
            </a:r>
            <a:r>
              <a:rPr lang="en-US" sz="1200" dirty="0" err="1">
                <a:effectLst/>
                <a:latin typeface="+mj-lt"/>
                <a:ea typeface="Calibri" panose="020F0502020204030204" pitchFamily="34" charset="0"/>
                <a:cs typeface="Times New Roman" panose="02020603050405020304" pitchFamily="18" charset="0"/>
              </a:rPr>
              <a:t>nuture</a:t>
            </a:r>
            <a:r>
              <a:rPr lang="en-US" sz="1200" dirty="0">
                <a:effectLst/>
                <a:latin typeface="+mj-lt"/>
                <a:ea typeface="Calibri" panose="020F0502020204030204" pitchFamily="34" charset="0"/>
                <a:cs typeface="Times New Roman" panose="02020603050405020304" pitchFamily="18" charset="0"/>
              </a:rPr>
              <a:t> reconceptualized in developmental perspective: A bioecological model. </a:t>
            </a:r>
            <a:r>
              <a:rPr lang="en-US" sz="1200" i="1" dirty="0">
                <a:effectLst/>
                <a:latin typeface="+mj-lt"/>
                <a:ea typeface="Calibri" panose="020F0502020204030204" pitchFamily="34" charset="0"/>
                <a:cs typeface="Times New Roman" panose="02020603050405020304" pitchFamily="18" charset="0"/>
              </a:rPr>
              <a:t>Psychological Review, 101</a:t>
            </a:r>
            <a:r>
              <a:rPr lang="en-US" sz="1200" dirty="0">
                <a:effectLst/>
                <a:latin typeface="+mj-lt"/>
                <a:ea typeface="Calibri" panose="020F0502020204030204" pitchFamily="34" charset="0"/>
                <a:cs typeface="Times New Roman" panose="02020603050405020304" pitchFamily="18" charset="0"/>
              </a:rPr>
              <a:t>(4), 568		–586. </a:t>
            </a:r>
            <a:r>
              <a:rPr lang="en-US" sz="1200" u="sng" dirty="0">
                <a:solidFill>
                  <a:srgbClr val="0563C1"/>
                </a:solidFill>
                <a:effectLst/>
                <a:latin typeface="+mj-lt"/>
                <a:ea typeface="Calibri" panose="020F0502020204030204" pitchFamily="34" charset="0"/>
                <a:cs typeface="Times New Roman" panose="02020603050405020304" pitchFamily="18" charset="0"/>
                <a:hlinkClick r:id="rId2"/>
              </a:rPr>
              <a:t>https://doi.org/10.1037/0033-295X.101.4.568</a:t>
            </a:r>
            <a:endParaRPr lang="en-US" sz="12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Center on the Developing Child at Harvard University (2021). Three Principles to Improve Outcomes for Children and Families, 2021 Update.			 http://www.developingchild.harvard.edu</a:t>
            </a: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Center on the Developing Child at Harvard University. (</a:t>
            </a:r>
            <a:r>
              <a:rPr lang="en-US" sz="1200" dirty="0" err="1">
                <a:effectLst/>
                <a:latin typeface="+mj-lt"/>
                <a:ea typeface="Calibri" panose="020F0502020204030204" pitchFamily="34" charset="0"/>
                <a:cs typeface="Times New Roman" panose="02020603050405020304" pitchFamily="18" charset="0"/>
              </a:rPr>
              <a:t>nd</a:t>
            </a:r>
            <a:r>
              <a:rPr lang="en-US" sz="1200" dirty="0">
                <a:effectLst/>
                <a:latin typeface="+mj-lt"/>
                <a:ea typeface="Calibri" panose="020F0502020204030204" pitchFamily="34" charset="0"/>
                <a:cs typeface="Times New Roman" panose="02020603050405020304" pitchFamily="18" charset="0"/>
              </a:rPr>
              <a:t>). Resilience. </a:t>
            </a:r>
            <a:r>
              <a:rPr lang="en-US" sz="1200" u="sng" dirty="0">
                <a:solidFill>
                  <a:srgbClr val="0563C1"/>
                </a:solidFill>
                <a:effectLst/>
                <a:latin typeface="+mj-lt"/>
                <a:ea typeface="Calibri" panose="020F0502020204030204" pitchFamily="34" charset="0"/>
                <a:cs typeface="Times New Roman" panose="02020603050405020304" pitchFamily="18" charset="0"/>
                <a:hlinkClick r:id="rId3"/>
              </a:rPr>
              <a:t>https://developingchild.harvard.edu/science/key-concepts/resilience/</a:t>
            </a:r>
            <a:endParaRPr lang="en-US" sz="12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Centers for Disease Control and Prevention. (2016). </a:t>
            </a:r>
            <a:r>
              <a:rPr lang="en-US" sz="1200" i="1" dirty="0">
                <a:effectLst/>
                <a:latin typeface="+mj-lt"/>
                <a:ea typeface="Calibri" panose="020F0502020204030204" pitchFamily="34" charset="0"/>
                <a:cs typeface="Times New Roman" panose="02020603050405020304" pitchFamily="18" charset="0"/>
              </a:rPr>
              <a:t>What is epidemiology?</a:t>
            </a:r>
            <a:r>
              <a:rPr lang="en-US" sz="1200" dirty="0">
                <a:effectLst/>
                <a:latin typeface="+mj-lt"/>
                <a:ea typeface="Calibri" panose="020F0502020204030204" pitchFamily="34" charset="0"/>
                <a:cs typeface="Times New Roman" panose="02020603050405020304" pitchFamily="18" charset="0"/>
              </a:rPr>
              <a:t> </a:t>
            </a:r>
            <a:r>
              <a:rPr lang="en-US" sz="1200" u="sng" dirty="0">
                <a:solidFill>
                  <a:srgbClr val="0563C1"/>
                </a:solidFill>
                <a:effectLst/>
                <a:latin typeface="+mj-lt"/>
                <a:ea typeface="Calibri" panose="020F0502020204030204" pitchFamily="34" charset="0"/>
                <a:cs typeface="Times New Roman" panose="02020603050405020304" pitchFamily="18" charset="0"/>
                <a:hlinkClick r:id="rId4"/>
              </a:rPr>
              <a:t>https://www.cdc.gov/careerpaths/k12teacherroadmap/epidemiology.html</a:t>
            </a:r>
            <a:endParaRPr lang="en-US" sz="12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Ellis, B. J., Bianchi, J., </a:t>
            </a:r>
            <a:r>
              <a:rPr lang="en-US" sz="1200" dirty="0" err="1">
                <a:effectLst/>
                <a:latin typeface="+mj-lt"/>
                <a:ea typeface="Calibri" panose="020F0502020204030204" pitchFamily="34" charset="0"/>
                <a:cs typeface="Times New Roman" panose="02020603050405020304" pitchFamily="18" charset="0"/>
              </a:rPr>
              <a:t>Griskevicius</a:t>
            </a:r>
            <a:r>
              <a:rPr lang="en-US" sz="1200" dirty="0">
                <a:effectLst/>
                <a:latin typeface="+mj-lt"/>
                <a:ea typeface="Calibri" panose="020F0502020204030204" pitchFamily="34" charset="0"/>
                <a:cs typeface="Times New Roman" panose="02020603050405020304" pitchFamily="18" charset="0"/>
              </a:rPr>
              <a:t>, V., &amp; </a:t>
            </a:r>
            <a:r>
              <a:rPr lang="en-US" sz="1200" dirty="0" err="1">
                <a:effectLst/>
                <a:latin typeface="+mj-lt"/>
                <a:ea typeface="Calibri" panose="020F0502020204030204" pitchFamily="34" charset="0"/>
                <a:cs typeface="Times New Roman" panose="02020603050405020304" pitchFamily="18" charset="0"/>
              </a:rPr>
              <a:t>Frankenhuis</a:t>
            </a:r>
            <a:r>
              <a:rPr lang="en-US" sz="1200" dirty="0">
                <a:effectLst/>
                <a:latin typeface="+mj-lt"/>
                <a:ea typeface="Calibri" panose="020F0502020204030204" pitchFamily="34" charset="0"/>
                <a:cs typeface="Times New Roman" panose="02020603050405020304" pitchFamily="18" charset="0"/>
              </a:rPr>
              <a:t>, W. E. (2017). Beyond risk and protective factors: An adaptation-based approach to resilience. </a:t>
            </a:r>
            <a:r>
              <a:rPr lang="en-US" sz="1200" i="1" dirty="0">
                <a:effectLst/>
                <a:latin typeface="+mj-lt"/>
                <a:ea typeface="Calibri" panose="020F0502020204030204" pitchFamily="34" charset="0"/>
                <a:cs typeface="Times New Roman" panose="02020603050405020304" pitchFamily="18" charset="0"/>
              </a:rPr>
              <a:t>Perspectives on	 Psychological Science</a:t>
            </a:r>
            <a:r>
              <a:rPr lang="en-US" sz="1200" dirty="0">
                <a:effectLst/>
                <a:latin typeface="+mj-lt"/>
                <a:ea typeface="Calibri" panose="020F0502020204030204" pitchFamily="34" charset="0"/>
                <a:cs typeface="Times New Roman" panose="02020603050405020304" pitchFamily="18" charset="0"/>
              </a:rPr>
              <a:t>, </a:t>
            </a:r>
            <a:r>
              <a:rPr lang="en-US" sz="1200" i="1" dirty="0">
                <a:effectLst/>
                <a:latin typeface="+mj-lt"/>
                <a:ea typeface="Calibri" panose="020F0502020204030204" pitchFamily="34" charset="0"/>
                <a:cs typeface="Times New Roman" panose="02020603050405020304" pitchFamily="18" charset="0"/>
              </a:rPr>
              <a:t>12</a:t>
            </a:r>
            <a:r>
              <a:rPr lang="en-US" sz="1200" dirty="0">
                <a:effectLst/>
                <a:latin typeface="+mj-lt"/>
                <a:ea typeface="Calibri" panose="020F0502020204030204" pitchFamily="34" charset="0"/>
                <a:cs typeface="Times New Roman" panose="02020603050405020304" pitchFamily="18" charset="0"/>
              </a:rPr>
              <a:t>(4), 561–587. </a:t>
            </a:r>
            <a:r>
              <a:rPr lang="en-US" sz="1200" u="sng" dirty="0">
                <a:solidFill>
                  <a:srgbClr val="0563C1"/>
                </a:solidFill>
                <a:effectLst/>
                <a:latin typeface="+mj-lt"/>
                <a:ea typeface="Calibri" panose="020F0502020204030204" pitchFamily="34" charset="0"/>
                <a:cs typeface="Times New Roman" panose="02020603050405020304" pitchFamily="18" charset="0"/>
                <a:hlinkClick r:id="rId5"/>
              </a:rPr>
              <a:t>https://doi.org/10.1177/1745691617693054</a:t>
            </a:r>
            <a:endParaRPr lang="en-US" sz="12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err="1">
                <a:effectLst/>
                <a:latin typeface="+mj-lt"/>
                <a:ea typeface="Calibri" panose="020F0502020204030204" pitchFamily="34" charset="0"/>
                <a:cs typeface="Times New Roman" panose="02020603050405020304" pitchFamily="18" charset="0"/>
              </a:rPr>
              <a:t>Gerino</a:t>
            </a:r>
            <a:r>
              <a:rPr lang="en-US" sz="1200" dirty="0">
                <a:effectLst/>
                <a:latin typeface="+mj-lt"/>
                <a:ea typeface="Calibri" panose="020F0502020204030204" pitchFamily="34" charset="0"/>
                <a:cs typeface="Times New Roman" panose="02020603050405020304" pitchFamily="18" charset="0"/>
              </a:rPr>
              <a:t>, E., </a:t>
            </a:r>
            <a:r>
              <a:rPr lang="en-US" sz="1200" dirty="0" err="1">
                <a:effectLst/>
                <a:latin typeface="+mj-lt"/>
                <a:ea typeface="Calibri" panose="020F0502020204030204" pitchFamily="34" charset="0"/>
                <a:cs typeface="Times New Roman" panose="02020603050405020304" pitchFamily="18" charset="0"/>
              </a:rPr>
              <a:t>Caldarera</a:t>
            </a:r>
            <a:r>
              <a:rPr lang="en-US" sz="1200" dirty="0">
                <a:effectLst/>
                <a:latin typeface="+mj-lt"/>
                <a:ea typeface="Calibri" panose="020F0502020204030204" pitchFamily="34" charset="0"/>
                <a:cs typeface="Times New Roman" panose="02020603050405020304" pitchFamily="18" charset="0"/>
              </a:rPr>
              <a:t>, A. M., </a:t>
            </a:r>
            <a:r>
              <a:rPr lang="en-US" sz="1200" dirty="0" err="1">
                <a:effectLst/>
                <a:latin typeface="+mj-lt"/>
                <a:ea typeface="Calibri" panose="020F0502020204030204" pitchFamily="34" charset="0"/>
                <a:cs typeface="Times New Roman" panose="02020603050405020304" pitchFamily="18" charset="0"/>
              </a:rPr>
              <a:t>Curti</a:t>
            </a:r>
            <a:r>
              <a:rPr lang="en-US" sz="1200" dirty="0">
                <a:effectLst/>
                <a:latin typeface="+mj-lt"/>
                <a:ea typeface="Calibri" panose="020F0502020204030204" pitchFamily="34" charset="0"/>
                <a:cs typeface="Times New Roman" panose="02020603050405020304" pitchFamily="18" charset="0"/>
              </a:rPr>
              <a:t>, L., </a:t>
            </a:r>
            <a:r>
              <a:rPr lang="en-US" sz="1200" dirty="0" err="1">
                <a:effectLst/>
                <a:latin typeface="+mj-lt"/>
                <a:ea typeface="Calibri" panose="020F0502020204030204" pitchFamily="34" charset="0"/>
                <a:cs typeface="Times New Roman" panose="02020603050405020304" pitchFamily="18" charset="0"/>
              </a:rPr>
              <a:t>Brustia</a:t>
            </a:r>
            <a:r>
              <a:rPr lang="en-US" sz="1200" dirty="0">
                <a:effectLst/>
                <a:latin typeface="+mj-lt"/>
                <a:ea typeface="Calibri" panose="020F0502020204030204" pitchFamily="34" charset="0"/>
                <a:cs typeface="Times New Roman" panose="02020603050405020304" pitchFamily="18" charset="0"/>
              </a:rPr>
              <a:t>, P., &amp; </a:t>
            </a:r>
            <a:r>
              <a:rPr lang="en-US" sz="1200" dirty="0" err="1">
                <a:effectLst/>
                <a:latin typeface="+mj-lt"/>
                <a:ea typeface="Calibri" panose="020F0502020204030204" pitchFamily="34" charset="0"/>
                <a:cs typeface="Times New Roman" panose="02020603050405020304" pitchFamily="18" charset="0"/>
              </a:rPr>
              <a:t>Rollè</a:t>
            </a:r>
            <a:r>
              <a:rPr lang="en-US" sz="1200" dirty="0">
                <a:effectLst/>
                <a:latin typeface="+mj-lt"/>
                <a:ea typeface="Calibri" panose="020F0502020204030204" pitchFamily="34" charset="0"/>
                <a:cs typeface="Times New Roman" panose="02020603050405020304" pitchFamily="18" charset="0"/>
              </a:rPr>
              <a:t>, L. (2018). Intimate partner violence in the golden age: Systematic review of risk and protective factors. </a:t>
            </a:r>
            <a:r>
              <a:rPr lang="en-US" sz="1200" i="1" dirty="0">
                <a:effectLst/>
                <a:latin typeface="+mj-lt"/>
                <a:ea typeface="Calibri" panose="020F0502020204030204" pitchFamily="34" charset="0"/>
                <a:cs typeface="Times New Roman" panose="02020603050405020304" pitchFamily="18" charset="0"/>
              </a:rPr>
              <a:t>Frontiers in	 psychology, 9</a:t>
            </a:r>
            <a:r>
              <a:rPr lang="en-US" sz="1200" dirty="0">
                <a:effectLst/>
                <a:latin typeface="+mj-lt"/>
                <a:ea typeface="Calibri" panose="020F0502020204030204" pitchFamily="34" charset="0"/>
                <a:cs typeface="Times New Roman" panose="02020603050405020304" pitchFamily="18" charset="0"/>
              </a:rPr>
              <a:t>, 1595.</a:t>
            </a: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National Academies of Sciences, Engineering, and Medicine. (2019). </a:t>
            </a:r>
            <a:r>
              <a:rPr lang="en-US" sz="1200" i="1" dirty="0">
                <a:effectLst/>
                <a:latin typeface="+mj-lt"/>
                <a:ea typeface="Calibri" panose="020F0502020204030204" pitchFamily="34" charset="0"/>
                <a:cs typeface="Times New Roman" panose="02020603050405020304" pitchFamily="18" charset="0"/>
              </a:rPr>
              <a:t>Fostering Healthy Mental, Emotional, and Behavioral Development in Children and Youth: A National	 Agenda</a:t>
            </a:r>
            <a:r>
              <a:rPr lang="en-US" sz="1200" dirty="0">
                <a:effectLst/>
                <a:latin typeface="+mj-lt"/>
                <a:ea typeface="Calibri" panose="020F0502020204030204" pitchFamily="34" charset="0"/>
                <a:cs typeface="Times New Roman" panose="02020603050405020304" pitchFamily="18" charset="0"/>
              </a:rPr>
              <a:t>. Washington, DC: The National Academies Press. </a:t>
            </a:r>
            <a:r>
              <a:rPr lang="en-US" sz="1200" dirty="0">
                <a:effectLst/>
                <a:latin typeface="+mj-lt"/>
                <a:ea typeface="Calibri" panose="020F0502020204030204" pitchFamily="34" charset="0"/>
                <a:cs typeface="Times New Roman" panose="02020603050405020304" pitchFamily="18" charset="0"/>
                <a:hlinkClick r:id="rId6"/>
              </a:rPr>
              <a:t>https://doi.org/10.17226/25201</a:t>
            </a:r>
            <a:r>
              <a:rPr lang="en-US" sz="1200" dirty="0">
                <a:effectLst/>
                <a:latin typeface="+mj-lt"/>
                <a:ea typeface="Calibri" panose="020F0502020204030204" pitchFamily="34" charset="0"/>
                <a:cs typeface="Times New Roman" panose="02020603050405020304" pitchFamily="18" charset="0"/>
              </a:rPr>
              <a:t>.</a:t>
            </a: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National Research Council and Institute of Medicine. (2009). </a:t>
            </a:r>
            <a:r>
              <a:rPr lang="en-US" sz="1200" i="1" dirty="0">
                <a:effectLst/>
                <a:latin typeface="+mj-lt"/>
                <a:ea typeface="Calibri" panose="020F0502020204030204" pitchFamily="34" charset="0"/>
                <a:cs typeface="Times New Roman" panose="02020603050405020304" pitchFamily="18" charset="0"/>
              </a:rPr>
              <a:t>Preventing Mental, Emotional, and Behavioral Disorders Among Young People: Progress and Possibilities.	</a:t>
            </a:r>
            <a:r>
              <a:rPr lang="en-US" sz="1200" dirty="0">
                <a:effectLst/>
                <a:latin typeface="+mj-lt"/>
                <a:ea typeface="Calibri" panose="020F0502020204030204" pitchFamily="34" charset="0"/>
                <a:cs typeface="Times New Roman" panose="02020603050405020304" pitchFamily="18" charset="0"/>
              </a:rPr>
              <a:t> Committee on Prevention of Mental Disorders and Substance Abuse Among Children, Youth and Young Adults: Research Advances and Promising		 Interventions. M. E. O’Connell, T. Boat, and K. E. Warner (Eds.). Board on Children, Youth, and Families, Division of Behavioral and Social Sciences and	 Education. The National Academies Press.</a:t>
            </a:r>
          </a:p>
          <a:p>
            <a:pPr marL="0" marR="0" indent="0">
              <a:lnSpc>
                <a:spcPct val="107000"/>
              </a:lnSpc>
              <a:spcBef>
                <a:spcPts val="0"/>
              </a:spcBef>
              <a:spcAft>
                <a:spcPts val="800"/>
              </a:spcAft>
              <a:buNone/>
            </a:pPr>
            <a:r>
              <a:rPr lang="en-US" sz="1200" dirty="0" err="1">
                <a:effectLst/>
                <a:latin typeface="+mj-lt"/>
                <a:ea typeface="Calibri" panose="020F0502020204030204" pitchFamily="34" charset="0"/>
                <a:cs typeface="Times New Roman" panose="02020603050405020304" pitchFamily="18" charset="0"/>
              </a:rPr>
              <a:t>Radua</a:t>
            </a:r>
            <a:r>
              <a:rPr lang="en-US" sz="1200" dirty="0">
                <a:effectLst/>
                <a:latin typeface="+mj-lt"/>
                <a:ea typeface="Calibri" panose="020F0502020204030204" pitchFamily="34" charset="0"/>
                <a:cs typeface="Times New Roman" panose="02020603050405020304" pitchFamily="18" charset="0"/>
              </a:rPr>
              <a:t>, J., </a:t>
            </a:r>
            <a:r>
              <a:rPr lang="en-US" sz="1200" dirty="0" err="1">
                <a:effectLst/>
                <a:latin typeface="+mj-lt"/>
                <a:ea typeface="Calibri" panose="020F0502020204030204" pitchFamily="34" charset="0"/>
                <a:cs typeface="Times New Roman" panose="02020603050405020304" pitchFamily="18" charset="0"/>
              </a:rPr>
              <a:t>Ramella-Cravaro</a:t>
            </a:r>
            <a:r>
              <a:rPr lang="en-US" sz="1200" dirty="0">
                <a:effectLst/>
                <a:latin typeface="+mj-lt"/>
                <a:ea typeface="Calibri" panose="020F0502020204030204" pitchFamily="34" charset="0"/>
                <a:cs typeface="Times New Roman" panose="02020603050405020304" pitchFamily="18" charset="0"/>
              </a:rPr>
              <a:t>, V., Ioannidis, J., Reichenberg, A., </a:t>
            </a:r>
            <a:r>
              <a:rPr lang="en-US" sz="1200" dirty="0" err="1">
                <a:effectLst/>
                <a:latin typeface="+mj-lt"/>
                <a:ea typeface="Calibri" panose="020F0502020204030204" pitchFamily="34" charset="0"/>
                <a:cs typeface="Times New Roman" panose="02020603050405020304" pitchFamily="18" charset="0"/>
              </a:rPr>
              <a:t>Phiphopthatsanee</a:t>
            </a:r>
            <a:r>
              <a:rPr lang="en-US" sz="1200" dirty="0">
                <a:effectLst/>
                <a:latin typeface="+mj-lt"/>
                <a:ea typeface="Calibri" panose="020F0502020204030204" pitchFamily="34" charset="0"/>
                <a:cs typeface="Times New Roman" panose="02020603050405020304" pitchFamily="18" charset="0"/>
              </a:rPr>
              <a:t>, N., Amir, T., </a:t>
            </a:r>
            <a:r>
              <a:rPr lang="en-US" sz="1200" dirty="0" err="1">
                <a:effectLst/>
                <a:latin typeface="+mj-lt"/>
                <a:ea typeface="Calibri" panose="020F0502020204030204" pitchFamily="34" charset="0"/>
                <a:cs typeface="Times New Roman" panose="02020603050405020304" pitchFamily="18" charset="0"/>
              </a:rPr>
              <a:t>Yenn</a:t>
            </a:r>
            <a:r>
              <a:rPr lang="en-US" sz="1200" dirty="0">
                <a:effectLst/>
                <a:latin typeface="+mj-lt"/>
                <a:ea typeface="Calibri" panose="020F0502020204030204" pitchFamily="34" charset="0"/>
                <a:cs typeface="Times New Roman" panose="02020603050405020304" pitchFamily="18" charset="0"/>
              </a:rPr>
              <a:t> </a:t>
            </a:r>
            <a:r>
              <a:rPr lang="en-US" sz="1200" dirty="0" err="1">
                <a:effectLst/>
                <a:latin typeface="+mj-lt"/>
                <a:ea typeface="Calibri" panose="020F0502020204030204" pitchFamily="34" charset="0"/>
                <a:cs typeface="Times New Roman" panose="02020603050405020304" pitchFamily="18" charset="0"/>
              </a:rPr>
              <a:t>Thoo</a:t>
            </a:r>
            <a:r>
              <a:rPr lang="en-US" sz="1200" dirty="0">
                <a:effectLst/>
                <a:latin typeface="+mj-lt"/>
                <a:ea typeface="Calibri" panose="020F0502020204030204" pitchFamily="34" charset="0"/>
                <a:cs typeface="Times New Roman" panose="02020603050405020304" pitchFamily="18" charset="0"/>
              </a:rPr>
              <a:t>, H., Oliver, D., Davies, C., Morgan, C., McGuire, P., Murray, R. M.,	 &amp; </a:t>
            </a:r>
            <a:r>
              <a:rPr lang="en-US" sz="1200" dirty="0" err="1">
                <a:effectLst/>
                <a:latin typeface="+mj-lt"/>
                <a:ea typeface="Calibri" panose="020F0502020204030204" pitchFamily="34" charset="0"/>
                <a:cs typeface="Times New Roman" panose="02020603050405020304" pitchFamily="18" charset="0"/>
              </a:rPr>
              <a:t>Fusar</a:t>
            </a:r>
            <a:r>
              <a:rPr lang="en-US" sz="1200" dirty="0">
                <a:effectLst/>
                <a:latin typeface="+mj-lt"/>
                <a:ea typeface="Calibri" panose="020F0502020204030204" pitchFamily="34" charset="0"/>
                <a:cs typeface="Times New Roman" panose="02020603050405020304" pitchFamily="18" charset="0"/>
              </a:rPr>
              <a:t>- Poli, P. (2018). What causes psychosis? An umbrella review of risk and protective factors. </a:t>
            </a:r>
            <a:r>
              <a:rPr lang="en-US" sz="1200" i="1" dirty="0">
                <a:effectLst/>
                <a:latin typeface="+mj-lt"/>
                <a:ea typeface="Calibri" panose="020F0502020204030204" pitchFamily="34" charset="0"/>
                <a:cs typeface="Times New Roman" panose="02020603050405020304" pitchFamily="18" charset="0"/>
              </a:rPr>
              <a:t>World Psychiatry, 17</a:t>
            </a:r>
            <a:r>
              <a:rPr lang="en-US" sz="1200" dirty="0">
                <a:effectLst/>
                <a:latin typeface="+mj-lt"/>
                <a:ea typeface="Calibri" panose="020F0502020204030204" pitchFamily="34" charset="0"/>
                <a:cs typeface="Times New Roman" panose="02020603050405020304" pitchFamily="18" charset="0"/>
              </a:rPr>
              <a:t>(1), 49-66.			 </a:t>
            </a:r>
            <a:r>
              <a:rPr lang="en-US" sz="1200" u="sng" dirty="0">
                <a:solidFill>
                  <a:srgbClr val="0563C1"/>
                </a:solidFill>
                <a:effectLst/>
                <a:latin typeface="+mj-lt"/>
                <a:ea typeface="Calibri" panose="020F0502020204030204" pitchFamily="34" charset="0"/>
                <a:cs typeface="Times New Roman" panose="02020603050405020304" pitchFamily="18" charset="0"/>
                <a:hlinkClick r:id="rId7"/>
              </a:rPr>
              <a:t>https://doi.org/10.1002/wps.20490</a:t>
            </a:r>
            <a:r>
              <a:rPr lang="en-US" sz="1200" dirty="0">
                <a:effectLst/>
                <a:latin typeface="+mj-lt"/>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Rose, G. (1992). </a:t>
            </a:r>
            <a:r>
              <a:rPr lang="en-US" sz="1200" i="1" dirty="0">
                <a:effectLst/>
                <a:latin typeface="+mj-lt"/>
                <a:ea typeface="Calibri" panose="020F0502020204030204" pitchFamily="34" charset="0"/>
                <a:cs typeface="Times New Roman" panose="02020603050405020304" pitchFamily="18" charset="0"/>
              </a:rPr>
              <a:t>The strategy of preventive medicine</a:t>
            </a:r>
            <a:r>
              <a:rPr lang="en-US" sz="1200" dirty="0">
                <a:effectLst/>
                <a:latin typeface="+mj-lt"/>
                <a:ea typeface="Calibri" panose="020F0502020204030204" pitchFamily="34" charset="0"/>
                <a:cs typeface="Times New Roman" panose="02020603050405020304" pitchFamily="18" charset="0"/>
              </a:rPr>
              <a:t>. Oxford University Press.</a:t>
            </a: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Stone, A. L., Becker, L. G., Huber, A. M., &amp; Catalano, R. F. (2012). Review of risk and protective factors of substance use and problem use in emerging adulthood. </a:t>
            </a:r>
            <a:r>
              <a:rPr lang="en-US" sz="1200" i="1" dirty="0">
                <a:effectLst/>
                <a:latin typeface="+mj-lt"/>
                <a:ea typeface="Calibri" panose="020F0502020204030204" pitchFamily="34" charset="0"/>
                <a:cs typeface="Times New Roman" panose="02020603050405020304" pitchFamily="18" charset="0"/>
              </a:rPr>
              <a:t>Addictive	 Behaviors</a:t>
            </a:r>
            <a:r>
              <a:rPr lang="en-US" sz="1200" dirty="0">
                <a:effectLst/>
                <a:latin typeface="+mj-lt"/>
                <a:ea typeface="Calibri" panose="020F0502020204030204" pitchFamily="34" charset="0"/>
                <a:cs typeface="Times New Roman" panose="02020603050405020304" pitchFamily="18" charset="0"/>
              </a:rPr>
              <a:t>, </a:t>
            </a:r>
            <a:r>
              <a:rPr lang="en-US" sz="1200" i="1" dirty="0">
                <a:effectLst/>
                <a:latin typeface="+mj-lt"/>
                <a:ea typeface="Calibri" panose="020F0502020204030204" pitchFamily="34" charset="0"/>
                <a:cs typeface="Times New Roman" panose="02020603050405020304" pitchFamily="18" charset="0"/>
              </a:rPr>
              <a:t>37</a:t>
            </a:r>
            <a:r>
              <a:rPr lang="en-US" sz="1200" dirty="0">
                <a:effectLst/>
                <a:latin typeface="+mj-lt"/>
                <a:ea typeface="Calibri" panose="020F0502020204030204" pitchFamily="34" charset="0"/>
                <a:cs typeface="Times New Roman" panose="02020603050405020304" pitchFamily="18" charset="0"/>
              </a:rPr>
              <a:t>(7), 747-775. </a:t>
            </a:r>
            <a:r>
              <a:rPr lang="en-US" sz="1200" u="sng" dirty="0">
                <a:solidFill>
                  <a:srgbClr val="0563C1"/>
                </a:solidFill>
                <a:effectLst/>
                <a:latin typeface="+mj-lt"/>
                <a:ea typeface="Calibri" panose="020F0502020204030204" pitchFamily="34" charset="0"/>
                <a:cs typeface="Times New Roman" panose="02020603050405020304" pitchFamily="18" charset="0"/>
                <a:hlinkClick r:id="rId8"/>
              </a:rPr>
              <a:t>https://doi.org/10.1016/j.addbeh.2012.02.014</a:t>
            </a:r>
            <a:endParaRPr lang="en-US" sz="12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dirty="0">
                <a:effectLst/>
                <a:latin typeface="+mj-lt"/>
                <a:ea typeface="Calibri" panose="020F0502020204030204" pitchFamily="34" charset="0"/>
                <a:cs typeface="Times New Roman" panose="02020603050405020304" pitchFamily="18" charset="0"/>
              </a:rPr>
              <a:t>Williford, A. (2019). Prevention training module 3: Policy prevention practice. The Coalition for the Promotion of Behavioral Health.				</a:t>
            </a:r>
            <a:r>
              <a:rPr lang="en-US" sz="1200" dirty="0">
                <a:effectLst/>
                <a:latin typeface="+mj-lt"/>
                <a:ea typeface="Calibri" panose="020F0502020204030204" pitchFamily="34" charset="0"/>
                <a:cs typeface="Times New Roman" panose="02020603050405020304" pitchFamily="18" charset="0"/>
                <a:hlinkClick r:id="rId9"/>
              </a:rPr>
              <a:t>https://static1.squarespace.com/static/5ad22921372b96bedc6b7d88/t/5fe3cd4b6174a079dac8c78c/1608764748433/Prevention+Training+Module+4+Policy+FI</a:t>
            </a:r>
            <a:r>
              <a:rPr lang="en-US" sz="1200" dirty="0">
                <a:effectLst/>
                <a:latin typeface="+mj-lt"/>
                <a:ea typeface="Calibri" panose="020F0502020204030204" pitchFamily="34" charset="0"/>
                <a:cs typeface="Times New Roman" panose="02020603050405020304" pitchFamily="18" charset="0"/>
              </a:rPr>
              <a:t>	NAL.pdf</a:t>
            </a:r>
          </a:p>
          <a:p>
            <a:pPr marL="0" marR="0" indent="0">
              <a:lnSpc>
                <a:spcPct val="107000"/>
              </a:lnSpc>
              <a:spcBef>
                <a:spcPts val="0"/>
              </a:spcBef>
              <a:spcAft>
                <a:spcPts val="800"/>
              </a:spcAft>
              <a:buNone/>
            </a:pPr>
            <a:endParaRPr lang="en-US" sz="12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6029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3B08CA-CBFD-4122-821F-A690D320DEFA}"/>
              </a:ext>
            </a:extLst>
          </p:cNvPr>
          <p:cNvSpPr>
            <a:spLocks noGrp="1"/>
          </p:cNvSpPr>
          <p:nvPr>
            <p:ph type="title"/>
          </p:nvPr>
        </p:nvSpPr>
        <p:spPr>
          <a:xfrm>
            <a:off x="1524003" y="1999615"/>
            <a:ext cx="9144000" cy="2764028"/>
          </a:xfrm>
        </p:spPr>
        <p:txBody>
          <a:bodyPr vert="horz" lIns="91440" tIns="45720" rIns="91440" bIns="45720" rtlCol="0" anchor="ctr">
            <a:normAutofit/>
          </a:bodyPr>
          <a:lstStyle/>
          <a:p>
            <a:r>
              <a:rPr lang="en-US" sz="6100" b="1" kern="1200">
                <a:solidFill>
                  <a:srgbClr val="6A4A62"/>
                </a:solidFill>
                <a:effectLst>
                  <a:outerShdw blurRad="38100" dist="38100" dir="2700000" algn="tl">
                    <a:srgbClr val="000000">
                      <a:alpha val="43137"/>
                    </a:srgbClr>
                  </a:outerShdw>
                </a:effectLst>
                <a:latin typeface="+mj-lt"/>
                <a:ea typeface="+mj-ea"/>
                <a:cs typeface="+mj-cs"/>
              </a:rPr>
              <a:t>Evidence-Based Programs and Practices</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7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321C-FDE1-47DC-AF3E-E00E53333AD5}"/>
              </a:ext>
            </a:extLst>
          </p:cNvPr>
          <p:cNvSpPr>
            <a:spLocks noGrp="1"/>
          </p:cNvSpPr>
          <p:nvPr>
            <p:ph type="title"/>
          </p:nvPr>
        </p:nvSpPr>
        <p:spPr/>
        <p:txBody>
          <a:bodyPr/>
          <a:lstStyle/>
          <a:p>
            <a:r>
              <a:rPr lang="en-US"/>
              <a:t>What are Evidence-based Programs and Practices?</a:t>
            </a:r>
          </a:p>
        </p:txBody>
      </p:sp>
      <p:sp>
        <p:nvSpPr>
          <p:cNvPr id="3" name="Content Placeholder 2">
            <a:extLst>
              <a:ext uri="{FF2B5EF4-FFF2-40B4-BE49-F238E27FC236}">
                <a16:creationId xmlns:a16="http://schemas.microsoft.com/office/drawing/2014/main" id="{E207648E-88CB-4DEA-B349-AAEAE63ECE17}"/>
              </a:ext>
            </a:extLst>
          </p:cNvPr>
          <p:cNvSpPr>
            <a:spLocks noGrp="1"/>
          </p:cNvSpPr>
          <p:nvPr>
            <p:ph idx="1"/>
          </p:nvPr>
        </p:nvSpPr>
        <p:spPr>
          <a:xfrm>
            <a:off x="838200" y="1828800"/>
            <a:ext cx="10515600" cy="4699000"/>
          </a:xfrm>
        </p:spPr>
        <p:txBody>
          <a:bodyPr/>
          <a:lstStyle/>
          <a:p>
            <a:r>
              <a:rPr lang="en-US" b="1"/>
              <a:t>Evidence-based programs</a:t>
            </a:r>
            <a:r>
              <a:rPr lang="en-US"/>
              <a:t> are programs/interventions that have been rigorously tested in research (such as controlled trials), proven effective in achieving meaningful improvements in health and wellness or reductions in disease or related problems, and </a:t>
            </a:r>
            <a:r>
              <a:rPr lang="en-US" b="1"/>
              <a:t>translated into practical models </a:t>
            </a:r>
            <a:r>
              <a:rPr lang="en-US"/>
              <a:t>that are widely available to community-based organizations (Evidence-Based Leadership Collaborative, n.d.; Gottfredson et al., 2015).</a:t>
            </a:r>
          </a:p>
          <a:p>
            <a:pPr marL="0" indent="0">
              <a:buNone/>
            </a:pPr>
            <a:endParaRPr lang="en-US"/>
          </a:p>
          <a:p>
            <a:r>
              <a:rPr lang="en-US" b="1"/>
              <a:t>Evidence-based practices</a:t>
            </a:r>
            <a:r>
              <a:rPr lang="en-US"/>
              <a:t> “are skills, techniques, and strategies that can be used when a practitioner is interacting directly with a customer (</a:t>
            </a:r>
            <a:r>
              <a:rPr lang="en-US" err="1"/>
              <a:t>Fixsen</a:t>
            </a:r>
            <a:r>
              <a:rPr lang="en-US"/>
              <a:t> et al., 2005, p 26).”</a:t>
            </a:r>
          </a:p>
          <a:p>
            <a:endParaRPr lang="en-US"/>
          </a:p>
        </p:txBody>
      </p:sp>
    </p:spTree>
    <p:extLst>
      <p:ext uri="{BB962C8B-B14F-4D97-AF65-F5344CB8AC3E}">
        <p14:creationId xmlns:p14="http://schemas.microsoft.com/office/powerpoint/2010/main" val="277582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CCD49-36D4-4A1C-AF45-AD0237302AD9}"/>
              </a:ext>
            </a:extLst>
          </p:cNvPr>
          <p:cNvSpPr>
            <a:spLocks noGrp="1"/>
          </p:cNvSpPr>
          <p:nvPr>
            <p:ph type="title"/>
          </p:nvPr>
        </p:nvSpPr>
        <p:spPr/>
        <p:txBody>
          <a:bodyPr/>
          <a:lstStyle/>
          <a:p>
            <a:r>
              <a:rPr lang="en-US" sz="4000"/>
              <a:t>Identifying the Program That Fits Just Right</a:t>
            </a:r>
          </a:p>
        </p:txBody>
      </p:sp>
      <p:graphicFrame>
        <p:nvGraphicFramePr>
          <p:cNvPr id="2" name="Diagram 1" descr="Choose the evidence based program or practice that's right for your company ">
            <a:extLst>
              <a:ext uri="{FF2B5EF4-FFF2-40B4-BE49-F238E27FC236}">
                <a16:creationId xmlns:a16="http://schemas.microsoft.com/office/drawing/2014/main" id="{A78E94E3-9889-4F5A-9CD9-5AFD965DF796}"/>
              </a:ext>
            </a:extLst>
          </p:cNvPr>
          <p:cNvGraphicFramePr/>
          <p:nvPr>
            <p:extLst>
              <p:ext uri="{D42A27DB-BD31-4B8C-83A1-F6EECF244321}">
                <p14:modId xmlns:p14="http://schemas.microsoft.com/office/powerpoint/2010/main" val="1091490218"/>
              </p:ext>
            </p:extLst>
          </p:nvPr>
        </p:nvGraphicFramePr>
        <p:xfrm>
          <a:off x="1811868" y="1219201"/>
          <a:ext cx="8299696"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5252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5E47F4-05F0-4C70-88A8-B4DED9389FF2}"/>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3100" kern="1200">
                <a:solidFill>
                  <a:schemeClr val="tx1"/>
                </a:solidFill>
                <a:latin typeface="+mj-lt"/>
                <a:ea typeface="+mj-ea"/>
                <a:cs typeface="+mj-cs"/>
              </a:rPr>
              <a:t>#1: Understand Your Community’s Health Needs &amp; Priorities</a:t>
            </a:r>
          </a:p>
        </p:txBody>
      </p:sp>
      <p:sp>
        <p:nvSpPr>
          <p:cNvPr id="34" name="Rectangle 3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2" name="Content Placeholder 11" descr="Logic model for prevention">
            <a:extLst>
              <a:ext uri="{FF2B5EF4-FFF2-40B4-BE49-F238E27FC236}">
                <a16:creationId xmlns:a16="http://schemas.microsoft.com/office/drawing/2014/main" id="{64B106DA-3E22-4F66-941E-A7A35E383072}"/>
              </a:ext>
            </a:extLst>
          </p:cNvPr>
          <p:cNvPicPr>
            <a:picLocks noGrp="1" noChangeAspect="1"/>
          </p:cNvPicPr>
          <p:nvPr>
            <p:ph idx="1"/>
          </p:nvPr>
        </p:nvPicPr>
        <p:blipFill>
          <a:blip r:embed="rId3"/>
          <a:stretch>
            <a:fillRect/>
          </a:stretch>
        </p:blipFill>
        <p:spPr>
          <a:xfrm>
            <a:off x="494784" y="2714570"/>
            <a:ext cx="11154118" cy="2959255"/>
          </a:xfrm>
          <a:prstGeom prst="rect">
            <a:avLst/>
          </a:prstGeom>
        </p:spPr>
      </p:pic>
      <p:sp>
        <p:nvSpPr>
          <p:cNvPr id="3" name="Rectangle 2">
            <a:extLst>
              <a:ext uri="{FF2B5EF4-FFF2-40B4-BE49-F238E27FC236}">
                <a16:creationId xmlns:a16="http://schemas.microsoft.com/office/drawing/2014/main" id="{167BE55B-FE02-405F-9599-AD637C78C012}"/>
              </a:ext>
            </a:extLst>
          </p:cNvPr>
          <p:cNvSpPr/>
          <p:nvPr/>
        </p:nvSpPr>
        <p:spPr>
          <a:xfrm>
            <a:off x="10042126" y="6510444"/>
            <a:ext cx="2029273" cy="276999"/>
          </a:xfrm>
          <a:prstGeom prst="rect">
            <a:avLst/>
          </a:prstGeom>
        </p:spPr>
        <p:txBody>
          <a:bodyPr wrap="none">
            <a:spAutoFit/>
          </a:bodyPr>
          <a:lstStyle/>
          <a:p>
            <a:pPr lvl="0">
              <a:spcAft>
                <a:spcPts val="600"/>
              </a:spcAft>
              <a:defRPr/>
            </a:pPr>
            <a:r>
              <a:rPr lang="en-US" sz="1200"/>
              <a:t>Image from SAMHSA 2018</a:t>
            </a:r>
          </a:p>
        </p:txBody>
      </p:sp>
    </p:spTree>
    <p:extLst>
      <p:ext uri="{BB962C8B-B14F-4D97-AF65-F5344CB8AC3E}">
        <p14:creationId xmlns:p14="http://schemas.microsoft.com/office/powerpoint/2010/main" val="3082727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5E47F4-05F0-4C70-88A8-B4DED9389FF2}"/>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3100" kern="1200">
                <a:solidFill>
                  <a:schemeClr val="tx1"/>
                </a:solidFill>
                <a:latin typeface="+mj-lt"/>
                <a:ea typeface="+mj-ea"/>
                <a:cs typeface="+mj-cs"/>
              </a:rPr>
              <a:t>#2: Find Your Options</a:t>
            </a:r>
          </a:p>
        </p:txBody>
      </p:sp>
      <p:sp>
        <p:nvSpPr>
          <p:cNvPr id="34" name="Rectangle 3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1" name="Content Placeholder 4">
            <a:extLst>
              <a:ext uri="{FF2B5EF4-FFF2-40B4-BE49-F238E27FC236}">
                <a16:creationId xmlns:a16="http://schemas.microsoft.com/office/drawing/2014/main" id="{FEA28A72-EA77-4339-879B-2B4653DB5852}"/>
              </a:ext>
            </a:extLst>
          </p:cNvPr>
          <p:cNvGraphicFramePr>
            <a:graphicFrameLocks noGrp="1"/>
          </p:cNvGraphicFramePr>
          <p:nvPr>
            <p:ph idx="1"/>
            <p:extLst>
              <p:ext uri="{D42A27DB-BD31-4B8C-83A1-F6EECF244321}">
                <p14:modId xmlns:p14="http://schemas.microsoft.com/office/powerpoint/2010/main" val="106508714"/>
              </p:ext>
            </p:extLst>
          </p:nvPr>
        </p:nvGraphicFramePr>
        <p:xfrm>
          <a:off x="494784" y="2355744"/>
          <a:ext cx="11154119" cy="4002025"/>
        </p:xfrm>
        <a:graphic>
          <a:graphicData uri="http://schemas.openxmlformats.org/drawingml/2006/table">
            <a:tbl>
              <a:tblPr firstRow="1" bandRow="1">
                <a:tableStyleId>{5C22544A-7EE6-4342-B048-85BDC9FD1C3A}</a:tableStyleId>
              </a:tblPr>
              <a:tblGrid>
                <a:gridCol w="2180505">
                  <a:extLst>
                    <a:ext uri="{9D8B030D-6E8A-4147-A177-3AD203B41FA5}">
                      <a16:colId xmlns:a16="http://schemas.microsoft.com/office/drawing/2014/main" val="20000"/>
                    </a:ext>
                  </a:extLst>
                </a:gridCol>
                <a:gridCol w="2725630">
                  <a:extLst>
                    <a:ext uri="{9D8B030D-6E8A-4147-A177-3AD203B41FA5}">
                      <a16:colId xmlns:a16="http://schemas.microsoft.com/office/drawing/2014/main" val="20001"/>
                    </a:ext>
                  </a:extLst>
                </a:gridCol>
                <a:gridCol w="3480421">
                  <a:extLst>
                    <a:ext uri="{9D8B030D-6E8A-4147-A177-3AD203B41FA5}">
                      <a16:colId xmlns:a16="http://schemas.microsoft.com/office/drawing/2014/main" val="20002"/>
                    </a:ext>
                  </a:extLst>
                </a:gridCol>
                <a:gridCol w="2767563">
                  <a:extLst>
                    <a:ext uri="{9D8B030D-6E8A-4147-A177-3AD203B41FA5}">
                      <a16:colId xmlns:a16="http://schemas.microsoft.com/office/drawing/2014/main" val="20003"/>
                    </a:ext>
                  </a:extLst>
                </a:gridCol>
              </a:tblGrid>
              <a:tr h="322733">
                <a:tc>
                  <a:txBody>
                    <a:bodyPr/>
                    <a:lstStyle/>
                    <a:p>
                      <a:pPr algn="ctr"/>
                      <a:r>
                        <a:rPr lang="en-US" sz="1400"/>
                        <a:t>Registry Name</a:t>
                      </a:r>
                    </a:p>
                  </a:txBody>
                  <a:tcPr/>
                </a:tc>
                <a:tc>
                  <a:txBody>
                    <a:bodyPr/>
                    <a:lstStyle/>
                    <a:p>
                      <a:pPr algn="ctr"/>
                      <a:r>
                        <a:rPr lang="en-US" sz="1400"/>
                        <a:t>Sponsor/Funder</a:t>
                      </a:r>
                    </a:p>
                  </a:txBody>
                  <a:tcPr/>
                </a:tc>
                <a:tc>
                  <a:txBody>
                    <a:bodyPr/>
                    <a:lstStyle/>
                    <a:p>
                      <a:pPr algn="ctr"/>
                      <a:r>
                        <a:rPr lang="en-US" sz="1400"/>
                        <a:t>Focus</a:t>
                      </a:r>
                    </a:p>
                  </a:txBody>
                  <a:tcPr/>
                </a:tc>
                <a:tc>
                  <a:txBody>
                    <a:bodyPr/>
                    <a:lstStyle/>
                    <a:p>
                      <a:pPr algn="ctr"/>
                      <a:r>
                        <a:rPr lang="en-US" sz="1400"/>
                        <a:t>Categories</a:t>
                      </a:r>
                    </a:p>
                  </a:txBody>
                  <a:tcPr/>
                </a:tc>
                <a:extLst>
                  <a:ext uri="{0D108BD9-81ED-4DB2-BD59-A6C34878D82A}">
                    <a16:rowId xmlns:a16="http://schemas.microsoft.com/office/drawing/2014/main" val="10000"/>
                  </a:ext>
                </a:extLst>
              </a:tr>
              <a:tr h="953930">
                <a:tc>
                  <a:txBody>
                    <a:bodyPr/>
                    <a:lstStyle/>
                    <a:p>
                      <a:r>
                        <a:rPr lang="en-US" sz="1400" dirty="0">
                          <a:latin typeface="Arial" panose="020B0604020202020204" pitchFamily="34" charset="0"/>
                          <a:cs typeface="Arial" panose="020B0604020202020204" pitchFamily="34" charset="0"/>
                          <a:hlinkClick r:id="rId3"/>
                        </a:rPr>
                        <a:t>Blueprints</a:t>
                      </a:r>
                      <a:r>
                        <a:rPr lang="en-US" sz="1400" baseline="0" dirty="0">
                          <a:latin typeface="Arial" panose="020B0604020202020204" pitchFamily="34" charset="0"/>
                          <a:cs typeface="Arial" panose="020B0604020202020204" pitchFamily="34" charset="0"/>
                          <a:hlinkClick r:id="rId3"/>
                        </a:rPr>
                        <a:t> for Healthy Youth Development</a:t>
                      </a:r>
                      <a:endParaRPr lang="en-US" sz="1400" baseline="0" dirty="0">
                        <a:latin typeface="Arial" panose="020B0604020202020204" pitchFamily="34" charset="0"/>
                        <a:cs typeface="Arial" panose="020B0604020202020204" pitchFamily="34" charset="0"/>
                      </a:endParaRPr>
                    </a:p>
                  </a:txBody>
                  <a:tcPr/>
                </a:tc>
                <a:tc>
                  <a:txBody>
                    <a:bodyPr/>
                    <a:lstStyle/>
                    <a:p>
                      <a:r>
                        <a:rPr lang="en-US" sz="1400">
                          <a:latin typeface="Arial" panose="020B0604020202020204" pitchFamily="34" charset="0"/>
                          <a:cs typeface="Arial" panose="020B0604020202020204" pitchFamily="34" charset="0"/>
                        </a:rPr>
                        <a:t>University of Colorado</a:t>
                      </a:r>
                      <a:r>
                        <a:rPr lang="en-US" sz="1400" baseline="0">
                          <a:latin typeface="Arial" panose="020B0604020202020204" pitchFamily="34" charset="0"/>
                          <a:cs typeface="Arial" panose="020B0604020202020204" pitchFamily="34" charset="0"/>
                        </a:rPr>
                        <a:t> Boulder/Arnold Ventures (previously funded by Annie E. Casey &amp; OJJDP)</a:t>
                      </a:r>
                      <a:endParaRPr lang="en-US" sz="1400">
                        <a:latin typeface="Arial" panose="020B0604020202020204" pitchFamily="34" charset="0"/>
                        <a:cs typeface="Arial" panose="020B0604020202020204" pitchFamily="34" charset="0"/>
                      </a:endParaRPr>
                    </a:p>
                  </a:txBody>
                  <a:tcPr/>
                </a:tc>
                <a:tc>
                  <a:txBody>
                    <a:bodyPr/>
                    <a:lstStyle/>
                    <a:p>
                      <a:r>
                        <a:rPr lang="en-US" sz="1400" kern="1200">
                          <a:solidFill>
                            <a:schemeClr val="dk1"/>
                          </a:solidFill>
                          <a:effectLst/>
                          <a:latin typeface="Arial" panose="020B0604020202020204" pitchFamily="34" charset="0"/>
                          <a:ea typeface="+mn-ea"/>
                          <a:cs typeface="Arial" panose="020B0604020202020204" pitchFamily="34" charset="0"/>
                        </a:rPr>
                        <a:t>Evidence-based interventions that are effective in reducing antisocial behavior and promoting a health course of youth development and adult maturity</a:t>
                      </a:r>
                      <a:endParaRPr lang="en-US" sz="1400">
                        <a:latin typeface="Arial" panose="020B0604020202020204" pitchFamily="34" charset="0"/>
                        <a:cs typeface="Arial" panose="020B0604020202020204" pitchFamily="34" charset="0"/>
                      </a:endParaRPr>
                    </a:p>
                  </a:txBody>
                  <a:tcPr/>
                </a:tc>
                <a:tc>
                  <a:txBody>
                    <a:bodyPr/>
                    <a:lstStyle/>
                    <a:p>
                      <a:r>
                        <a:rPr lang="en-US" sz="1400">
                          <a:latin typeface="Arial" panose="020B0604020202020204" pitchFamily="34" charset="0"/>
                          <a:cs typeface="Arial" panose="020B0604020202020204" pitchFamily="34" charset="0"/>
                        </a:rPr>
                        <a:t>Model</a:t>
                      </a:r>
                      <a:r>
                        <a:rPr lang="en-US" sz="1400" baseline="0">
                          <a:latin typeface="Arial" panose="020B0604020202020204" pitchFamily="34" charset="0"/>
                          <a:cs typeface="Arial" panose="020B0604020202020204" pitchFamily="34" charset="0"/>
                        </a:rPr>
                        <a:t> Plus, Model, Promising, Non-Certified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13192">
                <a:tc>
                  <a:txBody>
                    <a:bodyPr/>
                    <a:lstStyle/>
                    <a:p>
                      <a:r>
                        <a:rPr lang="en-US" sz="1400">
                          <a:latin typeface="Arial" panose="020B0604020202020204" pitchFamily="34" charset="0"/>
                          <a:cs typeface="Arial" panose="020B0604020202020204" pitchFamily="34" charset="0"/>
                          <a:hlinkClick r:id="rId4"/>
                        </a:rPr>
                        <a:t>Crime Solutions</a:t>
                      </a:r>
                      <a:endParaRPr lang="en-US" sz="1400">
                        <a:latin typeface="Arial" panose="020B0604020202020204" pitchFamily="34" charset="0"/>
                        <a:cs typeface="Arial" panose="020B0604020202020204" pitchFamily="34" charset="0"/>
                      </a:endParaRPr>
                    </a:p>
                  </a:txBody>
                  <a:tcPr/>
                </a:tc>
                <a:tc>
                  <a:txBody>
                    <a:bodyPr/>
                    <a:lstStyle/>
                    <a:p>
                      <a:r>
                        <a:rPr lang="en-US" sz="1400">
                          <a:latin typeface="Arial" panose="020B0604020202020204" pitchFamily="34" charset="0"/>
                          <a:cs typeface="Arial" panose="020B0604020202020204" pitchFamily="34" charset="0"/>
                        </a:rPr>
                        <a:t>National Institute of Justice</a:t>
                      </a:r>
                    </a:p>
                  </a:txBody>
                  <a:tcPr/>
                </a:tc>
                <a:tc>
                  <a:txBody>
                    <a:bodyPr/>
                    <a:lstStyle/>
                    <a:p>
                      <a:r>
                        <a:rPr lang="en-US" sz="1400">
                          <a:latin typeface="Arial" panose="020B0604020202020204" pitchFamily="34" charset="0"/>
                          <a:cs typeface="Arial" panose="020B0604020202020204" pitchFamily="34" charset="0"/>
                        </a:rPr>
                        <a:t>Justice-related programs and practices</a:t>
                      </a:r>
                      <a:r>
                        <a:rPr lang="en-US" sz="1400" baseline="0">
                          <a:latin typeface="Arial" panose="020B0604020202020204" pitchFamily="34" charset="0"/>
                          <a:cs typeface="Arial" panose="020B0604020202020204" pitchFamily="34" charset="0"/>
                        </a:rPr>
                        <a:t> (e.g., delinquency prevention)</a:t>
                      </a:r>
                      <a:endParaRPr lang="en-US" sz="1400">
                        <a:latin typeface="Arial" panose="020B0604020202020204" pitchFamily="34" charset="0"/>
                        <a:cs typeface="Arial" panose="020B0604020202020204" pitchFamily="34" charset="0"/>
                      </a:endParaRPr>
                    </a:p>
                  </a:txBody>
                  <a:tcPr/>
                </a:tc>
                <a:tc>
                  <a:txBody>
                    <a:bodyPr/>
                    <a:lstStyle/>
                    <a:p>
                      <a:r>
                        <a:rPr lang="en-US" sz="1400">
                          <a:latin typeface="Arial" panose="020B0604020202020204" pitchFamily="34" charset="0"/>
                          <a:cs typeface="Arial" panose="020B0604020202020204" pitchFamily="34" charset="0"/>
                        </a:rPr>
                        <a:t>Effective, Promising, No Effects, Inclusive Evidence</a:t>
                      </a:r>
                    </a:p>
                  </a:txBody>
                  <a:tcPr/>
                </a:tc>
                <a:extLst>
                  <a:ext uri="{0D108BD9-81ED-4DB2-BD59-A6C34878D82A}">
                    <a16:rowId xmlns:a16="http://schemas.microsoft.com/office/drawing/2014/main" val="10002"/>
                  </a:ext>
                </a:extLst>
              </a:tr>
              <a:tr h="1132792">
                <a:tc>
                  <a:txBody>
                    <a:bodyPr/>
                    <a:lstStyle/>
                    <a:p>
                      <a:r>
                        <a:rPr lang="en-US" sz="1400" dirty="0">
                          <a:latin typeface="Arial" panose="020B0604020202020204" pitchFamily="34" charset="0"/>
                          <a:cs typeface="Arial" panose="020B0604020202020204" pitchFamily="34" charset="0"/>
                          <a:hlinkClick r:id="rId5"/>
                        </a:rPr>
                        <a:t>California Evidence-based Clearinghouse</a:t>
                      </a:r>
                      <a:endParaRPr lang="en-US" sz="1400" dirty="0">
                        <a:latin typeface="Arial" panose="020B0604020202020204" pitchFamily="34" charset="0"/>
                        <a:cs typeface="Arial" panose="020B0604020202020204" pitchFamily="34" charset="0"/>
                      </a:endParaRPr>
                    </a:p>
                  </a:txBody>
                  <a:tcPr/>
                </a:tc>
                <a:tc>
                  <a:txBody>
                    <a:bodyPr/>
                    <a:lstStyle/>
                    <a:p>
                      <a:r>
                        <a:rPr lang="en-US" sz="1400">
                          <a:latin typeface="Arial" panose="020B0604020202020204" pitchFamily="34" charset="0"/>
                          <a:cs typeface="Arial" panose="020B0604020202020204" pitchFamily="34" charset="0"/>
                        </a:rPr>
                        <a:t>California Department of Social Services’ Office of Child Abuse Prevention</a:t>
                      </a:r>
                    </a:p>
                  </a:txBody>
                  <a:tcPr/>
                </a:tc>
                <a:tc>
                  <a:txBody>
                    <a:bodyPr/>
                    <a:lstStyle/>
                    <a:p>
                      <a:r>
                        <a:rPr lang="en-US" sz="1400">
                          <a:latin typeface="Arial" panose="020B0604020202020204" pitchFamily="34" charset="0"/>
                          <a:cs typeface="Arial" panose="020B0604020202020204" pitchFamily="34" charset="0"/>
                        </a:rPr>
                        <a:t>Child welfare practices and programs aiming to improve child safety, increase permanency, increase family and community stability, and promote child and family well-being</a:t>
                      </a:r>
                    </a:p>
                  </a:txBody>
                  <a:tcPr/>
                </a:tc>
                <a:tc>
                  <a:txBody>
                    <a:bodyPr/>
                    <a:lstStyle/>
                    <a:p>
                      <a:r>
                        <a:rPr lang="en-US" sz="1400">
                          <a:latin typeface="Arial" panose="020B0604020202020204" pitchFamily="34" charset="0"/>
                          <a:cs typeface="Arial" panose="020B0604020202020204" pitchFamily="34" charset="0"/>
                        </a:rPr>
                        <a:t>Well-supported, Supported, Promising</a:t>
                      </a:r>
                      <a:r>
                        <a:rPr lang="en-US" sz="1400" baseline="0">
                          <a:latin typeface="Arial" panose="020B0604020202020204" pitchFamily="34" charset="0"/>
                          <a:cs typeface="Arial" panose="020B0604020202020204" pitchFamily="34" charset="0"/>
                        </a:rPr>
                        <a:t>, Fails to Demonstrate Effect, Concerning Practice, Not able to be rated</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953930">
                <a:tc>
                  <a:txBody>
                    <a:bodyPr/>
                    <a:lstStyle/>
                    <a:p>
                      <a:r>
                        <a:rPr lang="en-US" sz="1400">
                          <a:latin typeface="Arial" panose="020B0604020202020204" pitchFamily="34" charset="0"/>
                          <a:cs typeface="Arial" panose="020B0604020202020204" pitchFamily="34" charset="0"/>
                          <a:hlinkClick r:id="rId6"/>
                        </a:rPr>
                        <a:t>U.S. Department of Education What Works Clearinghouse</a:t>
                      </a:r>
                      <a:endParaRPr lang="en-US" sz="1400">
                        <a:latin typeface="Arial" panose="020B0604020202020204" pitchFamily="34" charset="0"/>
                        <a:cs typeface="Arial" panose="020B0604020202020204" pitchFamily="34" charset="0"/>
                      </a:endParaRPr>
                    </a:p>
                  </a:txBody>
                  <a:tcPr/>
                </a:tc>
                <a:tc>
                  <a:txBody>
                    <a:bodyPr/>
                    <a:lstStyle/>
                    <a:p>
                      <a:r>
                        <a:rPr lang="en-US" sz="1400">
                          <a:latin typeface="Arial" panose="020B0604020202020204" pitchFamily="34" charset="0"/>
                          <a:cs typeface="Arial" panose="020B0604020202020204" pitchFamily="34" charset="0"/>
                        </a:rPr>
                        <a:t>Institute of Education Sciences</a:t>
                      </a:r>
                    </a:p>
                  </a:txBody>
                  <a:tcPr/>
                </a:tc>
                <a:tc>
                  <a:txBody>
                    <a:bodyPr/>
                    <a:lstStyle/>
                    <a:p>
                      <a:r>
                        <a:rPr lang="en-US" sz="1400" kern="1200">
                          <a:solidFill>
                            <a:schemeClr val="dk1"/>
                          </a:solidFill>
                          <a:effectLst/>
                          <a:latin typeface="+mn-lt"/>
                          <a:ea typeface="+mn-ea"/>
                          <a:cs typeface="+mn-cs"/>
                        </a:rPr>
                        <a:t>Helps education professionals make evidence-based decisions by providing evidence of effectiveness on programs, policies and practices.</a:t>
                      </a:r>
                      <a:endParaRPr lang="en-US" sz="140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Meets WWC standards without reservations, Meets WWC standards with reservations, Does not meet WWC standards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7056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5E47F4-05F0-4C70-88A8-B4DED9389FF2}"/>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3100" kern="1200">
                <a:solidFill>
                  <a:schemeClr val="tx1"/>
                </a:solidFill>
                <a:latin typeface="+mj-lt"/>
                <a:ea typeface="+mj-ea"/>
                <a:cs typeface="+mj-cs"/>
              </a:rPr>
              <a:t>#3: Assessing Strength of Evidence and Degree of Fit</a:t>
            </a:r>
          </a:p>
        </p:txBody>
      </p:sp>
      <p:sp>
        <p:nvSpPr>
          <p:cNvPr id="34" name="Rectangle 3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Content Placeholder 7" descr="I identifying the best fit prevention programs and practices">
            <a:extLst>
              <a:ext uri="{FF2B5EF4-FFF2-40B4-BE49-F238E27FC236}">
                <a16:creationId xmlns:a16="http://schemas.microsoft.com/office/drawing/2014/main" id="{E1A5E743-3C3B-4FB1-AD3C-ABAFBFC564D2}"/>
              </a:ext>
            </a:extLst>
          </p:cNvPr>
          <p:cNvPicPr>
            <a:picLocks noGrp="1" noChangeAspect="1"/>
          </p:cNvPicPr>
          <p:nvPr>
            <p:ph idx="1"/>
          </p:nvPr>
        </p:nvPicPr>
        <p:blipFill>
          <a:blip r:embed="rId3"/>
          <a:stretch>
            <a:fillRect/>
          </a:stretch>
        </p:blipFill>
        <p:spPr>
          <a:xfrm>
            <a:off x="622800" y="2337573"/>
            <a:ext cx="11026102" cy="3268047"/>
          </a:xfrm>
          <a:prstGeom prst="rect">
            <a:avLst/>
          </a:prstGeom>
        </p:spPr>
      </p:pic>
      <p:sp>
        <p:nvSpPr>
          <p:cNvPr id="9" name="Rectangle 8">
            <a:extLst>
              <a:ext uri="{FF2B5EF4-FFF2-40B4-BE49-F238E27FC236}">
                <a16:creationId xmlns:a16="http://schemas.microsoft.com/office/drawing/2014/main" id="{ABA2762F-82B3-4AF6-A18A-8CBF2FDEA1C0}"/>
              </a:ext>
            </a:extLst>
          </p:cNvPr>
          <p:cNvSpPr/>
          <p:nvPr/>
        </p:nvSpPr>
        <p:spPr>
          <a:xfrm>
            <a:off x="10042126" y="6510444"/>
            <a:ext cx="2029273" cy="276999"/>
          </a:xfrm>
          <a:prstGeom prst="rect">
            <a:avLst/>
          </a:prstGeom>
        </p:spPr>
        <p:txBody>
          <a:bodyPr wrap="none">
            <a:spAutoFit/>
          </a:bodyPr>
          <a:lstStyle/>
          <a:p>
            <a:pPr lvl="0">
              <a:spcAft>
                <a:spcPts val="600"/>
              </a:spcAft>
              <a:defRPr/>
            </a:pPr>
            <a:r>
              <a:rPr lang="en-US" sz="1200"/>
              <a:t>Image from SAMHSA 2018</a:t>
            </a:r>
          </a:p>
        </p:txBody>
      </p:sp>
    </p:spTree>
    <p:extLst>
      <p:ext uri="{BB962C8B-B14F-4D97-AF65-F5344CB8AC3E}">
        <p14:creationId xmlns:p14="http://schemas.microsoft.com/office/powerpoint/2010/main" val="740071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9897-B6F0-4173-BF4D-8A9421433FCB}"/>
              </a:ext>
            </a:extLst>
          </p:cNvPr>
          <p:cNvSpPr>
            <a:spLocks noGrp="1"/>
          </p:cNvSpPr>
          <p:nvPr>
            <p:ph type="title"/>
          </p:nvPr>
        </p:nvSpPr>
        <p:spPr/>
        <p:txBody>
          <a:bodyPr/>
          <a:lstStyle/>
          <a:p>
            <a:r>
              <a:rPr lang="en-US"/>
              <a:t>Knowledge Check! </a:t>
            </a:r>
          </a:p>
        </p:txBody>
      </p:sp>
      <p:grpSp>
        <p:nvGrpSpPr>
          <p:cNvPr id="3" name="Group 2">
            <a:extLst>
              <a:ext uri="{FF2B5EF4-FFF2-40B4-BE49-F238E27FC236}">
                <a16:creationId xmlns:a16="http://schemas.microsoft.com/office/drawing/2014/main" id="{D90CB3C1-1EAE-43E8-AEAF-742C6756A4E1}"/>
              </a:ext>
              <a:ext uri="{C183D7F6-B498-43B3-948B-1728B52AA6E4}">
                <adec:decorative xmlns:adec="http://schemas.microsoft.com/office/drawing/2017/decorative" val="1"/>
              </a:ext>
            </a:extLst>
          </p:cNvPr>
          <p:cNvGrpSpPr/>
          <p:nvPr/>
        </p:nvGrpSpPr>
        <p:grpSpPr>
          <a:xfrm>
            <a:off x="334537" y="1416206"/>
            <a:ext cx="11407697" cy="4650058"/>
            <a:chOff x="842153" y="3216949"/>
            <a:chExt cx="10507693" cy="1614725"/>
          </a:xfrm>
        </p:grpSpPr>
        <p:sp>
          <p:nvSpPr>
            <p:cNvPr id="5" name="Freeform: Shape 4">
              <a:extLst>
                <a:ext uri="{FF2B5EF4-FFF2-40B4-BE49-F238E27FC236}">
                  <a16:creationId xmlns:a16="http://schemas.microsoft.com/office/drawing/2014/main" id="{F62CB53B-4FED-4E3D-B5A2-5FA169C7B30E}"/>
                </a:ext>
              </a:extLst>
            </p:cNvPr>
            <p:cNvSpPr/>
            <p:nvPr/>
          </p:nvSpPr>
          <p:spPr>
            <a:xfrm>
              <a:off x="842153"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711200">
                <a:lnSpc>
                  <a:spcPct val="90000"/>
                </a:lnSpc>
                <a:spcBef>
                  <a:spcPct val="0"/>
                </a:spcBef>
                <a:spcAft>
                  <a:spcPct val="35000"/>
                </a:spcAft>
                <a:buNone/>
              </a:pPr>
              <a:r>
                <a:rPr lang="en-US" kern="1200"/>
                <a:t>1. During the process of identifying an evidence-based program that fits your community which of the following should you do?</a:t>
              </a:r>
            </a:p>
          </p:txBody>
        </p:sp>
        <p:sp>
          <p:nvSpPr>
            <p:cNvPr id="6" name="Freeform: Shape 5">
              <a:extLst>
                <a:ext uri="{FF2B5EF4-FFF2-40B4-BE49-F238E27FC236}">
                  <a16:creationId xmlns:a16="http://schemas.microsoft.com/office/drawing/2014/main" id="{734938CB-7A31-4D9D-9171-787E1484590F}"/>
                </a:ext>
              </a:extLst>
            </p:cNvPr>
            <p:cNvSpPr/>
            <p:nvPr/>
          </p:nvSpPr>
          <p:spPr>
            <a:xfrm>
              <a:off x="842153"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171450" lvl="1" indent="-171450" algn="l" defTabSz="711200">
                <a:lnSpc>
                  <a:spcPct val="90000"/>
                </a:lnSpc>
                <a:spcBef>
                  <a:spcPct val="0"/>
                </a:spcBef>
                <a:spcAft>
                  <a:spcPct val="15000"/>
                </a:spcAft>
                <a:buFont typeface="+mj-lt"/>
                <a:buAutoNum type="alphaLcParenR"/>
              </a:pPr>
              <a:r>
                <a:rPr lang="en-US" kern="1200"/>
                <a:t> Understand your community’s health needs and priorities</a:t>
              </a:r>
            </a:p>
            <a:p>
              <a:pPr marL="171450" lvl="1" indent="-171450" algn="l" defTabSz="711200">
                <a:lnSpc>
                  <a:spcPct val="90000"/>
                </a:lnSpc>
                <a:spcBef>
                  <a:spcPct val="0"/>
                </a:spcBef>
                <a:spcAft>
                  <a:spcPct val="15000"/>
                </a:spcAft>
                <a:buFont typeface="+mj-lt"/>
                <a:buAutoNum type="alphaLcParenR"/>
              </a:pPr>
              <a:r>
                <a:rPr lang="en-US" kern="1200"/>
                <a:t> Assess the strength of evidence</a:t>
              </a:r>
            </a:p>
            <a:p>
              <a:pPr marL="171450" lvl="1" indent="-171450" algn="l" defTabSz="711200">
                <a:lnSpc>
                  <a:spcPct val="90000"/>
                </a:lnSpc>
                <a:spcBef>
                  <a:spcPct val="0"/>
                </a:spcBef>
                <a:spcAft>
                  <a:spcPct val="15000"/>
                </a:spcAft>
                <a:buFont typeface="+mj-lt"/>
                <a:buAutoNum type="alphaLcParenR"/>
              </a:pPr>
              <a:r>
                <a:rPr lang="en-US" kern="1200"/>
                <a:t> Consider the degree of fit </a:t>
              </a:r>
            </a:p>
            <a:p>
              <a:pPr marL="171450" lvl="1" indent="-171450" algn="l" defTabSz="711200">
                <a:lnSpc>
                  <a:spcPct val="90000"/>
                </a:lnSpc>
                <a:spcBef>
                  <a:spcPct val="0"/>
                </a:spcBef>
                <a:spcAft>
                  <a:spcPct val="15000"/>
                </a:spcAft>
                <a:buFont typeface="+mj-lt"/>
                <a:buAutoNum type="alphaLcParenR"/>
              </a:pPr>
              <a:r>
                <a:rPr lang="en-US" kern="1200"/>
                <a:t> All the above</a:t>
              </a:r>
            </a:p>
          </p:txBody>
        </p:sp>
        <p:sp>
          <p:nvSpPr>
            <p:cNvPr id="7" name="Freeform: Shape 6">
              <a:extLst>
                <a:ext uri="{FF2B5EF4-FFF2-40B4-BE49-F238E27FC236}">
                  <a16:creationId xmlns:a16="http://schemas.microsoft.com/office/drawing/2014/main" id="{6B0360FF-C570-4BA3-BFFB-E5F22A08E810}"/>
                </a:ext>
              </a:extLst>
            </p:cNvPr>
            <p:cNvSpPr/>
            <p:nvPr/>
          </p:nvSpPr>
          <p:spPr>
            <a:xfrm>
              <a:off x="3552282"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2. Evidence-based programs are skills, techniques, or strategies that can be used when a practitioner is interacting directly with a customer.</a:t>
              </a:r>
            </a:p>
          </p:txBody>
        </p:sp>
        <p:sp>
          <p:nvSpPr>
            <p:cNvPr id="8" name="Freeform: Shape 7">
              <a:extLst>
                <a:ext uri="{FF2B5EF4-FFF2-40B4-BE49-F238E27FC236}">
                  <a16:creationId xmlns:a16="http://schemas.microsoft.com/office/drawing/2014/main" id="{55AFFE2A-8A57-4429-B16C-A95E6D581B14}"/>
                </a:ext>
              </a:extLst>
            </p:cNvPr>
            <p:cNvSpPr/>
            <p:nvPr/>
          </p:nvSpPr>
          <p:spPr>
            <a:xfrm>
              <a:off x="3552282"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171450" lvl="1" indent="-171450" algn="l" defTabSz="711200">
                <a:lnSpc>
                  <a:spcPct val="90000"/>
                </a:lnSpc>
                <a:spcBef>
                  <a:spcPct val="0"/>
                </a:spcBef>
                <a:spcAft>
                  <a:spcPct val="15000"/>
                </a:spcAft>
                <a:buFont typeface="+mj-lt"/>
                <a:buAutoNum type="alphaLcParenR"/>
              </a:pPr>
              <a:r>
                <a:rPr lang="en-US" kern="1200"/>
                <a:t> True</a:t>
              </a:r>
            </a:p>
            <a:p>
              <a:pPr marL="171450" lvl="1" indent="-171450" algn="l" defTabSz="711200">
                <a:lnSpc>
                  <a:spcPct val="90000"/>
                </a:lnSpc>
                <a:spcBef>
                  <a:spcPct val="0"/>
                </a:spcBef>
                <a:spcAft>
                  <a:spcPct val="15000"/>
                </a:spcAft>
                <a:buFont typeface="+mj-lt"/>
                <a:buAutoNum type="alphaLcParenR"/>
              </a:pPr>
              <a:r>
                <a:rPr lang="en-US" kern="1200"/>
                <a:t> False</a:t>
              </a:r>
            </a:p>
          </p:txBody>
        </p:sp>
        <p:sp>
          <p:nvSpPr>
            <p:cNvPr id="9" name="Freeform: Shape 8">
              <a:extLst>
                <a:ext uri="{FF2B5EF4-FFF2-40B4-BE49-F238E27FC236}">
                  <a16:creationId xmlns:a16="http://schemas.microsoft.com/office/drawing/2014/main" id="{22310927-29F1-4D43-9684-C3C223DFD056}"/>
                </a:ext>
              </a:extLst>
            </p:cNvPr>
            <p:cNvSpPr/>
            <p:nvPr/>
          </p:nvSpPr>
          <p:spPr>
            <a:xfrm>
              <a:off x="6262411"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711200">
                <a:lnSpc>
                  <a:spcPct val="90000"/>
                </a:lnSpc>
                <a:spcBef>
                  <a:spcPct val="0"/>
                </a:spcBef>
                <a:spcAft>
                  <a:spcPct val="35000"/>
                </a:spcAft>
                <a:buFont typeface="+mj-lt"/>
                <a:buNone/>
              </a:pPr>
              <a:r>
                <a:rPr lang="en-US" kern="1200"/>
                <a:t>3. Online registries are the best starting place for identifying an evidence-based program, however they may also be…</a:t>
              </a:r>
            </a:p>
          </p:txBody>
        </p:sp>
        <p:sp>
          <p:nvSpPr>
            <p:cNvPr id="10" name="Freeform: Shape 9">
              <a:extLst>
                <a:ext uri="{FF2B5EF4-FFF2-40B4-BE49-F238E27FC236}">
                  <a16:creationId xmlns:a16="http://schemas.microsoft.com/office/drawing/2014/main" id="{06A64F1A-030A-463C-9C7D-7B7AE68D3742}"/>
                </a:ext>
              </a:extLst>
            </p:cNvPr>
            <p:cNvSpPr/>
            <p:nvPr/>
          </p:nvSpPr>
          <p:spPr>
            <a:xfrm>
              <a:off x="6262411"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Incomplete </a:t>
              </a:r>
              <a:endParaRPr lang="en-US" kern="1200"/>
            </a:p>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Out-of-date </a:t>
              </a:r>
              <a:endParaRPr lang="en-US" kern="1200"/>
            </a:p>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Contradictory to other evidence of the same program</a:t>
              </a:r>
              <a:endParaRPr lang="en-US" kern="1200"/>
            </a:p>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All the above</a:t>
              </a:r>
              <a:endParaRPr lang="en-US" kern="1200"/>
            </a:p>
          </p:txBody>
        </p:sp>
        <p:sp>
          <p:nvSpPr>
            <p:cNvPr id="11" name="Freeform: Shape 10">
              <a:extLst>
                <a:ext uri="{FF2B5EF4-FFF2-40B4-BE49-F238E27FC236}">
                  <a16:creationId xmlns:a16="http://schemas.microsoft.com/office/drawing/2014/main" id="{A94236BF-C788-458C-9F4D-FFC7138CA57E}"/>
                </a:ext>
              </a:extLst>
            </p:cNvPr>
            <p:cNvSpPr/>
            <p:nvPr/>
          </p:nvSpPr>
          <p:spPr>
            <a:xfrm>
              <a:off x="8972540"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sz="1800">
                  <a:effectLst/>
                  <a:latin typeface="+mj-lt"/>
                </a:rPr>
                <a:t>4. Assessing community needs involves examining local data and gathering input from key community stakeholders about priority problems and risk/protective factors. </a:t>
              </a:r>
              <a:endParaRPr lang="en-US" kern="1200">
                <a:latin typeface="+mj-lt"/>
              </a:endParaRPr>
            </a:p>
          </p:txBody>
        </p:sp>
        <p:sp>
          <p:nvSpPr>
            <p:cNvPr id="12" name="Freeform: Shape 11">
              <a:extLst>
                <a:ext uri="{FF2B5EF4-FFF2-40B4-BE49-F238E27FC236}">
                  <a16:creationId xmlns:a16="http://schemas.microsoft.com/office/drawing/2014/main" id="{2ECC41C5-E4FB-44D9-98DE-1AACAFB54A84}"/>
                </a:ext>
              </a:extLst>
            </p:cNvPr>
            <p:cNvSpPr/>
            <p:nvPr/>
          </p:nvSpPr>
          <p:spPr>
            <a:xfrm>
              <a:off x="8972540"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True</a:t>
              </a:r>
            </a:p>
            <a:p>
              <a:pPr marL="57150" lvl="1" indent="-57150" algn="l" defTabSz="444500">
                <a:lnSpc>
                  <a:spcPct val="90000"/>
                </a:lnSpc>
                <a:spcBef>
                  <a:spcPct val="0"/>
                </a:spcBef>
                <a:spcAft>
                  <a:spcPct val="15000"/>
                </a:spcAft>
                <a:buFont typeface="+mj-lt"/>
                <a:buAutoNum type="alphaLcParenR"/>
              </a:pPr>
              <a:r>
                <a:rPr lang="en-US"/>
                <a:t> False</a:t>
              </a:r>
              <a:endParaRPr lang="en-US" kern="1200"/>
            </a:p>
          </p:txBody>
        </p:sp>
      </p:grpSp>
    </p:spTree>
    <p:extLst>
      <p:ext uri="{BB962C8B-B14F-4D97-AF65-F5344CB8AC3E}">
        <p14:creationId xmlns:p14="http://schemas.microsoft.com/office/powerpoint/2010/main" val="116537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5117F-4316-42A1-8C98-D36C174DBFBC}"/>
              </a:ext>
            </a:extLst>
          </p:cNvPr>
          <p:cNvSpPr>
            <a:spLocks noGrp="1"/>
          </p:cNvSpPr>
          <p:nvPr>
            <p:ph type="title"/>
          </p:nvPr>
        </p:nvSpPr>
        <p:spPr/>
        <p:txBody>
          <a:bodyPr/>
          <a:lstStyle/>
          <a:p>
            <a:r>
              <a:rPr lang="en-US"/>
              <a:t>This slide deck is meant to be flexible</a:t>
            </a:r>
          </a:p>
        </p:txBody>
      </p:sp>
      <p:sp>
        <p:nvSpPr>
          <p:cNvPr id="3" name="Content Placeholder 2">
            <a:extLst>
              <a:ext uri="{FF2B5EF4-FFF2-40B4-BE49-F238E27FC236}">
                <a16:creationId xmlns:a16="http://schemas.microsoft.com/office/drawing/2014/main" id="{E7812177-F99D-4A12-8E92-48D6C6FFEB8D}"/>
              </a:ext>
            </a:extLst>
          </p:cNvPr>
          <p:cNvSpPr>
            <a:spLocks noGrp="1"/>
          </p:cNvSpPr>
          <p:nvPr>
            <p:ph idx="1"/>
          </p:nvPr>
        </p:nvSpPr>
        <p:spPr>
          <a:xfrm>
            <a:off x="481360" y="1549676"/>
            <a:ext cx="5807927" cy="4928839"/>
          </a:xfrm>
        </p:spPr>
        <p:txBody>
          <a:bodyPr/>
          <a:lstStyle/>
          <a:p>
            <a:pPr>
              <a:lnSpc>
                <a:spcPct val="100000"/>
              </a:lnSpc>
              <a:buFont typeface="Wingdings" panose="05000000000000000000" pitchFamily="2" charset="2"/>
              <a:buChar char="ü"/>
            </a:pPr>
            <a:r>
              <a:rPr lang="en-US" sz="2400"/>
              <a:t>The slide deck can be used as a whole, by individual subsection, diving into an area of prevention science, or you may pick and choose slides you wish to embed in your own materials or create your own slide deck.</a:t>
            </a:r>
          </a:p>
          <a:p>
            <a:pPr>
              <a:lnSpc>
                <a:spcPct val="100000"/>
              </a:lnSpc>
              <a:buFont typeface="Wingdings" panose="05000000000000000000" pitchFamily="2" charset="2"/>
              <a:buChar char="ü"/>
            </a:pPr>
            <a:r>
              <a:rPr lang="en-US" sz="2400"/>
              <a:t>Feel free to swap out examples for ones that are more relevant to your field</a:t>
            </a:r>
          </a:p>
          <a:p>
            <a:pPr>
              <a:lnSpc>
                <a:spcPct val="100000"/>
              </a:lnSpc>
              <a:buFont typeface="Wingdings" panose="05000000000000000000" pitchFamily="2" charset="2"/>
              <a:buChar char="ü"/>
            </a:pPr>
            <a:r>
              <a:rPr lang="en-US" sz="2400"/>
              <a:t>You may make changes to the slides themselves</a:t>
            </a:r>
          </a:p>
          <a:p>
            <a:pPr>
              <a:lnSpc>
                <a:spcPct val="100000"/>
              </a:lnSpc>
              <a:buFont typeface="Wingdings" panose="05000000000000000000" pitchFamily="2" charset="2"/>
              <a:buChar char="ü"/>
            </a:pPr>
            <a:r>
              <a:rPr lang="en-US" sz="2400"/>
              <a:t>Citations and credit are provided within the notes section of the slide.</a:t>
            </a:r>
          </a:p>
        </p:txBody>
      </p:sp>
      <p:pic>
        <p:nvPicPr>
          <p:cNvPr id="5" name="Graphic 4" descr="Books with solid fill">
            <a:extLst>
              <a:ext uri="{FF2B5EF4-FFF2-40B4-BE49-F238E27FC236}">
                <a16:creationId xmlns:a16="http://schemas.microsoft.com/office/drawing/2014/main" id="{9BA26376-4C58-4E50-BB4A-7CFAF0F89B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96918" y="1687741"/>
            <a:ext cx="572429" cy="572429"/>
          </a:xfrm>
          <a:prstGeom prst="rect">
            <a:avLst/>
          </a:prstGeom>
        </p:spPr>
      </p:pic>
      <p:sp>
        <p:nvSpPr>
          <p:cNvPr id="6" name="Rectangle 5">
            <a:extLst>
              <a:ext uri="{FF2B5EF4-FFF2-40B4-BE49-F238E27FC236}">
                <a16:creationId xmlns:a16="http://schemas.microsoft.com/office/drawing/2014/main" id="{85301717-8D60-40FF-943C-7632948C3941}"/>
              </a:ext>
            </a:extLst>
          </p:cNvPr>
          <p:cNvSpPr/>
          <p:nvPr/>
        </p:nvSpPr>
        <p:spPr>
          <a:xfrm>
            <a:off x="8011348" y="1687741"/>
            <a:ext cx="2901755" cy="523220"/>
          </a:xfrm>
          <a:prstGeom prst="rect">
            <a:avLst/>
          </a:prstGeom>
          <a:noFill/>
        </p:spPr>
        <p:txBody>
          <a:bodyPr wrap="none" lIns="91440" tIns="45720" rIns="91440" bIns="45720">
            <a:spAutoFit/>
          </a:bodyPr>
          <a:lstStyle/>
          <a:p>
            <a:pPr algn="ctr"/>
            <a:r>
              <a:rPr lang="en-US" sz="2800" b="0" cap="none" spc="0">
                <a:ln w="0"/>
                <a:solidFill>
                  <a:schemeClr val="tx1"/>
                </a:solidFill>
                <a:effectLst>
                  <a:outerShdw blurRad="38100" dist="19050" dir="2700000" algn="tl" rotWithShape="0">
                    <a:schemeClr val="dk1">
                      <a:alpha val="40000"/>
                    </a:schemeClr>
                  </a:outerShdw>
                </a:effectLst>
              </a:rPr>
              <a:t>Examples of Use</a:t>
            </a:r>
          </a:p>
        </p:txBody>
      </p:sp>
      <p:sp>
        <p:nvSpPr>
          <p:cNvPr id="7" name="TextBox 6">
            <a:extLst>
              <a:ext uri="{FF2B5EF4-FFF2-40B4-BE49-F238E27FC236}">
                <a16:creationId xmlns:a16="http://schemas.microsoft.com/office/drawing/2014/main" id="{3E4BEDAE-79C4-4999-B1D1-23BABA61D71B}"/>
              </a:ext>
            </a:extLst>
          </p:cNvPr>
          <p:cNvSpPr txBox="1"/>
          <p:nvPr/>
        </p:nvSpPr>
        <p:spPr>
          <a:xfrm>
            <a:off x="7201155" y="3245807"/>
            <a:ext cx="4509485" cy="646331"/>
          </a:xfrm>
          <a:prstGeom prst="rect">
            <a:avLst/>
          </a:prstGeom>
          <a:noFill/>
          <a:ln>
            <a:solidFill>
              <a:srgbClr val="94A543"/>
            </a:solidFill>
          </a:ln>
        </p:spPr>
        <p:txBody>
          <a:bodyPr wrap="square" rtlCol="0">
            <a:spAutoFit/>
          </a:bodyPr>
          <a:lstStyle/>
          <a:p>
            <a:pPr algn="ctr"/>
            <a:r>
              <a:rPr lang="en-US"/>
              <a:t>Assign a portion as extra credit along with a lesson package activity</a:t>
            </a:r>
          </a:p>
        </p:txBody>
      </p:sp>
      <p:sp>
        <p:nvSpPr>
          <p:cNvPr id="8" name="TextBox 7">
            <a:extLst>
              <a:ext uri="{FF2B5EF4-FFF2-40B4-BE49-F238E27FC236}">
                <a16:creationId xmlns:a16="http://schemas.microsoft.com/office/drawing/2014/main" id="{494A5BF2-D2C5-4C3D-B7DE-CF3DE34CD919}"/>
              </a:ext>
            </a:extLst>
          </p:cNvPr>
          <p:cNvSpPr txBox="1"/>
          <p:nvPr/>
        </p:nvSpPr>
        <p:spPr>
          <a:xfrm>
            <a:off x="7213812" y="4201836"/>
            <a:ext cx="4496828" cy="1552669"/>
          </a:xfrm>
          <a:prstGeom prst="rect">
            <a:avLst/>
          </a:prstGeom>
          <a:noFill/>
          <a:ln>
            <a:solidFill>
              <a:srgbClr val="00467F"/>
            </a:solidFill>
          </a:ln>
        </p:spPr>
        <p:txBody>
          <a:bodyPr wrap="square" rtlCol="0">
            <a:spAutoFit/>
          </a:bodyPr>
          <a:lstStyle/>
          <a:p>
            <a:pPr marR="0" lvl="0" algn="ctr">
              <a:lnSpc>
                <a:spcPct val="107000"/>
              </a:lnSpc>
              <a:spcBef>
                <a:spcPts val="0"/>
              </a:spcBef>
              <a:spcAft>
                <a:spcPts val="0"/>
              </a:spcAft>
            </a:pPr>
            <a:r>
              <a:rPr lang="en-US" sz="1800">
                <a:effectLst/>
                <a:ea typeface="Calibri" panose="020F0502020204030204" pitchFamily="34" charset="0"/>
                <a:cs typeface="Times New Roman" panose="02020603050405020304" pitchFamily="18" charset="0"/>
              </a:rPr>
              <a:t>Uploaded a recorded lecture using the slides and assigned as asynchronous content and had students post on a discussion board following the assignment prompt. </a:t>
            </a:r>
          </a:p>
        </p:txBody>
      </p:sp>
      <p:sp>
        <p:nvSpPr>
          <p:cNvPr id="10" name="TextBox 9">
            <a:extLst>
              <a:ext uri="{FF2B5EF4-FFF2-40B4-BE49-F238E27FC236}">
                <a16:creationId xmlns:a16="http://schemas.microsoft.com/office/drawing/2014/main" id="{EEC80485-53C1-4E78-97C9-A6D9CA21CE0B}"/>
              </a:ext>
            </a:extLst>
          </p:cNvPr>
          <p:cNvSpPr txBox="1"/>
          <p:nvPr/>
        </p:nvSpPr>
        <p:spPr>
          <a:xfrm>
            <a:off x="7201155" y="5981073"/>
            <a:ext cx="4496828" cy="646331"/>
          </a:xfrm>
          <a:prstGeom prst="rect">
            <a:avLst/>
          </a:prstGeom>
          <a:noFill/>
          <a:ln>
            <a:solidFill>
              <a:srgbClr val="6A4A62"/>
            </a:solidFill>
          </a:ln>
        </p:spPr>
        <p:txBody>
          <a:bodyPr wrap="square">
            <a:spAutoFit/>
          </a:bodyPr>
          <a:lstStyle/>
          <a:p>
            <a:pPr algn="ctr"/>
            <a:r>
              <a:rPr lang="en-US" sz="1800">
                <a:effectLst/>
                <a:ea typeface="Calibri" panose="020F0502020204030204" pitchFamily="34" charset="0"/>
                <a:cs typeface="Times New Roman" panose="02020603050405020304" pitchFamily="18" charset="0"/>
              </a:rPr>
              <a:t>Connect the lesson package activities to another class assignment </a:t>
            </a:r>
            <a:endParaRPr lang="en-US"/>
          </a:p>
        </p:txBody>
      </p:sp>
      <p:sp>
        <p:nvSpPr>
          <p:cNvPr id="11" name="TextBox 10">
            <a:extLst>
              <a:ext uri="{FF2B5EF4-FFF2-40B4-BE49-F238E27FC236}">
                <a16:creationId xmlns:a16="http://schemas.microsoft.com/office/drawing/2014/main" id="{82298D50-EC4F-40DD-9877-942E23AB7F02}"/>
              </a:ext>
            </a:extLst>
          </p:cNvPr>
          <p:cNvSpPr txBox="1"/>
          <p:nvPr/>
        </p:nvSpPr>
        <p:spPr>
          <a:xfrm>
            <a:off x="7190933" y="2411850"/>
            <a:ext cx="4519707" cy="369332"/>
          </a:xfrm>
          <a:prstGeom prst="rect">
            <a:avLst/>
          </a:prstGeom>
          <a:noFill/>
          <a:ln>
            <a:solidFill>
              <a:srgbClr val="545A26"/>
            </a:solidFill>
          </a:ln>
        </p:spPr>
        <p:txBody>
          <a:bodyPr wrap="square">
            <a:spAutoFit/>
          </a:bodyPr>
          <a:lstStyle/>
          <a:p>
            <a:pPr algn="ctr"/>
            <a:r>
              <a:rPr lang="en-US">
                <a:cs typeface="Times New Roman" panose="02020603050405020304" pitchFamily="18" charset="0"/>
              </a:rPr>
              <a:t>Both synchronous and asynchronous</a:t>
            </a:r>
            <a:endParaRPr lang="en-US"/>
          </a:p>
        </p:txBody>
      </p:sp>
      <p:pic>
        <p:nvPicPr>
          <p:cNvPr id="18" name="Graphic 17" descr="Badge Tick with solid fill">
            <a:extLst>
              <a:ext uri="{FF2B5EF4-FFF2-40B4-BE49-F238E27FC236}">
                <a16:creationId xmlns:a16="http://schemas.microsoft.com/office/drawing/2014/main" id="{E458A3BD-7D45-4151-9965-D2093A5E27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1334" y="2349027"/>
            <a:ext cx="551985" cy="551985"/>
          </a:xfrm>
          <a:prstGeom prst="rect">
            <a:avLst/>
          </a:prstGeom>
        </p:spPr>
      </p:pic>
      <p:pic>
        <p:nvPicPr>
          <p:cNvPr id="19" name="Graphic 18" descr="Badge Tick with solid fill">
            <a:extLst>
              <a:ext uri="{FF2B5EF4-FFF2-40B4-BE49-F238E27FC236}">
                <a16:creationId xmlns:a16="http://schemas.microsoft.com/office/drawing/2014/main" id="{943ED66A-2A4C-499E-93D9-CE296FC13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1335" y="3292979"/>
            <a:ext cx="551985" cy="551985"/>
          </a:xfrm>
          <a:prstGeom prst="rect">
            <a:avLst/>
          </a:prstGeom>
        </p:spPr>
      </p:pic>
      <p:pic>
        <p:nvPicPr>
          <p:cNvPr id="20" name="Graphic 19" descr="Badge Tick with solid fill">
            <a:extLst>
              <a:ext uri="{FF2B5EF4-FFF2-40B4-BE49-F238E27FC236}">
                <a16:creationId xmlns:a16="http://schemas.microsoft.com/office/drawing/2014/main" id="{0EE09A39-C3B8-445C-B146-A73A738C24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60370" y="4201836"/>
            <a:ext cx="551985" cy="551985"/>
          </a:xfrm>
          <a:prstGeom prst="rect">
            <a:avLst/>
          </a:prstGeom>
        </p:spPr>
      </p:pic>
      <p:pic>
        <p:nvPicPr>
          <p:cNvPr id="21" name="Graphic 20" descr="Badge Tick with solid fill">
            <a:extLst>
              <a:ext uri="{FF2B5EF4-FFF2-40B4-BE49-F238E27FC236}">
                <a16:creationId xmlns:a16="http://schemas.microsoft.com/office/drawing/2014/main" id="{9FDAB747-A48A-4A96-811A-A4D65752CE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8365" y="5981073"/>
            <a:ext cx="551985" cy="551985"/>
          </a:xfrm>
          <a:prstGeom prst="rect">
            <a:avLst/>
          </a:prstGeom>
        </p:spPr>
      </p:pic>
    </p:spTree>
    <p:extLst>
      <p:ext uri="{BB962C8B-B14F-4D97-AF65-F5344CB8AC3E}">
        <p14:creationId xmlns:p14="http://schemas.microsoft.com/office/powerpoint/2010/main" val="75685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9897-B6F0-4173-BF4D-8A9421433FCB}"/>
              </a:ext>
            </a:extLst>
          </p:cNvPr>
          <p:cNvSpPr>
            <a:spLocks noGrp="1"/>
          </p:cNvSpPr>
          <p:nvPr>
            <p:ph type="title"/>
          </p:nvPr>
        </p:nvSpPr>
        <p:spPr/>
        <p:txBody>
          <a:bodyPr/>
          <a:lstStyle/>
          <a:p>
            <a:r>
              <a:rPr lang="en-US"/>
              <a:t>Knowledge Check! </a:t>
            </a:r>
          </a:p>
        </p:txBody>
      </p:sp>
      <p:grpSp>
        <p:nvGrpSpPr>
          <p:cNvPr id="3" name="Group 2">
            <a:extLst>
              <a:ext uri="{FF2B5EF4-FFF2-40B4-BE49-F238E27FC236}">
                <a16:creationId xmlns:a16="http://schemas.microsoft.com/office/drawing/2014/main" id="{D90CB3C1-1EAE-43E8-AEAF-742C6756A4E1}"/>
              </a:ext>
              <a:ext uri="{C183D7F6-B498-43B3-948B-1728B52AA6E4}">
                <adec:decorative xmlns:adec="http://schemas.microsoft.com/office/drawing/2017/decorative" val="1"/>
              </a:ext>
            </a:extLst>
          </p:cNvPr>
          <p:cNvGrpSpPr/>
          <p:nvPr/>
        </p:nvGrpSpPr>
        <p:grpSpPr>
          <a:xfrm>
            <a:off x="334537" y="1416205"/>
            <a:ext cx="11407697" cy="5084955"/>
            <a:chOff x="842153" y="3216949"/>
            <a:chExt cx="10507693" cy="1614725"/>
          </a:xfrm>
        </p:grpSpPr>
        <p:sp>
          <p:nvSpPr>
            <p:cNvPr id="5" name="Freeform: Shape 4">
              <a:extLst>
                <a:ext uri="{FF2B5EF4-FFF2-40B4-BE49-F238E27FC236}">
                  <a16:creationId xmlns:a16="http://schemas.microsoft.com/office/drawing/2014/main" id="{F62CB53B-4FED-4E3D-B5A2-5FA169C7B30E}"/>
                </a:ext>
              </a:extLst>
            </p:cNvPr>
            <p:cNvSpPr/>
            <p:nvPr/>
          </p:nvSpPr>
          <p:spPr>
            <a:xfrm>
              <a:off x="842153"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711200">
                <a:lnSpc>
                  <a:spcPct val="90000"/>
                </a:lnSpc>
                <a:spcBef>
                  <a:spcPct val="0"/>
                </a:spcBef>
                <a:spcAft>
                  <a:spcPct val="35000"/>
                </a:spcAft>
                <a:buNone/>
              </a:pPr>
              <a:r>
                <a:rPr lang="en-US" kern="1200"/>
                <a:t>1. During the process of identifying an evidence-based program that fits your community which of the following should you do?</a:t>
              </a:r>
            </a:p>
          </p:txBody>
        </p:sp>
        <p:sp>
          <p:nvSpPr>
            <p:cNvPr id="6" name="Freeform: Shape 5">
              <a:extLst>
                <a:ext uri="{FF2B5EF4-FFF2-40B4-BE49-F238E27FC236}">
                  <a16:creationId xmlns:a16="http://schemas.microsoft.com/office/drawing/2014/main" id="{734938CB-7A31-4D9D-9171-787E1484590F}"/>
                </a:ext>
              </a:extLst>
            </p:cNvPr>
            <p:cNvSpPr/>
            <p:nvPr/>
          </p:nvSpPr>
          <p:spPr>
            <a:xfrm>
              <a:off x="842153"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171450" lvl="1" indent="-171450" algn="l" defTabSz="711200">
                <a:lnSpc>
                  <a:spcPct val="90000"/>
                </a:lnSpc>
                <a:spcBef>
                  <a:spcPct val="0"/>
                </a:spcBef>
                <a:spcAft>
                  <a:spcPct val="15000"/>
                </a:spcAft>
                <a:buFont typeface="+mj-lt"/>
                <a:buAutoNum type="alphaLcParenR"/>
              </a:pPr>
              <a:r>
                <a:rPr lang="en-US" kern="1200"/>
                <a:t> Understand your community’s health needs and priorities</a:t>
              </a:r>
            </a:p>
            <a:p>
              <a:pPr marL="171450" lvl="1" indent="-171450" algn="l" defTabSz="711200">
                <a:lnSpc>
                  <a:spcPct val="90000"/>
                </a:lnSpc>
                <a:spcBef>
                  <a:spcPct val="0"/>
                </a:spcBef>
                <a:spcAft>
                  <a:spcPct val="15000"/>
                </a:spcAft>
                <a:buFont typeface="+mj-lt"/>
                <a:buAutoNum type="alphaLcParenR"/>
              </a:pPr>
              <a:r>
                <a:rPr lang="en-US" kern="1200"/>
                <a:t> Assess the strength of evidence</a:t>
              </a:r>
            </a:p>
            <a:p>
              <a:pPr marL="171450" lvl="1" indent="-171450" algn="l" defTabSz="711200">
                <a:lnSpc>
                  <a:spcPct val="90000"/>
                </a:lnSpc>
                <a:spcBef>
                  <a:spcPct val="0"/>
                </a:spcBef>
                <a:spcAft>
                  <a:spcPct val="15000"/>
                </a:spcAft>
                <a:buFont typeface="+mj-lt"/>
                <a:buAutoNum type="alphaLcParenR"/>
              </a:pPr>
              <a:r>
                <a:rPr lang="en-US" kern="1200"/>
                <a:t> Consider the degree of fit </a:t>
              </a:r>
            </a:p>
            <a:p>
              <a:pPr marL="171450" lvl="1" indent="-171450" algn="l" defTabSz="711200">
                <a:lnSpc>
                  <a:spcPct val="90000"/>
                </a:lnSpc>
                <a:spcBef>
                  <a:spcPct val="0"/>
                </a:spcBef>
                <a:spcAft>
                  <a:spcPct val="15000"/>
                </a:spcAft>
                <a:buFont typeface="+mj-lt"/>
                <a:buAutoNum type="alphaLcParenR"/>
              </a:pPr>
              <a:r>
                <a:rPr lang="en-US" b="1" kern="1200"/>
                <a:t> All the above</a:t>
              </a:r>
            </a:p>
          </p:txBody>
        </p:sp>
        <p:sp>
          <p:nvSpPr>
            <p:cNvPr id="7" name="Freeform: Shape 6">
              <a:extLst>
                <a:ext uri="{FF2B5EF4-FFF2-40B4-BE49-F238E27FC236}">
                  <a16:creationId xmlns:a16="http://schemas.microsoft.com/office/drawing/2014/main" id="{6B0360FF-C570-4BA3-BFFB-E5F22A08E810}"/>
                </a:ext>
              </a:extLst>
            </p:cNvPr>
            <p:cNvSpPr/>
            <p:nvPr/>
          </p:nvSpPr>
          <p:spPr>
            <a:xfrm>
              <a:off x="3552282"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2. Evidence-based programs are skills, techniques, or strategies that can be used when a practitioner is interacting directly with a customer.</a:t>
              </a:r>
            </a:p>
          </p:txBody>
        </p:sp>
        <p:sp>
          <p:nvSpPr>
            <p:cNvPr id="8" name="Freeform: Shape 7">
              <a:extLst>
                <a:ext uri="{FF2B5EF4-FFF2-40B4-BE49-F238E27FC236}">
                  <a16:creationId xmlns:a16="http://schemas.microsoft.com/office/drawing/2014/main" id="{55AFFE2A-8A57-4429-B16C-A95E6D581B14}"/>
                </a:ext>
              </a:extLst>
            </p:cNvPr>
            <p:cNvSpPr/>
            <p:nvPr/>
          </p:nvSpPr>
          <p:spPr>
            <a:xfrm>
              <a:off x="3552282"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171450" lvl="1" indent="-171450" algn="l" defTabSz="711200">
                <a:lnSpc>
                  <a:spcPct val="90000"/>
                </a:lnSpc>
                <a:spcBef>
                  <a:spcPct val="0"/>
                </a:spcBef>
                <a:spcAft>
                  <a:spcPct val="15000"/>
                </a:spcAft>
                <a:buFont typeface="+mj-lt"/>
                <a:buAutoNum type="alphaLcParenR"/>
              </a:pPr>
              <a:r>
                <a:rPr lang="en-US" kern="1200"/>
                <a:t> True</a:t>
              </a:r>
            </a:p>
            <a:p>
              <a:pPr marL="171450" lvl="1" indent="-171450" algn="l" defTabSz="711200">
                <a:lnSpc>
                  <a:spcPct val="90000"/>
                </a:lnSpc>
                <a:spcBef>
                  <a:spcPct val="0"/>
                </a:spcBef>
                <a:spcAft>
                  <a:spcPct val="15000"/>
                </a:spcAft>
                <a:buFont typeface="+mj-lt"/>
                <a:buAutoNum type="alphaLcParenR"/>
              </a:pPr>
              <a:r>
                <a:rPr lang="en-US" b="1" kern="1200"/>
                <a:t> False</a:t>
              </a:r>
            </a:p>
          </p:txBody>
        </p:sp>
        <p:sp>
          <p:nvSpPr>
            <p:cNvPr id="9" name="Freeform: Shape 8">
              <a:extLst>
                <a:ext uri="{FF2B5EF4-FFF2-40B4-BE49-F238E27FC236}">
                  <a16:creationId xmlns:a16="http://schemas.microsoft.com/office/drawing/2014/main" id="{22310927-29F1-4D43-9684-C3C223DFD056}"/>
                </a:ext>
              </a:extLst>
            </p:cNvPr>
            <p:cNvSpPr/>
            <p:nvPr/>
          </p:nvSpPr>
          <p:spPr>
            <a:xfrm>
              <a:off x="6262411"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711200">
                <a:lnSpc>
                  <a:spcPct val="90000"/>
                </a:lnSpc>
                <a:spcBef>
                  <a:spcPct val="0"/>
                </a:spcBef>
                <a:spcAft>
                  <a:spcPct val="35000"/>
                </a:spcAft>
                <a:buFont typeface="+mj-lt"/>
                <a:buNone/>
              </a:pPr>
              <a:r>
                <a:rPr lang="en-US" kern="1200"/>
                <a:t>3. Online registries are the best starting place for identifying an evidence-based program, however they may also be…</a:t>
              </a:r>
            </a:p>
          </p:txBody>
        </p:sp>
        <p:sp>
          <p:nvSpPr>
            <p:cNvPr id="10" name="Freeform: Shape 9">
              <a:extLst>
                <a:ext uri="{FF2B5EF4-FFF2-40B4-BE49-F238E27FC236}">
                  <a16:creationId xmlns:a16="http://schemas.microsoft.com/office/drawing/2014/main" id="{06A64F1A-030A-463C-9C7D-7B7AE68D3742}"/>
                </a:ext>
              </a:extLst>
            </p:cNvPr>
            <p:cNvSpPr/>
            <p:nvPr/>
          </p:nvSpPr>
          <p:spPr>
            <a:xfrm>
              <a:off x="6262411"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Incomplete </a:t>
              </a:r>
              <a:endParaRPr lang="en-US" kern="1200"/>
            </a:p>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Out-of-date </a:t>
              </a:r>
              <a:endParaRPr lang="en-US" kern="1200"/>
            </a:p>
            <a:p>
              <a:pPr marL="342900" lvl="1" indent="-342900" algn="l" defTabSz="711200">
                <a:lnSpc>
                  <a:spcPct val="90000"/>
                </a:lnSpc>
                <a:spcBef>
                  <a:spcPct val="0"/>
                </a:spcBef>
                <a:spcAft>
                  <a:spcPct val="15000"/>
                </a:spcAft>
                <a:buFont typeface="+mj-lt"/>
                <a:buAutoNum type="alphaLcParenR"/>
              </a:pPr>
              <a:r>
                <a:rPr lang="en-US" kern="1200">
                  <a:effectLst/>
                  <a:latin typeface="Arial" panose="020B0604020202020204" pitchFamily="34" charset="0"/>
                  <a:ea typeface="Calibri" panose="020F0502020204030204" pitchFamily="34" charset="0"/>
                  <a:cs typeface="Times New Roman" panose="02020603050405020304" pitchFamily="18" charset="0"/>
                </a:rPr>
                <a:t>Contradictory to other evidence of the same program</a:t>
              </a:r>
              <a:endParaRPr lang="en-US" kern="1200"/>
            </a:p>
            <a:p>
              <a:pPr marL="342900" lvl="1" indent="-342900" algn="l" defTabSz="711200">
                <a:lnSpc>
                  <a:spcPct val="90000"/>
                </a:lnSpc>
                <a:spcBef>
                  <a:spcPct val="0"/>
                </a:spcBef>
                <a:spcAft>
                  <a:spcPct val="15000"/>
                </a:spcAft>
                <a:buFont typeface="+mj-lt"/>
                <a:buAutoNum type="alphaLcParenR"/>
              </a:pPr>
              <a:r>
                <a:rPr lang="en-US" b="1" kern="1200">
                  <a:effectLst/>
                  <a:latin typeface="Arial" panose="020B0604020202020204" pitchFamily="34" charset="0"/>
                  <a:ea typeface="Calibri" panose="020F0502020204030204" pitchFamily="34" charset="0"/>
                  <a:cs typeface="Times New Roman" panose="02020603050405020304" pitchFamily="18" charset="0"/>
                </a:rPr>
                <a:t>All the above</a:t>
              </a:r>
              <a:endParaRPr lang="en-US" b="1" kern="1200"/>
            </a:p>
          </p:txBody>
        </p:sp>
        <p:sp>
          <p:nvSpPr>
            <p:cNvPr id="11" name="Freeform: Shape 10">
              <a:extLst>
                <a:ext uri="{FF2B5EF4-FFF2-40B4-BE49-F238E27FC236}">
                  <a16:creationId xmlns:a16="http://schemas.microsoft.com/office/drawing/2014/main" id="{A94236BF-C788-458C-9F4D-FFC7138CA57E}"/>
                </a:ext>
              </a:extLst>
            </p:cNvPr>
            <p:cNvSpPr/>
            <p:nvPr/>
          </p:nvSpPr>
          <p:spPr>
            <a:xfrm>
              <a:off x="8972540"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sz="1800">
                  <a:effectLst/>
                  <a:latin typeface="+mj-lt"/>
                </a:rPr>
                <a:t>4. Assessing community needs involves examining local data and gathering input from key community stakeholders about priority problems and risk/protective factors. </a:t>
              </a:r>
              <a:endParaRPr lang="en-US" kern="1200">
                <a:latin typeface="+mj-lt"/>
              </a:endParaRPr>
            </a:p>
          </p:txBody>
        </p:sp>
        <p:sp>
          <p:nvSpPr>
            <p:cNvPr id="12" name="Freeform: Shape 11">
              <a:extLst>
                <a:ext uri="{FF2B5EF4-FFF2-40B4-BE49-F238E27FC236}">
                  <a16:creationId xmlns:a16="http://schemas.microsoft.com/office/drawing/2014/main" id="{2ECC41C5-E4FB-44D9-98DE-1AACAFB54A84}"/>
                </a:ext>
              </a:extLst>
            </p:cNvPr>
            <p:cNvSpPr/>
            <p:nvPr/>
          </p:nvSpPr>
          <p:spPr>
            <a:xfrm>
              <a:off x="8972540"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b="1" kern="1200"/>
                <a:t> True</a:t>
              </a:r>
            </a:p>
            <a:p>
              <a:pPr marL="57150" lvl="1" indent="-57150" algn="l" defTabSz="444500">
                <a:lnSpc>
                  <a:spcPct val="90000"/>
                </a:lnSpc>
                <a:spcBef>
                  <a:spcPct val="0"/>
                </a:spcBef>
                <a:spcAft>
                  <a:spcPct val="15000"/>
                </a:spcAft>
                <a:buFont typeface="+mj-lt"/>
                <a:buAutoNum type="alphaLcParenR"/>
              </a:pPr>
              <a:r>
                <a:rPr lang="en-US"/>
                <a:t> False</a:t>
              </a:r>
              <a:endParaRPr lang="en-US" kern="1200"/>
            </a:p>
          </p:txBody>
        </p:sp>
      </p:grpSp>
    </p:spTree>
    <p:extLst>
      <p:ext uri="{BB962C8B-B14F-4D97-AF65-F5344CB8AC3E}">
        <p14:creationId xmlns:p14="http://schemas.microsoft.com/office/powerpoint/2010/main" val="1646502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F4B7DD6-3B06-4C16-B34D-4DC3E3F2E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D56DA4-883B-4DDD-B3BE-A59FEDC88FA1}"/>
              </a:ext>
            </a:extLst>
          </p:cNvPr>
          <p:cNvSpPr>
            <a:spLocks noGrp="1"/>
          </p:cNvSpPr>
          <p:nvPr>
            <p:ph type="title"/>
          </p:nvPr>
        </p:nvSpPr>
        <p:spPr>
          <a:xfrm>
            <a:off x="1303850" y="891541"/>
            <a:ext cx="5866189" cy="4074074"/>
          </a:xfrm>
        </p:spPr>
        <p:txBody>
          <a:bodyPr vert="horz" lIns="91440" tIns="45720" rIns="91440" bIns="45720" rtlCol="0" anchor="b">
            <a:normAutofit/>
          </a:bodyPr>
          <a:lstStyle/>
          <a:p>
            <a:pPr algn="l"/>
            <a:r>
              <a:rPr lang="en-US" sz="5000" kern="1200">
                <a:solidFill>
                  <a:schemeClr val="tx1"/>
                </a:solidFill>
                <a:latin typeface="+mj-lt"/>
                <a:ea typeface="+mj-ea"/>
                <a:cs typeface="+mj-cs"/>
              </a:rPr>
              <a:t>Prevention Lesson Package:</a:t>
            </a:r>
            <a:br>
              <a:rPr lang="en-US" sz="5000" kern="1200">
                <a:solidFill>
                  <a:schemeClr val="tx1"/>
                </a:solidFill>
                <a:latin typeface="+mj-lt"/>
                <a:ea typeface="+mj-ea"/>
                <a:cs typeface="+mj-cs"/>
              </a:rPr>
            </a:br>
            <a:r>
              <a:rPr lang="en-US" sz="5000" kern="1200">
                <a:solidFill>
                  <a:schemeClr val="tx1"/>
                </a:solidFill>
                <a:latin typeface="+mj-lt"/>
                <a:ea typeface="+mj-ea"/>
                <a:cs typeface="+mj-cs"/>
              </a:rPr>
              <a:t>Selecting Evidence-based Programs and Practices</a:t>
            </a:r>
          </a:p>
        </p:txBody>
      </p:sp>
      <p:sp>
        <p:nvSpPr>
          <p:cNvPr id="34" name="Rectangle 33">
            <a:extLst>
              <a:ext uri="{FF2B5EF4-FFF2-40B4-BE49-F238E27FC236}">
                <a16:creationId xmlns:a16="http://schemas.microsoft.com/office/drawing/2014/main" id="{120582D2-07E2-46B9-8A77-58C7E6574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lassroom">
            <a:extLst>
              <a:ext uri="{FF2B5EF4-FFF2-40B4-BE49-F238E27FC236}">
                <a16:creationId xmlns:a16="http://schemas.microsoft.com/office/drawing/2014/main" id="{8CA7A368-AA8D-474D-B8B1-ABDF9AEF0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815" y="1427017"/>
            <a:ext cx="4000156" cy="4000156"/>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3207552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44CE-A636-4B7D-A500-57B32D70CB4C}"/>
              </a:ext>
            </a:extLst>
          </p:cNvPr>
          <p:cNvSpPr>
            <a:spLocks noGrp="1"/>
          </p:cNvSpPr>
          <p:nvPr>
            <p:ph type="title"/>
          </p:nvPr>
        </p:nvSpPr>
        <p:spPr>
          <a:xfrm>
            <a:off x="960100" y="978102"/>
            <a:ext cx="10588434" cy="1062644"/>
          </a:xfrm>
        </p:spPr>
        <p:txBody>
          <a:bodyPr anchor="b">
            <a:normAutofit fontScale="90000"/>
          </a:bodyPr>
          <a:lstStyle/>
          <a:p>
            <a:r>
              <a:rPr lang="en-US" sz="3600" b="1"/>
              <a:t>Activity 1: Selecting Evidence-Based Programs Based</a:t>
            </a:r>
            <a:endParaRPr lang="en-US" sz="3400" b="1"/>
          </a:p>
        </p:txBody>
      </p:sp>
      <p:cxnSp>
        <p:nvCxnSpPr>
          <p:cNvPr id="82" name="Straight Connector 82">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8" name="Graphic 77" descr="Classroom">
            <a:extLst>
              <a:ext uri="{FF2B5EF4-FFF2-40B4-BE49-F238E27FC236}">
                <a16:creationId xmlns:a16="http://schemas.microsoft.com/office/drawing/2014/main" id="{F7C986CA-1F22-4A5F-B899-E00FF1F47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5" name="Content Placeholder 4">
            <a:extLst>
              <a:ext uri="{FF2B5EF4-FFF2-40B4-BE49-F238E27FC236}">
                <a16:creationId xmlns:a16="http://schemas.microsoft.com/office/drawing/2014/main" id="{561E7406-9A5F-4839-9DE8-DD583CDB1673}"/>
              </a:ext>
            </a:extLst>
          </p:cNvPr>
          <p:cNvSpPr>
            <a:spLocks noGrp="1"/>
          </p:cNvSpPr>
          <p:nvPr>
            <p:ph idx="1"/>
          </p:nvPr>
        </p:nvSpPr>
        <p:spPr>
          <a:xfrm>
            <a:off x="4437888" y="2401828"/>
            <a:ext cx="7559040" cy="4267195"/>
          </a:xfrm>
        </p:spPr>
        <p:txBody>
          <a:bodyPr>
            <a:normAutofit fontScale="70000" lnSpcReduction="20000"/>
          </a:bodyPr>
          <a:lstStyle/>
          <a:p>
            <a:pPr lvl="0">
              <a:lnSpc>
                <a:spcPct val="120000"/>
              </a:lnSpc>
            </a:pPr>
            <a:r>
              <a:rPr lang="en-US"/>
              <a:t>Choose an outcome of interest to you and using the “</a:t>
            </a:r>
            <a:r>
              <a:rPr lang="en-US">
                <a:hlinkClick r:id="rId5"/>
              </a:rPr>
              <a:t>Find Programs</a:t>
            </a:r>
            <a:r>
              <a:rPr lang="en-US"/>
              <a:t>” tab on the Blueprints for Healthy Youth Development website, look at some of the programs that are identified for addressing your outcome.</a:t>
            </a:r>
          </a:p>
          <a:p>
            <a:pPr lvl="0">
              <a:lnSpc>
                <a:spcPct val="120000"/>
              </a:lnSpc>
            </a:pPr>
            <a:r>
              <a:rPr lang="en-US"/>
              <a:t>Select a program and summarize and be prepared to share with the class:</a:t>
            </a:r>
          </a:p>
          <a:p>
            <a:pPr lvl="1">
              <a:lnSpc>
                <a:spcPct val="120000"/>
              </a:lnSpc>
            </a:pPr>
            <a:r>
              <a:rPr lang="en-US"/>
              <a:t>risk and protective factors the program is addresses; </a:t>
            </a:r>
          </a:p>
          <a:p>
            <a:pPr lvl="1">
              <a:lnSpc>
                <a:spcPct val="120000"/>
              </a:lnSpc>
            </a:pPr>
            <a:r>
              <a:rPr lang="en-US"/>
              <a:t>main outcomes of the program; </a:t>
            </a:r>
          </a:p>
          <a:p>
            <a:pPr lvl="1">
              <a:lnSpc>
                <a:spcPct val="120000"/>
              </a:lnSpc>
            </a:pPr>
            <a:r>
              <a:rPr lang="en-US"/>
              <a:t>program background; </a:t>
            </a:r>
          </a:p>
          <a:p>
            <a:pPr lvl="1">
              <a:lnSpc>
                <a:spcPct val="120000"/>
              </a:lnSpc>
            </a:pPr>
            <a:r>
              <a:rPr lang="en-US"/>
              <a:t>evidence for the program;</a:t>
            </a:r>
          </a:p>
          <a:p>
            <a:pPr lvl="1">
              <a:lnSpc>
                <a:spcPct val="120000"/>
              </a:lnSpc>
            </a:pPr>
            <a:r>
              <a:rPr lang="en-US"/>
              <a:t>components of the program; and</a:t>
            </a:r>
          </a:p>
          <a:p>
            <a:pPr lvl="1">
              <a:lnSpc>
                <a:spcPct val="120000"/>
              </a:lnSpc>
            </a:pPr>
            <a:r>
              <a:rPr lang="en-US"/>
              <a:t>who you would recommend this program to and why. </a:t>
            </a:r>
          </a:p>
        </p:txBody>
      </p:sp>
    </p:spTree>
    <p:extLst>
      <p:ext uri="{BB962C8B-B14F-4D97-AF65-F5344CB8AC3E}">
        <p14:creationId xmlns:p14="http://schemas.microsoft.com/office/powerpoint/2010/main" val="981528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656D9-E6A6-4AEA-A413-7D99F3EC29F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B43693E-6E31-4B38-883F-FC81FB4E195E}"/>
              </a:ext>
            </a:extLst>
          </p:cNvPr>
          <p:cNvSpPr>
            <a:spLocks noGrp="1"/>
          </p:cNvSpPr>
          <p:nvPr>
            <p:ph idx="1"/>
          </p:nvPr>
        </p:nvSpPr>
        <p:spPr>
          <a:xfrm>
            <a:off x="838200" y="1411111"/>
            <a:ext cx="10515600" cy="5102578"/>
          </a:xfrm>
        </p:spPr>
        <p:txBody>
          <a:bodyPr/>
          <a:lstStyle/>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Blueprints for Healthy Youth Development. (</a:t>
            </a:r>
            <a:r>
              <a:rPr lang="en-US" sz="1600" dirty="0" err="1">
                <a:effectLst/>
                <a:latin typeface="+mj-lt"/>
                <a:ea typeface="Calibri" panose="020F0502020204030204" pitchFamily="34" charset="0"/>
                <a:cs typeface="Times New Roman" panose="02020603050405020304" pitchFamily="18" charset="0"/>
              </a:rPr>
              <a:t>nd</a:t>
            </a:r>
            <a:r>
              <a:rPr lang="en-US" sz="1600" dirty="0">
                <a:effectLst/>
                <a:latin typeface="+mj-lt"/>
                <a:ea typeface="Calibri" panose="020F0502020204030204" pitchFamily="34" charset="0"/>
                <a:cs typeface="Times New Roman" panose="02020603050405020304" pitchFamily="18" charset="0"/>
              </a:rPr>
              <a:t>). FAQ.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2"/>
              </a:rPr>
              <a:t>https://www.blueprintsprograms.org/faq/</a:t>
            </a:r>
            <a:r>
              <a:rPr lang="en-US" sz="1600" dirty="0">
                <a:effectLst/>
                <a:latin typeface="+mj-lt"/>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Buckley, P. R., Fagan, A. A., </a:t>
            </a:r>
            <a:r>
              <a:rPr lang="en-US" sz="1600" dirty="0" err="1">
                <a:effectLst/>
                <a:latin typeface="+mj-lt"/>
                <a:ea typeface="Calibri" panose="020F0502020204030204" pitchFamily="34" charset="0"/>
                <a:cs typeface="Times New Roman" panose="02020603050405020304" pitchFamily="18" charset="0"/>
              </a:rPr>
              <a:t>Pampel</a:t>
            </a:r>
            <a:r>
              <a:rPr lang="en-US" sz="1600" dirty="0">
                <a:effectLst/>
                <a:latin typeface="+mj-lt"/>
                <a:ea typeface="Calibri" panose="020F0502020204030204" pitchFamily="34" charset="0"/>
                <a:cs typeface="Times New Roman" panose="02020603050405020304" pitchFamily="18" charset="0"/>
              </a:rPr>
              <a:t>, F. C., &amp; Hill, K. G. (2020). Making evidence-based interventions relevant for	 users: A comparison of requirements for dissemination readiness across program registries. </a:t>
            </a:r>
            <a:r>
              <a:rPr lang="en-US" sz="1600" i="1" dirty="0">
                <a:effectLst/>
                <a:latin typeface="+mj-lt"/>
                <a:ea typeface="Calibri" panose="020F0502020204030204" pitchFamily="34" charset="0"/>
                <a:cs typeface="Times New Roman" panose="02020603050405020304" pitchFamily="18" charset="0"/>
              </a:rPr>
              <a:t>Evaluation	 Review, 44</a:t>
            </a:r>
            <a:r>
              <a:rPr lang="en-US" sz="1600" dirty="0">
                <a:effectLst/>
                <a:latin typeface="+mj-lt"/>
                <a:ea typeface="Calibri" panose="020F0502020204030204" pitchFamily="34" charset="0"/>
                <a:cs typeface="Times New Roman" panose="02020603050405020304" pitchFamily="18" charset="0"/>
              </a:rPr>
              <a:t>(1), 51–83.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3"/>
              </a:rPr>
              <a:t>https://doi.org/10.1177/0193841X20933776</a:t>
            </a:r>
            <a:endParaRPr lang="en-US" sz="16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Evidence-Based Leadership Collaborative. (n.d.). Evidence-based programs 101.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4"/>
              </a:rPr>
              <a:t>http://www.eblcprograms.org/docs/pdfs/EBPs_101.pdf</a:t>
            </a:r>
            <a:endParaRPr lang="en-US" sz="16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Gottfredson, D. C., Cook, T. D., Gardner, F. E., Gorman-Smith, D., Howe, G. W., Sandler, I. N., &amp; </a:t>
            </a:r>
            <a:r>
              <a:rPr lang="en-US" sz="1600" dirty="0" err="1">
                <a:effectLst/>
                <a:latin typeface="+mj-lt"/>
                <a:ea typeface="Calibri" panose="020F0502020204030204" pitchFamily="34" charset="0"/>
                <a:cs typeface="Times New Roman" panose="02020603050405020304" pitchFamily="18" charset="0"/>
              </a:rPr>
              <a:t>Zafft</a:t>
            </a:r>
            <a:r>
              <a:rPr lang="en-US" sz="1600" dirty="0">
                <a:effectLst/>
                <a:latin typeface="+mj-lt"/>
                <a:ea typeface="Calibri" panose="020F0502020204030204" pitchFamily="34" charset="0"/>
                <a:cs typeface="Times New Roman" panose="02020603050405020304" pitchFamily="18" charset="0"/>
              </a:rPr>
              <a:t>, K. M.		 (2015). Standards of evidence for efficacy, effectiveness, and scale-up research in prevention science:	 Next generation. </a:t>
            </a:r>
            <a:r>
              <a:rPr lang="en-US" sz="1600" i="1" dirty="0">
                <a:effectLst/>
                <a:latin typeface="+mj-lt"/>
                <a:ea typeface="Calibri" panose="020F0502020204030204" pitchFamily="34" charset="0"/>
                <a:cs typeface="Times New Roman" panose="02020603050405020304" pitchFamily="18" charset="0"/>
              </a:rPr>
              <a:t>Prevention science</a:t>
            </a:r>
            <a:r>
              <a:rPr lang="en-US" sz="1600" dirty="0">
                <a:effectLst/>
                <a:latin typeface="+mj-lt"/>
                <a:ea typeface="Calibri" panose="020F0502020204030204" pitchFamily="34" charset="0"/>
                <a:cs typeface="Times New Roman" panose="02020603050405020304" pitchFamily="18" charset="0"/>
              </a:rPr>
              <a:t>, </a:t>
            </a:r>
            <a:r>
              <a:rPr lang="en-US" sz="1600" i="1" dirty="0">
                <a:effectLst/>
                <a:latin typeface="+mj-lt"/>
                <a:ea typeface="Calibri" panose="020F0502020204030204" pitchFamily="34" charset="0"/>
                <a:cs typeface="Times New Roman" panose="02020603050405020304" pitchFamily="18" charset="0"/>
              </a:rPr>
              <a:t>16</a:t>
            </a:r>
            <a:r>
              <a:rPr lang="en-US" sz="1600" dirty="0">
                <a:effectLst/>
                <a:latin typeface="+mj-lt"/>
                <a:ea typeface="Calibri" panose="020F0502020204030204" pitchFamily="34" charset="0"/>
                <a:cs typeface="Times New Roman" panose="02020603050405020304" pitchFamily="18" charset="0"/>
              </a:rPr>
              <a:t>(7), 893-926.</a:t>
            </a:r>
          </a:p>
          <a:p>
            <a:pPr marL="0" marR="0" indent="0">
              <a:lnSpc>
                <a:spcPct val="107000"/>
              </a:lnSpc>
              <a:spcBef>
                <a:spcPts val="0"/>
              </a:spcBef>
              <a:spcAft>
                <a:spcPts val="800"/>
              </a:spcAft>
              <a:buNone/>
            </a:pPr>
            <a:r>
              <a:rPr lang="en-US" sz="1600" dirty="0" err="1">
                <a:effectLst/>
                <a:latin typeface="+mj-lt"/>
                <a:ea typeface="Calibri" panose="020F0502020204030204" pitchFamily="34" charset="0"/>
                <a:cs typeface="Times New Roman" panose="02020603050405020304" pitchFamily="18" charset="0"/>
              </a:rPr>
              <a:t>Fixsen</a:t>
            </a:r>
            <a:r>
              <a:rPr lang="en-US" sz="1600" dirty="0">
                <a:effectLst/>
                <a:latin typeface="+mj-lt"/>
                <a:ea typeface="Calibri" panose="020F0502020204030204" pitchFamily="34" charset="0"/>
                <a:cs typeface="Times New Roman" panose="02020603050405020304" pitchFamily="18" charset="0"/>
              </a:rPr>
              <a:t>, D. L., </a:t>
            </a:r>
            <a:r>
              <a:rPr lang="en-US" sz="1600" dirty="0" err="1">
                <a:effectLst/>
                <a:latin typeface="+mj-lt"/>
                <a:ea typeface="Calibri" panose="020F0502020204030204" pitchFamily="34" charset="0"/>
                <a:cs typeface="Times New Roman" panose="02020603050405020304" pitchFamily="18" charset="0"/>
              </a:rPr>
              <a:t>Naoom</a:t>
            </a:r>
            <a:r>
              <a:rPr lang="en-US" sz="1600" dirty="0">
                <a:effectLst/>
                <a:latin typeface="+mj-lt"/>
                <a:ea typeface="Calibri" panose="020F0502020204030204" pitchFamily="34" charset="0"/>
                <a:cs typeface="Times New Roman" panose="02020603050405020304" pitchFamily="18" charset="0"/>
              </a:rPr>
              <a:t>, S. F., </a:t>
            </a:r>
            <a:r>
              <a:rPr lang="en-US" sz="1600" dirty="0" err="1">
                <a:effectLst/>
                <a:latin typeface="+mj-lt"/>
                <a:ea typeface="Calibri" panose="020F0502020204030204" pitchFamily="34" charset="0"/>
                <a:cs typeface="Times New Roman" panose="02020603050405020304" pitchFamily="18" charset="0"/>
              </a:rPr>
              <a:t>Blase</a:t>
            </a:r>
            <a:r>
              <a:rPr lang="en-US" sz="1600" dirty="0">
                <a:effectLst/>
                <a:latin typeface="+mj-lt"/>
                <a:ea typeface="Calibri" panose="020F0502020204030204" pitchFamily="34" charset="0"/>
                <a:cs typeface="Times New Roman" panose="02020603050405020304" pitchFamily="18" charset="0"/>
              </a:rPr>
              <a:t>, K. A., Friedman, R. M. &amp; Wallace, F. (2005). Implementation Research: A		 Synthesis of the Literature. Tampa, FL: University of South Florida, Louis de la </a:t>
            </a:r>
            <a:r>
              <a:rPr lang="en-US" sz="1600" dirty="0" err="1">
                <a:effectLst/>
                <a:latin typeface="+mj-lt"/>
                <a:ea typeface="Calibri" panose="020F0502020204030204" pitchFamily="34" charset="0"/>
                <a:cs typeface="Times New Roman" panose="02020603050405020304" pitchFamily="18" charset="0"/>
              </a:rPr>
              <a:t>Parte</a:t>
            </a:r>
            <a:r>
              <a:rPr lang="en-US" sz="1600" dirty="0">
                <a:effectLst/>
                <a:latin typeface="+mj-lt"/>
                <a:ea typeface="Calibri" panose="020F0502020204030204" pitchFamily="34" charset="0"/>
                <a:cs typeface="Times New Roman" panose="02020603050405020304" pitchFamily="18" charset="0"/>
              </a:rPr>
              <a:t> Florida Mental		 Health Institute, The National Implementation Research Network (</a:t>
            </a:r>
            <a:r>
              <a:rPr lang="en-US" sz="1600" dirty="0" err="1">
                <a:effectLst/>
                <a:latin typeface="+mj-lt"/>
                <a:ea typeface="Calibri" panose="020F0502020204030204" pitchFamily="34" charset="0"/>
                <a:cs typeface="Times New Roman" panose="02020603050405020304" pitchFamily="18" charset="0"/>
              </a:rPr>
              <a:t>FMHI</a:t>
            </a:r>
            <a:r>
              <a:rPr lang="en-US" sz="1600" dirty="0">
                <a:effectLst/>
                <a:latin typeface="+mj-lt"/>
                <a:ea typeface="Calibri" panose="020F0502020204030204" pitchFamily="34" charset="0"/>
                <a:cs typeface="Times New Roman" panose="02020603050405020304" pitchFamily="18" charset="0"/>
              </a:rPr>
              <a:t> Publication #231).</a:t>
            </a: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Puddy, R. W. &amp; Wilkins, N. (2011). Understanding Evidence Part 1: Best Available Research Evidence. A Guide to	 the Continuum of Evidence of Effectiveness. Atlanta, GA: Centers for Disease Control and Prevention.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5"/>
              </a:rPr>
              <a:t>https://www.cdc.gov/violenceprevention/pdf/understanding_evidence-a.pdf</a:t>
            </a:r>
            <a:endParaRPr lang="en-US" sz="16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Substance Abuse and Mental Health Services Administration. (2018). Selecting best-fit programs and practices:		 Guidance for substance misuse prevention practitioners. Rockville, MD.</a:t>
            </a:r>
          </a:p>
        </p:txBody>
      </p:sp>
    </p:spTree>
    <p:extLst>
      <p:ext uri="{BB962C8B-B14F-4D97-AF65-F5344CB8AC3E}">
        <p14:creationId xmlns:p14="http://schemas.microsoft.com/office/powerpoint/2010/main" val="2738988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A4B385-296B-4B1A-891E-E21B140A96F5}"/>
              </a:ext>
            </a:extLst>
          </p:cNvPr>
          <p:cNvSpPr>
            <a:spLocks noGrp="1"/>
          </p:cNvSpPr>
          <p:nvPr>
            <p:ph type="title"/>
          </p:nvPr>
        </p:nvSpPr>
        <p:spPr>
          <a:xfrm>
            <a:off x="1524003" y="1999615"/>
            <a:ext cx="9144000" cy="2764028"/>
          </a:xfrm>
        </p:spPr>
        <p:txBody>
          <a:bodyPr vert="horz" lIns="91440" tIns="45720" rIns="91440" bIns="45720" rtlCol="0" anchor="ctr">
            <a:normAutofit/>
          </a:bodyPr>
          <a:lstStyle/>
          <a:p>
            <a:r>
              <a:rPr lang="en-US" sz="7200" b="1" kern="1200">
                <a:solidFill>
                  <a:srgbClr val="6A4A62"/>
                </a:solidFill>
                <a:effectLst>
                  <a:outerShdw blurRad="38100" dist="38100" dir="2700000" algn="tl">
                    <a:srgbClr val="000000">
                      <a:alpha val="43137"/>
                    </a:srgbClr>
                  </a:outerShdw>
                </a:effectLst>
                <a:latin typeface="+mj-lt"/>
                <a:ea typeface="+mj-ea"/>
                <a:cs typeface="+mj-cs"/>
              </a:rPr>
              <a:t>Implementation</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566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340262-6850-4E34-9B3B-C840110CFFA4}"/>
              </a:ext>
            </a:extLst>
          </p:cNvPr>
          <p:cNvSpPr>
            <a:spLocks noGrp="1"/>
          </p:cNvSpPr>
          <p:nvPr>
            <p:ph type="title"/>
          </p:nvPr>
        </p:nvSpPr>
        <p:spPr>
          <a:xfrm>
            <a:off x="838200" y="553761"/>
            <a:ext cx="10515600" cy="995915"/>
          </a:xfrm>
        </p:spPr>
        <p:txBody>
          <a:bodyPr anchor="ctr">
            <a:normAutofit/>
          </a:bodyPr>
          <a:lstStyle/>
          <a:p>
            <a:pPr algn="ctr"/>
            <a:r>
              <a:rPr lang="en-US"/>
              <a:t>What is Implementation?</a:t>
            </a:r>
          </a:p>
        </p:txBody>
      </p:sp>
      <p:sp>
        <p:nvSpPr>
          <p:cNvPr id="4" name="Content Placeholder 3">
            <a:extLst>
              <a:ext uri="{FF2B5EF4-FFF2-40B4-BE49-F238E27FC236}">
                <a16:creationId xmlns:a16="http://schemas.microsoft.com/office/drawing/2014/main" id="{A826333F-3D9B-4604-8748-4803DD828A96}"/>
              </a:ext>
            </a:extLst>
          </p:cNvPr>
          <p:cNvSpPr>
            <a:spLocks noGrp="1"/>
          </p:cNvSpPr>
          <p:nvPr>
            <p:ph idx="1"/>
          </p:nvPr>
        </p:nvSpPr>
        <p:spPr>
          <a:xfrm>
            <a:off x="1139686" y="1428322"/>
            <a:ext cx="9912628" cy="572756"/>
          </a:xfrm>
        </p:spPr>
        <p:txBody>
          <a:bodyPr anchor="ctr">
            <a:normAutofit/>
          </a:bodyPr>
          <a:lstStyle/>
          <a:p>
            <a:pPr marL="0" indent="0" algn="ctr">
              <a:buNone/>
            </a:pPr>
            <a:r>
              <a:rPr lang="en-US" sz="2000"/>
              <a:t>Implementation science connects research and practice (Ramaswamy et al., 2019).</a:t>
            </a:r>
          </a:p>
        </p:txBody>
      </p:sp>
      <p:pic>
        <p:nvPicPr>
          <p:cNvPr id="6" name="Picture 5">
            <a:extLst>
              <a:ext uri="{FF2B5EF4-FFF2-40B4-BE49-F238E27FC236}">
                <a16:creationId xmlns:a16="http://schemas.microsoft.com/office/drawing/2014/main" id="{09C6F4AA-C520-4DE2-8602-95BD56D9F28C}"/>
              </a:ext>
              <a:ext uri="{C183D7F6-B498-43B3-948B-1728B52AA6E4}">
                <adec:decorative xmlns:adec="http://schemas.microsoft.com/office/drawing/2017/decorative" val="1"/>
              </a:ext>
            </a:extLst>
          </p:cNvPr>
          <p:cNvPicPr/>
          <p:nvPr/>
        </p:nvPicPr>
        <p:blipFill rotWithShape="1">
          <a:blip r:embed="rId3"/>
          <a:srcRect l="65964" t="31257" r="8678" b="28658"/>
          <a:stretch/>
        </p:blipFill>
        <p:spPr bwMode="auto">
          <a:xfrm>
            <a:off x="1139686" y="2001078"/>
            <a:ext cx="10044129" cy="447923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489067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96DA4A1-5A25-4935-A91A-976DD22D7C03}"/>
              </a:ext>
            </a:extLst>
          </p:cNvPr>
          <p:cNvSpPr>
            <a:spLocks noGrp="1"/>
          </p:cNvSpPr>
          <p:nvPr>
            <p:ph type="title"/>
          </p:nvPr>
        </p:nvSpPr>
        <p:spPr>
          <a:xfrm>
            <a:off x="838199" y="291090"/>
            <a:ext cx="10515599" cy="708370"/>
          </a:xfrm>
        </p:spPr>
        <p:txBody>
          <a:bodyPr vert="horz" lIns="91440" tIns="45720" rIns="91440" bIns="45720" rtlCol="0" anchor="b">
            <a:normAutofit/>
          </a:bodyPr>
          <a:lstStyle/>
          <a:p>
            <a:r>
              <a:rPr lang="en-US" sz="3000" kern="1200">
                <a:latin typeface="+mj-lt"/>
                <a:ea typeface="+mj-ea"/>
                <a:cs typeface="+mj-cs"/>
              </a:rPr>
              <a:t>Dimensions of Implementation (Berkel et al., 2011)</a:t>
            </a:r>
          </a:p>
        </p:txBody>
      </p:sp>
      <p:graphicFrame>
        <p:nvGraphicFramePr>
          <p:cNvPr id="19" name="Table 4">
            <a:extLst>
              <a:ext uri="{FF2B5EF4-FFF2-40B4-BE49-F238E27FC236}">
                <a16:creationId xmlns:a16="http://schemas.microsoft.com/office/drawing/2014/main" id="{78A7C470-FCC7-48A5-BDD1-AB9A5AD1C274}"/>
              </a:ext>
            </a:extLst>
          </p:cNvPr>
          <p:cNvGraphicFramePr>
            <a:graphicFrameLocks noGrp="1"/>
          </p:cNvGraphicFramePr>
          <p:nvPr>
            <p:ph idx="1"/>
            <p:extLst>
              <p:ext uri="{D42A27DB-BD31-4B8C-83A1-F6EECF244321}">
                <p14:modId xmlns:p14="http://schemas.microsoft.com/office/powerpoint/2010/main" val="3704195914"/>
              </p:ext>
            </p:extLst>
          </p:nvPr>
        </p:nvGraphicFramePr>
        <p:xfrm>
          <a:off x="838200" y="1169204"/>
          <a:ext cx="10515601" cy="5664733"/>
        </p:xfrm>
        <a:graphic>
          <a:graphicData uri="http://schemas.openxmlformats.org/drawingml/2006/table">
            <a:tbl>
              <a:tblPr firstRow="1" bandRow="1">
                <a:noFill/>
                <a:tableStyleId>{5C22544A-7EE6-4342-B048-85BDC9FD1C3A}</a:tableStyleId>
              </a:tblPr>
              <a:tblGrid>
                <a:gridCol w="2098660">
                  <a:extLst>
                    <a:ext uri="{9D8B030D-6E8A-4147-A177-3AD203B41FA5}">
                      <a16:colId xmlns:a16="http://schemas.microsoft.com/office/drawing/2014/main" val="1079393847"/>
                    </a:ext>
                  </a:extLst>
                </a:gridCol>
                <a:gridCol w="5586520">
                  <a:extLst>
                    <a:ext uri="{9D8B030D-6E8A-4147-A177-3AD203B41FA5}">
                      <a16:colId xmlns:a16="http://schemas.microsoft.com/office/drawing/2014/main" val="3313092447"/>
                    </a:ext>
                  </a:extLst>
                </a:gridCol>
                <a:gridCol w="2830421">
                  <a:extLst>
                    <a:ext uri="{9D8B030D-6E8A-4147-A177-3AD203B41FA5}">
                      <a16:colId xmlns:a16="http://schemas.microsoft.com/office/drawing/2014/main" val="1657463767"/>
                    </a:ext>
                  </a:extLst>
                </a:gridCol>
              </a:tblGrid>
              <a:tr h="397947">
                <a:tc>
                  <a:txBody>
                    <a:bodyPr/>
                    <a:lstStyle/>
                    <a:p>
                      <a:r>
                        <a:rPr lang="en-US" sz="2000" b="1">
                          <a:solidFill>
                            <a:schemeClr val="tx1">
                              <a:lumMod val="75000"/>
                              <a:lumOff val="25000"/>
                            </a:schemeClr>
                          </a:solidFill>
                        </a:rPr>
                        <a:t>Dimension</a:t>
                      </a:r>
                    </a:p>
                  </a:txBody>
                  <a:tcPr marL="121740" marR="91305" marT="60870" marB="6087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2000" b="1">
                          <a:solidFill>
                            <a:schemeClr val="tx1">
                              <a:lumMod val="75000"/>
                              <a:lumOff val="25000"/>
                            </a:schemeClr>
                          </a:solidFill>
                        </a:rPr>
                        <a:t>Definition</a:t>
                      </a:r>
                    </a:p>
                  </a:txBody>
                  <a:tcPr marL="121740" marR="91305" marT="60870" marB="6087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2000" b="1">
                          <a:solidFill>
                            <a:schemeClr val="tx1">
                              <a:lumMod val="75000"/>
                              <a:lumOff val="25000"/>
                            </a:schemeClr>
                          </a:solidFill>
                        </a:rPr>
                        <a:t>Other Labels</a:t>
                      </a:r>
                    </a:p>
                  </a:txBody>
                  <a:tcPr marL="121740" marR="91305" marT="60870" marB="6087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738210206"/>
                  </a:ext>
                </a:extLst>
              </a:tr>
              <a:tr h="336535">
                <a:tc>
                  <a:txBody>
                    <a:bodyPr/>
                    <a:lstStyle/>
                    <a:p>
                      <a:r>
                        <a:rPr lang="en-US" sz="1200">
                          <a:solidFill>
                            <a:schemeClr val="tx1">
                              <a:lumMod val="75000"/>
                              <a:lumOff val="25000"/>
                            </a:schemeClr>
                          </a:solidFill>
                        </a:rPr>
                        <a:t>Differentiation</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Distinctiveness of a program’s theory and practices from other available programs</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Program uniqueness</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42117816"/>
                  </a:ext>
                </a:extLst>
              </a:tr>
              <a:tr h="496206">
                <a:tc>
                  <a:txBody>
                    <a:bodyPr/>
                    <a:lstStyle/>
                    <a:p>
                      <a:r>
                        <a:rPr lang="en-US" sz="1200">
                          <a:solidFill>
                            <a:schemeClr val="tx1">
                              <a:lumMod val="75000"/>
                              <a:lumOff val="25000"/>
                            </a:schemeClr>
                          </a:solidFill>
                        </a:rPr>
                        <a:t>Dosage </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Number of program sessions delivered</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Quantity</a:t>
                      </a:r>
                    </a:p>
                    <a:p>
                      <a:r>
                        <a:rPr lang="en-US" sz="1200">
                          <a:solidFill>
                            <a:schemeClr val="tx1">
                              <a:lumMod val="75000"/>
                              <a:lumOff val="25000"/>
                            </a:schemeClr>
                          </a:solidFill>
                        </a:rPr>
                        <a:t>Intervention strength</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556725794"/>
                  </a:ext>
                </a:extLst>
              </a:tr>
              <a:tr h="496206">
                <a:tc>
                  <a:txBody>
                    <a:bodyPr/>
                    <a:lstStyle/>
                    <a:p>
                      <a:r>
                        <a:rPr lang="en-US" sz="1200">
                          <a:solidFill>
                            <a:schemeClr val="tx1">
                              <a:lumMod val="75000"/>
                              <a:lumOff val="25000"/>
                            </a:schemeClr>
                          </a:solidFill>
                        </a:rPr>
                        <a:t>Reach</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Extent to which participants being served by the program are representative of the target population</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Participation rates</a:t>
                      </a:r>
                    </a:p>
                    <a:p>
                      <a:r>
                        <a:rPr lang="en-US" sz="1200">
                          <a:solidFill>
                            <a:schemeClr val="tx1">
                              <a:lumMod val="75000"/>
                              <a:lumOff val="25000"/>
                            </a:schemeClr>
                          </a:solidFill>
                        </a:rPr>
                        <a:t>Program scope</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509546599"/>
                  </a:ext>
                </a:extLst>
              </a:tr>
              <a:tr h="655876">
                <a:tc>
                  <a:txBody>
                    <a:bodyPr/>
                    <a:lstStyle/>
                    <a:p>
                      <a:r>
                        <a:rPr lang="en-US" sz="1200">
                          <a:solidFill>
                            <a:schemeClr val="tx1">
                              <a:lumMod val="75000"/>
                              <a:lumOff val="25000"/>
                            </a:schemeClr>
                          </a:solidFill>
                        </a:rPr>
                        <a:t>Monitoring</a:t>
                      </a:r>
                      <a:endParaRPr lang="en-US" sz="1200" baseline="30000">
                        <a:solidFill>
                          <a:schemeClr val="tx1">
                            <a:lumMod val="75000"/>
                            <a:lumOff val="25000"/>
                          </a:schemeClr>
                        </a:solidFill>
                      </a:endParaRP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Documenting what services members of intervention and control groups receive beyond the program being evaluated</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Treatment contamination</a:t>
                      </a:r>
                    </a:p>
                    <a:p>
                      <a:r>
                        <a:rPr lang="en-US" sz="1200">
                          <a:solidFill>
                            <a:schemeClr val="tx1">
                              <a:lumMod val="75000"/>
                              <a:lumOff val="25000"/>
                            </a:schemeClr>
                          </a:solidFill>
                        </a:rPr>
                        <a:t>Usual care</a:t>
                      </a:r>
                    </a:p>
                    <a:p>
                      <a:r>
                        <a:rPr lang="en-US" sz="1200">
                          <a:solidFill>
                            <a:schemeClr val="tx1">
                              <a:lumMod val="75000"/>
                              <a:lumOff val="25000"/>
                            </a:schemeClr>
                          </a:solidFill>
                        </a:rPr>
                        <a:t>Alternative services</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166209110"/>
                  </a:ext>
                </a:extLst>
              </a:tr>
              <a:tr h="977670">
                <a:tc>
                  <a:txBody>
                    <a:bodyPr/>
                    <a:lstStyle/>
                    <a:p>
                      <a:r>
                        <a:rPr lang="en-US" sz="1200">
                          <a:solidFill>
                            <a:schemeClr val="tx1">
                              <a:lumMod val="75000"/>
                              <a:lumOff val="25000"/>
                            </a:schemeClr>
                          </a:solidFill>
                        </a:rPr>
                        <a:t>Fidelity</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Whether prescribed program components were delivered as instructed in program protocol</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Adherence</a:t>
                      </a:r>
                    </a:p>
                    <a:p>
                      <a:r>
                        <a:rPr lang="en-US" sz="1200">
                          <a:solidFill>
                            <a:schemeClr val="tx1">
                              <a:lumMod val="75000"/>
                              <a:lumOff val="25000"/>
                            </a:schemeClr>
                          </a:solidFill>
                        </a:rPr>
                        <a:t>Compliance</a:t>
                      </a:r>
                    </a:p>
                    <a:p>
                      <a:r>
                        <a:rPr lang="en-US" sz="1200">
                          <a:solidFill>
                            <a:schemeClr val="tx1">
                              <a:lumMod val="75000"/>
                              <a:lumOff val="25000"/>
                            </a:schemeClr>
                          </a:solidFill>
                        </a:rPr>
                        <a:t>Integrity</a:t>
                      </a:r>
                    </a:p>
                    <a:p>
                      <a:r>
                        <a:rPr lang="en-US" sz="1200">
                          <a:solidFill>
                            <a:schemeClr val="tx1">
                              <a:lumMod val="75000"/>
                              <a:lumOff val="25000"/>
                            </a:schemeClr>
                          </a:solidFill>
                        </a:rPr>
                        <a:t>Faithful replication</a:t>
                      </a:r>
                    </a:p>
                    <a:p>
                      <a:r>
                        <a:rPr lang="en-US" sz="1200">
                          <a:solidFill>
                            <a:schemeClr val="tx1">
                              <a:lumMod val="75000"/>
                              <a:lumOff val="25000"/>
                            </a:schemeClr>
                          </a:solidFill>
                        </a:rPr>
                        <a:t>Completeness </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003092277"/>
                  </a:ext>
                </a:extLst>
              </a:tr>
              <a:tr h="336535">
                <a:tc>
                  <a:txBody>
                    <a:bodyPr/>
                    <a:lstStyle/>
                    <a:p>
                      <a:r>
                        <a:rPr lang="en-US" sz="1200">
                          <a:solidFill>
                            <a:schemeClr val="tx1">
                              <a:lumMod val="75000"/>
                              <a:lumOff val="25000"/>
                            </a:schemeClr>
                          </a:solidFill>
                        </a:rPr>
                        <a:t>Quality</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Teaching and clinical skill with which the program is implemented</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Competence</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865111964"/>
                  </a:ext>
                </a:extLst>
              </a:tr>
              <a:tr h="496206">
                <a:tc>
                  <a:txBody>
                    <a:bodyPr/>
                    <a:lstStyle/>
                    <a:p>
                      <a:r>
                        <a:rPr lang="en-US" sz="1200">
                          <a:solidFill>
                            <a:schemeClr val="tx1">
                              <a:lumMod val="75000"/>
                              <a:lumOff val="25000"/>
                            </a:schemeClr>
                          </a:solidFill>
                        </a:rPr>
                        <a:t>Adaptation</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Additions made to the program during implementation</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Modification</a:t>
                      </a:r>
                    </a:p>
                    <a:p>
                      <a:r>
                        <a:rPr lang="en-US" sz="1200">
                          <a:solidFill>
                            <a:schemeClr val="tx1">
                              <a:lumMod val="75000"/>
                              <a:lumOff val="25000"/>
                            </a:schemeClr>
                          </a:solidFill>
                        </a:rPr>
                        <a:t>Reinvention</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89608442"/>
                  </a:ext>
                </a:extLst>
              </a:tr>
              <a:tr h="1143727">
                <a:tc>
                  <a:txBody>
                    <a:bodyPr/>
                    <a:lstStyle/>
                    <a:p>
                      <a:r>
                        <a:rPr lang="en-US" sz="1200">
                          <a:solidFill>
                            <a:schemeClr val="tx1">
                              <a:lumMod val="75000"/>
                              <a:lumOff val="25000"/>
                            </a:schemeClr>
                          </a:solidFill>
                        </a:rPr>
                        <a:t>Responsiveness</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Involvement and interest in the program</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200">
                          <a:solidFill>
                            <a:schemeClr val="tx1">
                              <a:lumMod val="75000"/>
                              <a:lumOff val="25000"/>
                            </a:schemeClr>
                          </a:solidFill>
                        </a:rPr>
                        <a:t>Engagement</a:t>
                      </a:r>
                    </a:p>
                    <a:p>
                      <a:r>
                        <a:rPr lang="en-US" sz="1200">
                          <a:solidFill>
                            <a:schemeClr val="tx1">
                              <a:lumMod val="75000"/>
                              <a:lumOff val="25000"/>
                            </a:schemeClr>
                          </a:solidFill>
                        </a:rPr>
                        <a:t>Attendance</a:t>
                      </a:r>
                    </a:p>
                    <a:p>
                      <a:r>
                        <a:rPr lang="en-US" sz="1200">
                          <a:solidFill>
                            <a:schemeClr val="tx1">
                              <a:lumMod val="75000"/>
                              <a:lumOff val="25000"/>
                            </a:schemeClr>
                          </a:solidFill>
                        </a:rPr>
                        <a:t>Retention</a:t>
                      </a:r>
                    </a:p>
                    <a:p>
                      <a:r>
                        <a:rPr lang="en-US" sz="1200">
                          <a:solidFill>
                            <a:schemeClr val="tx1">
                              <a:lumMod val="75000"/>
                              <a:lumOff val="25000"/>
                            </a:schemeClr>
                          </a:solidFill>
                        </a:rPr>
                        <a:t>Satisfaction</a:t>
                      </a:r>
                    </a:p>
                    <a:p>
                      <a:r>
                        <a:rPr lang="en-US" sz="1200">
                          <a:solidFill>
                            <a:schemeClr val="tx1">
                              <a:lumMod val="75000"/>
                              <a:lumOff val="25000"/>
                            </a:schemeClr>
                          </a:solidFill>
                        </a:rPr>
                        <a:t>Home practice completion</a:t>
                      </a:r>
                    </a:p>
                    <a:p>
                      <a:r>
                        <a:rPr lang="en-US" sz="1200">
                          <a:solidFill>
                            <a:schemeClr val="tx1">
                              <a:lumMod val="75000"/>
                              <a:lumOff val="25000"/>
                            </a:schemeClr>
                          </a:solidFill>
                        </a:rPr>
                        <a:t>Dosage</a:t>
                      </a:r>
                    </a:p>
                  </a:txBody>
                  <a:tcPr marL="121740" marR="91305" marT="60870" marB="60870">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354967333"/>
                  </a:ext>
                </a:extLst>
              </a:tr>
            </a:tbl>
          </a:graphicData>
        </a:graphic>
      </p:graphicFrame>
    </p:spTree>
    <p:extLst>
      <p:ext uri="{BB962C8B-B14F-4D97-AF65-F5344CB8AC3E}">
        <p14:creationId xmlns:p14="http://schemas.microsoft.com/office/powerpoint/2010/main" val="4680937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Model of Program Implementation</a:t>
            </a:r>
          </a:p>
        </p:txBody>
      </p:sp>
      <p:sp>
        <p:nvSpPr>
          <p:cNvPr id="4" name="Rounded Rectangle 3"/>
          <p:cNvSpPr/>
          <p:nvPr/>
        </p:nvSpPr>
        <p:spPr>
          <a:xfrm>
            <a:off x="1479665" y="1812175"/>
            <a:ext cx="2693324" cy="13632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High Fidelity</a:t>
            </a:r>
          </a:p>
        </p:txBody>
      </p:sp>
      <p:sp>
        <p:nvSpPr>
          <p:cNvPr id="5" name="Rounded Rectangle 4"/>
          <p:cNvSpPr/>
          <p:nvPr/>
        </p:nvSpPr>
        <p:spPr>
          <a:xfrm>
            <a:off x="1479665" y="3444240"/>
            <a:ext cx="2693324" cy="13632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High Quality of Delivery</a:t>
            </a:r>
          </a:p>
        </p:txBody>
      </p:sp>
      <p:sp>
        <p:nvSpPr>
          <p:cNvPr id="7" name="Rounded Rectangle 6"/>
          <p:cNvSpPr/>
          <p:nvPr/>
        </p:nvSpPr>
        <p:spPr>
          <a:xfrm>
            <a:off x="1479665" y="5076305"/>
            <a:ext cx="2693324" cy="13632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Adaptation Best Practices</a:t>
            </a:r>
          </a:p>
        </p:txBody>
      </p:sp>
      <p:sp>
        <p:nvSpPr>
          <p:cNvPr id="8" name="Rounded Rectangle 7"/>
          <p:cNvSpPr/>
          <p:nvPr/>
        </p:nvSpPr>
        <p:spPr>
          <a:xfrm>
            <a:off x="4790901" y="3444239"/>
            <a:ext cx="3821083" cy="136328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a:t>Positive Participant Engagement &amp; Responsiveness</a:t>
            </a:r>
          </a:p>
        </p:txBody>
      </p:sp>
      <p:sp>
        <p:nvSpPr>
          <p:cNvPr id="10" name="Oval 9"/>
          <p:cNvSpPr/>
          <p:nvPr/>
        </p:nvSpPr>
        <p:spPr>
          <a:xfrm>
            <a:off x="9229896" y="2842953"/>
            <a:ext cx="2607428" cy="25436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t>Positive Participant Outcomes</a:t>
            </a:r>
          </a:p>
        </p:txBody>
      </p:sp>
      <p:sp>
        <p:nvSpPr>
          <p:cNvPr id="2" name="Rectangle 1"/>
          <p:cNvSpPr/>
          <p:nvPr/>
        </p:nvSpPr>
        <p:spPr>
          <a:xfrm>
            <a:off x="6783181" y="6193536"/>
            <a:ext cx="5331108" cy="646331"/>
          </a:xfrm>
          <a:prstGeom prst="rect">
            <a:avLst/>
          </a:prstGeom>
        </p:spPr>
        <p:txBody>
          <a:bodyPr wrap="square">
            <a:spAutoFit/>
          </a:bodyPr>
          <a:lstStyle/>
          <a:p>
            <a:r>
              <a:rPr lang="en-US"/>
              <a:t>Modified from </a:t>
            </a:r>
            <a:r>
              <a:rPr lang="en-US" err="1"/>
              <a:t>Berkel</a:t>
            </a:r>
            <a:r>
              <a:rPr lang="en-US"/>
              <a:t> et al., (2011) </a:t>
            </a:r>
          </a:p>
          <a:p>
            <a:r>
              <a:rPr lang="en-US"/>
              <a:t>Integrated Model of Program Implementation</a:t>
            </a:r>
          </a:p>
        </p:txBody>
      </p:sp>
      <p:sp>
        <p:nvSpPr>
          <p:cNvPr id="6" name="Plus 5">
            <a:extLst>
              <a:ext uri="{C183D7F6-B498-43B3-948B-1728B52AA6E4}">
                <adec:decorative xmlns:adec="http://schemas.microsoft.com/office/drawing/2017/decorative" val="1"/>
              </a:ext>
            </a:extLst>
          </p:cNvPr>
          <p:cNvSpPr/>
          <p:nvPr/>
        </p:nvSpPr>
        <p:spPr>
          <a:xfrm>
            <a:off x="2369127" y="2852651"/>
            <a:ext cx="914400" cy="914400"/>
          </a:xfrm>
          <a:prstGeom prst="mathPlus">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Plus 10">
            <a:extLst>
              <a:ext uri="{C183D7F6-B498-43B3-948B-1728B52AA6E4}">
                <adec:decorative xmlns:adec="http://schemas.microsoft.com/office/drawing/2017/decorative" val="1"/>
              </a:ext>
            </a:extLst>
          </p:cNvPr>
          <p:cNvSpPr/>
          <p:nvPr/>
        </p:nvSpPr>
        <p:spPr>
          <a:xfrm>
            <a:off x="2369127" y="4484716"/>
            <a:ext cx="914400" cy="914400"/>
          </a:xfrm>
          <a:prstGeom prst="mathPlus">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Equal 8">
            <a:extLst>
              <a:ext uri="{C183D7F6-B498-43B3-948B-1728B52AA6E4}">
                <adec:decorative xmlns:adec="http://schemas.microsoft.com/office/drawing/2017/decorative" val="1"/>
              </a:ext>
            </a:extLst>
          </p:cNvPr>
          <p:cNvSpPr/>
          <p:nvPr/>
        </p:nvSpPr>
        <p:spPr>
          <a:xfrm>
            <a:off x="4009144" y="3657600"/>
            <a:ext cx="914400" cy="914400"/>
          </a:xfrm>
          <a:prstGeom prst="mathEqual">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12" name="Notched Right Arrow 11">
            <a:extLst>
              <a:ext uri="{C183D7F6-B498-43B3-948B-1728B52AA6E4}">
                <adec:decorative xmlns:adec="http://schemas.microsoft.com/office/drawing/2017/decorative" val="1"/>
              </a:ext>
            </a:extLst>
          </p:cNvPr>
          <p:cNvSpPr/>
          <p:nvPr/>
        </p:nvSpPr>
        <p:spPr>
          <a:xfrm>
            <a:off x="8431736" y="3872484"/>
            <a:ext cx="978408" cy="484632"/>
          </a:xfrm>
          <a:prstGeom prst="notchedRightArrow">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0371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0" grpId="0" animBg="1"/>
      <p:bldP spid="6" grpId="0" animBg="1"/>
      <p:bldP spid="11" grpId="0" animBg="1"/>
      <p:bldP spid="9"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2480-8299-493F-9C78-ED5419D56918}"/>
              </a:ext>
            </a:extLst>
          </p:cNvPr>
          <p:cNvSpPr>
            <a:spLocks noGrp="1"/>
          </p:cNvSpPr>
          <p:nvPr>
            <p:ph type="title"/>
          </p:nvPr>
        </p:nvSpPr>
        <p:spPr>
          <a:xfrm>
            <a:off x="648929" y="629266"/>
            <a:ext cx="3505495" cy="1622321"/>
          </a:xfrm>
        </p:spPr>
        <p:txBody>
          <a:bodyPr vert="horz" lIns="91440" tIns="45720" rIns="91440" bIns="45720" rtlCol="0">
            <a:normAutofit/>
          </a:bodyPr>
          <a:lstStyle/>
          <a:p>
            <a:r>
              <a:rPr lang="en-US" sz="3700" kern="1200">
                <a:latin typeface="+mj-lt"/>
                <a:ea typeface="+mj-ea"/>
                <a:cs typeface="+mj-cs"/>
              </a:rPr>
              <a:t>Implementation Drivers</a:t>
            </a:r>
          </a:p>
        </p:txBody>
      </p:sp>
      <p:sp>
        <p:nvSpPr>
          <p:cNvPr id="8" name="Content Placeholder 7">
            <a:extLst>
              <a:ext uri="{FF2B5EF4-FFF2-40B4-BE49-F238E27FC236}">
                <a16:creationId xmlns:a16="http://schemas.microsoft.com/office/drawing/2014/main" id="{8A64BBC9-F0A9-49AE-91EE-CE50044431A8}"/>
              </a:ext>
            </a:extLst>
          </p:cNvPr>
          <p:cNvSpPr>
            <a:spLocks noGrp="1"/>
          </p:cNvSpPr>
          <p:nvPr>
            <p:ph idx="1"/>
          </p:nvPr>
        </p:nvSpPr>
        <p:spPr>
          <a:xfrm>
            <a:off x="648931" y="2438400"/>
            <a:ext cx="3505494" cy="3785419"/>
          </a:xfrm>
        </p:spPr>
        <p:txBody>
          <a:bodyPr>
            <a:normAutofit/>
          </a:bodyPr>
          <a:lstStyle/>
          <a:p>
            <a:endParaRPr lang="en-US" sz="2000"/>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Implementation drivers">
            <a:extLst>
              <a:ext uri="{FF2B5EF4-FFF2-40B4-BE49-F238E27FC236}">
                <a16:creationId xmlns:a16="http://schemas.microsoft.com/office/drawing/2014/main" id="{7960F30C-F4F7-4A60-AF2A-0C7145A9777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56486" y="948234"/>
            <a:ext cx="6551300" cy="458590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906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6AE9-E889-4DD4-A755-C214FEE3FD82}"/>
              </a:ext>
            </a:extLst>
          </p:cNvPr>
          <p:cNvSpPr>
            <a:spLocks noGrp="1"/>
          </p:cNvSpPr>
          <p:nvPr>
            <p:ph type="title"/>
          </p:nvPr>
        </p:nvSpPr>
        <p:spPr/>
        <p:txBody>
          <a:bodyPr/>
          <a:lstStyle/>
          <a:p>
            <a:r>
              <a:rPr lang="en-US" sz="4000"/>
              <a:t>Implementation Stages (Bertram et al., 2015) </a:t>
            </a:r>
          </a:p>
        </p:txBody>
      </p:sp>
      <p:graphicFrame>
        <p:nvGraphicFramePr>
          <p:cNvPr id="9" name="Content Placeholder 8">
            <a:extLst>
              <a:ext uri="{FF2B5EF4-FFF2-40B4-BE49-F238E27FC236}">
                <a16:creationId xmlns:a16="http://schemas.microsoft.com/office/drawing/2014/main" id="{BE942CE2-BE05-41C4-8F90-4FB8772055B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104265202"/>
              </p:ext>
            </p:extLst>
          </p:nvPr>
        </p:nvGraphicFramePr>
        <p:xfrm>
          <a:off x="228600" y="1051718"/>
          <a:ext cx="11742821" cy="5673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Arrow Connector 4">
            <a:extLst>
              <a:ext uri="{FF2B5EF4-FFF2-40B4-BE49-F238E27FC236}">
                <a16:creationId xmlns:a16="http://schemas.microsoft.com/office/drawing/2014/main" id="{D0A04C8B-C50B-428B-9150-F58DC7E731DC}"/>
              </a:ext>
              <a:ext uri="{C183D7F6-B498-43B3-948B-1728B52AA6E4}">
                <adec:decorative xmlns:adec="http://schemas.microsoft.com/office/drawing/2017/decorative" val="1"/>
              </a:ext>
            </a:extLst>
          </p:cNvPr>
          <p:cNvCxnSpPr>
            <a:cxnSpLocks/>
          </p:cNvCxnSpPr>
          <p:nvPr/>
        </p:nvCxnSpPr>
        <p:spPr>
          <a:xfrm>
            <a:off x="228599" y="6284136"/>
            <a:ext cx="11526253"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252FF27D-B4B8-48CA-8E57-0ED8EAB81080}"/>
              </a:ext>
            </a:extLst>
          </p:cNvPr>
          <p:cNvSpPr txBox="1"/>
          <p:nvPr/>
        </p:nvSpPr>
        <p:spPr>
          <a:xfrm>
            <a:off x="4686298" y="6042629"/>
            <a:ext cx="2610853" cy="523220"/>
          </a:xfrm>
          <a:prstGeom prst="rect">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a:t>2-4 Years</a:t>
            </a:r>
          </a:p>
        </p:txBody>
      </p:sp>
      <p:sp>
        <p:nvSpPr>
          <p:cNvPr id="14" name="Rectangle 13">
            <a:extLst>
              <a:ext uri="{FF2B5EF4-FFF2-40B4-BE49-F238E27FC236}">
                <a16:creationId xmlns:a16="http://schemas.microsoft.com/office/drawing/2014/main" id="{D6ED6E45-A711-4AF4-BE5F-A14F955608B2}"/>
              </a:ext>
              <a:ext uri="{C183D7F6-B498-43B3-948B-1728B52AA6E4}">
                <adec:decorative xmlns:adec="http://schemas.microsoft.com/office/drawing/2017/decorative" val="1"/>
              </a:ext>
            </a:extLst>
          </p:cNvPr>
          <p:cNvSpPr/>
          <p:nvPr/>
        </p:nvSpPr>
        <p:spPr>
          <a:xfrm>
            <a:off x="228599" y="2473145"/>
            <a:ext cx="2779295" cy="2820744"/>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33C734-1CB4-4A5B-BCFF-1B3A2F3C3FAA}"/>
              </a:ext>
              <a:ext uri="{C183D7F6-B498-43B3-948B-1728B52AA6E4}">
                <adec:decorative xmlns:adec="http://schemas.microsoft.com/office/drawing/2017/decorative" val="1"/>
              </a:ext>
            </a:extLst>
          </p:cNvPr>
          <p:cNvSpPr/>
          <p:nvPr/>
        </p:nvSpPr>
        <p:spPr>
          <a:xfrm>
            <a:off x="3294449" y="2484868"/>
            <a:ext cx="2600424" cy="279617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A0771C-472C-46C2-9026-AF130E857E49}"/>
              </a:ext>
              <a:ext uri="{C183D7F6-B498-43B3-948B-1728B52AA6E4}">
                <adec:decorative xmlns:adec="http://schemas.microsoft.com/office/drawing/2017/decorative" val="1"/>
              </a:ext>
            </a:extLst>
          </p:cNvPr>
          <p:cNvSpPr/>
          <p:nvPr/>
        </p:nvSpPr>
        <p:spPr>
          <a:xfrm>
            <a:off x="6297127" y="2473145"/>
            <a:ext cx="2610853" cy="282074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F4E6165-B68E-4C46-9EDA-471C98084410}"/>
              </a:ext>
              <a:ext uri="{C183D7F6-B498-43B3-948B-1728B52AA6E4}">
                <adec:decorative xmlns:adec="http://schemas.microsoft.com/office/drawing/2017/decorative" val="1"/>
              </a:ext>
            </a:extLst>
          </p:cNvPr>
          <p:cNvSpPr/>
          <p:nvPr/>
        </p:nvSpPr>
        <p:spPr>
          <a:xfrm>
            <a:off x="9365674" y="2518817"/>
            <a:ext cx="2605748" cy="279617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1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8" grpId="0" animBg="1"/>
      <p:bldP spid="18" grpId="1" animBg="1"/>
      <p:bldP spid="19" grpId="0" animBg="1"/>
      <p:bldP spid="1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CF43A-5A57-4DA4-A2A3-84D2082786A5}"/>
              </a:ext>
            </a:extLst>
          </p:cNvPr>
          <p:cNvSpPr>
            <a:spLocks noGrp="1"/>
          </p:cNvSpPr>
          <p:nvPr>
            <p:ph type="title"/>
          </p:nvPr>
        </p:nvSpPr>
        <p:spPr/>
        <p:txBody>
          <a:bodyPr/>
          <a:lstStyle/>
          <a:p>
            <a:r>
              <a:rPr lang="en-US"/>
              <a:t>Learning Objectives</a:t>
            </a:r>
          </a:p>
        </p:txBody>
      </p:sp>
      <p:pic>
        <p:nvPicPr>
          <p:cNvPr id="5" name="Picture Placeholder 4" descr="Stationary">
            <a:extLst>
              <a:ext uri="{FF2B5EF4-FFF2-40B4-BE49-F238E27FC236}">
                <a16:creationId xmlns:a16="http://schemas.microsoft.com/office/drawing/2014/main" id="{C0ACC23F-E9D6-4835-8FE3-072AEE3F0F2D}"/>
              </a:ext>
            </a:extLst>
          </p:cNvPr>
          <p:cNvPicPr>
            <a:picLocks noGrp="1" noChangeAspect="1"/>
          </p:cNvPicPr>
          <p:nvPr>
            <p:ph type="pic" sz="quarter" idx="10"/>
          </p:nvPr>
        </p:nvPicPr>
        <p:blipFill>
          <a:blip r:embed="rId3"/>
          <a:srcRect t="672" b="672"/>
          <a:stretch/>
        </p:blipFill>
        <p:spPr>
          <a:xfrm>
            <a:off x="7464057" y="3101846"/>
            <a:ext cx="4435842" cy="3500974"/>
          </a:xfrm>
          <a:prstGeom prst="rect">
            <a:avLst/>
          </a:prstGeom>
        </p:spPr>
      </p:pic>
      <p:sp>
        <p:nvSpPr>
          <p:cNvPr id="3" name="Content Placeholder 2">
            <a:extLst>
              <a:ext uri="{FF2B5EF4-FFF2-40B4-BE49-F238E27FC236}">
                <a16:creationId xmlns:a16="http://schemas.microsoft.com/office/drawing/2014/main" id="{7DA0DB6C-685B-4B38-A53B-8310CE97E619}"/>
              </a:ext>
            </a:extLst>
          </p:cNvPr>
          <p:cNvSpPr>
            <a:spLocks noGrp="1"/>
          </p:cNvSpPr>
          <p:nvPr>
            <p:ph sz="half" idx="1"/>
          </p:nvPr>
        </p:nvSpPr>
        <p:spPr>
          <a:xfrm>
            <a:off x="647699" y="2115989"/>
            <a:ext cx="6816358" cy="4486831"/>
          </a:xfrm>
        </p:spPr>
        <p:txBody>
          <a:bodyPr/>
          <a:lstStyle/>
          <a:p>
            <a:pPr>
              <a:lnSpc>
                <a:spcPct val="100000"/>
              </a:lnSpc>
            </a:pPr>
            <a:r>
              <a:rPr lang="en-US">
                <a:solidFill>
                  <a:schemeClr val="tx1"/>
                </a:solidFill>
              </a:rPr>
              <a:t>Students will be able to:</a:t>
            </a:r>
          </a:p>
          <a:p>
            <a:pPr lvl="1">
              <a:lnSpc>
                <a:spcPct val="100000"/>
              </a:lnSpc>
            </a:pPr>
            <a:r>
              <a:rPr lang="en-US">
                <a:solidFill>
                  <a:schemeClr val="tx1"/>
                </a:solidFill>
              </a:rPr>
              <a:t>Define and describe prevention science </a:t>
            </a:r>
          </a:p>
          <a:p>
            <a:pPr lvl="1">
              <a:lnSpc>
                <a:spcPct val="100000"/>
              </a:lnSpc>
            </a:pPr>
            <a:r>
              <a:rPr lang="en-US">
                <a:solidFill>
                  <a:schemeClr val="tx1"/>
                </a:solidFill>
              </a:rPr>
              <a:t>Give examples of risk and protective factors</a:t>
            </a:r>
          </a:p>
          <a:p>
            <a:pPr lvl="1">
              <a:lnSpc>
                <a:spcPct val="100000"/>
              </a:lnSpc>
            </a:pPr>
            <a:r>
              <a:rPr lang="en-US">
                <a:solidFill>
                  <a:schemeClr val="tx1"/>
                </a:solidFill>
              </a:rPr>
              <a:t>Explain how evidence-based programs can be selected and how they are implemented</a:t>
            </a:r>
          </a:p>
          <a:p>
            <a:pPr lvl="1">
              <a:lnSpc>
                <a:spcPct val="100000"/>
              </a:lnSpc>
            </a:pPr>
            <a:r>
              <a:rPr lang="en-US">
                <a:solidFill>
                  <a:schemeClr val="tx1"/>
                </a:solidFill>
              </a:rPr>
              <a:t>Understand broadly how epidemiology, risk and protective factors, and implementation weave together</a:t>
            </a:r>
          </a:p>
        </p:txBody>
      </p:sp>
    </p:spTree>
    <p:extLst>
      <p:ext uri="{BB962C8B-B14F-4D97-AF65-F5344CB8AC3E}">
        <p14:creationId xmlns:p14="http://schemas.microsoft.com/office/powerpoint/2010/main" val="266526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9897-B6F0-4173-BF4D-8A9421433FCB}"/>
              </a:ext>
            </a:extLst>
          </p:cNvPr>
          <p:cNvSpPr>
            <a:spLocks noGrp="1"/>
          </p:cNvSpPr>
          <p:nvPr>
            <p:ph type="title"/>
          </p:nvPr>
        </p:nvSpPr>
        <p:spPr/>
        <p:txBody>
          <a:bodyPr/>
          <a:lstStyle/>
          <a:p>
            <a:r>
              <a:rPr lang="en-US"/>
              <a:t>Knowledge Check! </a:t>
            </a:r>
          </a:p>
        </p:txBody>
      </p:sp>
      <p:grpSp>
        <p:nvGrpSpPr>
          <p:cNvPr id="3" name="Group 2">
            <a:extLst>
              <a:ext uri="{FF2B5EF4-FFF2-40B4-BE49-F238E27FC236}">
                <a16:creationId xmlns:a16="http://schemas.microsoft.com/office/drawing/2014/main" id="{D90CB3C1-1EAE-43E8-AEAF-742C6756A4E1}"/>
              </a:ext>
              <a:ext uri="{C183D7F6-B498-43B3-948B-1728B52AA6E4}">
                <adec:decorative xmlns:adec="http://schemas.microsoft.com/office/drawing/2017/decorative" val="1"/>
              </a:ext>
            </a:extLst>
          </p:cNvPr>
          <p:cNvGrpSpPr/>
          <p:nvPr/>
        </p:nvGrpSpPr>
        <p:grpSpPr>
          <a:xfrm>
            <a:off x="334537" y="1416206"/>
            <a:ext cx="11407697" cy="4650058"/>
            <a:chOff x="842153" y="3216949"/>
            <a:chExt cx="10507693" cy="1614725"/>
          </a:xfrm>
        </p:grpSpPr>
        <p:sp>
          <p:nvSpPr>
            <p:cNvPr id="5" name="Freeform: Shape 4">
              <a:extLst>
                <a:ext uri="{FF2B5EF4-FFF2-40B4-BE49-F238E27FC236}">
                  <a16:creationId xmlns:a16="http://schemas.microsoft.com/office/drawing/2014/main" id="{F62CB53B-4FED-4E3D-B5A2-5FA169C7B30E}"/>
                </a:ext>
              </a:extLst>
            </p:cNvPr>
            <p:cNvSpPr/>
            <p:nvPr/>
          </p:nvSpPr>
          <p:spPr>
            <a:xfrm>
              <a:off x="842153"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1. What is the science of connecting research to practice? </a:t>
              </a:r>
            </a:p>
          </p:txBody>
        </p:sp>
        <p:sp>
          <p:nvSpPr>
            <p:cNvPr id="6" name="Freeform: Shape 5">
              <a:extLst>
                <a:ext uri="{FF2B5EF4-FFF2-40B4-BE49-F238E27FC236}">
                  <a16:creationId xmlns:a16="http://schemas.microsoft.com/office/drawing/2014/main" id="{734938CB-7A31-4D9D-9171-787E1484590F}"/>
                </a:ext>
              </a:extLst>
            </p:cNvPr>
            <p:cNvSpPr/>
            <p:nvPr/>
          </p:nvSpPr>
          <p:spPr>
            <a:xfrm>
              <a:off x="842153"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Epidemiology</a:t>
              </a:r>
            </a:p>
            <a:p>
              <a:pPr marL="57150" lvl="1" indent="-57150" algn="l" defTabSz="444500">
                <a:lnSpc>
                  <a:spcPct val="90000"/>
                </a:lnSpc>
                <a:spcBef>
                  <a:spcPct val="0"/>
                </a:spcBef>
                <a:spcAft>
                  <a:spcPct val="15000"/>
                </a:spcAft>
                <a:buFont typeface="+mj-lt"/>
                <a:buAutoNum type="alphaLcParenR"/>
              </a:pPr>
              <a:r>
                <a:rPr lang="en-US"/>
                <a:t> Program Development</a:t>
              </a:r>
              <a:endParaRPr lang="en-US" kern="1200"/>
            </a:p>
            <a:p>
              <a:pPr marL="57150" lvl="1" indent="-57150" algn="l" defTabSz="444500">
                <a:lnSpc>
                  <a:spcPct val="90000"/>
                </a:lnSpc>
                <a:spcBef>
                  <a:spcPct val="0"/>
                </a:spcBef>
                <a:spcAft>
                  <a:spcPct val="15000"/>
                </a:spcAft>
                <a:buFont typeface="+mj-lt"/>
                <a:buAutoNum type="alphaLcParenR"/>
              </a:pPr>
              <a:r>
                <a:rPr lang="en-US" kern="1200"/>
                <a:t> Prevention Science</a:t>
              </a:r>
            </a:p>
            <a:p>
              <a:pPr marL="57150" lvl="1" indent="-57150" algn="l" defTabSz="444500">
                <a:lnSpc>
                  <a:spcPct val="90000"/>
                </a:lnSpc>
                <a:spcBef>
                  <a:spcPct val="0"/>
                </a:spcBef>
                <a:spcAft>
                  <a:spcPct val="15000"/>
                </a:spcAft>
                <a:buFont typeface="+mj-lt"/>
                <a:buAutoNum type="alphaLcParenR"/>
              </a:pPr>
              <a:r>
                <a:rPr lang="en-US"/>
                <a:t> Implementation</a:t>
              </a:r>
              <a:r>
                <a:rPr lang="en-US" kern="1200"/>
                <a:t> Science</a:t>
              </a:r>
            </a:p>
          </p:txBody>
        </p:sp>
        <p:sp>
          <p:nvSpPr>
            <p:cNvPr id="7" name="Freeform: Shape 6">
              <a:extLst>
                <a:ext uri="{FF2B5EF4-FFF2-40B4-BE49-F238E27FC236}">
                  <a16:creationId xmlns:a16="http://schemas.microsoft.com/office/drawing/2014/main" id="{6B0360FF-C570-4BA3-BFFB-E5F22A08E810}"/>
                </a:ext>
              </a:extLst>
            </p:cNvPr>
            <p:cNvSpPr/>
            <p:nvPr/>
          </p:nvSpPr>
          <p:spPr>
            <a:xfrm>
              <a:off x="3552282"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2. Which of the following is not a dimension of implementation?</a:t>
              </a:r>
            </a:p>
          </p:txBody>
        </p:sp>
        <p:sp>
          <p:nvSpPr>
            <p:cNvPr id="8" name="Freeform: Shape 7">
              <a:extLst>
                <a:ext uri="{FF2B5EF4-FFF2-40B4-BE49-F238E27FC236}">
                  <a16:creationId xmlns:a16="http://schemas.microsoft.com/office/drawing/2014/main" id="{55AFFE2A-8A57-4429-B16C-A95E6D581B14}"/>
                </a:ext>
              </a:extLst>
            </p:cNvPr>
            <p:cNvSpPr/>
            <p:nvPr/>
          </p:nvSpPr>
          <p:spPr>
            <a:xfrm>
              <a:off x="3552282"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Fidelity</a:t>
              </a:r>
            </a:p>
            <a:p>
              <a:pPr marL="57150" lvl="1" indent="-57150" algn="l" defTabSz="444500">
                <a:lnSpc>
                  <a:spcPct val="90000"/>
                </a:lnSpc>
                <a:spcBef>
                  <a:spcPct val="0"/>
                </a:spcBef>
                <a:spcAft>
                  <a:spcPct val="15000"/>
                </a:spcAft>
                <a:buFont typeface="+mj-lt"/>
                <a:buAutoNum type="alphaLcParenR"/>
              </a:pPr>
              <a:r>
                <a:rPr lang="en-US" kern="1200"/>
                <a:t> Effectiveness</a:t>
              </a:r>
            </a:p>
            <a:p>
              <a:pPr marL="57150" lvl="1" indent="-57150" algn="l" defTabSz="444500">
                <a:lnSpc>
                  <a:spcPct val="90000"/>
                </a:lnSpc>
                <a:spcBef>
                  <a:spcPct val="0"/>
                </a:spcBef>
                <a:spcAft>
                  <a:spcPct val="15000"/>
                </a:spcAft>
                <a:buFont typeface="+mj-lt"/>
                <a:buAutoNum type="alphaLcParenR"/>
              </a:pPr>
              <a:r>
                <a:rPr lang="en-US"/>
                <a:t> Dosage</a:t>
              </a:r>
            </a:p>
            <a:p>
              <a:pPr marL="57150" lvl="1" indent="-57150" algn="l" defTabSz="444500">
                <a:lnSpc>
                  <a:spcPct val="90000"/>
                </a:lnSpc>
                <a:spcBef>
                  <a:spcPct val="0"/>
                </a:spcBef>
                <a:spcAft>
                  <a:spcPct val="15000"/>
                </a:spcAft>
                <a:buFont typeface="+mj-lt"/>
                <a:buAutoNum type="alphaLcParenR"/>
              </a:pPr>
              <a:r>
                <a:rPr lang="en-US" kern="1200"/>
                <a:t> Re</a:t>
              </a:r>
              <a:r>
                <a:rPr lang="en-US"/>
                <a:t>sponsiveness</a:t>
              </a:r>
              <a:endParaRPr lang="en-US" kern="1200"/>
            </a:p>
          </p:txBody>
        </p:sp>
        <p:sp>
          <p:nvSpPr>
            <p:cNvPr id="9" name="Freeform: Shape 8">
              <a:extLst>
                <a:ext uri="{FF2B5EF4-FFF2-40B4-BE49-F238E27FC236}">
                  <a16:creationId xmlns:a16="http://schemas.microsoft.com/office/drawing/2014/main" id="{22310927-29F1-4D43-9684-C3C223DFD056}"/>
                </a:ext>
              </a:extLst>
            </p:cNvPr>
            <p:cNvSpPr/>
            <p:nvPr/>
          </p:nvSpPr>
          <p:spPr>
            <a:xfrm>
              <a:off x="6262411"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3. </a:t>
              </a:r>
              <a:r>
                <a:rPr lang="en-US" sz="1800">
                  <a:effectLst/>
                  <a:latin typeface="Arial" panose="020B0604020202020204" pitchFamily="34" charset="0"/>
                  <a:ea typeface="Calibri" panose="020F0502020204030204" pitchFamily="34" charset="0"/>
                  <a:cs typeface="Times New Roman" panose="02020603050405020304" pitchFamily="18" charset="0"/>
                </a:rPr>
                <a:t>Fidelity is the degree to which a program is delivered as designed and adheres to the program’s model of behavioral change.</a:t>
              </a:r>
              <a:endParaRPr lang="en-US" kern="1200"/>
            </a:p>
          </p:txBody>
        </p:sp>
        <p:sp>
          <p:nvSpPr>
            <p:cNvPr id="10" name="Freeform: Shape 9">
              <a:extLst>
                <a:ext uri="{FF2B5EF4-FFF2-40B4-BE49-F238E27FC236}">
                  <a16:creationId xmlns:a16="http://schemas.microsoft.com/office/drawing/2014/main" id="{06A64F1A-030A-463C-9C7D-7B7AE68D3742}"/>
                </a:ext>
              </a:extLst>
            </p:cNvPr>
            <p:cNvSpPr/>
            <p:nvPr/>
          </p:nvSpPr>
          <p:spPr>
            <a:xfrm>
              <a:off x="6262411"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a:t>
              </a:r>
              <a:r>
                <a:rPr lang="en-US"/>
                <a:t>True</a:t>
              </a:r>
            </a:p>
            <a:p>
              <a:pPr marL="57150" lvl="1" indent="-57150" algn="l" defTabSz="444500">
                <a:lnSpc>
                  <a:spcPct val="90000"/>
                </a:lnSpc>
                <a:spcBef>
                  <a:spcPct val="0"/>
                </a:spcBef>
                <a:spcAft>
                  <a:spcPct val="15000"/>
                </a:spcAft>
                <a:buFont typeface="+mj-lt"/>
                <a:buAutoNum type="alphaLcParenR"/>
              </a:pPr>
              <a:r>
                <a:rPr lang="en-US"/>
                <a:t> False</a:t>
              </a:r>
              <a:endParaRPr lang="en-US" kern="1200"/>
            </a:p>
          </p:txBody>
        </p:sp>
        <p:sp>
          <p:nvSpPr>
            <p:cNvPr id="11" name="Freeform: Shape 10">
              <a:extLst>
                <a:ext uri="{FF2B5EF4-FFF2-40B4-BE49-F238E27FC236}">
                  <a16:creationId xmlns:a16="http://schemas.microsoft.com/office/drawing/2014/main" id="{A94236BF-C788-458C-9F4D-FFC7138CA57E}"/>
                </a:ext>
              </a:extLst>
            </p:cNvPr>
            <p:cNvSpPr/>
            <p:nvPr/>
          </p:nvSpPr>
          <p:spPr>
            <a:xfrm>
              <a:off x="8972540"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3. During which implementation stage are </a:t>
              </a:r>
              <a:r>
                <a:rPr lang="en-US" sz="1800">
                  <a:effectLst/>
                  <a:latin typeface="Arial" panose="020B0604020202020204" pitchFamily="34" charset="0"/>
                  <a:ea typeface="Calibri" panose="020F0502020204030204" pitchFamily="34" charset="0"/>
                  <a:cs typeface="Times New Roman" panose="02020603050405020304" pitchFamily="18" charset="0"/>
                </a:rPr>
                <a:t>tasks centered around determining if a program is needed based on an evaluation of community needs?</a:t>
              </a:r>
              <a:endParaRPr lang="en-US" kern="1200"/>
            </a:p>
          </p:txBody>
        </p:sp>
        <p:sp>
          <p:nvSpPr>
            <p:cNvPr id="12" name="Freeform: Shape 11">
              <a:extLst>
                <a:ext uri="{FF2B5EF4-FFF2-40B4-BE49-F238E27FC236}">
                  <a16:creationId xmlns:a16="http://schemas.microsoft.com/office/drawing/2014/main" id="{2ECC41C5-E4FB-44D9-98DE-1AACAFB54A84}"/>
                </a:ext>
              </a:extLst>
            </p:cNvPr>
            <p:cNvSpPr/>
            <p:nvPr/>
          </p:nvSpPr>
          <p:spPr>
            <a:xfrm>
              <a:off x="8972540"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Exploration</a:t>
              </a:r>
            </a:p>
            <a:p>
              <a:pPr marL="57150" lvl="1" indent="-57150" algn="l" defTabSz="444500">
                <a:lnSpc>
                  <a:spcPct val="90000"/>
                </a:lnSpc>
                <a:spcBef>
                  <a:spcPct val="0"/>
                </a:spcBef>
                <a:spcAft>
                  <a:spcPct val="15000"/>
                </a:spcAft>
                <a:buFont typeface="+mj-lt"/>
                <a:buAutoNum type="alphaLcParenR"/>
              </a:pPr>
              <a:r>
                <a:rPr lang="en-US" kern="1200"/>
                <a:t> Installation</a:t>
              </a:r>
            </a:p>
            <a:p>
              <a:pPr marL="57150" lvl="1" indent="-57150" algn="l" defTabSz="444500">
                <a:lnSpc>
                  <a:spcPct val="90000"/>
                </a:lnSpc>
                <a:spcBef>
                  <a:spcPct val="0"/>
                </a:spcBef>
                <a:spcAft>
                  <a:spcPct val="15000"/>
                </a:spcAft>
                <a:buFont typeface="+mj-lt"/>
                <a:buAutoNum type="alphaLcParenR"/>
              </a:pPr>
              <a:r>
                <a:rPr lang="en-US" kern="1200"/>
                <a:t> Initial Implementation</a:t>
              </a:r>
            </a:p>
            <a:p>
              <a:pPr marL="57150" lvl="1" indent="-57150" algn="l" defTabSz="444500">
                <a:lnSpc>
                  <a:spcPct val="90000"/>
                </a:lnSpc>
                <a:spcBef>
                  <a:spcPct val="0"/>
                </a:spcBef>
                <a:spcAft>
                  <a:spcPct val="15000"/>
                </a:spcAft>
                <a:buFont typeface="+mj-lt"/>
                <a:buAutoNum type="alphaLcParenR"/>
              </a:pPr>
              <a:r>
                <a:rPr lang="en-US" kern="1200"/>
                <a:t> Full </a:t>
              </a:r>
              <a:r>
                <a:rPr lang="en-US"/>
                <a:t>Implementation</a:t>
              </a:r>
              <a:endParaRPr lang="en-US" kern="1200"/>
            </a:p>
          </p:txBody>
        </p:sp>
      </p:grpSp>
    </p:spTree>
    <p:extLst>
      <p:ext uri="{BB962C8B-B14F-4D97-AF65-F5344CB8AC3E}">
        <p14:creationId xmlns:p14="http://schemas.microsoft.com/office/powerpoint/2010/main" val="11506369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9897-B6F0-4173-BF4D-8A9421433FCB}"/>
              </a:ext>
            </a:extLst>
          </p:cNvPr>
          <p:cNvSpPr>
            <a:spLocks noGrp="1"/>
          </p:cNvSpPr>
          <p:nvPr>
            <p:ph type="title"/>
          </p:nvPr>
        </p:nvSpPr>
        <p:spPr/>
        <p:txBody>
          <a:bodyPr/>
          <a:lstStyle/>
          <a:p>
            <a:r>
              <a:rPr lang="en-US"/>
              <a:t>Knowledge Check! Responses </a:t>
            </a:r>
          </a:p>
        </p:txBody>
      </p:sp>
      <p:grpSp>
        <p:nvGrpSpPr>
          <p:cNvPr id="3" name="Group 2">
            <a:extLst>
              <a:ext uri="{FF2B5EF4-FFF2-40B4-BE49-F238E27FC236}">
                <a16:creationId xmlns:a16="http://schemas.microsoft.com/office/drawing/2014/main" id="{D90CB3C1-1EAE-43E8-AEAF-742C6756A4E1}"/>
              </a:ext>
              <a:ext uri="{C183D7F6-B498-43B3-948B-1728B52AA6E4}">
                <adec:decorative xmlns:adec="http://schemas.microsoft.com/office/drawing/2017/decorative" val="1"/>
              </a:ext>
            </a:extLst>
          </p:cNvPr>
          <p:cNvGrpSpPr/>
          <p:nvPr/>
        </p:nvGrpSpPr>
        <p:grpSpPr>
          <a:xfrm>
            <a:off x="334537" y="1416206"/>
            <a:ext cx="11407697" cy="4650058"/>
            <a:chOff x="842153" y="3216949"/>
            <a:chExt cx="10507693" cy="1614725"/>
          </a:xfrm>
        </p:grpSpPr>
        <p:sp>
          <p:nvSpPr>
            <p:cNvPr id="5" name="Freeform: Shape 4">
              <a:extLst>
                <a:ext uri="{FF2B5EF4-FFF2-40B4-BE49-F238E27FC236}">
                  <a16:creationId xmlns:a16="http://schemas.microsoft.com/office/drawing/2014/main" id="{F62CB53B-4FED-4E3D-B5A2-5FA169C7B30E}"/>
                </a:ext>
              </a:extLst>
            </p:cNvPr>
            <p:cNvSpPr/>
            <p:nvPr/>
          </p:nvSpPr>
          <p:spPr>
            <a:xfrm>
              <a:off x="842153"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1. What is the science of connecting research to practice? </a:t>
              </a:r>
            </a:p>
          </p:txBody>
        </p:sp>
        <p:sp>
          <p:nvSpPr>
            <p:cNvPr id="6" name="Freeform: Shape 5">
              <a:extLst>
                <a:ext uri="{FF2B5EF4-FFF2-40B4-BE49-F238E27FC236}">
                  <a16:creationId xmlns:a16="http://schemas.microsoft.com/office/drawing/2014/main" id="{734938CB-7A31-4D9D-9171-787E1484590F}"/>
                </a:ext>
              </a:extLst>
            </p:cNvPr>
            <p:cNvSpPr/>
            <p:nvPr/>
          </p:nvSpPr>
          <p:spPr>
            <a:xfrm>
              <a:off x="842153"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Epidemiology</a:t>
              </a:r>
            </a:p>
            <a:p>
              <a:pPr marL="57150" lvl="1" indent="-57150" algn="l" defTabSz="444500">
                <a:lnSpc>
                  <a:spcPct val="90000"/>
                </a:lnSpc>
                <a:spcBef>
                  <a:spcPct val="0"/>
                </a:spcBef>
                <a:spcAft>
                  <a:spcPct val="15000"/>
                </a:spcAft>
                <a:buFont typeface="+mj-lt"/>
                <a:buAutoNum type="alphaLcParenR"/>
              </a:pPr>
              <a:r>
                <a:rPr lang="en-US"/>
                <a:t> Program Development</a:t>
              </a:r>
              <a:endParaRPr lang="en-US" kern="1200"/>
            </a:p>
            <a:p>
              <a:pPr marL="57150" lvl="1" indent="-57150" algn="l" defTabSz="444500">
                <a:lnSpc>
                  <a:spcPct val="90000"/>
                </a:lnSpc>
                <a:spcBef>
                  <a:spcPct val="0"/>
                </a:spcBef>
                <a:spcAft>
                  <a:spcPct val="15000"/>
                </a:spcAft>
                <a:buFont typeface="+mj-lt"/>
                <a:buAutoNum type="alphaLcParenR"/>
              </a:pPr>
              <a:r>
                <a:rPr lang="en-US" kern="1200"/>
                <a:t> Prevention Science</a:t>
              </a:r>
            </a:p>
            <a:p>
              <a:pPr marL="57150" lvl="1" indent="-57150" algn="l" defTabSz="444500">
                <a:lnSpc>
                  <a:spcPct val="90000"/>
                </a:lnSpc>
                <a:spcBef>
                  <a:spcPct val="0"/>
                </a:spcBef>
                <a:spcAft>
                  <a:spcPct val="15000"/>
                </a:spcAft>
                <a:buFont typeface="+mj-lt"/>
                <a:buAutoNum type="alphaLcParenR"/>
              </a:pPr>
              <a:r>
                <a:rPr lang="en-US" b="1"/>
                <a:t> Implementation</a:t>
              </a:r>
              <a:r>
                <a:rPr lang="en-US" b="1" kern="1200"/>
                <a:t> Science</a:t>
              </a:r>
            </a:p>
          </p:txBody>
        </p:sp>
        <p:sp>
          <p:nvSpPr>
            <p:cNvPr id="7" name="Freeform: Shape 6">
              <a:extLst>
                <a:ext uri="{FF2B5EF4-FFF2-40B4-BE49-F238E27FC236}">
                  <a16:creationId xmlns:a16="http://schemas.microsoft.com/office/drawing/2014/main" id="{6B0360FF-C570-4BA3-BFFB-E5F22A08E810}"/>
                </a:ext>
              </a:extLst>
            </p:cNvPr>
            <p:cNvSpPr/>
            <p:nvPr/>
          </p:nvSpPr>
          <p:spPr>
            <a:xfrm>
              <a:off x="3552282"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en-US" kern="1200"/>
                <a:t>2. Which of the following is not a dimension of implementation?</a:t>
              </a:r>
            </a:p>
          </p:txBody>
        </p:sp>
        <p:sp>
          <p:nvSpPr>
            <p:cNvPr id="8" name="Freeform: Shape 7">
              <a:extLst>
                <a:ext uri="{FF2B5EF4-FFF2-40B4-BE49-F238E27FC236}">
                  <a16:creationId xmlns:a16="http://schemas.microsoft.com/office/drawing/2014/main" id="{55AFFE2A-8A57-4429-B16C-A95E6D581B14}"/>
                </a:ext>
              </a:extLst>
            </p:cNvPr>
            <p:cNvSpPr/>
            <p:nvPr/>
          </p:nvSpPr>
          <p:spPr>
            <a:xfrm>
              <a:off x="3552282"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Fidelity</a:t>
              </a:r>
            </a:p>
            <a:p>
              <a:pPr marL="57150" lvl="1" indent="-57150" algn="l" defTabSz="444500">
                <a:lnSpc>
                  <a:spcPct val="90000"/>
                </a:lnSpc>
                <a:spcBef>
                  <a:spcPct val="0"/>
                </a:spcBef>
                <a:spcAft>
                  <a:spcPct val="15000"/>
                </a:spcAft>
                <a:buFont typeface="+mj-lt"/>
                <a:buAutoNum type="alphaLcParenR"/>
              </a:pPr>
              <a:r>
                <a:rPr lang="en-US" kern="1200"/>
                <a:t> </a:t>
              </a:r>
              <a:r>
                <a:rPr lang="en-US" b="1" kern="1200"/>
                <a:t>Effectiveness</a:t>
              </a:r>
            </a:p>
            <a:p>
              <a:pPr marL="57150" lvl="1" indent="-57150" algn="l" defTabSz="444500">
                <a:lnSpc>
                  <a:spcPct val="90000"/>
                </a:lnSpc>
                <a:spcBef>
                  <a:spcPct val="0"/>
                </a:spcBef>
                <a:spcAft>
                  <a:spcPct val="15000"/>
                </a:spcAft>
                <a:buFont typeface="+mj-lt"/>
                <a:buAutoNum type="alphaLcParenR"/>
              </a:pPr>
              <a:r>
                <a:rPr lang="en-US"/>
                <a:t> Dosage</a:t>
              </a:r>
            </a:p>
            <a:p>
              <a:pPr marL="57150" lvl="1" indent="-57150" algn="l" defTabSz="444500">
                <a:lnSpc>
                  <a:spcPct val="90000"/>
                </a:lnSpc>
                <a:spcBef>
                  <a:spcPct val="0"/>
                </a:spcBef>
                <a:spcAft>
                  <a:spcPct val="15000"/>
                </a:spcAft>
                <a:buFont typeface="+mj-lt"/>
                <a:buAutoNum type="alphaLcParenR"/>
              </a:pPr>
              <a:r>
                <a:rPr lang="en-US" kern="1200"/>
                <a:t> Re</a:t>
              </a:r>
              <a:r>
                <a:rPr lang="en-US"/>
                <a:t>sponsiveness</a:t>
              </a:r>
              <a:endParaRPr lang="en-US" kern="1200"/>
            </a:p>
          </p:txBody>
        </p:sp>
        <p:sp>
          <p:nvSpPr>
            <p:cNvPr id="9" name="Freeform: Shape 8">
              <a:extLst>
                <a:ext uri="{FF2B5EF4-FFF2-40B4-BE49-F238E27FC236}">
                  <a16:creationId xmlns:a16="http://schemas.microsoft.com/office/drawing/2014/main" id="{22310927-29F1-4D43-9684-C3C223DFD056}"/>
                </a:ext>
              </a:extLst>
            </p:cNvPr>
            <p:cNvSpPr/>
            <p:nvPr/>
          </p:nvSpPr>
          <p:spPr>
            <a:xfrm>
              <a:off x="6262411"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3. </a:t>
              </a:r>
              <a:r>
                <a:rPr lang="en-US" sz="1800">
                  <a:effectLst/>
                  <a:latin typeface="Arial" panose="020B0604020202020204" pitchFamily="34" charset="0"/>
                  <a:ea typeface="Calibri" panose="020F0502020204030204" pitchFamily="34" charset="0"/>
                  <a:cs typeface="Times New Roman" panose="02020603050405020304" pitchFamily="18" charset="0"/>
                </a:rPr>
                <a:t>Fidelity is the degree to which a program is delivered as designed and adheres to the program’s model of behavioral change.</a:t>
              </a:r>
              <a:endParaRPr lang="en-US" kern="1200"/>
            </a:p>
          </p:txBody>
        </p:sp>
        <p:sp>
          <p:nvSpPr>
            <p:cNvPr id="10" name="Freeform: Shape 9">
              <a:extLst>
                <a:ext uri="{FF2B5EF4-FFF2-40B4-BE49-F238E27FC236}">
                  <a16:creationId xmlns:a16="http://schemas.microsoft.com/office/drawing/2014/main" id="{06A64F1A-030A-463C-9C7D-7B7AE68D3742}"/>
                </a:ext>
              </a:extLst>
            </p:cNvPr>
            <p:cNvSpPr/>
            <p:nvPr/>
          </p:nvSpPr>
          <p:spPr>
            <a:xfrm>
              <a:off x="6262411"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b="1" kern="1200"/>
                <a:t> </a:t>
              </a:r>
              <a:r>
                <a:rPr lang="en-US" b="1"/>
                <a:t>True</a:t>
              </a:r>
            </a:p>
            <a:p>
              <a:pPr marL="57150" lvl="1" indent="-57150" algn="l" defTabSz="444500">
                <a:lnSpc>
                  <a:spcPct val="90000"/>
                </a:lnSpc>
                <a:spcBef>
                  <a:spcPct val="0"/>
                </a:spcBef>
                <a:spcAft>
                  <a:spcPct val="15000"/>
                </a:spcAft>
                <a:buFont typeface="+mj-lt"/>
                <a:buAutoNum type="alphaLcParenR"/>
              </a:pPr>
              <a:r>
                <a:rPr lang="en-US"/>
                <a:t> False</a:t>
              </a:r>
              <a:endParaRPr lang="en-US" kern="1200"/>
            </a:p>
          </p:txBody>
        </p:sp>
        <p:sp>
          <p:nvSpPr>
            <p:cNvPr id="11" name="Freeform: Shape 10">
              <a:extLst>
                <a:ext uri="{FF2B5EF4-FFF2-40B4-BE49-F238E27FC236}">
                  <a16:creationId xmlns:a16="http://schemas.microsoft.com/office/drawing/2014/main" id="{A94236BF-C788-458C-9F4D-FFC7138CA57E}"/>
                </a:ext>
              </a:extLst>
            </p:cNvPr>
            <p:cNvSpPr/>
            <p:nvPr/>
          </p:nvSpPr>
          <p:spPr>
            <a:xfrm>
              <a:off x="8972540" y="3216949"/>
              <a:ext cx="2377306" cy="876149"/>
            </a:xfrm>
            <a:custGeom>
              <a:avLst/>
              <a:gdLst>
                <a:gd name="connsiteX0" fmla="*/ 0 w 2377306"/>
                <a:gd name="connsiteY0" fmla="*/ 0 h 876149"/>
                <a:gd name="connsiteX1" fmla="*/ 2377306 w 2377306"/>
                <a:gd name="connsiteY1" fmla="*/ 0 h 876149"/>
                <a:gd name="connsiteX2" fmla="*/ 2377306 w 2377306"/>
                <a:gd name="connsiteY2" fmla="*/ 876149 h 876149"/>
                <a:gd name="connsiteX3" fmla="*/ 0 w 2377306"/>
                <a:gd name="connsiteY3" fmla="*/ 876149 h 876149"/>
                <a:gd name="connsiteX4" fmla="*/ 0 w 2377306"/>
                <a:gd name="connsiteY4" fmla="*/ 0 h 876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876149">
                  <a:moveTo>
                    <a:pt x="0" y="0"/>
                  </a:moveTo>
                  <a:lnTo>
                    <a:pt x="2377306" y="0"/>
                  </a:lnTo>
                  <a:lnTo>
                    <a:pt x="2377306" y="876149"/>
                  </a:lnTo>
                  <a:lnTo>
                    <a:pt x="0" y="876149"/>
                  </a:lnTo>
                  <a:lnTo>
                    <a:pt x="0" y="0"/>
                  </a:lnTo>
                  <a:close/>
                </a:path>
              </a:pathLst>
            </a:custGeom>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Font typeface="+mj-lt"/>
                <a:buNone/>
              </a:pPr>
              <a:r>
                <a:rPr lang="en-US" kern="1200"/>
                <a:t>3. During which implementation stage are </a:t>
              </a:r>
              <a:r>
                <a:rPr lang="en-US" sz="1800">
                  <a:effectLst/>
                  <a:latin typeface="Arial" panose="020B0604020202020204" pitchFamily="34" charset="0"/>
                  <a:ea typeface="Calibri" panose="020F0502020204030204" pitchFamily="34" charset="0"/>
                  <a:cs typeface="Times New Roman" panose="02020603050405020304" pitchFamily="18" charset="0"/>
                </a:rPr>
                <a:t>tasks centered around determining if a program is needed based on an evaluation of community needs?</a:t>
              </a:r>
              <a:endParaRPr lang="en-US" kern="1200"/>
            </a:p>
          </p:txBody>
        </p:sp>
        <p:sp>
          <p:nvSpPr>
            <p:cNvPr id="12" name="Freeform: Shape 11">
              <a:extLst>
                <a:ext uri="{FF2B5EF4-FFF2-40B4-BE49-F238E27FC236}">
                  <a16:creationId xmlns:a16="http://schemas.microsoft.com/office/drawing/2014/main" id="{2ECC41C5-E4FB-44D9-98DE-1AACAFB54A84}"/>
                </a:ext>
              </a:extLst>
            </p:cNvPr>
            <p:cNvSpPr/>
            <p:nvPr/>
          </p:nvSpPr>
          <p:spPr>
            <a:xfrm>
              <a:off x="8972540" y="4093098"/>
              <a:ext cx="2377306" cy="738576"/>
            </a:xfrm>
            <a:custGeom>
              <a:avLst/>
              <a:gdLst>
                <a:gd name="connsiteX0" fmla="*/ 0 w 2377306"/>
                <a:gd name="connsiteY0" fmla="*/ 0 h 738576"/>
                <a:gd name="connsiteX1" fmla="*/ 2377306 w 2377306"/>
                <a:gd name="connsiteY1" fmla="*/ 0 h 738576"/>
                <a:gd name="connsiteX2" fmla="*/ 2377306 w 2377306"/>
                <a:gd name="connsiteY2" fmla="*/ 738576 h 738576"/>
                <a:gd name="connsiteX3" fmla="*/ 0 w 2377306"/>
                <a:gd name="connsiteY3" fmla="*/ 738576 h 738576"/>
                <a:gd name="connsiteX4" fmla="*/ 0 w 2377306"/>
                <a:gd name="connsiteY4" fmla="*/ 0 h 7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7306" h="738576">
                  <a:moveTo>
                    <a:pt x="0" y="0"/>
                  </a:moveTo>
                  <a:lnTo>
                    <a:pt x="2377306" y="0"/>
                  </a:lnTo>
                  <a:lnTo>
                    <a:pt x="2377306" y="738576"/>
                  </a:lnTo>
                  <a:lnTo>
                    <a:pt x="0" y="738576"/>
                  </a:lnTo>
                  <a:lnTo>
                    <a:pt x="0" y="0"/>
                  </a:lnTo>
                  <a:close/>
                </a:path>
              </a:pathLst>
            </a:cu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Font typeface="+mj-lt"/>
                <a:buAutoNum type="alphaLcParenR"/>
              </a:pPr>
              <a:r>
                <a:rPr lang="en-US" kern="1200"/>
                <a:t> </a:t>
              </a:r>
              <a:r>
                <a:rPr lang="en-US" b="1" kern="1200"/>
                <a:t>Exploration</a:t>
              </a:r>
            </a:p>
            <a:p>
              <a:pPr marL="57150" lvl="1" indent="-57150" algn="l" defTabSz="444500">
                <a:lnSpc>
                  <a:spcPct val="90000"/>
                </a:lnSpc>
                <a:spcBef>
                  <a:spcPct val="0"/>
                </a:spcBef>
                <a:spcAft>
                  <a:spcPct val="15000"/>
                </a:spcAft>
                <a:buFont typeface="+mj-lt"/>
                <a:buAutoNum type="alphaLcParenR"/>
              </a:pPr>
              <a:r>
                <a:rPr lang="en-US" kern="1200"/>
                <a:t> Installation</a:t>
              </a:r>
            </a:p>
            <a:p>
              <a:pPr marL="57150" lvl="1" indent="-57150" algn="l" defTabSz="444500">
                <a:lnSpc>
                  <a:spcPct val="90000"/>
                </a:lnSpc>
                <a:spcBef>
                  <a:spcPct val="0"/>
                </a:spcBef>
                <a:spcAft>
                  <a:spcPct val="15000"/>
                </a:spcAft>
                <a:buFont typeface="+mj-lt"/>
                <a:buAutoNum type="alphaLcParenR"/>
              </a:pPr>
              <a:r>
                <a:rPr lang="en-US" kern="1200"/>
                <a:t> Initial Implementation</a:t>
              </a:r>
            </a:p>
            <a:p>
              <a:pPr marL="57150" lvl="1" indent="-57150" algn="l" defTabSz="444500">
                <a:lnSpc>
                  <a:spcPct val="90000"/>
                </a:lnSpc>
                <a:spcBef>
                  <a:spcPct val="0"/>
                </a:spcBef>
                <a:spcAft>
                  <a:spcPct val="15000"/>
                </a:spcAft>
                <a:buFont typeface="+mj-lt"/>
                <a:buAutoNum type="alphaLcParenR"/>
              </a:pPr>
              <a:r>
                <a:rPr lang="en-US" kern="1200"/>
                <a:t> Full </a:t>
              </a:r>
              <a:r>
                <a:rPr lang="en-US"/>
                <a:t>Implementation</a:t>
              </a:r>
              <a:endParaRPr lang="en-US" kern="1200"/>
            </a:p>
          </p:txBody>
        </p:sp>
      </p:grpSp>
    </p:spTree>
    <p:extLst>
      <p:ext uri="{BB962C8B-B14F-4D97-AF65-F5344CB8AC3E}">
        <p14:creationId xmlns:p14="http://schemas.microsoft.com/office/powerpoint/2010/main" val="919038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F4B7DD6-3B06-4C16-B34D-4DC3E3F2E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D56DA4-883B-4DDD-B3BE-A59FEDC88FA1}"/>
              </a:ext>
            </a:extLst>
          </p:cNvPr>
          <p:cNvSpPr>
            <a:spLocks noGrp="1"/>
          </p:cNvSpPr>
          <p:nvPr>
            <p:ph type="title"/>
          </p:nvPr>
        </p:nvSpPr>
        <p:spPr>
          <a:xfrm>
            <a:off x="1303850" y="891541"/>
            <a:ext cx="5866189" cy="4074074"/>
          </a:xfrm>
        </p:spPr>
        <p:txBody>
          <a:bodyPr vert="horz" lIns="91440" tIns="45720" rIns="91440" bIns="45720" rtlCol="0" anchor="b">
            <a:normAutofit/>
          </a:bodyPr>
          <a:lstStyle/>
          <a:p>
            <a:pPr algn="l"/>
            <a:r>
              <a:rPr lang="en-US" sz="5000" kern="1200">
                <a:solidFill>
                  <a:schemeClr val="tx1"/>
                </a:solidFill>
                <a:latin typeface="+mj-lt"/>
                <a:ea typeface="+mj-ea"/>
                <a:cs typeface="+mj-cs"/>
              </a:rPr>
              <a:t>Prevention Lesson Package:</a:t>
            </a:r>
            <a:br>
              <a:rPr lang="en-US" sz="5000" kern="1200">
                <a:solidFill>
                  <a:schemeClr val="tx1"/>
                </a:solidFill>
                <a:latin typeface="+mj-lt"/>
                <a:ea typeface="+mj-ea"/>
                <a:cs typeface="+mj-cs"/>
              </a:rPr>
            </a:br>
            <a:r>
              <a:rPr lang="en-US" sz="5000" kern="1200">
                <a:solidFill>
                  <a:schemeClr val="tx1"/>
                </a:solidFill>
                <a:latin typeface="+mj-lt"/>
                <a:ea typeface="+mj-ea"/>
                <a:cs typeface="+mj-cs"/>
              </a:rPr>
              <a:t>Implementation of Evidence-Based Programs</a:t>
            </a:r>
          </a:p>
        </p:txBody>
      </p:sp>
      <p:sp>
        <p:nvSpPr>
          <p:cNvPr id="34" name="Rectangle 33">
            <a:extLst>
              <a:ext uri="{FF2B5EF4-FFF2-40B4-BE49-F238E27FC236}">
                <a16:creationId xmlns:a16="http://schemas.microsoft.com/office/drawing/2014/main" id="{120582D2-07E2-46B9-8A77-58C7E6574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lassroom">
            <a:extLst>
              <a:ext uri="{FF2B5EF4-FFF2-40B4-BE49-F238E27FC236}">
                <a16:creationId xmlns:a16="http://schemas.microsoft.com/office/drawing/2014/main" id="{8CA7A368-AA8D-474D-B8B1-ABDF9AEF0B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2815" y="1427017"/>
            <a:ext cx="4000156" cy="4000156"/>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2139999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44CE-A636-4B7D-A500-57B32D70CB4C}"/>
              </a:ext>
            </a:extLst>
          </p:cNvPr>
          <p:cNvSpPr>
            <a:spLocks noGrp="1"/>
          </p:cNvSpPr>
          <p:nvPr>
            <p:ph type="title"/>
          </p:nvPr>
        </p:nvSpPr>
        <p:spPr>
          <a:xfrm>
            <a:off x="960100" y="978102"/>
            <a:ext cx="10588434" cy="1062644"/>
          </a:xfrm>
        </p:spPr>
        <p:txBody>
          <a:bodyPr anchor="b">
            <a:normAutofit/>
          </a:bodyPr>
          <a:lstStyle/>
          <a:p>
            <a:r>
              <a:rPr lang="en-US" sz="3400" b="1"/>
              <a:t>Activity 1: Reviewing Evidence-based Program Implementation </a:t>
            </a:r>
          </a:p>
        </p:txBody>
      </p:sp>
      <p:cxnSp>
        <p:nvCxnSpPr>
          <p:cNvPr id="82" name="Straight Connector 82">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8" name="Graphic 77" descr="Classroom">
            <a:extLst>
              <a:ext uri="{FF2B5EF4-FFF2-40B4-BE49-F238E27FC236}">
                <a16:creationId xmlns:a16="http://schemas.microsoft.com/office/drawing/2014/main" id="{F7C986CA-1F22-4A5F-B899-E00FF1F47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5" name="Content Placeholder 4">
            <a:extLst>
              <a:ext uri="{FF2B5EF4-FFF2-40B4-BE49-F238E27FC236}">
                <a16:creationId xmlns:a16="http://schemas.microsoft.com/office/drawing/2014/main" id="{561E7406-9A5F-4839-9DE8-DD583CDB1673}"/>
              </a:ext>
            </a:extLst>
          </p:cNvPr>
          <p:cNvSpPr>
            <a:spLocks noGrp="1"/>
          </p:cNvSpPr>
          <p:nvPr>
            <p:ph idx="1"/>
          </p:nvPr>
        </p:nvSpPr>
        <p:spPr>
          <a:xfrm>
            <a:off x="4437888" y="2401828"/>
            <a:ext cx="7559040" cy="4267195"/>
          </a:xfrm>
        </p:spPr>
        <p:txBody>
          <a:bodyPr>
            <a:normAutofit/>
          </a:bodyPr>
          <a:lstStyle/>
          <a:p>
            <a:pPr marL="342900" marR="0" lvl="0" indent="-342900">
              <a:lnSpc>
                <a:spcPct val="100000"/>
              </a:lnSpc>
              <a:spcBef>
                <a:spcPts val="600"/>
              </a:spcBef>
              <a:spcAft>
                <a:spcPts val="0"/>
              </a:spcAft>
              <a:buFont typeface="Symbol" panose="05050102010706020507" pitchFamily="18" charset="2"/>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Using the </a:t>
            </a:r>
            <a:r>
              <a:rPr lang="en-US" sz="2000" u="sng">
                <a:effectLst/>
                <a:latin typeface="Arial" panose="020B0604020202020204" pitchFamily="34" charset="0"/>
                <a:ea typeface="Calibri" panose="020F0502020204030204" pitchFamily="34" charset="0"/>
                <a:cs typeface="Times New Roman" panose="02020603050405020304" pitchFamily="18" charset="0"/>
                <a:hlinkClick r:id="rId5"/>
              </a:rPr>
              <a:t>Crime Solutions</a:t>
            </a:r>
            <a:r>
              <a:rPr lang="en-US" sz="2000">
                <a:effectLst/>
                <a:latin typeface="Arial" panose="020B0604020202020204" pitchFamily="34" charset="0"/>
                <a:ea typeface="Calibri" panose="020F0502020204030204" pitchFamily="34" charset="0"/>
                <a:cs typeface="Times New Roman" panose="02020603050405020304" pitchFamily="18" charset="0"/>
              </a:rPr>
              <a:t> registry, either individually or in small groups, have students choose an evidence-based program and investigate how the program is implemented. Encourage students to use outside resources such as program websites or peer-reviewed articles.</a:t>
            </a:r>
          </a:p>
          <a:p>
            <a:pPr marL="342900" marR="0" lvl="0" indent="-342900">
              <a:lnSpc>
                <a:spcPct val="100000"/>
              </a:lnSpc>
              <a:spcBef>
                <a:spcPts val="0"/>
              </a:spcBef>
              <a:spcAft>
                <a:spcPts val="0"/>
              </a:spcAft>
              <a:buFont typeface="Symbol" panose="05050102010706020507" pitchFamily="18" charset="2"/>
              <a:buChar char=""/>
            </a:pPr>
            <a:r>
              <a:rPr lang="en-US" sz="2000">
                <a:effectLst/>
                <a:latin typeface="Arial" panose="020B0604020202020204" pitchFamily="34" charset="0"/>
                <a:ea typeface="Calibri" panose="020F0502020204030204" pitchFamily="34" charset="0"/>
                <a:cs typeface="Times New Roman" panose="02020603050405020304" pitchFamily="18" charset="0"/>
              </a:rPr>
              <a:t>Have students think of answers to the following questions and share them with the class:</a:t>
            </a:r>
          </a:p>
          <a:p>
            <a:pPr marL="742950" marR="0" lvl="1" indent="-285750">
              <a:lnSpc>
                <a:spcPct val="100000"/>
              </a:lnSpc>
              <a:spcBef>
                <a:spcPts val="0"/>
              </a:spcBef>
              <a:spcAft>
                <a:spcPts val="0"/>
              </a:spcAft>
              <a:buFont typeface="Courier New" panose="02070309020205020404" pitchFamily="49" charset="0"/>
              <a:buChar char="o"/>
            </a:pPr>
            <a:r>
              <a:rPr lang="en-US" sz="2000">
                <a:effectLst/>
                <a:latin typeface="Arial" panose="020B0604020202020204" pitchFamily="34" charset="0"/>
                <a:ea typeface="Calibri" panose="020F0502020204030204" pitchFamily="34" charset="0"/>
                <a:cs typeface="Times New Roman" panose="02020603050405020304" pitchFamily="18" charset="0"/>
              </a:rPr>
              <a:t>What are the barriers to implementation of this evidence-based program or practice? How can this be overcome?</a:t>
            </a:r>
          </a:p>
          <a:p>
            <a:pPr marL="742950" marR="0" lvl="1" indent="-285750">
              <a:lnSpc>
                <a:spcPct val="100000"/>
              </a:lnSpc>
              <a:spcBef>
                <a:spcPts val="0"/>
              </a:spcBef>
              <a:spcAft>
                <a:spcPts val="0"/>
              </a:spcAft>
              <a:buFont typeface="Courier New" panose="02070309020205020404" pitchFamily="49" charset="0"/>
              <a:buChar char="o"/>
            </a:pPr>
            <a:r>
              <a:rPr lang="en-US" sz="2000">
                <a:effectLst/>
                <a:latin typeface="Arial" panose="020B0604020202020204" pitchFamily="34" charset="0"/>
                <a:ea typeface="Calibri" panose="020F0502020204030204" pitchFamily="34" charset="0"/>
                <a:cs typeface="Times New Roman" panose="02020603050405020304" pitchFamily="18" charset="0"/>
              </a:rPr>
              <a:t>What (or do any) supports exist in the program to achieve implementation? Sustainability?</a:t>
            </a:r>
          </a:p>
          <a:p>
            <a:pPr marL="742950" marR="0" lvl="1" indent="-285750">
              <a:lnSpc>
                <a:spcPct val="100000"/>
              </a:lnSpc>
              <a:spcBef>
                <a:spcPts val="0"/>
              </a:spcBef>
              <a:spcAft>
                <a:spcPts val="600"/>
              </a:spcAft>
              <a:buFont typeface="Courier New" panose="02070309020205020404" pitchFamily="49" charset="0"/>
              <a:buChar char="o"/>
            </a:pPr>
            <a:r>
              <a:rPr lang="en-US" sz="2000">
                <a:effectLst/>
                <a:latin typeface="Arial" panose="020B0604020202020204" pitchFamily="34" charset="0"/>
                <a:ea typeface="Calibri" panose="020F0502020204030204" pitchFamily="34" charset="0"/>
                <a:cs typeface="Times New Roman" panose="02020603050405020304" pitchFamily="18" charset="0"/>
              </a:rPr>
              <a:t>How would you cope with these barriers as the organization trying to implement this program?</a:t>
            </a:r>
          </a:p>
        </p:txBody>
      </p:sp>
    </p:spTree>
    <p:extLst>
      <p:ext uri="{BB962C8B-B14F-4D97-AF65-F5344CB8AC3E}">
        <p14:creationId xmlns:p14="http://schemas.microsoft.com/office/powerpoint/2010/main" val="743881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544CE-A636-4B7D-A500-57B32D70CB4C}"/>
              </a:ext>
            </a:extLst>
          </p:cNvPr>
          <p:cNvSpPr>
            <a:spLocks noGrp="1"/>
          </p:cNvSpPr>
          <p:nvPr>
            <p:ph type="title"/>
          </p:nvPr>
        </p:nvSpPr>
        <p:spPr>
          <a:xfrm>
            <a:off x="960100" y="978102"/>
            <a:ext cx="10588434" cy="1062644"/>
          </a:xfrm>
        </p:spPr>
        <p:txBody>
          <a:bodyPr anchor="b">
            <a:normAutofit/>
          </a:bodyPr>
          <a:lstStyle/>
          <a:p>
            <a:r>
              <a:rPr lang="en-US" sz="3600" b="1"/>
              <a:t>Activity 2: CDC Select, Adapt, Evaluate</a:t>
            </a:r>
            <a:endParaRPr lang="en-US" sz="3400" b="1"/>
          </a:p>
        </p:txBody>
      </p:sp>
      <p:cxnSp>
        <p:nvCxnSpPr>
          <p:cNvPr id="82" name="Straight Connector 82">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8" name="Graphic 77" descr="Classroom">
            <a:extLst>
              <a:ext uri="{FF2B5EF4-FFF2-40B4-BE49-F238E27FC236}">
                <a16:creationId xmlns:a16="http://schemas.microsoft.com/office/drawing/2014/main" id="{F7C986CA-1F22-4A5F-B899-E00FF1F475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5" name="Content Placeholder 4">
            <a:extLst>
              <a:ext uri="{FF2B5EF4-FFF2-40B4-BE49-F238E27FC236}">
                <a16:creationId xmlns:a16="http://schemas.microsoft.com/office/drawing/2014/main" id="{561E7406-9A5F-4839-9DE8-DD583CDB1673}"/>
              </a:ext>
            </a:extLst>
          </p:cNvPr>
          <p:cNvSpPr>
            <a:spLocks noGrp="1"/>
          </p:cNvSpPr>
          <p:nvPr>
            <p:ph idx="1"/>
          </p:nvPr>
        </p:nvSpPr>
        <p:spPr>
          <a:xfrm>
            <a:off x="4437888" y="2401828"/>
            <a:ext cx="7559040" cy="4267195"/>
          </a:xfrm>
        </p:spPr>
        <p:txBody>
          <a:bodyPr>
            <a:normAutofit fontScale="92500" lnSpcReduction="10000"/>
          </a:bodyPr>
          <a:lstStyle/>
          <a:p>
            <a:pPr marL="342900" marR="0" lvl="0" indent="-342900">
              <a:lnSpc>
                <a:spcPct val="100000"/>
              </a:lnSpc>
              <a:spcBef>
                <a:spcPts val="600"/>
              </a:spcBef>
              <a:spcAft>
                <a:spcPts val="0"/>
              </a:spcAft>
              <a:buFont typeface="Symbol" panose="05050102010706020507" pitchFamily="18" charset="2"/>
              <a:buChar char=""/>
            </a:pPr>
            <a:r>
              <a:rPr lang="en-US" sz="2400">
                <a:effectLst/>
                <a:latin typeface="Arial" panose="020B0604020202020204" pitchFamily="34" charset="0"/>
                <a:ea typeface="Calibri" panose="020F0502020204030204" pitchFamily="34" charset="0"/>
                <a:cs typeface="Times New Roman" panose="02020603050405020304" pitchFamily="18" charset="0"/>
              </a:rPr>
              <a:t>Independently, have students read and work through the activities on the CDC’s </a:t>
            </a:r>
            <a:r>
              <a:rPr lang="en-US" sz="2400" err="1">
                <a:effectLst/>
                <a:latin typeface="Arial" panose="020B0604020202020204" pitchFamily="34" charset="0"/>
                <a:ea typeface="Calibri" panose="020F0502020204030204" pitchFamily="34" charset="0"/>
                <a:cs typeface="Times New Roman" panose="02020603050405020304" pitchFamily="18" charset="0"/>
              </a:rPr>
              <a:t>VetoViolence</a:t>
            </a:r>
            <a:r>
              <a:rPr lang="en-US" sz="2400">
                <a:effectLst/>
                <a:latin typeface="Arial" panose="020B0604020202020204" pitchFamily="34" charset="0"/>
                <a:ea typeface="Calibri" panose="020F0502020204030204" pitchFamily="34" charset="0"/>
                <a:cs typeface="Times New Roman" panose="02020603050405020304" pitchFamily="18" charset="0"/>
              </a:rPr>
              <a:t> website – </a:t>
            </a:r>
            <a:r>
              <a:rPr lang="en-US" sz="2400" u="sng">
                <a:solidFill>
                  <a:srgbClr val="00467F"/>
                </a:solidFill>
                <a:effectLst/>
                <a:latin typeface="Arial" panose="020B0604020202020204" pitchFamily="34" charset="0"/>
                <a:ea typeface="Calibri" panose="020F0502020204030204" pitchFamily="34" charset="0"/>
                <a:cs typeface="Times New Roman" panose="02020603050405020304" pitchFamily="18" charset="0"/>
                <a:hlinkClick r:id="rId5"/>
              </a:rPr>
              <a:t>Select, Adapt, Evaluate</a:t>
            </a:r>
            <a:r>
              <a:rPr lang="en-US" sz="2400" u="sng">
                <a:solidFill>
                  <a:srgbClr val="00467F"/>
                </a:solidFill>
                <a:effectLst/>
                <a:latin typeface="Arial" panose="020B0604020202020204" pitchFamily="34" charset="0"/>
                <a:ea typeface="Calibri" panose="020F0502020204030204" pitchFamily="34" charset="0"/>
                <a:cs typeface="Times New Roman" panose="02020603050405020304" pitchFamily="18" charset="0"/>
              </a:rPr>
              <a:t>.</a:t>
            </a:r>
            <a:r>
              <a:rPr lang="en-US" sz="240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lnSpc>
                <a:spcPct val="100000"/>
              </a:lnSpc>
              <a:spcBef>
                <a:spcPts val="0"/>
              </a:spcBef>
              <a:spcAft>
                <a:spcPts val="0"/>
              </a:spcAft>
              <a:buFont typeface="Symbol" panose="05050102010706020507" pitchFamily="18" charset="2"/>
              <a:buChar char=""/>
            </a:pPr>
            <a:r>
              <a:rPr lang="en-US" sz="2400">
                <a:effectLst/>
                <a:latin typeface="Arial" panose="020B0604020202020204" pitchFamily="34" charset="0"/>
                <a:ea typeface="Calibri" panose="020F0502020204030204" pitchFamily="34" charset="0"/>
                <a:cs typeface="Times New Roman" panose="02020603050405020304" pitchFamily="18" charset="0"/>
              </a:rPr>
              <a:t>As a class work through the two case examples at the end of the module. </a:t>
            </a:r>
          </a:p>
          <a:p>
            <a:pPr marL="742950" marR="0" lvl="1" indent="-285750">
              <a:lnSpc>
                <a:spcPct val="100000"/>
              </a:lnSpc>
              <a:spcBef>
                <a:spcPts val="0"/>
              </a:spcBef>
              <a:spcAft>
                <a:spcPts val="0"/>
              </a:spcAft>
              <a:buFont typeface="Courier New" panose="02070309020205020404" pitchFamily="49" charset="0"/>
              <a:buChar char="o"/>
            </a:pPr>
            <a:r>
              <a:rPr lang="en-US">
                <a:effectLst/>
                <a:latin typeface="Arial" panose="020B0604020202020204" pitchFamily="34" charset="0"/>
                <a:ea typeface="Calibri" panose="020F0502020204030204" pitchFamily="34" charset="0"/>
                <a:cs typeface="Times New Roman" panose="02020603050405020304" pitchFamily="18" charset="0"/>
              </a:rPr>
              <a:t>Separate the class into two points of view – one representing “red light” and one representing “green light.”</a:t>
            </a:r>
          </a:p>
          <a:p>
            <a:pPr marL="742950" marR="0" lvl="1" indent="-285750">
              <a:lnSpc>
                <a:spcPct val="100000"/>
              </a:lnSpc>
              <a:spcBef>
                <a:spcPts val="0"/>
              </a:spcBef>
              <a:spcAft>
                <a:spcPts val="0"/>
              </a:spcAft>
              <a:buFont typeface="Courier New" panose="02070309020205020404" pitchFamily="49" charset="0"/>
              <a:buChar char="o"/>
            </a:pPr>
            <a:r>
              <a:rPr lang="en-US">
                <a:effectLst/>
                <a:latin typeface="Arial" panose="020B0604020202020204" pitchFamily="34" charset="0"/>
                <a:ea typeface="Calibri" panose="020F0502020204030204" pitchFamily="34" charset="0"/>
                <a:cs typeface="Times New Roman" panose="02020603050405020304" pitchFamily="18" charset="0"/>
              </a:rPr>
              <a:t>Read the example scenario. Have each group discuss why it would be a red light or green light adaptation, from the group’s assigned point of view. </a:t>
            </a:r>
          </a:p>
          <a:p>
            <a:pPr marL="742950" marR="0" lvl="1" indent="-285750">
              <a:lnSpc>
                <a:spcPct val="100000"/>
              </a:lnSpc>
              <a:spcBef>
                <a:spcPts val="0"/>
              </a:spcBef>
              <a:spcAft>
                <a:spcPts val="600"/>
              </a:spcAft>
              <a:buFont typeface="Courier New" panose="02070309020205020404" pitchFamily="49" charset="0"/>
              <a:buChar char="o"/>
            </a:pPr>
            <a:r>
              <a:rPr lang="en-US">
                <a:effectLst/>
                <a:latin typeface="Arial" panose="020B0604020202020204" pitchFamily="34" charset="0"/>
                <a:ea typeface="Calibri" panose="020F0502020204030204" pitchFamily="34" charset="0"/>
                <a:cs typeface="Times New Roman" panose="02020603050405020304" pitchFamily="18" charset="0"/>
              </a:rPr>
              <a:t>Reveal the answer and facilitate a discussion based on the groups’ responses and the given answer.</a:t>
            </a:r>
          </a:p>
        </p:txBody>
      </p:sp>
    </p:spTree>
    <p:extLst>
      <p:ext uri="{BB962C8B-B14F-4D97-AF65-F5344CB8AC3E}">
        <p14:creationId xmlns:p14="http://schemas.microsoft.com/office/powerpoint/2010/main" val="3886928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FB6F-43DE-4580-87E1-61089F035FC4}"/>
              </a:ext>
            </a:extLst>
          </p:cNvPr>
          <p:cNvSpPr>
            <a:spLocks noGrp="1"/>
          </p:cNvSpPr>
          <p:nvPr>
            <p:ph type="title"/>
          </p:nvPr>
        </p:nvSpPr>
        <p:spPr/>
        <p:txBody>
          <a:bodyPr/>
          <a:lstStyle/>
          <a:p>
            <a:r>
              <a:rPr lang="en-US" dirty="0"/>
              <a:t>References </a:t>
            </a:r>
          </a:p>
        </p:txBody>
      </p:sp>
      <p:sp>
        <p:nvSpPr>
          <p:cNvPr id="3" name="Content Placeholder 2">
            <a:extLst>
              <a:ext uri="{FF2B5EF4-FFF2-40B4-BE49-F238E27FC236}">
                <a16:creationId xmlns:a16="http://schemas.microsoft.com/office/drawing/2014/main" id="{994C86E2-3B59-49D5-9F7C-44834B5D6C7A}"/>
              </a:ext>
            </a:extLst>
          </p:cNvPr>
          <p:cNvSpPr>
            <a:spLocks noGrp="1"/>
          </p:cNvSpPr>
          <p:nvPr>
            <p:ph idx="1"/>
          </p:nvPr>
        </p:nvSpPr>
        <p:spPr/>
        <p:txBody>
          <a:bodyPr/>
          <a:lstStyle/>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Bauer, M. S., &amp; Kirchner, J. (2020). Implementation science: What is it and why should I care?. </a:t>
            </a:r>
            <a:r>
              <a:rPr lang="en-US" sz="1600" i="1" dirty="0">
                <a:effectLst/>
                <a:latin typeface="+mj-lt"/>
                <a:ea typeface="Calibri" panose="020F0502020204030204" pitchFamily="34" charset="0"/>
                <a:cs typeface="Times New Roman" panose="02020603050405020304" pitchFamily="18" charset="0"/>
              </a:rPr>
              <a:t>Psychiatry		 Research, 283</a:t>
            </a:r>
            <a:r>
              <a:rPr lang="en-US" sz="1600" dirty="0">
                <a:effectLst/>
                <a:latin typeface="+mj-lt"/>
                <a:ea typeface="Calibri" panose="020F0502020204030204" pitchFamily="34" charset="0"/>
                <a:cs typeface="Times New Roman" panose="02020603050405020304" pitchFamily="18" charset="0"/>
              </a:rPr>
              <a:t>, 112376.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2"/>
              </a:rPr>
              <a:t>https://doi.org/10.1016/j.psychres.2019.04.025</a:t>
            </a:r>
            <a:r>
              <a:rPr lang="en-US" sz="1600" dirty="0">
                <a:effectLst/>
                <a:latin typeface="+mj-lt"/>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Bauer, M.S., Damschroder, L., Hagedorn, H., Smith, J., &amp; Kilbourne, A.M. (2015). An introduction to			 implementation science for the non-specialist. </a:t>
            </a:r>
            <a:r>
              <a:rPr lang="en-US" sz="1600" i="1" dirty="0">
                <a:effectLst/>
                <a:latin typeface="+mj-lt"/>
                <a:ea typeface="Calibri" panose="020F0502020204030204" pitchFamily="34" charset="0"/>
                <a:cs typeface="Times New Roman" panose="02020603050405020304" pitchFamily="18" charset="0"/>
              </a:rPr>
              <a:t>BMC Psychol</a:t>
            </a:r>
            <a:r>
              <a:rPr lang="en-US" sz="1600" dirty="0">
                <a:effectLst/>
                <a:latin typeface="+mj-lt"/>
                <a:ea typeface="Calibri" panose="020F0502020204030204" pitchFamily="34" charset="0"/>
                <a:cs typeface="Times New Roman" panose="02020603050405020304" pitchFamily="18" charset="0"/>
              </a:rPr>
              <a:t> 3(32).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3"/>
              </a:rPr>
              <a:t>https://doi.org/10.1186/s40359-015-0089-9</a:t>
            </a:r>
            <a:endParaRPr lang="en-US" sz="16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Berkel, C., Mauricio, A. M., </a:t>
            </a:r>
            <a:r>
              <a:rPr lang="en-US" sz="1600" dirty="0" err="1">
                <a:effectLst/>
                <a:latin typeface="+mj-lt"/>
                <a:ea typeface="Calibri" panose="020F0502020204030204" pitchFamily="34" charset="0"/>
                <a:cs typeface="Times New Roman" panose="02020603050405020304" pitchFamily="18" charset="0"/>
              </a:rPr>
              <a:t>Schoenfelder</a:t>
            </a:r>
            <a:r>
              <a:rPr lang="en-US" sz="1600" dirty="0">
                <a:effectLst/>
                <a:latin typeface="+mj-lt"/>
                <a:ea typeface="Calibri" panose="020F0502020204030204" pitchFamily="34" charset="0"/>
                <a:cs typeface="Times New Roman" panose="02020603050405020304" pitchFamily="18" charset="0"/>
              </a:rPr>
              <a:t>, E., &amp; Sandler, I. N. (2011). Putting the pieces together: An integrated		 model of program implementation. </a:t>
            </a:r>
            <a:r>
              <a:rPr lang="en-US" sz="1600" i="1" dirty="0">
                <a:effectLst/>
                <a:latin typeface="+mj-lt"/>
                <a:ea typeface="Calibri" panose="020F0502020204030204" pitchFamily="34" charset="0"/>
                <a:cs typeface="Times New Roman" panose="02020603050405020304" pitchFamily="18" charset="0"/>
              </a:rPr>
              <a:t>Prevention Science</a:t>
            </a:r>
            <a:r>
              <a:rPr lang="en-US" sz="1600" dirty="0">
                <a:effectLst/>
                <a:latin typeface="+mj-lt"/>
                <a:ea typeface="Calibri" panose="020F0502020204030204" pitchFamily="34" charset="0"/>
                <a:cs typeface="Times New Roman" panose="02020603050405020304" pitchFamily="18" charset="0"/>
              </a:rPr>
              <a:t>, </a:t>
            </a:r>
            <a:r>
              <a:rPr lang="en-US" sz="1600" i="1" dirty="0">
                <a:effectLst/>
                <a:latin typeface="+mj-lt"/>
                <a:ea typeface="Calibri" panose="020F0502020204030204" pitchFamily="34" charset="0"/>
                <a:cs typeface="Times New Roman" panose="02020603050405020304" pitchFamily="18" charset="0"/>
              </a:rPr>
              <a:t>12</a:t>
            </a:r>
            <a:r>
              <a:rPr lang="en-US" sz="1600" dirty="0">
                <a:effectLst/>
                <a:latin typeface="+mj-lt"/>
                <a:ea typeface="Calibri" panose="020F0502020204030204" pitchFamily="34" charset="0"/>
                <a:cs typeface="Times New Roman" panose="02020603050405020304" pitchFamily="18" charset="0"/>
              </a:rPr>
              <a:t>(1), 23-33.</a:t>
            </a: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Bertram, R. M., </a:t>
            </a:r>
            <a:r>
              <a:rPr lang="en-US" sz="1600" dirty="0" err="1">
                <a:effectLst/>
                <a:latin typeface="+mj-lt"/>
                <a:ea typeface="Calibri" panose="020F0502020204030204" pitchFamily="34" charset="0"/>
                <a:cs typeface="Times New Roman" panose="02020603050405020304" pitchFamily="18" charset="0"/>
              </a:rPr>
              <a:t>Blase</a:t>
            </a:r>
            <a:r>
              <a:rPr lang="en-US" sz="1600" dirty="0">
                <a:effectLst/>
                <a:latin typeface="+mj-lt"/>
                <a:ea typeface="Calibri" panose="020F0502020204030204" pitchFamily="34" charset="0"/>
                <a:cs typeface="Times New Roman" panose="02020603050405020304" pitchFamily="18" charset="0"/>
              </a:rPr>
              <a:t>, K. A., &amp; </a:t>
            </a:r>
            <a:r>
              <a:rPr lang="en-US" sz="1600" dirty="0" err="1">
                <a:effectLst/>
                <a:latin typeface="+mj-lt"/>
                <a:ea typeface="Calibri" panose="020F0502020204030204" pitchFamily="34" charset="0"/>
                <a:cs typeface="Times New Roman" panose="02020603050405020304" pitchFamily="18" charset="0"/>
              </a:rPr>
              <a:t>Fixsen</a:t>
            </a:r>
            <a:r>
              <a:rPr lang="en-US" sz="1600" dirty="0">
                <a:effectLst/>
                <a:latin typeface="+mj-lt"/>
                <a:ea typeface="Calibri" panose="020F0502020204030204" pitchFamily="34" charset="0"/>
                <a:cs typeface="Times New Roman" panose="02020603050405020304" pitchFamily="18" charset="0"/>
              </a:rPr>
              <a:t>, D. L. (2015). Improving programs and outcomes: Implementation		 frameworks and organization change. </a:t>
            </a:r>
            <a:r>
              <a:rPr lang="en-US" sz="1600" i="1" dirty="0">
                <a:effectLst/>
                <a:latin typeface="+mj-lt"/>
                <a:ea typeface="Calibri" panose="020F0502020204030204" pitchFamily="34" charset="0"/>
                <a:cs typeface="Times New Roman" panose="02020603050405020304" pitchFamily="18" charset="0"/>
              </a:rPr>
              <a:t>Research on Social Work Practice</a:t>
            </a:r>
            <a:r>
              <a:rPr lang="en-US" sz="1600" dirty="0">
                <a:effectLst/>
                <a:latin typeface="+mj-lt"/>
                <a:ea typeface="Calibri" panose="020F0502020204030204" pitchFamily="34" charset="0"/>
                <a:cs typeface="Times New Roman" panose="02020603050405020304" pitchFamily="18" charset="0"/>
              </a:rPr>
              <a:t>, </a:t>
            </a:r>
            <a:r>
              <a:rPr lang="en-US" sz="1600" i="1" dirty="0">
                <a:effectLst/>
                <a:latin typeface="+mj-lt"/>
                <a:ea typeface="Calibri" panose="020F0502020204030204" pitchFamily="34" charset="0"/>
                <a:cs typeface="Times New Roman" panose="02020603050405020304" pitchFamily="18" charset="0"/>
              </a:rPr>
              <a:t>25</a:t>
            </a:r>
            <a:r>
              <a:rPr lang="en-US" sz="1600" dirty="0">
                <a:effectLst/>
                <a:latin typeface="+mj-lt"/>
                <a:ea typeface="Calibri" panose="020F0502020204030204" pitchFamily="34" charset="0"/>
                <a:cs typeface="Times New Roman" panose="02020603050405020304" pitchFamily="18" charset="0"/>
              </a:rPr>
              <a:t>(4), 477-487.</a:t>
            </a: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Bopp, M., Saunders, R.P., &amp; Lattimore, D. (2013). The tug-of-war: Fidelity versus adaptation throughout the health	 promotion program life cycle</a:t>
            </a:r>
            <a:r>
              <a:rPr lang="en-US" sz="1600" i="1" dirty="0">
                <a:effectLst/>
                <a:latin typeface="+mj-lt"/>
                <a:ea typeface="Calibri" panose="020F0502020204030204" pitchFamily="34" charset="0"/>
                <a:cs typeface="Times New Roman" panose="02020603050405020304" pitchFamily="18" charset="0"/>
              </a:rPr>
              <a:t>. Journal of Primary Prevention, 34</a:t>
            </a:r>
            <a:r>
              <a:rPr lang="en-US" sz="1600" dirty="0">
                <a:effectLst/>
                <a:latin typeface="+mj-lt"/>
                <a:ea typeface="Calibri" panose="020F0502020204030204" pitchFamily="34" charset="0"/>
                <a:cs typeface="Times New Roman" panose="02020603050405020304" pitchFamily="18" charset="0"/>
              </a:rPr>
              <a:t>, 193–207.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4"/>
              </a:rPr>
              <a:t>https://doi.org/10.1007/s10935-013-0299-y</a:t>
            </a:r>
            <a:r>
              <a:rPr lang="en-US" sz="1600" dirty="0">
                <a:effectLst/>
                <a:latin typeface="+mj-lt"/>
                <a:ea typeface="Calibri" panose="020F0502020204030204" pitchFamily="34" charset="0"/>
                <a:cs typeface="Times New Roman" panose="02020603050405020304" pitchFamily="18" charset="0"/>
              </a:rPr>
              <a:t>  </a:t>
            </a: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National Implementation Research Network. (n.d.). Framework 3: Implementation drivers. Active Implementation	 Hub. </a:t>
            </a:r>
            <a:r>
              <a:rPr lang="en-US" sz="1600" u="sng" dirty="0">
                <a:solidFill>
                  <a:srgbClr val="0563C1"/>
                </a:solidFill>
                <a:effectLst/>
                <a:latin typeface="+mj-lt"/>
                <a:ea typeface="Calibri" panose="020F0502020204030204" pitchFamily="34" charset="0"/>
                <a:cs typeface="Times New Roman" panose="02020603050405020304" pitchFamily="18" charset="0"/>
                <a:hlinkClick r:id="rId5"/>
              </a:rPr>
              <a:t>https://nirn.fpg.unc.edu/module-1/implementation-drivers</a:t>
            </a:r>
            <a:endParaRPr lang="en-US" sz="1600" dirty="0">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effectLst/>
                <a:latin typeface="+mj-lt"/>
                <a:ea typeface="Calibri" panose="020F0502020204030204" pitchFamily="34" charset="0"/>
                <a:cs typeface="Times New Roman" panose="02020603050405020304" pitchFamily="18" charset="0"/>
              </a:rPr>
              <a:t>National Implementation Research Network. (n.d.). What are implementation stages. Active Implementation Hub.	 https://nirn.fpg.unc.edu/module-4/topic-1-implementation-stages-overview/what-are-stages </a:t>
            </a:r>
          </a:p>
        </p:txBody>
      </p:sp>
    </p:spTree>
    <p:extLst>
      <p:ext uri="{BB962C8B-B14F-4D97-AF65-F5344CB8AC3E}">
        <p14:creationId xmlns:p14="http://schemas.microsoft.com/office/powerpoint/2010/main" val="4025702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7CDA-00A1-46EA-94EB-754C47EE7315}"/>
              </a:ext>
            </a:extLst>
          </p:cNvPr>
          <p:cNvSpPr>
            <a:spLocks noGrp="1"/>
          </p:cNvSpPr>
          <p:nvPr>
            <p:ph type="title"/>
          </p:nvPr>
        </p:nvSpPr>
        <p:spPr>
          <a:xfrm>
            <a:off x="648929" y="629266"/>
            <a:ext cx="6422849" cy="1676603"/>
          </a:xfrm>
        </p:spPr>
        <p:txBody>
          <a:bodyPr vert="horz" lIns="91440" tIns="45720" rIns="91440" bIns="45720" rtlCol="0" anchor="ctr">
            <a:normAutofit/>
          </a:bodyPr>
          <a:lstStyle/>
          <a:p>
            <a:r>
              <a:rPr lang="en-US" sz="4100" kern="1200">
                <a:solidFill>
                  <a:schemeClr val="tx1"/>
                </a:solidFill>
                <a:latin typeface="+mj-lt"/>
                <a:ea typeface="+mj-ea"/>
                <a:cs typeface="+mj-cs"/>
              </a:rPr>
              <a:t>Interested in learning more about prevention science?</a:t>
            </a:r>
          </a:p>
        </p:txBody>
      </p:sp>
      <p:sp>
        <p:nvSpPr>
          <p:cNvPr id="3" name="Content Placeholder 2">
            <a:extLst>
              <a:ext uri="{FF2B5EF4-FFF2-40B4-BE49-F238E27FC236}">
                <a16:creationId xmlns:a16="http://schemas.microsoft.com/office/drawing/2014/main" id="{C1650123-1864-4485-AB77-21622DE04644}"/>
              </a:ext>
            </a:extLst>
          </p:cNvPr>
          <p:cNvSpPr>
            <a:spLocks noGrp="1"/>
          </p:cNvSpPr>
          <p:nvPr>
            <p:ph sz="half" idx="1"/>
          </p:nvPr>
        </p:nvSpPr>
        <p:spPr>
          <a:xfrm>
            <a:off x="648931" y="2438400"/>
            <a:ext cx="6422848" cy="3785419"/>
          </a:xfrm>
        </p:spPr>
        <p:txBody>
          <a:bodyPr vert="horz" lIns="91440" tIns="45720" rIns="91440" bIns="45720" rtlCol="0">
            <a:normAutofit/>
          </a:bodyPr>
          <a:lstStyle/>
          <a:p>
            <a:r>
              <a:rPr lang="en-US" sz="2000" dirty="0">
                <a:solidFill>
                  <a:schemeClr val="tx1"/>
                </a:solidFill>
                <a:hlinkClick r:id="rId3"/>
              </a:rPr>
              <a:t>Society for Prevention Research</a:t>
            </a:r>
            <a:endParaRPr lang="en-US" sz="2000" dirty="0">
              <a:solidFill>
                <a:schemeClr val="tx1"/>
              </a:solidFill>
            </a:endParaRPr>
          </a:p>
          <a:p>
            <a:pPr lvl="1"/>
            <a:r>
              <a:rPr lang="en-US" sz="2000" dirty="0">
                <a:solidFill>
                  <a:schemeClr val="tx1"/>
                </a:solidFill>
                <a:hlinkClick r:id="rId4"/>
              </a:rPr>
              <a:t>Prevention Science Journal</a:t>
            </a:r>
            <a:endParaRPr lang="en-US" sz="2000" dirty="0">
              <a:solidFill>
                <a:schemeClr val="tx1"/>
              </a:solidFill>
            </a:endParaRPr>
          </a:p>
          <a:p>
            <a:r>
              <a:rPr lang="en-US" sz="2000" dirty="0">
                <a:solidFill>
                  <a:schemeClr val="tx1"/>
                </a:solidFill>
                <a:hlinkClick r:id="rId5"/>
              </a:rPr>
              <a:t>Prevention Science Technology Transfer Center Network</a:t>
            </a:r>
            <a:endParaRPr lang="en-US" sz="2000" dirty="0">
              <a:solidFill>
                <a:schemeClr val="tx1"/>
              </a:solidFill>
            </a:endParaRPr>
          </a:p>
          <a:p>
            <a:r>
              <a:rPr lang="en-US" sz="2000" dirty="0">
                <a:solidFill>
                  <a:schemeClr val="tx1"/>
                </a:solidFill>
                <a:hlinkClick r:id="rId6"/>
              </a:rPr>
              <a:t>Applied Prevention Science International </a:t>
            </a:r>
            <a:endParaRPr lang="en-US" sz="2000" dirty="0">
              <a:solidFill>
                <a:schemeClr val="tx1"/>
              </a:solidFill>
            </a:endParaRPr>
          </a:p>
          <a:p>
            <a:pPr marL="0"/>
            <a:r>
              <a:rPr lang="en-US" sz="2000" dirty="0">
                <a:solidFill>
                  <a:schemeClr val="tx1"/>
                </a:solidFill>
                <a:hlinkClick r:id="rId7"/>
              </a:rPr>
              <a:t>Society for Prevention Research Standards of Knowledge</a:t>
            </a:r>
            <a:endParaRPr lang="en-US" sz="2000" dirty="0">
              <a:solidFill>
                <a:schemeClr val="tx1"/>
              </a:solidFill>
            </a:endParaRPr>
          </a:p>
        </p:txBody>
      </p:sp>
      <p:sp>
        <p:nvSpPr>
          <p:cNvPr id="39" name="Rectangle 34">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Books on shelf with solid fill">
            <a:extLst>
              <a:ext uri="{FF2B5EF4-FFF2-40B4-BE49-F238E27FC236}">
                <a16:creationId xmlns:a16="http://schemas.microsoft.com/office/drawing/2014/main" id="{C0FFAE5E-DB01-44A7-B39A-E4ED48FB6622}"/>
              </a:ext>
            </a:extLst>
          </p:cNvPr>
          <p:cNvPicPr>
            <a:picLocks noGrp="1" noChangeAspect="1"/>
          </p:cNvPicPr>
          <p:nvPr>
            <p:ph type="pic" sz="quarter" idx="10"/>
          </p:nvPr>
        </p:nvPicPr>
        <p:blipFill>
          <a:blip r:embed="rId8">
            <a:extLst>
              <a:ext uri="{96DAC541-7B7A-43D3-8B79-37D633B846F1}">
                <asvg:svgBlip xmlns:asvg="http://schemas.microsoft.com/office/drawing/2016/SVG/main" r:embed="rId9"/>
              </a:ext>
            </a:extLst>
          </a:blip>
          <a:srcRect t="10539" b="10539"/>
          <a:stretch>
            <a:fillRect/>
          </a:stretch>
        </p:blipFill>
        <p:spPr>
          <a:xfrm>
            <a:off x="8361082" y="2233025"/>
            <a:ext cx="3026664" cy="2388704"/>
          </a:xfrm>
          <a:prstGeom prst="rect">
            <a:avLst/>
          </a:prstGeom>
          <a:effectLst/>
        </p:spPr>
      </p:pic>
    </p:spTree>
    <p:extLst>
      <p:ext uri="{BB962C8B-B14F-4D97-AF65-F5344CB8AC3E}">
        <p14:creationId xmlns:p14="http://schemas.microsoft.com/office/powerpoint/2010/main" val="4018608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01690" y="405575"/>
            <a:ext cx="6430414" cy="1371600"/>
          </a:xfrm>
        </p:spPr>
        <p:txBody>
          <a:bodyPr vert="horz" lIns="91440" tIns="45720" rIns="91440" bIns="45720" rtlCol="0" anchor="ctr">
            <a:normAutofit/>
          </a:bodyPr>
          <a:lstStyle/>
          <a:p>
            <a:pPr algn="l"/>
            <a:r>
              <a:rPr lang="en-US" sz="4000" kern="1200">
                <a:solidFill>
                  <a:schemeClr val="tx1"/>
                </a:solidFill>
                <a:latin typeface="+mj-lt"/>
                <a:ea typeface="+mj-ea"/>
                <a:cs typeface="+mj-cs"/>
              </a:rPr>
              <a:t>References</a:t>
            </a:r>
          </a:p>
        </p:txBody>
      </p:sp>
      <p:sp>
        <p:nvSpPr>
          <p:cNvPr id="194" name="Rectangle 19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TextBox 20">
            <a:extLst>
              <a:ext uri="{FF2B5EF4-FFF2-40B4-BE49-F238E27FC236}">
                <a16:creationId xmlns:a16="http://schemas.microsoft.com/office/drawing/2014/main" id="{F1D5FDE8-0B5A-4C2D-A8B2-07F0D4F98E95}"/>
              </a:ext>
            </a:extLst>
          </p:cNvPr>
          <p:cNvSpPr txBox="1"/>
          <p:nvPr/>
        </p:nvSpPr>
        <p:spPr>
          <a:xfrm>
            <a:off x="9053459" y="491632"/>
            <a:ext cx="2743200" cy="1169551"/>
          </a:xfrm>
          <a:prstGeom prst="rect">
            <a:avLst/>
          </a:prstGeom>
          <a:noFill/>
        </p:spPr>
        <p:txBody>
          <a:bodyPr wrap="square" rtlCol="0">
            <a:spAutoFit/>
          </a:bodyPr>
          <a:lstStyle/>
          <a:p>
            <a:r>
              <a:rPr lang="en-US" sz="1400"/>
              <a:t>  = Open source</a:t>
            </a:r>
          </a:p>
          <a:p>
            <a:endParaRPr lang="en-US" sz="1400"/>
          </a:p>
          <a:p>
            <a:r>
              <a:rPr lang="en-US" sz="1400"/>
              <a:t>  = PDF download available</a:t>
            </a:r>
          </a:p>
          <a:p>
            <a:endParaRPr lang="en-US" sz="1400"/>
          </a:p>
          <a:p>
            <a:r>
              <a:rPr lang="en-US" sz="1400"/>
              <a:t>  = website or online PDF</a:t>
            </a:r>
          </a:p>
        </p:txBody>
      </p:sp>
      <p:pic>
        <p:nvPicPr>
          <p:cNvPr id="22" name="Graphic 21" descr="Open book with solid fill">
            <a:extLst>
              <a:ext uri="{FF2B5EF4-FFF2-40B4-BE49-F238E27FC236}">
                <a16:creationId xmlns:a16="http://schemas.microsoft.com/office/drawing/2014/main" id="{17F3E279-91D4-4A6A-8F6C-3BB5B35CF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5131" y="448833"/>
            <a:ext cx="457200" cy="457200"/>
          </a:xfrm>
          <a:prstGeom prst="rect">
            <a:avLst/>
          </a:prstGeom>
        </p:spPr>
      </p:pic>
      <p:pic>
        <p:nvPicPr>
          <p:cNvPr id="23" name="Content Placeholder 12" descr="Download from cloud with solid fill">
            <a:extLst>
              <a:ext uri="{FF2B5EF4-FFF2-40B4-BE49-F238E27FC236}">
                <a16:creationId xmlns:a16="http://schemas.microsoft.com/office/drawing/2014/main" id="{5ACC92BF-8295-4A66-8B23-843BC64E1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3419" y="851614"/>
            <a:ext cx="457200" cy="457200"/>
          </a:xfrm>
          <a:prstGeom prst="rect">
            <a:avLst/>
          </a:prstGeom>
        </p:spPr>
      </p:pic>
      <p:pic>
        <p:nvPicPr>
          <p:cNvPr id="24" name="Graphic 23" descr="Internet with solid fill">
            <a:extLst>
              <a:ext uri="{FF2B5EF4-FFF2-40B4-BE49-F238E27FC236}">
                <a16:creationId xmlns:a16="http://schemas.microsoft.com/office/drawing/2014/main" id="{DBA236D3-06D1-4551-BAF1-EFACB8973B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1270" y="1277665"/>
            <a:ext cx="457200" cy="457200"/>
          </a:xfrm>
          <a:prstGeom prst="rect">
            <a:avLst/>
          </a:prstGeom>
        </p:spPr>
      </p:pic>
      <p:pic>
        <p:nvPicPr>
          <p:cNvPr id="6" name="Picture 5" descr="References">
            <a:extLst>
              <a:ext uri="{FF2B5EF4-FFF2-40B4-BE49-F238E27FC236}">
                <a16:creationId xmlns:a16="http://schemas.microsoft.com/office/drawing/2014/main" id="{21DB718E-39B4-43F0-A3D7-70EFD08EFA71}"/>
              </a:ext>
            </a:extLst>
          </p:cNvPr>
          <p:cNvPicPr>
            <a:picLocks noChangeAspect="1"/>
          </p:cNvPicPr>
          <p:nvPr/>
        </p:nvPicPr>
        <p:blipFill>
          <a:blip r:embed="rId9"/>
          <a:stretch>
            <a:fillRect/>
          </a:stretch>
        </p:blipFill>
        <p:spPr>
          <a:xfrm>
            <a:off x="1546860" y="2520921"/>
            <a:ext cx="9098280" cy="3709325"/>
          </a:xfrm>
          <a:prstGeom prst="rect">
            <a:avLst/>
          </a:prstGeom>
        </p:spPr>
      </p:pic>
    </p:spTree>
    <p:extLst>
      <p:ext uri="{BB962C8B-B14F-4D97-AF65-F5344CB8AC3E}">
        <p14:creationId xmlns:p14="http://schemas.microsoft.com/office/powerpoint/2010/main" val="394057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01690" y="405575"/>
            <a:ext cx="6430414" cy="1371600"/>
          </a:xfrm>
        </p:spPr>
        <p:txBody>
          <a:bodyPr vert="horz" lIns="91440" tIns="45720" rIns="91440" bIns="45720" rtlCol="0" anchor="ctr">
            <a:normAutofit/>
          </a:bodyPr>
          <a:lstStyle/>
          <a:p>
            <a:pPr algn="l"/>
            <a:r>
              <a:rPr lang="en-US" sz="4000" kern="1200">
                <a:solidFill>
                  <a:schemeClr val="tx1"/>
                </a:solidFill>
                <a:latin typeface="+mj-lt"/>
                <a:ea typeface="+mj-ea"/>
                <a:cs typeface="+mj-cs"/>
              </a:rPr>
              <a:t>References</a:t>
            </a:r>
          </a:p>
        </p:txBody>
      </p:sp>
      <p:sp>
        <p:nvSpPr>
          <p:cNvPr id="194" name="Rectangle 19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TextBox 20">
            <a:extLst>
              <a:ext uri="{FF2B5EF4-FFF2-40B4-BE49-F238E27FC236}">
                <a16:creationId xmlns:a16="http://schemas.microsoft.com/office/drawing/2014/main" id="{F1D5FDE8-0B5A-4C2D-A8B2-07F0D4F98E95}"/>
              </a:ext>
            </a:extLst>
          </p:cNvPr>
          <p:cNvSpPr txBox="1"/>
          <p:nvPr/>
        </p:nvSpPr>
        <p:spPr>
          <a:xfrm>
            <a:off x="9053459" y="491632"/>
            <a:ext cx="2743200" cy="1169551"/>
          </a:xfrm>
          <a:prstGeom prst="rect">
            <a:avLst/>
          </a:prstGeom>
          <a:noFill/>
        </p:spPr>
        <p:txBody>
          <a:bodyPr wrap="square" rtlCol="0">
            <a:spAutoFit/>
          </a:bodyPr>
          <a:lstStyle/>
          <a:p>
            <a:r>
              <a:rPr lang="en-US" sz="1400"/>
              <a:t>  = Open source</a:t>
            </a:r>
          </a:p>
          <a:p>
            <a:endParaRPr lang="en-US" sz="1400"/>
          </a:p>
          <a:p>
            <a:r>
              <a:rPr lang="en-US" sz="1400"/>
              <a:t>  = PDF download available</a:t>
            </a:r>
          </a:p>
          <a:p>
            <a:endParaRPr lang="en-US" sz="1400"/>
          </a:p>
          <a:p>
            <a:r>
              <a:rPr lang="en-US" sz="1400"/>
              <a:t>  = website or online PDF</a:t>
            </a:r>
          </a:p>
        </p:txBody>
      </p:sp>
      <p:pic>
        <p:nvPicPr>
          <p:cNvPr id="22" name="Graphic 21" descr="Open book with solid fill">
            <a:extLst>
              <a:ext uri="{FF2B5EF4-FFF2-40B4-BE49-F238E27FC236}">
                <a16:creationId xmlns:a16="http://schemas.microsoft.com/office/drawing/2014/main" id="{17F3E279-91D4-4A6A-8F6C-3BB5B35CF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5131" y="448833"/>
            <a:ext cx="457200" cy="457200"/>
          </a:xfrm>
          <a:prstGeom prst="rect">
            <a:avLst/>
          </a:prstGeom>
        </p:spPr>
      </p:pic>
      <p:pic>
        <p:nvPicPr>
          <p:cNvPr id="23" name="Content Placeholder 12" descr="Download from cloud with solid fill">
            <a:extLst>
              <a:ext uri="{FF2B5EF4-FFF2-40B4-BE49-F238E27FC236}">
                <a16:creationId xmlns:a16="http://schemas.microsoft.com/office/drawing/2014/main" id="{5ACC92BF-8295-4A66-8B23-843BC64E1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3419" y="851614"/>
            <a:ext cx="457200" cy="457200"/>
          </a:xfrm>
          <a:prstGeom prst="rect">
            <a:avLst/>
          </a:prstGeom>
        </p:spPr>
      </p:pic>
      <p:pic>
        <p:nvPicPr>
          <p:cNvPr id="24" name="Graphic 23" descr="Internet with solid fill">
            <a:extLst>
              <a:ext uri="{FF2B5EF4-FFF2-40B4-BE49-F238E27FC236}">
                <a16:creationId xmlns:a16="http://schemas.microsoft.com/office/drawing/2014/main" id="{DBA236D3-06D1-4551-BAF1-EFACB8973B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1270" y="1277665"/>
            <a:ext cx="457200" cy="457200"/>
          </a:xfrm>
          <a:prstGeom prst="rect">
            <a:avLst/>
          </a:prstGeom>
        </p:spPr>
      </p:pic>
      <p:pic>
        <p:nvPicPr>
          <p:cNvPr id="5" name="Picture 4" descr="References">
            <a:extLst>
              <a:ext uri="{FF2B5EF4-FFF2-40B4-BE49-F238E27FC236}">
                <a16:creationId xmlns:a16="http://schemas.microsoft.com/office/drawing/2014/main" id="{4088F0D9-8318-4510-96FE-ED3A4543D394}"/>
              </a:ext>
            </a:extLst>
          </p:cNvPr>
          <p:cNvPicPr>
            <a:picLocks noChangeAspect="1"/>
          </p:cNvPicPr>
          <p:nvPr/>
        </p:nvPicPr>
        <p:blipFill>
          <a:blip r:embed="rId9"/>
          <a:stretch>
            <a:fillRect/>
          </a:stretch>
        </p:blipFill>
        <p:spPr>
          <a:xfrm>
            <a:off x="1261410" y="2369583"/>
            <a:ext cx="9590073" cy="4023360"/>
          </a:xfrm>
          <a:prstGeom prst="rect">
            <a:avLst/>
          </a:prstGeom>
        </p:spPr>
      </p:pic>
    </p:spTree>
    <p:extLst>
      <p:ext uri="{BB962C8B-B14F-4D97-AF65-F5344CB8AC3E}">
        <p14:creationId xmlns:p14="http://schemas.microsoft.com/office/powerpoint/2010/main" val="3712190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01690" y="405575"/>
            <a:ext cx="6430414" cy="1371600"/>
          </a:xfrm>
        </p:spPr>
        <p:txBody>
          <a:bodyPr vert="horz" lIns="91440" tIns="45720" rIns="91440" bIns="45720" rtlCol="0" anchor="ctr">
            <a:normAutofit/>
          </a:bodyPr>
          <a:lstStyle/>
          <a:p>
            <a:pPr algn="l"/>
            <a:r>
              <a:rPr lang="en-US" sz="4000" kern="1200">
                <a:solidFill>
                  <a:schemeClr val="tx1"/>
                </a:solidFill>
                <a:latin typeface="+mj-lt"/>
                <a:ea typeface="+mj-ea"/>
                <a:cs typeface="+mj-cs"/>
              </a:rPr>
              <a:t>References</a:t>
            </a:r>
          </a:p>
        </p:txBody>
      </p:sp>
      <p:sp>
        <p:nvSpPr>
          <p:cNvPr id="194" name="Rectangle 19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TextBox 20">
            <a:extLst>
              <a:ext uri="{FF2B5EF4-FFF2-40B4-BE49-F238E27FC236}">
                <a16:creationId xmlns:a16="http://schemas.microsoft.com/office/drawing/2014/main" id="{F1D5FDE8-0B5A-4C2D-A8B2-07F0D4F98E95}"/>
              </a:ext>
            </a:extLst>
          </p:cNvPr>
          <p:cNvSpPr txBox="1"/>
          <p:nvPr/>
        </p:nvSpPr>
        <p:spPr>
          <a:xfrm>
            <a:off x="9053459" y="491632"/>
            <a:ext cx="2743200" cy="1169551"/>
          </a:xfrm>
          <a:prstGeom prst="rect">
            <a:avLst/>
          </a:prstGeom>
          <a:noFill/>
        </p:spPr>
        <p:txBody>
          <a:bodyPr wrap="square" rtlCol="0">
            <a:spAutoFit/>
          </a:bodyPr>
          <a:lstStyle/>
          <a:p>
            <a:r>
              <a:rPr lang="en-US" sz="1400"/>
              <a:t>  = Open source</a:t>
            </a:r>
          </a:p>
          <a:p>
            <a:endParaRPr lang="en-US" sz="1400"/>
          </a:p>
          <a:p>
            <a:r>
              <a:rPr lang="en-US" sz="1400"/>
              <a:t>  = PDF download available</a:t>
            </a:r>
          </a:p>
          <a:p>
            <a:endParaRPr lang="en-US" sz="1400"/>
          </a:p>
          <a:p>
            <a:r>
              <a:rPr lang="en-US" sz="1400"/>
              <a:t>  = website or online PDF</a:t>
            </a:r>
          </a:p>
        </p:txBody>
      </p:sp>
      <p:pic>
        <p:nvPicPr>
          <p:cNvPr id="22" name="Graphic 21" descr="Open book with solid fill">
            <a:extLst>
              <a:ext uri="{FF2B5EF4-FFF2-40B4-BE49-F238E27FC236}">
                <a16:creationId xmlns:a16="http://schemas.microsoft.com/office/drawing/2014/main" id="{17F3E279-91D4-4A6A-8F6C-3BB5B35CF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5131" y="448833"/>
            <a:ext cx="457200" cy="457200"/>
          </a:xfrm>
          <a:prstGeom prst="rect">
            <a:avLst/>
          </a:prstGeom>
        </p:spPr>
      </p:pic>
      <p:pic>
        <p:nvPicPr>
          <p:cNvPr id="23" name="Content Placeholder 12" descr="Download from cloud with solid fill">
            <a:extLst>
              <a:ext uri="{FF2B5EF4-FFF2-40B4-BE49-F238E27FC236}">
                <a16:creationId xmlns:a16="http://schemas.microsoft.com/office/drawing/2014/main" id="{5ACC92BF-8295-4A66-8B23-843BC64E1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3419" y="851614"/>
            <a:ext cx="457200" cy="457200"/>
          </a:xfrm>
          <a:prstGeom prst="rect">
            <a:avLst/>
          </a:prstGeom>
        </p:spPr>
      </p:pic>
      <p:pic>
        <p:nvPicPr>
          <p:cNvPr id="24" name="Graphic 23" descr="Internet with solid fill">
            <a:extLst>
              <a:ext uri="{FF2B5EF4-FFF2-40B4-BE49-F238E27FC236}">
                <a16:creationId xmlns:a16="http://schemas.microsoft.com/office/drawing/2014/main" id="{DBA236D3-06D1-4551-BAF1-EFACB8973B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1270" y="1277665"/>
            <a:ext cx="457200" cy="457200"/>
          </a:xfrm>
          <a:prstGeom prst="rect">
            <a:avLst/>
          </a:prstGeom>
        </p:spPr>
      </p:pic>
      <p:pic>
        <p:nvPicPr>
          <p:cNvPr id="3" name="Picture 2" descr="References">
            <a:extLst>
              <a:ext uri="{FF2B5EF4-FFF2-40B4-BE49-F238E27FC236}">
                <a16:creationId xmlns:a16="http://schemas.microsoft.com/office/drawing/2014/main" id="{C16DFFCD-EC06-44EB-9073-FED16D5EA187}"/>
              </a:ext>
            </a:extLst>
          </p:cNvPr>
          <p:cNvPicPr>
            <a:picLocks noChangeAspect="1"/>
          </p:cNvPicPr>
          <p:nvPr/>
        </p:nvPicPr>
        <p:blipFill>
          <a:blip r:embed="rId9"/>
          <a:stretch>
            <a:fillRect/>
          </a:stretch>
        </p:blipFill>
        <p:spPr>
          <a:xfrm>
            <a:off x="1547634" y="2363903"/>
            <a:ext cx="9096732" cy="4023360"/>
          </a:xfrm>
          <a:prstGeom prst="rect">
            <a:avLst/>
          </a:prstGeom>
        </p:spPr>
      </p:pic>
    </p:spTree>
    <p:extLst>
      <p:ext uri="{BB962C8B-B14F-4D97-AF65-F5344CB8AC3E}">
        <p14:creationId xmlns:p14="http://schemas.microsoft.com/office/powerpoint/2010/main" val="4245144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7">
            <a:extLst>
              <a:ext uri="{FF2B5EF4-FFF2-40B4-BE49-F238E27FC236}">
                <a16:creationId xmlns:a16="http://schemas.microsoft.com/office/drawing/2014/main" id="{F1C4E306-BC28-4A7B-871B-1926F6FA6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Freeform: Shape 9">
            <a:extLst>
              <a:ext uri="{FF2B5EF4-FFF2-40B4-BE49-F238E27FC236}">
                <a16:creationId xmlns:a16="http://schemas.microsoft.com/office/drawing/2014/main" id="{C3ECC9B4-989C-4F71-A6BC-DEBC1D9FD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52322" cy="6858000"/>
          </a:xfrm>
          <a:custGeom>
            <a:avLst/>
            <a:gdLst>
              <a:gd name="connsiteX0" fmla="*/ 0 w 8452322"/>
              <a:gd name="connsiteY0" fmla="*/ 0 h 6858000"/>
              <a:gd name="connsiteX1" fmla="*/ 7447992 w 8452322"/>
              <a:gd name="connsiteY1" fmla="*/ 0 h 6858000"/>
              <a:gd name="connsiteX2" fmla="*/ 7501089 w 8452322"/>
              <a:gd name="connsiteY2" fmla="*/ 79009 h 6858000"/>
              <a:gd name="connsiteX3" fmla="*/ 8452322 w 8452322"/>
              <a:gd name="connsiteY3" fmla="*/ 3429001 h 6858000"/>
              <a:gd name="connsiteX4" fmla="*/ 7501089 w 8452322"/>
              <a:gd name="connsiteY4" fmla="*/ 6778993 h 6858000"/>
              <a:gd name="connsiteX5" fmla="*/ 7447994 w 8452322"/>
              <a:gd name="connsiteY5" fmla="*/ 6858000 h 6858000"/>
              <a:gd name="connsiteX6" fmla="*/ 0 w 84523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52322" h="6858000">
                <a:moveTo>
                  <a:pt x="0" y="0"/>
                </a:moveTo>
                <a:lnTo>
                  <a:pt x="7447992" y="0"/>
                </a:lnTo>
                <a:lnTo>
                  <a:pt x="7501089" y="79009"/>
                </a:lnTo>
                <a:cubicBezTo>
                  <a:pt x="8098524" y="1013167"/>
                  <a:pt x="8452322" y="2172770"/>
                  <a:pt x="8452322" y="3429001"/>
                </a:cubicBezTo>
                <a:cubicBezTo>
                  <a:pt x="8452322" y="4685233"/>
                  <a:pt x="8098524" y="5844836"/>
                  <a:pt x="7501089" y="6778993"/>
                </a:cubicBezTo>
                <a:lnTo>
                  <a:pt x="7447994" y="6858000"/>
                </a:lnTo>
                <a:lnTo>
                  <a:pt x="0" y="6858000"/>
                </a:lnTo>
                <a:close/>
              </a:path>
            </a:pathLst>
          </a:custGeom>
          <a:ln w="9525">
            <a:solidFill>
              <a:srgbClr val="EFEFEF"/>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11">
            <a:extLst>
              <a:ext uri="{FF2B5EF4-FFF2-40B4-BE49-F238E27FC236}">
                <a16:creationId xmlns:a16="http://schemas.microsoft.com/office/drawing/2014/main" id="{E20AF01B-D099-4710-BF18-E2832A9B6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43572" cy="6858000"/>
          </a:xfrm>
          <a:custGeom>
            <a:avLst/>
            <a:gdLst>
              <a:gd name="connsiteX0" fmla="*/ 0 w 8443572"/>
              <a:gd name="connsiteY0" fmla="*/ 0 h 6858000"/>
              <a:gd name="connsiteX1" fmla="*/ 7439242 w 8443572"/>
              <a:gd name="connsiteY1" fmla="*/ 0 h 6858000"/>
              <a:gd name="connsiteX2" fmla="*/ 7492339 w 8443572"/>
              <a:gd name="connsiteY2" fmla="*/ 79009 h 6858000"/>
              <a:gd name="connsiteX3" fmla="*/ 8443572 w 8443572"/>
              <a:gd name="connsiteY3" fmla="*/ 3429001 h 6858000"/>
              <a:gd name="connsiteX4" fmla="*/ 7492339 w 8443572"/>
              <a:gd name="connsiteY4" fmla="*/ 6778993 h 6858000"/>
              <a:gd name="connsiteX5" fmla="*/ 7439244 w 8443572"/>
              <a:gd name="connsiteY5" fmla="*/ 6858000 h 6858000"/>
              <a:gd name="connsiteX6" fmla="*/ 0 w 84435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3572" h="6858000">
                <a:moveTo>
                  <a:pt x="0" y="0"/>
                </a:moveTo>
                <a:lnTo>
                  <a:pt x="7439242" y="0"/>
                </a:lnTo>
                <a:lnTo>
                  <a:pt x="7492339" y="79009"/>
                </a:lnTo>
                <a:cubicBezTo>
                  <a:pt x="8089774" y="1013167"/>
                  <a:pt x="8443572" y="2172770"/>
                  <a:pt x="8443572" y="3429001"/>
                </a:cubicBezTo>
                <a:cubicBezTo>
                  <a:pt x="8443572" y="4685233"/>
                  <a:pt x="8089774" y="5844836"/>
                  <a:pt x="7492339" y="6778993"/>
                </a:cubicBezTo>
                <a:lnTo>
                  <a:pt x="743924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0E135C8-5FD4-5F49-8EB8-DC96445E1FF3}"/>
              </a:ext>
            </a:extLst>
          </p:cNvPr>
          <p:cNvSpPr>
            <a:spLocks noGrp="1"/>
          </p:cNvSpPr>
          <p:nvPr>
            <p:ph type="title"/>
          </p:nvPr>
        </p:nvSpPr>
        <p:spPr>
          <a:xfrm>
            <a:off x="616893" y="1238250"/>
            <a:ext cx="7835429" cy="4381500"/>
          </a:xfrm>
        </p:spPr>
        <p:txBody>
          <a:bodyPr vert="horz" lIns="91440" tIns="45720" rIns="91440" bIns="45720" rtlCol="0" anchor="ctr">
            <a:normAutofit/>
          </a:bodyPr>
          <a:lstStyle/>
          <a:p>
            <a:pPr algn="l"/>
            <a:r>
              <a:rPr lang="en-US" sz="7200" b="1" kern="1200">
                <a:effectLst>
                  <a:outerShdw blurRad="38100" dist="38100" dir="2700000" algn="tl">
                    <a:srgbClr val="000000">
                      <a:alpha val="43137"/>
                    </a:srgbClr>
                  </a:outerShdw>
                </a:effectLst>
                <a:latin typeface="+mj-lt"/>
                <a:ea typeface="+mj-ea"/>
                <a:cs typeface="+mj-cs"/>
              </a:rPr>
              <a:t>What is Prevention Science?</a:t>
            </a:r>
          </a:p>
        </p:txBody>
      </p:sp>
      <p:sp>
        <p:nvSpPr>
          <p:cNvPr id="37" name="Rectangle 13">
            <a:extLst>
              <a:ext uri="{FF2B5EF4-FFF2-40B4-BE49-F238E27FC236}">
                <a16:creationId xmlns:a16="http://schemas.microsoft.com/office/drawing/2014/main" id="{B0E4BB4F-99AB-4C4E-A763-C5AC5273D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27916"/>
            <a:ext cx="128016"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955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901690" y="405575"/>
            <a:ext cx="6430414" cy="1371600"/>
          </a:xfrm>
        </p:spPr>
        <p:txBody>
          <a:bodyPr vert="horz" lIns="91440" tIns="45720" rIns="91440" bIns="45720" rtlCol="0" anchor="ctr">
            <a:normAutofit/>
          </a:bodyPr>
          <a:lstStyle/>
          <a:p>
            <a:pPr algn="l"/>
            <a:r>
              <a:rPr lang="en-US" sz="4000" kern="1200">
                <a:solidFill>
                  <a:schemeClr val="tx1"/>
                </a:solidFill>
                <a:latin typeface="+mj-lt"/>
                <a:ea typeface="+mj-ea"/>
                <a:cs typeface="+mj-cs"/>
              </a:rPr>
              <a:t>References</a:t>
            </a:r>
          </a:p>
        </p:txBody>
      </p:sp>
      <p:sp>
        <p:nvSpPr>
          <p:cNvPr id="194" name="Rectangle 19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TextBox 20">
            <a:extLst>
              <a:ext uri="{FF2B5EF4-FFF2-40B4-BE49-F238E27FC236}">
                <a16:creationId xmlns:a16="http://schemas.microsoft.com/office/drawing/2014/main" id="{F1D5FDE8-0B5A-4C2D-A8B2-07F0D4F98E95}"/>
              </a:ext>
            </a:extLst>
          </p:cNvPr>
          <p:cNvSpPr txBox="1"/>
          <p:nvPr/>
        </p:nvSpPr>
        <p:spPr>
          <a:xfrm>
            <a:off x="9053459" y="491632"/>
            <a:ext cx="2743200" cy="1169551"/>
          </a:xfrm>
          <a:prstGeom prst="rect">
            <a:avLst/>
          </a:prstGeom>
          <a:noFill/>
        </p:spPr>
        <p:txBody>
          <a:bodyPr wrap="square" rtlCol="0">
            <a:spAutoFit/>
          </a:bodyPr>
          <a:lstStyle/>
          <a:p>
            <a:r>
              <a:rPr lang="en-US" sz="1400"/>
              <a:t>  = Open source</a:t>
            </a:r>
          </a:p>
          <a:p>
            <a:endParaRPr lang="en-US" sz="1400"/>
          </a:p>
          <a:p>
            <a:r>
              <a:rPr lang="en-US" sz="1400"/>
              <a:t>  = PDF download available</a:t>
            </a:r>
          </a:p>
          <a:p>
            <a:endParaRPr lang="en-US" sz="1400"/>
          </a:p>
          <a:p>
            <a:r>
              <a:rPr lang="en-US" sz="1400"/>
              <a:t>  = website or online PDF</a:t>
            </a:r>
          </a:p>
        </p:txBody>
      </p:sp>
      <p:pic>
        <p:nvPicPr>
          <p:cNvPr id="22" name="Graphic 21" descr="Open book with solid fill">
            <a:extLst>
              <a:ext uri="{FF2B5EF4-FFF2-40B4-BE49-F238E27FC236}">
                <a16:creationId xmlns:a16="http://schemas.microsoft.com/office/drawing/2014/main" id="{17F3E279-91D4-4A6A-8F6C-3BB5B35CF6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5131" y="448833"/>
            <a:ext cx="457200" cy="457200"/>
          </a:xfrm>
          <a:prstGeom prst="rect">
            <a:avLst/>
          </a:prstGeom>
        </p:spPr>
      </p:pic>
      <p:pic>
        <p:nvPicPr>
          <p:cNvPr id="23" name="Content Placeholder 12" descr="Download from cloud with solid fill">
            <a:extLst>
              <a:ext uri="{FF2B5EF4-FFF2-40B4-BE49-F238E27FC236}">
                <a16:creationId xmlns:a16="http://schemas.microsoft.com/office/drawing/2014/main" id="{5ACC92BF-8295-4A66-8B23-843BC64E1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3419" y="851614"/>
            <a:ext cx="457200" cy="457200"/>
          </a:xfrm>
          <a:prstGeom prst="rect">
            <a:avLst/>
          </a:prstGeom>
        </p:spPr>
      </p:pic>
      <p:pic>
        <p:nvPicPr>
          <p:cNvPr id="24" name="Graphic 23" descr="Internet with solid fill">
            <a:extLst>
              <a:ext uri="{FF2B5EF4-FFF2-40B4-BE49-F238E27FC236}">
                <a16:creationId xmlns:a16="http://schemas.microsoft.com/office/drawing/2014/main" id="{DBA236D3-06D1-4551-BAF1-EFACB8973B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1270" y="1277665"/>
            <a:ext cx="457200" cy="457200"/>
          </a:xfrm>
          <a:prstGeom prst="rect">
            <a:avLst/>
          </a:prstGeom>
        </p:spPr>
      </p:pic>
      <p:pic>
        <p:nvPicPr>
          <p:cNvPr id="4" name="Picture 3" descr="References">
            <a:extLst>
              <a:ext uri="{FF2B5EF4-FFF2-40B4-BE49-F238E27FC236}">
                <a16:creationId xmlns:a16="http://schemas.microsoft.com/office/drawing/2014/main" id="{A5FD5105-945C-42E5-AD26-79059A787C14}"/>
              </a:ext>
            </a:extLst>
          </p:cNvPr>
          <p:cNvPicPr>
            <a:picLocks noChangeAspect="1"/>
          </p:cNvPicPr>
          <p:nvPr/>
        </p:nvPicPr>
        <p:blipFill>
          <a:blip r:embed="rId9"/>
          <a:stretch>
            <a:fillRect/>
          </a:stretch>
        </p:blipFill>
        <p:spPr>
          <a:xfrm>
            <a:off x="1300964" y="2280732"/>
            <a:ext cx="9590071" cy="4023360"/>
          </a:xfrm>
          <a:prstGeom prst="rect">
            <a:avLst/>
          </a:prstGeom>
        </p:spPr>
      </p:pic>
    </p:spTree>
    <p:extLst>
      <p:ext uri="{BB962C8B-B14F-4D97-AF65-F5344CB8AC3E}">
        <p14:creationId xmlns:p14="http://schemas.microsoft.com/office/powerpoint/2010/main" val="652791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C042B-D264-984A-808F-B9EB12EC4767}"/>
              </a:ext>
            </a:extLst>
          </p:cNvPr>
          <p:cNvSpPr>
            <a:spLocks noGrp="1"/>
          </p:cNvSpPr>
          <p:nvPr>
            <p:ph type="title"/>
          </p:nvPr>
        </p:nvSpPr>
        <p:spPr/>
        <p:txBody>
          <a:bodyPr/>
          <a:lstStyle/>
          <a:p>
            <a:r>
              <a:rPr lang="en-US"/>
              <a:t>What is Prevention Science?</a:t>
            </a:r>
          </a:p>
        </p:txBody>
      </p:sp>
      <p:sp>
        <p:nvSpPr>
          <p:cNvPr id="6" name="Content Placeholder 5">
            <a:extLst>
              <a:ext uri="{FF2B5EF4-FFF2-40B4-BE49-F238E27FC236}">
                <a16:creationId xmlns:a16="http://schemas.microsoft.com/office/drawing/2014/main" id="{24ABAA14-F494-0740-82BA-0C00ED06B7C0}"/>
              </a:ext>
            </a:extLst>
          </p:cNvPr>
          <p:cNvSpPr>
            <a:spLocks noGrp="1"/>
          </p:cNvSpPr>
          <p:nvPr>
            <p:ph sz="half" idx="1"/>
          </p:nvPr>
        </p:nvSpPr>
        <p:spPr>
          <a:xfrm>
            <a:off x="647700" y="2115989"/>
            <a:ext cx="5448300" cy="4137173"/>
          </a:xfrm>
        </p:spPr>
        <p:txBody>
          <a:bodyPr/>
          <a:lstStyle/>
          <a:p>
            <a:pPr>
              <a:lnSpc>
                <a:spcPct val="100000"/>
              </a:lnSpc>
            </a:pPr>
            <a:r>
              <a:rPr lang="en-US" b="1"/>
              <a:t>Interdisciplinary</a:t>
            </a:r>
            <a:r>
              <a:rPr lang="en-US"/>
              <a:t> field that applies basic research about individuals, families, and communities to the development, evaluation, and dissemination of scientifically-based programs and policies to promote physical, social, and psychological well-being. </a:t>
            </a:r>
          </a:p>
        </p:txBody>
      </p:sp>
      <p:pic>
        <p:nvPicPr>
          <p:cNvPr id="7" name="Graphic 6" descr="Scales of justice with solid fill">
            <a:extLst>
              <a:ext uri="{FF2B5EF4-FFF2-40B4-BE49-F238E27FC236}">
                <a16:creationId xmlns:a16="http://schemas.microsoft.com/office/drawing/2014/main" id="{E1FE6B8A-279E-4B3E-BFA2-D318F88C7B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32745" y="2115989"/>
            <a:ext cx="1181184" cy="1181184"/>
          </a:xfrm>
          <a:prstGeom prst="rect">
            <a:avLst/>
          </a:prstGeom>
        </p:spPr>
      </p:pic>
      <p:sp>
        <p:nvSpPr>
          <p:cNvPr id="9" name="Picture Placeholder 8">
            <a:extLst>
              <a:ext uri="{FF2B5EF4-FFF2-40B4-BE49-F238E27FC236}">
                <a16:creationId xmlns:a16="http://schemas.microsoft.com/office/drawing/2014/main" id="{6F4DC5F3-77C2-41DA-97FB-5E1ECED4DE3D}"/>
              </a:ext>
            </a:extLst>
          </p:cNvPr>
          <p:cNvSpPr>
            <a:spLocks noGrp="1"/>
          </p:cNvSpPr>
          <p:nvPr>
            <p:ph type="pic" sz="quarter" idx="10"/>
          </p:nvPr>
        </p:nvSpPr>
        <p:spPr>
          <a:xfrm>
            <a:off x="6302375" y="2139188"/>
            <a:ext cx="5241925" cy="3958545"/>
          </a:xfrm>
          <a:prstGeom prst="roundRect">
            <a:avLst/>
          </a:prstGeom>
          <a:solidFill>
            <a:srgbClr val="6A4A6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ctr">
              <a:buNone/>
            </a:pPr>
            <a:endParaRPr lang="en-US" sz="3600" b="1">
              <a:ln w="0"/>
              <a:solidFill>
                <a:schemeClr val="tx1"/>
              </a:solidFill>
              <a:effectLst>
                <a:outerShdw blurRad="38100" dist="19050" dir="2700000" algn="tl" rotWithShape="0">
                  <a:schemeClr val="dk1">
                    <a:alpha val="40000"/>
                  </a:schemeClr>
                </a:outerShdw>
              </a:effectLst>
            </a:endParaRPr>
          </a:p>
          <a:p>
            <a:pPr marL="0" indent="0" algn="ctr">
              <a:buNone/>
            </a:pPr>
            <a:r>
              <a:rPr lang="en-US" sz="3600" b="1">
                <a:ln w="0"/>
                <a:solidFill>
                  <a:schemeClr val="tx1"/>
                </a:solidFill>
                <a:effectLst>
                  <a:outerShdw blurRad="38100" dist="19050" dir="2700000" algn="tl" rotWithShape="0">
                    <a:schemeClr val="dk1">
                      <a:alpha val="40000"/>
                    </a:schemeClr>
                  </a:outerShdw>
                </a:effectLst>
              </a:rPr>
              <a:t>An ounce of prevention is worth a pound of cure. </a:t>
            </a:r>
          </a:p>
          <a:p>
            <a:pPr algn="ctr"/>
            <a:endParaRPr lang="en-US" sz="1400" b="1">
              <a:ln w="0"/>
              <a:solidFill>
                <a:schemeClr val="tx1"/>
              </a:solidFill>
              <a:effectLst>
                <a:outerShdw blurRad="38100" dist="19050" dir="2700000" algn="tl" rotWithShape="0">
                  <a:schemeClr val="dk1">
                    <a:alpha val="40000"/>
                  </a:schemeClr>
                </a:outerShdw>
              </a:effectLst>
            </a:endParaRPr>
          </a:p>
          <a:p>
            <a:pPr marL="0" indent="0" algn="ctr">
              <a:buNone/>
            </a:pPr>
            <a:r>
              <a:rPr lang="en-US" sz="1400" b="1" i="1">
                <a:ln w="0"/>
                <a:solidFill>
                  <a:schemeClr val="tx1"/>
                </a:solidFill>
              </a:rPr>
              <a:t>Benjamin Franklin</a:t>
            </a:r>
          </a:p>
        </p:txBody>
      </p:sp>
    </p:spTree>
    <p:extLst>
      <p:ext uri="{BB962C8B-B14F-4D97-AF65-F5344CB8AC3E}">
        <p14:creationId xmlns:p14="http://schemas.microsoft.com/office/powerpoint/2010/main" val="2361250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F2D2-7BA3-4C74-AD19-12DA2198CCF3}"/>
              </a:ext>
            </a:extLst>
          </p:cNvPr>
          <p:cNvSpPr>
            <a:spLocks noGrp="1"/>
          </p:cNvSpPr>
          <p:nvPr>
            <p:ph type="title"/>
          </p:nvPr>
        </p:nvSpPr>
        <p:spPr/>
        <p:txBody>
          <a:bodyPr/>
          <a:lstStyle/>
          <a:p>
            <a:r>
              <a:rPr lang="en-US" sz="3200">
                <a:latin typeface="+mn-lt"/>
              </a:rPr>
              <a:t>Prevention scientists use research and data to guide and inform our understanding of public health problems and their solutions.</a:t>
            </a:r>
          </a:p>
        </p:txBody>
      </p:sp>
      <p:sp>
        <p:nvSpPr>
          <p:cNvPr id="3" name="Content Placeholder 2">
            <a:extLst>
              <a:ext uri="{FF2B5EF4-FFF2-40B4-BE49-F238E27FC236}">
                <a16:creationId xmlns:a16="http://schemas.microsoft.com/office/drawing/2014/main" id="{2DAAAC85-FBE3-4442-A9CF-F06C1BFA874E}"/>
              </a:ext>
            </a:extLst>
          </p:cNvPr>
          <p:cNvSpPr>
            <a:spLocks noGrp="1"/>
          </p:cNvSpPr>
          <p:nvPr>
            <p:ph idx="1"/>
          </p:nvPr>
        </p:nvSpPr>
        <p:spPr>
          <a:xfrm>
            <a:off x="867659" y="1549676"/>
            <a:ext cx="10515600" cy="4840941"/>
          </a:xfrm>
        </p:spPr>
        <p:txBody>
          <a:bodyPr/>
          <a:lstStyle/>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endParaRPr lang="en-US">
              <a:latin typeface="+mn-lt"/>
            </a:endParaRPr>
          </a:p>
          <a:p>
            <a:pPr marL="0" indent="0">
              <a:buNone/>
            </a:pPr>
            <a:endParaRPr lang="en-US">
              <a:latin typeface="+mn-lt"/>
            </a:endParaRPr>
          </a:p>
          <a:p>
            <a:pPr marL="0" indent="0" algn="ctr">
              <a:buNone/>
            </a:pPr>
            <a:r>
              <a:rPr lang="en-US">
                <a:latin typeface="+mn-lt"/>
              </a:rPr>
              <a:t>Requires input and involvement from communities.</a:t>
            </a:r>
          </a:p>
        </p:txBody>
      </p:sp>
      <p:sp>
        <p:nvSpPr>
          <p:cNvPr id="21" name="Freeform: Shape 20">
            <a:extLst>
              <a:ext uri="{FF2B5EF4-FFF2-40B4-BE49-F238E27FC236}">
                <a16:creationId xmlns:a16="http://schemas.microsoft.com/office/drawing/2014/main" id="{F807FB5E-69A4-4BEE-88DD-55F358F6CBE1}"/>
              </a:ext>
            </a:extLst>
          </p:cNvPr>
          <p:cNvSpPr/>
          <p:nvPr/>
        </p:nvSpPr>
        <p:spPr>
          <a:xfrm>
            <a:off x="1060237" y="3709330"/>
            <a:ext cx="1572768" cy="1691640"/>
          </a:xfrm>
          <a:custGeom>
            <a:avLst/>
            <a:gdLst>
              <a:gd name="connsiteX0" fmla="*/ 0 w 1718904"/>
              <a:gd name="connsiteY0" fmla="*/ 170967 h 1709672"/>
              <a:gd name="connsiteX1" fmla="*/ 170967 w 1718904"/>
              <a:gd name="connsiteY1" fmla="*/ 0 h 1709672"/>
              <a:gd name="connsiteX2" fmla="*/ 1547937 w 1718904"/>
              <a:gd name="connsiteY2" fmla="*/ 0 h 1709672"/>
              <a:gd name="connsiteX3" fmla="*/ 1718904 w 1718904"/>
              <a:gd name="connsiteY3" fmla="*/ 170967 h 1709672"/>
              <a:gd name="connsiteX4" fmla="*/ 1718904 w 1718904"/>
              <a:gd name="connsiteY4" fmla="*/ 1538705 h 1709672"/>
              <a:gd name="connsiteX5" fmla="*/ 1547937 w 1718904"/>
              <a:gd name="connsiteY5" fmla="*/ 1709672 h 1709672"/>
              <a:gd name="connsiteX6" fmla="*/ 170967 w 1718904"/>
              <a:gd name="connsiteY6" fmla="*/ 1709672 h 1709672"/>
              <a:gd name="connsiteX7" fmla="*/ 0 w 1718904"/>
              <a:gd name="connsiteY7" fmla="*/ 1538705 h 1709672"/>
              <a:gd name="connsiteX8" fmla="*/ 0 w 1718904"/>
              <a:gd name="connsiteY8" fmla="*/ 170967 h 17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904" h="1709672">
                <a:moveTo>
                  <a:pt x="0" y="170967"/>
                </a:moveTo>
                <a:cubicBezTo>
                  <a:pt x="0" y="76545"/>
                  <a:pt x="76545" y="0"/>
                  <a:pt x="170967" y="0"/>
                </a:cubicBezTo>
                <a:lnTo>
                  <a:pt x="1547937" y="0"/>
                </a:lnTo>
                <a:cubicBezTo>
                  <a:pt x="1642359" y="0"/>
                  <a:pt x="1718904" y="76545"/>
                  <a:pt x="1718904" y="170967"/>
                </a:cubicBezTo>
                <a:lnTo>
                  <a:pt x="1718904" y="1538705"/>
                </a:lnTo>
                <a:cubicBezTo>
                  <a:pt x="1718904" y="1633127"/>
                  <a:pt x="1642359" y="1709672"/>
                  <a:pt x="1547937" y="1709672"/>
                </a:cubicBezTo>
                <a:lnTo>
                  <a:pt x="170967" y="1709672"/>
                </a:lnTo>
                <a:cubicBezTo>
                  <a:pt x="76545" y="1709672"/>
                  <a:pt x="0" y="1633127"/>
                  <a:pt x="0" y="1538705"/>
                </a:cubicBezTo>
                <a:lnTo>
                  <a:pt x="0" y="170967"/>
                </a:lnTo>
                <a:close/>
              </a:path>
            </a:pathLst>
          </a:custGeom>
          <a:solidFill>
            <a:srgbClr val="6A4A62"/>
          </a:solidFill>
          <a:ln w="38100" cap="flat" cmpd="sng" algn="ctr">
            <a:solidFill>
              <a:schemeClr val="bg1"/>
            </a:solidFill>
            <a:prstDash val="solid"/>
          </a:ln>
          <a:effectLst>
            <a:outerShdw blurRad="40000" dist="20000" dir="5400000" rotWithShape="0">
              <a:srgbClr val="000000">
                <a:alpha val="38000"/>
              </a:srgbClr>
            </a:outerShdw>
          </a:effectLst>
        </p:spPr>
        <p:txBody>
          <a:bodyPr spcFirstLastPara="0" vert="horz" wrap="square" lIns="88991" tIns="88991" rIns="88991" bIns="88991" numCol="1" spcCol="1270" anchor="ctr" anchorCtr="0">
            <a:noAutofit/>
          </a:bodyPr>
          <a:lstStyle/>
          <a:p>
            <a:pPr marL="0" marR="0" lvl="0" indent="0" algn="ctr" defTabSz="600075" eaLnBrk="0" fontAlgn="base" latinLnBrk="0" hangingPunct="0">
              <a:lnSpc>
                <a:spcPct val="90000"/>
              </a:lnSpc>
              <a:spcBef>
                <a:spcPct val="0"/>
              </a:spcBef>
              <a:spcAft>
                <a:spcPct val="35000"/>
              </a:spcAft>
              <a:buClrTx/>
              <a:buSzTx/>
              <a:buFontTx/>
              <a:buNone/>
              <a:tabLst/>
              <a:defRPr/>
            </a:pPr>
            <a:r>
              <a:rPr kumimoji="0" lang="en-US" sz="1350" b="1" i="0" u="none" strike="noStrike" kern="0" cap="none" spc="0" normalizeH="0" baseline="0" noProof="0">
                <a:ln>
                  <a:noFill/>
                </a:ln>
                <a:solidFill>
                  <a:srgbClr val="FFFFFF"/>
                </a:solidFill>
                <a:effectLst/>
                <a:uLnTx/>
                <a:uFillTx/>
                <a:ea typeface="+mn-ea"/>
                <a:cs typeface="Arial" pitchFamily="34" charset="0"/>
              </a:rPr>
              <a:t>What is the health problem in my community?</a:t>
            </a:r>
          </a:p>
        </p:txBody>
      </p:sp>
      <p:sp>
        <p:nvSpPr>
          <p:cNvPr id="22" name="Freeform: Shape 21">
            <a:extLst>
              <a:ext uri="{FF2B5EF4-FFF2-40B4-BE49-F238E27FC236}">
                <a16:creationId xmlns:a16="http://schemas.microsoft.com/office/drawing/2014/main" id="{572A390F-2ECB-44A3-B324-10EEB3C88511}"/>
              </a:ext>
              <a:ext uri="{C183D7F6-B498-43B3-948B-1728B52AA6E4}">
                <adec:decorative xmlns:adec="http://schemas.microsoft.com/office/drawing/2017/decorative" val="1"/>
              </a:ext>
            </a:extLst>
          </p:cNvPr>
          <p:cNvSpPr/>
          <p:nvPr/>
        </p:nvSpPr>
        <p:spPr>
          <a:xfrm>
            <a:off x="2705524" y="4344815"/>
            <a:ext cx="333351" cy="422164"/>
          </a:xfrm>
          <a:custGeom>
            <a:avLst/>
            <a:gdLst>
              <a:gd name="connsiteX0" fmla="*/ 0 w 364407"/>
              <a:gd name="connsiteY0" fmla="*/ 85258 h 426288"/>
              <a:gd name="connsiteX1" fmla="*/ 182204 w 364407"/>
              <a:gd name="connsiteY1" fmla="*/ 85258 h 426288"/>
              <a:gd name="connsiteX2" fmla="*/ 182204 w 364407"/>
              <a:gd name="connsiteY2" fmla="*/ 0 h 426288"/>
              <a:gd name="connsiteX3" fmla="*/ 364407 w 364407"/>
              <a:gd name="connsiteY3" fmla="*/ 213144 h 426288"/>
              <a:gd name="connsiteX4" fmla="*/ 182204 w 364407"/>
              <a:gd name="connsiteY4" fmla="*/ 426288 h 426288"/>
              <a:gd name="connsiteX5" fmla="*/ 182204 w 364407"/>
              <a:gd name="connsiteY5" fmla="*/ 341030 h 426288"/>
              <a:gd name="connsiteX6" fmla="*/ 0 w 364407"/>
              <a:gd name="connsiteY6" fmla="*/ 341030 h 426288"/>
              <a:gd name="connsiteX7" fmla="*/ 0 w 364407"/>
              <a:gd name="connsiteY7" fmla="*/ 85258 h 4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07" h="426288">
                <a:moveTo>
                  <a:pt x="0" y="85258"/>
                </a:moveTo>
                <a:lnTo>
                  <a:pt x="182204" y="85258"/>
                </a:lnTo>
                <a:lnTo>
                  <a:pt x="182204" y="0"/>
                </a:lnTo>
                <a:lnTo>
                  <a:pt x="364407" y="213144"/>
                </a:lnTo>
                <a:lnTo>
                  <a:pt x="182204" y="426288"/>
                </a:lnTo>
                <a:lnTo>
                  <a:pt x="182204" y="341030"/>
                </a:lnTo>
                <a:lnTo>
                  <a:pt x="0" y="341030"/>
                </a:lnTo>
                <a:lnTo>
                  <a:pt x="0" y="85258"/>
                </a:lnTo>
                <a:close/>
              </a:path>
            </a:pathLst>
          </a:custGeom>
          <a:solidFill>
            <a:srgbClr val="545A26"/>
          </a:solidFill>
          <a:ln>
            <a:noFill/>
          </a:ln>
          <a:effectLst>
            <a:outerShdw blurRad="40000" dist="20000" dir="5400000" rotWithShape="0">
              <a:srgbClr val="000000">
                <a:alpha val="38000"/>
              </a:srgbClr>
            </a:outerShdw>
          </a:effectLst>
        </p:spPr>
        <p:txBody>
          <a:bodyPr spcFirstLastPara="0" vert="horz" wrap="square" lIns="0" tIns="63944" rIns="81992" bIns="63944" numCol="1" spcCol="1270" anchor="ctr" anchorCtr="0">
            <a:noAutofit/>
          </a:bodyPr>
          <a:lstStyle/>
          <a:p>
            <a:pPr marL="0" marR="0" lvl="0" indent="0" algn="ctr" defTabSz="466725" eaLnBrk="0" fontAlgn="base" latinLnBrk="0" hangingPunct="0">
              <a:lnSpc>
                <a:spcPct val="90000"/>
              </a:lnSpc>
              <a:spcBef>
                <a:spcPct val="0"/>
              </a:spcBef>
              <a:spcAft>
                <a:spcPct val="35000"/>
              </a:spcAft>
              <a:buClrTx/>
              <a:buSzTx/>
              <a:buFontTx/>
              <a:buNone/>
              <a:tabLst/>
              <a:defRPr/>
            </a:pPr>
            <a:endParaRPr kumimoji="0" lang="en-US" sz="1050" b="0" i="0" u="none" strike="noStrike" kern="0" cap="none" spc="0" normalizeH="0" baseline="0" noProof="0">
              <a:ln>
                <a:noFill/>
              </a:ln>
              <a:solidFill>
                <a:srgbClr val="000000"/>
              </a:solidFill>
              <a:effectLst/>
              <a:uLnTx/>
              <a:uFillTx/>
              <a:ea typeface="+mn-ea"/>
              <a:cs typeface="+mn-cs"/>
            </a:endParaRPr>
          </a:p>
        </p:txBody>
      </p:sp>
      <p:sp>
        <p:nvSpPr>
          <p:cNvPr id="23" name="Freeform: Shape 22">
            <a:extLst>
              <a:ext uri="{FF2B5EF4-FFF2-40B4-BE49-F238E27FC236}">
                <a16:creationId xmlns:a16="http://schemas.microsoft.com/office/drawing/2014/main" id="{2C4D7DA5-94E3-4FA9-9871-CFFC30150F51}"/>
              </a:ext>
            </a:extLst>
          </p:cNvPr>
          <p:cNvSpPr/>
          <p:nvPr/>
        </p:nvSpPr>
        <p:spPr>
          <a:xfrm>
            <a:off x="3177249" y="3709330"/>
            <a:ext cx="1572413" cy="1693134"/>
          </a:xfrm>
          <a:custGeom>
            <a:avLst/>
            <a:gdLst>
              <a:gd name="connsiteX0" fmla="*/ 0 w 1718904"/>
              <a:gd name="connsiteY0" fmla="*/ 170967 h 1709672"/>
              <a:gd name="connsiteX1" fmla="*/ 170967 w 1718904"/>
              <a:gd name="connsiteY1" fmla="*/ 0 h 1709672"/>
              <a:gd name="connsiteX2" fmla="*/ 1547937 w 1718904"/>
              <a:gd name="connsiteY2" fmla="*/ 0 h 1709672"/>
              <a:gd name="connsiteX3" fmla="*/ 1718904 w 1718904"/>
              <a:gd name="connsiteY3" fmla="*/ 170967 h 1709672"/>
              <a:gd name="connsiteX4" fmla="*/ 1718904 w 1718904"/>
              <a:gd name="connsiteY4" fmla="*/ 1538705 h 1709672"/>
              <a:gd name="connsiteX5" fmla="*/ 1547937 w 1718904"/>
              <a:gd name="connsiteY5" fmla="*/ 1709672 h 1709672"/>
              <a:gd name="connsiteX6" fmla="*/ 170967 w 1718904"/>
              <a:gd name="connsiteY6" fmla="*/ 1709672 h 1709672"/>
              <a:gd name="connsiteX7" fmla="*/ 0 w 1718904"/>
              <a:gd name="connsiteY7" fmla="*/ 1538705 h 1709672"/>
              <a:gd name="connsiteX8" fmla="*/ 0 w 1718904"/>
              <a:gd name="connsiteY8" fmla="*/ 170967 h 17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904" h="1709672">
                <a:moveTo>
                  <a:pt x="0" y="170967"/>
                </a:moveTo>
                <a:cubicBezTo>
                  <a:pt x="0" y="76545"/>
                  <a:pt x="76545" y="0"/>
                  <a:pt x="170967" y="0"/>
                </a:cubicBezTo>
                <a:lnTo>
                  <a:pt x="1547937" y="0"/>
                </a:lnTo>
                <a:cubicBezTo>
                  <a:pt x="1642359" y="0"/>
                  <a:pt x="1718904" y="76545"/>
                  <a:pt x="1718904" y="170967"/>
                </a:cubicBezTo>
                <a:lnTo>
                  <a:pt x="1718904" y="1538705"/>
                </a:lnTo>
                <a:cubicBezTo>
                  <a:pt x="1718904" y="1633127"/>
                  <a:pt x="1642359" y="1709672"/>
                  <a:pt x="1547937" y="1709672"/>
                </a:cubicBezTo>
                <a:lnTo>
                  <a:pt x="170967" y="1709672"/>
                </a:lnTo>
                <a:cubicBezTo>
                  <a:pt x="76545" y="1709672"/>
                  <a:pt x="0" y="1633127"/>
                  <a:pt x="0" y="1538705"/>
                </a:cubicBezTo>
                <a:lnTo>
                  <a:pt x="0" y="170967"/>
                </a:lnTo>
                <a:close/>
              </a:path>
            </a:pathLst>
          </a:custGeom>
          <a:solidFill>
            <a:srgbClr val="545A26"/>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txBody>
          <a:bodyPr spcFirstLastPara="0" vert="horz" wrap="square" lIns="88991" tIns="88991" rIns="88991" bIns="88991" numCol="1" spcCol="1270" anchor="ctr" anchorCtr="0">
            <a:noAutofit/>
          </a:bodyPr>
          <a:lstStyle/>
          <a:p>
            <a:pPr marL="0" marR="0" lvl="0" indent="0" algn="ctr" defTabSz="600075" eaLnBrk="0" fontAlgn="base" latinLnBrk="0" hangingPunct="0">
              <a:lnSpc>
                <a:spcPct val="90000"/>
              </a:lnSpc>
              <a:spcBef>
                <a:spcPct val="0"/>
              </a:spcBef>
              <a:spcAft>
                <a:spcPct val="35000"/>
              </a:spcAft>
              <a:buClrTx/>
              <a:buSzTx/>
              <a:buFontTx/>
              <a:buNone/>
              <a:tabLst/>
              <a:defRPr/>
            </a:pPr>
            <a:r>
              <a:rPr kumimoji="0" lang="en-US" sz="1350" b="1" i="0" u="none" strike="noStrike" kern="0" cap="none" spc="0" normalizeH="0" baseline="0" noProof="0">
                <a:ln>
                  <a:noFill/>
                </a:ln>
                <a:solidFill>
                  <a:srgbClr val="FFFFFF"/>
                </a:solidFill>
                <a:effectLst/>
                <a:uLnTx/>
                <a:uFillTx/>
                <a:ea typeface="+mn-ea"/>
                <a:cs typeface="Arial" pitchFamily="34" charset="0"/>
              </a:rPr>
              <a:t>What causes this health problem? (risk and protective</a:t>
            </a:r>
            <a:r>
              <a:rPr kumimoji="0" lang="en-US" sz="1350" b="1" i="0" u="none" strike="noStrike" kern="0" cap="none" spc="0" normalizeH="0" noProof="0">
                <a:ln>
                  <a:noFill/>
                </a:ln>
                <a:solidFill>
                  <a:srgbClr val="FFFFFF"/>
                </a:solidFill>
                <a:effectLst/>
                <a:uLnTx/>
                <a:uFillTx/>
                <a:ea typeface="+mn-ea"/>
                <a:cs typeface="Arial" pitchFamily="34" charset="0"/>
              </a:rPr>
              <a:t> factors)</a:t>
            </a:r>
            <a:r>
              <a:rPr kumimoji="0" lang="en-US" sz="1350" b="1" i="0" u="none" strike="noStrike" kern="0" cap="none" spc="0" normalizeH="0" baseline="0" noProof="0">
                <a:ln>
                  <a:noFill/>
                </a:ln>
                <a:solidFill>
                  <a:srgbClr val="FFFFFF"/>
                </a:solidFill>
                <a:effectLst/>
                <a:uLnTx/>
                <a:uFillTx/>
                <a:ea typeface="+mn-ea"/>
                <a:cs typeface="Arial" pitchFamily="34" charset="0"/>
              </a:rPr>
              <a:t> </a:t>
            </a:r>
          </a:p>
        </p:txBody>
      </p:sp>
      <p:sp>
        <p:nvSpPr>
          <p:cNvPr id="24" name="Freeform: Shape 23">
            <a:extLst>
              <a:ext uri="{FF2B5EF4-FFF2-40B4-BE49-F238E27FC236}">
                <a16:creationId xmlns:a16="http://schemas.microsoft.com/office/drawing/2014/main" id="{E38383DF-FED1-45BF-9553-B754D7826599}"/>
              </a:ext>
              <a:ext uri="{C183D7F6-B498-43B3-948B-1728B52AA6E4}">
                <adec:decorative xmlns:adec="http://schemas.microsoft.com/office/drawing/2017/decorative" val="1"/>
              </a:ext>
            </a:extLst>
          </p:cNvPr>
          <p:cNvSpPr/>
          <p:nvPr/>
        </p:nvSpPr>
        <p:spPr>
          <a:xfrm>
            <a:off x="4906904" y="4344815"/>
            <a:ext cx="333351" cy="422164"/>
          </a:xfrm>
          <a:custGeom>
            <a:avLst/>
            <a:gdLst>
              <a:gd name="connsiteX0" fmla="*/ 0 w 364407"/>
              <a:gd name="connsiteY0" fmla="*/ 85258 h 426288"/>
              <a:gd name="connsiteX1" fmla="*/ 182204 w 364407"/>
              <a:gd name="connsiteY1" fmla="*/ 85258 h 426288"/>
              <a:gd name="connsiteX2" fmla="*/ 182204 w 364407"/>
              <a:gd name="connsiteY2" fmla="*/ 0 h 426288"/>
              <a:gd name="connsiteX3" fmla="*/ 364407 w 364407"/>
              <a:gd name="connsiteY3" fmla="*/ 213144 h 426288"/>
              <a:gd name="connsiteX4" fmla="*/ 182204 w 364407"/>
              <a:gd name="connsiteY4" fmla="*/ 426288 h 426288"/>
              <a:gd name="connsiteX5" fmla="*/ 182204 w 364407"/>
              <a:gd name="connsiteY5" fmla="*/ 341030 h 426288"/>
              <a:gd name="connsiteX6" fmla="*/ 0 w 364407"/>
              <a:gd name="connsiteY6" fmla="*/ 341030 h 426288"/>
              <a:gd name="connsiteX7" fmla="*/ 0 w 364407"/>
              <a:gd name="connsiteY7" fmla="*/ 85258 h 4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07" h="426288">
                <a:moveTo>
                  <a:pt x="0" y="85258"/>
                </a:moveTo>
                <a:lnTo>
                  <a:pt x="182204" y="85258"/>
                </a:lnTo>
                <a:lnTo>
                  <a:pt x="182204" y="0"/>
                </a:lnTo>
                <a:lnTo>
                  <a:pt x="364407" y="213144"/>
                </a:lnTo>
                <a:lnTo>
                  <a:pt x="182204" y="426288"/>
                </a:lnTo>
                <a:lnTo>
                  <a:pt x="182204" y="341030"/>
                </a:lnTo>
                <a:lnTo>
                  <a:pt x="0" y="341030"/>
                </a:lnTo>
                <a:lnTo>
                  <a:pt x="0" y="85258"/>
                </a:lnTo>
                <a:close/>
              </a:path>
            </a:pathLst>
          </a:custGeom>
          <a:solidFill>
            <a:srgbClr val="00467F"/>
          </a:solidFill>
          <a:ln>
            <a:noFill/>
          </a:ln>
          <a:effectLst>
            <a:outerShdw blurRad="40000" dist="20000" dir="5400000" rotWithShape="0">
              <a:srgbClr val="000000">
                <a:alpha val="38000"/>
              </a:srgbClr>
            </a:outerShdw>
          </a:effectLst>
        </p:spPr>
        <p:txBody>
          <a:bodyPr spcFirstLastPara="0" vert="horz" wrap="square" lIns="0" tIns="63944" rIns="81992" bIns="63944" numCol="1" spcCol="1270" anchor="ctr" anchorCtr="0">
            <a:noAutofit/>
          </a:bodyPr>
          <a:lstStyle/>
          <a:p>
            <a:pPr marL="0" marR="0" lvl="0" indent="0" algn="ctr" defTabSz="466725" eaLnBrk="0" fontAlgn="base" latinLnBrk="0" hangingPunct="0">
              <a:lnSpc>
                <a:spcPct val="90000"/>
              </a:lnSpc>
              <a:spcBef>
                <a:spcPct val="0"/>
              </a:spcBef>
              <a:spcAft>
                <a:spcPct val="35000"/>
              </a:spcAft>
              <a:buClrTx/>
              <a:buSzTx/>
              <a:buFontTx/>
              <a:buNone/>
              <a:tabLst/>
              <a:defRPr/>
            </a:pPr>
            <a:endParaRPr kumimoji="0" lang="en-US" sz="1050" b="0" i="0" u="none" strike="noStrike" kern="0" cap="none" spc="0" normalizeH="0" baseline="0" noProof="0">
              <a:ln>
                <a:noFill/>
              </a:ln>
              <a:solidFill>
                <a:srgbClr val="000000"/>
              </a:solidFill>
              <a:effectLst/>
              <a:uLnTx/>
              <a:uFillTx/>
              <a:ea typeface="+mn-ea"/>
              <a:cs typeface="+mn-cs"/>
            </a:endParaRPr>
          </a:p>
        </p:txBody>
      </p:sp>
      <p:sp>
        <p:nvSpPr>
          <p:cNvPr id="25" name="Freeform: Shape 24">
            <a:extLst>
              <a:ext uri="{FF2B5EF4-FFF2-40B4-BE49-F238E27FC236}">
                <a16:creationId xmlns:a16="http://schemas.microsoft.com/office/drawing/2014/main" id="{4B4E296F-8589-4851-9A66-02A4E59011B6}"/>
              </a:ext>
            </a:extLst>
          </p:cNvPr>
          <p:cNvSpPr/>
          <p:nvPr/>
        </p:nvSpPr>
        <p:spPr>
          <a:xfrm>
            <a:off x="5378627" y="3709330"/>
            <a:ext cx="1572413" cy="1693134"/>
          </a:xfrm>
          <a:custGeom>
            <a:avLst/>
            <a:gdLst>
              <a:gd name="connsiteX0" fmla="*/ 0 w 1718904"/>
              <a:gd name="connsiteY0" fmla="*/ 170967 h 1709672"/>
              <a:gd name="connsiteX1" fmla="*/ 170967 w 1718904"/>
              <a:gd name="connsiteY1" fmla="*/ 0 h 1709672"/>
              <a:gd name="connsiteX2" fmla="*/ 1547937 w 1718904"/>
              <a:gd name="connsiteY2" fmla="*/ 0 h 1709672"/>
              <a:gd name="connsiteX3" fmla="*/ 1718904 w 1718904"/>
              <a:gd name="connsiteY3" fmla="*/ 170967 h 1709672"/>
              <a:gd name="connsiteX4" fmla="*/ 1718904 w 1718904"/>
              <a:gd name="connsiteY4" fmla="*/ 1538705 h 1709672"/>
              <a:gd name="connsiteX5" fmla="*/ 1547937 w 1718904"/>
              <a:gd name="connsiteY5" fmla="*/ 1709672 h 1709672"/>
              <a:gd name="connsiteX6" fmla="*/ 170967 w 1718904"/>
              <a:gd name="connsiteY6" fmla="*/ 1709672 h 1709672"/>
              <a:gd name="connsiteX7" fmla="*/ 0 w 1718904"/>
              <a:gd name="connsiteY7" fmla="*/ 1538705 h 1709672"/>
              <a:gd name="connsiteX8" fmla="*/ 0 w 1718904"/>
              <a:gd name="connsiteY8" fmla="*/ 170967 h 17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904" h="1709672">
                <a:moveTo>
                  <a:pt x="0" y="170967"/>
                </a:moveTo>
                <a:cubicBezTo>
                  <a:pt x="0" y="76545"/>
                  <a:pt x="76545" y="0"/>
                  <a:pt x="170967" y="0"/>
                </a:cubicBezTo>
                <a:lnTo>
                  <a:pt x="1547937" y="0"/>
                </a:lnTo>
                <a:cubicBezTo>
                  <a:pt x="1642359" y="0"/>
                  <a:pt x="1718904" y="76545"/>
                  <a:pt x="1718904" y="170967"/>
                </a:cubicBezTo>
                <a:lnTo>
                  <a:pt x="1718904" y="1538705"/>
                </a:lnTo>
                <a:cubicBezTo>
                  <a:pt x="1718904" y="1633127"/>
                  <a:pt x="1642359" y="1709672"/>
                  <a:pt x="1547937" y="1709672"/>
                </a:cubicBezTo>
                <a:lnTo>
                  <a:pt x="170967" y="1709672"/>
                </a:lnTo>
                <a:cubicBezTo>
                  <a:pt x="76545" y="1709672"/>
                  <a:pt x="0" y="1633127"/>
                  <a:pt x="0" y="1538705"/>
                </a:cubicBezTo>
                <a:lnTo>
                  <a:pt x="0" y="170967"/>
                </a:lnTo>
                <a:close/>
              </a:path>
            </a:pathLst>
          </a:custGeom>
          <a:solidFill>
            <a:srgbClr val="00467F"/>
          </a:solidFill>
          <a:ln w="38100" cap="flat" cmpd="sng" algn="ctr">
            <a:solidFill>
              <a:schemeClr val="bg1"/>
            </a:solidFill>
            <a:prstDash val="solid"/>
          </a:ln>
          <a:effectLst>
            <a:outerShdw blurRad="40000" dist="20000" dir="5400000" rotWithShape="0">
              <a:srgbClr val="000000">
                <a:alpha val="38000"/>
              </a:srgbClr>
            </a:outerShdw>
          </a:effectLst>
        </p:spPr>
        <p:txBody>
          <a:bodyPr spcFirstLastPara="0" vert="horz" wrap="square" lIns="88991" tIns="88991" rIns="88991" bIns="88991" numCol="1" spcCol="1270" anchor="ctr" anchorCtr="0">
            <a:noAutofit/>
          </a:bodyPr>
          <a:lstStyle/>
          <a:p>
            <a:pPr marL="0" marR="0" lvl="0" indent="0" algn="ctr" defTabSz="600075" eaLnBrk="0" fontAlgn="base" latinLnBrk="0" hangingPunct="0">
              <a:lnSpc>
                <a:spcPct val="90000"/>
              </a:lnSpc>
              <a:spcBef>
                <a:spcPct val="0"/>
              </a:spcBef>
              <a:spcAft>
                <a:spcPct val="35000"/>
              </a:spcAft>
              <a:buClrTx/>
              <a:buSzTx/>
              <a:buFontTx/>
              <a:buNone/>
              <a:tabLst/>
              <a:defRPr/>
            </a:pPr>
            <a:r>
              <a:rPr kumimoji="0" lang="en-US" sz="1350" b="1" i="0" u="none" strike="noStrike" kern="0" cap="none" spc="0" normalizeH="0" baseline="0" noProof="0">
                <a:ln>
                  <a:noFill/>
                </a:ln>
                <a:solidFill>
                  <a:srgbClr val="FFFFFF"/>
                </a:solidFill>
                <a:effectLst/>
                <a:uLnTx/>
                <a:uFillTx/>
                <a:ea typeface="+mn-ea"/>
                <a:cs typeface="Arial" pitchFamily="34" charset="0"/>
              </a:rPr>
              <a:t>What program/ policy works to prevent it?</a:t>
            </a:r>
          </a:p>
        </p:txBody>
      </p:sp>
      <p:sp>
        <p:nvSpPr>
          <p:cNvPr id="26" name="Freeform: Shape 25">
            <a:extLst>
              <a:ext uri="{FF2B5EF4-FFF2-40B4-BE49-F238E27FC236}">
                <a16:creationId xmlns:a16="http://schemas.microsoft.com/office/drawing/2014/main" id="{CFB8ABCC-D6B7-4192-B443-C1676420D3FD}"/>
              </a:ext>
              <a:ext uri="{C183D7F6-B498-43B3-948B-1728B52AA6E4}">
                <adec:decorative xmlns:adec="http://schemas.microsoft.com/office/drawing/2017/decorative" val="1"/>
              </a:ext>
            </a:extLst>
          </p:cNvPr>
          <p:cNvSpPr/>
          <p:nvPr/>
        </p:nvSpPr>
        <p:spPr>
          <a:xfrm>
            <a:off x="7108283" y="4344815"/>
            <a:ext cx="333351" cy="422164"/>
          </a:xfrm>
          <a:custGeom>
            <a:avLst/>
            <a:gdLst>
              <a:gd name="connsiteX0" fmla="*/ 0 w 364407"/>
              <a:gd name="connsiteY0" fmla="*/ 85258 h 426288"/>
              <a:gd name="connsiteX1" fmla="*/ 182204 w 364407"/>
              <a:gd name="connsiteY1" fmla="*/ 85258 h 426288"/>
              <a:gd name="connsiteX2" fmla="*/ 182204 w 364407"/>
              <a:gd name="connsiteY2" fmla="*/ 0 h 426288"/>
              <a:gd name="connsiteX3" fmla="*/ 364407 w 364407"/>
              <a:gd name="connsiteY3" fmla="*/ 213144 h 426288"/>
              <a:gd name="connsiteX4" fmla="*/ 182204 w 364407"/>
              <a:gd name="connsiteY4" fmla="*/ 426288 h 426288"/>
              <a:gd name="connsiteX5" fmla="*/ 182204 w 364407"/>
              <a:gd name="connsiteY5" fmla="*/ 341030 h 426288"/>
              <a:gd name="connsiteX6" fmla="*/ 0 w 364407"/>
              <a:gd name="connsiteY6" fmla="*/ 341030 h 426288"/>
              <a:gd name="connsiteX7" fmla="*/ 0 w 364407"/>
              <a:gd name="connsiteY7" fmla="*/ 85258 h 4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07" h="426288">
                <a:moveTo>
                  <a:pt x="0" y="85258"/>
                </a:moveTo>
                <a:lnTo>
                  <a:pt x="182204" y="85258"/>
                </a:lnTo>
                <a:lnTo>
                  <a:pt x="182204" y="0"/>
                </a:lnTo>
                <a:lnTo>
                  <a:pt x="364407" y="213144"/>
                </a:lnTo>
                <a:lnTo>
                  <a:pt x="182204" y="426288"/>
                </a:lnTo>
                <a:lnTo>
                  <a:pt x="182204" y="341030"/>
                </a:lnTo>
                <a:lnTo>
                  <a:pt x="0" y="341030"/>
                </a:lnTo>
                <a:lnTo>
                  <a:pt x="0" y="85258"/>
                </a:lnTo>
                <a:close/>
              </a:path>
            </a:pathLst>
          </a:custGeom>
          <a:solidFill>
            <a:srgbClr val="666666"/>
          </a:solidFill>
          <a:ln>
            <a:noFill/>
          </a:ln>
          <a:effectLst>
            <a:outerShdw blurRad="40000" dist="20000" dir="5400000" rotWithShape="0">
              <a:srgbClr val="000000">
                <a:alpha val="38000"/>
              </a:srgbClr>
            </a:outerShdw>
          </a:effectLst>
        </p:spPr>
        <p:txBody>
          <a:bodyPr spcFirstLastPara="0" vert="horz" wrap="square" lIns="0" tIns="63944" rIns="81992" bIns="63944" numCol="1" spcCol="1270" anchor="ctr" anchorCtr="0">
            <a:noAutofit/>
          </a:bodyPr>
          <a:lstStyle/>
          <a:p>
            <a:pPr marL="0" marR="0" lvl="0" indent="0" algn="ctr" defTabSz="466725" eaLnBrk="0" fontAlgn="base" latinLnBrk="0" hangingPunct="0">
              <a:lnSpc>
                <a:spcPct val="90000"/>
              </a:lnSpc>
              <a:spcBef>
                <a:spcPct val="0"/>
              </a:spcBef>
              <a:spcAft>
                <a:spcPct val="35000"/>
              </a:spcAft>
              <a:buClrTx/>
              <a:buSzTx/>
              <a:buFontTx/>
              <a:buNone/>
              <a:tabLst/>
              <a:defRPr/>
            </a:pPr>
            <a:endParaRPr kumimoji="0" lang="en-US" sz="1050" b="0" i="0" u="none" strike="noStrike" kern="0" cap="none" spc="0" normalizeH="0" baseline="0" noProof="0">
              <a:ln>
                <a:noFill/>
              </a:ln>
              <a:solidFill>
                <a:srgbClr val="000000"/>
              </a:solidFill>
              <a:effectLst/>
              <a:uLnTx/>
              <a:uFillTx/>
              <a:ea typeface="+mn-ea"/>
              <a:cs typeface="+mn-cs"/>
            </a:endParaRPr>
          </a:p>
        </p:txBody>
      </p:sp>
      <p:sp>
        <p:nvSpPr>
          <p:cNvPr id="27" name="Freeform: Shape 26">
            <a:extLst>
              <a:ext uri="{FF2B5EF4-FFF2-40B4-BE49-F238E27FC236}">
                <a16:creationId xmlns:a16="http://schemas.microsoft.com/office/drawing/2014/main" id="{7D286F0D-8FD2-4B71-BF68-ABBD7BE4F5E4}"/>
              </a:ext>
            </a:extLst>
          </p:cNvPr>
          <p:cNvSpPr/>
          <p:nvPr/>
        </p:nvSpPr>
        <p:spPr>
          <a:xfrm>
            <a:off x="7580007" y="3709330"/>
            <a:ext cx="1572413" cy="1693134"/>
          </a:xfrm>
          <a:custGeom>
            <a:avLst/>
            <a:gdLst>
              <a:gd name="connsiteX0" fmla="*/ 0 w 1718904"/>
              <a:gd name="connsiteY0" fmla="*/ 170967 h 1709672"/>
              <a:gd name="connsiteX1" fmla="*/ 170967 w 1718904"/>
              <a:gd name="connsiteY1" fmla="*/ 0 h 1709672"/>
              <a:gd name="connsiteX2" fmla="*/ 1547937 w 1718904"/>
              <a:gd name="connsiteY2" fmla="*/ 0 h 1709672"/>
              <a:gd name="connsiteX3" fmla="*/ 1718904 w 1718904"/>
              <a:gd name="connsiteY3" fmla="*/ 170967 h 1709672"/>
              <a:gd name="connsiteX4" fmla="*/ 1718904 w 1718904"/>
              <a:gd name="connsiteY4" fmla="*/ 1538705 h 1709672"/>
              <a:gd name="connsiteX5" fmla="*/ 1547937 w 1718904"/>
              <a:gd name="connsiteY5" fmla="*/ 1709672 h 1709672"/>
              <a:gd name="connsiteX6" fmla="*/ 170967 w 1718904"/>
              <a:gd name="connsiteY6" fmla="*/ 1709672 h 1709672"/>
              <a:gd name="connsiteX7" fmla="*/ 0 w 1718904"/>
              <a:gd name="connsiteY7" fmla="*/ 1538705 h 1709672"/>
              <a:gd name="connsiteX8" fmla="*/ 0 w 1718904"/>
              <a:gd name="connsiteY8" fmla="*/ 170967 h 17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904" h="1709672">
                <a:moveTo>
                  <a:pt x="0" y="170967"/>
                </a:moveTo>
                <a:cubicBezTo>
                  <a:pt x="0" y="76545"/>
                  <a:pt x="76545" y="0"/>
                  <a:pt x="170967" y="0"/>
                </a:cubicBezTo>
                <a:lnTo>
                  <a:pt x="1547937" y="0"/>
                </a:lnTo>
                <a:cubicBezTo>
                  <a:pt x="1642359" y="0"/>
                  <a:pt x="1718904" y="76545"/>
                  <a:pt x="1718904" y="170967"/>
                </a:cubicBezTo>
                <a:lnTo>
                  <a:pt x="1718904" y="1538705"/>
                </a:lnTo>
                <a:cubicBezTo>
                  <a:pt x="1718904" y="1633127"/>
                  <a:pt x="1642359" y="1709672"/>
                  <a:pt x="1547937" y="1709672"/>
                </a:cubicBezTo>
                <a:lnTo>
                  <a:pt x="170967" y="1709672"/>
                </a:lnTo>
                <a:cubicBezTo>
                  <a:pt x="76545" y="1709672"/>
                  <a:pt x="0" y="1633127"/>
                  <a:pt x="0" y="1538705"/>
                </a:cubicBezTo>
                <a:lnTo>
                  <a:pt x="0" y="170967"/>
                </a:lnTo>
                <a:close/>
              </a:path>
            </a:pathLst>
          </a:custGeom>
          <a:solidFill>
            <a:srgbClr val="666666"/>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txBody>
          <a:bodyPr spcFirstLastPara="0" vert="horz" wrap="square" lIns="88991" tIns="88991" rIns="88991" bIns="88991" numCol="1" spcCol="1270" anchor="ctr" anchorCtr="0">
            <a:noAutofit/>
          </a:bodyPr>
          <a:lstStyle/>
          <a:p>
            <a:pPr marL="0" marR="0" lvl="0" indent="0" algn="ctr" defTabSz="600075" eaLnBrk="0" fontAlgn="base" latinLnBrk="0" hangingPunct="0">
              <a:lnSpc>
                <a:spcPct val="90000"/>
              </a:lnSpc>
              <a:spcBef>
                <a:spcPct val="0"/>
              </a:spcBef>
              <a:spcAft>
                <a:spcPct val="35000"/>
              </a:spcAft>
              <a:buClrTx/>
              <a:buSzTx/>
              <a:buFontTx/>
              <a:buNone/>
              <a:tabLst/>
              <a:defRPr/>
            </a:pPr>
            <a:r>
              <a:rPr kumimoji="0" lang="en-US" sz="1350" b="1" i="0" u="none" strike="noStrike" kern="0" cap="none" spc="0" normalizeH="0" baseline="0" noProof="0">
                <a:ln>
                  <a:noFill/>
                </a:ln>
                <a:solidFill>
                  <a:srgbClr val="FFFFFF"/>
                </a:solidFill>
                <a:effectLst/>
                <a:uLnTx/>
                <a:uFillTx/>
                <a:ea typeface="+mn-ea"/>
                <a:cs typeface="Arial" pitchFamily="34" charset="0"/>
              </a:rPr>
              <a:t>How do we implement these programs and policies at scale?</a:t>
            </a:r>
          </a:p>
        </p:txBody>
      </p:sp>
      <p:sp>
        <p:nvSpPr>
          <p:cNvPr id="28" name="Freeform: Shape 27">
            <a:extLst>
              <a:ext uri="{FF2B5EF4-FFF2-40B4-BE49-F238E27FC236}">
                <a16:creationId xmlns:a16="http://schemas.microsoft.com/office/drawing/2014/main" id="{6ED6D0FD-3112-433D-80CF-12E913F5BAF2}"/>
              </a:ext>
              <a:ext uri="{C183D7F6-B498-43B3-948B-1728B52AA6E4}">
                <adec:decorative xmlns:adec="http://schemas.microsoft.com/office/drawing/2017/decorative" val="1"/>
              </a:ext>
            </a:extLst>
          </p:cNvPr>
          <p:cNvSpPr/>
          <p:nvPr/>
        </p:nvSpPr>
        <p:spPr>
          <a:xfrm>
            <a:off x="9309663" y="4344815"/>
            <a:ext cx="333351" cy="422164"/>
          </a:xfrm>
          <a:custGeom>
            <a:avLst/>
            <a:gdLst>
              <a:gd name="connsiteX0" fmla="*/ 0 w 364407"/>
              <a:gd name="connsiteY0" fmla="*/ 85258 h 426288"/>
              <a:gd name="connsiteX1" fmla="*/ 182204 w 364407"/>
              <a:gd name="connsiteY1" fmla="*/ 85258 h 426288"/>
              <a:gd name="connsiteX2" fmla="*/ 182204 w 364407"/>
              <a:gd name="connsiteY2" fmla="*/ 0 h 426288"/>
              <a:gd name="connsiteX3" fmla="*/ 364407 w 364407"/>
              <a:gd name="connsiteY3" fmla="*/ 213144 h 426288"/>
              <a:gd name="connsiteX4" fmla="*/ 182204 w 364407"/>
              <a:gd name="connsiteY4" fmla="*/ 426288 h 426288"/>
              <a:gd name="connsiteX5" fmla="*/ 182204 w 364407"/>
              <a:gd name="connsiteY5" fmla="*/ 341030 h 426288"/>
              <a:gd name="connsiteX6" fmla="*/ 0 w 364407"/>
              <a:gd name="connsiteY6" fmla="*/ 341030 h 426288"/>
              <a:gd name="connsiteX7" fmla="*/ 0 w 364407"/>
              <a:gd name="connsiteY7" fmla="*/ 85258 h 42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07" h="426288">
                <a:moveTo>
                  <a:pt x="0" y="85258"/>
                </a:moveTo>
                <a:lnTo>
                  <a:pt x="182204" y="85258"/>
                </a:lnTo>
                <a:lnTo>
                  <a:pt x="182204" y="0"/>
                </a:lnTo>
                <a:lnTo>
                  <a:pt x="364407" y="213144"/>
                </a:lnTo>
                <a:lnTo>
                  <a:pt x="182204" y="426288"/>
                </a:lnTo>
                <a:lnTo>
                  <a:pt x="182204" y="341030"/>
                </a:lnTo>
                <a:lnTo>
                  <a:pt x="0" y="341030"/>
                </a:lnTo>
                <a:lnTo>
                  <a:pt x="0" y="85258"/>
                </a:lnTo>
                <a:close/>
              </a:path>
            </a:pathLst>
          </a:custGeom>
          <a:solidFill>
            <a:srgbClr val="CC4927"/>
          </a:solidFill>
          <a:ln>
            <a:noFill/>
          </a:ln>
          <a:effectLst>
            <a:outerShdw blurRad="40000" dist="20000" dir="5400000" rotWithShape="0">
              <a:srgbClr val="000000">
                <a:alpha val="38000"/>
              </a:srgbClr>
            </a:outerShdw>
          </a:effectLst>
        </p:spPr>
        <p:txBody>
          <a:bodyPr spcFirstLastPara="0" vert="horz" wrap="square" lIns="0" tIns="63944" rIns="81992" bIns="63944" numCol="1" spcCol="1270" anchor="ctr" anchorCtr="0">
            <a:noAutofit/>
          </a:bodyPr>
          <a:lstStyle/>
          <a:p>
            <a:pPr marL="0" marR="0" lvl="0" indent="0" algn="ctr" defTabSz="466725" eaLnBrk="0" fontAlgn="base" latinLnBrk="0" hangingPunct="0">
              <a:lnSpc>
                <a:spcPct val="90000"/>
              </a:lnSpc>
              <a:spcBef>
                <a:spcPct val="0"/>
              </a:spcBef>
              <a:spcAft>
                <a:spcPct val="35000"/>
              </a:spcAft>
              <a:buClrTx/>
              <a:buSzTx/>
              <a:buFontTx/>
              <a:buNone/>
              <a:tabLst/>
              <a:defRPr/>
            </a:pPr>
            <a:endParaRPr kumimoji="0" lang="en-US" sz="1050" b="0" i="0" u="none" strike="noStrike" kern="0" cap="none" spc="0" normalizeH="0" baseline="0" noProof="0">
              <a:ln>
                <a:noFill/>
              </a:ln>
              <a:solidFill>
                <a:srgbClr val="000000"/>
              </a:solidFill>
              <a:effectLst/>
              <a:uLnTx/>
              <a:uFillTx/>
              <a:ea typeface="+mn-ea"/>
              <a:cs typeface="+mn-cs"/>
            </a:endParaRPr>
          </a:p>
        </p:txBody>
      </p:sp>
      <p:sp>
        <p:nvSpPr>
          <p:cNvPr id="29" name="Freeform: Shape 28">
            <a:extLst>
              <a:ext uri="{FF2B5EF4-FFF2-40B4-BE49-F238E27FC236}">
                <a16:creationId xmlns:a16="http://schemas.microsoft.com/office/drawing/2014/main" id="{AC3F8D89-6CE6-46DB-BBE0-CCD2EE6D4770}"/>
              </a:ext>
            </a:extLst>
          </p:cNvPr>
          <p:cNvSpPr/>
          <p:nvPr/>
        </p:nvSpPr>
        <p:spPr>
          <a:xfrm>
            <a:off x="9781386" y="3709330"/>
            <a:ext cx="1572413" cy="1693134"/>
          </a:xfrm>
          <a:custGeom>
            <a:avLst/>
            <a:gdLst>
              <a:gd name="connsiteX0" fmla="*/ 0 w 1718904"/>
              <a:gd name="connsiteY0" fmla="*/ 170967 h 1709672"/>
              <a:gd name="connsiteX1" fmla="*/ 170967 w 1718904"/>
              <a:gd name="connsiteY1" fmla="*/ 0 h 1709672"/>
              <a:gd name="connsiteX2" fmla="*/ 1547937 w 1718904"/>
              <a:gd name="connsiteY2" fmla="*/ 0 h 1709672"/>
              <a:gd name="connsiteX3" fmla="*/ 1718904 w 1718904"/>
              <a:gd name="connsiteY3" fmla="*/ 170967 h 1709672"/>
              <a:gd name="connsiteX4" fmla="*/ 1718904 w 1718904"/>
              <a:gd name="connsiteY4" fmla="*/ 1538705 h 1709672"/>
              <a:gd name="connsiteX5" fmla="*/ 1547937 w 1718904"/>
              <a:gd name="connsiteY5" fmla="*/ 1709672 h 1709672"/>
              <a:gd name="connsiteX6" fmla="*/ 170967 w 1718904"/>
              <a:gd name="connsiteY6" fmla="*/ 1709672 h 1709672"/>
              <a:gd name="connsiteX7" fmla="*/ 0 w 1718904"/>
              <a:gd name="connsiteY7" fmla="*/ 1538705 h 1709672"/>
              <a:gd name="connsiteX8" fmla="*/ 0 w 1718904"/>
              <a:gd name="connsiteY8" fmla="*/ 170967 h 1709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904" h="1709672">
                <a:moveTo>
                  <a:pt x="0" y="170967"/>
                </a:moveTo>
                <a:cubicBezTo>
                  <a:pt x="0" y="76545"/>
                  <a:pt x="76545" y="0"/>
                  <a:pt x="170967" y="0"/>
                </a:cubicBezTo>
                <a:lnTo>
                  <a:pt x="1547937" y="0"/>
                </a:lnTo>
                <a:cubicBezTo>
                  <a:pt x="1642359" y="0"/>
                  <a:pt x="1718904" y="76545"/>
                  <a:pt x="1718904" y="170967"/>
                </a:cubicBezTo>
                <a:lnTo>
                  <a:pt x="1718904" y="1538705"/>
                </a:lnTo>
                <a:cubicBezTo>
                  <a:pt x="1718904" y="1633127"/>
                  <a:pt x="1642359" y="1709672"/>
                  <a:pt x="1547937" y="1709672"/>
                </a:cubicBezTo>
                <a:lnTo>
                  <a:pt x="170967" y="1709672"/>
                </a:lnTo>
                <a:cubicBezTo>
                  <a:pt x="76545" y="1709672"/>
                  <a:pt x="0" y="1633127"/>
                  <a:pt x="0" y="1538705"/>
                </a:cubicBezTo>
                <a:lnTo>
                  <a:pt x="0" y="170967"/>
                </a:lnTo>
                <a:close/>
              </a:path>
            </a:pathLst>
          </a:custGeom>
          <a:solidFill>
            <a:srgbClr val="CC4927"/>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p:spPr>
        <p:txBody>
          <a:bodyPr spcFirstLastPara="0" vert="horz" wrap="square" lIns="88991" tIns="88991" rIns="88991" bIns="88991" numCol="1" spcCol="1270" anchor="ctr" anchorCtr="0">
            <a:noAutofit/>
          </a:bodyPr>
          <a:lstStyle/>
          <a:p>
            <a:pPr marL="0" marR="0" lvl="0" indent="0" algn="ctr" defTabSz="600075" eaLnBrk="0" fontAlgn="base" latinLnBrk="0" hangingPunct="0">
              <a:lnSpc>
                <a:spcPct val="90000"/>
              </a:lnSpc>
              <a:spcBef>
                <a:spcPct val="0"/>
              </a:spcBef>
              <a:spcAft>
                <a:spcPct val="35000"/>
              </a:spcAft>
              <a:buClrTx/>
              <a:buSzTx/>
              <a:buFontTx/>
              <a:buNone/>
              <a:tabLst/>
              <a:defRPr/>
            </a:pPr>
            <a:r>
              <a:rPr kumimoji="0" lang="en-US" sz="1350" b="1" i="0" u="none" strike="noStrike" kern="0" cap="none" spc="0" normalizeH="0" baseline="0" noProof="0">
                <a:ln>
                  <a:noFill/>
                </a:ln>
                <a:solidFill>
                  <a:srgbClr val="FFFFFF"/>
                </a:solidFill>
                <a:effectLst/>
                <a:uLnTx/>
                <a:uFillTx/>
                <a:ea typeface="+mn-ea"/>
                <a:cs typeface="Arial" pitchFamily="34" charset="0"/>
              </a:rPr>
              <a:t>Improved public health</a:t>
            </a:r>
          </a:p>
        </p:txBody>
      </p:sp>
      <p:sp>
        <p:nvSpPr>
          <p:cNvPr id="30" name="Down Arrow Callout 3">
            <a:extLst>
              <a:ext uri="{FF2B5EF4-FFF2-40B4-BE49-F238E27FC236}">
                <a16:creationId xmlns:a16="http://schemas.microsoft.com/office/drawing/2014/main" id="{98B92982-BA67-4DDE-AF9E-F1D371759118}"/>
              </a:ext>
            </a:extLst>
          </p:cNvPr>
          <p:cNvSpPr/>
          <p:nvPr/>
        </p:nvSpPr>
        <p:spPr>
          <a:xfrm>
            <a:off x="5073579" y="2302975"/>
            <a:ext cx="2103761" cy="1383200"/>
          </a:xfrm>
          <a:prstGeom prst="downArrowCallout">
            <a:avLst/>
          </a:prstGeom>
          <a:solidFill>
            <a:srgbClr val="00467F"/>
          </a:solidFill>
          <a:ln>
            <a:solidFill>
              <a:srgbClr val="00467F"/>
            </a:solidFill>
          </a:ln>
        </p:spPr>
        <p:style>
          <a:lnRef idx="2">
            <a:schemeClr val="accent2">
              <a:shade val="50000"/>
            </a:schemeClr>
          </a:lnRef>
          <a:fillRef idx="1001">
            <a:schemeClr val="dk2"/>
          </a:fillRef>
          <a:effectRef idx="0">
            <a:schemeClr val="accent2"/>
          </a:effectRef>
          <a:fontRef idx="minor">
            <a:schemeClr val="lt1"/>
          </a:fontRef>
        </p:style>
        <p:txBody>
          <a:bodyPr rtlCol="0" anchor="ctr"/>
          <a:lstStyle/>
          <a:p>
            <a:pPr algn="ctr"/>
            <a:r>
              <a:rPr lang="en-US" b="1"/>
              <a:t>Evidence-based Programs and Practices</a:t>
            </a:r>
          </a:p>
        </p:txBody>
      </p:sp>
      <p:sp>
        <p:nvSpPr>
          <p:cNvPr id="31" name="TextBox 30">
            <a:extLst>
              <a:ext uri="{FF2B5EF4-FFF2-40B4-BE49-F238E27FC236}">
                <a16:creationId xmlns:a16="http://schemas.microsoft.com/office/drawing/2014/main" id="{5A598240-BFFB-462F-A689-8270856CECE2}"/>
              </a:ext>
            </a:extLst>
          </p:cNvPr>
          <p:cNvSpPr txBox="1"/>
          <p:nvPr/>
        </p:nvSpPr>
        <p:spPr>
          <a:xfrm>
            <a:off x="1949657" y="3244334"/>
            <a:ext cx="1980133" cy="369332"/>
          </a:xfrm>
          <a:prstGeom prst="rect">
            <a:avLst/>
          </a:prstGeom>
          <a:noFill/>
        </p:spPr>
        <p:txBody>
          <a:bodyPr wrap="square" rtlCol="0">
            <a:spAutoFit/>
          </a:bodyPr>
          <a:lstStyle/>
          <a:p>
            <a:pPr algn="ctr"/>
            <a:r>
              <a:rPr lang="en-US" b="1"/>
              <a:t>Epidemiology</a:t>
            </a:r>
          </a:p>
        </p:txBody>
      </p:sp>
      <p:sp>
        <p:nvSpPr>
          <p:cNvPr id="19" name="TextBox 18">
            <a:extLst>
              <a:ext uri="{FF2B5EF4-FFF2-40B4-BE49-F238E27FC236}">
                <a16:creationId xmlns:a16="http://schemas.microsoft.com/office/drawing/2014/main" id="{5ADBC3F4-CF8D-4A98-AE74-4BC1CEA61148}"/>
              </a:ext>
            </a:extLst>
          </p:cNvPr>
          <p:cNvSpPr txBox="1"/>
          <p:nvPr/>
        </p:nvSpPr>
        <p:spPr>
          <a:xfrm>
            <a:off x="8486271" y="3256521"/>
            <a:ext cx="1980133" cy="369332"/>
          </a:xfrm>
          <a:prstGeom prst="rect">
            <a:avLst/>
          </a:prstGeom>
          <a:noFill/>
        </p:spPr>
        <p:txBody>
          <a:bodyPr wrap="square" rtlCol="0">
            <a:spAutoFit/>
          </a:bodyPr>
          <a:lstStyle/>
          <a:p>
            <a:pPr algn="ctr"/>
            <a:r>
              <a:rPr lang="en-US" b="1"/>
              <a:t>Implementation</a:t>
            </a:r>
          </a:p>
        </p:txBody>
      </p:sp>
    </p:spTree>
    <p:extLst>
      <p:ext uri="{BB962C8B-B14F-4D97-AF65-F5344CB8AC3E}">
        <p14:creationId xmlns:p14="http://schemas.microsoft.com/office/powerpoint/2010/main" val="403446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7372A9-F4FF-46F7-9BF4-3CB6378EC16A}"/>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SAMHSA’s Strategic Prevention Framework</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mage result for strategic prevention framework">
            <a:extLst>
              <a:ext uri="{FF2B5EF4-FFF2-40B4-BE49-F238E27FC236}">
                <a16:creationId xmlns:a16="http://schemas.microsoft.com/office/drawing/2014/main" id="{9231AB4C-C970-423D-97B3-61EE3F0EB48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4849574" y="29189"/>
            <a:ext cx="6930050" cy="66701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FFF188-E433-47F1-BF6D-39AEC1CF25BD}"/>
              </a:ext>
            </a:extLst>
          </p:cNvPr>
          <p:cNvSpPr txBox="1"/>
          <p:nvPr/>
        </p:nvSpPr>
        <p:spPr>
          <a:xfrm>
            <a:off x="10256875" y="6545473"/>
            <a:ext cx="1935125" cy="307777"/>
          </a:xfrm>
          <a:prstGeom prst="rect">
            <a:avLst/>
          </a:prstGeom>
          <a:noFill/>
        </p:spPr>
        <p:txBody>
          <a:bodyPr wrap="square" rtlCol="0">
            <a:spAutoFit/>
          </a:bodyPr>
          <a:lstStyle/>
          <a:p>
            <a:pPr algn="r"/>
            <a:r>
              <a:rPr lang="en-US" sz="1400"/>
              <a:t>SAMHSA, 2019</a:t>
            </a:r>
          </a:p>
        </p:txBody>
      </p:sp>
    </p:spTree>
    <p:extLst>
      <p:ext uri="{BB962C8B-B14F-4D97-AF65-F5344CB8AC3E}">
        <p14:creationId xmlns:p14="http://schemas.microsoft.com/office/powerpoint/2010/main" val="15325108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{7329663E-23EC-AC46-BA93-14E0BA74C330}tf10001060</Template>
  <TotalTime>62</TotalTime>
  <Words>12930</Words>
  <Application>Microsoft Macintosh PowerPoint</Application>
  <PresentationFormat>Widescreen</PresentationFormat>
  <Paragraphs>968</Paragraphs>
  <Slides>60</Slides>
  <Notes>55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Courier New</vt:lpstr>
      <vt:lpstr>Helvetica Neue</vt:lpstr>
      <vt:lpstr>Segoe UI</vt:lpstr>
      <vt:lpstr>Symbol</vt:lpstr>
      <vt:lpstr>Wingdings</vt:lpstr>
      <vt:lpstr>Office Theme</vt:lpstr>
      <vt:lpstr>Introduction to Prevention Science </vt:lpstr>
      <vt:lpstr>The Northwest PTTC is a partnership led by the Social Development Research Group (SDRG) at University of Washington (UW) School of Social Work in collaboration with the Prevention Science Graduate Program at Washington State University (WSU), and the Center for the Application of Substance Abuse Technologies (CASAT) at the University of Nevada, Reno (UNR).   Northwest partnering institutes share a vision to expand the impact of community-activated prevention by equipping the prevention workforce with the power of prevention science.</vt:lpstr>
      <vt:lpstr>Disclaimer</vt:lpstr>
      <vt:lpstr>This slide deck is meant to be flexible</vt:lpstr>
      <vt:lpstr>Learning Objectives</vt:lpstr>
      <vt:lpstr>What is Prevention Science?</vt:lpstr>
      <vt:lpstr>What is Prevention Science?</vt:lpstr>
      <vt:lpstr>Prevention scientists use research and data to guide and inform our understanding of public health problems and their solutions.</vt:lpstr>
      <vt:lpstr>SAMHSA’s Strategic Prevention Framework</vt:lpstr>
      <vt:lpstr>Adolescent Substance Use Example</vt:lpstr>
      <vt:lpstr>Where does prevention fit in the spectrum of mental, emotional, and behavioral interventions?</vt:lpstr>
      <vt:lpstr>Where does prevention fit in the spectrum of mental, emotional, and behavioral interventions?</vt:lpstr>
      <vt:lpstr>Levels of Prevention</vt:lpstr>
      <vt:lpstr>Levels of Disease Prevention</vt:lpstr>
      <vt:lpstr>Three broad content areas of prevention science can inform prevention practice.  </vt:lpstr>
      <vt:lpstr>References</vt:lpstr>
      <vt:lpstr>Epidemiology</vt:lpstr>
      <vt:lpstr>What is Epidemiology?</vt:lpstr>
      <vt:lpstr>Risk and Resilience Framework</vt:lpstr>
      <vt:lpstr>Ecological Theory</vt:lpstr>
      <vt:lpstr>Policies at all levels – institutional, local, state, and federal – can impact other levels of the ecological model</vt:lpstr>
      <vt:lpstr>To be maximally effective, policies and programs should…</vt:lpstr>
      <vt:lpstr>Risk and Protective Factors: Example 1</vt:lpstr>
      <vt:lpstr>Risk and Protective Factors: Example 2</vt:lpstr>
      <vt:lpstr>Different outcomes span different life stages.</vt:lpstr>
      <vt:lpstr>The Prevention Paradox</vt:lpstr>
      <vt:lpstr>Knowledge Check!</vt:lpstr>
      <vt:lpstr>Knowledge Check! Responses</vt:lpstr>
      <vt:lpstr>Prevention Lesson Package: Understanding and Assessing Risk and Protective Factors</vt:lpstr>
      <vt:lpstr>Activity 1: Youth Risk Behavior Surveillance System (YRBSS)</vt:lpstr>
      <vt:lpstr>Activity 2: Identifying Community Risk &amp; Protective Factors</vt:lpstr>
      <vt:lpstr>References</vt:lpstr>
      <vt:lpstr>Evidence-Based Programs and Practices</vt:lpstr>
      <vt:lpstr>What are Evidence-based Programs and Practices?</vt:lpstr>
      <vt:lpstr>Identifying the Program That Fits Just Right</vt:lpstr>
      <vt:lpstr>#1: Understand Your Community’s Health Needs &amp; Priorities</vt:lpstr>
      <vt:lpstr>#2: Find Your Options</vt:lpstr>
      <vt:lpstr>#3: Assessing Strength of Evidence and Degree of Fit</vt:lpstr>
      <vt:lpstr>Knowledge Check! </vt:lpstr>
      <vt:lpstr>Knowledge Check! </vt:lpstr>
      <vt:lpstr>Prevention Lesson Package: Selecting Evidence-based Programs and Practices</vt:lpstr>
      <vt:lpstr>Activity 1: Selecting Evidence-Based Programs Based</vt:lpstr>
      <vt:lpstr>References</vt:lpstr>
      <vt:lpstr>Implementation</vt:lpstr>
      <vt:lpstr>What is Implementation?</vt:lpstr>
      <vt:lpstr>Dimensions of Implementation (Berkel et al., 2011)</vt:lpstr>
      <vt:lpstr>Model of Program Implementation</vt:lpstr>
      <vt:lpstr>Implementation Drivers</vt:lpstr>
      <vt:lpstr>Implementation Stages (Bertram et al., 2015) </vt:lpstr>
      <vt:lpstr>Knowledge Check! </vt:lpstr>
      <vt:lpstr>Knowledge Check! Responses </vt:lpstr>
      <vt:lpstr>Prevention Lesson Package: Implementation of Evidence-Based Programs</vt:lpstr>
      <vt:lpstr>Activity 1: Reviewing Evidence-based Program Implementation </vt:lpstr>
      <vt:lpstr>Activity 2: CDC Select, Adapt, Evaluate</vt:lpstr>
      <vt:lpstr>References </vt:lpstr>
      <vt:lpstr>Interested in learning more about prevention science?</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Brittney L Graves</cp:lastModifiedBy>
  <cp:revision>4</cp:revision>
  <dcterms:created xsi:type="dcterms:W3CDTF">2019-01-25T17:01:19Z</dcterms:created>
  <dcterms:modified xsi:type="dcterms:W3CDTF">2023-03-15T16:13:44Z</dcterms:modified>
</cp:coreProperties>
</file>