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9" r:id="rId2"/>
  </p:sldMasterIdLst>
  <p:notesMasterIdLst>
    <p:notesMasterId r:id="rId51"/>
  </p:notesMasterIdLst>
  <p:sldIdLst>
    <p:sldId id="925" r:id="rId3"/>
    <p:sldId id="928" r:id="rId4"/>
    <p:sldId id="929" r:id="rId5"/>
    <p:sldId id="930" r:id="rId6"/>
    <p:sldId id="274" r:id="rId7"/>
    <p:sldId id="921" r:id="rId8"/>
    <p:sldId id="275" r:id="rId9"/>
    <p:sldId id="922" r:id="rId10"/>
    <p:sldId id="404" r:id="rId11"/>
    <p:sldId id="365" r:id="rId12"/>
    <p:sldId id="405" r:id="rId13"/>
    <p:sldId id="406" r:id="rId14"/>
    <p:sldId id="407" r:id="rId15"/>
    <p:sldId id="417" r:id="rId16"/>
    <p:sldId id="337" r:id="rId17"/>
    <p:sldId id="285" r:id="rId18"/>
    <p:sldId id="917" r:id="rId19"/>
    <p:sldId id="419" r:id="rId20"/>
    <p:sldId id="918" r:id="rId21"/>
    <p:sldId id="288" r:id="rId22"/>
    <p:sldId id="424" r:id="rId23"/>
    <p:sldId id="920" r:id="rId24"/>
    <p:sldId id="278" r:id="rId25"/>
    <p:sldId id="442" r:id="rId26"/>
    <p:sldId id="286" r:id="rId27"/>
    <p:sldId id="287" r:id="rId28"/>
    <p:sldId id="923" r:id="rId29"/>
    <p:sldId id="276" r:id="rId30"/>
    <p:sldId id="807" r:id="rId31"/>
    <p:sldId id="277" r:id="rId32"/>
    <p:sldId id="283" r:id="rId33"/>
    <p:sldId id="268" r:id="rId34"/>
    <p:sldId id="349" r:id="rId35"/>
    <p:sldId id="907" r:id="rId36"/>
    <p:sldId id="908" r:id="rId37"/>
    <p:sldId id="351" r:id="rId38"/>
    <p:sldId id="804" r:id="rId39"/>
    <p:sldId id="913" r:id="rId40"/>
    <p:sldId id="914" r:id="rId41"/>
    <p:sldId id="915" r:id="rId42"/>
    <p:sldId id="910" r:id="rId43"/>
    <p:sldId id="926" r:id="rId44"/>
    <p:sldId id="927" r:id="rId45"/>
    <p:sldId id="911" r:id="rId46"/>
    <p:sldId id="257" r:id="rId47"/>
    <p:sldId id="916" r:id="rId48"/>
    <p:sldId id="400" r:id="rId49"/>
    <p:sldId id="924" r:id="rId50"/>
  </p:sldIdLst>
  <p:sldSz cx="9144000" cy="6858000" type="screen4x3"/>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72093" autoAdjust="0"/>
  </p:normalViewPr>
  <p:slideViewPr>
    <p:cSldViewPr snapToGrid="0">
      <p:cViewPr varScale="1">
        <p:scale>
          <a:sx n="94" d="100"/>
          <a:sy n="94" d="100"/>
        </p:scale>
        <p:origin x="1548" y="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5/22/2023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14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dirty="0">
              <a:latin typeface="+mn-lt"/>
            </a:endParaRPr>
          </a:p>
        </p:txBody>
      </p:sp>
      <p:sp>
        <p:nvSpPr>
          <p:cNvPr id="44036" name="Slide Number Placeholder 3"/>
          <p:cNvSpPr>
            <a:spLocks noGrp="1"/>
          </p:cNvSpPr>
          <p:nvPr>
            <p:ph type="sldNum" sz="quarter" idx="5"/>
          </p:nvPr>
        </p:nvSpPr>
        <p:spPr>
          <a:noFill/>
          <a:ln>
            <a:miter lim="800000"/>
            <a:headEnd/>
            <a:tailEnd/>
          </a:ln>
        </p:spPr>
        <p:txBody>
          <a:bodyPr/>
          <a:lstStyle/>
          <a:p>
            <a:fld id="{ABCDAAE3-3FB3-482F-8FAE-CC481FC454E4}" type="slidenum">
              <a:rPr lang="en-US"/>
              <a:pPr/>
              <a:t>10</a:t>
            </a:fld>
            <a:endParaRPr lang="en-US"/>
          </a:p>
        </p:txBody>
      </p:sp>
    </p:spTree>
    <p:extLst>
      <p:ext uri="{BB962C8B-B14F-4D97-AF65-F5344CB8AC3E}">
        <p14:creationId xmlns:p14="http://schemas.microsoft.com/office/powerpoint/2010/main" val="369336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D12FEEBF-62C6-4CD7-99B8-6842D2F0A91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3046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baseline="0" dirty="0">
              <a:latin typeface="+mn-lt"/>
            </a:endParaRPr>
          </a:p>
          <a:p>
            <a:endParaRPr lang="en-US" baseline="0" dirty="0">
              <a:latin typeface="+mn-lt"/>
            </a:endParaRPr>
          </a:p>
        </p:txBody>
      </p:sp>
      <p:sp>
        <p:nvSpPr>
          <p:cNvPr id="4" name="Slide Number Placeholder 3"/>
          <p:cNvSpPr>
            <a:spLocks noGrp="1"/>
          </p:cNvSpPr>
          <p:nvPr>
            <p:ph type="sldNum" sz="quarter" idx="10"/>
          </p:nvPr>
        </p:nvSpPr>
        <p:spPr/>
        <p:txBody>
          <a:bodyPr/>
          <a:lstStyle/>
          <a:p>
            <a:pPr>
              <a:defRPr/>
            </a:pPr>
            <a:fld id="{0456A524-076D-4D65-892E-34D41A8AC79E}" type="slidenum">
              <a:rPr lang="en-US" smtClean="0"/>
              <a:pPr>
                <a:defRPr/>
              </a:pPr>
              <a:t>12</a:t>
            </a:fld>
            <a:endParaRPr lang="en-US"/>
          </a:p>
        </p:txBody>
      </p:sp>
    </p:spTree>
    <p:extLst>
      <p:ext uri="{BB962C8B-B14F-4D97-AF65-F5344CB8AC3E}">
        <p14:creationId xmlns:p14="http://schemas.microsoft.com/office/powerpoint/2010/main" val="268552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latin typeface="+mn-lt"/>
            </a:endParaRPr>
          </a:p>
        </p:txBody>
      </p:sp>
      <p:sp>
        <p:nvSpPr>
          <p:cNvPr id="4" name="Slide Number Placeholder 3"/>
          <p:cNvSpPr>
            <a:spLocks noGrp="1"/>
          </p:cNvSpPr>
          <p:nvPr>
            <p:ph type="sldNum" sz="quarter" idx="10"/>
          </p:nvPr>
        </p:nvSpPr>
        <p:spPr/>
        <p:txBody>
          <a:bodyPr/>
          <a:lstStyle/>
          <a:p>
            <a:pPr>
              <a:defRPr/>
            </a:pPr>
            <a:fld id="{0456A524-076D-4D65-892E-34D41A8AC79E}" type="slidenum">
              <a:rPr lang="en-US" smtClean="0"/>
              <a:pPr>
                <a:defRPr/>
              </a:pPr>
              <a:t>13</a:t>
            </a:fld>
            <a:endParaRPr lang="en-US"/>
          </a:p>
        </p:txBody>
      </p:sp>
    </p:spTree>
    <p:extLst>
      <p:ext uri="{BB962C8B-B14F-4D97-AF65-F5344CB8AC3E}">
        <p14:creationId xmlns:p14="http://schemas.microsoft.com/office/powerpoint/2010/main" val="298200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85C39-FBC7-4CC2-B24D-DE34474B4B72}" type="slidenum">
              <a:rPr lang="en-US" smtClean="0"/>
              <a:t>14</a:t>
            </a:fld>
            <a:endParaRPr lang="en-US"/>
          </a:p>
        </p:txBody>
      </p:sp>
    </p:spTree>
    <p:extLst>
      <p:ext uri="{BB962C8B-B14F-4D97-AF65-F5344CB8AC3E}">
        <p14:creationId xmlns:p14="http://schemas.microsoft.com/office/powerpoint/2010/main" val="3215281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pPr>
              <a:defRPr/>
            </a:pPr>
            <a:fld id="{0456A524-076D-4D65-892E-34D41A8AC79E}" type="slidenum">
              <a:rPr lang="en-US" smtClean="0"/>
              <a:pPr>
                <a:defRPr/>
              </a:pPr>
              <a:t>15</a:t>
            </a:fld>
            <a:endParaRPr lang="en-US"/>
          </a:p>
        </p:txBody>
      </p:sp>
    </p:spTree>
    <p:extLst>
      <p:ext uri="{BB962C8B-B14F-4D97-AF65-F5344CB8AC3E}">
        <p14:creationId xmlns:p14="http://schemas.microsoft.com/office/powerpoint/2010/main" val="280135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latin typeface="+mn-lt"/>
            </a:endParaRPr>
          </a:p>
          <a:p>
            <a:endParaRPr lang="en-US" b="0" baseline="0" dirty="0">
              <a:latin typeface="+mn-lt"/>
            </a:endParaRPr>
          </a:p>
          <a:p>
            <a:endParaRPr lang="en-US" b="0" dirty="0">
              <a:latin typeface="+mn-lt"/>
            </a:endParaRPr>
          </a:p>
        </p:txBody>
      </p:sp>
      <p:sp>
        <p:nvSpPr>
          <p:cNvPr id="4" name="Slide Number Placeholder 3"/>
          <p:cNvSpPr>
            <a:spLocks noGrp="1"/>
          </p:cNvSpPr>
          <p:nvPr>
            <p:ph type="sldNum" sz="quarter" idx="10"/>
          </p:nvPr>
        </p:nvSpPr>
        <p:spPr/>
        <p:txBody>
          <a:bodyPr/>
          <a:lstStyle/>
          <a:p>
            <a:pPr>
              <a:defRPr/>
            </a:pPr>
            <a:fld id="{0456A524-076D-4D65-892E-34D41A8AC79E}" type="slidenum">
              <a:rPr lang="en-US" smtClean="0"/>
              <a:pPr>
                <a:defRPr/>
              </a:pPr>
              <a:t>16</a:t>
            </a:fld>
            <a:endParaRPr lang="en-US"/>
          </a:p>
        </p:txBody>
      </p:sp>
    </p:spTree>
    <p:extLst>
      <p:ext uri="{BB962C8B-B14F-4D97-AF65-F5344CB8AC3E}">
        <p14:creationId xmlns:p14="http://schemas.microsoft.com/office/powerpoint/2010/main" val="360660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85C39-FBC7-4CC2-B24D-DE34474B4B72}" type="slidenum">
              <a:rPr lang="en-US" smtClean="0"/>
              <a:t>17</a:t>
            </a:fld>
            <a:endParaRPr lang="en-US"/>
          </a:p>
        </p:txBody>
      </p:sp>
    </p:spTree>
    <p:extLst>
      <p:ext uri="{BB962C8B-B14F-4D97-AF65-F5344CB8AC3E}">
        <p14:creationId xmlns:p14="http://schemas.microsoft.com/office/powerpoint/2010/main" val="325411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particular importance to prevention work is having a better understanding of brain development that provides more information and further understanding of vulnerability and liability to substance use initiation and progression.</a:t>
            </a:r>
          </a:p>
        </p:txBody>
      </p:sp>
      <p:sp>
        <p:nvSpPr>
          <p:cNvPr id="4" name="Slide Number Placeholder 3"/>
          <p:cNvSpPr>
            <a:spLocks noGrp="1"/>
          </p:cNvSpPr>
          <p:nvPr>
            <p:ph type="sldNum" sz="quarter" idx="5"/>
          </p:nvPr>
        </p:nvSpPr>
        <p:spPr/>
        <p:txBody>
          <a:bodyPr/>
          <a:lstStyle/>
          <a:p>
            <a:fld id="{97185C39-FBC7-4CC2-B24D-DE34474B4B72}" type="slidenum">
              <a:rPr lang="en-US" smtClean="0"/>
              <a:t>18</a:t>
            </a:fld>
            <a:endParaRPr lang="en-US"/>
          </a:p>
        </p:txBody>
      </p:sp>
    </p:spTree>
    <p:extLst>
      <p:ext uri="{BB962C8B-B14F-4D97-AF65-F5344CB8AC3E}">
        <p14:creationId xmlns:p14="http://schemas.microsoft.com/office/powerpoint/2010/main" val="195035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D99CB-3D93-4E6B-9121-4723335CA30D}" type="slidenum">
              <a:rPr lang="en-US" smtClean="0"/>
              <a:t>19</a:t>
            </a:fld>
            <a:endParaRPr lang="en-US"/>
          </a:p>
        </p:txBody>
      </p:sp>
    </p:spTree>
    <p:extLst>
      <p:ext uri="{BB962C8B-B14F-4D97-AF65-F5344CB8AC3E}">
        <p14:creationId xmlns:p14="http://schemas.microsoft.com/office/powerpoint/2010/main" val="360645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d10948630_6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ed10948630_6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Carissa (reads from slide)</a:t>
            </a:r>
            <a:endParaRPr/>
          </a:p>
        </p:txBody>
      </p:sp>
      <p:sp>
        <p:nvSpPr>
          <p:cNvPr id="107" name="Google Shape;107;ged10948630_6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latin typeface="+mn-lt"/>
              </a:rPr>
              <a:t>Let’s look at this issue differently digging deeper into these processes.</a:t>
            </a:r>
          </a:p>
          <a:p>
            <a:endParaRPr lang="en-US" altLang="en-US" b="0" dirty="0">
              <a:latin typeface="+mn-lt"/>
            </a:endParaRPr>
          </a:p>
          <a:p>
            <a:r>
              <a:rPr lang="en-US" altLang="en-US" b="0" dirty="0">
                <a:latin typeface="+mn-lt"/>
              </a:rPr>
              <a:t>This</a:t>
            </a:r>
            <a:r>
              <a:rPr lang="en-US" altLang="en-US" b="0" baseline="0" dirty="0">
                <a:latin typeface="+mn-lt"/>
              </a:rPr>
              <a:t> slide depicts </a:t>
            </a:r>
            <a:r>
              <a:rPr lang="en-US" altLang="en-US" dirty="0"/>
              <a:t>the </a:t>
            </a:r>
            <a:r>
              <a:rPr lang="en-US" altLang="en-US" b="0" baseline="0" dirty="0">
                <a:latin typeface="+mn-lt"/>
              </a:rPr>
              <a:t>age groups across the top: infancy and early childhood through old age.  The vertical white lines represent stages of life, major life events such as birth, entering school, entering puberty, vocational choice, marriage etc.. The micro-level environments or social fields, as Kellam and his group term them, influence the direction of an individual’s life and are shown as horizontal bars across these major events. Those are the bars in different colors.  </a:t>
            </a:r>
          </a:p>
          <a:p>
            <a:endParaRPr lang="en-US" altLang="en-US" b="0" baseline="0" dirty="0">
              <a:latin typeface="+mn-lt"/>
            </a:endParaRPr>
          </a:p>
          <a:p>
            <a:r>
              <a:rPr lang="en-US" altLang="en-US" b="0" baseline="0" dirty="0">
                <a:latin typeface="+mn-lt"/>
              </a:rPr>
              <a:t>The width of the colored bars </a:t>
            </a:r>
            <a:r>
              <a:rPr lang="en-US" altLang="en-US" dirty="0"/>
              <a:t>represent </a:t>
            </a:r>
            <a:r>
              <a:rPr lang="en-US" altLang="en-US" b="0" baseline="0" dirty="0">
                <a:latin typeface="+mn-lt"/>
              </a:rPr>
              <a:t>the strength of influence.  </a:t>
            </a:r>
            <a:r>
              <a:rPr lang="en-US" altLang="en-US" dirty="0"/>
              <a:t>So, we </a:t>
            </a:r>
            <a:r>
              <a:rPr lang="en-US" altLang="en-US" b="0" baseline="0" dirty="0">
                <a:latin typeface="+mn-lt"/>
              </a:rPr>
              <a:t>see that the red bar</a:t>
            </a:r>
            <a:r>
              <a:rPr lang="en-US" altLang="en-US" dirty="0"/>
              <a:t>,</a:t>
            </a:r>
            <a:r>
              <a:rPr lang="en-US" altLang="en-US" b="0" baseline="0" dirty="0">
                <a:latin typeface="+mn-lt"/>
              </a:rPr>
              <a:t> family </a:t>
            </a:r>
            <a:r>
              <a:rPr lang="en-US" altLang="en-US" dirty="0"/>
              <a:t>or </a:t>
            </a:r>
            <a:r>
              <a:rPr lang="en-US" altLang="en-US" b="0" baseline="0" dirty="0">
                <a:latin typeface="+mn-lt"/>
              </a:rPr>
              <a:t>parents have the most influence from birth through puberty and although family or parental influence diminishes over time it remains strong into middle and old age.  The other bars depicted here are the school in magenta, peers in yellow, spouse and immediate family in dark blue, workplace in orange, and grandchildren, etc., in green.  These fields represent the micro-level influences on how children develop into adults at different periods in their lives.  </a:t>
            </a:r>
          </a:p>
          <a:p>
            <a:endParaRPr lang="en-US" altLang="en-US" b="0" baseline="0" dirty="0">
              <a:latin typeface="+mn-lt"/>
            </a:endParaRPr>
          </a:p>
          <a:p>
            <a:r>
              <a:rPr lang="en-US" altLang="en-US" b="0" baseline="0" dirty="0">
                <a:latin typeface="+mn-lt"/>
              </a:rPr>
              <a:t>These influences </a:t>
            </a:r>
            <a:r>
              <a:rPr lang="en-US" altLang="en-US" b="0" u="none" baseline="0" dirty="0">
                <a:latin typeface="+mn-lt"/>
              </a:rPr>
              <a:t>or influencers </a:t>
            </a:r>
            <a:r>
              <a:rPr lang="en-US" altLang="en-US" b="0" baseline="0" dirty="0">
                <a:latin typeface="+mn-lt"/>
              </a:rPr>
              <a:t>are also called socialization agents.  It is through these </a:t>
            </a:r>
            <a:r>
              <a:rPr lang="en-US" altLang="en-US" b="0" u="none" baseline="0" dirty="0">
                <a:latin typeface="+mn-lt"/>
              </a:rPr>
              <a:t>people and settings that surround us </a:t>
            </a:r>
            <a:r>
              <a:rPr lang="en-US" altLang="en-US" b="0" baseline="0" dirty="0">
                <a:latin typeface="+mn-lt"/>
              </a:rPr>
              <a:t>that we as human beings learn what is expected of us in our society.  These socialization agents guide us by teaching us the spoken and body language of our culture, how to behave in a variety of situations, and how to make important life decisions.  This process is called “socialization”.</a:t>
            </a:r>
          </a:p>
          <a:p>
            <a:endParaRPr lang="en-US" altLang="en-US" b="0" baseline="0" dirty="0">
              <a:latin typeface="+mn-lt"/>
            </a:endParaRPr>
          </a:p>
          <a:p>
            <a:r>
              <a:rPr lang="en-US" altLang="en-US" b="0" baseline="0" dirty="0">
                <a:latin typeface="+mn-lt"/>
              </a:rPr>
              <a:t>What does this term mean?</a:t>
            </a:r>
            <a:endParaRPr lang="en-US" altLang="en-US" b="0" dirty="0">
              <a:latin typeface="+mn-lt"/>
            </a:endParaRPr>
          </a:p>
          <a:p>
            <a:endParaRPr lang="en-US" altLang="en-US" b="1" dirty="0">
              <a:latin typeface="+mn-lt"/>
            </a:endParaRPr>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6369" indent="-287065">
              <a:defRPr>
                <a:solidFill>
                  <a:schemeClr val="tx1"/>
                </a:solidFill>
                <a:latin typeface="Arial Black" panose="020B0A04020102020204" pitchFamily="34" charset="0"/>
              </a:defRPr>
            </a:lvl2pPr>
            <a:lvl3pPr marL="1148260" indent="-229652">
              <a:defRPr>
                <a:solidFill>
                  <a:schemeClr val="tx1"/>
                </a:solidFill>
                <a:latin typeface="Arial Black" panose="020B0A04020102020204" pitchFamily="34" charset="0"/>
              </a:defRPr>
            </a:lvl3pPr>
            <a:lvl4pPr marL="1607565" indent="-229652">
              <a:defRPr>
                <a:solidFill>
                  <a:schemeClr val="tx1"/>
                </a:solidFill>
                <a:latin typeface="Arial Black" panose="020B0A04020102020204" pitchFamily="34" charset="0"/>
              </a:defRPr>
            </a:lvl4pPr>
            <a:lvl5pPr marL="2066869" indent="-229652">
              <a:defRPr>
                <a:solidFill>
                  <a:schemeClr val="tx1"/>
                </a:solidFill>
                <a:latin typeface="Arial Black" panose="020B0A04020102020204" pitchFamily="34" charset="0"/>
              </a:defRPr>
            </a:lvl5pPr>
            <a:lvl6pPr marL="2526173" indent="-229652" eaLnBrk="0" fontAlgn="base" hangingPunct="0">
              <a:spcBef>
                <a:spcPct val="0"/>
              </a:spcBef>
              <a:spcAft>
                <a:spcPct val="0"/>
              </a:spcAft>
              <a:defRPr>
                <a:solidFill>
                  <a:schemeClr val="tx1"/>
                </a:solidFill>
                <a:latin typeface="Arial Black" panose="020B0A04020102020204" pitchFamily="34" charset="0"/>
              </a:defRPr>
            </a:lvl6pPr>
            <a:lvl7pPr marL="2985477" indent="-229652" eaLnBrk="0" fontAlgn="base" hangingPunct="0">
              <a:spcBef>
                <a:spcPct val="0"/>
              </a:spcBef>
              <a:spcAft>
                <a:spcPct val="0"/>
              </a:spcAft>
              <a:defRPr>
                <a:solidFill>
                  <a:schemeClr val="tx1"/>
                </a:solidFill>
                <a:latin typeface="Arial Black" panose="020B0A04020102020204" pitchFamily="34" charset="0"/>
              </a:defRPr>
            </a:lvl7pPr>
            <a:lvl8pPr marL="3444781" indent="-229652" eaLnBrk="0" fontAlgn="base" hangingPunct="0">
              <a:spcBef>
                <a:spcPct val="0"/>
              </a:spcBef>
              <a:spcAft>
                <a:spcPct val="0"/>
              </a:spcAft>
              <a:defRPr>
                <a:solidFill>
                  <a:schemeClr val="tx1"/>
                </a:solidFill>
                <a:latin typeface="Arial Black" panose="020B0A04020102020204" pitchFamily="34" charset="0"/>
              </a:defRPr>
            </a:lvl8pPr>
            <a:lvl9pPr marL="3904085" indent="-229652" eaLnBrk="0" fontAlgn="base" hangingPunct="0">
              <a:spcBef>
                <a:spcPct val="0"/>
              </a:spcBef>
              <a:spcAft>
                <a:spcPct val="0"/>
              </a:spcAft>
              <a:defRPr>
                <a:solidFill>
                  <a:schemeClr val="tx1"/>
                </a:solidFill>
                <a:latin typeface="Arial Black" panose="020B0A04020102020204" pitchFamily="34" charset="0"/>
              </a:defRPr>
            </a:lvl9pPr>
          </a:lstStyle>
          <a:p>
            <a:fld id="{2ABBB254-B4A2-466C-A4E6-6A54CF1A50B8}" type="slidenum">
              <a:rPr lang="en-US" altLang="en-US">
                <a:latin typeface="+mn-lt"/>
              </a:rPr>
              <a:pPr/>
              <a:t>20</a:t>
            </a:fld>
            <a:endParaRPr lang="en-US" altLang="en-US" dirty="0">
              <a:latin typeface="+mn-lt"/>
            </a:endParaRPr>
          </a:p>
        </p:txBody>
      </p:sp>
    </p:spTree>
    <p:extLst>
      <p:ext uri="{BB962C8B-B14F-4D97-AF65-F5344CB8AC3E}">
        <p14:creationId xmlns:p14="http://schemas.microsoft.com/office/powerpoint/2010/main" val="2214716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85C39-FBC7-4CC2-B24D-DE34474B4B72}" type="slidenum">
              <a:rPr lang="en-US" smtClean="0"/>
              <a:t>21</a:t>
            </a:fld>
            <a:endParaRPr lang="en-US"/>
          </a:p>
        </p:txBody>
      </p:sp>
    </p:spTree>
    <p:extLst>
      <p:ext uri="{BB962C8B-B14F-4D97-AF65-F5344CB8AC3E}">
        <p14:creationId xmlns:p14="http://schemas.microsoft.com/office/powerpoint/2010/main" val="1264646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85C39-FBC7-4CC2-B24D-DE34474B4B72}" type="slidenum">
              <a:rPr lang="en-US" smtClean="0"/>
              <a:t>22</a:t>
            </a:fld>
            <a:endParaRPr lang="en-US"/>
          </a:p>
        </p:txBody>
      </p:sp>
    </p:spTree>
    <p:extLst>
      <p:ext uri="{BB962C8B-B14F-4D97-AF65-F5344CB8AC3E}">
        <p14:creationId xmlns:p14="http://schemas.microsoft.com/office/powerpoint/2010/main" val="4025792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85C39-FBC7-4CC2-B24D-DE34474B4B72}" type="slidenum">
              <a:rPr lang="en-US" smtClean="0"/>
              <a:t>23</a:t>
            </a:fld>
            <a:endParaRPr lang="en-US"/>
          </a:p>
        </p:txBody>
      </p:sp>
    </p:spTree>
    <p:extLst>
      <p:ext uri="{BB962C8B-B14F-4D97-AF65-F5344CB8AC3E}">
        <p14:creationId xmlns:p14="http://schemas.microsoft.com/office/powerpoint/2010/main" val="3602155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7185C39-FBC7-4CC2-B24D-DE34474B4B72}" type="slidenum">
              <a:rPr lang="en-US" smtClean="0"/>
              <a:t>24</a:t>
            </a:fld>
            <a:endParaRPr lang="en-US"/>
          </a:p>
        </p:txBody>
      </p:sp>
    </p:spTree>
    <p:extLst>
      <p:ext uri="{BB962C8B-B14F-4D97-AF65-F5344CB8AC3E}">
        <p14:creationId xmlns:p14="http://schemas.microsoft.com/office/powerpoint/2010/main" val="1992450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6797A8B-0838-4176-B332-C6FD2F52CE0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218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6797A8B-0838-4176-B332-C6FD2F52CE0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70333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0DF7FEF-5BC2-47B1-AF1C-91CDD1D57B5A}" type="slidenum">
              <a:rPr lang="en-US" smtClean="0"/>
              <a:t>27</a:t>
            </a:fld>
            <a:endParaRPr lang="en-US"/>
          </a:p>
        </p:txBody>
      </p:sp>
    </p:spTree>
    <p:extLst>
      <p:ext uri="{BB962C8B-B14F-4D97-AF65-F5344CB8AC3E}">
        <p14:creationId xmlns:p14="http://schemas.microsoft.com/office/powerpoint/2010/main" val="2542167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97" indent="-228597" eaLnBrk="1" hangingPunct="1">
              <a:spcBef>
                <a:spcPct val="0"/>
              </a:spcBef>
              <a:buFontTx/>
              <a:buChar char="•"/>
            </a:pPr>
            <a:endParaRPr lang="en-US" altLang="en-US" dirty="0">
              <a:ea typeface="ＭＳ Ｐゴシック" pitchFamily="34" charset="-128"/>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cs typeface="Times New Roman" pitchFamily="18" charset="0"/>
              </a:defRPr>
            </a:lvl1pPr>
            <a:lvl2pPr marL="742941" indent="-285747">
              <a:spcBef>
                <a:spcPct val="30000"/>
              </a:spcBef>
              <a:defRPr sz="1200">
                <a:solidFill>
                  <a:schemeClr val="tx1"/>
                </a:solidFill>
                <a:latin typeface="Times New Roman" pitchFamily="18" charset="0"/>
                <a:ea typeface="ＭＳ Ｐゴシック" pitchFamily="34" charset="-128"/>
                <a:cs typeface="Times New Roman" pitchFamily="18" charset="0"/>
              </a:defRPr>
            </a:lvl2pPr>
            <a:lvl3pPr marL="1142987" indent="-228597">
              <a:spcBef>
                <a:spcPct val="30000"/>
              </a:spcBef>
              <a:defRPr sz="1200">
                <a:solidFill>
                  <a:schemeClr val="tx1"/>
                </a:solidFill>
                <a:latin typeface="Times New Roman" pitchFamily="18" charset="0"/>
                <a:ea typeface="ＭＳ Ｐゴシック" pitchFamily="34" charset="-128"/>
                <a:cs typeface="Times New Roman" pitchFamily="18" charset="0"/>
              </a:defRPr>
            </a:lvl3pPr>
            <a:lvl4pPr marL="1600182" indent="-228597">
              <a:spcBef>
                <a:spcPct val="30000"/>
              </a:spcBef>
              <a:defRPr sz="1200">
                <a:solidFill>
                  <a:schemeClr val="tx1"/>
                </a:solidFill>
                <a:latin typeface="Times New Roman" pitchFamily="18" charset="0"/>
                <a:ea typeface="ＭＳ Ｐゴシック" pitchFamily="34" charset="-128"/>
                <a:cs typeface="Times New Roman" pitchFamily="18" charset="0"/>
              </a:defRPr>
            </a:lvl4pPr>
            <a:lvl5pPr marL="2057376" indent="-228597">
              <a:spcBef>
                <a:spcPct val="30000"/>
              </a:spcBef>
              <a:defRPr sz="1200">
                <a:solidFill>
                  <a:schemeClr val="tx1"/>
                </a:solidFill>
                <a:latin typeface="Times New Roman" pitchFamily="18" charset="0"/>
                <a:ea typeface="ＭＳ Ｐゴシック" pitchFamily="34" charset="-128"/>
                <a:cs typeface="Times New Roman" pitchFamily="18" charset="0"/>
              </a:defRPr>
            </a:lvl5pPr>
            <a:lvl6pPr marL="251457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6pPr>
            <a:lvl7pPr marL="2971766"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7pPr>
            <a:lvl8pPr marL="342896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8pPr>
            <a:lvl9pPr marL="3886155"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FB80BE-F92C-42BB-9C93-DCDE6F06395A}"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Times New Roman" pitchFamily="18" charset="0"/>
            </a:endParaRPr>
          </a:p>
        </p:txBody>
      </p:sp>
      <p:sp>
        <p:nvSpPr>
          <p:cNvPr id="6758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111" charset="-128"/>
              <a:cs typeface="ＭＳ Ｐゴシック" pitchFamily="-111"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1846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D76EF8-8924-4E65-BF90-0219B63E571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9587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d10948630_6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ed10948630_6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Carissa </a:t>
            </a:r>
            <a:br>
              <a:rPr lang="en-US"/>
            </a:br>
            <a:r>
              <a:rPr lang="en-US"/>
              <a:t>This webinar is being recorded and archived and will be available to all webinar participants.</a:t>
            </a:r>
            <a:br>
              <a:rPr lang="en-US"/>
            </a:br>
            <a:r>
              <a:rPr lang="en-US"/>
              <a:t>This training was developed under SAMHSA’s PTTC task order and is for training use only.</a:t>
            </a:r>
            <a:endParaRPr/>
          </a:p>
        </p:txBody>
      </p:sp>
      <p:sp>
        <p:nvSpPr>
          <p:cNvPr id="116" name="Google Shape;116;ged10948630_6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mn-lt"/>
                <a:ea typeface="ＭＳ Ｐゴシック" pitchFamily="34" charset="-128"/>
              </a:rPr>
              <a:t>In parallel to the last slides, this one better defines protective processes that reduce the vulnerability of individuals. </a:t>
            </a:r>
            <a:r>
              <a:rPr lang="en-US" altLang="en-US" dirty="0">
                <a:ea typeface="ＭＳ Ｐゴシック" pitchFamily="34" charset="-128"/>
              </a:rPr>
              <a:t>T</a:t>
            </a:r>
            <a:r>
              <a:rPr lang="en-US" altLang="en-US" dirty="0">
                <a:latin typeface="+mn-lt"/>
                <a:ea typeface="ＭＳ Ｐゴシック" pitchFamily="34" charset="-128"/>
              </a:rPr>
              <a:t>hey “protect” the individual from engaging in behaviors</a:t>
            </a:r>
            <a:r>
              <a:rPr lang="en-US" altLang="en-US" baseline="0" dirty="0">
                <a:latin typeface="+mn-lt"/>
                <a:ea typeface="ＭＳ Ｐゴシック" pitchFamily="34" charset="-128"/>
              </a:rPr>
              <a:t> that may have negative health outcomes</a:t>
            </a:r>
            <a:endParaRPr lang="en-US" altLang="en-US" dirty="0">
              <a:latin typeface="+mn-lt"/>
              <a:ea typeface="ＭＳ Ｐゴシック" pitchFamily="34" charset="-128"/>
            </a:endParaRPr>
          </a:p>
          <a:p>
            <a:pPr marL="228597" indent="-228597" eaLnBrk="1" hangingPunct="1">
              <a:spcBef>
                <a:spcPct val="0"/>
              </a:spcBef>
              <a:buFontTx/>
              <a:buChar char="•"/>
            </a:pPr>
            <a:r>
              <a:rPr lang="en-US" altLang="en-US" dirty="0">
                <a:solidFill>
                  <a:srgbClr val="000000"/>
                </a:solidFill>
                <a:latin typeface="+mn-lt"/>
                <a:ea typeface="ＭＳ Ｐゴシック" pitchFamily="34" charset="-128"/>
              </a:rPr>
              <a:t>Protective </a:t>
            </a:r>
            <a:r>
              <a:rPr lang="en-US" altLang="en-US" dirty="0">
                <a:latin typeface="+mn-lt"/>
                <a:ea typeface="ＭＳ Ｐゴシック" pitchFamily="34" charset="-128"/>
              </a:rPr>
              <a:t>processes</a:t>
            </a:r>
            <a:r>
              <a:rPr lang="en-US" altLang="en-US" dirty="0">
                <a:solidFill>
                  <a:srgbClr val="000000"/>
                </a:solidFill>
                <a:latin typeface="+mn-lt"/>
                <a:ea typeface="ＭＳ Ｐゴシック" pitchFamily="34" charset="-128"/>
              </a:rPr>
              <a:t> are characteristics that offset or buffer the impact of existing risk </a:t>
            </a:r>
            <a:r>
              <a:rPr lang="en-US" altLang="en-US" dirty="0">
                <a:latin typeface="+mn-lt"/>
                <a:ea typeface="ＭＳ Ｐゴシック" pitchFamily="34" charset="-128"/>
              </a:rPr>
              <a:t>processes</a:t>
            </a:r>
            <a:r>
              <a:rPr lang="en-US" altLang="en-US" dirty="0">
                <a:solidFill>
                  <a:srgbClr val="000000"/>
                </a:solidFill>
                <a:latin typeface="+mn-lt"/>
                <a:ea typeface="ＭＳ Ｐゴシック" pitchFamily="34" charset="-128"/>
              </a:rPr>
              <a:t>. In other words, protective </a:t>
            </a:r>
            <a:r>
              <a:rPr lang="en-US" altLang="en-US" dirty="0">
                <a:latin typeface="+mn-lt"/>
                <a:ea typeface="ＭＳ Ｐゴシック" pitchFamily="34" charset="-128"/>
              </a:rPr>
              <a:t>processes</a:t>
            </a:r>
            <a:r>
              <a:rPr lang="en-US" altLang="en-US" dirty="0">
                <a:solidFill>
                  <a:srgbClr val="000000"/>
                </a:solidFill>
                <a:latin typeface="+mn-lt"/>
                <a:ea typeface="ＭＳ Ｐゴシック" pitchFamily="34" charset="-128"/>
              </a:rPr>
              <a:t> reduce the vulnerability of youth. </a:t>
            </a:r>
          </a:p>
          <a:p>
            <a:pPr marL="228597" indent="-228597" eaLnBrk="1" hangingPunct="1">
              <a:spcBef>
                <a:spcPct val="0"/>
              </a:spcBef>
              <a:buFontTx/>
              <a:buChar char="•"/>
            </a:pPr>
            <a:r>
              <a:rPr lang="en-US" altLang="en-US" dirty="0">
                <a:solidFill>
                  <a:srgbClr val="000000"/>
                </a:solidFill>
                <a:latin typeface="+mn-lt"/>
                <a:ea typeface="ＭＳ Ｐゴシック" pitchFamily="34" charset="-128"/>
              </a:rPr>
              <a:t>Protective </a:t>
            </a:r>
            <a:r>
              <a:rPr lang="en-US" altLang="en-US" dirty="0">
                <a:latin typeface="+mn-lt"/>
                <a:ea typeface="ＭＳ Ｐゴシック" pitchFamily="34" charset="-128"/>
              </a:rPr>
              <a:t>processes</a:t>
            </a:r>
            <a:r>
              <a:rPr lang="en-US" altLang="en-US" dirty="0">
                <a:solidFill>
                  <a:srgbClr val="000000"/>
                </a:solidFill>
                <a:latin typeface="+mn-lt"/>
                <a:ea typeface="ＭＳ Ｐゴシック" pitchFamily="34" charset="-128"/>
              </a:rPr>
              <a:t> occur at</a:t>
            </a:r>
          </a:p>
          <a:p>
            <a:pPr marL="457194" lvl="2" eaLnBrk="1" hangingPunct="1">
              <a:spcBef>
                <a:spcPct val="0"/>
              </a:spcBef>
              <a:buClr>
                <a:srgbClr val="000000"/>
              </a:buClr>
              <a:buFont typeface="Calibri" pitchFamily="34" charset="0"/>
              <a:buChar char="–"/>
            </a:pPr>
            <a:r>
              <a:rPr lang="en-US" altLang="en-US" dirty="0">
                <a:solidFill>
                  <a:srgbClr val="000000"/>
                </a:solidFill>
                <a:latin typeface="+mn-lt"/>
                <a:ea typeface="ＭＳ Ｐゴシック" pitchFamily="34" charset="-128"/>
              </a:rPr>
              <a:t>The individual level</a:t>
            </a:r>
          </a:p>
          <a:p>
            <a:pPr marL="457194" lvl="2" eaLnBrk="1" hangingPunct="1">
              <a:spcBef>
                <a:spcPct val="0"/>
              </a:spcBef>
              <a:buClr>
                <a:srgbClr val="000000"/>
              </a:buClr>
              <a:buFont typeface="Calibri" pitchFamily="34" charset="0"/>
              <a:buChar char="–"/>
            </a:pPr>
            <a:r>
              <a:rPr lang="en-US" altLang="en-US" dirty="0">
                <a:solidFill>
                  <a:srgbClr val="000000"/>
                </a:solidFill>
                <a:latin typeface="+mn-lt"/>
                <a:ea typeface="ＭＳ Ｐゴシック" pitchFamily="34" charset="-128"/>
              </a:rPr>
              <a:t>The micro level (family, school, peer)</a:t>
            </a:r>
          </a:p>
          <a:p>
            <a:pPr marL="457194" lvl="2" eaLnBrk="1" hangingPunct="1">
              <a:spcBef>
                <a:spcPct val="0"/>
              </a:spcBef>
              <a:buClr>
                <a:srgbClr val="000000"/>
              </a:buClr>
              <a:buFont typeface="Calibri" pitchFamily="34" charset="0"/>
              <a:buChar char="–"/>
            </a:pPr>
            <a:r>
              <a:rPr lang="en-US" altLang="en-US" dirty="0">
                <a:solidFill>
                  <a:srgbClr val="000000"/>
                </a:solidFill>
                <a:latin typeface="+mn-lt"/>
                <a:ea typeface="ＭＳ Ｐゴシック" pitchFamily="34" charset="-128"/>
              </a:rPr>
              <a:t>The macro level (poverty, social and physical environment)</a:t>
            </a:r>
          </a:p>
          <a:p>
            <a:pPr marL="228597" lvl="1" indent="-228597" eaLnBrk="1" hangingPunct="1">
              <a:spcBef>
                <a:spcPct val="0"/>
              </a:spcBef>
              <a:buClr>
                <a:srgbClr val="000000"/>
              </a:buClr>
              <a:buFontTx/>
              <a:buChar char="•"/>
            </a:pPr>
            <a:r>
              <a:rPr lang="en-US" altLang="en-US" dirty="0">
                <a:solidFill>
                  <a:srgbClr val="000000"/>
                </a:solidFill>
                <a:latin typeface="+mn-lt"/>
                <a:ea typeface="ＭＳ Ｐゴシック" pitchFamily="34" charset="-128"/>
              </a:rPr>
              <a:t>Examples of protective processes originating at each level are as follows.</a:t>
            </a:r>
          </a:p>
          <a:p>
            <a:pPr marL="457194" lvl="1" indent="-228597" eaLnBrk="1" hangingPunct="1">
              <a:spcBef>
                <a:spcPct val="0"/>
              </a:spcBef>
              <a:buClr>
                <a:srgbClr val="000000"/>
              </a:buClr>
              <a:buFont typeface="Calibri" pitchFamily="34" charset="0"/>
              <a:buChar char="–"/>
            </a:pPr>
            <a:r>
              <a:rPr lang="en-US" altLang="en-US" dirty="0">
                <a:solidFill>
                  <a:srgbClr val="000000"/>
                </a:solidFill>
                <a:latin typeface="+mn-lt"/>
                <a:ea typeface="ＭＳ Ｐゴシック" pitchFamily="34" charset="-128"/>
              </a:rPr>
              <a:t>For individuals: Good temperament, self-regulation</a:t>
            </a:r>
          </a:p>
          <a:p>
            <a:pPr marL="457194" lvl="1" indent="-228597" eaLnBrk="1" hangingPunct="1">
              <a:spcBef>
                <a:spcPct val="0"/>
              </a:spcBef>
              <a:buClr>
                <a:srgbClr val="000000"/>
              </a:buClr>
              <a:buFont typeface="Calibri" pitchFamily="34" charset="0"/>
              <a:buChar char="–"/>
            </a:pPr>
            <a:r>
              <a:rPr lang="en-US" altLang="en-US" dirty="0">
                <a:solidFill>
                  <a:srgbClr val="000000"/>
                </a:solidFill>
                <a:latin typeface="+mn-lt"/>
                <a:ea typeface="ＭＳ Ｐゴシック" pitchFamily="34" charset="-128"/>
              </a:rPr>
              <a:t>For families: Bonding with caregivers</a:t>
            </a:r>
          </a:p>
          <a:p>
            <a:pPr marL="457194" lvl="1" indent="-228597" eaLnBrk="1" hangingPunct="1">
              <a:spcBef>
                <a:spcPct val="0"/>
              </a:spcBef>
              <a:buClr>
                <a:srgbClr val="000000"/>
              </a:buClr>
              <a:buFont typeface="Calibri" pitchFamily="34" charset="0"/>
              <a:buChar char="–"/>
            </a:pPr>
            <a:r>
              <a:rPr lang="en-US" altLang="en-US" dirty="0">
                <a:solidFill>
                  <a:srgbClr val="000000"/>
                </a:solidFill>
                <a:latin typeface="+mn-lt"/>
                <a:ea typeface="ＭＳ Ｐゴシック" pitchFamily="34" charset="-128"/>
              </a:rPr>
              <a:t>For schools: Prosocial skills, development (e.g., decision-making and problem-solving)</a:t>
            </a:r>
          </a:p>
          <a:p>
            <a:pPr marL="457194" lvl="1" indent="-228597" eaLnBrk="1" hangingPunct="1">
              <a:spcBef>
                <a:spcPct val="0"/>
              </a:spcBef>
              <a:buClr>
                <a:srgbClr val="000000"/>
              </a:buClr>
              <a:buFont typeface="Calibri" pitchFamily="34" charset="0"/>
              <a:buChar char="–"/>
            </a:pPr>
            <a:r>
              <a:rPr lang="en-US" altLang="en-US" dirty="0">
                <a:solidFill>
                  <a:srgbClr val="000000"/>
                </a:solidFill>
                <a:latin typeface="+mn-lt"/>
                <a:ea typeface="ＭＳ Ｐゴシック" pitchFamily="34" charset="-128"/>
              </a:rPr>
              <a:t>For communities: Quality of education, positive community norms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cs typeface="Times New Roman" pitchFamily="18" charset="0"/>
              </a:defRPr>
            </a:lvl1pPr>
            <a:lvl2pPr marL="742941" indent="-285747">
              <a:spcBef>
                <a:spcPct val="30000"/>
              </a:spcBef>
              <a:defRPr sz="1200">
                <a:solidFill>
                  <a:schemeClr val="tx1"/>
                </a:solidFill>
                <a:latin typeface="Times New Roman" pitchFamily="18" charset="0"/>
                <a:ea typeface="ＭＳ Ｐゴシック" pitchFamily="34" charset="-128"/>
                <a:cs typeface="Times New Roman" pitchFamily="18" charset="0"/>
              </a:defRPr>
            </a:lvl2pPr>
            <a:lvl3pPr marL="1142987" indent="-228597">
              <a:spcBef>
                <a:spcPct val="30000"/>
              </a:spcBef>
              <a:defRPr sz="1200">
                <a:solidFill>
                  <a:schemeClr val="tx1"/>
                </a:solidFill>
                <a:latin typeface="Times New Roman" pitchFamily="18" charset="0"/>
                <a:ea typeface="ＭＳ Ｐゴシック" pitchFamily="34" charset="-128"/>
                <a:cs typeface="Times New Roman" pitchFamily="18" charset="0"/>
              </a:defRPr>
            </a:lvl3pPr>
            <a:lvl4pPr marL="1600182" indent="-228597">
              <a:spcBef>
                <a:spcPct val="30000"/>
              </a:spcBef>
              <a:defRPr sz="1200">
                <a:solidFill>
                  <a:schemeClr val="tx1"/>
                </a:solidFill>
                <a:latin typeface="Times New Roman" pitchFamily="18" charset="0"/>
                <a:ea typeface="ＭＳ Ｐゴシック" pitchFamily="34" charset="-128"/>
                <a:cs typeface="Times New Roman" pitchFamily="18" charset="0"/>
              </a:defRPr>
            </a:lvl4pPr>
            <a:lvl5pPr marL="2057376" indent="-228597">
              <a:spcBef>
                <a:spcPct val="30000"/>
              </a:spcBef>
              <a:defRPr sz="1200">
                <a:solidFill>
                  <a:schemeClr val="tx1"/>
                </a:solidFill>
                <a:latin typeface="Times New Roman" pitchFamily="18" charset="0"/>
                <a:ea typeface="ＭＳ Ｐゴシック" pitchFamily="34" charset="-128"/>
                <a:cs typeface="Times New Roman" pitchFamily="18" charset="0"/>
              </a:defRPr>
            </a:lvl5pPr>
            <a:lvl6pPr marL="251457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6pPr>
            <a:lvl7pPr marL="2971766"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7pPr>
            <a:lvl8pPr marL="342896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8pPr>
            <a:lvl9pPr marL="3886155"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47ACB6-47BA-4804-8D7E-C5A2FD5F360C}"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Times New Roman" pitchFamily="18" charset="0"/>
            </a:endParaRPr>
          </a:p>
        </p:txBody>
      </p:sp>
      <p:sp>
        <p:nvSpPr>
          <p:cNvPr id="6963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8324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9513" y="695325"/>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solidFill>
                <a:schemeClr val="tx1"/>
              </a:solidFill>
              <a:ea typeface="ＭＳ Ｐゴシック" pitchFamily="34" charset="-128"/>
            </a:endParaRPr>
          </a:p>
          <a:p>
            <a:pPr defTabSz="914389" eaLnBrk="1" hangingPunct="1">
              <a:spcBef>
                <a:spcPct val="0"/>
              </a:spcBef>
              <a:defRPr/>
            </a:pPr>
            <a:endParaRPr lang="en-US" altLang="en-US" sz="1000"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cs typeface="Times New Roman" pitchFamily="18" charset="0"/>
              </a:defRPr>
            </a:lvl1pPr>
            <a:lvl2pPr marL="742941" indent="-285747">
              <a:spcBef>
                <a:spcPct val="30000"/>
              </a:spcBef>
              <a:defRPr sz="1200">
                <a:solidFill>
                  <a:schemeClr val="tx1"/>
                </a:solidFill>
                <a:latin typeface="Times New Roman" pitchFamily="18" charset="0"/>
                <a:ea typeface="ＭＳ Ｐゴシック" pitchFamily="34" charset="-128"/>
                <a:cs typeface="Times New Roman" pitchFamily="18" charset="0"/>
              </a:defRPr>
            </a:lvl2pPr>
            <a:lvl3pPr marL="1142987" indent="-228597">
              <a:spcBef>
                <a:spcPct val="30000"/>
              </a:spcBef>
              <a:defRPr sz="1200">
                <a:solidFill>
                  <a:schemeClr val="tx1"/>
                </a:solidFill>
                <a:latin typeface="Times New Roman" pitchFamily="18" charset="0"/>
                <a:ea typeface="ＭＳ Ｐゴシック" pitchFamily="34" charset="-128"/>
                <a:cs typeface="Times New Roman" pitchFamily="18" charset="0"/>
              </a:defRPr>
            </a:lvl3pPr>
            <a:lvl4pPr marL="1600182" indent="-228597">
              <a:spcBef>
                <a:spcPct val="30000"/>
              </a:spcBef>
              <a:defRPr sz="1200">
                <a:solidFill>
                  <a:schemeClr val="tx1"/>
                </a:solidFill>
                <a:latin typeface="Times New Roman" pitchFamily="18" charset="0"/>
                <a:ea typeface="ＭＳ Ｐゴシック" pitchFamily="34" charset="-128"/>
                <a:cs typeface="Times New Roman" pitchFamily="18" charset="0"/>
              </a:defRPr>
            </a:lvl4pPr>
            <a:lvl5pPr marL="2057376" indent="-228597">
              <a:spcBef>
                <a:spcPct val="30000"/>
              </a:spcBef>
              <a:defRPr sz="1200">
                <a:solidFill>
                  <a:schemeClr val="tx1"/>
                </a:solidFill>
                <a:latin typeface="Times New Roman" pitchFamily="18" charset="0"/>
                <a:ea typeface="ＭＳ Ｐゴシック" pitchFamily="34" charset="-128"/>
                <a:cs typeface="Times New Roman" pitchFamily="18" charset="0"/>
              </a:defRPr>
            </a:lvl5pPr>
            <a:lvl6pPr marL="251457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6pPr>
            <a:lvl7pPr marL="2971766"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7pPr>
            <a:lvl8pPr marL="342896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8pPr>
            <a:lvl9pPr marL="3886155"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1BE939-24C9-4F36-A0A5-B5D159F2770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Times New Roman" pitchFamily="18" charset="0"/>
            </a:endParaRPr>
          </a:p>
        </p:txBody>
      </p:sp>
      <p:sp>
        <p:nvSpPr>
          <p:cNvPr id="8397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04200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GB" baseline="0" dirty="0">
              <a:solidFill>
                <a:srgbClr val="000000"/>
              </a:solidFill>
            </a:endParaRPr>
          </a:p>
          <a:p>
            <a:pPr eaLnBrk="1" hangingPunct="1"/>
            <a:endParaRPr lang="en-GB" baseline="0" dirty="0">
              <a:solidFill>
                <a:srgbClr val="000000"/>
              </a:solidFill>
            </a:endParaRPr>
          </a:p>
        </p:txBody>
      </p:sp>
      <p:sp>
        <p:nvSpPr>
          <p:cNvPr id="50180" name="Slide Number Placeholder 3"/>
          <p:cNvSpPr>
            <a:spLocks noGrp="1"/>
          </p:cNvSpPr>
          <p:nvPr>
            <p:ph type="sldNum" sz="quarter" idx="5"/>
          </p:nvPr>
        </p:nvSpPr>
        <p:spPr>
          <a:noFill/>
          <a:ln>
            <a:miter lim="800000"/>
            <a:headEnd/>
            <a:tailEnd/>
          </a:ln>
        </p:spPr>
        <p:txBody>
          <a:bodyPr/>
          <a:lstStyle/>
          <a:p>
            <a:fld id="{A9057B03-1AAD-4BFF-B1D6-7E3112CF4735}"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64733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a:solidFill>
                <a:schemeClr val="tx1"/>
              </a:solidFill>
              <a:latin typeface="+mn-lt"/>
              <a:ea typeface="ＭＳ Ｐゴシック" pitchFamily="34" charset="-128"/>
            </a:endParaRPr>
          </a:p>
        </p:txBody>
      </p:sp>
      <p:sp>
        <p:nvSpPr>
          <p:cNvPr id="798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cs typeface="Times New Roman" pitchFamily="18" charset="0"/>
              </a:defRPr>
            </a:lvl1pPr>
            <a:lvl2pPr marL="742941" indent="-285747">
              <a:spcBef>
                <a:spcPct val="30000"/>
              </a:spcBef>
              <a:defRPr sz="1200">
                <a:solidFill>
                  <a:schemeClr val="tx1"/>
                </a:solidFill>
                <a:latin typeface="Times New Roman" pitchFamily="18" charset="0"/>
                <a:ea typeface="ＭＳ Ｐゴシック" pitchFamily="34" charset="-128"/>
                <a:cs typeface="Times New Roman" pitchFamily="18" charset="0"/>
              </a:defRPr>
            </a:lvl2pPr>
            <a:lvl3pPr marL="1142987" indent="-228597">
              <a:spcBef>
                <a:spcPct val="30000"/>
              </a:spcBef>
              <a:defRPr sz="1200">
                <a:solidFill>
                  <a:schemeClr val="tx1"/>
                </a:solidFill>
                <a:latin typeface="Times New Roman" pitchFamily="18" charset="0"/>
                <a:ea typeface="ＭＳ Ｐゴシック" pitchFamily="34" charset="-128"/>
                <a:cs typeface="Times New Roman" pitchFamily="18" charset="0"/>
              </a:defRPr>
            </a:lvl3pPr>
            <a:lvl4pPr marL="1600182" indent="-228597">
              <a:spcBef>
                <a:spcPct val="30000"/>
              </a:spcBef>
              <a:defRPr sz="1200">
                <a:solidFill>
                  <a:schemeClr val="tx1"/>
                </a:solidFill>
                <a:latin typeface="Times New Roman" pitchFamily="18" charset="0"/>
                <a:ea typeface="ＭＳ Ｐゴシック" pitchFamily="34" charset="-128"/>
                <a:cs typeface="Times New Roman" pitchFamily="18" charset="0"/>
              </a:defRPr>
            </a:lvl4pPr>
            <a:lvl5pPr marL="2057376" indent="-228597">
              <a:spcBef>
                <a:spcPct val="30000"/>
              </a:spcBef>
              <a:defRPr sz="1200">
                <a:solidFill>
                  <a:schemeClr val="tx1"/>
                </a:solidFill>
                <a:latin typeface="Times New Roman" pitchFamily="18" charset="0"/>
                <a:ea typeface="ＭＳ Ｐゴシック" pitchFamily="34" charset="-128"/>
                <a:cs typeface="Times New Roman" pitchFamily="18" charset="0"/>
              </a:defRPr>
            </a:lvl5pPr>
            <a:lvl6pPr marL="251457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6pPr>
            <a:lvl7pPr marL="2971766"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7pPr>
            <a:lvl8pPr marL="342896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8pPr>
            <a:lvl9pPr marL="3886155"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9pPr>
          </a:lstStyle>
          <a:p>
            <a:pPr>
              <a:spcBef>
                <a:spcPct val="0"/>
              </a:spcBef>
            </a:pPr>
            <a:fld id="{DB65FE01-3E72-44C8-B27B-CC6C2A22F5DA}" type="slidenum">
              <a:rPr lang="en-US" altLang="en-US" smtClean="0">
                <a:latin typeface="Calibri" pitchFamily="34" charset="0"/>
              </a:rPr>
              <a:pPr>
                <a:spcBef>
                  <a:spcPct val="0"/>
                </a:spcBef>
              </a:pPr>
              <a:t>33</a:t>
            </a:fld>
            <a:endParaRPr lang="en-US" altLang="en-US" dirty="0">
              <a:latin typeface="Calibri" pitchFamily="34" charset="0"/>
            </a:endParaRPr>
          </a:p>
        </p:txBody>
      </p:sp>
    </p:spTree>
    <p:extLst>
      <p:ext uri="{BB962C8B-B14F-4D97-AF65-F5344CB8AC3E}">
        <p14:creationId xmlns:p14="http://schemas.microsoft.com/office/powerpoint/2010/main" val="2996087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spcBef>
                <a:spcPts val="0"/>
              </a:spcBef>
              <a:buFont typeface="Arial" pitchFamily="34" charset="0"/>
              <a:buNone/>
            </a:pPr>
            <a:endParaRPr lang="en-US" b="0" baseline="0" dirty="0"/>
          </a:p>
        </p:txBody>
      </p:sp>
      <p:sp>
        <p:nvSpPr>
          <p:cNvPr id="4" name="Slide Number Placeholder 3"/>
          <p:cNvSpPr>
            <a:spLocks noGrp="1"/>
          </p:cNvSpPr>
          <p:nvPr>
            <p:ph type="sldNum" sz="quarter" idx="10"/>
          </p:nvPr>
        </p:nvSpPr>
        <p:spPr/>
        <p:txBody>
          <a:bodyPr/>
          <a:lstStyle/>
          <a:p>
            <a:pPr>
              <a:defRPr/>
            </a:pPr>
            <a:fld id="{A8D76EF8-8924-4E65-BF90-0219B63E571E}" type="slidenum">
              <a:rPr lang="en-US" altLang="en-US" smtClean="0"/>
              <a:pPr>
                <a:defRPr/>
              </a:pPr>
              <a:t>34</a:t>
            </a:fld>
            <a:endParaRPr lang="en-US" altLang="en-US" dirty="0"/>
          </a:p>
        </p:txBody>
      </p:sp>
    </p:spTree>
    <p:extLst>
      <p:ext uri="{BB962C8B-B14F-4D97-AF65-F5344CB8AC3E}">
        <p14:creationId xmlns:p14="http://schemas.microsoft.com/office/powerpoint/2010/main" val="998710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8D76EF8-8924-4E65-BF90-0219B63E571E}" type="slidenum">
              <a:rPr lang="en-US" altLang="en-US" smtClean="0"/>
              <a:pPr>
                <a:defRPr/>
              </a:pPr>
              <a:t>35</a:t>
            </a:fld>
            <a:endParaRPr lang="en-US" altLang="en-US" dirty="0"/>
          </a:p>
        </p:txBody>
      </p:sp>
    </p:spTree>
    <p:extLst>
      <p:ext uri="{BB962C8B-B14F-4D97-AF65-F5344CB8AC3E}">
        <p14:creationId xmlns:p14="http://schemas.microsoft.com/office/powerpoint/2010/main" val="1376737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The development-related patterns of substance use and the multiple types of settings and contexts in which people live, warrant </a:t>
            </a:r>
            <a:r>
              <a:rPr lang="en-US" altLang="en-US" baseline="0" dirty="0">
                <a:ea typeface="ＭＳ Ｐゴシック" pitchFamily="34" charset="-128"/>
              </a:rPr>
              <a:t>community-based preventive intervention efforts carefully considering both development and setting or context factors.</a:t>
            </a:r>
            <a:endParaRPr lang="en-US" altLang="en-US" dirty="0">
              <a:ea typeface="ＭＳ Ｐゴシック" pitchFamily="34" charset="-128"/>
            </a:endParaRPr>
          </a:p>
          <a:p>
            <a:pPr marL="228597" indent="-228597" eaLnBrk="1" hangingPunct="1">
              <a:spcBef>
                <a:spcPct val="0"/>
              </a:spcBef>
              <a:buFont typeface="Arial" pitchFamily="34" charset="0"/>
              <a:buChar char="•"/>
            </a:pPr>
            <a:endParaRPr lang="en-US" altLang="en-US" dirty="0">
              <a:ea typeface="ＭＳ Ｐゴシック" pitchFamily="34" charset="-128"/>
            </a:endParaRPr>
          </a:p>
          <a:p>
            <a:pPr marL="228597" indent="-228597" eaLnBrk="1" hangingPunct="1">
              <a:spcBef>
                <a:spcPct val="0"/>
              </a:spcBef>
              <a:buFont typeface="Arial" pitchFamily="34" charset="0"/>
              <a:buChar char="•"/>
            </a:pPr>
            <a:r>
              <a:rPr lang="en-US" altLang="en-US" dirty="0">
                <a:ea typeface="ＭＳ Ｐゴシック" pitchFamily="34" charset="-128"/>
              </a:rPr>
              <a:t>In this</a:t>
            </a:r>
            <a:r>
              <a:rPr lang="en-US" altLang="en-US" baseline="0" dirty="0">
                <a:ea typeface="ＭＳ Ｐゴシック" pitchFamily="34" charset="-128"/>
              </a:rPr>
              <a:t> vein, t</a:t>
            </a:r>
            <a:r>
              <a:rPr lang="en-US" altLang="en-US" dirty="0">
                <a:ea typeface="ＭＳ Ｐゴシック" pitchFamily="34" charset="-128"/>
              </a:rPr>
              <a:t>he UNODC Standards state that effective prevention intervention must </a:t>
            </a:r>
            <a:r>
              <a:rPr lang="en-US" altLang="en-US" b="0" dirty="0">
                <a:ea typeface="ＭＳ Ｐゴシック" pitchFamily="34" charset="-128"/>
              </a:rPr>
              <a:t>“have an integrated range of interventions and policies based on scientific evidence, multiple settings, and targeting relevant ages and levels of risk.” </a:t>
            </a:r>
          </a:p>
          <a:p>
            <a:pPr marL="228597" indent="-228597" eaLnBrk="1" hangingPunct="1">
              <a:spcBef>
                <a:spcPct val="0"/>
              </a:spcBef>
              <a:buFont typeface="Arial" pitchFamily="34" charset="0"/>
              <a:buChar char="•"/>
            </a:pPr>
            <a:endParaRPr lang="en-US" altLang="en-US" dirty="0">
              <a:ea typeface="ＭＳ Ｐゴシック" pitchFamily="34" charset="-128"/>
            </a:endParaRPr>
          </a:p>
          <a:p>
            <a:pPr marL="228597" indent="-228597" eaLnBrk="1" hangingPunct="1">
              <a:spcBef>
                <a:spcPct val="0"/>
              </a:spcBef>
              <a:buFont typeface="Arial" pitchFamily="34" charset="0"/>
              <a:buChar char="•"/>
            </a:pPr>
            <a:r>
              <a:rPr lang="en-US" altLang="en-US" dirty="0">
                <a:ea typeface="ＭＳ Ｐゴシック" pitchFamily="34" charset="-128"/>
              </a:rPr>
              <a:t>Similarly, the European Drug Prevention Quality Standards also state, </a:t>
            </a:r>
            <a:r>
              <a:rPr lang="en-US" altLang="en-US" b="0" dirty="0">
                <a:ea typeface="ＭＳ Ｐゴシック" pitchFamily="34" charset="-128"/>
              </a:rPr>
              <a:t>“A good understanding of the target population and its realities is a prerequisite for effective, cost-effective and ethical drug prevention.”</a:t>
            </a:r>
          </a:p>
          <a:p>
            <a:pPr marL="228597" indent="-228597" eaLnBrk="1" hangingPunct="1">
              <a:spcBef>
                <a:spcPct val="0"/>
              </a:spcBef>
              <a:buFont typeface="Arial" pitchFamily="34" charset="0"/>
              <a:buChar char="•"/>
            </a:pPr>
            <a:endParaRPr lang="en-US" altLang="en-US" b="0" dirty="0">
              <a:ea typeface="ＭＳ Ｐゴシック" pitchFamily="34" charset="-128"/>
            </a:endParaRPr>
          </a:p>
        </p:txBody>
      </p:sp>
      <p:sp>
        <p:nvSpPr>
          <p:cNvPr id="829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cs typeface="Times New Roman" pitchFamily="18" charset="0"/>
              </a:defRPr>
            </a:lvl1pPr>
            <a:lvl2pPr marL="742941" indent="-285747">
              <a:spcBef>
                <a:spcPct val="30000"/>
              </a:spcBef>
              <a:defRPr sz="1200">
                <a:solidFill>
                  <a:schemeClr val="tx1"/>
                </a:solidFill>
                <a:latin typeface="Times New Roman" pitchFamily="18" charset="0"/>
                <a:ea typeface="ＭＳ Ｐゴシック" pitchFamily="34" charset="-128"/>
                <a:cs typeface="Times New Roman" pitchFamily="18" charset="0"/>
              </a:defRPr>
            </a:lvl2pPr>
            <a:lvl3pPr marL="1142987" indent="-228597">
              <a:spcBef>
                <a:spcPct val="30000"/>
              </a:spcBef>
              <a:defRPr sz="1200">
                <a:solidFill>
                  <a:schemeClr val="tx1"/>
                </a:solidFill>
                <a:latin typeface="Times New Roman" pitchFamily="18" charset="0"/>
                <a:ea typeface="ＭＳ Ｐゴシック" pitchFamily="34" charset="-128"/>
                <a:cs typeface="Times New Roman" pitchFamily="18" charset="0"/>
              </a:defRPr>
            </a:lvl3pPr>
            <a:lvl4pPr marL="1600182" indent="-228597">
              <a:spcBef>
                <a:spcPct val="30000"/>
              </a:spcBef>
              <a:defRPr sz="1200">
                <a:solidFill>
                  <a:schemeClr val="tx1"/>
                </a:solidFill>
                <a:latin typeface="Times New Roman" pitchFamily="18" charset="0"/>
                <a:ea typeface="ＭＳ Ｐゴシック" pitchFamily="34" charset="-128"/>
                <a:cs typeface="Times New Roman" pitchFamily="18" charset="0"/>
              </a:defRPr>
            </a:lvl4pPr>
            <a:lvl5pPr marL="2057376" indent="-228597">
              <a:spcBef>
                <a:spcPct val="30000"/>
              </a:spcBef>
              <a:defRPr sz="1200">
                <a:solidFill>
                  <a:schemeClr val="tx1"/>
                </a:solidFill>
                <a:latin typeface="Times New Roman" pitchFamily="18" charset="0"/>
                <a:ea typeface="ＭＳ Ｐゴシック" pitchFamily="34" charset="-128"/>
                <a:cs typeface="Times New Roman" pitchFamily="18" charset="0"/>
              </a:defRPr>
            </a:lvl5pPr>
            <a:lvl6pPr marL="251457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6pPr>
            <a:lvl7pPr marL="2971766"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7pPr>
            <a:lvl8pPr marL="342896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8pPr>
            <a:lvl9pPr marL="3886155"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9pPr>
          </a:lstStyle>
          <a:p>
            <a:pPr>
              <a:spcBef>
                <a:spcPct val="0"/>
              </a:spcBef>
            </a:pPr>
            <a:fld id="{664C78F6-F2DB-44A3-8935-4C1D4566CA60}" type="slidenum">
              <a:rPr lang="en-US" altLang="en-US" smtClean="0">
                <a:latin typeface="Calibri" pitchFamily="34" charset="0"/>
              </a:rPr>
              <a:pPr>
                <a:spcBef>
                  <a:spcPct val="0"/>
                </a:spcBef>
              </a:pPr>
              <a:t>36</a:t>
            </a:fld>
            <a:endParaRPr lang="en-US" altLang="en-US" dirty="0">
              <a:latin typeface="Calibri" pitchFamily="34" charset="0"/>
            </a:endParaRPr>
          </a:p>
        </p:txBody>
      </p:sp>
    </p:spTree>
    <p:extLst>
      <p:ext uri="{BB962C8B-B14F-4D97-AF65-F5344CB8AC3E}">
        <p14:creationId xmlns:p14="http://schemas.microsoft.com/office/powerpoint/2010/main" val="1115620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A8D76EF8-8924-4E65-BF90-0219B63E571E}" type="slidenum">
              <a:rPr lang="en-US" altLang="en-US" smtClean="0"/>
              <a:pPr>
                <a:defRPr/>
              </a:pPr>
              <a:t>37</a:t>
            </a:fld>
            <a:endParaRPr lang="en-US" altLang="en-US" dirty="0"/>
          </a:p>
        </p:txBody>
      </p:sp>
    </p:spTree>
    <p:extLst>
      <p:ext uri="{BB962C8B-B14F-4D97-AF65-F5344CB8AC3E}">
        <p14:creationId xmlns:p14="http://schemas.microsoft.com/office/powerpoint/2010/main" val="30821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F7FEF-5BC2-47B1-AF1C-91CDD1D57B5A}" type="slidenum">
              <a:rPr lang="en-US" smtClean="0"/>
              <a:t>38</a:t>
            </a:fld>
            <a:endParaRPr lang="en-US"/>
          </a:p>
        </p:txBody>
      </p:sp>
    </p:spTree>
    <p:extLst>
      <p:ext uri="{BB962C8B-B14F-4D97-AF65-F5344CB8AC3E}">
        <p14:creationId xmlns:p14="http://schemas.microsoft.com/office/powerpoint/2010/main" val="1608127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F7FEF-5BC2-47B1-AF1C-91CDD1D57B5A}" type="slidenum">
              <a:rPr lang="en-US" smtClean="0"/>
              <a:t>39</a:t>
            </a:fld>
            <a:endParaRPr lang="en-US"/>
          </a:p>
        </p:txBody>
      </p:sp>
    </p:spTree>
    <p:extLst>
      <p:ext uri="{BB962C8B-B14F-4D97-AF65-F5344CB8AC3E}">
        <p14:creationId xmlns:p14="http://schemas.microsoft.com/office/powerpoint/2010/main" val="24461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d10948630_6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ed10948630_6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Carissa (reads slide)</a:t>
            </a:r>
            <a:endParaRPr/>
          </a:p>
        </p:txBody>
      </p:sp>
      <p:sp>
        <p:nvSpPr>
          <p:cNvPr id="125" name="Google Shape;125;ged10948630_6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F7FEF-5BC2-47B1-AF1C-91CDD1D57B5A}" type="slidenum">
              <a:rPr lang="en-US" smtClean="0"/>
              <a:t>40</a:t>
            </a:fld>
            <a:endParaRPr lang="en-US"/>
          </a:p>
        </p:txBody>
      </p:sp>
    </p:spTree>
    <p:extLst>
      <p:ext uri="{BB962C8B-B14F-4D97-AF65-F5344CB8AC3E}">
        <p14:creationId xmlns:p14="http://schemas.microsoft.com/office/powerpoint/2010/main" val="3159813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A8D76EF8-8924-4E65-BF90-0219B63E571E}" type="slidenum">
              <a:rPr lang="en-US" altLang="en-US" smtClean="0"/>
              <a:pPr>
                <a:defRPr/>
              </a:pPr>
              <a:t>41</a:t>
            </a:fld>
            <a:endParaRPr lang="en-US" altLang="en-US" dirty="0"/>
          </a:p>
        </p:txBody>
      </p:sp>
    </p:spTree>
    <p:extLst>
      <p:ext uri="{BB962C8B-B14F-4D97-AF65-F5344CB8AC3E}">
        <p14:creationId xmlns:p14="http://schemas.microsoft.com/office/powerpoint/2010/main" val="2587756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42</a:t>
            </a:fld>
            <a:endParaRPr lang="en-US"/>
          </a:p>
        </p:txBody>
      </p:sp>
    </p:spTree>
    <p:extLst>
      <p:ext uri="{BB962C8B-B14F-4D97-AF65-F5344CB8AC3E}">
        <p14:creationId xmlns:p14="http://schemas.microsoft.com/office/powerpoint/2010/main" val="1867247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43</a:t>
            </a:fld>
            <a:endParaRPr lang="en-US"/>
          </a:p>
        </p:txBody>
      </p:sp>
    </p:spTree>
    <p:extLst>
      <p:ext uri="{BB962C8B-B14F-4D97-AF65-F5344CB8AC3E}">
        <p14:creationId xmlns:p14="http://schemas.microsoft.com/office/powerpoint/2010/main" val="3701688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F7FEF-5BC2-47B1-AF1C-91CDD1D57B5A}" type="slidenum">
              <a:rPr lang="en-US" smtClean="0"/>
              <a:t>44</a:t>
            </a:fld>
            <a:endParaRPr lang="en-US"/>
          </a:p>
        </p:txBody>
      </p:sp>
    </p:spTree>
    <p:extLst>
      <p:ext uri="{BB962C8B-B14F-4D97-AF65-F5344CB8AC3E}">
        <p14:creationId xmlns:p14="http://schemas.microsoft.com/office/powerpoint/2010/main" val="1197068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50DF7FEF-5BC2-47B1-AF1C-91CDD1D57B5A}" type="slidenum">
              <a:rPr lang="en-US" smtClean="0"/>
              <a:t>45</a:t>
            </a:fld>
            <a:endParaRPr lang="en-US"/>
          </a:p>
        </p:txBody>
      </p:sp>
    </p:spTree>
    <p:extLst>
      <p:ext uri="{BB962C8B-B14F-4D97-AF65-F5344CB8AC3E}">
        <p14:creationId xmlns:p14="http://schemas.microsoft.com/office/powerpoint/2010/main" val="3468747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F7FEF-5BC2-47B1-AF1C-91CDD1D57B5A}" type="slidenum">
              <a:rPr lang="en-US" smtClean="0"/>
              <a:t>46</a:t>
            </a:fld>
            <a:endParaRPr lang="en-US"/>
          </a:p>
        </p:txBody>
      </p:sp>
    </p:spTree>
    <p:extLst>
      <p:ext uri="{BB962C8B-B14F-4D97-AF65-F5344CB8AC3E}">
        <p14:creationId xmlns:p14="http://schemas.microsoft.com/office/powerpoint/2010/main" val="4232435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en-US" dirty="0">
              <a:ea typeface="ＭＳ Ｐゴシック" pitchFamily="34" charset="-128"/>
            </a:endParaRPr>
          </a:p>
        </p:txBody>
      </p:sp>
      <p:sp>
        <p:nvSpPr>
          <p:cNvPr id="1126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cs typeface="Times New Roman" pitchFamily="18" charset="0"/>
              </a:defRPr>
            </a:lvl1pPr>
            <a:lvl2pPr marL="742941" indent="-285747">
              <a:spcBef>
                <a:spcPct val="30000"/>
              </a:spcBef>
              <a:defRPr sz="1200">
                <a:solidFill>
                  <a:schemeClr val="tx1"/>
                </a:solidFill>
                <a:latin typeface="Times New Roman" pitchFamily="18" charset="0"/>
                <a:ea typeface="ＭＳ Ｐゴシック" pitchFamily="34" charset="-128"/>
                <a:cs typeface="Times New Roman" pitchFamily="18" charset="0"/>
              </a:defRPr>
            </a:lvl2pPr>
            <a:lvl3pPr marL="1142987" indent="-228597">
              <a:spcBef>
                <a:spcPct val="30000"/>
              </a:spcBef>
              <a:defRPr sz="1200">
                <a:solidFill>
                  <a:schemeClr val="tx1"/>
                </a:solidFill>
                <a:latin typeface="Times New Roman" pitchFamily="18" charset="0"/>
                <a:ea typeface="ＭＳ Ｐゴシック" pitchFamily="34" charset="-128"/>
                <a:cs typeface="Times New Roman" pitchFamily="18" charset="0"/>
              </a:defRPr>
            </a:lvl3pPr>
            <a:lvl4pPr marL="1600182" indent="-228597">
              <a:spcBef>
                <a:spcPct val="30000"/>
              </a:spcBef>
              <a:defRPr sz="1200">
                <a:solidFill>
                  <a:schemeClr val="tx1"/>
                </a:solidFill>
                <a:latin typeface="Times New Roman" pitchFamily="18" charset="0"/>
                <a:ea typeface="ＭＳ Ｐゴシック" pitchFamily="34" charset="-128"/>
                <a:cs typeface="Times New Roman" pitchFamily="18" charset="0"/>
              </a:defRPr>
            </a:lvl4pPr>
            <a:lvl5pPr marL="2057376" indent="-228597">
              <a:spcBef>
                <a:spcPct val="30000"/>
              </a:spcBef>
              <a:defRPr sz="1200">
                <a:solidFill>
                  <a:schemeClr val="tx1"/>
                </a:solidFill>
                <a:latin typeface="Times New Roman" pitchFamily="18" charset="0"/>
                <a:ea typeface="ＭＳ Ｐゴシック" pitchFamily="34" charset="-128"/>
                <a:cs typeface="Times New Roman" pitchFamily="18" charset="0"/>
              </a:defRPr>
            </a:lvl5pPr>
            <a:lvl6pPr marL="251457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6pPr>
            <a:lvl7pPr marL="2971766"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7pPr>
            <a:lvl8pPr marL="3428961"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8pPr>
            <a:lvl9pPr marL="3886155" indent="-228597" eaLnBrk="0" fontAlgn="base" hangingPunct="0">
              <a:spcBef>
                <a:spcPct val="30000"/>
              </a:spcBef>
              <a:spcAft>
                <a:spcPct val="0"/>
              </a:spcAft>
              <a:defRPr sz="1200">
                <a:solidFill>
                  <a:schemeClr val="tx1"/>
                </a:solidFill>
                <a:latin typeface="Times New Roman" pitchFamily="18" charset="0"/>
                <a:ea typeface="ＭＳ Ｐゴシック" pitchFamily="34" charset="-128"/>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C1F318-282A-43C1-8E28-CC721086AF0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2184018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48</a:t>
            </a:fld>
            <a:endParaRPr lang="en-US"/>
          </a:p>
        </p:txBody>
      </p:sp>
    </p:spTree>
    <p:extLst>
      <p:ext uri="{BB962C8B-B14F-4D97-AF65-F5344CB8AC3E}">
        <p14:creationId xmlns:p14="http://schemas.microsoft.com/office/powerpoint/2010/main" val="108635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85C39-FBC7-4CC2-B24D-DE34474B4B72}" type="slidenum">
              <a:rPr lang="en-US" smtClean="0"/>
              <a:t>5</a:t>
            </a:fld>
            <a:endParaRPr lang="en-US"/>
          </a:p>
        </p:txBody>
      </p:sp>
    </p:spTree>
    <p:extLst>
      <p:ext uri="{BB962C8B-B14F-4D97-AF65-F5344CB8AC3E}">
        <p14:creationId xmlns:p14="http://schemas.microsoft.com/office/powerpoint/2010/main" val="178811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98525"/>
            <a:ext cx="4114800" cy="3086100"/>
          </a:xfrm>
        </p:spPr>
      </p:sp>
      <p:sp>
        <p:nvSpPr>
          <p:cNvPr id="3" name="Notes Placeholder 2"/>
          <p:cNvSpPr>
            <a:spLocks noGrp="1"/>
          </p:cNvSpPr>
          <p:nvPr>
            <p:ph type="body" idx="1"/>
          </p:nvPr>
        </p:nvSpPr>
        <p:spPr/>
        <p:txBody>
          <a:bodyPr>
            <a:noAutofit/>
          </a:bodyPr>
          <a:lstStyle/>
          <a:p>
            <a:pPr defTabSz="918609">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defTabSz="894192">
              <a:defRPr/>
            </a:pPr>
            <a:fld id="{0456A524-076D-4D65-892E-34D41A8AC79E}" type="slidenum">
              <a:rPr lang="en-US" sz="1800" kern="0">
                <a:solidFill>
                  <a:sysClr val="windowText" lastClr="000000"/>
                </a:solidFill>
              </a:rPr>
              <a:pPr defTabSz="894192">
                <a:defRPr/>
              </a:pPr>
              <a:t>6</a:t>
            </a:fld>
            <a:endParaRPr lang="en-US" sz="1800" kern="0">
              <a:solidFill>
                <a:sysClr val="windowText" lastClr="000000"/>
              </a:solidFill>
            </a:endParaRPr>
          </a:p>
        </p:txBody>
      </p:sp>
    </p:spTree>
    <p:extLst>
      <p:ext uri="{BB962C8B-B14F-4D97-AF65-F5344CB8AC3E}">
        <p14:creationId xmlns:p14="http://schemas.microsoft.com/office/powerpoint/2010/main" val="186820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311" fontAlgn="base">
              <a:spcAft>
                <a:spcPct val="0"/>
              </a:spcAf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EE9084C2-C3B8-46BB-B332-927226BB7B41}" type="slidenum">
              <a:rPr lang="en-US" smtClean="0"/>
              <a:t>7</a:t>
            </a:fld>
            <a:endParaRPr lang="en-US"/>
          </a:p>
        </p:txBody>
      </p:sp>
    </p:spTree>
    <p:extLst>
      <p:ext uri="{BB962C8B-B14F-4D97-AF65-F5344CB8AC3E}">
        <p14:creationId xmlns:p14="http://schemas.microsoft.com/office/powerpoint/2010/main" val="242617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311">
              <a:defRPr/>
            </a:pPr>
            <a:endParaRPr lang="en-US" dirty="0"/>
          </a:p>
        </p:txBody>
      </p:sp>
      <p:sp>
        <p:nvSpPr>
          <p:cNvPr id="4" name="Slide Number Placeholder 3"/>
          <p:cNvSpPr>
            <a:spLocks noGrp="1"/>
          </p:cNvSpPr>
          <p:nvPr>
            <p:ph type="sldNum" sz="quarter" idx="10"/>
          </p:nvPr>
        </p:nvSpPr>
        <p:spPr/>
        <p:txBody>
          <a:bodyPr/>
          <a:lstStyle/>
          <a:p>
            <a:fld id="{FF0F2CF8-94F0-406B-8E17-F5FA80735B8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7248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85C39-FBC7-4CC2-B24D-DE34474B4B72}" type="slidenum">
              <a:rPr lang="en-US" smtClean="0"/>
              <a:t>9</a:t>
            </a:fld>
            <a:endParaRPr lang="en-US"/>
          </a:p>
        </p:txBody>
      </p:sp>
    </p:spTree>
    <p:extLst>
      <p:ext uri="{BB962C8B-B14F-4D97-AF65-F5344CB8AC3E}">
        <p14:creationId xmlns:p14="http://schemas.microsoft.com/office/powerpoint/2010/main" val="44045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EAC8B58-8C17-4299-BB00-11DEDE6D4F95}"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872B1-263E-4890-8475-D8A4568BF9B5}"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D8A0E-6BF5-4B5F-95CC-01E762222AA2}"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49" y="237810"/>
            <a:ext cx="7886701" cy="940424"/>
          </a:xfrm>
        </p:spPr>
        <p:txBody>
          <a:body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noChangeAspect="1"/>
          </p:cNvSpPr>
          <p:nvPr>
            <p:ph type="pic" sz="quarter" idx="10" hasCustomPrompt="1"/>
          </p:nvPr>
        </p:nvSpPr>
        <p:spPr>
          <a:xfrm>
            <a:off x="628650" y="5959908"/>
            <a:ext cx="3335338"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5580064" y="5923396"/>
            <a:ext cx="3563937" cy="862012"/>
          </a:xfrm>
        </p:spPr>
        <p:txBody>
          <a:bodyPr>
            <a:noAutofit/>
          </a:bodyPr>
          <a:lstStyle>
            <a:lvl1pPr>
              <a:defRPr sz="1500" baseline="0"/>
            </a:lvl1pPr>
          </a:lstStyle>
          <a:p>
            <a:r>
              <a:rPr lang="en-US" dirty="0"/>
              <a:t>If this is your second slide, put the PTTC stacked bars here (Master) with alt text.</a:t>
            </a:r>
          </a:p>
        </p:txBody>
      </p:sp>
    </p:spTree>
    <p:custDataLst>
      <p:tags r:id="rId1"/>
    </p:custDataLst>
    <p:extLst>
      <p:ext uri="{BB962C8B-B14F-4D97-AF65-F5344CB8AC3E}">
        <p14:creationId xmlns:p14="http://schemas.microsoft.com/office/powerpoint/2010/main" val="45156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75" y="560832"/>
            <a:ext cx="7886468" cy="357898"/>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D19292A-DECD-48CA-9914-202B76006E9A}"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910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B387E-2D77-4977-8CC5-F153DFF21FE1}"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4585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B2D35-87B0-4C98-9667-4DC472D155BC}"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5344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66957E-1C88-45E8-B2C6-76928BDBFF8C}" type="datetime1">
              <a:rPr lang="en-US" smtClean="0"/>
              <a:t>5/22/2023</a:t>
            </a:fld>
            <a:endParaRPr lang="en-US" dirty="0"/>
          </a:p>
        </p:txBody>
      </p:sp>
      <p:sp>
        <p:nvSpPr>
          <p:cNvPr id="6" name="Footer Placeholder 5"/>
          <p:cNvSpPr>
            <a:spLocks noGrp="1"/>
          </p:cNvSpPr>
          <p:nvPr>
            <p:ph type="ftr" sz="quarter" idx="11"/>
          </p:nvPr>
        </p:nvSpPr>
        <p:spPr/>
        <p:txBody>
          <a:bodyPr/>
          <a:lstStyle/>
          <a:p>
            <a:r>
              <a:rPr lang="en-US"/>
              <a:t>Applied Prevention Science International Education Center - 2023</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485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F948E-50F3-48C3-86CC-B60EDF024AB8}"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BDFF87-AE7C-4173-B9C6-09779D3F5F4D}" type="datetime1">
              <a:rPr lang="en-US" smtClean="0"/>
              <a:t>5/22/2023</a:t>
            </a:fld>
            <a:endParaRPr lang="en-US" dirty="0"/>
          </a:p>
        </p:txBody>
      </p:sp>
      <p:sp>
        <p:nvSpPr>
          <p:cNvPr id="8" name="Footer Placeholder 7"/>
          <p:cNvSpPr>
            <a:spLocks noGrp="1"/>
          </p:cNvSpPr>
          <p:nvPr>
            <p:ph type="ftr" sz="quarter" idx="11"/>
          </p:nvPr>
        </p:nvSpPr>
        <p:spPr/>
        <p:txBody>
          <a:bodyPr/>
          <a:lstStyle/>
          <a:p>
            <a:r>
              <a:rPr lang="en-US"/>
              <a:t>Applied Prevention Science International Education Center - 2023</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012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AA325B-FFF8-4D2F-AB15-FAFAF4E1ADE2}" type="datetime1">
              <a:rPr lang="en-US" smtClean="0"/>
              <a:t>5/22/2023</a:t>
            </a:fld>
            <a:endParaRPr lang="en-US" dirty="0"/>
          </a:p>
        </p:txBody>
      </p:sp>
      <p:sp>
        <p:nvSpPr>
          <p:cNvPr id="4" name="Footer Placeholder 3"/>
          <p:cNvSpPr>
            <a:spLocks noGrp="1"/>
          </p:cNvSpPr>
          <p:nvPr>
            <p:ph type="ftr" sz="quarter" idx="11"/>
          </p:nvPr>
        </p:nvSpPr>
        <p:spPr/>
        <p:txBody>
          <a:bodyPr/>
          <a:lstStyle/>
          <a:p>
            <a:r>
              <a:rPr lang="en-US"/>
              <a:t>Applied Prevention Science International Education Center - 2023</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0260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6CC11-4D8C-487A-B7F6-C0588B0F11AB}" type="datetime1">
              <a:rPr lang="en-US" smtClean="0"/>
              <a:t>5/22/2023</a:t>
            </a:fld>
            <a:endParaRPr lang="en-US" dirty="0"/>
          </a:p>
        </p:txBody>
      </p:sp>
      <p:sp>
        <p:nvSpPr>
          <p:cNvPr id="3" name="Footer Placeholder 2"/>
          <p:cNvSpPr>
            <a:spLocks noGrp="1"/>
          </p:cNvSpPr>
          <p:nvPr>
            <p:ph type="ftr" sz="quarter" idx="11"/>
          </p:nvPr>
        </p:nvSpPr>
        <p:spPr/>
        <p:txBody>
          <a:bodyPr/>
          <a:lstStyle/>
          <a:p>
            <a:r>
              <a:rPr lang="en-US"/>
              <a:t>Applied Prevention Science International Education Center - 2023</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0726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78390-96FE-4F1B-B081-7ACE59ACB91E}" type="datetime1">
              <a:rPr lang="en-US" smtClean="0"/>
              <a:t>5/22/2023</a:t>
            </a:fld>
            <a:endParaRPr lang="en-US" dirty="0"/>
          </a:p>
        </p:txBody>
      </p:sp>
      <p:sp>
        <p:nvSpPr>
          <p:cNvPr id="6" name="Footer Placeholder 5"/>
          <p:cNvSpPr>
            <a:spLocks noGrp="1"/>
          </p:cNvSpPr>
          <p:nvPr>
            <p:ph type="ftr" sz="quarter" idx="11"/>
          </p:nvPr>
        </p:nvSpPr>
        <p:spPr/>
        <p:txBody>
          <a:bodyPr/>
          <a:lstStyle/>
          <a:p>
            <a:r>
              <a:rPr lang="en-US"/>
              <a:t>Applied Prevention Science International Education Center - 2023</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2848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AF062-5FD4-4944-B777-058DCB1BA4CE}" type="datetime1">
              <a:rPr lang="en-US" smtClean="0"/>
              <a:t>5/22/2023</a:t>
            </a:fld>
            <a:endParaRPr lang="en-US" dirty="0"/>
          </a:p>
        </p:txBody>
      </p:sp>
      <p:sp>
        <p:nvSpPr>
          <p:cNvPr id="6" name="Footer Placeholder 5"/>
          <p:cNvSpPr>
            <a:spLocks noGrp="1"/>
          </p:cNvSpPr>
          <p:nvPr>
            <p:ph type="ftr" sz="quarter" idx="11"/>
          </p:nvPr>
        </p:nvSpPr>
        <p:spPr/>
        <p:txBody>
          <a:bodyPr/>
          <a:lstStyle/>
          <a:p>
            <a:r>
              <a:rPr lang="en-US"/>
              <a:t>Applied Prevention Science International Education Center - 2023</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312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59EF2A-1215-4AC9-8792-D3071356CBB2}"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76724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0BEC5-5F10-4A53-9521-E8BCA5021736}"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10345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688053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PTTC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872" y="5614422"/>
            <a:ext cx="1741297" cy="1243578"/>
          </a:xfrm>
          <a:prstGeom prst="rect">
            <a:avLst/>
          </a:prstGeom>
          <a:noFill/>
          <a:ln>
            <a:noFill/>
          </a:ln>
        </p:spPr>
      </p:pic>
    </p:spTree>
    <p:custDataLst>
      <p:tags r:id="rId1"/>
    </p:custDataLst>
    <p:extLst>
      <p:ext uri="{BB962C8B-B14F-4D97-AF65-F5344CB8AC3E}">
        <p14:creationId xmlns:p14="http://schemas.microsoft.com/office/powerpoint/2010/main" val="3516742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3" y="1713490"/>
            <a:ext cx="3570685" cy="3454400"/>
          </a:xfrm>
        </p:spPr>
        <p:txBody>
          <a:bodyPr/>
          <a:lstStyle/>
          <a:p>
            <a:endParaRPr lang="en-US"/>
          </a:p>
        </p:txBody>
      </p:sp>
      <p:sp>
        <p:nvSpPr>
          <p:cNvPr id="5" name="Picture Placeholder 7"/>
          <p:cNvSpPr>
            <a:spLocks noGrp="1" noChangeAspect="1"/>
          </p:cNvSpPr>
          <p:nvPr>
            <p:ph type="pic" sz="quarter" idx="12" hasCustomPrompt="1"/>
          </p:nvPr>
        </p:nvSpPr>
        <p:spPr>
          <a:xfrm>
            <a:off x="628649" y="5936776"/>
            <a:ext cx="3736238"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4"/>
            <a:ext cx="2487302" cy="1658201"/>
          </a:xfrm>
          <a:prstGeom prst="rect">
            <a:avLst/>
          </a:prstGeom>
          <a:noFill/>
          <a:ln>
            <a:noFill/>
          </a:ln>
        </p:spPr>
      </p:pic>
    </p:spTree>
    <p:custDataLst>
      <p:tags r:id="rId1"/>
    </p:custDataLst>
    <p:extLst>
      <p:ext uri="{BB962C8B-B14F-4D97-AF65-F5344CB8AC3E}">
        <p14:creationId xmlns:p14="http://schemas.microsoft.com/office/powerpoint/2010/main" val="32862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C27DB-0AC8-4577-AD5E-667C0F377945}" type="datetime1">
              <a:rPr lang="en-US" smtClean="0"/>
              <a:t>5/22/2023</a:t>
            </a:fld>
            <a:endParaRPr lang="en-US" dirty="0"/>
          </a:p>
        </p:txBody>
      </p:sp>
      <p:sp>
        <p:nvSpPr>
          <p:cNvPr id="5" name="Footer Placeholder 4"/>
          <p:cNvSpPr>
            <a:spLocks noGrp="1"/>
          </p:cNvSpPr>
          <p:nvPr>
            <p:ph type="ftr" sz="quarter" idx="11"/>
          </p:nvPr>
        </p:nvSpPr>
        <p:spPr/>
        <p:txBody>
          <a:bodyPr/>
          <a:lstStyle/>
          <a:p>
            <a:r>
              <a:rPr lang="en-US"/>
              <a:t>Applied Prevention Science International Education Center - 2023</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49" y="237810"/>
            <a:ext cx="7886701" cy="940424"/>
          </a:xfrm>
        </p:spPr>
        <p:txBody>
          <a:body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noChangeAspect="1"/>
          </p:cNvSpPr>
          <p:nvPr>
            <p:ph type="pic" sz="quarter" idx="10" hasCustomPrompt="1"/>
          </p:nvPr>
        </p:nvSpPr>
        <p:spPr>
          <a:xfrm>
            <a:off x="628650" y="5959908"/>
            <a:ext cx="3335338"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5580064" y="5923396"/>
            <a:ext cx="3563937" cy="862012"/>
          </a:xfrm>
        </p:spPr>
        <p:txBody>
          <a:bodyPr>
            <a:noAutofit/>
          </a:bodyPr>
          <a:lstStyle>
            <a:lvl1pPr>
              <a:defRPr sz="1500" baseline="0"/>
            </a:lvl1pPr>
          </a:lstStyle>
          <a:p>
            <a:r>
              <a:rPr lang="en-US" dirty="0"/>
              <a:t>If this is your second slide, put the PTTC stacked bars here (Master) with alt text.</a:t>
            </a:r>
          </a:p>
        </p:txBody>
      </p:sp>
    </p:spTree>
    <p:custDataLst>
      <p:tags r:id="rId1"/>
    </p:custDataLst>
    <p:extLst>
      <p:ext uri="{BB962C8B-B14F-4D97-AF65-F5344CB8AC3E}">
        <p14:creationId xmlns:p14="http://schemas.microsoft.com/office/powerpoint/2010/main" val="881384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1335" y="266296"/>
            <a:ext cx="8090887" cy="1120217"/>
          </a:xfrm>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501336" y="6078975"/>
            <a:ext cx="4132079" cy="636821"/>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4266838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75" y="560832"/>
            <a:ext cx="7886468" cy="357898"/>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158902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3575568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393755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187D05-4DC4-4E79-9A97-4C9DF885D45A}" type="datetime1">
              <a:rPr lang="en-US" smtClean="0"/>
              <a:t>5/22/2023</a:t>
            </a:fld>
            <a:endParaRPr lang="en-US" dirty="0"/>
          </a:p>
        </p:txBody>
      </p:sp>
      <p:sp>
        <p:nvSpPr>
          <p:cNvPr id="6" name="Footer Placeholder 5"/>
          <p:cNvSpPr>
            <a:spLocks noGrp="1"/>
          </p:cNvSpPr>
          <p:nvPr>
            <p:ph type="ftr" sz="quarter" idx="11"/>
          </p:nvPr>
        </p:nvSpPr>
        <p:spPr/>
        <p:txBody>
          <a:bodyPr/>
          <a:lstStyle/>
          <a:p>
            <a:r>
              <a:rPr lang="en-US"/>
              <a:t>Applied Prevention Science International Education Center - 2023</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008DFA-3C48-4EA4-A0D9-AA6404269B3B}" type="datetime1">
              <a:rPr lang="en-US" smtClean="0"/>
              <a:t>5/22/2023</a:t>
            </a:fld>
            <a:endParaRPr lang="en-US" dirty="0"/>
          </a:p>
        </p:txBody>
      </p:sp>
      <p:sp>
        <p:nvSpPr>
          <p:cNvPr id="8" name="Footer Placeholder 7"/>
          <p:cNvSpPr>
            <a:spLocks noGrp="1"/>
          </p:cNvSpPr>
          <p:nvPr>
            <p:ph type="ftr" sz="quarter" idx="11"/>
          </p:nvPr>
        </p:nvSpPr>
        <p:spPr/>
        <p:txBody>
          <a:bodyPr/>
          <a:lstStyle/>
          <a:p>
            <a:r>
              <a:rPr lang="en-US"/>
              <a:t>Applied Prevention Science International Education Center - 2023</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3EDAF0-83CE-4187-9F22-B453B1A6DB7F}" type="datetime1">
              <a:rPr lang="en-US" smtClean="0"/>
              <a:t>5/22/2023</a:t>
            </a:fld>
            <a:endParaRPr lang="en-US" dirty="0"/>
          </a:p>
        </p:txBody>
      </p:sp>
      <p:sp>
        <p:nvSpPr>
          <p:cNvPr id="4" name="Footer Placeholder 3"/>
          <p:cNvSpPr>
            <a:spLocks noGrp="1"/>
          </p:cNvSpPr>
          <p:nvPr>
            <p:ph type="ftr" sz="quarter" idx="11"/>
          </p:nvPr>
        </p:nvSpPr>
        <p:spPr/>
        <p:txBody>
          <a:bodyPr/>
          <a:lstStyle/>
          <a:p>
            <a:r>
              <a:rPr lang="en-US"/>
              <a:t>Applied Prevention Science International Education Center - 2023</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C9439-8172-4F33-930C-44DCFA1F5A11}" type="datetime1">
              <a:rPr lang="en-US" smtClean="0"/>
              <a:t>5/22/2023</a:t>
            </a:fld>
            <a:endParaRPr lang="en-US" dirty="0"/>
          </a:p>
        </p:txBody>
      </p:sp>
      <p:sp>
        <p:nvSpPr>
          <p:cNvPr id="3" name="Footer Placeholder 2"/>
          <p:cNvSpPr>
            <a:spLocks noGrp="1"/>
          </p:cNvSpPr>
          <p:nvPr>
            <p:ph type="ftr" sz="quarter" idx="11"/>
          </p:nvPr>
        </p:nvSpPr>
        <p:spPr/>
        <p:txBody>
          <a:bodyPr/>
          <a:lstStyle/>
          <a:p>
            <a:r>
              <a:rPr lang="en-US"/>
              <a:t>Applied Prevention Science International Education Center - 2023</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0CC7F-A37E-49A2-9488-8A448ADD5293}" type="datetime1">
              <a:rPr lang="en-US" smtClean="0"/>
              <a:t>5/22/2023</a:t>
            </a:fld>
            <a:endParaRPr lang="en-US" dirty="0"/>
          </a:p>
        </p:txBody>
      </p:sp>
      <p:sp>
        <p:nvSpPr>
          <p:cNvPr id="6" name="Footer Placeholder 5"/>
          <p:cNvSpPr>
            <a:spLocks noGrp="1"/>
          </p:cNvSpPr>
          <p:nvPr>
            <p:ph type="ftr" sz="quarter" idx="11"/>
          </p:nvPr>
        </p:nvSpPr>
        <p:spPr/>
        <p:txBody>
          <a:bodyPr/>
          <a:lstStyle/>
          <a:p>
            <a:r>
              <a:rPr lang="en-US"/>
              <a:t>Applied Prevention Science International Education Center - 2023</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066F2-C2D3-4969-A944-D527E59266D0}" type="datetime1">
              <a:rPr lang="en-US" smtClean="0"/>
              <a:t>5/22/2023</a:t>
            </a:fld>
            <a:endParaRPr lang="en-US" dirty="0"/>
          </a:p>
        </p:txBody>
      </p:sp>
      <p:sp>
        <p:nvSpPr>
          <p:cNvPr id="6" name="Footer Placeholder 5"/>
          <p:cNvSpPr>
            <a:spLocks noGrp="1"/>
          </p:cNvSpPr>
          <p:nvPr>
            <p:ph type="ftr" sz="quarter" idx="11"/>
          </p:nvPr>
        </p:nvSpPr>
        <p:spPr/>
        <p:txBody>
          <a:bodyPr/>
          <a:lstStyle/>
          <a:p>
            <a:r>
              <a:rPr lang="en-US"/>
              <a:t>Applied Prevention Science International Education Center - 2023</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2842A-6D82-4C08-BF4E-B87A8A392F71}" type="datetime1">
              <a:rPr lang="en-US" smtClean="0"/>
              <a:t>5/22/2023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Applied Prevention Science International Education Center - 2023</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496501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7" r:id="rId12"/>
    <p:sldLayoutId id="2147483663" r:id="rId13"/>
    <p:sldLayoutId id="2147483655" r:id="rId14"/>
    <p:sldLayoutId id="214748365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B051E-FAAB-48A6-A45F-F5AF77C52DDC}" type="datetime1">
              <a:rPr lang="en-US" smtClean="0"/>
              <a:t>5/22/2023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Applied Prevention Science International Education Center - 2023</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7998395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munity.nsw.gov.au/about"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0.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training-development/learning-in-sync-importance-of-top-down-approach-in-learning-24255"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hyperlink" Target="mailto:zili.sloboda@apsintl.org"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3D0998-D082-CFFA-70D3-5619B36FFAC5}"/>
              </a:ext>
            </a:extLst>
          </p:cNvPr>
          <p:cNvPicPr>
            <a:picLocks noChangeAspect="1"/>
          </p:cNvPicPr>
          <p:nvPr/>
        </p:nvPicPr>
        <p:blipFill>
          <a:blip r:embed="rId3"/>
          <a:stretch>
            <a:fillRect/>
          </a:stretch>
        </p:blipFill>
        <p:spPr>
          <a:xfrm>
            <a:off x="350154" y="863281"/>
            <a:ext cx="8443692" cy="2993395"/>
          </a:xfrm>
          <a:prstGeom prst="rect">
            <a:avLst/>
          </a:prstGeom>
        </p:spPr>
      </p:pic>
      <p:sp>
        <p:nvSpPr>
          <p:cNvPr id="8" name="TextBox 7">
            <a:extLst>
              <a:ext uri="{FF2B5EF4-FFF2-40B4-BE49-F238E27FC236}">
                <a16:creationId xmlns:a16="http://schemas.microsoft.com/office/drawing/2014/main" id="{E30497E6-76F3-E728-5F50-75C3C9E82778}"/>
              </a:ext>
            </a:extLst>
          </p:cNvPr>
          <p:cNvSpPr txBox="1"/>
          <p:nvPr/>
        </p:nvSpPr>
        <p:spPr>
          <a:xfrm>
            <a:off x="1365337" y="3856676"/>
            <a:ext cx="6413326" cy="1569660"/>
          </a:xfrm>
          <a:prstGeom prst="rect">
            <a:avLst/>
          </a:prstGeom>
          <a:noFill/>
        </p:spPr>
        <p:txBody>
          <a:bodyPr wrap="square">
            <a:spAutoFit/>
          </a:bodyPr>
          <a:lstStyle/>
          <a:p>
            <a:pPr algn="ctr"/>
            <a:r>
              <a:rPr lang="en-US" sz="2400" b="1" dirty="0"/>
              <a:t>PTTC Coffee Chat</a:t>
            </a:r>
          </a:p>
          <a:p>
            <a:pPr algn="ctr"/>
            <a:r>
              <a:rPr lang="en-US" sz="2400" b="1" dirty="0"/>
              <a:t>May 23, 2023</a:t>
            </a:r>
          </a:p>
          <a:p>
            <a:pPr algn="ctr"/>
            <a:r>
              <a:rPr lang="en-US" sz="2400" b="1" dirty="0"/>
              <a:t>Zili Sloboda</a:t>
            </a:r>
          </a:p>
          <a:p>
            <a:pPr algn="ctr"/>
            <a:r>
              <a:rPr lang="en-US" sz="2400" b="1" dirty="0"/>
              <a:t>Applied Prevention Science International</a:t>
            </a:r>
          </a:p>
        </p:txBody>
      </p:sp>
      <p:pic>
        <p:nvPicPr>
          <p:cNvPr id="10" name="Picture Placeholder 6" descr="MHTTC stacked color bars">
            <a:extLst>
              <a:ext uri="{FF2B5EF4-FFF2-40B4-BE49-F238E27FC236}">
                <a16:creationId xmlns:a16="http://schemas.microsoft.com/office/drawing/2014/main" id="{1DBC0028-1165-4987-2798-06B6776B2EBA}"/>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p:spPr>
      </p:pic>
      <p:pic>
        <p:nvPicPr>
          <p:cNvPr id="3" name="Picture 2" descr="A picture containing text, font&#10;&#10;Description automatically generated">
            <a:extLst>
              <a:ext uri="{FF2B5EF4-FFF2-40B4-BE49-F238E27FC236}">
                <a16:creationId xmlns:a16="http://schemas.microsoft.com/office/drawing/2014/main" id="{A44F62D5-7B3A-02B5-DF10-0242DF3BA6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6216" y="293304"/>
            <a:ext cx="4411567" cy="661735"/>
          </a:xfrm>
          <a:prstGeom prst="rect">
            <a:avLst/>
          </a:prstGeom>
        </p:spPr>
      </p:pic>
    </p:spTree>
    <p:extLst>
      <p:ext uri="{BB962C8B-B14F-4D97-AF65-F5344CB8AC3E}">
        <p14:creationId xmlns:p14="http://schemas.microsoft.com/office/powerpoint/2010/main" val="407560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41085" y="1215026"/>
            <a:ext cx="8042276" cy="2924488"/>
          </a:xfrm>
        </p:spPr>
        <p:txBody>
          <a:bodyPr>
            <a:noAutofit/>
          </a:bodyPr>
          <a:lstStyle/>
          <a:p>
            <a:pPr eaLnBrk="1" hangingPunct="1"/>
            <a:r>
              <a:rPr lang="en-US" sz="5400" b="1" dirty="0"/>
              <a:t>Vulnerability to Substance Use</a:t>
            </a:r>
            <a:br>
              <a:rPr lang="en-US" sz="5400" b="1" dirty="0"/>
            </a:br>
            <a:r>
              <a:rPr lang="en-US" sz="5400" b="1" dirty="0"/>
              <a:t>and Progression to Addiction</a:t>
            </a:r>
          </a:p>
        </p:txBody>
      </p:sp>
      <p:sp>
        <p:nvSpPr>
          <p:cNvPr id="3" name="Slide Number Placeholder 2"/>
          <p:cNvSpPr>
            <a:spLocks noGrp="1"/>
          </p:cNvSpPr>
          <p:nvPr>
            <p:ph type="sldNum" sz="quarter" idx="12"/>
          </p:nvPr>
        </p:nvSpPr>
        <p:spPr/>
        <p:txBody>
          <a:bodyPr/>
          <a:lstStyle/>
          <a:p>
            <a:fld id="{EE8C5D89-57F7-4450-9B89-074B30730401}" type="slidenum">
              <a:rPr lang="en-US" smtClean="0"/>
              <a:pPr/>
              <a:t>10</a:t>
            </a:fld>
            <a:endParaRPr lang="en-US"/>
          </a:p>
        </p:txBody>
      </p:sp>
      <p:pic>
        <p:nvPicPr>
          <p:cNvPr id="4" name="Picture Placeholder 6" descr="MHTTC stacked color bars">
            <a:extLst>
              <a:ext uri="{FF2B5EF4-FFF2-40B4-BE49-F238E27FC236}">
                <a16:creationId xmlns:a16="http://schemas.microsoft.com/office/drawing/2014/main" id="{FDB87D43-F825-016B-E268-F8060E3D2F98}"/>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
        <p:nvSpPr>
          <p:cNvPr id="5" name="Footer Placeholder 4">
            <a:extLst>
              <a:ext uri="{FF2B5EF4-FFF2-40B4-BE49-F238E27FC236}">
                <a16:creationId xmlns:a16="http://schemas.microsoft.com/office/drawing/2014/main" id="{70C44222-3CE9-3981-4AE7-CE9A58229AA9}"/>
              </a:ext>
            </a:extLst>
          </p:cNvPr>
          <p:cNvSpPr>
            <a:spLocks noGrp="1"/>
          </p:cNvSpPr>
          <p:nvPr>
            <p:ph type="ftr" sz="quarter" idx="11"/>
          </p:nvPr>
        </p:nvSpPr>
        <p:spPr>
          <a:xfrm>
            <a:off x="-150314" y="6538913"/>
            <a:ext cx="4960307" cy="365125"/>
          </a:xfrm>
        </p:spPr>
        <p:txBody>
          <a:bodyPr/>
          <a:lstStyle/>
          <a:p>
            <a:r>
              <a:rPr lang="en-US" dirty="0"/>
              <a:t>Applied Prevention Science International Education Center - 2023</a:t>
            </a:r>
          </a:p>
        </p:txBody>
      </p:sp>
    </p:spTree>
    <p:extLst>
      <p:ext uri="{BB962C8B-B14F-4D97-AF65-F5344CB8AC3E}">
        <p14:creationId xmlns:p14="http://schemas.microsoft.com/office/powerpoint/2010/main" val="350101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Etiology of Substance Use</a:t>
            </a:r>
          </a:p>
        </p:txBody>
      </p:sp>
      <p:sp>
        <p:nvSpPr>
          <p:cNvPr id="3" name="Content Placeholder 2"/>
          <p:cNvSpPr>
            <a:spLocks noGrp="1"/>
          </p:cNvSpPr>
          <p:nvPr>
            <p:ph idx="1"/>
          </p:nvPr>
        </p:nvSpPr>
        <p:spPr/>
        <p:txBody>
          <a:bodyPr>
            <a:noAutofit/>
          </a:bodyPr>
          <a:lstStyle/>
          <a:p>
            <a:r>
              <a:rPr lang="en-US" dirty="0">
                <a:solidFill>
                  <a:schemeClr val="tx1"/>
                </a:solidFill>
              </a:rPr>
              <a:t>The term “etiology" has been defined as “… the science that deals with the causes or origin of disease, the factors which produce or predispose toward a certain disease or disorder” </a:t>
            </a:r>
            <a:r>
              <a:rPr lang="en-US" sz="2800" dirty="0">
                <a:solidFill>
                  <a:schemeClr val="tx1"/>
                </a:solidFill>
              </a:rPr>
              <a:t>  </a:t>
            </a:r>
          </a:p>
        </p:txBody>
      </p:sp>
      <p:sp>
        <p:nvSpPr>
          <p:cNvPr id="5" name="Slide Number Placeholder 4"/>
          <p:cNvSpPr>
            <a:spLocks noGrp="1"/>
          </p:cNvSpPr>
          <p:nvPr>
            <p:ph type="sldNum" sz="quarter" idx="12"/>
          </p:nvPr>
        </p:nvSpPr>
        <p:spPr/>
        <p:txBody>
          <a:bodyPr/>
          <a:lstStyle/>
          <a:p>
            <a:fld id="{610A0C1C-1AEA-4BF1-B3B7-9789D33B3B17}" type="slidenum">
              <a:rPr lang="en-US" smtClean="0"/>
              <a:pPr/>
              <a:t>11</a:t>
            </a:fld>
            <a:endParaRPr lang="en-US" dirty="0"/>
          </a:p>
        </p:txBody>
      </p:sp>
      <p:sp>
        <p:nvSpPr>
          <p:cNvPr id="4" name="TextBox 3"/>
          <p:cNvSpPr txBox="1"/>
          <p:nvPr/>
        </p:nvSpPr>
        <p:spPr>
          <a:xfrm>
            <a:off x="226880" y="5285278"/>
            <a:ext cx="4114800"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(Source: Merriam-Webster Dictionary)</a:t>
            </a:r>
          </a:p>
        </p:txBody>
      </p:sp>
      <p:pic>
        <p:nvPicPr>
          <p:cNvPr id="6" name="Picture Placeholder 6" descr="MHTTC stacked color bars">
            <a:extLst>
              <a:ext uri="{FF2B5EF4-FFF2-40B4-BE49-F238E27FC236}">
                <a16:creationId xmlns:a16="http://schemas.microsoft.com/office/drawing/2014/main" id="{BAEE2AB4-0F93-D78F-909F-16E18C7DA49F}"/>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
        <p:nvSpPr>
          <p:cNvPr id="8" name="Footer Placeholder 7">
            <a:extLst>
              <a:ext uri="{FF2B5EF4-FFF2-40B4-BE49-F238E27FC236}">
                <a16:creationId xmlns:a16="http://schemas.microsoft.com/office/drawing/2014/main" id="{F1F8BC59-348F-4967-A758-4216743CA23D}"/>
              </a:ext>
            </a:extLst>
          </p:cNvPr>
          <p:cNvSpPr>
            <a:spLocks noGrp="1"/>
          </p:cNvSpPr>
          <p:nvPr>
            <p:ph type="ftr" sz="quarter" idx="11"/>
          </p:nvPr>
        </p:nvSpPr>
        <p:spPr>
          <a:xfrm>
            <a:off x="-203860" y="6538913"/>
            <a:ext cx="4976279" cy="365125"/>
          </a:xfrm>
        </p:spPr>
        <p:txBody>
          <a:bodyPr/>
          <a:lstStyle/>
          <a:p>
            <a:r>
              <a:rPr lang="en-US" dirty="0"/>
              <a:t>Applied Prevention Science International Education Center - 2023</a:t>
            </a:r>
          </a:p>
        </p:txBody>
      </p:sp>
    </p:spTree>
    <p:extLst>
      <p:ext uri="{BB962C8B-B14F-4D97-AF65-F5344CB8AC3E}">
        <p14:creationId xmlns:p14="http://schemas.microsoft.com/office/powerpoint/2010/main" val="52081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Etiologic Studies</a:t>
            </a:r>
          </a:p>
        </p:txBody>
      </p:sp>
      <p:sp>
        <p:nvSpPr>
          <p:cNvPr id="3" name="Content Placeholder 2"/>
          <p:cNvSpPr>
            <a:spLocks noGrp="1"/>
          </p:cNvSpPr>
          <p:nvPr>
            <p:ph idx="1"/>
          </p:nvPr>
        </p:nvSpPr>
        <p:spPr/>
        <p:txBody>
          <a:bodyPr/>
          <a:lstStyle/>
          <a:p>
            <a:r>
              <a:rPr lang="en-US" sz="2800" dirty="0">
                <a:solidFill>
                  <a:schemeClr val="tx1"/>
                </a:solidFill>
              </a:rPr>
              <a:t>Determinants of or factors involved in substance use initiation</a:t>
            </a:r>
          </a:p>
          <a:p>
            <a:pPr lvl="1"/>
            <a:r>
              <a:rPr lang="en-US" sz="2800" dirty="0">
                <a:solidFill>
                  <a:schemeClr val="tx1"/>
                </a:solidFill>
              </a:rPr>
              <a:t>Longitudinal studies of children and adolescents</a:t>
            </a:r>
          </a:p>
          <a:p>
            <a:pPr lvl="2"/>
            <a:r>
              <a:rPr lang="en-US" sz="2400" dirty="0">
                <a:solidFill>
                  <a:schemeClr val="tx1"/>
                </a:solidFill>
              </a:rPr>
              <a:t>General populations</a:t>
            </a:r>
          </a:p>
          <a:p>
            <a:pPr lvl="2"/>
            <a:r>
              <a:rPr lang="en-US" sz="2400" dirty="0">
                <a:solidFill>
                  <a:schemeClr val="tx1"/>
                </a:solidFill>
              </a:rPr>
              <a:t>Children of substance users</a:t>
            </a:r>
          </a:p>
          <a:p>
            <a:pPr marL="0" indent="0">
              <a:buNone/>
            </a:pPr>
            <a:endParaRPr lang="en-US" dirty="0">
              <a:solidFill>
                <a:schemeClr val="tx1"/>
              </a:solidFill>
            </a:endParaRPr>
          </a:p>
          <a:p>
            <a:pPr marL="0" indent="0">
              <a:buNone/>
            </a:pPr>
            <a:endParaRPr lang="en-US" dirty="0"/>
          </a:p>
        </p:txBody>
      </p:sp>
      <p:sp>
        <p:nvSpPr>
          <p:cNvPr id="4" name="Slide Number Placeholder 3"/>
          <p:cNvSpPr>
            <a:spLocks noGrp="1"/>
          </p:cNvSpPr>
          <p:nvPr>
            <p:ph type="sldNum" sz="quarter" idx="4294967295"/>
          </p:nvPr>
        </p:nvSpPr>
        <p:spPr>
          <a:xfrm>
            <a:off x="7086600" y="6356350"/>
            <a:ext cx="2057400" cy="365125"/>
          </a:xfrm>
        </p:spPr>
        <p:txBody>
          <a:bodyPr/>
          <a:lstStyle/>
          <a:p>
            <a:pPr>
              <a:defRPr/>
            </a:pPr>
            <a:fld id="{169FB08F-FEC5-4EA0-8A9A-2310DB340440}" type="slidenum">
              <a:rPr lang="en-US" smtClean="0"/>
              <a:pPr>
                <a:defRPr/>
              </a:pPr>
              <a:t>12</a:t>
            </a:fld>
            <a:endParaRPr lang="en-US" dirty="0"/>
          </a:p>
        </p:txBody>
      </p:sp>
      <p:pic>
        <p:nvPicPr>
          <p:cNvPr id="8" name="Picture Placeholder 6" descr="MHTTC stacked color bars">
            <a:extLst>
              <a:ext uri="{FF2B5EF4-FFF2-40B4-BE49-F238E27FC236}">
                <a16:creationId xmlns:a16="http://schemas.microsoft.com/office/drawing/2014/main" id="{4763F9AB-8A86-DFC1-D762-207A1404E29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p:spPr>
      </p:pic>
      <p:sp>
        <p:nvSpPr>
          <p:cNvPr id="5" name="Footer Placeholder 7">
            <a:extLst>
              <a:ext uri="{FF2B5EF4-FFF2-40B4-BE49-F238E27FC236}">
                <a16:creationId xmlns:a16="http://schemas.microsoft.com/office/drawing/2014/main" id="{F1F8BC59-348F-4967-A758-4216743CA23D}"/>
              </a:ext>
            </a:extLst>
          </p:cNvPr>
          <p:cNvSpPr>
            <a:spLocks noGrp="1"/>
          </p:cNvSpPr>
          <p:nvPr/>
        </p:nvSpPr>
        <p:spPr>
          <a:xfrm>
            <a:off x="-250525" y="6538912"/>
            <a:ext cx="515164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Applied Prevention Science International Education Center - 2023</a:t>
            </a:r>
          </a:p>
        </p:txBody>
      </p:sp>
    </p:spTree>
    <p:extLst>
      <p:ext uri="{BB962C8B-B14F-4D97-AF65-F5344CB8AC3E}">
        <p14:creationId xmlns:p14="http://schemas.microsoft.com/office/powerpoint/2010/main" val="64737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cs typeface="Calibri" panose="020F0502020204030204" pitchFamily="34" charset="0"/>
              </a:rPr>
              <a:t>Risk and Protective Factors: Background</a:t>
            </a:r>
            <a:br>
              <a:rPr lang="en-US" b="1" dirty="0">
                <a:cs typeface="Calibri" panose="020F0502020204030204" pitchFamily="34" charset="0"/>
              </a:rPr>
            </a:br>
            <a:r>
              <a:rPr lang="en-US" sz="1600" b="1" dirty="0">
                <a:cs typeface="Calibri" panose="020F0502020204030204" pitchFamily="34" charset="0"/>
              </a:rPr>
              <a:t>(1/3)</a:t>
            </a:r>
          </a:p>
        </p:txBody>
      </p:sp>
      <p:sp>
        <p:nvSpPr>
          <p:cNvPr id="3" name="Content Placeholder 2"/>
          <p:cNvSpPr>
            <a:spLocks noGrp="1"/>
          </p:cNvSpPr>
          <p:nvPr>
            <p:ph idx="1"/>
          </p:nvPr>
        </p:nvSpPr>
        <p:spPr/>
        <p:txBody>
          <a:bodyPr>
            <a:normAutofit/>
          </a:bodyPr>
          <a:lstStyle/>
          <a:p>
            <a:r>
              <a:rPr lang="en-US" dirty="0">
                <a:solidFill>
                  <a:schemeClr val="tx1"/>
                </a:solidFill>
              </a:rPr>
              <a:t>Relatively little research was conducted until the 1970s regarding what factors or processes were associated with the onset of substance use</a:t>
            </a:r>
          </a:p>
          <a:p>
            <a:r>
              <a:rPr lang="en-US" dirty="0">
                <a:solidFill>
                  <a:schemeClr val="tx1"/>
                </a:solidFill>
              </a:rPr>
              <a:t>In the mid-1970s, primarily in the United States, several longitudinal studies were conducted that followed cohorts of early adolescents into adulthood that examined factors that were related to substance use initiation</a:t>
            </a:r>
          </a:p>
        </p:txBody>
      </p:sp>
      <p:sp>
        <p:nvSpPr>
          <p:cNvPr id="4" name="Slide Number Placeholder 3"/>
          <p:cNvSpPr>
            <a:spLocks noGrp="1"/>
          </p:cNvSpPr>
          <p:nvPr>
            <p:ph type="sldNum" sz="quarter" idx="12"/>
          </p:nvPr>
        </p:nvSpPr>
        <p:spPr/>
        <p:txBody>
          <a:bodyPr/>
          <a:lstStyle/>
          <a:p>
            <a:fld id="{4159259D-CDC3-47A9-A9F2-EBD2075CD29B}" type="slidenum">
              <a:rPr lang="en-US" sz="1200" smtClean="0"/>
              <a:pPr/>
              <a:t>13</a:t>
            </a:fld>
            <a:endParaRPr lang="en-US" sz="1200" dirty="0"/>
          </a:p>
        </p:txBody>
      </p:sp>
      <p:sp>
        <p:nvSpPr>
          <p:cNvPr id="5" name="Footer Placeholder 4">
            <a:extLst>
              <a:ext uri="{FF2B5EF4-FFF2-40B4-BE49-F238E27FC236}">
                <a16:creationId xmlns:a16="http://schemas.microsoft.com/office/drawing/2014/main" id="{CCB411CD-B787-0431-DDF7-032EE2CAD9F9}"/>
              </a:ext>
            </a:extLst>
          </p:cNvPr>
          <p:cNvSpPr>
            <a:spLocks noGrp="1"/>
          </p:cNvSpPr>
          <p:nvPr>
            <p:ph type="ftr" sz="quarter" idx="11"/>
          </p:nvPr>
        </p:nvSpPr>
        <p:spPr>
          <a:xfrm>
            <a:off x="0" y="6538913"/>
            <a:ext cx="4772416"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64C2E765-EA0F-7B52-15FB-F0430B49FE66}"/>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152096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AF7F-3698-4C39-8379-C88091F6F39E}"/>
              </a:ext>
            </a:extLst>
          </p:cNvPr>
          <p:cNvSpPr>
            <a:spLocks noGrp="1"/>
          </p:cNvSpPr>
          <p:nvPr>
            <p:ph type="title"/>
          </p:nvPr>
        </p:nvSpPr>
        <p:spPr/>
        <p:txBody>
          <a:bodyPr>
            <a:normAutofit fontScale="90000"/>
          </a:bodyPr>
          <a:lstStyle/>
          <a:p>
            <a:pPr algn="ctr"/>
            <a:r>
              <a:rPr lang="en-US" b="1" dirty="0">
                <a:cs typeface="Calibri" panose="020F0502020204030204" pitchFamily="34" charset="0"/>
              </a:rPr>
              <a:t>Risk and Protective Factors: Background</a:t>
            </a:r>
            <a:br>
              <a:rPr lang="en-US" b="1" dirty="0">
                <a:cs typeface="Calibri" panose="020F0502020204030204" pitchFamily="34" charset="0"/>
              </a:rPr>
            </a:br>
            <a:r>
              <a:rPr lang="en-US" sz="1600" b="1" dirty="0">
                <a:cs typeface="Calibri" panose="020F0502020204030204" pitchFamily="34" charset="0"/>
              </a:rPr>
              <a:t>(2/3)</a:t>
            </a:r>
            <a:endParaRPr lang="en-US" sz="1600" b="1" dirty="0"/>
          </a:p>
        </p:txBody>
      </p:sp>
      <p:sp>
        <p:nvSpPr>
          <p:cNvPr id="3" name="Content Placeholder 2">
            <a:extLst>
              <a:ext uri="{FF2B5EF4-FFF2-40B4-BE49-F238E27FC236}">
                <a16:creationId xmlns:a16="http://schemas.microsoft.com/office/drawing/2014/main" id="{DB45DF20-CD47-47A7-A005-82B6BA5E5248}"/>
              </a:ext>
            </a:extLst>
          </p:cNvPr>
          <p:cNvSpPr>
            <a:spLocks noGrp="1"/>
          </p:cNvSpPr>
          <p:nvPr>
            <p:ph idx="1"/>
          </p:nvPr>
        </p:nvSpPr>
        <p:spPr/>
        <p:txBody>
          <a:bodyPr/>
          <a:lstStyle/>
          <a:p>
            <a:r>
              <a:rPr lang="en-US" sz="2400" dirty="0">
                <a:solidFill>
                  <a:schemeClr val="tx1"/>
                </a:solidFill>
              </a:rPr>
              <a:t>In 1992 two significant works summarized this research on factors related not only to the initiation of substance use but also to the progression from use to abuse</a:t>
            </a:r>
          </a:p>
          <a:p>
            <a:r>
              <a:rPr lang="en-US" sz="2400" dirty="0">
                <a:solidFill>
                  <a:schemeClr val="tx1"/>
                </a:solidFill>
              </a:rPr>
              <a:t>Risk factors are defined as measures of behavior or psychosocial functioning (including attitudes, beliefs, and personality) that were found to be associated with increased risk to use psychoactive substances </a:t>
            </a:r>
          </a:p>
          <a:p>
            <a:pPr lvl="1"/>
            <a:r>
              <a:rPr lang="en-US" sz="2400" dirty="0">
                <a:solidFill>
                  <a:schemeClr val="tx1"/>
                </a:solidFill>
              </a:rPr>
              <a:t>Contextual factors </a:t>
            </a:r>
          </a:p>
          <a:p>
            <a:pPr lvl="1"/>
            <a:r>
              <a:rPr lang="en-US" sz="2400" dirty="0">
                <a:solidFill>
                  <a:schemeClr val="tx1"/>
                </a:solidFill>
              </a:rPr>
              <a:t>Individual and interpersonal</a:t>
            </a:r>
          </a:p>
          <a:p>
            <a:endParaRPr lang="en-US" dirty="0"/>
          </a:p>
        </p:txBody>
      </p:sp>
      <p:sp>
        <p:nvSpPr>
          <p:cNvPr id="7" name="Slide Number Placeholder 6">
            <a:extLst>
              <a:ext uri="{FF2B5EF4-FFF2-40B4-BE49-F238E27FC236}">
                <a16:creationId xmlns:a16="http://schemas.microsoft.com/office/drawing/2014/main" id="{AB4CEA46-CE5E-4FFD-A8C9-3477DD6E4A40}"/>
              </a:ext>
            </a:extLst>
          </p:cNvPr>
          <p:cNvSpPr>
            <a:spLocks noGrp="1"/>
          </p:cNvSpPr>
          <p:nvPr>
            <p:ph type="sldNum" sz="quarter" idx="12"/>
          </p:nvPr>
        </p:nvSpPr>
        <p:spPr/>
        <p:txBody>
          <a:bodyPr/>
          <a:lstStyle/>
          <a:p>
            <a:fld id="{4C8A34A4-1EED-408B-95D8-35741F7CE40B}" type="slidenum">
              <a:rPr lang="en-US" smtClean="0"/>
              <a:t>14</a:t>
            </a:fld>
            <a:endParaRPr lang="en-US"/>
          </a:p>
        </p:txBody>
      </p:sp>
      <p:sp>
        <p:nvSpPr>
          <p:cNvPr id="5" name="TextBox 4">
            <a:extLst>
              <a:ext uri="{FF2B5EF4-FFF2-40B4-BE49-F238E27FC236}">
                <a16:creationId xmlns:a16="http://schemas.microsoft.com/office/drawing/2014/main" id="{236A0339-191C-42B7-B971-3427CCA102A4}"/>
              </a:ext>
            </a:extLst>
          </p:cNvPr>
          <p:cNvSpPr txBox="1"/>
          <p:nvPr/>
        </p:nvSpPr>
        <p:spPr>
          <a:xfrm>
            <a:off x="143648" y="5475244"/>
            <a:ext cx="6314302" cy="261610"/>
          </a:xfrm>
          <a:prstGeom prst="rect">
            <a:avLst/>
          </a:prstGeom>
          <a:noFill/>
        </p:spPr>
        <p:txBody>
          <a:bodyPr wrap="square">
            <a:spAutoFit/>
          </a:bodyPr>
          <a:lstStyle/>
          <a:p>
            <a:pPr>
              <a:buNone/>
            </a:pPr>
            <a:r>
              <a:rPr lang="en-US" sz="1100" dirty="0">
                <a:latin typeface="Calibri" panose="020F0502020204030204" pitchFamily="34" charset="0"/>
                <a:cs typeface="Calibri" panose="020F0502020204030204" pitchFamily="34" charset="0"/>
              </a:rPr>
              <a:t>Hawkins, J. D., Catalano, R. F., &amp; Miller, J. Y. (1992); Glantz, M. D. &amp; Pickens, R. W. (1992). </a:t>
            </a:r>
            <a:endParaRPr lang="en-US" sz="900" dirty="0">
              <a:latin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B5BBBAE4-E197-D5E4-283F-E4C4C9D56728}"/>
              </a:ext>
            </a:extLst>
          </p:cNvPr>
          <p:cNvSpPr>
            <a:spLocks noGrp="1"/>
          </p:cNvSpPr>
          <p:nvPr>
            <p:ph type="ftr" sz="quarter" idx="11"/>
          </p:nvPr>
        </p:nvSpPr>
        <p:spPr>
          <a:xfrm>
            <a:off x="-250522" y="6554612"/>
            <a:ext cx="5223353" cy="365125"/>
          </a:xfrm>
        </p:spPr>
        <p:txBody>
          <a:bodyPr/>
          <a:lstStyle/>
          <a:p>
            <a:r>
              <a:rPr lang="en-US" dirty="0"/>
              <a:t>Applied Prevention Science International Education Center - 2023</a:t>
            </a:r>
          </a:p>
        </p:txBody>
      </p:sp>
      <p:pic>
        <p:nvPicPr>
          <p:cNvPr id="8" name="Picture Placeholder 6" descr="MHTTC stacked color bars">
            <a:extLst>
              <a:ext uri="{FF2B5EF4-FFF2-40B4-BE49-F238E27FC236}">
                <a16:creationId xmlns:a16="http://schemas.microsoft.com/office/drawing/2014/main" id="{AD7B1147-6C8B-E03D-477D-CDDF832CB4DE}"/>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13764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Risk and Protective Factors: Background</a:t>
            </a:r>
            <a:br>
              <a:rPr lang="en-US" dirty="0"/>
            </a:br>
            <a:r>
              <a:rPr lang="en-US" sz="1600" dirty="0"/>
              <a:t>(3/3)</a:t>
            </a:r>
          </a:p>
        </p:txBody>
      </p:sp>
      <p:sp>
        <p:nvSpPr>
          <p:cNvPr id="3" name="Content Placeholder 2"/>
          <p:cNvSpPr>
            <a:spLocks noGrp="1"/>
          </p:cNvSpPr>
          <p:nvPr>
            <p:ph idx="1"/>
          </p:nvPr>
        </p:nvSpPr>
        <p:spPr/>
        <p:txBody>
          <a:bodyPr>
            <a:normAutofit/>
          </a:bodyPr>
          <a:lstStyle/>
          <a:p>
            <a:r>
              <a:rPr lang="en-US" sz="2400" dirty="0">
                <a:solidFill>
                  <a:schemeClr val="tx1"/>
                </a:solidFill>
              </a:rPr>
              <a:t>Protective factors involve measures that appear to prevent the use of psychoactive substances or reduce the untoward negative effects of risk. Protective factors identified through research include strong bonding to family, school, community and peers that hold prosocial attitudes and support prosocial behaviors. </a:t>
            </a:r>
          </a:p>
        </p:txBody>
      </p:sp>
      <p:sp>
        <p:nvSpPr>
          <p:cNvPr id="4" name="Slide Number Placeholder 3"/>
          <p:cNvSpPr>
            <a:spLocks noGrp="1"/>
          </p:cNvSpPr>
          <p:nvPr>
            <p:ph type="sldNum" sz="quarter" idx="12"/>
          </p:nvPr>
        </p:nvSpPr>
        <p:spPr/>
        <p:txBody>
          <a:bodyPr/>
          <a:lstStyle/>
          <a:p>
            <a:fld id="{4159259D-CDC3-47A9-A9F2-EBD2075CD29B}" type="slidenum">
              <a:rPr lang="en-US" sz="1100" smtClean="0"/>
              <a:pPr/>
              <a:t>15</a:t>
            </a:fld>
            <a:endParaRPr lang="en-US" sz="1100" dirty="0"/>
          </a:p>
        </p:txBody>
      </p:sp>
      <p:sp>
        <p:nvSpPr>
          <p:cNvPr id="8" name="TextBox 4">
            <a:extLst>
              <a:ext uri="{FF2B5EF4-FFF2-40B4-BE49-F238E27FC236}">
                <a16:creationId xmlns:a16="http://schemas.microsoft.com/office/drawing/2014/main" id="{F2A5A7F3-9C93-416A-9EB2-C5ACD5159822}"/>
              </a:ext>
            </a:extLst>
          </p:cNvPr>
          <p:cNvSpPr txBox="1"/>
          <p:nvPr/>
        </p:nvSpPr>
        <p:spPr>
          <a:xfrm>
            <a:off x="126672" y="4639210"/>
            <a:ext cx="5367099"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http://www.sdrg.org/ctcresource/risk_and_protective_factor_scale.pdf</a:t>
            </a:r>
          </a:p>
        </p:txBody>
      </p:sp>
      <p:sp>
        <p:nvSpPr>
          <p:cNvPr id="5" name="Footer Placeholder 4">
            <a:extLst>
              <a:ext uri="{FF2B5EF4-FFF2-40B4-BE49-F238E27FC236}">
                <a16:creationId xmlns:a16="http://schemas.microsoft.com/office/drawing/2014/main" id="{51B01DC8-79B4-DBBB-9D51-1080FE1FC15C}"/>
              </a:ext>
            </a:extLst>
          </p:cNvPr>
          <p:cNvSpPr>
            <a:spLocks noGrp="1"/>
          </p:cNvSpPr>
          <p:nvPr>
            <p:ph type="ftr" sz="quarter" idx="11"/>
          </p:nvPr>
        </p:nvSpPr>
        <p:spPr>
          <a:xfrm>
            <a:off x="-519852" y="6538913"/>
            <a:ext cx="5575211" cy="365125"/>
          </a:xfrm>
        </p:spPr>
        <p:txBody>
          <a:bodyPr/>
          <a:lstStyle/>
          <a:p>
            <a:r>
              <a:rPr lang="en-US" dirty="0"/>
              <a:t>Applied Prevention Science International Education Center - 2023</a:t>
            </a:r>
          </a:p>
        </p:txBody>
      </p:sp>
      <p:pic>
        <p:nvPicPr>
          <p:cNvPr id="7" name="Picture 6">
            <a:extLst>
              <a:ext uri="{FF2B5EF4-FFF2-40B4-BE49-F238E27FC236}">
                <a16:creationId xmlns:a16="http://schemas.microsoft.com/office/drawing/2014/main" id="{CDE7F955-BD96-4514-0ED2-70C485D1237B}"/>
              </a:ext>
            </a:extLst>
          </p:cNvPr>
          <p:cNvPicPr>
            <a:picLocks noChangeAspect="1"/>
          </p:cNvPicPr>
          <p:nvPr/>
        </p:nvPicPr>
        <p:blipFill>
          <a:blip r:embed="rId3"/>
          <a:stretch>
            <a:fillRect/>
          </a:stretch>
        </p:blipFill>
        <p:spPr>
          <a:xfrm>
            <a:off x="2523170" y="5810711"/>
            <a:ext cx="6620830" cy="1091279"/>
          </a:xfrm>
          <a:prstGeom prst="rect">
            <a:avLst/>
          </a:prstGeom>
        </p:spPr>
      </p:pic>
    </p:spTree>
    <p:extLst>
      <p:ext uri="{BB962C8B-B14F-4D97-AF65-F5344CB8AC3E}">
        <p14:creationId xmlns:p14="http://schemas.microsoft.com/office/powerpoint/2010/main" val="425107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 y="5892945"/>
            <a:ext cx="7315200" cy="400110"/>
          </a:xfrm>
          <a:prstGeom prst="rect">
            <a:avLst/>
          </a:prstGeom>
          <a:noFill/>
        </p:spPr>
        <p:txBody>
          <a:bodyPr wrap="square" rtlCol="0">
            <a:spAutoFit/>
          </a:bodyPr>
          <a:lstStyle/>
          <a:p>
            <a:r>
              <a:rPr lang="en-US" sz="1000" dirty="0">
                <a:latin typeface="Calibri" panose="020F0502020204030204" pitchFamily="34" charset="0"/>
              </a:rPr>
              <a:t>Source: </a:t>
            </a:r>
            <a:r>
              <a:rPr lang="en-US" sz="1000" dirty="0">
                <a:latin typeface="Calibri" panose="020F0502020204030204" pitchFamily="34" charset="0"/>
                <a:hlinkClick r:id="rId3"/>
              </a:rPr>
              <a:t>www.community.nsw.gov.au/about</a:t>
            </a:r>
            <a:endParaRPr lang="en-US" sz="1000" dirty="0">
              <a:latin typeface="Calibri" panose="020F0502020204030204" pitchFamily="34" charset="0"/>
            </a:endParaRPr>
          </a:p>
          <a:p>
            <a:r>
              <a:rPr lang="en-US" sz="1000" dirty="0">
                <a:latin typeface="Calibri" panose="020F0502020204030204" pitchFamily="34" charset="0"/>
              </a:rPr>
              <a:t>_us/news_and_publications/inside</a:t>
            </a:r>
            <a:r>
              <a:rPr lang="en-US" sz="1000" dirty="0"/>
              <a:t>...</a:t>
            </a:r>
          </a:p>
        </p:txBody>
      </p:sp>
      <p:sp>
        <p:nvSpPr>
          <p:cNvPr id="8" name="Title 7">
            <a:extLst>
              <a:ext uri="{FF2B5EF4-FFF2-40B4-BE49-F238E27FC236}">
                <a16:creationId xmlns:a16="http://schemas.microsoft.com/office/drawing/2014/main" id="{D4440436-2A36-5694-CA01-6E1155C280EE}"/>
              </a:ext>
            </a:extLst>
          </p:cNvPr>
          <p:cNvSpPr>
            <a:spLocks noGrp="1"/>
          </p:cNvSpPr>
          <p:nvPr>
            <p:ph type="title"/>
          </p:nvPr>
        </p:nvSpPr>
        <p:spPr>
          <a:xfrm>
            <a:off x="628650" y="-97498"/>
            <a:ext cx="8365039" cy="940424"/>
          </a:xfrm>
        </p:spPr>
        <p:txBody>
          <a:bodyPr>
            <a:noAutofit/>
          </a:bodyPr>
          <a:lstStyle/>
          <a:p>
            <a:r>
              <a:rPr lang="en-US" sz="2800" dirty="0"/>
              <a:t>Examples of Risk and Protective Factors</a:t>
            </a:r>
          </a:p>
        </p:txBody>
      </p:sp>
      <p:sp>
        <p:nvSpPr>
          <p:cNvPr id="11" name="Picture Placeholder 10">
            <a:extLst>
              <a:ext uri="{FF2B5EF4-FFF2-40B4-BE49-F238E27FC236}">
                <a16:creationId xmlns:a16="http://schemas.microsoft.com/office/drawing/2014/main" id="{53F70F88-A1C7-ECA5-AEC2-83CFA8CBD835}"/>
              </a:ext>
            </a:extLst>
          </p:cNvPr>
          <p:cNvSpPr>
            <a:spLocks noGrp="1"/>
          </p:cNvSpPr>
          <p:nvPr>
            <p:ph type="pic" sz="quarter" idx="11"/>
          </p:nvPr>
        </p:nvSpPr>
        <p:spPr/>
      </p:sp>
      <p:sp>
        <p:nvSpPr>
          <p:cNvPr id="3" name="Slide Number Placeholder 2">
            <a:extLst>
              <a:ext uri="{FF2B5EF4-FFF2-40B4-BE49-F238E27FC236}">
                <a16:creationId xmlns:a16="http://schemas.microsoft.com/office/drawing/2014/main" id="{534AA2C1-8739-4A1C-828A-D0554AC2BDDA}"/>
              </a:ext>
            </a:extLst>
          </p:cNvPr>
          <p:cNvSpPr>
            <a:spLocks noGrp="1"/>
          </p:cNvSpPr>
          <p:nvPr>
            <p:ph type="sldNum" sz="quarter" idx="4294967295"/>
          </p:nvPr>
        </p:nvSpPr>
        <p:spPr>
          <a:xfrm>
            <a:off x="7086600" y="6356350"/>
            <a:ext cx="2057400" cy="365125"/>
          </a:xfrm>
        </p:spPr>
        <p:txBody>
          <a:bodyPr/>
          <a:lstStyle/>
          <a:p>
            <a:fld id="{4C8A34A4-1EED-408B-95D8-35741F7CE40B}" type="slidenum">
              <a:rPr lang="en-US" smtClean="0"/>
              <a:t>16</a:t>
            </a:fld>
            <a:endParaRPr lang="en-US"/>
          </a:p>
        </p:txBody>
      </p:sp>
      <p:sp>
        <p:nvSpPr>
          <p:cNvPr id="5" name="Footer Placeholder 4">
            <a:extLst>
              <a:ext uri="{FF2B5EF4-FFF2-40B4-BE49-F238E27FC236}">
                <a16:creationId xmlns:a16="http://schemas.microsoft.com/office/drawing/2014/main" id="{0CFD52F3-9659-CFC3-3F48-23CCD05DC836}"/>
              </a:ext>
            </a:extLst>
          </p:cNvPr>
          <p:cNvSpPr>
            <a:spLocks noGrp="1"/>
          </p:cNvSpPr>
          <p:nvPr>
            <p:ph type="ftr" sz="quarter" idx="4294967295"/>
          </p:nvPr>
        </p:nvSpPr>
        <p:spPr>
          <a:xfrm>
            <a:off x="-149138" y="6563475"/>
            <a:ext cx="4960307" cy="365125"/>
          </a:xfrm>
        </p:spPr>
        <p:txBody>
          <a:bodyPr/>
          <a:lstStyle/>
          <a:p>
            <a:r>
              <a:rPr lang="en-US" dirty="0"/>
              <a:t>Applied Prevention Science International Education Center - 2023</a:t>
            </a:r>
          </a:p>
        </p:txBody>
      </p:sp>
      <p:pic>
        <p:nvPicPr>
          <p:cNvPr id="6" name="Picture Placeholder 6" descr="MHTTC stacked color bars">
            <a:extLst>
              <a:ext uri="{FF2B5EF4-FFF2-40B4-BE49-F238E27FC236}">
                <a16:creationId xmlns:a16="http://schemas.microsoft.com/office/drawing/2014/main" id="{471FFBE1-50E4-5F35-F20D-343E8B6E2DBD}"/>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pic>
        <p:nvPicPr>
          <p:cNvPr id="7" name="Picture 6">
            <a:extLst>
              <a:ext uri="{FF2B5EF4-FFF2-40B4-BE49-F238E27FC236}">
                <a16:creationId xmlns:a16="http://schemas.microsoft.com/office/drawing/2014/main" id="{93666EB1-DE9E-EED1-96F4-5615961E6B32}"/>
              </a:ext>
            </a:extLst>
          </p:cNvPr>
          <p:cNvPicPr>
            <a:picLocks noChangeAspect="1"/>
          </p:cNvPicPr>
          <p:nvPr/>
        </p:nvPicPr>
        <p:blipFill>
          <a:blip r:embed="rId5"/>
          <a:stretch>
            <a:fillRect/>
          </a:stretch>
        </p:blipFill>
        <p:spPr>
          <a:xfrm>
            <a:off x="798249" y="742682"/>
            <a:ext cx="7547502" cy="4993057"/>
          </a:xfrm>
          <a:prstGeom prst="rect">
            <a:avLst/>
          </a:prstGeom>
        </p:spPr>
      </p:pic>
    </p:spTree>
    <p:extLst>
      <p:ext uri="{BB962C8B-B14F-4D97-AF65-F5344CB8AC3E}">
        <p14:creationId xmlns:p14="http://schemas.microsoft.com/office/powerpoint/2010/main" val="366375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52" y="320674"/>
            <a:ext cx="7886700" cy="1325563"/>
          </a:xfrm>
        </p:spPr>
        <p:txBody>
          <a:bodyPr>
            <a:noAutofit/>
          </a:bodyPr>
          <a:lstStyle/>
          <a:p>
            <a:pPr algn="ctr"/>
            <a:r>
              <a:rPr lang="en-US" sz="4000" dirty="0"/>
              <a:t>Exploding New Research: </a:t>
            </a:r>
            <a:br>
              <a:rPr lang="en-US" sz="4000" dirty="0"/>
            </a:br>
            <a:r>
              <a:rPr lang="en-US" sz="4000" dirty="0"/>
              <a:t>Intriguing Directions </a:t>
            </a:r>
            <a:br>
              <a:rPr lang="en-US" dirty="0"/>
            </a:br>
            <a:r>
              <a:rPr lang="en-US" sz="1600" dirty="0"/>
              <a:t>(1/2)</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Genetics</a:t>
            </a:r>
          </a:p>
          <a:p>
            <a:pPr lvl="1"/>
            <a:r>
              <a:rPr lang="en-US" sz="2400" dirty="0">
                <a:solidFill>
                  <a:schemeClr val="tx1"/>
                </a:solidFill>
              </a:rPr>
              <a:t>Up to 70% of variance associated with diagnosis of substance abuse disorder or dependence is estimated to be inheritable (e.g., Kendler et al, 2003, Kendler et al., 2007; </a:t>
            </a:r>
            <a:r>
              <a:rPr lang="en-US" sz="2400" dirty="0" err="1">
                <a:solidFill>
                  <a:schemeClr val="tx1"/>
                </a:solidFill>
              </a:rPr>
              <a:t>Ducci</a:t>
            </a:r>
            <a:r>
              <a:rPr lang="en-US" sz="2400" dirty="0">
                <a:solidFill>
                  <a:schemeClr val="tx1"/>
                </a:solidFill>
              </a:rPr>
              <a:t> and Goldman, 2012)</a:t>
            </a:r>
          </a:p>
          <a:p>
            <a:pPr lvl="1"/>
            <a:r>
              <a:rPr lang="en-US" sz="2400" dirty="0">
                <a:solidFill>
                  <a:schemeClr val="tx1"/>
                </a:solidFill>
              </a:rPr>
              <a:t>100% of genetic variance and 80% of phenotypic variance are shared across different substances and other substance use disorders (e.g., Tsuang et al., 2001)</a:t>
            </a:r>
          </a:p>
          <a:p>
            <a:pPr lvl="1"/>
            <a:r>
              <a:rPr lang="en-US" sz="2400" dirty="0">
                <a:solidFill>
                  <a:schemeClr val="tx1"/>
                </a:solidFill>
              </a:rPr>
              <a:t>Other neurological process associated with onset of substance use disorders and other problem behaviors</a:t>
            </a:r>
          </a:p>
          <a:p>
            <a:pPr lvl="1"/>
            <a:endParaRPr lang="en-US" dirty="0"/>
          </a:p>
        </p:txBody>
      </p:sp>
      <p:sp>
        <p:nvSpPr>
          <p:cNvPr id="4" name="Slide Number Placeholder 3"/>
          <p:cNvSpPr>
            <a:spLocks noGrp="1"/>
          </p:cNvSpPr>
          <p:nvPr>
            <p:ph type="sldNum" sz="quarter" idx="12"/>
          </p:nvPr>
        </p:nvSpPr>
        <p:spPr/>
        <p:txBody>
          <a:bodyPr/>
          <a:lstStyle/>
          <a:p>
            <a:fld id="{81C02665-533B-4FC5-8C6D-327A113A6BA1}" type="slidenum">
              <a:rPr lang="en-US" smtClean="0"/>
              <a:t>17</a:t>
            </a:fld>
            <a:endParaRPr lang="en-US"/>
          </a:p>
        </p:txBody>
      </p:sp>
      <p:sp>
        <p:nvSpPr>
          <p:cNvPr id="5" name="Footer Placeholder 4">
            <a:extLst>
              <a:ext uri="{FF2B5EF4-FFF2-40B4-BE49-F238E27FC236}">
                <a16:creationId xmlns:a16="http://schemas.microsoft.com/office/drawing/2014/main" id="{542012F8-4B4F-34D2-C451-34BDCA5765D8}"/>
              </a:ext>
            </a:extLst>
          </p:cNvPr>
          <p:cNvSpPr>
            <a:spLocks noGrp="1"/>
          </p:cNvSpPr>
          <p:nvPr>
            <p:ph type="ftr" sz="quarter" idx="11"/>
          </p:nvPr>
        </p:nvSpPr>
        <p:spPr>
          <a:xfrm>
            <a:off x="-250522" y="6538913"/>
            <a:ext cx="5223353" cy="365125"/>
          </a:xfrm>
        </p:spPr>
        <p:txBody>
          <a:bodyPr/>
          <a:lstStyle/>
          <a:p>
            <a:r>
              <a:rPr lang="en-US" dirty="0"/>
              <a:t>Applied Prevention Science International Education Center - 2023</a:t>
            </a:r>
          </a:p>
        </p:txBody>
      </p:sp>
      <p:pic>
        <p:nvPicPr>
          <p:cNvPr id="8" name="Picture Placeholder 6" descr="MHTTC stacked color bars">
            <a:extLst>
              <a:ext uri="{FF2B5EF4-FFF2-40B4-BE49-F238E27FC236}">
                <a16:creationId xmlns:a16="http://schemas.microsoft.com/office/drawing/2014/main" id="{30925718-9069-8FAF-C531-E8FDD30266D4}"/>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421880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Exploding New Research: </a:t>
            </a:r>
            <a:br>
              <a:rPr lang="en-US" sz="4000" dirty="0"/>
            </a:br>
            <a:r>
              <a:rPr lang="en-US" sz="4000" dirty="0"/>
              <a:t>Intriguing Directions </a:t>
            </a:r>
            <a:br>
              <a:rPr lang="en-US" dirty="0"/>
            </a:br>
            <a:r>
              <a:rPr lang="en-US" sz="1600" dirty="0"/>
              <a:t>(2/2)</a:t>
            </a:r>
            <a:endParaRPr lang="en-US" dirty="0"/>
          </a:p>
        </p:txBody>
      </p:sp>
      <p:sp>
        <p:nvSpPr>
          <p:cNvPr id="3" name="Content Placeholder 2"/>
          <p:cNvSpPr>
            <a:spLocks noGrp="1"/>
          </p:cNvSpPr>
          <p:nvPr>
            <p:ph idx="1"/>
          </p:nvPr>
        </p:nvSpPr>
        <p:spPr>
          <a:xfrm>
            <a:off x="539431" y="2151508"/>
            <a:ext cx="8042276" cy="3576192"/>
          </a:xfrm>
        </p:spPr>
        <p:txBody>
          <a:bodyPr>
            <a:normAutofit/>
          </a:bodyPr>
          <a:lstStyle/>
          <a:p>
            <a:r>
              <a:rPr lang="en-US" dirty="0">
                <a:solidFill>
                  <a:schemeClr val="tx1"/>
                </a:solidFill>
              </a:rPr>
              <a:t>Neurobiology, Adolescent Brain Development</a:t>
            </a:r>
          </a:p>
          <a:p>
            <a:pPr lvl="1"/>
            <a:r>
              <a:rPr lang="en-US" sz="2400" dirty="0">
                <a:solidFill>
                  <a:schemeClr val="tx1"/>
                </a:solidFill>
              </a:rPr>
              <a:t>Cortex changes and functional reorganization of neural circuitry</a:t>
            </a:r>
          </a:p>
          <a:p>
            <a:pPr lvl="2"/>
            <a:r>
              <a:rPr lang="en-US" sz="2400" dirty="0">
                <a:solidFill>
                  <a:schemeClr val="tx1"/>
                </a:solidFill>
              </a:rPr>
              <a:t>Cognitive functioning (decision making, self-monitoring, abstract thinking, forming goal strategies),</a:t>
            </a:r>
          </a:p>
          <a:p>
            <a:pPr lvl="2"/>
            <a:r>
              <a:rPr lang="en-US" sz="2400" dirty="0">
                <a:solidFill>
                  <a:schemeClr val="tx1"/>
                </a:solidFill>
              </a:rPr>
              <a:t>Behavioral and affective regulation</a:t>
            </a:r>
          </a:p>
          <a:p>
            <a:r>
              <a:rPr lang="en-US" dirty="0">
                <a:solidFill>
                  <a:schemeClr val="tx1"/>
                </a:solidFill>
              </a:rPr>
              <a:t>Psychopathology</a:t>
            </a:r>
          </a:p>
        </p:txBody>
      </p:sp>
      <p:sp>
        <p:nvSpPr>
          <p:cNvPr id="4" name="Slide Number Placeholder 3"/>
          <p:cNvSpPr>
            <a:spLocks noGrp="1"/>
          </p:cNvSpPr>
          <p:nvPr>
            <p:ph type="sldNum" sz="quarter" idx="12"/>
          </p:nvPr>
        </p:nvSpPr>
        <p:spPr/>
        <p:txBody>
          <a:bodyPr/>
          <a:lstStyle/>
          <a:p>
            <a:fld id="{81C02665-533B-4FC5-8C6D-327A113A6BA1}" type="slidenum">
              <a:rPr lang="en-US" smtClean="0"/>
              <a:t>18</a:t>
            </a:fld>
            <a:endParaRPr lang="en-US"/>
          </a:p>
        </p:txBody>
      </p:sp>
      <p:sp>
        <p:nvSpPr>
          <p:cNvPr id="5" name="Footer Placeholder 4">
            <a:extLst>
              <a:ext uri="{FF2B5EF4-FFF2-40B4-BE49-F238E27FC236}">
                <a16:creationId xmlns:a16="http://schemas.microsoft.com/office/drawing/2014/main" id="{29361398-306F-0F4A-D98A-B8FEEECD66F9}"/>
              </a:ext>
            </a:extLst>
          </p:cNvPr>
          <p:cNvSpPr>
            <a:spLocks noGrp="1"/>
          </p:cNvSpPr>
          <p:nvPr>
            <p:ph type="ftr" sz="quarter" idx="11"/>
          </p:nvPr>
        </p:nvSpPr>
        <p:spPr>
          <a:xfrm>
            <a:off x="0" y="6538913"/>
            <a:ext cx="4947781"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60587690-05A2-E064-870C-779BEFCD8EF5}"/>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61671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Nature-Environment</a:t>
            </a:r>
          </a:p>
        </p:txBody>
      </p:sp>
      <p:sp>
        <p:nvSpPr>
          <p:cNvPr id="3" name="Content Placeholder 2"/>
          <p:cNvSpPr>
            <a:spLocks noGrp="1"/>
          </p:cNvSpPr>
          <p:nvPr>
            <p:ph idx="1"/>
          </p:nvPr>
        </p:nvSpPr>
        <p:spPr>
          <a:xfrm>
            <a:off x="539431" y="2151508"/>
            <a:ext cx="8042276" cy="3727845"/>
          </a:xfrm>
        </p:spPr>
        <p:txBody>
          <a:bodyPr>
            <a:normAutofit/>
          </a:bodyPr>
          <a:lstStyle/>
          <a:p>
            <a:r>
              <a:rPr lang="en-US" dirty="0">
                <a:solidFill>
                  <a:schemeClr val="tx1"/>
                </a:solidFill>
              </a:rPr>
              <a:t>Proximal environments</a:t>
            </a:r>
          </a:p>
          <a:p>
            <a:pPr lvl="1"/>
            <a:r>
              <a:rPr lang="en-US" sz="2400" dirty="0">
                <a:solidFill>
                  <a:schemeClr val="tx1"/>
                </a:solidFill>
              </a:rPr>
              <a:t>Parenting</a:t>
            </a:r>
          </a:p>
          <a:p>
            <a:pPr lvl="1"/>
            <a:r>
              <a:rPr lang="en-US" sz="2400" dirty="0">
                <a:solidFill>
                  <a:schemeClr val="tx1"/>
                </a:solidFill>
              </a:rPr>
              <a:t>Positive school climate</a:t>
            </a:r>
          </a:p>
          <a:p>
            <a:r>
              <a:rPr lang="en-US" dirty="0">
                <a:solidFill>
                  <a:schemeClr val="tx1"/>
                </a:solidFill>
              </a:rPr>
              <a:t>Distal environments</a:t>
            </a:r>
          </a:p>
          <a:p>
            <a:pPr lvl="1"/>
            <a:r>
              <a:rPr lang="en-US" sz="2400" dirty="0">
                <a:solidFill>
                  <a:schemeClr val="tx1"/>
                </a:solidFill>
              </a:rPr>
              <a:t>Physical neighborhood of residence, </a:t>
            </a:r>
          </a:p>
          <a:p>
            <a:pPr lvl="1"/>
            <a:r>
              <a:rPr lang="en-US" sz="2400" dirty="0">
                <a:solidFill>
                  <a:schemeClr val="tx1"/>
                </a:solidFill>
              </a:rPr>
              <a:t>Social/normative community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C02665-533B-4FC5-8C6D-327A113A6BA1}" type="slidenum">
              <a:rPr lang="en-US" smtClean="0"/>
              <a:t>19</a:t>
            </a:fld>
            <a:endParaRPr lang="en-US"/>
          </a:p>
        </p:txBody>
      </p:sp>
      <p:sp>
        <p:nvSpPr>
          <p:cNvPr id="7" name="TextBox 6">
            <a:extLst>
              <a:ext uri="{FF2B5EF4-FFF2-40B4-BE49-F238E27FC236}">
                <a16:creationId xmlns:a16="http://schemas.microsoft.com/office/drawing/2014/main" id="{FA8F2E3B-2D4C-4C74-9A88-F0DD9EE755B2}"/>
              </a:ext>
            </a:extLst>
          </p:cNvPr>
          <p:cNvSpPr txBox="1"/>
          <p:nvPr/>
        </p:nvSpPr>
        <p:spPr>
          <a:xfrm>
            <a:off x="539431" y="5470518"/>
            <a:ext cx="29337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Brody et al., 2018</a:t>
            </a:r>
          </a:p>
        </p:txBody>
      </p:sp>
      <p:sp>
        <p:nvSpPr>
          <p:cNvPr id="5" name="Footer Placeholder 4">
            <a:extLst>
              <a:ext uri="{FF2B5EF4-FFF2-40B4-BE49-F238E27FC236}">
                <a16:creationId xmlns:a16="http://schemas.microsoft.com/office/drawing/2014/main" id="{A0F86CA5-5F8A-42B1-0198-30B83A2E6FA1}"/>
              </a:ext>
            </a:extLst>
          </p:cNvPr>
          <p:cNvSpPr>
            <a:spLocks noGrp="1"/>
          </p:cNvSpPr>
          <p:nvPr>
            <p:ph type="ftr" sz="quarter" idx="11"/>
          </p:nvPr>
        </p:nvSpPr>
        <p:spPr>
          <a:xfrm>
            <a:off x="-212943" y="6538913"/>
            <a:ext cx="5123145" cy="365125"/>
          </a:xfrm>
        </p:spPr>
        <p:txBody>
          <a:bodyPr/>
          <a:lstStyle/>
          <a:p>
            <a:r>
              <a:rPr lang="en-US" dirty="0"/>
              <a:t>Applied Prevention Science International Education Center - 2023</a:t>
            </a:r>
          </a:p>
        </p:txBody>
      </p:sp>
      <p:pic>
        <p:nvPicPr>
          <p:cNvPr id="8" name="Picture Placeholder 6" descr="MHTTC stacked color bars">
            <a:extLst>
              <a:ext uri="{FF2B5EF4-FFF2-40B4-BE49-F238E27FC236}">
                <a16:creationId xmlns:a16="http://schemas.microsoft.com/office/drawing/2014/main" id="{82FD8E58-5A56-0C41-39BC-1FBE710C8918}"/>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332024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ed10948630_6_7"/>
          <p:cNvSpPr txBox="1">
            <a:spLocks noGrp="1"/>
          </p:cNvSpPr>
          <p:nvPr>
            <p:ph type="title" idx="4294967295"/>
          </p:nvPr>
        </p:nvSpPr>
        <p:spPr>
          <a:xfrm>
            <a:off x="843200" y="1117875"/>
            <a:ext cx="7886700" cy="9937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sz="3600" dirty="0"/>
              <a:t>This Webinar is Now Live</a:t>
            </a:r>
            <a:endParaRPr sz="3600" b="1" dirty="0"/>
          </a:p>
        </p:txBody>
      </p:sp>
      <p:sp>
        <p:nvSpPr>
          <p:cNvPr id="110" name="Google Shape;110;ged10948630_6_7"/>
          <p:cNvSpPr txBox="1">
            <a:spLocks noGrp="1"/>
          </p:cNvSpPr>
          <p:nvPr>
            <p:ph type="body" idx="4294967295"/>
          </p:nvPr>
        </p:nvSpPr>
        <p:spPr>
          <a:xfrm>
            <a:off x="538400" y="3531870"/>
            <a:ext cx="7886700" cy="14281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sz="1800" dirty="0">
                <a:solidFill>
                  <a:schemeClr val="dk1"/>
                </a:solidFill>
              </a:rPr>
              <a:t>This webinar is being recorded and will be available for future viewing along with a copy of today’s slides.</a:t>
            </a:r>
            <a:br>
              <a:rPr lang="en-US" sz="1800" dirty="0">
                <a:solidFill>
                  <a:schemeClr val="dk1"/>
                </a:solidFill>
              </a:rPr>
            </a:br>
            <a:endParaRPr sz="1800" dirty="0">
              <a:solidFill>
                <a:schemeClr val="dk1"/>
              </a:solidFill>
            </a:endParaRPr>
          </a:p>
        </p:txBody>
      </p:sp>
      <p:pic>
        <p:nvPicPr>
          <p:cNvPr id="111" name="Google Shape;111;ged10948630_6_7" descr="Stacked color bars with 8 different colors" title="Stacked Color Bars"/>
          <p:cNvPicPr preferRelativeResize="0"/>
          <p:nvPr/>
        </p:nvPicPr>
        <p:blipFill rotWithShape="1">
          <a:blip r:embed="rId3">
            <a:alphaModFix/>
          </a:blip>
          <a:srcRect l="-16666" r="-16666"/>
          <a:stretch/>
        </p:blipFill>
        <p:spPr>
          <a:xfrm>
            <a:off x="6662059" y="4960059"/>
            <a:ext cx="2851777" cy="1327548"/>
          </a:xfrm>
          <a:prstGeom prst="rect">
            <a:avLst/>
          </a:prstGeom>
          <a:noFill/>
          <a:ln>
            <a:noFill/>
          </a:ln>
        </p:spPr>
      </p:pic>
      <p:pic>
        <p:nvPicPr>
          <p:cNvPr id="112" name="Google Shape;112;ged10948630_6_7"/>
          <p:cNvPicPr preferRelativeResize="0"/>
          <p:nvPr/>
        </p:nvPicPr>
        <p:blipFill rotWithShape="1">
          <a:blip r:embed="rId4">
            <a:alphaModFix/>
          </a:blip>
          <a:srcRect/>
          <a:stretch/>
        </p:blipFill>
        <p:spPr>
          <a:xfrm>
            <a:off x="4329350" y="2307350"/>
            <a:ext cx="914400" cy="914400"/>
          </a:xfrm>
          <a:prstGeom prst="rect">
            <a:avLst/>
          </a:prstGeom>
          <a:noFill/>
          <a:ln>
            <a:noFill/>
          </a:ln>
        </p:spPr>
      </p:pic>
    </p:spTree>
    <p:extLst>
      <p:ext uri="{BB962C8B-B14F-4D97-AF65-F5344CB8AC3E}">
        <p14:creationId xmlns:p14="http://schemas.microsoft.com/office/powerpoint/2010/main" val="164978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06438" y="136524"/>
            <a:ext cx="7886700" cy="1325563"/>
          </a:xfrm>
        </p:spPr>
        <p:txBody>
          <a:bodyPr>
            <a:noAutofit/>
          </a:bodyPr>
          <a:lstStyle/>
          <a:p>
            <a:pPr algn="ctr"/>
            <a:r>
              <a:rPr lang="en-US" altLang="en-US" sz="3600" b="1" dirty="0"/>
              <a:t>Life Course Social Field Concept </a:t>
            </a:r>
          </a:p>
        </p:txBody>
      </p:sp>
      <p:sp>
        <p:nvSpPr>
          <p:cNvPr id="3" name="Slide Number Placeholder 2">
            <a:extLst>
              <a:ext uri="{FF2B5EF4-FFF2-40B4-BE49-F238E27FC236}">
                <a16:creationId xmlns:a16="http://schemas.microsoft.com/office/drawing/2014/main" id="{5B62AE19-9CB5-480B-A8AA-3202622E3B42}"/>
              </a:ext>
            </a:extLst>
          </p:cNvPr>
          <p:cNvSpPr>
            <a:spLocks noGrp="1"/>
          </p:cNvSpPr>
          <p:nvPr>
            <p:ph type="sldNum" sz="quarter" idx="12"/>
          </p:nvPr>
        </p:nvSpPr>
        <p:spPr/>
        <p:txBody>
          <a:bodyPr/>
          <a:lstStyle/>
          <a:p>
            <a:fld id="{4C8A34A4-1EED-408B-95D8-35741F7CE40B}" type="slidenum">
              <a:rPr lang="en-US" smtClean="0"/>
              <a:t>20</a:t>
            </a:fld>
            <a:endParaRPr lang="en-US"/>
          </a:p>
        </p:txBody>
      </p:sp>
      <p:pic>
        <p:nvPicPr>
          <p:cNvPr id="30723" name="Picture 2" descr="Lifecourse 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1304307"/>
            <a:ext cx="8042277" cy="4463080"/>
          </a:xfrm>
          <a:prstGeom prst="rect">
            <a:avLst/>
          </a:prstGeom>
          <a:noFill/>
          <a:ln w="9525">
            <a:solidFill>
              <a:srgbClr val="0070C0"/>
            </a:solidFill>
            <a:miter lim="800000"/>
            <a:headEnd/>
            <a:tailEnd/>
          </a:ln>
          <a:extLst>
            <a:ext uri="{909E8E84-426E-40dd-AFC4-6F175D3DCCD1}">
              <a14:hiddenFill xmlns=""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3C81B41-85EE-77B6-B57C-0FA25A7CF03F}"/>
              </a:ext>
            </a:extLst>
          </p:cNvPr>
          <p:cNvSpPr>
            <a:spLocks noGrp="1"/>
          </p:cNvSpPr>
          <p:nvPr>
            <p:ph type="ftr" sz="quarter" idx="11"/>
          </p:nvPr>
        </p:nvSpPr>
        <p:spPr>
          <a:xfrm>
            <a:off x="0" y="6570045"/>
            <a:ext cx="4809995" cy="365125"/>
          </a:xfrm>
        </p:spPr>
        <p:txBody>
          <a:bodyPr/>
          <a:lstStyle/>
          <a:p>
            <a:r>
              <a:rPr lang="en-US" dirty="0"/>
              <a:t>Applied Prevention Science International Education Center - 2023</a:t>
            </a:r>
          </a:p>
        </p:txBody>
      </p:sp>
      <p:pic>
        <p:nvPicPr>
          <p:cNvPr id="5" name="Picture Placeholder 6" descr="MHTTC stacked color bars">
            <a:extLst>
              <a:ext uri="{FF2B5EF4-FFF2-40B4-BE49-F238E27FC236}">
                <a16:creationId xmlns:a16="http://schemas.microsoft.com/office/drawing/2014/main" id="{0AF88576-3B52-3E8D-30F1-ED1118089A2D}"/>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807164"/>
            <a:ext cx="6618287" cy="1090613"/>
          </a:xfrm>
          <a:prstGeom prst="rect">
            <a:avLst/>
          </a:prstGeom>
        </p:spPr>
      </p:pic>
      <p:sp>
        <p:nvSpPr>
          <p:cNvPr id="6" name="TextBox 5">
            <a:extLst>
              <a:ext uri="{FF2B5EF4-FFF2-40B4-BE49-F238E27FC236}">
                <a16:creationId xmlns:a16="http://schemas.microsoft.com/office/drawing/2014/main" id="{43B65712-C08C-0FBA-0829-52E08AC99367}"/>
              </a:ext>
            </a:extLst>
          </p:cNvPr>
          <p:cNvSpPr txBox="1"/>
          <p:nvPr/>
        </p:nvSpPr>
        <p:spPr>
          <a:xfrm>
            <a:off x="313151" y="6012493"/>
            <a:ext cx="2212562" cy="276999"/>
          </a:xfrm>
          <a:prstGeom prst="rect">
            <a:avLst/>
          </a:prstGeom>
          <a:noFill/>
        </p:spPr>
        <p:txBody>
          <a:bodyPr wrap="square" rtlCol="0">
            <a:spAutoFit/>
          </a:bodyPr>
          <a:lstStyle/>
          <a:p>
            <a:r>
              <a:rPr lang="en-US" sz="1200" dirty="0"/>
              <a:t>Kellam et al., 1975</a:t>
            </a:r>
          </a:p>
        </p:txBody>
      </p:sp>
    </p:spTree>
    <p:extLst>
      <p:ext uri="{BB962C8B-B14F-4D97-AF65-F5344CB8AC3E}">
        <p14:creationId xmlns:p14="http://schemas.microsoft.com/office/powerpoint/2010/main" val="423078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Socialization</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Human infants are born without any culture.</a:t>
            </a:r>
          </a:p>
          <a:p>
            <a:r>
              <a:rPr lang="en-US" dirty="0">
                <a:solidFill>
                  <a:schemeClr val="tx1"/>
                </a:solidFill>
              </a:rPr>
              <a:t>Socialization is a process of transferring culturally acceptable attitudes, norms, beliefs and behaviors and to respond to such cues in the appropriate manner.</a:t>
            </a:r>
          </a:p>
          <a:p>
            <a:r>
              <a:rPr lang="en-US" dirty="0">
                <a:solidFill>
                  <a:schemeClr val="tx1"/>
                </a:solidFill>
              </a:rPr>
              <a:t>Since socialization is a lifelong process, the individual will be socialized by a large array of different socializing agents (e.g., parents, teachers, peer groups, religious, economic and political organization and virtual agents, such as mass media).</a:t>
            </a:r>
          </a:p>
          <a:p>
            <a:endParaRPr lang="en-US" dirty="0"/>
          </a:p>
        </p:txBody>
      </p:sp>
      <p:sp>
        <p:nvSpPr>
          <p:cNvPr id="4" name="Slide Number Placeholder 3"/>
          <p:cNvSpPr>
            <a:spLocks noGrp="1"/>
          </p:cNvSpPr>
          <p:nvPr>
            <p:ph type="sldNum" sz="quarter" idx="12"/>
          </p:nvPr>
        </p:nvSpPr>
        <p:spPr/>
        <p:txBody>
          <a:bodyPr/>
          <a:lstStyle/>
          <a:p>
            <a:fld id="{81C02665-533B-4FC5-8C6D-327A113A6BA1}" type="slidenum">
              <a:rPr lang="en-US" smtClean="0"/>
              <a:t>21</a:t>
            </a:fld>
            <a:endParaRPr lang="en-US"/>
          </a:p>
        </p:txBody>
      </p:sp>
      <p:sp>
        <p:nvSpPr>
          <p:cNvPr id="5" name="Footer Placeholder 4">
            <a:extLst>
              <a:ext uri="{FF2B5EF4-FFF2-40B4-BE49-F238E27FC236}">
                <a16:creationId xmlns:a16="http://schemas.microsoft.com/office/drawing/2014/main" id="{20B992A9-C892-7592-C22B-9D07771A7CCB}"/>
              </a:ext>
            </a:extLst>
          </p:cNvPr>
          <p:cNvSpPr>
            <a:spLocks noGrp="1"/>
          </p:cNvSpPr>
          <p:nvPr>
            <p:ph type="ftr" sz="quarter" idx="11"/>
          </p:nvPr>
        </p:nvSpPr>
        <p:spPr>
          <a:xfrm>
            <a:off x="-162839" y="6538913"/>
            <a:ext cx="4947781"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8E87CBE8-BB86-5364-6127-7B1FEE1DC6AA}"/>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090454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a:cxnSpLocks/>
            <a:stCxn id="23" idx="2"/>
          </p:cNvCxnSpPr>
          <p:nvPr/>
        </p:nvCxnSpPr>
        <p:spPr>
          <a:xfrm>
            <a:off x="7195341" y="3789940"/>
            <a:ext cx="15179" cy="2752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1C02665-533B-4FC5-8C6D-327A113A6BA1}" type="slidenum">
              <a:rPr lang="en-US" smtClean="0"/>
              <a:t>22</a:t>
            </a:fld>
            <a:endParaRPr lang="en-US"/>
          </a:p>
        </p:txBody>
      </p:sp>
      <p:grpSp>
        <p:nvGrpSpPr>
          <p:cNvPr id="101" name="Group 100">
            <a:extLst>
              <a:ext uri="{FF2B5EF4-FFF2-40B4-BE49-F238E27FC236}">
                <a16:creationId xmlns:a16="http://schemas.microsoft.com/office/drawing/2014/main" id="{895331A0-9E6B-A391-94EB-21689B253A51}"/>
              </a:ext>
            </a:extLst>
          </p:cNvPr>
          <p:cNvGrpSpPr/>
          <p:nvPr/>
        </p:nvGrpSpPr>
        <p:grpSpPr>
          <a:xfrm>
            <a:off x="652222" y="394563"/>
            <a:ext cx="8503428" cy="5348687"/>
            <a:chOff x="652222" y="394563"/>
            <a:chExt cx="8503428" cy="5348687"/>
          </a:xfrm>
        </p:grpSpPr>
        <p:sp>
          <p:nvSpPr>
            <p:cNvPr id="2" name="Oval 18"/>
            <p:cNvSpPr/>
            <p:nvPr/>
          </p:nvSpPr>
          <p:spPr>
            <a:xfrm>
              <a:off x="2034523" y="2786828"/>
              <a:ext cx="1555824" cy="597505"/>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pitchFamily="34" charset="0"/>
                  <a:cs typeface="Arial" pitchFamily="34" charset="0"/>
                </a:rPr>
                <a:t>Vulnerability</a:t>
              </a:r>
            </a:p>
          </p:txBody>
        </p:sp>
        <p:sp>
          <p:nvSpPr>
            <p:cNvPr id="3" name="Rounded Rectangle 2"/>
            <p:cNvSpPr/>
            <p:nvPr/>
          </p:nvSpPr>
          <p:spPr>
            <a:xfrm>
              <a:off x="6324768" y="4029905"/>
              <a:ext cx="2099170" cy="1169683"/>
            </a:xfrm>
            <a:prstGeom prst="round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pitchFamily="34" charset="0"/>
                  <a:cs typeface="Arial" pitchFamily="34" charset="0"/>
                </a:rPr>
                <a:t>Outcomes Behaviors</a:t>
              </a:r>
            </a:p>
            <a:p>
              <a:pPr>
                <a:buFont typeface="Arial" pitchFamily="34" charset="0"/>
                <a:buChar char="•"/>
              </a:pPr>
              <a:r>
                <a:rPr lang="en-US" sz="1000" b="1" dirty="0">
                  <a:solidFill>
                    <a:schemeClr val="tx1"/>
                  </a:solidFill>
                  <a:latin typeface="Arial" pitchFamily="34" charset="0"/>
                  <a:cs typeface="Arial" pitchFamily="34" charset="0"/>
                </a:rPr>
                <a:t>Academic Attainment</a:t>
              </a:r>
            </a:p>
            <a:p>
              <a:pPr>
                <a:buFont typeface="Arial" pitchFamily="34" charset="0"/>
                <a:buChar char="•"/>
              </a:pPr>
              <a:r>
                <a:rPr lang="en-US" sz="1000" b="1" dirty="0">
                  <a:solidFill>
                    <a:schemeClr val="tx1"/>
                  </a:solidFill>
                  <a:latin typeface="Arial" pitchFamily="34" charset="0"/>
                  <a:cs typeface="Arial" pitchFamily="34" charset="0"/>
                </a:rPr>
                <a:t>Peer Involvement</a:t>
              </a:r>
            </a:p>
            <a:p>
              <a:pPr>
                <a:buFont typeface="Arial" pitchFamily="34" charset="0"/>
                <a:buChar char="•"/>
              </a:pPr>
              <a:r>
                <a:rPr lang="en-US" sz="1000" b="1" dirty="0">
                  <a:solidFill>
                    <a:schemeClr val="tx1"/>
                  </a:solidFill>
                  <a:latin typeface="Arial" pitchFamily="34" charset="0"/>
                  <a:cs typeface="Arial" pitchFamily="34" charset="0"/>
                </a:rPr>
                <a:t>Employment Status</a:t>
              </a:r>
            </a:p>
            <a:p>
              <a:pPr>
                <a:buFont typeface="Arial" pitchFamily="34" charset="0"/>
                <a:buChar char="•"/>
              </a:pPr>
              <a:r>
                <a:rPr lang="en-US" sz="1000" b="1" dirty="0">
                  <a:solidFill>
                    <a:schemeClr val="tx1"/>
                  </a:solidFill>
                  <a:latin typeface="Arial" pitchFamily="34" charset="0"/>
                  <a:cs typeface="Arial" pitchFamily="34" charset="0"/>
                </a:rPr>
                <a:t>Legal Status</a:t>
              </a:r>
            </a:p>
            <a:p>
              <a:pPr>
                <a:buFont typeface="Arial" pitchFamily="34" charset="0"/>
                <a:buChar char="•"/>
              </a:pPr>
              <a:r>
                <a:rPr lang="en-US" sz="1000" b="1" dirty="0">
                  <a:solidFill>
                    <a:schemeClr val="tx1"/>
                  </a:solidFill>
                  <a:latin typeface="Arial" pitchFamily="34" charset="0"/>
                  <a:cs typeface="Arial" pitchFamily="34" charset="0"/>
                </a:rPr>
                <a:t>Substance Use</a:t>
              </a:r>
            </a:p>
            <a:p>
              <a:pPr>
                <a:buFont typeface="Arial" pitchFamily="34" charset="0"/>
                <a:buChar char="•"/>
              </a:pPr>
              <a:r>
                <a:rPr lang="en-US" sz="1000" b="1" dirty="0">
                  <a:solidFill>
                    <a:schemeClr val="tx1"/>
                  </a:solidFill>
                  <a:latin typeface="Arial" pitchFamily="34" charset="0"/>
                  <a:cs typeface="Arial" pitchFamily="34" charset="0"/>
                </a:rPr>
                <a:t>Sexual Health Status</a:t>
              </a:r>
            </a:p>
          </p:txBody>
        </p:sp>
        <p:sp>
          <p:nvSpPr>
            <p:cNvPr id="4" name="Rounded Rectangle 3"/>
            <p:cNvSpPr/>
            <p:nvPr/>
          </p:nvSpPr>
          <p:spPr>
            <a:xfrm>
              <a:off x="5835484" y="1579169"/>
              <a:ext cx="2724652" cy="1015759"/>
            </a:xfrm>
            <a:prstGeom prst="roundRect">
              <a:avLst/>
            </a:prstGeom>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1200" b="1" dirty="0">
                  <a:solidFill>
                    <a:schemeClr val="tx1"/>
                  </a:solidFill>
                  <a:latin typeface="Arial" pitchFamily="34" charset="0"/>
                  <a:cs typeface="Arial" pitchFamily="34" charset="0"/>
                </a:rPr>
                <a:t>Attitudes/Beliefs</a:t>
              </a:r>
              <a:endParaRPr lang="en-US" sz="1200" dirty="0">
                <a:solidFill>
                  <a:schemeClr val="tx1"/>
                </a:solidFill>
                <a:latin typeface="Arial" pitchFamily="34" charset="0"/>
                <a:cs typeface="Arial" pitchFamily="34" charset="0"/>
              </a:endParaRPr>
            </a:p>
            <a:p>
              <a:pPr>
                <a:buFont typeface="Arial" pitchFamily="34" charset="0"/>
                <a:buChar char="•"/>
              </a:pPr>
              <a:r>
                <a:rPr lang="en-US" sz="1000" b="1" dirty="0">
                  <a:solidFill>
                    <a:schemeClr val="tx1"/>
                  </a:solidFill>
                  <a:latin typeface="Arial" pitchFamily="34" charset="0"/>
                  <a:cs typeface="Arial" pitchFamily="34" charset="0"/>
                </a:rPr>
                <a:t>Prosocial Attitudes and behaviors</a:t>
              </a:r>
            </a:p>
            <a:p>
              <a:pPr>
                <a:buFont typeface="Arial" pitchFamily="34" charset="0"/>
                <a:buChar char="•"/>
              </a:pPr>
              <a:r>
                <a:rPr lang="en-US" sz="1000" b="1" dirty="0">
                  <a:solidFill>
                    <a:schemeClr val="tx1"/>
                  </a:solidFill>
                  <a:latin typeface="Arial" pitchFamily="34" charset="0"/>
                  <a:cs typeface="Arial" pitchFamily="34" charset="0"/>
                </a:rPr>
                <a:t>Normative Beliefs</a:t>
              </a:r>
            </a:p>
            <a:p>
              <a:pPr>
                <a:buFont typeface="Arial" pitchFamily="34" charset="0"/>
                <a:buChar char="•"/>
              </a:pPr>
              <a:r>
                <a:rPr lang="en-US" sz="1000" b="1" dirty="0">
                  <a:solidFill>
                    <a:schemeClr val="tx1"/>
                  </a:solidFill>
                  <a:latin typeface="Arial" pitchFamily="34" charset="0"/>
                  <a:cs typeface="Arial" pitchFamily="34" charset="0"/>
                </a:rPr>
                <a:t>Perceptions of risks/consequences</a:t>
              </a:r>
            </a:p>
            <a:p>
              <a:pPr>
                <a:buFont typeface="Arial" pitchFamily="34" charset="0"/>
                <a:buChar char="•"/>
              </a:pPr>
              <a:endParaRPr lang="en-US" sz="1000" dirty="0">
                <a:solidFill>
                  <a:schemeClr val="tx1"/>
                </a:solidFill>
                <a:latin typeface="Arial" pitchFamily="34" charset="0"/>
                <a:cs typeface="Arial" pitchFamily="34" charset="0"/>
              </a:endParaRPr>
            </a:p>
          </p:txBody>
        </p:sp>
        <p:sp>
          <p:nvSpPr>
            <p:cNvPr id="5" name="Rounded Rectangle 4"/>
            <p:cNvSpPr/>
            <p:nvPr/>
          </p:nvSpPr>
          <p:spPr>
            <a:xfrm>
              <a:off x="2508407" y="1484082"/>
              <a:ext cx="1972442" cy="1197034"/>
            </a:xfrm>
            <a:prstGeom prst="roundRect">
              <a:avLst/>
            </a:prstGeom>
            <a:solidFill>
              <a:srgbClr val="B7DEE8"/>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latin typeface="Arial" pitchFamily="34" charset="0"/>
                <a:cs typeface="Arial" pitchFamily="34" charset="0"/>
              </a:endParaRPr>
            </a:p>
            <a:p>
              <a:r>
                <a:rPr lang="en-US" sz="1200" b="1" dirty="0">
                  <a:solidFill>
                    <a:schemeClr val="tx1"/>
                  </a:solidFill>
                  <a:latin typeface="Arial" pitchFamily="34" charset="0"/>
                  <a:cs typeface="Arial" pitchFamily="34" charset="0"/>
                </a:rPr>
                <a:t>Environment</a:t>
              </a:r>
            </a:p>
            <a:p>
              <a:pPr>
                <a:buFont typeface="Arial" pitchFamily="34" charset="0"/>
                <a:buChar char="•"/>
              </a:pPr>
              <a:r>
                <a:rPr lang="en-US" sz="1200" dirty="0">
                  <a:solidFill>
                    <a:schemeClr val="tx1"/>
                  </a:solidFill>
                  <a:latin typeface="Arial" pitchFamily="34" charset="0"/>
                  <a:cs typeface="Arial" pitchFamily="34" charset="0"/>
                </a:rPr>
                <a:t>Neighborhood</a:t>
              </a:r>
            </a:p>
            <a:p>
              <a:pPr>
                <a:buFont typeface="Arial" pitchFamily="34" charset="0"/>
                <a:buChar char="•"/>
              </a:pPr>
              <a:r>
                <a:rPr lang="en-US" sz="1200" dirty="0">
                  <a:solidFill>
                    <a:schemeClr val="tx1"/>
                  </a:solidFill>
                  <a:latin typeface="Arial" pitchFamily="34" charset="0"/>
                  <a:cs typeface="Arial" pitchFamily="34" charset="0"/>
                </a:rPr>
                <a:t>Family</a:t>
              </a:r>
            </a:p>
            <a:p>
              <a:pPr>
                <a:buFont typeface="Arial" pitchFamily="34" charset="0"/>
                <a:buChar char="•"/>
              </a:pPr>
              <a:r>
                <a:rPr lang="en-US" sz="1200" dirty="0">
                  <a:solidFill>
                    <a:schemeClr val="tx1"/>
                  </a:solidFill>
                  <a:latin typeface="Arial" pitchFamily="34" charset="0"/>
                  <a:cs typeface="Arial" pitchFamily="34" charset="0"/>
                </a:rPr>
                <a:t>School</a:t>
              </a:r>
            </a:p>
            <a:p>
              <a:pPr>
                <a:buFont typeface="Arial" pitchFamily="34" charset="0"/>
                <a:buChar char="•"/>
              </a:pPr>
              <a:r>
                <a:rPr lang="en-US" sz="1200" dirty="0">
                  <a:solidFill>
                    <a:schemeClr val="tx1"/>
                  </a:solidFill>
                  <a:latin typeface="Arial" pitchFamily="34" charset="0"/>
                  <a:cs typeface="Arial" pitchFamily="34" charset="0"/>
                </a:rPr>
                <a:t>Peers</a:t>
              </a:r>
            </a:p>
            <a:p>
              <a:pPr>
                <a:buFont typeface="Arial" pitchFamily="34" charset="0"/>
                <a:buChar char="•"/>
              </a:pPr>
              <a:r>
                <a:rPr lang="en-US" sz="1200" dirty="0">
                  <a:solidFill>
                    <a:schemeClr val="tx1"/>
                  </a:solidFill>
                  <a:latin typeface="Arial" pitchFamily="34" charset="0"/>
                  <a:cs typeface="Arial" pitchFamily="34" charset="0"/>
                </a:rPr>
                <a:t>Workplace</a:t>
              </a:r>
            </a:p>
            <a:p>
              <a:pPr>
                <a:buFont typeface="Arial" pitchFamily="34" charset="0"/>
                <a:buChar char="•"/>
              </a:pPr>
              <a:r>
                <a:rPr lang="en-US" sz="1200" dirty="0">
                  <a:solidFill>
                    <a:schemeClr val="tx1"/>
                  </a:solidFill>
                  <a:latin typeface="Arial" pitchFamily="34" charset="0"/>
                  <a:cs typeface="Arial" pitchFamily="34" charset="0"/>
                </a:rPr>
                <a:t>Climate change</a:t>
              </a:r>
            </a:p>
            <a:p>
              <a:pPr>
                <a:buFont typeface="Arial" pitchFamily="34" charset="0"/>
                <a:buChar char="•"/>
              </a:pPr>
              <a:endParaRPr lang="en-US" sz="1200" dirty="0">
                <a:solidFill>
                  <a:schemeClr val="tx1"/>
                </a:solidFill>
                <a:latin typeface="Arial" pitchFamily="34" charset="0"/>
                <a:cs typeface="Arial" pitchFamily="34" charset="0"/>
              </a:endParaRPr>
            </a:p>
          </p:txBody>
        </p:sp>
        <p:sp>
          <p:nvSpPr>
            <p:cNvPr id="10" name="Rounded Rectangle 9"/>
            <p:cNvSpPr/>
            <p:nvPr/>
          </p:nvSpPr>
          <p:spPr>
            <a:xfrm>
              <a:off x="693254" y="418075"/>
              <a:ext cx="1856185" cy="1020818"/>
            </a:xfrm>
            <a:prstGeom prst="roundRect">
              <a:avLst/>
            </a:prstGeom>
            <a:solidFill>
              <a:srgbClr val="B7DEE8"/>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900" b="1" dirty="0">
                  <a:solidFill>
                    <a:schemeClr val="tx1"/>
                  </a:solidFill>
                  <a:latin typeface="Arial" pitchFamily="34" charset="0"/>
                  <a:cs typeface="Arial" pitchFamily="34" charset="0"/>
                </a:rPr>
                <a:t>Family Structure</a:t>
              </a:r>
            </a:p>
            <a:p>
              <a:pPr>
                <a:buFont typeface="Arial" pitchFamily="34" charset="0"/>
                <a:buChar char="•"/>
              </a:pPr>
              <a:r>
                <a:rPr lang="en-US" sz="900" b="1" dirty="0">
                  <a:solidFill>
                    <a:schemeClr val="tx1"/>
                  </a:solidFill>
                  <a:latin typeface="Arial" pitchFamily="34" charset="0"/>
                  <a:cs typeface="Arial" pitchFamily="34" charset="0"/>
                </a:rPr>
                <a:t>Parenting Style</a:t>
              </a:r>
            </a:p>
            <a:p>
              <a:pPr>
                <a:buFont typeface="Arial" pitchFamily="34" charset="0"/>
                <a:buChar char="•"/>
              </a:pPr>
              <a:r>
                <a:rPr lang="en-US" sz="900" b="1" dirty="0">
                  <a:solidFill>
                    <a:schemeClr val="tx1"/>
                  </a:solidFill>
                  <a:latin typeface="Arial" pitchFamily="34" charset="0"/>
                  <a:cs typeface="Arial" pitchFamily="34" charset="0"/>
                </a:rPr>
                <a:t>Perceived Parental Tolerance of </a:t>
              </a:r>
            </a:p>
            <a:p>
              <a:r>
                <a:rPr lang="en-US" sz="900" b="1" dirty="0">
                  <a:solidFill>
                    <a:schemeClr val="tx1"/>
                  </a:solidFill>
                  <a:latin typeface="Arial" pitchFamily="34" charset="0"/>
                  <a:cs typeface="Arial" pitchFamily="34" charset="0"/>
                </a:rPr>
                <a:t>Negative Behaviors</a:t>
              </a:r>
            </a:p>
            <a:p>
              <a:pPr>
                <a:buFont typeface="Arial" pitchFamily="34" charset="0"/>
                <a:buChar char="•"/>
              </a:pPr>
              <a:r>
                <a:rPr lang="en-US" sz="900" b="1" dirty="0">
                  <a:solidFill>
                    <a:schemeClr val="tx1"/>
                  </a:solidFill>
                  <a:latin typeface="Arial" pitchFamily="34" charset="0"/>
                  <a:cs typeface="Arial" pitchFamily="34" charset="0"/>
                </a:rPr>
                <a:t>Socio-Economic Status</a:t>
              </a:r>
            </a:p>
          </p:txBody>
        </p:sp>
        <p:sp>
          <p:nvSpPr>
            <p:cNvPr id="11" name="Rounded Rectangle 10"/>
            <p:cNvSpPr/>
            <p:nvPr/>
          </p:nvSpPr>
          <p:spPr>
            <a:xfrm>
              <a:off x="2719379" y="397877"/>
              <a:ext cx="1788349" cy="787453"/>
            </a:xfrm>
            <a:prstGeom prst="roundRect">
              <a:avLst/>
            </a:prstGeom>
            <a:solidFill>
              <a:srgbClr val="B7DEE8"/>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buFont typeface="Arial" pitchFamily="34" charset="0"/>
                <a:buChar char="•"/>
              </a:pPr>
              <a:r>
                <a:rPr lang="en-US" sz="900" b="1" dirty="0">
                  <a:solidFill>
                    <a:schemeClr val="tx1"/>
                  </a:solidFill>
                  <a:latin typeface="Arial" pitchFamily="34" charset="0"/>
                  <a:cs typeface="Arial" pitchFamily="34" charset="0"/>
                </a:rPr>
                <a:t>Perceived School/Workplace Climate</a:t>
              </a:r>
            </a:p>
            <a:p>
              <a:pPr>
                <a:buFont typeface="Arial" pitchFamily="34" charset="0"/>
                <a:buChar char="•"/>
              </a:pPr>
              <a:r>
                <a:rPr lang="en-US" sz="900" b="1" dirty="0">
                  <a:solidFill>
                    <a:schemeClr val="tx1"/>
                  </a:solidFill>
                  <a:latin typeface="Arial" pitchFamily="34" charset="0"/>
                  <a:cs typeface="Arial" pitchFamily="34" charset="0"/>
                </a:rPr>
                <a:t>School Bonding/Stress</a:t>
              </a:r>
            </a:p>
            <a:p>
              <a:pPr>
                <a:buFont typeface="Arial" pitchFamily="34" charset="0"/>
                <a:buChar char="•"/>
              </a:pPr>
              <a:r>
                <a:rPr lang="en-US" sz="900" b="1" dirty="0">
                  <a:solidFill>
                    <a:schemeClr val="tx1"/>
                  </a:solidFill>
                  <a:latin typeface="Arial" pitchFamily="34" charset="0"/>
                  <a:cs typeface="Arial" pitchFamily="34" charset="0"/>
                </a:rPr>
                <a:t>Perceived Tolerance of Negative Behaviors</a:t>
              </a:r>
            </a:p>
          </p:txBody>
        </p:sp>
        <p:sp>
          <p:nvSpPr>
            <p:cNvPr id="12" name="Rounded Rectangle 11"/>
            <p:cNvSpPr/>
            <p:nvPr/>
          </p:nvSpPr>
          <p:spPr>
            <a:xfrm>
              <a:off x="4560434" y="443021"/>
              <a:ext cx="1851966" cy="657256"/>
            </a:xfrm>
            <a:prstGeom prst="roundRect">
              <a:avLst/>
            </a:prstGeom>
            <a:solidFill>
              <a:srgbClr val="B7DEE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900" b="1" dirty="0">
                  <a:solidFill>
                    <a:schemeClr val="tx1"/>
                  </a:solidFill>
                  <a:latin typeface="Arial" pitchFamily="34" charset="0"/>
                  <a:cs typeface="Arial" pitchFamily="34" charset="0"/>
                </a:rPr>
                <a:t>Peer Relationships</a:t>
              </a:r>
            </a:p>
            <a:p>
              <a:pPr>
                <a:buFont typeface="Arial" pitchFamily="34" charset="0"/>
                <a:buChar char="•"/>
              </a:pPr>
              <a:r>
                <a:rPr lang="en-US" sz="900" b="1" dirty="0">
                  <a:solidFill>
                    <a:schemeClr val="tx1"/>
                  </a:solidFill>
                  <a:latin typeface="Arial" pitchFamily="34" charset="0"/>
                  <a:cs typeface="Arial" pitchFamily="34" charset="0"/>
                </a:rPr>
                <a:t>Perceived Tolerance of Negative Behaviors</a:t>
              </a:r>
            </a:p>
          </p:txBody>
        </p:sp>
        <p:sp>
          <p:nvSpPr>
            <p:cNvPr id="13" name="Rounded Rectangle 12"/>
            <p:cNvSpPr/>
            <p:nvPr/>
          </p:nvSpPr>
          <p:spPr>
            <a:xfrm>
              <a:off x="6465106" y="394563"/>
              <a:ext cx="2256313" cy="873553"/>
            </a:xfrm>
            <a:prstGeom prst="roundRect">
              <a:avLst/>
            </a:prstGeom>
            <a:solidFill>
              <a:srgbClr val="B7DEE8"/>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900" b="1" dirty="0">
                  <a:solidFill>
                    <a:schemeClr val="tx1"/>
                  </a:solidFill>
                  <a:latin typeface="Arial" pitchFamily="34" charset="0"/>
                  <a:cs typeface="Arial" pitchFamily="34" charset="0"/>
                </a:rPr>
                <a:t>Social Disorganization</a:t>
              </a:r>
            </a:p>
            <a:p>
              <a:pPr>
                <a:buFont typeface="Arial" pitchFamily="34" charset="0"/>
                <a:buChar char="•"/>
              </a:pPr>
              <a:r>
                <a:rPr lang="en-US" sz="900" b="1" dirty="0">
                  <a:solidFill>
                    <a:schemeClr val="tx1"/>
                  </a:solidFill>
                  <a:latin typeface="Arial" pitchFamily="34" charset="0"/>
                  <a:cs typeface="Arial" pitchFamily="34" charset="0"/>
                </a:rPr>
                <a:t>Perceived Neighborhood Tolerance of Negative Behaviors</a:t>
              </a:r>
            </a:p>
            <a:p>
              <a:pPr>
                <a:buFont typeface="Arial" pitchFamily="34" charset="0"/>
                <a:buChar char="•"/>
              </a:pPr>
              <a:r>
                <a:rPr lang="en-US" sz="900" b="1" dirty="0">
                  <a:solidFill>
                    <a:schemeClr val="tx1"/>
                  </a:solidFill>
                  <a:latin typeface="Arial" pitchFamily="34" charset="0"/>
                  <a:cs typeface="Arial" pitchFamily="34" charset="0"/>
                </a:rPr>
                <a:t>Poverty/Unemployment</a:t>
              </a:r>
            </a:p>
            <a:p>
              <a:pPr>
                <a:buFont typeface="Arial" pitchFamily="34" charset="0"/>
                <a:buChar char="•"/>
              </a:pPr>
              <a:r>
                <a:rPr lang="en-US" sz="900" b="1" dirty="0">
                  <a:solidFill>
                    <a:schemeClr val="tx1"/>
                  </a:solidFill>
                  <a:latin typeface="Arial" pitchFamily="34" charset="0"/>
                  <a:cs typeface="Arial" pitchFamily="34" charset="0"/>
                </a:rPr>
                <a:t>Perceptions of Neighborhood (e.g. safety, crime, cleanliness) </a:t>
              </a:r>
            </a:p>
          </p:txBody>
        </p:sp>
        <p:sp>
          <p:nvSpPr>
            <p:cNvPr id="14" name="Rounded Rectangle 13"/>
            <p:cNvSpPr/>
            <p:nvPr/>
          </p:nvSpPr>
          <p:spPr>
            <a:xfrm>
              <a:off x="2787865" y="3694339"/>
              <a:ext cx="2975195" cy="1692370"/>
            </a:xfrm>
            <a:prstGeom prst="round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latin typeface="Arial" pitchFamily="34" charset="0"/>
                  <a:cs typeface="Arial" pitchFamily="34" charset="0"/>
                </a:rPr>
                <a:t>Liability Measure</a:t>
              </a:r>
            </a:p>
            <a:p>
              <a:r>
                <a:rPr lang="en-US" sz="1050" b="1" i="1" dirty="0">
                  <a:solidFill>
                    <a:schemeClr val="tx1"/>
                  </a:solidFill>
                  <a:latin typeface="Arial" pitchFamily="34" charset="0"/>
                  <a:cs typeface="Arial" pitchFamily="34" charset="0"/>
                </a:rPr>
                <a:t>Interpersonal/Environmental</a:t>
              </a:r>
            </a:p>
            <a:p>
              <a:pPr>
                <a:buFont typeface="Arial" pitchFamily="34" charset="0"/>
                <a:buChar char="•"/>
              </a:pPr>
              <a:r>
                <a:rPr lang="en-US" sz="1050" b="1" dirty="0">
                  <a:solidFill>
                    <a:schemeClr val="tx1"/>
                  </a:solidFill>
                  <a:latin typeface="Arial" pitchFamily="34" charset="0"/>
                  <a:cs typeface="Arial" pitchFamily="34" charset="0"/>
                </a:rPr>
                <a:t>Family Structure</a:t>
              </a:r>
            </a:p>
            <a:p>
              <a:pPr>
                <a:buFont typeface="Arial" pitchFamily="34" charset="0"/>
                <a:buChar char="•"/>
              </a:pPr>
              <a:r>
                <a:rPr lang="en-US" sz="1050" b="1" dirty="0">
                  <a:solidFill>
                    <a:schemeClr val="tx1"/>
                  </a:solidFill>
                  <a:latin typeface="Arial" pitchFamily="34" charset="0"/>
                  <a:cs typeface="Arial" pitchFamily="34" charset="0"/>
                </a:rPr>
                <a:t>Isolation</a:t>
              </a:r>
            </a:p>
            <a:p>
              <a:r>
                <a:rPr lang="en-US" sz="1050" b="1" i="1" dirty="0">
                  <a:solidFill>
                    <a:schemeClr val="tx1"/>
                  </a:solidFill>
                  <a:latin typeface="Arial" pitchFamily="34" charset="0"/>
                  <a:cs typeface="Arial" pitchFamily="34" charset="0"/>
                </a:rPr>
                <a:t>Intrapersonal (e.g.)</a:t>
              </a:r>
            </a:p>
            <a:p>
              <a:pPr>
                <a:buFont typeface="Arial" pitchFamily="34" charset="0"/>
                <a:buChar char="•"/>
              </a:pPr>
              <a:r>
                <a:rPr lang="en-US" sz="1050" b="1" dirty="0">
                  <a:solidFill>
                    <a:schemeClr val="tx1"/>
                  </a:solidFill>
                  <a:latin typeface="Arial" pitchFamily="34" charset="0"/>
                  <a:cs typeface="Arial" pitchFamily="34" charset="0"/>
                </a:rPr>
                <a:t>Novelty Seeking</a:t>
              </a:r>
            </a:p>
            <a:p>
              <a:pPr>
                <a:buFont typeface="Arial" pitchFamily="34" charset="0"/>
                <a:buChar char="•"/>
              </a:pPr>
              <a:r>
                <a:rPr lang="en-US" sz="1050" b="1" dirty="0">
                  <a:solidFill>
                    <a:schemeClr val="tx1"/>
                  </a:solidFill>
                  <a:latin typeface="Arial" pitchFamily="34" charset="0"/>
                  <a:cs typeface="Arial" pitchFamily="34" charset="0"/>
                </a:rPr>
                <a:t>Concentration problems</a:t>
              </a:r>
            </a:p>
            <a:p>
              <a:pPr>
                <a:buFont typeface="Arial" pitchFamily="34" charset="0"/>
                <a:buChar char="•"/>
              </a:pPr>
              <a:r>
                <a:rPr lang="en-US" sz="1050" b="1" dirty="0">
                  <a:solidFill>
                    <a:schemeClr val="tx1"/>
                  </a:solidFill>
                  <a:latin typeface="Arial" pitchFamily="34" charset="0"/>
                  <a:cs typeface="Arial" pitchFamily="34" charset="0"/>
                </a:rPr>
                <a:t>Aggression</a:t>
              </a:r>
            </a:p>
            <a:p>
              <a:pPr>
                <a:buFont typeface="Arial" pitchFamily="34" charset="0"/>
                <a:buChar char="•"/>
              </a:pPr>
              <a:r>
                <a:rPr lang="en-US" sz="1050" b="1" dirty="0">
                  <a:solidFill>
                    <a:schemeClr val="tx1"/>
                  </a:solidFill>
                  <a:latin typeface="Arial" pitchFamily="34" charset="0"/>
                  <a:cs typeface="Arial" pitchFamily="34" charset="0"/>
                </a:rPr>
                <a:t>Self-Regulation</a:t>
              </a:r>
            </a:p>
            <a:p>
              <a:pPr>
                <a:buFont typeface="Arial" pitchFamily="34" charset="0"/>
                <a:buChar char="•"/>
              </a:pPr>
              <a:r>
                <a:rPr lang="en-US" sz="1050" b="1" dirty="0" err="1">
                  <a:solidFill>
                    <a:schemeClr val="tx1"/>
                  </a:solidFill>
                  <a:latin typeface="Arial" pitchFamily="34" charset="0"/>
                  <a:cs typeface="Arial" pitchFamily="34" charset="0"/>
                </a:rPr>
                <a:t>Prosociality</a:t>
              </a:r>
              <a:endParaRPr lang="en-US" sz="1050" b="1" dirty="0">
                <a:solidFill>
                  <a:schemeClr val="tx1"/>
                </a:solidFill>
                <a:latin typeface="Arial" pitchFamily="34" charset="0"/>
                <a:cs typeface="Arial" pitchFamily="34" charset="0"/>
              </a:endParaRPr>
            </a:p>
            <a:p>
              <a:pPr>
                <a:buFont typeface="Arial" pitchFamily="34" charset="0"/>
                <a:buChar char="•"/>
              </a:pPr>
              <a:r>
                <a:rPr lang="en-US" sz="1050" b="1" dirty="0">
                  <a:solidFill>
                    <a:schemeClr val="tx1"/>
                  </a:solidFill>
                  <a:latin typeface="Arial" pitchFamily="34" charset="0"/>
                  <a:cs typeface="Arial" pitchFamily="34" charset="0"/>
                </a:rPr>
                <a:t>Temperament</a:t>
              </a:r>
            </a:p>
          </p:txBody>
        </p:sp>
        <p:sp>
          <p:nvSpPr>
            <p:cNvPr id="15" name="Rounded Rectangle 14"/>
            <p:cNvSpPr/>
            <p:nvPr/>
          </p:nvSpPr>
          <p:spPr>
            <a:xfrm>
              <a:off x="652222" y="3859550"/>
              <a:ext cx="1856185" cy="1378809"/>
            </a:xfrm>
            <a:prstGeom prst="roundRect">
              <a:avLst/>
            </a:prstGeom>
            <a:solidFill>
              <a:srgbClr val="FFCC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latin typeface="Arial" pitchFamily="34" charset="0"/>
                  <a:cs typeface="Arial" pitchFamily="34" charset="0"/>
                </a:rPr>
                <a:t>Developmental Markers</a:t>
              </a:r>
            </a:p>
            <a:p>
              <a:pPr>
                <a:buFont typeface="Arial" pitchFamily="34" charset="0"/>
                <a:buChar char="•"/>
              </a:pPr>
              <a:r>
                <a:rPr lang="en-US" sz="1050" b="1" dirty="0">
                  <a:solidFill>
                    <a:schemeClr val="tx1"/>
                  </a:solidFill>
                  <a:latin typeface="Arial" pitchFamily="34" charset="0"/>
                  <a:cs typeface="Arial" pitchFamily="34" charset="0"/>
                </a:rPr>
                <a:t>Cognitive Skills</a:t>
              </a:r>
            </a:p>
            <a:p>
              <a:pPr>
                <a:buFont typeface="Arial" pitchFamily="34" charset="0"/>
                <a:buChar char="•"/>
              </a:pPr>
              <a:r>
                <a:rPr lang="en-US" sz="1050" b="1" dirty="0">
                  <a:solidFill>
                    <a:schemeClr val="tx1"/>
                  </a:solidFill>
                  <a:latin typeface="Arial" pitchFamily="34" charset="0"/>
                  <a:cs typeface="Arial" pitchFamily="34" charset="0"/>
                </a:rPr>
                <a:t>Executive Functioning</a:t>
              </a:r>
            </a:p>
            <a:p>
              <a:pPr>
                <a:buFont typeface="Arial" pitchFamily="34" charset="0"/>
                <a:buChar char="•"/>
              </a:pPr>
              <a:r>
                <a:rPr lang="en-US" sz="1050" b="1" dirty="0">
                  <a:solidFill>
                    <a:schemeClr val="tx1"/>
                  </a:solidFill>
                  <a:latin typeface="Arial" pitchFamily="34" charset="0"/>
                  <a:cs typeface="Arial" pitchFamily="34" charset="0"/>
                </a:rPr>
                <a:t>Language</a:t>
              </a:r>
            </a:p>
            <a:p>
              <a:pPr>
                <a:buFont typeface="Arial" pitchFamily="34" charset="0"/>
                <a:buChar char="•"/>
              </a:pPr>
              <a:r>
                <a:rPr lang="en-US" sz="1050" b="1" dirty="0">
                  <a:solidFill>
                    <a:schemeClr val="tx1"/>
                  </a:solidFill>
                  <a:latin typeface="Arial" pitchFamily="34" charset="0"/>
                  <a:cs typeface="Arial" pitchFamily="34" charset="0"/>
                </a:rPr>
                <a:t>Learning and Memory</a:t>
              </a:r>
            </a:p>
            <a:p>
              <a:pPr>
                <a:buFont typeface="Arial" pitchFamily="34" charset="0"/>
                <a:buChar char="•"/>
              </a:pPr>
              <a:r>
                <a:rPr lang="en-US" sz="1050" b="1" dirty="0">
                  <a:solidFill>
                    <a:schemeClr val="tx1"/>
                  </a:solidFill>
                  <a:latin typeface="Arial" pitchFamily="34" charset="0"/>
                  <a:cs typeface="Arial" pitchFamily="34" charset="0"/>
                </a:rPr>
                <a:t>Visuospatial</a:t>
              </a:r>
            </a:p>
            <a:p>
              <a:pPr>
                <a:buFont typeface="Arial" pitchFamily="34" charset="0"/>
                <a:buChar char="•"/>
              </a:pPr>
              <a:r>
                <a:rPr lang="en-US" sz="1050" b="1" dirty="0">
                  <a:solidFill>
                    <a:schemeClr val="tx1"/>
                  </a:solidFill>
                  <a:latin typeface="Arial" pitchFamily="34" charset="0"/>
                  <a:cs typeface="Arial" pitchFamily="34" charset="0"/>
                </a:rPr>
                <a:t>Social-emotional</a:t>
              </a:r>
            </a:p>
          </p:txBody>
        </p:sp>
        <p:cxnSp>
          <p:nvCxnSpPr>
            <p:cNvPr id="18" name="Straight Arrow Connector 42"/>
            <p:cNvCxnSpPr>
              <a:cxnSpLocks/>
              <a:stCxn id="2" idx="4"/>
            </p:cNvCxnSpPr>
            <p:nvPr/>
          </p:nvCxnSpPr>
          <p:spPr>
            <a:xfrm flipH="1">
              <a:off x="2253849" y="3384333"/>
              <a:ext cx="558586" cy="4593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44"/>
            <p:cNvCxnSpPr>
              <a:cxnSpLocks/>
              <a:stCxn id="2" idx="4"/>
              <a:endCxn id="14" idx="0"/>
            </p:cNvCxnSpPr>
            <p:nvPr/>
          </p:nvCxnSpPr>
          <p:spPr>
            <a:xfrm>
              <a:off x="2812435" y="3384333"/>
              <a:ext cx="1463028" cy="3100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45"/>
            <p:cNvCxnSpPr>
              <a:cxnSpLocks/>
              <a:stCxn id="2" idx="6"/>
            </p:cNvCxnSpPr>
            <p:nvPr/>
          </p:nvCxnSpPr>
          <p:spPr>
            <a:xfrm>
              <a:off x="3590347" y="3085581"/>
              <a:ext cx="2846415" cy="9795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47"/>
            <p:cNvCxnSpPr>
              <a:cxnSpLocks/>
              <a:stCxn id="5" idx="0"/>
              <a:endCxn id="13" idx="2"/>
            </p:cNvCxnSpPr>
            <p:nvPr/>
          </p:nvCxnSpPr>
          <p:spPr>
            <a:xfrm flipV="1">
              <a:off x="3494628" y="1268116"/>
              <a:ext cx="4098635" cy="2159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48"/>
            <p:cNvCxnSpPr>
              <a:cxnSpLocks/>
            </p:cNvCxnSpPr>
            <p:nvPr/>
          </p:nvCxnSpPr>
          <p:spPr>
            <a:xfrm flipH="1" flipV="1">
              <a:off x="1705944" y="1438893"/>
              <a:ext cx="1827778" cy="263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49"/>
            <p:cNvCxnSpPr>
              <a:cxnSpLocks/>
              <a:endCxn id="11" idx="2"/>
            </p:cNvCxnSpPr>
            <p:nvPr/>
          </p:nvCxnSpPr>
          <p:spPr>
            <a:xfrm flipH="1" flipV="1">
              <a:off x="3613554" y="1185330"/>
              <a:ext cx="5408" cy="3147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51"/>
            <p:cNvCxnSpPr>
              <a:cxnSpLocks/>
              <a:stCxn id="5" idx="0"/>
            </p:cNvCxnSpPr>
            <p:nvPr/>
          </p:nvCxnSpPr>
          <p:spPr>
            <a:xfrm flipV="1">
              <a:off x="3494628" y="1184816"/>
              <a:ext cx="2157771" cy="2992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52"/>
            <p:cNvCxnSpPr>
              <a:cxnSpLocks/>
              <a:stCxn id="5" idx="2"/>
            </p:cNvCxnSpPr>
            <p:nvPr/>
          </p:nvCxnSpPr>
          <p:spPr>
            <a:xfrm>
              <a:off x="3494628" y="2681116"/>
              <a:ext cx="944043" cy="714469"/>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53"/>
            <p:cNvCxnSpPr>
              <a:cxnSpLocks/>
            </p:cNvCxnSpPr>
            <p:nvPr/>
          </p:nvCxnSpPr>
          <p:spPr>
            <a:xfrm flipH="1">
              <a:off x="4413364" y="2113169"/>
              <a:ext cx="1349697" cy="1282416"/>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4"/>
            <p:cNvCxnSpPr>
              <a:cxnSpLocks/>
              <a:stCxn id="5" idx="3"/>
              <a:endCxn id="4" idx="1"/>
            </p:cNvCxnSpPr>
            <p:nvPr/>
          </p:nvCxnSpPr>
          <p:spPr>
            <a:xfrm>
              <a:off x="4480849" y="2082599"/>
              <a:ext cx="1354635" cy="44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830545" y="2762930"/>
              <a:ext cx="2729591" cy="1027010"/>
            </a:xfrm>
            <a:prstGeom prst="roundRect">
              <a:avLst/>
            </a:prstGeom>
            <a:solidFill>
              <a:schemeClr val="bg1">
                <a:lumMod val="85000"/>
              </a:schemeClr>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endParaRPr lang="en-US" sz="1200" b="1" dirty="0">
                <a:solidFill>
                  <a:schemeClr val="tx1"/>
                </a:solidFill>
                <a:latin typeface="Arial" pitchFamily="34" charset="0"/>
                <a:cs typeface="Arial" pitchFamily="34" charset="0"/>
              </a:endParaRPr>
            </a:p>
            <a:p>
              <a:endParaRPr lang="en-US" sz="1200" b="1" dirty="0">
                <a:solidFill>
                  <a:schemeClr val="tx1"/>
                </a:solidFill>
                <a:latin typeface="Arial" pitchFamily="34" charset="0"/>
                <a:cs typeface="Arial" pitchFamily="34" charset="0"/>
              </a:endParaRPr>
            </a:p>
            <a:p>
              <a:r>
                <a:rPr lang="en-US" sz="1200" b="1" dirty="0">
                  <a:solidFill>
                    <a:schemeClr val="tx1"/>
                  </a:solidFill>
                  <a:latin typeface="Arial" pitchFamily="34" charset="0"/>
                  <a:cs typeface="Arial" pitchFamily="34" charset="0"/>
                </a:rPr>
                <a:t>Skills</a:t>
              </a:r>
              <a:endParaRPr lang="en-US" sz="1200" dirty="0">
                <a:solidFill>
                  <a:schemeClr val="tx1"/>
                </a:solidFill>
                <a:latin typeface="Arial" pitchFamily="34" charset="0"/>
                <a:cs typeface="Arial" pitchFamily="34" charset="0"/>
              </a:endParaRPr>
            </a:p>
            <a:p>
              <a:pPr>
                <a:buFont typeface="Arial" pitchFamily="34" charset="0"/>
                <a:buChar char="•"/>
              </a:pPr>
              <a:r>
                <a:rPr lang="en-US" sz="1000" b="1" dirty="0">
                  <a:solidFill>
                    <a:schemeClr val="tx1"/>
                  </a:solidFill>
                  <a:latin typeface="Arial" pitchFamily="34" charset="0"/>
                  <a:cs typeface="Arial" pitchFamily="34" charset="0"/>
                </a:rPr>
                <a:t>Decision-making skills</a:t>
              </a:r>
            </a:p>
            <a:p>
              <a:pPr>
                <a:buFont typeface="Arial" pitchFamily="34" charset="0"/>
                <a:buChar char="•"/>
              </a:pPr>
              <a:r>
                <a:rPr lang="en-US" sz="1000" b="1" dirty="0">
                  <a:solidFill>
                    <a:schemeClr val="tx1"/>
                  </a:solidFill>
                  <a:latin typeface="Arial" pitchFamily="34" charset="0"/>
                  <a:cs typeface="Arial" pitchFamily="34" charset="0"/>
                </a:rPr>
                <a:t>Refusal/Avoidance skills</a:t>
              </a:r>
            </a:p>
            <a:p>
              <a:pPr>
                <a:buFont typeface="Arial" pitchFamily="34" charset="0"/>
                <a:buChar char="•"/>
              </a:pPr>
              <a:r>
                <a:rPr lang="en-US" sz="1000" b="1" dirty="0">
                  <a:solidFill>
                    <a:schemeClr val="tx1"/>
                  </a:solidFill>
                  <a:latin typeface="Arial" pitchFamily="34" charset="0"/>
                  <a:cs typeface="Arial" pitchFamily="34" charset="0"/>
                </a:rPr>
                <a:t>Interpretation of environmental cues</a:t>
              </a:r>
            </a:p>
            <a:p>
              <a:pPr>
                <a:buFont typeface="Arial" pitchFamily="34" charset="0"/>
                <a:buChar char="•"/>
              </a:pPr>
              <a:r>
                <a:rPr lang="en-US" sz="1000" b="1" dirty="0">
                  <a:solidFill>
                    <a:schemeClr val="tx1"/>
                  </a:solidFill>
                  <a:latin typeface="Arial" pitchFamily="34" charset="0"/>
                  <a:cs typeface="Arial" pitchFamily="34" charset="0"/>
                </a:rPr>
                <a:t>Interpretation of intrapersonal cues</a:t>
              </a:r>
            </a:p>
            <a:p>
              <a:pPr>
                <a:buFont typeface="Arial" pitchFamily="34" charset="0"/>
                <a:buChar char="•"/>
              </a:pPr>
              <a:endParaRPr lang="en-US" sz="1000" dirty="0">
                <a:solidFill>
                  <a:schemeClr val="tx1"/>
                </a:solidFill>
                <a:latin typeface="Arial" pitchFamily="34" charset="0"/>
                <a:cs typeface="Arial" pitchFamily="34" charset="0"/>
              </a:endParaRPr>
            </a:p>
            <a:p>
              <a:pPr>
                <a:buFont typeface="Arial" pitchFamily="34" charset="0"/>
                <a:buChar char="•"/>
              </a:pPr>
              <a:endParaRPr lang="en-US" sz="1000" dirty="0">
                <a:solidFill>
                  <a:schemeClr val="tx1"/>
                </a:solidFill>
                <a:latin typeface="Arial" pitchFamily="34" charset="0"/>
                <a:cs typeface="Arial" pitchFamily="34" charset="0"/>
              </a:endParaRPr>
            </a:p>
          </p:txBody>
        </p:sp>
        <p:cxnSp>
          <p:nvCxnSpPr>
            <p:cNvPr id="31" name="Straight Arrow Connector 56"/>
            <p:cNvCxnSpPr>
              <a:cxnSpLocks/>
              <a:endCxn id="23" idx="1"/>
            </p:cNvCxnSpPr>
            <p:nvPr/>
          </p:nvCxnSpPr>
          <p:spPr>
            <a:xfrm>
              <a:off x="4480849" y="2140824"/>
              <a:ext cx="1349696" cy="11356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57"/>
            <p:cNvCxnSpPr>
              <a:cxnSpLocks/>
              <a:stCxn id="23" idx="1"/>
            </p:cNvCxnSpPr>
            <p:nvPr/>
          </p:nvCxnSpPr>
          <p:spPr>
            <a:xfrm flipH="1">
              <a:off x="4379621" y="3276435"/>
              <a:ext cx="1450924" cy="14270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Box 58"/>
            <p:cNvSpPr txBox="1"/>
            <p:nvPr/>
          </p:nvSpPr>
          <p:spPr>
            <a:xfrm>
              <a:off x="3757295" y="5373918"/>
              <a:ext cx="753487" cy="369332"/>
            </a:xfrm>
            <a:prstGeom prst="rect">
              <a:avLst/>
            </a:prstGeom>
            <a:noFill/>
          </p:spPr>
          <p:txBody>
            <a:bodyPr wrap="square" rtlCol="0">
              <a:spAutoFit/>
            </a:bodyPr>
            <a:lstStyle/>
            <a:p>
              <a:r>
                <a:rPr lang="en-US" dirty="0"/>
                <a:t>TIME</a:t>
              </a:r>
            </a:p>
          </p:txBody>
        </p:sp>
        <p:cxnSp>
          <p:nvCxnSpPr>
            <p:cNvPr id="17" name="Straight Arrow Connector 59"/>
            <p:cNvCxnSpPr>
              <a:cxnSpLocks/>
            </p:cNvCxnSpPr>
            <p:nvPr/>
          </p:nvCxnSpPr>
          <p:spPr>
            <a:xfrm flipH="1">
              <a:off x="866404" y="5548660"/>
              <a:ext cx="2579997"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60"/>
            <p:cNvCxnSpPr/>
            <p:nvPr/>
          </p:nvCxnSpPr>
          <p:spPr>
            <a:xfrm>
              <a:off x="5039074" y="5576521"/>
              <a:ext cx="411657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15">
            <a:extLst>
              <a:ext uri="{FF2B5EF4-FFF2-40B4-BE49-F238E27FC236}">
                <a16:creationId xmlns:a16="http://schemas.microsoft.com/office/drawing/2014/main" id="{3FB53F3A-3F84-4600-9DDC-1A32F5CE70F3}"/>
              </a:ext>
            </a:extLst>
          </p:cNvPr>
          <p:cNvGrpSpPr/>
          <p:nvPr/>
        </p:nvGrpSpPr>
        <p:grpSpPr>
          <a:xfrm>
            <a:off x="371733" y="5940257"/>
            <a:ext cx="1784670" cy="297396"/>
            <a:chOff x="5157354" y="6143381"/>
            <a:chExt cx="1784670" cy="297396"/>
          </a:xfrm>
        </p:grpSpPr>
        <p:pic>
          <p:nvPicPr>
            <p:cNvPr id="37" name="Graphic 62" descr="Badge Copyright outline">
              <a:extLst>
                <a:ext uri="{FF2B5EF4-FFF2-40B4-BE49-F238E27FC236}">
                  <a16:creationId xmlns:a16="http://schemas.microsoft.com/office/drawing/2014/main" id="{988EE050-3712-4960-BE85-3532A70714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7354" y="6166457"/>
              <a:ext cx="274320" cy="274320"/>
            </a:xfrm>
            <a:prstGeom prst="rect">
              <a:avLst/>
            </a:prstGeom>
          </p:spPr>
        </p:pic>
        <p:sp>
          <p:nvSpPr>
            <p:cNvPr id="39" name="TextBox 63">
              <a:extLst>
                <a:ext uri="{FF2B5EF4-FFF2-40B4-BE49-F238E27FC236}">
                  <a16:creationId xmlns:a16="http://schemas.microsoft.com/office/drawing/2014/main" id="{8A61FB88-6569-4A1F-9F7F-1CBD20919AF7}"/>
                </a:ext>
              </a:extLst>
            </p:cNvPr>
            <p:cNvSpPr txBox="1"/>
            <p:nvPr/>
          </p:nvSpPr>
          <p:spPr>
            <a:xfrm>
              <a:off x="5312991" y="6143381"/>
              <a:ext cx="1629033"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a:t>
              </a:r>
              <a:r>
                <a:rPr lang="en-US" sz="1200" dirty="0">
                  <a:solidFill>
                    <a:schemeClr val="accent1"/>
                  </a:solidFill>
                  <a:latin typeface="Calibri" panose="020F0502020204030204" pitchFamily="34" charset="0"/>
                  <a:cs typeface="Calibri" panose="020F0502020204030204" pitchFamily="34" charset="0"/>
                </a:rPr>
                <a:t>APSI 2020</a:t>
              </a:r>
            </a:p>
          </p:txBody>
        </p:sp>
      </p:grpSp>
      <p:sp>
        <p:nvSpPr>
          <p:cNvPr id="16" name="Footer Placeholder 15">
            <a:extLst>
              <a:ext uri="{FF2B5EF4-FFF2-40B4-BE49-F238E27FC236}">
                <a16:creationId xmlns:a16="http://schemas.microsoft.com/office/drawing/2014/main" id="{2BE7B7FF-6B1E-3B47-4100-4F906BDEBE8D}"/>
              </a:ext>
            </a:extLst>
          </p:cNvPr>
          <p:cNvSpPr>
            <a:spLocks noGrp="1"/>
          </p:cNvSpPr>
          <p:nvPr>
            <p:ph type="ftr" sz="quarter" idx="11"/>
          </p:nvPr>
        </p:nvSpPr>
        <p:spPr>
          <a:xfrm>
            <a:off x="-84550" y="6554029"/>
            <a:ext cx="5267977" cy="365125"/>
          </a:xfrm>
        </p:spPr>
        <p:txBody>
          <a:bodyPr/>
          <a:lstStyle/>
          <a:p>
            <a:r>
              <a:rPr lang="en-US" dirty="0"/>
              <a:t>Applied Prevention Science International Education Center - 2023</a:t>
            </a:r>
          </a:p>
        </p:txBody>
      </p:sp>
      <p:pic>
        <p:nvPicPr>
          <p:cNvPr id="19" name="Picture Placeholder 6" descr="MHTTC stacked color bars">
            <a:extLst>
              <a:ext uri="{FF2B5EF4-FFF2-40B4-BE49-F238E27FC236}">
                <a16:creationId xmlns:a16="http://schemas.microsoft.com/office/drawing/2014/main" id="{BC043FE8-0C21-9D25-B48A-87226028FB16}"/>
              </a:ext>
            </a:extLst>
          </p:cNvPr>
          <p:cNvPicPr>
            <a:picLocks noChangeAspect="1"/>
          </p:cNvPicPr>
          <p:nvPr/>
        </p:nvPicPr>
        <p:blipFill>
          <a:blip r:embed="rId5">
            <a:extLst>
              <a:ext uri="{28A0092B-C50C-407E-A947-70E740481C1C}">
                <a14:useLocalDpi xmlns:a14="http://schemas.microsoft.com/office/drawing/2010/main" val="0"/>
              </a:ext>
            </a:extLst>
          </a:blip>
          <a:srcRect t="37641" b="37641"/>
          <a:stretch>
            <a:fillRect/>
          </a:stretch>
        </p:blipFill>
        <p:spPr>
          <a:xfrm>
            <a:off x="2521401" y="5752235"/>
            <a:ext cx="6618287" cy="1090613"/>
          </a:xfrm>
          <a:prstGeom prst="rect">
            <a:avLst/>
          </a:prstGeom>
        </p:spPr>
      </p:pic>
    </p:spTree>
    <p:extLst>
      <p:ext uri="{BB962C8B-B14F-4D97-AF65-F5344CB8AC3E}">
        <p14:creationId xmlns:p14="http://schemas.microsoft.com/office/powerpoint/2010/main" val="165815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Does This Mean For Prevention?</a:t>
            </a:r>
          </a:p>
        </p:txBody>
      </p:sp>
      <p:sp>
        <p:nvSpPr>
          <p:cNvPr id="3" name="Content Placeholder 2"/>
          <p:cNvSpPr>
            <a:spLocks noGrp="1"/>
          </p:cNvSpPr>
          <p:nvPr>
            <p:ph idx="1"/>
          </p:nvPr>
        </p:nvSpPr>
        <p:spPr/>
        <p:txBody>
          <a:bodyPr>
            <a:normAutofit/>
          </a:bodyPr>
          <a:lstStyle/>
          <a:p>
            <a:pPr marL="349250" lvl="1" indent="0">
              <a:buNone/>
            </a:pPr>
            <a:endParaRPr lang="en-US" sz="2800" dirty="0"/>
          </a:p>
          <a:p>
            <a:pPr marL="349250" lvl="1" indent="0" algn="ctr">
              <a:buNone/>
            </a:pPr>
            <a:r>
              <a:rPr lang="en-US" sz="2800" dirty="0">
                <a:solidFill>
                  <a:schemeClr val="tx1"/>
                </a:solidFill>
              </a:rPr>
              <a:t>Prevention needs to intervene early in each developmental phase to prevent the onset of substance use and dependence</a:t>
            </a:r>
          </a:p>
          <a:p>
            <a:endParaRPr lang="en-US" sz="2800" dirty="0"/>
          </a:p>
        </p:txBody>
      </p:sp>
      <p:sp>
        <p:nvSpPr>
          <p:cNvPr id="5" name="Slide Number Placeholder 4">
            <a:extLst>
              <a:ext uri="{FF2B5EF4-FFF2-40B4-BE49-F238E27FC236}">
                <a16:creationId xmlns:a16="http://schemas.microsoft.com/office/drawing/2014/main" id="{3A8A3A4C-9AEE-4B9B-A499-6728785712E4}"/>
              </a:ext>
            </a:extLst>
          </p:cNvPr>
          <p:cNvSpPr>
            <a:spLocks noGrp="1"/>
          </p:cNvSpPr>
          <p:nvPr>
            <p:ph type="sldNum" sz="quarter" idx="12"/>
          </p:nvPr>
        </p:nvSpPr>
        <p:spPr/>
        <p:txBody>
          <a:bodyPr/>
          <a:lstStyle/>
          <a:p>
            <a:fld id="{4C8A34A4-1EED-408B-95D8-35741F7CE40B}" type="slidenum">
              <a:rPr lang="en-US" smtClean="0"/>
              <a:t>23</a:t>
            </a:fld>
            <a:endParaRPr lang="en-US"/>
          </a:p>
        </p:txBody>
      </p:sp>
      <p:sp>
        <p:nvSpPr>
          <p:cNvPr id="6" name="Footer Placeholder 5">
            <a:extLst>
              <a:ext uri="{FF2B5EF4-FFF2-40B4-BE49-F238E27FC236}">
                <a16:creationId xmlns:a16="http://schemas.microsoft.com/office/drawing/2014/main" id="{CBE3DD78-A1E9-6328-F6A2-FC6DF82D8607}"/>
              </a:ext>
            </a:extLst>
          </p:cNvPr>
          <p:cNvSpPr>
            <a:spLocks noGrp="1"/>
          </p:cNvSpPr>
          <p:nvPr>
            <p:ph type="ftr" sz="quarter" idx="11"/>
          </p:nvPr>
        </p:nvSpPr>
        <p:spPr>
          <a:xfrm>
            <a:off x="-162839" y="6543305"/>
            <a:ext cx="5085567"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A5E07941-57AA-86DC-C71F-F19CF0BB4DB1}"/>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12563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itle 86">
            <a:extLst>
              <a:ext uri="{FF2B5EF4-FFF2-40B4-BE49-F238E27FC236}">
                <a16:creationId xmlns:a16="http://schemas.microsoft.com/office/drawing/2014/main" id="{3D99F567-C65E-479C-AB6A-844851AB2F1A}"/>
              </a:ext>
            </a:extLst>
          </p:cNvPr>
          <p:cNvSpPr>
            <a:spLocks noGrp="1"/>
          </p:cNvSpPr>
          <p:nvPr>
            <p:ph type="title"/>
          </p:nvPr>
        </p:nvSpPr>
        <p:spPr>
          <a:xfrm>
            <a:off x="0" y="0"/>
            <a:ext cx="8042276" cy="948972"/>
          </a:xfrm>
        </p:spPr>
        <p:txBody>
          <a:bodyPr/>
          <a:lstStyle/>
          <a:p>
            <a:pPr algn="ctr"/>
            <a:r>
              <a:rPr lang="en-US" dirty="0"/>
              <a:t>Etiology Model</a:t>
            </a:r>
          </a:p>
        </p:txBody>
      </p:sp>
      <p:sp>
        <p:nvSpPr>
          <p:cNvPr id="5" name="Slide Number Placeholder 4">
            <a:extLst>
              <a:ext uri="{FF2B5EF4-FFF2-40B4-BE49-F238E27FC236}">
                <a16:creationId xmlns:a16="http://schemas.microsoft.com/office/drawing/2014/main" id="{B0EE16BB-F09C-4B2F-93B4-ECB25AE16DFE}"/>
              </a:ext>
            </a:extLst>
          </p:cNvPr>
          <p:cNvSpPr>
            <a:spLocks noGrp="1"/>
          </p:cNvSpPr>
          <p:nvPr>
            <p:ph type="sldNum" sz="quarter" idx="12"/>
          </p:nvPr>
        </p:nvSpPr>
        <p:spPr/>
        <p:txBody>
          <a:bodyPr/>
          <a:lstStyle/>
          <a:p>
            <a:fld id="{4C8A34A4-1EED-408B-95D8-35741F7CE40B}" type="slidenum">
              <a:rPr lang="en-US" smtClean="0"/>
              <a:t>24</a:t>
            </a:fld>
            <a:endParaRPr lang="en-US"/>
          </a:p>
        </p:txBody>
      </p:sp>
      <p:sp>
        <p:nvSpPr>
          <p:cNvPr id="31" name="TextBox 30">
            <a:extLst>
              <a:ext uri="{FF2B5EF4-FFF2-40B4-BE49-F238E27FC236}">
                <a16:creationId xmlns:a16="http://schemas.microsoft.com/office/drawing/2014/main" id="{B2E8AD21-1715-AD37-461D-1F0EBFF06483}"/>
              </a:ext>
            </a:extLst>
          </p:cNvPr>
          <p:cNvSpPr txBox="1"/>
          <p:nvPr/>
        </p:nvSpPr>
        <p:spPr>
          <a:xfrm>
            <a:off x="238183" y="5939891"/>
            <a:ext cx="191688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Sloboda, 2009</a:t>
            </a:r>
          </a:p>
        </p:txBody>
      </p:sp>
      <p:pic>
        <p:nvPicPr>
          <p:cNvPr id="3" name="Picture 2">
            <a:extLst>
              <a:ext uri="{FF2B5EF4-FFF2-40B4-BE49-F238E27FC236}">
                <a16:creationId xmlns:a16="http://schemas.microsoft.com/office/drawing/2014/main" id="{AC8074A6-A87E-C63B-8677-5CE1CEC46642}"/>
              </a:ext>
            </a:extLst>
          </p:cNvPr>
          <p:cNvPicPr>
            <a:picLocks noChangeAspect="1"/>
          </p:cNvPicPr>
          <p:nvPr/>
        </p:nvPicPr>
        <p:blipFill>
          <a:blip r:embed="rId3"/>
          <a:stretch>
            <a:fillRect/>
          </a:stretch>
        </p:blipFill>
        <p:spPr>
          <a:xfrm>
            <a:off x="444650" y="818075"/>
            <a:ext cx="8254699" cy="4907705"/>
          </a:xfrm>
          <a:prstGeom prst="rect">
            <a:avLst/>
          </a:prstGeom>
        </p:spPr>
      </p:pic>
      <p:sp>
        <p:nvSpPr>
          <p:cNvPr id="2" name="Footer Placeholder 1">
            <a:extLst>
              <a:ext uri="{FF2B5EF4-FFF2-40B4-BE49-F238E27FC236}">
                <a16:creationId xmlns:a16="http://schemas.microsoft.com/office/drawing/2014/main" id="{4BA27C13-E4C9-F21C-8BBB-0E26D92F8434}"/>
              </a:ext>
            </a:extLst>
          </p:cNvPr>
          <p:cNvSpPr>
            <a:spLocks noGrp="1"/>
          </p:cNvSpPr>
          <p:nvPr>
            <p:ph type="ftr" sz="quarter" idx="11"/>
          </p:nvPr>
        </p:nvSpPr>
        <p:spPr>
          <a:xfrm>
            <a:off x="-346445" y="6538913"/>
            <a:ext cx="5373666" cy="365125"/>
          </a:xfrm>
        </p:spPr>
        <p:txBody>
          <a:bodyPr/>
          <a:lstStyle/>
          <a:p>
            <a:r>
              <a:rPr lang="en-US" dirty="0"/>
              <a:t>Applied Prevention Science International Education Center - 2023</a:t>
            </a:r>
          </a:p>
        </p:txBody>
      </p:sp>
      <p:pic>
        <p:nvPicPr>
          <p:cNvPr id="6" name="Picture Placeholder 6" descr="MHTTC stacked color bars">
            <a:extLst>
              <a:ext uri="{FF2B5EF4-FFF2-40B4-BE49-F238E27FC236}">
                <a16:creationId xmlns:a16="http://schemas.microsoft.com/office/drawing/2014/main" id="{D7AE3AD4-07C7-3D23-E902-FC9BC1C16253}"/>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201542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5116" y="1856115"/>
            <a:ext cx="6855624" cy="3951072"/>
            <a:chOff x="1526375" y="2325019"/>
            <a:chExt cx="6855624" cy="3951072"/>
          </a:xfrm>
        </p:grpSpPr>
        <p:cxnSp>
          <p:nvCxnSpPr>
            <p:cNvPr id="10" name="Straight Arrow Connector 9"/>
            <p:cNvCxnSpPr>
              <a:cxnSpLocks/>
              <a:stCxn id="8" idx="1"/>
            </p:cNvCxnSpPr>
            <p:nvPr/>
          </p:nvCxnSpPr>
          <p:spPr>
            <a:xfrm flipH="1">
              <a:off x="3553691" y="2782219"/>
              <a:ext cx="2930779" cy="95850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8" idx="1"/>
            </p:cNvCxnSpPr>
            <p:nvPr/>
          </p:nvCxnSpPr>
          <p:spPr>
            <a:xfrm flipH="1">
              <a:off x="2973294" y="2782219"/>
              <a:ext cx="3511176" cy="165531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cxnSpLocks/>
              <a:stCxn id="8" idx="1"/>
            </p:cNvCxnSpPr>
            <p:nvPr/>
          </p:nvCxnSpPr>
          <p:spPr>
            <a:xfrm flipH="1">
              <a:off x="3770208" y="2782219"/>
              <a:ext cx="2714262" cy="190408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93283" y="3158149"/>
              <a:ext cx="1881319" cy="830997"/>
            </a:xfrm>
            <a:prstGeom prst="rect">
              <a:avLst/>
            </a:prstGeom>
            <a:noFill/>
            <a:ln>
              <a:noFill/>
            </a:ln>
          </p:spPr>
          <p:txBody>
            <a:bodyPr wrap="square" rtlCol="0">
              <a:spAutoFit/>
            </a:bodyPr>
            <a:lstStyle/>
            <a:p>
              <a:r>
                <a:rPr lang="en-US" sz="2400" b="1" dirty="0">
                  <a:solidFill>
                    <a:srgbClr val="595959"/>
                  </a:solidFill>
                  <a:latin typeface="Calibri"/>
                  <a:cs typeface="Calibri"/>
                </a:rPr>
                <a:t>Micro-Level Environment</a:t>
              </a:r>
            </a:p>
          </p:txBody>
        </p:sp>
        <p:sp>
          <p:nvSpPr>
            <p:cNvPr id="26" name="TextBox 25"/>
            <p:cNvSpPr txBox="1"/>
            <p:nvPr/>
          </p:nvSpPr>
          <p:spPr>
            <a:xfrm>
              <a:off x="3742078" y="3534481"/>
              <a:ext cx="1881319" cy="830997"/>
            </a:xfrm>
            <a:prstGeom prst="rect">
              <a:avLst/>
            </a:prstGeom>
            <a:noFill/>
            <a:ln>
              <a:noFill/>
            </a:ln>
          </p:spPr>
          <p:txBody>
            <a:bodyPr wrap="square" rtlCol="0">
              <a:spAutoFit/>
            </a:bodyPr>
            <a:lstStyle/>
            <a:p>
              <a:r>
                <a:rPr lang="en-US" sz="2400" b="1" dirty="0">
                  <a:solidFill>
                    <a:srgbClr val="595959"/>
                  </a:solidFill>
                  <a:latin typeface="Calibri"/>
                  <a:cs typeface="Calibri"/>
                </a:rPr>
                <a:t>Macro-Level Environment</a:t>
              </a:r>
            </a:p>
          </p:txBody>
        </p:sp>
        <p:sp>
          <p:nvSpPr>
            <p:cNvPr id="24" name="Oval 23"/>
            <p:cNvSpPr/>
            <p:nvPr/>
          </p:nvSpPr>
          <p:spPr>
            <a:xfrm>
              <a:off x="3381374" y="2935174"/>
              <a:ext cx="2243833" cy="2028824"/>
            </a:xfrm>
            <a:prstGeom prst="ellipse">
              <a:avLst/>
            </a:prstGeom>
            <a:noFill/>
            <a:ln w="101600">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32" name="Oval 31"/>
            <p:cNvSpPr/>
            <p:nvPr/>
          </p:nvSpPr>
          <p:spPr>
            <a:xfrm>
              <a:off x="1526375" y="2567182"/>
              <a:ext cx="2243833" cy="2028824"/>
            </a:xfrm>
            <a:prstGeom prst="ellipse">
              <a:avLst/>
            </a:prstGeom>
            <a:noFill/>
            <a:ln w="85725">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33" name="Oval 32"/>
            <p:cNvSpPr/>
            <p:nvPr/>
          </p:nvSpPr>
          <p:spPr>
            <a:xfrm>
              <a:off x="2154870" y="4247267"/>
              <a:ext cx="2243833" cy="2028824"/>
            </a:xfrm>
            <a:prstGeom prst="ellipse">
              <a:avLst/>
            </a:prstGeom>
            <a:noFill/>
            <a:ln w="101600">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34" name="TextBox 33"/>
            <p:cNvSpPr txBox="1"/>
            <p:nvPr/>
          </p:nvSpPr>
          <p:spPr>
            <a:xfrm>
              <a:off x="2276363" y="4837802"/>
              <a:ext cx="2062575" cy="830997"/>
            </a:xfrm>
            <a:prstGeom prst="rect">
              <a:avLst/>
            </a:prstGeom>
            <a:noFill/>
            <a:ln>
              <a:noFill/>
            </a:ln>
          </p:spPr>
          <p:txBody>
            <a:bodyPr wrap="square" rtlCol="0">
              <a:spAutoFit/>
            </a:bodyPr>
            <a:lstStyle/>
            <a:p>
              <a:r>
                <a:rPr lang="en-US" sz="2400" b="1" dirty="0">
                  <a:solidFill>
                    <a:srgbClr val="595959"/>
                  </a:solidFill>
                  <a:latin typeface="Calibri"/>
                  <a:cs typeface="Calibri"/>
                </a:rPr>
                <a:t>Personal </a:t>
              </a:r>
            </a:p>
            <a:p>
              <a:r>
                <a:rPr lang="en-US" sz="2400" b="1" dirty="0">
                  <a:solidFill>
                    <a:srgbClr val="595959"/>
                  </a:solidFill>
                  <a:latin typeface="Calibri"/>
                  <a:cs typeface="Calibri"/>
                </a:rPr>
                <a:t>Characteristics</a:t>
              </a:r>
            </a:p>
          </p:txBody>
        </p:sp>
        <p:sp>
          <p:nvSpPr>
            <p:cNvPr id="8" name="Rectangle 7"/>
            <p:cNvSpPr/>
            <p:nvPr/>
          </p:nvSpPr>
          <p:spPr>
            <a:xfrm>
              <a:off x="6484470" y="2325019"/>
              <a:ext cx="1897529" cy="9144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95959"/>
                  </a:solidFill>
                </a:rPr>
                <a:t>RISK</a:t>
              </a:r>
            </a:p>
          </p:txBody>
        </p:sp>
      </p:grpSp>
      <p:sp>
        <p:nvSpPr>
          <p:cNvPr id="4" name="Title 3"/>
          <p:cNvSpPr>
            <a:spLocks noGrp="1"/>
          </p:cNvSpPr>
          <p:nvPr>
            <p:ph type="title"/>
          </p:nvPr>
        </p:nvSpPr>
        <p:spPr>
          <a:xfrm>
            <a:off x="550862" y="193908"/>
            <a:ext cx="8042276" cy="1771054"/>
          </a:xfrm>
        </p:spPr>
        <p:txBody>
          <a:bodyPr>
            <a:noAutofit/>
          </a:bodyPr>
          <a:lstStyle/>
          <a:p>
            <a:pPr algn="ctr"/>
            <a:r>
              <a:rPr lang="en-US" sz="3200" b="1" dirty="0">
                <a:cs typeface="Calibri"/>
              </a:rPr>
              <a:t>Risk is the Interface between Individual Characteristics and the Micro- and Macro-Level Environments</a:t>
            </a:r>
          </a:p>
        </p:txBody>
      </p:sp>
      <p:sp>
        <p:nvSpPr>
          <p:cNvPr id="2" name="Slide Number Placeholder 1">
            <a:extLst>
              <a:ext uri="{FF2B5EF4-FFF2-40B4-BE49-F238E27FC236}">
                <a16:creationId xmlns:a16="http://schemas.microsoft.com/office/drawing/2014/main" id="{27F401AB-271B-45DC-99FD-19266D3AA13D}"/>
              </a:ext>
            </a:extLst>
          </p:cNvPr>
          <p:cNvSpPr>
            <a:spLocks noGrp="1"/>
          </p:cNvSpPr>
          <p:nvPr>
            <p:ph type="sldNum" sz="quarter" idx="12"/>
          </p:nvPr>
        </p:nvSpPr>
        <p:spPr/>
        <p:txBody>
          <a:bodyPr/>
          <a:lstStyle/>
          <a:p>
            <a:fld id="{4C8A34A4-1EED-408B-95D8-35741F7CE40B}" type="slidenum">
              <a:rPr lang="en-US" smtClean="0"/>
              <a:t>25</a:t>
            </a:fld>
            <a:endParaRPr lang="en-US" dirty="0"/>
          </a:p>
        </p:txBody>
      </p:sp>
      <p:sp>
        <p:nvSpPr>
          <p:cNvPr id="18" name="Footer Placeholder 2">
            <a:extLst>
              <a:ext uri="{FF2B5EF4-FFF2-40B4-BE49-F238E27FC236}">
                <a16:creationId xmlns:a16="http://schemas.microsoft.com/office/drawing/2014/main" id="{C867829F-7A38-4E04-AC3F-B49CD49F2FBA}"/>
              </a:ext>
            </a:extLst>
          </p:cNvPr>
          <p:cNvSpPr txBox="1">
            <a:spLocks/>
          </p:cNvSpPr>
          <p:nvPr/>
        </p:nvSpPr>
        <p:spPr>
          <a:xfrm>
            <a:off x="264458" y="6482407"/>
            <a:ext cx="484094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solidFill>
                <a:latin typeface="Calibri" panose="020F0502020204030204" pitchFamily="34" charset="0"/>
                <a:cs typeface="Calibri" panose="020F0502020204030204" pitchFamily="34" charset="0"/>
              </a:rPr>
              <a:t>Applied Prevention Science International Education Center - 2020</a:t>
            </a:r>
          </a:p>
        </p:txBody>
      </p:sp>
      <p:sp>
        <p:nvSpPr>
          <p:cNvPr id="16" name="TextBox 15">
            <a:extLst>
              <a:ext uri="{FF2B5EF4-FFF2-40B4-BE49-F238E27FC236}">
                <a16:creationId xmlns:a16="http://schemas.microsoft.com/office/drawing/2014/main" id="{671FA778-FDEB-4B68-A559-9247CF9ED858}"/>
              </a:ext>
            </a:extLst>
          </p:cNvPr>
          <p:cNvSpPr txBox="1"/>
          <p:nvPr/>
        </p:nvSpPr>
        <p:spPr>
          <a:xfrm>
            <a:off x="264458" y="5975915"/>
            <a:ext cx="1526519" cy="276999"/>
          </a:xfrm>
          <a:prstGeom prst="rect">
            <a:avLst/>
          </a:prstGeom>
          <a:noFill/>
        </p:spPr>
        <p:txBody>
          <a:bodyPr wrap="square" rtlCol="0">
            <a:spAutoFit/>
          </a:bodyPr>
          <a:lstStyle/>
          <a:p>
            <a:r>
              <a:rPr lang="en-US" sz="1200" dirty="0"/>
              <a:t>Copyright APSI</a:t>
            </a:r>
          </a:p>
        </p:txBody>
      </p:sp>
      <p:sp>
        <p:nvSpPr>
          <p:cNvPr id="6" name="Footer Placeholder 5">
            <a:extLst>
              <a:ext uri="{FF2B5EF4-FFF2-40B4-BE49-F238E27FC236}">
                <a16:creationId xmlns:a16="http://schemas.microsoft.com/office/drawing/2014/main" id="{61E2201A-A5C3-D30B-6708-8196D071ED58}"/>
              </a:ext>
            </a:extLst>
          </p:cNvPr>
          <p:cNvSpPr>
            <a:spLocks noGrp="1"/>
          </p:cNvSpPr>
          <p:nvPr>
            <p:ph type="ftr" sz="quarter" idx="11"/>
          </p:nvPr>
        </p:nvSpPr>
        <p:spPr>
          <a:xfrm>
            <a:off x="-168247" y="6572701"/>
            <a:ext cx="5015819" cy="365125"/>
          </a:xfrm>
        </p:spPr>
        <p:txBody>
          <a:bodyPr/>
          <a:lstStyle/>
          <a:p>
            <a:r>
              <a:rPr lang="en-US" dirty="0"/>
              <a:t>Applied Prevention Science International Education Center - 2023</a:t>
            </a:r>
          </a:p>
        </p:txBody>
      </p:sp>
      <p:pic>
        <p:nvPicPr>
          <p:cNvPr id="9" name="Picture Placeholder 6" descr="MHTTC stacked color bars">
            <a:extLst>
              <a:ext uri="{FF2B5EF4-FFF2-40B4-BE49-F238E27FC236}">
                <a16:creationId xmlns:a16="http://schemas.microsoft.com/office/drawing/2014/main" id="{42DF9439-B7C5-EBBE-5FC4-2E06D9A033F0}"/>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38318"/>
            <a:ext cx="6618287" cy="1090613"/>
          </a:xfrm>
          <a:prstGeom prst="rect">
            <a:avLst/>
          </a:prstGeom>
        </p:spPr>
      </p:pic>
    </p:spTree>
    <p:extLst>
      <p:ext uri="{BB962C8B-B14F-4D97-AF65-F5344CB8AC3E}">
        <p14:creationId xmlns:p14="http://schemas.microsoft.com/office/powerpoint/2010/main" val="2587099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99" y="398608"/>
            <a:ext cx="8042276" cy="1050748"/>
          </a:xfrm>
        </p:spPr>
        <p:txBody>
          <a:bodyPr>
            <a:noAutofit/>
          </a:bodyPr>
          <a:lstStyle/>
          <a:p>
            <a:pPr algn="ctr"/>
            <a:r>
              <a:rPr lang="en-US" sz="3200" b="1" dirty="0">
                <a:cs typeface="Calibri"/>
              </a:rPr>
              <a:t>Protection is the Interface between Individual Characteristics and the Micro- and Macro-Level Environments</a:t>
            </a:r>
            <a:endParaRPr lang="en-US" sz="3200" dirty="0">
              <a:cs typeface="Calibri"/>
            </a:endParaRPr>
          </a:p>
        </p:txBody>
      </p:sp>
      <p:sp>
        <p:nvSpPr>
          <p:cNvPr id="3" name="Slide Number Placeholder 2">
            <a:extLst>
              <a:ext uri="{FF2B5EF4-FFF2-40B4-BE49-F238E27FC236}">
                <a16:creationId xmlns:a16="http://schemas.microsoft.com/office/drawing/2014/main" id="{64BF54D7-99D4-45C4-AFFF-2D90B4FD8E15}"/>
              </a:ext>
            </a:extLst>
          </p:cNvPr>
          <p:cNvSpPr>
            <a:spLocks noGrp="1"/>
          </p:cNvSpPr>
          <p:nvPr>
            <p:ph type="sldNum" sz="quarter" idx="12"/>
          </p:nvPr>
        </p:nvSpPr>
        <p:spPr/>
        <p:txBody>
          <a:bodyPr/>
          <a:lstStyle/>
          <a:p>
            <a:fld id="{4C8A34A4-1EED-408B-95D8-35741F7CE40B}" type="slidenum">
              <a:rPr lang="en-US" smtClean="0"/>
              <a:t>26</a:t>
            </a:fld>
            <a:endParaRPr lang="en-US"/>
          </a:p>
        </p:txBody>
      </p:sp>
      <p:grpSp>
        <p:nvGrpSpPr>
          <p:cNvPr id="4" name="Group 3"/>
          <p:cNvGrpSpPr/>
          <p:nvPr/>
        </p:nvGrpSpPr>
        <p:grpSpPr>
          <a:xfrm>
            <a:off x="1535645" y="1926425"/>
            <a:ext cx="6855624" cy="3951072"/>
            <a:chOff x="1526375" y="2325019"/>
            <a:chExt cx="6855624" cy="3951072"/>
          </a:xfrm>
        </p:grpSpPr>
        <p:cxnSp>
          <p:nvCxnSpPr>
            <p:cNvPr id="25" name="Straight Arrow Connector 24"/>
            <p:cNvCxnSpPr>
              <a:cxnSpLocks/>
              <a:stCxn id="24" idx="1"/>
            </p:cNvCxnSpPr>
            <p:nvPr/>
          </p:nvCxnSpPr>
          <p:spPr>
            <a:xfrm flipH="1">
              <a:off x="3541510" y="2782219"/>
              <a:ext cx="2942960" cy="1021874"/>
            </a:xfrm>
            <a:prstGeom prst="straightConnector1">
              <a:avLst/>
            </a:prstGeom>
            <a:ln w="28575" cmpd="sng">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4" idx="1"/>
            </p:cNvCxnSpPr>
            <p:nvPr/>
          </p:nvCxnSpPr>
          <p:spPr>
            <a:xfrm flipH="1">
              <a:off x="2973294" y="2782219"/>
              <a:ext cx="3511176" cy="1655311"/>
            </a:xfrm>
            <a:prstGeom prst="straightConnector1">
              <a:avLst/>
            </a:prstGeom>
            <a:ln w="28575" cmpd="sng">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24" idx="1"/>
            </p:cNvCxnSpPr>
            <p:nvPr/>
          </p:nvCxnSpPr>
          <p:spPr>
            <a:xfrm flipH="1">
              <a:off x="3835306" y="2782219"/>
              <a:ext cx="2649164" cy="1930932"/>
            </a:xfrm>
            <a:prstGeom prst="straightConnector1">
              <a:avLst/>
            </a:prstGeom>
            <a:ln w="28575" cmpd="sng">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593283" y="3158149"/>
              <a:ext cx="4030114" cy="1207329"/>
              <a:chOff x="2596194" y="3370232"/>
              <a:chExt cx="4212298" cy="916045"/>
            </a:xfrm>
          </p:grpSpPr>
          <p:sp>
            <p:nvSpPr>
              <p:cNvPr id="19" name="TextBox 18"/>
              <p:cNvSpPr txBox="1"/>
              <p:nvPr/>
            </p:nvSpPr>
            <p:spPr>
              <a:xfrm>
                <a:off x="2596194" y="3370232"/>
                <a:ext cx="1966365" cy="630508"/>
              </a:xfrm>
              <a:prstGeom prst="rect">
                <a:avLst/>
              </a:prstGeom>
              <a:noFill/>
              <a:ln>
                <a:noFill/>
              </a:ln>
            </p:spPr>
            <p:txBody>
              <a:bodyPr wrap="square" rtlCol="0">
                <a:spAutoFit/>
              </a:bodyPr>
              <a:lstStyle/>
              <a:p>
                <a:r>
                  <a:rPr lang="en-US" sz="2400" b="1" dirty="0">
                    <a:solidFill>
                      <a:prstClr val="black"/>
                    </a:solidFill>
                    <a:latin typeface="Calibri"/>
                    <a:cs typeface="Calibri"/>
                  </a:rPr>
                  <a:t>Micro-Level Environment</a:t>
                </a:r>
              </a:p>
            </p:txBody>
          </p:sp>
          <p:sp>
            <p:nvSpPr>
              <p:cNvPr id="20" name="TextBox 19"/>
              <p:cNvSpPr txBox="1"/>
              <p:nvPr/>
            </p:nvSpPr>
            <p:spPr>
              <a:xfrm>
                <a:off x="4842127" y="3655769"/>
                <a:ext cx="1966365" cy="630508"/>
              </a:xfrm>
              <a:prstGeom prst="rect">
                <a:avLst/>
              </a:prstGeom>
              <a:noFill/>
              <a:ln>
                <a:noFill/>
              </a:ln>
            </p:spPr>
            <p:txBody>
              <a:bodyPr wrap="square" rtlCol="0">
                <a:spAutoFit/>
              </a:bodyPr>
              <a:lstStyle/>
              <a:p>
                <a:r>
                  <a:rPr lang="en-US" sz="2400" b="1" dirty="0">
                    <a:solidFill>
                      <a:prstClr val="black"/>
                    </a:solidFill>
                    <a:latin typeface="Calibri"/>
                    <a:cs typeface="Calibri"/>
                  </a:rPr>
                  <a:t>Macro-Level Environment</a:t>
                </a:r>
              </a:p>
            </p:txBody>
          </p:sp>
        </p:grpSp>
        <p:sp>
          <p:nvSpPr>
            <p:cNvPr id="21" name="Oval 20"/>
            <p:cNvSpPr/>
            <p:nvPr/>
          </p:nvSpPr>
          <p:spPr>
            <a:xfrm>
              <a:off x="3381374" y="2935174"/>
              <a:ext cx="2243833" cy="2028824"/>
            </a:xfrm>
            <a:prstGeom prst="ellipse">
              <a:avLst/>
            </a:prstGeom>
            <a:noFill/>
            <a:ln w="101600">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526375" y="2567182"/>
              <a:ext cx="2243833" cy="2028824"/>
            </a:xfrm>
            <a:prstGeom prst="ellipse">
              <a:avLst/>
            </a:prstGeom>
            <a:noFill/>
            <a:ln w="85725">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154870" y="4247267"/>
              <a:ext cx="2243833" cy="2028824"/>
            </a:xfrm>
            <a:prstGeom prst="ellipse">
              <a:avLst/>
            </a:prstGeom>
            <a:noFill/>
            <a:ln w="101600">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484470" y="2325019"/>
              <a:ext cx="1897529" cy="9144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PROTECTION</a:t>
              </a:r>
            </a:p>
          </p:txBody>
        </p:sp>
        <p:sp>
          <p:nvSpPr>
            <p:cNvPr id="28" name="TextBox 27"/>
            <p:cNvSpPr txBox="1"/>
            <p:nvPr/>
          </p:nvSpPr>
          <p:spPr>
            <a:xfrm>
              <a:off x="2276363" y="4837802"/>
              <a:ext cx="2062575" cy="830997"/>
            </a:xfrm>
            <a:prstGeom prst="rect">
              <a:avLst/>
            </a:prstGeom>
            <a:noFill/>
            <a:ln>
              <a:noFill/>
            </a:ln>
          </p:spPr>
          <p:txBody>
            <a:bodyPr wrap="square" rtlCol="0">
              <a:spAutoFit/>
            </a:bodyPr>
            <a:lstStyle/>
            <a:p>
              <a:r>
                <a:rPr lang="en-US" sz="2400" b="1" dirty="0">
                  <a:solidFill>
                    <a:prstClr val="black"/>
                  </a:solidFill>
                  <a:latin typeface="Calibri"/>
                  <a:cs typeface="Calibri"/>
                </a:rPr>
                <a:t>Personal </a:t>
              </a:r>
            </a:p>
            <a:p>
              <a:r>
                <a:rPr lang="en-US" sz="2400" b="1" dirty="0">
                  <a:solidFill>
                    <a:prstClr val="black"/>
                  </a:solidFill>
                  <a:latin typeface="Calibri"/>
                  <a:cs typeface="Calibri"/>
                </a:rPr>
                <a:t>Characteristics</a:t>
              </a:r>
            </a:p>
          </p:txBody>
        </p:sp>
      </p:grpSp>
      <p:sp>
        <p:nvSpPr>
          <p:cNvPr id="17" name="Footer Placeholder 2">
            <a:extLst>
              <a:ext uri="{FF2B5EF4-FFF2-40B4-BE49-F238E27FC236}">
                <a16:creationId xmlns:a16="http://schemas.microsoft.com/office/drawing/2014/main" id="{CE76B647-2CEA-425E-A290-C0C2F3B08A16}"/>
              </a:ext>
            </a:extLst>
          </p:cNvPr>
          <p:cNvSpPr txBox="1">
            <a:spLocks/>
          </p:cNvSpPr>
          <p:nvPr/>
        </p:nvSpPr>
        <p:spPr>
          <a:xfrm>
            <a:off x="264458" y="6482407"/>
            <a:ext cx="484094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solidFill>
                <a:latin typeface="Calibri" panose="020F0502020204030204" pitchFamily="34" charset="0"/>
                <a:cs typeface="Calibri" panose="020F0502020204030204" pitchFamily="34" charset="0"/>
              </a:rPr>
              <a:t>Applied Prevention Science International Education Center - 2020</a:t>
            </a:r>
          </a:p>
        </p:txBody>
      </p:sp>
      <p:sp>
        <p:nvSpPr>
          <p:cNvPr id="29" name="TextBox 28">
            <a:extLst>
              <a:ext uri="{FF2B5EF4-FFF2-40B4-BE49-F238E27FC236}">
                <a16:creationId xmlns:a16="http://schemas.microsoft.com/office/drawing/2014/main" id="{859C2CD8-B726-44AF-9075-3A19E72CD3A3}"/>
              </a:ext>
            </a:extLst>
          </p:cNvPr>
          <p:cNvSpPr txBox="1"/>
          <p:nvPr/>
        </p:nvSpPr>
        <p:spPr>
          <a:xfrm>
            <a:off x="264458" y="6031631"/>
            <a:ext cx="1526519" cy="276999"/>
          </a:xfrm>
          <a:prstGeom prst="rect">
            <a:avLst/>
          </a:prstGeom>
          <a:noFill/>
        </p:spPr>
        <p:txBody>
          <a:bodyPr wrap="square" rtlCol="0">
            <a:spAutoFit/>
          </a:bodyPr>
          <a:lstStyle/>
          <a:p>
            <a:r>
              <a:rPr lang="en-US" sz="1200" dirty="0"/>
              <a:t>Copyright APSI</a:t>
            </a:r>
          </a:p>
        </p:txBody>
      </p:sp>
      <p:sp>
        <p:nvSpPr>
          <p:cNvPr id="6" name="Footer Placeholder 5">
            <a:extLst>
              <a:ext uri="{FF2B5EF4-FFF2-40B4-BE49-F238E27FC236}">
                <a16:creationId xmlns:a16="http://schemas.microsoft.com/office/drawing/2014/main" id="{951B2D69-AAED-5B70-37A5-25502D5104F3}"/>
              </a:ext>
            </a:extLst>
          </p:cNvPr>
          <p:cNvSpPr>
            <a:spLocks noGrp="1"/>
          </p:cNvSpPr>
          <p:nvPr>
            <p:ph type="ftr" sz="quarter" idx="11"/>
          </p:nvPr>
        </p:nvSpPr>
        <p:spPr>
          <a:xfrm>
            <a:off x="0" y="6555570"/>
            <a:ext cx="5112805"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DCF8BB72-2895-0D09-59ED-58557B19ED31}"/>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4129320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48515C-51FF-BB3B-E49F-A14A5AD7E6C6}"/>
              </a:ext>
            </a:extLst>
          </p:cNvPr>
          <p:cNvSpPr>
            <a:spLocks noGrp="1"/>
          </p:cNvSpPr>
          <p:nvPr>
            <p:ph type="title"/>
          </p:nvPr>
        </p:nvSpPr>
        <p:spPr/>
        <p:txBody>
          <a:bodyPr>
            <a:noAutofit/>
          </a:bodyPr>
          <a:lstStyle/>
          <a:p>
            <a:pPr algn="ctr"/>
            <a:r>
              <a:rPr lang="en-US" sz="3200" dirty="0"/>
              <a:t>Alcohol Related Outcomes Related to Family Management Style with Children with Behavioral Disinhibition</a:t>
            </a:r>
          </a:p>
        </p:txBody>
      </p:sp>
      <p:sp>
        <p:nvSpPr>
          <p:cNvPr id="5" name="Slide Number Placeholder 4">
            <a:extLst>
              <a:ext uri="{FF2B5EF4-FFF2-40B4-BE49-F238E27FC236}">
                <a16:creationId xmlns:a16="http://schemas.microsoft.com/office/drawing/2014/main" id="{1C8B3D19-FFE4-224E-33A1-934A15432FB4}"/>
              </a:ext>
            </a:extLst>
          </p:cNvPr>
          <p:cNvSpPr>
            <a:spLocks noGrp="1"/>
          </p:cNvSpPr>
          <p:nvPr>
            <p:ph type="sldNum" sz="quarter" idx="12"/>
          </p:nvPr>
        </p:nvSpPr>
        <p:spPr/>
        <p:txBody>
          <a:bodyPr/>
          <a:lstStyle/>
          <a:p>
            <a:fld id="{4C8A34A4-1EED-408B-95D8-35741F7CE40B}" type="slidenum">
              <a:rPr lang="en-US" smtClean="0"/>
              <a:t>27</a:t>
            </a:fld>
            <a:endParaRPr lang="en-US"/>
          </a:p>
        </p:txBody>
      </p:sp>
      <p:pic>
        <p:nvPicPr>
          <p:cNvPr id="8" name="Picture 7">
            <a:extLst>
              <a:ext uri="{FF2B5EF4-FFF2-40B4-BE49-F238E27FC236}">
                <a16:creationId xmlns:a16="http://schemas.microsoft.com/office/drawing/2014/main" id="{AB58D486-8AC0-09D1-57A6-37068A346A42}"/>
              </a:ext>
            </a:extLst>
          </p:cNvPr>
          <p:cNvPicPr>
            <a:picLocks noChangeAspect="1"/>
          </p:cNvPicPr>
          <p:nvPr/>
        </p:nvPicPr>
        <p:blipFill>
          <a:blip r:embed="rId3"/>
          <a:stretch>
            <a:fillRect/>
          </a:stretch>
        </p:blipFill>
        <p:spPr>
          <a:xfrm>
            <a:off x="0" y="1900456"/>
            <a:ext cx="9144000" cy="3760838"/>
          </a:xfrm>
          <a:prstGeom prst="rect">
            <a:avLst/>
          </a:prstGeom>
        </p:spPr>
      </p:pic>
      <p:sp>
        <p:nvSpPr>
          <p:cNvPr id="9" name="TextBox 8">
            <a:extLst>
              <a:ext uri="{FF2B5EF4-FFF2-40B4-BE49-F238E27FC236}">
                <a16:creationId xmlns:a16="http://schemas.microsoft.com/office/drawing/2014/main" id="{11806208-F537-91D8-1558-02C55EE1EE45}"/>
              </a:ext>
            </a:extLst>
          </p:cNvPr>
          <p:cNvSpPr txBox="1"/>
          <p:nvPr/>
        </p:nvSpPr>
        <p:spPr>
          <a:xfrm>
            <a:off x="209501" y="5871061"/>
            <a:ext cx="3967316" cy="276999"/>
          </a:xfrm>
          <a:prstGeom prst="rect">
            <a:avLst/>
          </a:prstGeom>
          <a:noFill/>
        </p:spPr>
        <p:txBody>
          <a:bodyPr wrap="square" rtlCol="0">
            <a:spAutoFit/>
          </a:bodyPr>
          <a:lstStyle/>
          <a:p>
            <a:r>
              <a:rPr lang="en-US" sz="1200" dirty="0"/>
              <a:t>Hill et al., 2010</a:t>
            </a:r>
          </a:p>
        </p:txBody>
      </p:sp>
      <p:sp>
        <p:nvSpPr>
          <p:cNvPr id="2" name="Footer Placeholder 1">
            <a:extLst>
              <a:ext uri="{FF2B5EF4-FFF2-40B4-BE49-F238E27FC236}">
                <a16:creationId xmlns:a16="http://schemas.microsoft.com/office/drawing/2014/main" id="{2EC64FDF-FA40-22ED-CE69-73D16C16DFB3}"/>
              </a:ext>
            </a:extLst>
          </p:cNvPr>
          <p:cNvSpPr>
            <a:spLocks noGrp="1"/>
          </p:cNvSpPr>
          <p:nvPr>
            <p:ph type="ftr" sz="quarter" idx="11"/>
          </p:nvPr>
        </p:nvSpPr>
        <p:spPr>
          <a:xfrm>
            <a:off x="0" y="6588415"/>
            <a:ext cx="5073041"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9A13CC8D-81AA-E494-5496-2DC698E80DC4}"/>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155353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indent="0" algn="ctr" eaLnBrk="1" hangingPunct="1"/>
            <a:r>
              <a:rPr lang="en-US" altLang="en-US" dirty="0">
                <a:ea typeface="ＭＳ Ｐゴシック" pitchFamily="34" charset="-128"/>
              </a:rPr>
              <a:t>Reducing Risk Processes for Positive Developmental Outcomes</a:t>
            </a:r>
            <a:br>
              <a:rPr lang="en-US" altLang="en-US" dirty="0">
                <a:ea typeface="ＭＳ Ｐゴシック" pitchFamily="34" charset="-128"/>
              </a:rPr>
            </a:br>
            <a:r>
              <a:rPr lang="en-US" altLang="en-US" sz="1600" dirty="0">
                <a:ea typeface="ＭＳ Ｐゴシック" pitchFamily="34" charset="-128"/>
              </a:rPr>
              <a:t>(1/2)</a:t>
            </a:r>
          </a:p>
        </p:txBody>
      </p:sp>
      <p:sp>
        <p:nvSpPr>
          <p:cNvPr id="33795" name="Content Placeholder 2"/>
          <p:cNvSpPr>
            <a:spLocks noGrp="1"/>
          </p:cNvSpPr>
          <p:nvPr>
            <p:ph idx="1"/>
          </p:nvPr>
        </p:nvSpPr>
        <p:spPr>
          <a:xfrm>
            <a:off x="443261" y="2207085"/>
            <a:ext cx="7886700" cy="2577857"/>
          </a:xfrm>
        </p:spPr>
        <p:txBody>
          <a:bodyPr>
            <a:normAutofit/>
          </a:bodyPr>
          <a:lstStyle/>
          <a:p>
            <a:pPr eaLnBrk="1" hangingPunct="1"/>
            <a:r>
              <a:rPr lang="en-US" altLang="en-US" sz="2800" dirty="0">
                <a:solidFill>
                  <a:schemeClr val="tx1"/>
                </a:solidFill>
                <a:ea typeface="ＭＳ Ｐゴシック" pitchFamily="34" charset="-128"/>
              </a:rPr>
              <a:t>Risk processes increase the likelihood of negative outcomes</a:t>
            </a:r>
          </a:p>
          <a:p>
            <a:pPr eaLnBrk="1" hangingPunct="1"/>
            <a:r>
              <a:rPr lang="en-US" altLang="en-US" sz="2800" dirty="0">
                <a:solidFill>
                  <a:schemeClr val="tx1"/>
                </a:solidFill>
                <a:ea typeface="ＭＳ Ｐゴシック" pitchFamily="34" charset="-128"/>
              </a:rPr>
              <a:t>Effective prevention programs address risk processes before the onset of risky behavior</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5932CA-5595-4B25-A844-B8C2F1E28BA5}" type="slidenum">
              <a:rPr kumimoji="0" lang="en-US" altLang="en-US" sz="1200" b="0" i="0" u="none" strike="noStrike" kern="1200" cap="none" spc="0" normalizeH="0" baseline="0" noProof="0" smtClean="0">
                <a:ln>
                  <a:noFill/>
                </a:ln>
                <a:solidFill>
                  <a:prstClr val="white"/>
                </a:solidFill>
                <a:effectLst/>
                <a:uLnTx/>
                <a:uFillTx/>
                <a:latin typeface="Calibri"/>
                <a:ea typeface="ＭＳ Ｐゴシック" pitchFamily="34" charset="-128"/>
                <a:cs typeface="Calibri"/>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white"/>
              </a:solidFill>
              <a:effectLst/>
              <a:uLnTx/>
              <a:uFillTx/>
              <a:latin typeface="Calibri"/>
              <a:ea typeface="ＭＳ Ｐゴシック" pitchFamily="34" charset="-128"/>
              <a:cs typeface="Calibri"/>
            </a:endParaRPr>
          </a:p>
        </p:txBody>
      </p:sp>
      <p:sp>
        <p:nvSpPr>
          <p:cNvPr id="2" name="Footer Placeholder 1">
            <a:extLst>
              <a:ext uri="{FF2B5EF4-FFF2-40B4-BE49-F238E27FC236}">
                <a16:creationId xmlns:a16="http://schemas.microsoft.com/office/drawing/2014/main" id="{2B5AD566-7D0D-2490-8A46-ADFF674A3997}"/>
              </a:ext>
            </a:extLst>
          </p:cNvPr>
          <p:cNvSpPr>
            <a:spLocks noGrp="1"/>
          </p:cNvSpPr>
          <p:nvPr>
            <p:ph type="ftr" sz="quarter" idx="11"/>
          </p:nvPr>
        </p:nvSpPr>
        <p:spPr>
          <a:xfrm>
            <a:off x="0" y="6538913"/>
            <a:ext cx="4847573"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E82F2D54-A274-41AF-6834-40F4E413EB5B}"/>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5B49-08C1-4A5B-82D9-11727B3EC6AD}"/>
              </a:ext>
            </a:extLst>
          </p:cNvPr>
          <p:cNvSpPr>
            <a:spLocks noGrp="1"/>
          </p:cNvSpPr>
          <p:nvPr>
            <p:ph type="title"/>
          </p:nvPr>
        </p:nvSpPr>
        <p:spPr/>
        <p:txBody>
          <a:bodyPr>
            <a:normAutofit fontScale="90000"/>
          </a:bodyPr>
          <a:lstStyle/>
          <a:p>
            <a:pPr algn="ctr"/>
            <a:r>
              <a:rPr lang="en-US" dirty="0"/>
              <a:t>Reducing Risk Processes for Positive Developmental Outcomes</a:t>
            </a:r>
            <a:br>
              <a:rPr lang="en-US" dirty="0"/>
            </a:br>
            <a:r>
              <a:rPr lang="en-US" sz="1600" dirty="0"/>
              <a:t>(2/2)</a:t>
            </a:r>
          </a:p>
        </p:txBody>
      </p:sp>
      <p:sp>
        <p:nvSpPr>
          <p:cNvPr id="3" name="Content Placeholder 2">
            <a:extLst>
              <a:ext uri="{FF2B5EF4-FFF2-40B4-BE49-F238E27FC236}">
                <a16:creationId xmlns:a16="http://schemas.microsoft.com/office/drawing/2014/main" id="{426CE310-935D-4C44-879C-4E9FC303992D}"/>
              </a:ext>
            </a:extLst>
          </p:cNvPr>
          <p:cNvSpPr>
            <a:spLocks noGrp="1"/>
          </p:cNvSpPr>
          <p:nvPr>
            <p:ph idx="1"/>
          </p:nvPr>
        </p:nvSpPr>
        <p:spPr>
          <a:xfrm>
            <a:off x="741384" y="2339192"/>
            <a:ext cx="7886700" cy="3122156"/>
          </a:xfrm>
        </p:spPr>
        <p:txBody>
          <a:bodyPr>
            <a:noAutofit/>
          </a:bodyPr>
          <a:lstStyle/>
          <a:p>
            <a:pPr marL="347472" indent="-347472">
              <a:buFont typeface="Arial" panose="020B0604020202020204" pitchFamily="34" charset="0"/>
              <a:buChar char="•"/>
            </a:pPr>
            <a:r>
              <a:rPr lang="en-US" altLang="en-US" sz="2800" dirty="0">
                <a:solidFill>
                  <a:schemeClr val="tx1"/>
                </a:solidFill>
                <a:ea typeface="ＭＳ Ｐゴシック" pitchFamily="34" charset="-128"/>
              </a:rPr>
              <a:t>Risk processes, like substance use itself:</a:t>
            </a:r>
          </a:p>
          <a:p>
            <a:pPr marL="630047" lvl="2" indent="-347472">
              <a:spcBef>
                <a:spcPts val="2000"/>
              </a:spcBef>
              <a:buClr>
                <a:schemeClr val="accent1">
                  <a:lumMod val="75000"/>
                </a:schemeClr>
              </a:buClr>
              <a:buFont typeface="Arial" panose="020B0604020202020204" pitchFamily="34" charset="0"/>
              <a:buChar char="•"/>
            </a:pPr>
            <a:r>
              <a:rPr lang="en-US" altLang="en-US" sz="2800" dirty="0">
                <a:solidFill>
                  <a:schemeClr val="tx1"/>
                </a:solidFill>
                <a:ea typeface="ＭＳ Ｐゴシック" pitchFamily="34" charset="-128"/>
              </a:rPr>
              <a:t>Vary across age groups</a:t>
            </a:r>
          </a:p>
          <a:p>
            <a:pPr marL="630047" lvl="2" indent="-347472">
              <a:spcBef>
                <a:spcPts val="2000"/>
              </a:spcBef>
              <a:buClr>
                <a:schemeClr val="accent1">
                  <a:lumMod val="75000"/>
                </a:schemeClr>
              </a:buClr>
              <a:buFont typeface="Arial" panose="020B0604020202020204" pitchFamily="34" charset="0"/>
              <a:buChar char="•"/>
            </a:pPr>
            <a:r>
              <a:rPr lang="en-US" altLang="en-US" sz="2800" dirty="0">
                <a:solidFill>
                  <a:schemeClr val="tx1"/>
                </a:solidFill>
                <a:ea typeface="ＭＳ Ｐゴシック" pitchFamily="34" charset="-128"/>
              </a:rPr>
              <a:t>Have cumulative effects</a:t>
            </a:r>
          </a:p>
          <a:p>
            <a:pPr marL="630047" lvl="2" indent="-347472">
              <a:spcBef>
                <a:spcPts val="2000"/>
              </a:spcBef>
              <a:buClr>
                <a:schemeClr val="accent1">
                  <a:lumMod val="75000"/>
                </a:schemeClr>
              </a:buClr>
              <a:buFont typeface="Arial" panose="020B0604020202020204" pitchFamily="34" charset="0"/>
              <a:buChar char="•"/>
            </a:pPr>
            <a:r>
              <a:rPr lang="en-US" altLang="en-US" sz="2800" dirty="0">
                <a:solidFill>
                  <a:schemeClr val="tx1"/>
                </a:solidFill>
                <a:ea typeface="ＭＳ Ｐゴシック" pitchFamily="34" charset="-128"/>
              </a:rPr>
              <a:t>Arise from individuals and from family-, school-, and community-level environments</a:t>
            </a:r>
          </a:p>
          <a:p>
            <a:endParaRPr lang="en-US" dirty="0"/>
          </a:p>
        </p:txBody>
      </p:sp>
      <p:sp>
        <p:nvSpPr>
          <p:cNvPr id="4" name="Slide Number Placeholder 3">
            <a:extLst>
              <a:ext uri="{FF2B5EF4-FFF2-40B4-BE49-F238E27FC236}">
                <a16:creationId xmlns:a16="http://schemas.microsoft.com/office/drawing/2014/main" id="{46B14834-B799-4FF9-898F-CDA2FFE52FD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943754-A690-4034-BC9D-A0E6E307C5CB}" type="slidenum">
              <a:rPr kumimoji="0" lang="en-US" altLang="en-US" sz="1200" b="0" i="0" u="none" strike="noStrike" kern="1200" cap="none" spc="0" normalizeH="0" baseline="0" noProof="0" smtClean="0">
                <a:ln>
                  <a:noFill/>
                </a:ln>
                <a:solidFill>
                  <a:prstClr val="white"/>
                </a:solidFill>
                <a:effectLst/>
                <a:uLnTx/>
                <a:uFillTx/>
                <a:latin typeface="Calibri"/>
                <a:ea typeface="ＭＳ Ｐゴシック" pitchFamily="34" charset="-128"/>
                <a:cs typeface="Calibri"/>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white"/>
              </a:solidFill>
              <a:effectLst/>
              <a:uLnTx/>
              <a:uFillTx/>
              <a:latin typeface="Calibri"/>
              <a:ea typeface="ＭＳ Ｐゴシック" pitchFamily="34" charset="-128"/>
              <a:cs typeface="Calibri"/>
            </a:endParaRPr>
          </a:p>
        </p:txBody>
      </p:sp>
      <p:sp>
        <p:nvSpPr>
          <p:cNvPr id="6" name="Footer Placeholder 5">
            <a:extLst>
              <a:ext uri="{FF2B5EF4-FFF2-40B4-BE49-F238E27FC236}">
                <a16:creationId xmlns:a16="http://schemas.microsoft.com/office/drawing/2014/main" id="{EA549548-DC22-8AD1-10C6-CFE382486C31}"/>
              </a:ext>
            </a:extLst>
          </p:cNvPr>
          <p:cNvSpPr>
            <a:spLocks noGrp="1"/>
          </p:cNvSpPr>
          <p:nvPr>
            <p:ph type="ftr" sz="quarter" idx="11"/>
          </p:nvPr>
        </p:nvSpPr>
        <p:spPr>
          <a:xfrm>
            <a:off x="-137787" y="6543305"/>
            <a:ext cx="4822521"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0BCED274-7FA0-712B-6D0E-21A93C7827F8}"/>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413421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ed10948630_6_19"/>
          <p:cNvSpPr txBox="1">
            <a:spLocks noGrp="1"/>
          </p:cNvSpPr>
          <p:nvPr>
            <p:ph type="title" idx="4294967295"/>
          </p:nvPr>
        </p:nvSpPr>
        <p:spPr>
          <a:xfrm>
            <a:off x="740025" y="864196"/>
            <a:ext cx="7886700" cy="9937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sz="3600" dirty="0"/>
              <a:t>Technical Information</a:t>
            </a:r>
            <a:endParaRPr sz="3600" b="1" dirty="0"/>
          </a:p>
        </p:txBody>
      </p:sp>
      <p:sp>
        <p:nvSpPr>
          <p:cNvPr id="119" name="Google Shape;119;ged10948630_6_19"/>
          <p:cNvSpPr txBox="1">
            <a:spLocks noGrp="1"/>
          </p:cNvSpPr>
          <p:nvPr>
            <p:ph type="body" idx="4294967295"/>
          </p:nvPr>
        </p:nvSpPr>
        <p:spPr>
          <a:xfrm>
            <a:off x="628650" y="2831148"/>
            <a:ext cx="7886700" cy="25527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500"/>
              </a:spcBef>
              <a:spcAft>
                <a:spcPts val="0"/>
              </a:spcAft>
              <a:buClr>
                <a:schemeClr val="dk1"/>
              </a:buClr>
              <a:buSzPct val="45833"/>
              <a:buFont typeface="Arial"/>
              <a:buNone/>
            </a:pPr>
            <a:r>
              <a:rPr lang="en-US" sz="2400" dirty="0">
                <a:solidFill>
                  <a:schemeClr val="dk1"/>
                </a:solidFill>
                <a:latin typeface="Calibri"/>
                <a:ea typeface="Calibri"/>
                <a:cs typeface="Calibri"/>
                <a:sym typeface="Calibri"/>
              </a:rPr>
              <a:t>This webinar is being recorded and archived and will be available to all webinar participants.</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0" lvl="0" indent="0" algn="ctr" rtl="0">
              <a:lnSpc>
                <a:spcPct val="90000"/>
              </a:lnSpc>
              <a:spcBef>
                <a:spcPts val="500"/>
              </a:spcBef>
              <a:spcAft>
                <a:spcPts val="0"/>
              </a:spcAft>
              <a:buClr>
                <a:schemeClr val="dk1"/>
              </a:buClr>
              <a:buSzPct val="45833"/>
              <a:buFont typeface="Arial"/>
              <a:buNone/>
            </a:pPr>
            <a:r>
              <a:rPr lang="en-US" sz="2400" dirty="0">
                <a:solidFill>
                  <a:schemeClr val="dk1"/>
                </a:solidFill>
                <a:latin typeface="Calibri"/>
                <a:ea typeface="Calibri"/>
                <a:cs typeface="Calibri"/>
                <a:sym typeface="Calibri"/>
              </a:rPr>
              <a:t>This training was developed under the Substance Abuse and Mental Health Services Administration’s Prevention Technology Transfer Center task order.</a:t>
            </a:r>
            <a:endParaRPr sz="2400" dirty="0">
              <a:solidFill>
                <a:schemeClr val="dk1"/>
              </a:solidFill>
              <a:latin typeface="Calibri"/>
              <a:ea typeface="Calibri"/>
              <a:cs typeface="Calibri"/>
              <a:sym typeface="Calibri"/>
            </a:endParaRPr>
          </a:p>
          <a:p>
            <a:pPr marL="0" lvl="0" indent="0" algn="ctr" rtl="0">
              <a:lnSpc>
                <a:spcPct val="90000"/>
              </a:lnSpc>
              <a:spcBef>
                <a:spcPts val="500"/>
              </a:spcBef>
              <a:spcAft>
                <a:spcPts val="0"/>
              </a:spcAft>
              <a:buClr>
                <a:schemeClr val="dk1"/>
              </a:buClr>
              <a:buSzPct val="45833"/>
              <a:buFont typeface="Arial"/>
              <a:buNone/>
            </a:pPr>
            <a:r>
              <a:rPr lang="en-US" sz="2400" dirty="0">
                <a:solidFill>
                  <a:schemeClr val="dk1"/>
                </a:solidFill>
                <a:latin typeface="Calibri"/>
                <a:ea typeface="Calibri"/>
                <a:cs typeface="Calibri"/>
                <a:sym typeface="Calibri"/>
              </a:rPr>
              <a:t>Reference # 1H79SP081018.</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38100" lvl="0" indent="0" algn="ctr" rtl="0">
              <a:lnSpc>
                <a:spcPct val="90000"/>
              </a:lnSpc>
              <a:spcBef>
                <a:spcPts val="1000"/>
              </a:spcBef>
              <a:spcAft>
                <a:spcPts val="0"/>
              </a:spcAft>
              <a:buClr>
                <a:schemeClr val="dk1"/>
              </a:buClr>
              <a:buSzPct val="45833"/>
              <a:buFont typeface="Arial"/>
              <a:buNone/>
            </a:pPr>
            <a:r>
              <a:rPr lang="en-US" sz="2400" dirty="0">
                <a:solidFill>
                  <a:schemeClr val="dk1"/>
                </a:solidFill>
                <a:latin typeface="Calibri"/>
                <a:ea typeface="Calibri"/>
                <a:cs typeface="Calibri"/>
                <a:sym typeface="Calibri"/>
              </a:rPr>
              <a:t>For training use only.</a:t>
            </a:r>
            <a:endParaRPr sz="24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ct val="100000"/>
              <a:buNone/>
            </a:pPr>
            <a:endParaRPr sz="1800" dirty="0"/>
          </a:p>
        </p:txBody>
      </p:sp>
      <p:pic>
        <p:nvPicPr>
          <p:cNvPr id="120" name="Google Shape;120;ged10948630_6_19" descr="Stacked color bars with 8 different colors" title="Stacked Color Bars"/>
          <p:cNvPicPr preferRelativeResize="0"/>
          <p:nvPr/>
        </p:nvPicPr>
        <p:blipFill rotWithShape="1">
          <a:blip r:embed="rId3">
            <a:alphaModFix/>
          </a:blip>
          <a:srcRect l="-16666" r="-16666"/>
          <a:stretch/>
        </p:blipFill>
        <p:spPr>
          <a:xfrm>
            <a:off x="6662059" y="4960059"/>
            <a:ext cx="2851777" cy="1327548"/>
          </a:xfrm>
          <a:prstGeom prst="rect">
            <a:avLst/>
          </a:prstGeom>
          <a:noFill/>
          <a:ln>
            <a:noFill/>
          </a:ln>
        </p:spPr>
      </p:pic>
      <p:pic>
        <p:nvPicPr>
          <p:cNvPr id="121" name="Google Shape;121;ged10948630_6_19"/>
          <p:cNvPicPr preferRelativeResize="0"/>
          <p:nvPr/>
        </p:nvPicPr>
        <p:blipFill rotWithShape="1">
          <a:blip r:embed="rId4">
            <a:alphaModFix/>
          </a:blip>
          <a:srcRect/>
          <a:stretch/>
        </p:blipFill>
        <p:spPr>
          <a:xfrm>
            <a:off x="4320900" y="1924425"/>
            <a:ext cx="724950" cy="724950"/>
          </a:xfrm>
          <a:prstGeom prst="rect">
            <a:avLst/>
          </a:prstGeom>
          <a:noFill/>
          <a:ln>
            <a:noFill/>
          </a:ln>
        </p:spPr>
      </p:pic>
    </p:spTree>
    <p:extLst>
      <p:ext uri="{BB962C8B-B14F-4D97-AF65-F5344CB8AC3E}">
        <p14:creationId xmlns:p14="http://schemas.microsoft.com/office/powerpoint/2010/main" val="2491477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indent="0" algn="ctr" eaLnBrk="1" hangingPunct="1"/>
            <a:r>
              <a:rPr lang="en-US" altLang="en-US" dirty="0">
                <a:ea typeface="ＭＳ Ｐゴシック" pitchFamily="34" charset="-128"/>
              </a:rPr>
              <a:t>Increasing Protective Processes for Positive Developmental Outcomes</a:t>
            </a:r>
            <a:endParaRPr lang="en-US" altLang="en-US" sz="1800" dirty="0">
              <a:ea typeface="ＭＳ Ｐゴシック" pitchFamily="34" charset="-128"/>
            </a:endParaRPr>
          </a:p>
        </p:txBody>
      </p:sp>
      <p:sp>
        <p:nvSpPr>
          <p:cNvPr id="34819" name="Content Placeholder 2"/>
          <p:cNvSpPr>
            <a:spLocks noGrp="1"/>
          </p:cNvSpPr>
          <p:nvPr>
            <p:ph idx="1"/>
          </p:nvPr>
        </p:nvSpPr>
        <p:spPr>
          <a:xfrm>
            <a:off x="628650" y="2005012"/>
            <a:ext cx="7886700" cy="4351338"/>
          </a:xfrm>
        </p:spPr>
        <p:txBody>
          <a:bodyPr>
            <a:noAutofit/>
          </a:bodyPr>
          <a:lstStyle/>
          <a:p>
            <a:pPr eaLnBrk="1" hangingPunct="1">
              <a:spcBef>
                <a:spcPts val="0"/>
              </a:spcBef>
            </a:pPr>
            <a:r>
              <a:rPr lang="en-US" altLang="en-US" sz="2800" dirty="0">
                <a:solidFill>
                  <a:schemeClr val="tx1"/>
                </a:solidFill>
                <a:ea typeface="ＭＳ Ｐゴシック" pitchFamily="34" charset="-128"/>
              </a:rPr>
              <a:t>Protective processes those that offset or buffer the impact of existing risks</a:t>
            </a:r>
          </a:p>
          <a:p>
            <a:pPr eaLnBrk="1" hangingPunct="1">
              <a:spcBef>
                <a:spcPts val="0"/>
              </a:spcBef>
            </a:pPr>
            <a:endParaRPr lang="en-US" altLang="en-US" sz="1600" dirty="0">
              <a:solidFill>
                <a:schemeClr val="tx1"/>
              </a:solidFill>
              <a:ea typeface="ＭＳ Ｐゴシック" pitchFamily="34" charset="-128"/>
            </a:endParaRPr>
          </a:p>
          <a:p>
            <a:pPr eaLnBrk="1" hangingPunct="1">
              <a:spcBef>
                <a:spcPts val="0"/>
              </a:spcBef>
            </a:pPr>
            <a:r>
              <a:rPr lang="en-US" altLang="en-US" sz="2800" dirty="0">
                <a:solidFill>
                  <a:schemeClr val="tx1"/>
                </a:solidFill>
                <a:ea typeface="ＭＳ Ｐゴシック" pitchFamily="34" charset="-128"/>
              </a:rPr>
              <a:t>Protective processes occur at all levels:</a:t>
            </a:r>
          </a:p>
          <a:p>
            <a:pPr eaLnBrk="1" hangingPunct="1">
              <a:spcBef>
                <a:spcPts val="0"/>
              </a:spcBef>
            </a:pPr>
            <a:endParaRPr lang="en-US" altLang="en-US" sz="1600" dirty="0">
              <a:solidFill>
                <a:schemeClr val="tx1"/>
              </a:solidFill>
              <a:ea typeface="ＭＳ Ｐゴシック" pitchFamily="34" charset="-128"/>
            </a:endParaRPr>
          </a:p>
          <a:p>
            <a:pPr marL="909638" lvl="1" indent="-457200" eaLnBrk="1" hangingPunct="1">
              <a:spcBef>
                <a:spcPts val="0"/>
              </a:spcBef>
              <a:buFont typeface="Arial" panose="020B0604020202020204" pitchFamily="34" charset="0"/>
              <a:buChar char="•"/>
            </a:pPr>
            <a:r>
              <a:rPr lang="en-US" altLang="en-US" dirty="0">
                <a:solidFill>
                  <a:schemeClr val="tx1"/>
                </a:solidFill>
                <a:ea typeface="ＭＳ Ｐゴシック" pitchFamily="34" charset="-128"/>
                <a:cs typeface="Arial" charset="0"/>
              </a:rPr>
              <a:t>Individual level</a:t>
            </a:r>
          </a:p>
          <a:p>
            <a:pPr marL="909638" lvl="1" indent="-457200" eaLnBrk="1" hangingPunct="1">
              <a:spcBef>
                <a:spcPts val="0"/>
              </a:spcBef>
              <a:buFont typeface="Arial" panose="020B0604020202020204" pitchFamily="34" charset="0"/>
              <a:buChar char="•"/>
            </a:pPr>
            <a:endParaRPr lang="en-US" altLang="en-US" dirty="0">
              <a:solidFill>
                <a:schemeClr val="tx1"/>
              </a:solidFill>
              <a:ea typeface="ＭＳ Ｐゴシック" pitchFamily="34" charset="-128"/>
              <a:cs typeface="Arial" charset="0"/>
            </a:endParaRPr>
          </a:p>
          <a:p>
            <a:pPr marL="909638" lvl="1" indent="-457200" eaLnBrk="1" hangingPunct="1">
              <a:spcBef>
                <a:spcPts val="0"/>
              </a:spcBef>
              <a:buFont typeface="Arial" panose="020B0604020202020204" pitchFamily="34" charset="0"/>
              <a:buChar char="•"/>
            </a:pPr>
            <a:r>
              <a:rPr lang="en-US" altLang="en-US" dirty="0">
                <a:solidFill>
                  <a:schemeClr val="tx1"/>
                </a:solidFill>
                <a:ea typeface="ＭＳ Ｐゴシック" pitchFamily="34" charset="-128"/>
                <a:cs typeface="Arial" charset="0"/>
              </a:rPr>
              <a:t>Micro level (family, school, peer)</a:t>
            </a:r>
          </a:p>
          <a:p>
            <a:pPr marL="909638" lvl="1" indent="-457200" eaLnBrk="1" hangingPunct="1">
              <a:spcBef>
                <a:spcPts val="0"/>
              </a:spcBef>
              <a:buFont typeface="Arial" panose="020B0604020202020204" pitchFamily="34" charset="0"/>
              <a:buChar char="•"/>
            </a:pPr>
            <a:endParaRPr lang="en-US" altLang="en-US" dirty="0">
              <a:solidFill>
                <a:schemeClr val="tx1"/>
              </a:solidFill>
              <a:ea typeface="ＭＳ Ｐゴシック" pitchFamily="34" charset="-128"/>
              <a:cs typeface="Arial" charset="0"/>
            </a:endParaRPr>
          </a:p>
          <a:p>
            <a:pPr marL="909638" lvl="1" indent="-457200" eaLnBrk="1" hangingPunct="1">
              <a:spcBef>
                <a:spcPts val="0"/>
              </a:spcBef>
              <a:buFont typeface="Arial" panose="020B0604020202020204" pitchFamily="34" charset="0"/>
              <a:buChar char="•"/>
            </a:pPr>
            <a:r>
              <a:rPr lang="en-US" altLang="en-US" dirty="0">
                <a:solidFill>
                  <a:schemeClr val="tx1"/>
                </a:solidFill>
                <a:ea typeface="ＭＳ Ｐゴシック" pitchFamily="34" charset="-128"/>
                <a:cs typeface="Arial" charset="0"/>
              </a:rPr>
              <a:t>Macro (poverty, social and physical environment)</a:t>
            </a:r>
            <a:endParaRPr lang="en-US" altLang="en-US" dirty="0">
              <a:solidFill>
                <a:schemeClr val="tx1"/>
              </a:solidFill>
              <a:ea typeface="ＭＳ Ｐゴシック" pitchFamily="34" charset="-128"/>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5932CA-5595-4B25-A844-B8C2F1E28BA5}" type="slidenum">
              <a:rPr kumimoji="0" lang="en-US" altLang="en-US" sz="1200" b="0" i="0" u="none" strike="noStrike" kern="1200" cap="none" spc="0" normalizeH="0" baseline="0" noProof="0" smtClean="0">
                <a:ln>
                  <a:noFill/>
                </a:ln>
                <a:solidFill>
                  <a:prstClr val="white"/>
                </a:solidFill>
                <a:effectLst/>
                <a:uLnTx/>
                <a:uFillTx/>
                <a:latin typeface="Calibri"/>
                <a:ea typeface="ＭＳ Ｐゴシック" pitchFamily="34" charset="-128"/>
                <a:cs typeface="Calibri"/>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prstClr val="white"/>
              </a:solidFill>
              <a:effectLst/>
              <a:uLnTx/>
              <a:uFillTx/>
              <a:latin typeface="Calibri"/>
              <a:ea typeface="ＭＳ Ｐゴシック" pitchFamily="34" charset="-128"/>
              <a:cs typeface="Calibri"/>
            </a:endParaRPr>
          </a:p>
        </p:txBody>
      </p:sp>
      <p:sp>
        <p:nvSpPr>
          <p:cNvPr id="2" name="Footer Placeholder 1">
            <a:extLst>
              <a:ext uri="{FF2B5EF4-FFF2-40B4-BE49-F238E27FC236}">
                <a16:creationId xmlns:a16="http://schemas.microsoft.com/office/drawing/2014/main" id="{E4E18AF2-F330-5336-6447-9B7178DE840C}"/>
              </a:ext>
            </a:extLst>
          </p:cNvPr>
          <p:cNvSpPr>
            <a:spLocks noGrp="1"/>
          </p:cNvSpPr>
          <p:nvPr>
            <p:ph type="ftr" sz="quarter" idx="11"/>
          </p:nvPr>
        </p:nvSpPr>
        <p:spPr>
          <a:xfrm>
            <a:off x="76874" y="6543305"/>
            <a:ext cx="4897677"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429708B7-7F6B-99AF-B72C-E7ED3D844983}"/>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normAutofit fontScale="90000"/>
          </a:bodyPr>
          <a:lstStyle/>
          <a:p>
            <a:pPr indent="0" algn="ctr" eaLnBrk="1" hangingPunct="1"/>
            <a:r>
              <a:rPr lang="en-US" altLang="en-US" dirty="0">
                <a:ea typeface="ＭＳ Ｐゴシック" pitchFamily="34" charset="-128"/>
              </a:rPr>
              <a:t>Positive, Cascading Effects Across Developmental Stages</a:t>
            </a:r>
            <a:endParaRPr lang="en-US" altLang="en-US" sz="2400" dirty="0">
              <a:ea typeface="ＭＳ Ｐゴシック" pitchFamily="34" charset="-128"/>
            </a:endParaRPr>
          </a:p>
        </p:txBody>
      </p:sp>
      <p:sp>
        <p:nvSpPr>
          <p:cNvPr id="41987" name="Content Placeholder 2"/>
          <p:cNvSpPr>
            <a:spLocks noGrp="1"/>
          </p:cNvSpPr>
          <p:nvPr>
            <p:ph idx="1"/>
          </p:nvPr>
        </p:nvSpPr>
        <p:spPr/>
        <p:txBody>
          <a:bodyPr/>
          <a:lstStyle/>
          <a:p>
            <a:pPr eaLnBrk="1" hangingPunct="1"/>
            <a:r>
              <a:rPr lang="en-US" altLang="en-US" sz="2800" dirty="0">
                <a:solidFill>
                  <a:schemeClr val="tx1"/>
                </a:solidFill>
                <a:ea typeface="ＭＳ Ｐゴシック" pitchFamily="34" charset="-128"/>
              </a:rPr>
              <a:t>Preventive intervention at one developmental stage can influence later developmental stages in ways that lead to even longer-term effects.</a:t>
            </a:r>
          </a:p>
          <a:p>
            <a:pPr eaLnBrk="1" hangingPunct="1"/>
            <a:r>
              <a:rPr lang="en-US" altLang="en-US" sz="2800" dirty="0">
                <a:solidFill>
                  <a:schemeClr val="tx1"/>
                </a:solidFill>
                <a:ea typeface="ＭＳ Ｐゴシック" pitchFamily="34" charset="-128"/>
              </a:rPr>
              <a:t>This “cascade effect” helps bring positive outcomes in later adulthood.</a:t>
            </a:r>
            <a:endParaRPr lang="en-US" altLang="en-US" sz="2800" i="1" u="sng" dirty="0">
              <a:solidFill>
                <a:schemeClr val="tx1"/>
              </a:solidFill>
              <a:ea typeface="ＭＳ Ｐゴシック" pitchFamily="34" charset="-128"/>
            </a:endParaRPr>
          </a:p>
          <a:p>
            <a:pPr eaLnBrk="1" hangingPunct="1"/>
            <a:endParaRPr lang="en-US" altLang="en-US" dirty="0">
              <a:ea typeface="ＭＳ Ｐゴシック" pitchFamily="34" charset="-128"/>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5932CA-5595-4B25-A844-B8C2F1E28BA5}" type="slidenum">
              <a:rPr kumimoji="0" lang="en-US" altLang="en-US" sz="1200" b="0" i="0" u="none" strike="noStrike" kern="1200" cap="none" spc="0" normalizeH="0" baseline="0" noProof="0" smtClean="0">
                <a:ln>
                  <a:noFill/>
                </a:ln>
                <a:solidFill>
                  <a:prstClr val="white"/>
                </a:solidFill>
                <a:effectLst/>
                <a:uLnTx/>
                <a:uFillTx/>
                <a:latin typeface="Calibri"/>
                <a:ea typeface="ＭＳ Ｐゴシック" pitchFamily="34" charset="-128"/>
                <a:cs typeface="Calibri"/>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prstClr val="white"/>
              </a:solidFill>
              <a:effectLst/>
              <a:uLnTx/>
              <a:uFillTx/>
              <a:latin typeface="Calibri"/>
              <a:ea typeface="ＭＳ Ｐゴシック" pitchFamily="34" charset="-128"/>
              <a:cs typeface="Calibri"/>
            </a:endParaRPr>
          </a:p>
        </p:txBody>
      </p:sp>
      <p:sp>
        <p:nvSpPr>
          <p:cNvPr id="41988" name="Content Placeholder 2"/>
          <p:cNvSpPr txBox="1">
            <a:spLocks/>
          </p:cNvSpPr>
          <p:nvPr/>
        </p:nvSpPr>
        <p:spPr bwMode="auto">
          <a:xfrm>
            <a:off x="261680" y="5767387"/>
            <a:ext cx="3697061" cy="2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463550">
              <a:spcBef>
                <a:spcPts val="600"/>
              </a:spcBef>
              <a:buFont typeface="Arial" charset="0"/>
              <a:buChar char="•"/>
              <a:defRPr sz="28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4763"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Sources: </a:t>
            </a:r>
            <a:r>
              <a:rPr kumimoji="0" lang="en-US" altLang="en-US" sz="1200" b="0" i="0" u="none" strike="noStrike" kern="1200" cap="none" spc="0" normalizeH="0" baseline="0" noProof="0" dirty="0" err="1">
                <a:ln>
                  <a:noFill/>
                </a:ln>
                <a:solidFill>
                  <a:prstClr val="black"/>
                </a:solidFill>
                <a:effectLst/>
                <a:uLnTx/>
                <a:uFillTx/>
                <a:latin typeface="Calibri" pitchFamily="34" charset="0"/>
                <a:ea typeface="ＭＳ Ｐゴシック" pitchFamily="34" charset="-128"/>
                <a:cs typeface="+mn-cs"/>
              </a:rPr>
              <a:t>Masten</a:t>
            </a:r>
            <a:r>
              <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et al., 2005; </a:t>
            </a:r>
            <a:r>
              <a:rPr kumimoji="0" lang="en-US" altLang="en-US" sz="1200" b="0" i="0" u="none" strike="noStrike" kern="1200" cap="none" spc="0" normalizeH="0" baseline="0" noProof="0" dirty="0" err="1">
                <a:ln>
                  <a:noFill/>
                </a:ln>
                <a:solidFill>
                  <a:prstClr val="black"/>
                </a:solidFill>
                <a:effectLst/>
                <a:uLnTx/>
                <a:uFillTx/>
                <a:latin typeface="Calibri" pitchFamily="34" charset="0"/>
                <a:ea typeface="ＭＳ Ｐゴシック" pitchFamily="34" charset="-128"/>
                <a:cs typeface="+mn-cs"/>
              </a:rPr>
              <a:t>Spoth</a:t>
            </a:r>
            <a:r>
              <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et al., 2015.</a:t>
            </a:r>
          </a:p>
        </p:txBody>
      </p:sp>
      <p:pic>
        <p:nvPicPr>
          <p:cNvPr id="64514" name="Picture 2" descr="http://www.professionalgrowthsystems.com/wp-content/uploads/2013/03/small_cascade.jpg"/>
          <p:cNvPicPr>
            <a:picLocks noChangeAspect="1" noChangeArrowheads="1"/>
          </p:cNvPicPr>
          <p:nvPr/>
        </p:nvPicPr>
        <p:blipFill>
          <a:blip r:embed="rId3" cstate="print"/>
          <a:srcRect/>
          <a:stretch>
            <a:fillRect/>
          </a:stretch>
        </p:blipFill>
        <p:spPr bwMode="auto">
          <a:xfrm>
            <a:off x="5657850" y="3682999"/>
            <a:ext cx="2857500" cy="1905000"/>
          </a:xfrm>
          <a:prstGeom prst="rect">
            <a:avLst/>
          </a:prstGeom>
          <a:noFill/>
        </p:spPr>
      </p:pic>
      <p:sp>
        <p:nvSpPr>
          <p:cNvPr id="2" name="Footer Placeholder 1">
            <a:extLst>
              <a:ext uri="{FF2B5EF4-FFF2-40B4-BE49-F238E27FC236}">
                <a16:creationId xmlns:a16="http://schemas.microsoft.com/office/drawing/2014/main" id="{6E46F0D2-8115-6469-C7B3-617A9697E848}"/>
              </a:ext>
            </a:extLst>
          </p:cNvPr>
          <p:cNvSpPr>
            <a:spLocks noGrp="1"/>
          </p:cNvSpPr>
          <p:nvPr>
            <p:ph type="ftr" sz="quarter" idx="11"/>
          </p:nvPr>
        </p:nvSpPr>
        <p:spPr>
          <a:xfrm>
            <a:off x="-105436" y="6574012"/>
            <a:ext cx="5262298"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9837339F-9BD9-3032-CA52-4E741361D470}"/>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27052"/>
            <a:ext cx="8058150" cy="1893058"/>
          </a:xfrm>
        </p:spPr>
        <p:txBody>
          <a:bodyPr>
            <a:noAutofit/>
          </a:bodyPr>
          <a:lstStyle/>
          <a:p>
            <a:pPr algn="ctr" eaLnBrk="1" hangingPunct="1"/>
            <a:r>
              <a:rPr lang="en-GB" sz="2800" b="1" dirty="0">
                <a:solidFill>
                  <a:srgbClr val="000000"/>
                </a:solidFill>
                <a:cs typeface="Arial" pitchFamily="34" charset="0"/>
              </a:rPr>
              <a:t>An Interaction of Personal Characteristics and the Micro- and Macro-Level Environments, Socialization and Points of Intervention</a:t>
            </a:r>
            <a:endParaRPr lang="en-US" sz="4000" dirty="0">
              <a:solidFill>
                <a:srgbClr val="FF0000"/>
              </a:solidFill>
            </a:endParaRPr>
          </a:p>
        </p:txBody>
      </p:sp>
      <p:sp>
        <p:nvSpPr>
          <p:cNvPr id="34" name="Slide Number Placeholder 33"/>
          <p:cNvSpPr>
            <a:spLocks noGrp="1"/>
          </p:cNvSpPr>
          <p:nvPr>
            <p:ph type="sldNum" sz="quarter" idx="12"/>
          </p:nvPr>
        </p:nvSpPr>
        <p:spPr/>
        <p:txBody>
          <a:bodyPr/>
          <a:lstStyle/>
          <a:p>
            <a:fld id="{610A0C1C-1AEA-4BF1-B3B7-9789D33B3B17}" type="slidenum">
              <a:rPr lang="en-US" smtClean="0"/>
              <a:pPr/>
              <a:t>32</a:t>
            </a:fld>
            <a:endParaRPr lang="en-US"/>
          </a:p>
        </p:txBody>
      </p:sp>
      <p:sp>
        <p:nvSpPr>
          <p:cNvPr id="33" name="TextBox 32"/>
          <p:cNvSpPr txBox="1"/>
          <p:nvPr/>
        </p:nvSpPr>
        <p:spPr>
          <a:xfrm>
            <a:off x="49275" y="5856612"/>
            <a:ext cx="1826785" cy="276999"/>
          </a:xfrm>
          <a:prstGeom prst="rect">
            <a:avLst/>
          </a:prstGeom>
          <a:noFill/>
        </p:spPr>
        <p:txBody>
          <a:bodyPr wrap="square" rtlCol="0">
            <a:spAutoFit/>
          </a:bodyPr>
          <a:lstStyle/>
          <a:p>
            <a:pPr>
              <a:defRPr/>
            </a:pPr>
            <a:r>
              <a:rPr lang="en-US" sz="1200" dirty="0">
                <a:solidFill>
                  <a:prstClr val="black"/>
                </a:solidFill>
              </a:rPr>
              <a:t>©Sloboda, 2014</a:t>
            </a:r>
          </a:p>
        </p:txBody>
      </p:sp>
      <p:grpSp>
        <p:nvGrpSpPr>
          <p:cNvPr id="4" name="Group 3"/>
          <p:cNvGrpSpPr/>
          <p:nvPr/>
        </p:nvGrpSpPr>
        <p:grpSpPr>
          <a:xfrm>
            <a:off x="613901" y="2259137"/>
            <a:ext cx="8270226" cy="3412559"/>
            <a:chOff x="601375" y="2444053"/>
            <a:chExt cx="8270226" cy="3412559"/>
          </a:xfrm>
        </p:grpSpPr>
        <p:grpSp>
          <p:nvGrpSpPr>
            <p:cNvPr id="3" name="Group 2"/>
            <p:cNvGrpSpPr/>
            <p:nvPr/>
          </p:nvGrpSpPr>
          <p:grpSpPr>
            <a:xfrm>
              <a:off x="6715177" y="4508091"/>
              <a:ext cx="2156424" cy="374084"/>
              <a:chOff x="6866318" y="4460438"/>
              <a:chExt cx="2156424" cy="374084"/>
            </a:xfrm>
          </p:grpSpPr>
          <p:sp>
            <p:nvSpPr>
              <p:cNvPr id="77" name="5-Point Star 76"/>
              <p:cNvSpPr/>
              <p:nvPr/>
            </p:nvSpPr>
            <p:spPr>
              <a:xfrm>
                <a:off x="6866318" y="4460438"/>
                <a:ext cx="333375" cy="37408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165" name="TextBox 49164"/>
              <p:cNvSpPr txBox="1"/>
              <p:nvPr/>
            </p:nvSpPr>
            <p:spPr>
              <a:xfrm>
                <a:off x="7199693" y="4474432"/>
                <a:ext cx="1823049" cy="300082"/>
              </a:xfrm>
              <a:prstGeom prst="rect">
                <a:avLst/>
              </a:prstGeom>
              <a:noFill/>
            </p:spPr>
            <p:txBody>
              <a:bodyPr wrap="square" rtlCol="0">
                <a:spAutoFit/>
              </a:bodyPr>
              <a:lstStyle/>
              <a:p>
                <a:r>
                  <a:rPr lang="en-US" sz="1350" dirty="0">
                    <a:solidFill>
                      <a:prstClr val="black"/>
                    </a:solidFill>
                  </a:rPr>
                  <a:t>= Points of Intervention</a:t>
                </a:r>
              </a:p>
            </p:txBody>
          </p:sp>
        </p:grpSp>
        <p:grpSp>
          <p:nvGrpSpPr>
            <p:cNvPr id="2" name="Group 1"/>
            <p:cNvGrpSpPr/>
            <p:nvPr/>
          </p:nvGrpSpPr>
          <p:grpSpPr>
            <a:xfrm>
              <a:off x="601375" y="2444053"/>
              <a:ext cx="8085425" cy="3412559"/>
              <a:chOff x="601375" y="2152873"/>
              <a:chExt cx="8085425" cy="3412559"/>
            </a:xfrm>
          </p:grpSpPr>
          <p:grpSp>
            <p:nvGrpSpPr>
              <p:cNvPr id="17" name="Group 16"/>
              <p:cNvGrpSpPr/>
              <p:nvPr/>
            </p:nvGrpSpPr>
            <p:grpSpPr>
              <a:xfrm>
                <a:off x="601375" y="2152873"/>
                <a:ext cx="8085425" cy="3412559"/>
                <a:chOff x="1524000" y="1988834"/>
                <a:chExt cx="10780566" cy="4550078"/>
              </a:xfrm>
            </p:grpSpPr>
            <p:cxnSp>
              <p:nvCxnSpPr>
                <p:cNvPr id="49162" name="Straight Arrow Connector 49161"/>
                <p:cNvCxnSpPr/>
                <p:nvPr/>
              </p:nvCxnSpPr>
              <p:spPr>
                <a:xfrm flipV="1">
                  <a:off x="11310543" y="3931110"/>
                  <a:ext cx="0" cy="257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Hexagon 34"/>
                <p:cNvSpPr/>
                <p:nvPr/>
              </p:nvSpPr>
              <p:spPr>
                <a:xfrm>
                  <a:off x="10403035" y="2446003"/>
                  <a:ext cx="1901531" cy="1499394"/>
                </a:xfrm>
                <a:prstGeom prst="hex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black"/>
                      </a:solidFill>
                      <a:latin typeface="Arial" panose="020B0604020202020204" pitchFamily="34" charset="0"/>
                      <a:cs typeface="Arial" panose="020B0604020202020204" pitchFamily="34" charset="0"/>
                    </a:rPr>
                    <a:t>Behavior</a:t>
                  </a:r>
                </a:p>
              </p:txBody>
            </p:sp>
            <p:cxnSp>
              <p:nvCxnSpPr>
                <p:cNvPr id="36" name="Straight Arrow Connector 35"/>
                <p:cNvCxnSpPr>
                  <a:stCxn id="45" idx="3"/>
                  <a:endCxn id="35" idx="3"/>
                </p:cNvCxnSpPr>
                <p:nvPr/>
              </p:nvCxnSpPr>
              <p:spPr>
                <a:xfrm>
                  <a:off x="9776394" y="3177421"/>
                  <a:ext cx="626641" cy="18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4"/>
                <p:cNvSpPr>
                  <a:spLocks noChangeArrowheads="1"/>
                </p:cNvSpPr>
                <p:nvPr/>
              </p:nvSpPr>
              <p:spPr bwMode="auto">
                <a:xfrm>
                  <a:off x="4282929" y="2239407"/>
                  <a:ext cx="1944688" cy="1978819"/>
                </a:xfrm>
                <a:prstGeom prst="ellipse">
                  <a:avLst/>
                </a:prstGeom>
                <a:solidFill>
                  <a:srgbClr val="FFFFCC"/>
                </a:solidFill>
                <a:ln w="9525">
                  <a:solidFill>
                    <a:sysClr val="windowText" lastClr="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defRPr/>
                  </a:pPr>
                  <a:r>
                    <a:rPr lang="en-US" sz="1500" b="1" kern="0" dirty="0">
                      <a:solidFill>
                        <a:prstClr val="black"/>
                      </a:solidFill>
                      <a:latin typeface="Arial" panose="020B0604020202020204" pitchFamily="34" charset="0"/>
                    </a:rPr>
                    <a:t>Biological/</a:t>
                  </a:r>
                </a:p>
                <a:p>
                  <a:pPr algn="ctr">
                    <a:spcBef>
                      <a:spcPct val="0"/>
                    </a:spcBef>
                    <a:buFont typeface="Arial" panose="020B0604020202020204" pitchFamily="34" charset="0"/>
                    <a:buNone/>
                    <a:defRPr/>
                  </a:pPr>
                  <a:r>
                    <a:rPr lang="en-US" sz="1500" b="1" kern="0" dirty="0">
                      <a:solidFill>
                        <a:prstClr val="black"/>
                      </a:solidFill>
                      <a:latin typeface="Arial" panose="020B0604020202020204" pitchFamily="34" charset="0"/>
                    </a:rPr>
                    <a:t>Personal</a:t>
                  </a:r>
                </a:p>
                <a:p>
                  <a:pPr algn="ctr">
                    <a:spcBef>
                      <a:spcPct val="0"/>
                    </a:spcBef>
                    <a:buFont typeface="Arial" panose="020B0604020202020204" pitchFamily="34" charset="0"/>
                    <a:buNone/>
                    <a:defRPr/>
                  </a:pPr>
                  <a:r>
                    <a:rPr lang="en-US" sz="1500" b="1" kern="0" dirty="0">
                      <a:solidFill>
                        <a:prstClr val="black"/>
                      </a:solidFill>
                      <a:latin typeface="Arial" panose="020B0604020202020204" pitchFamily="34" charset="0"/>
                    </a:rPr>
                    <a:t>Characteristics</a:t>
                  </a:r>
                </a:p>
              </p:txBody>
            </p:sp>
            <p:sp>
              <p:nvSpPr>
                <p:cNvPr id="38" name="Rectangle 5"/>
                <p:cNvSpPr>
                  <a:spLocks noChangeArrowheads="1"/>
                </p:cNvSpPr>
                <p:nvPr/>
              </p:nvSpPr>
              <p:spPr bwMode="auto">
                <a:xfrm>
                  <a:off x="1524001" y="3720307"/>
                  <a:ext cx="2300216" cy="863600"/>
                </a:xfrm>
                <a:prstGeom prst="rect">
                  <a:avLst/>
                </a:prstGeom>
                <a:solidFill>
                  <a:srgbClr val="3399FF"/>
                </a:solidFill>
                <a:ln w="9525">
                  <a:solidFill>
                    <a:sysClr val="windowText" lastClr="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defRPr/>
                  </a:pPr>
                  <a:r>
                    <a:rPr lang="en-US" sz="1800" b="1" kern="0" dirty="0">
                      <a:solidFill>
                        <a:prstClr val="black"/>
                      </a:solidFill>
                      <a:latin typeface="Arial" panose="020B0604020202020204" pitchFamily="34" charset="0"/>
                    </a:rPr>
                    <a:t>Micro-Level </a:t>
                  </a:r>
                </a:p>
                <a:p>
                  <a:pPr algn="ctr">
                    <a:spcBef>
                      <a:spcPct val="0"/>
                    </a:spcBef>
                    <a:buFont typeface="Arial" panose="020B0604020202020204" pitchFamily="34" charset="0"/>
                    <a:buNone/>
                    <a:defRPr/>
                  </a:pPr>
                  <a:r>
                    <a:rPr lang="en-US" sz="1800" b="1" kern="0" dirty="0">
                      <a:solidFill>
                        <a:prstClr val="black"/>
                      </a:solidFill>
                      <a:latin typeface="Arial" panose="020B0604020202020204" pitchFamily="34" charset="0"/>
                    </a:rPr>
                    <a:t>Environments</a:t>
                  </a:r>
                </a:p>
              </p:txBody>
            </p:sp>
            <p:sp>
              <p:nvSpPr>
                <p:cNvPr id="39" name="Rectangle 6"/>
                <p:cNvSpPr>
                  <a:spLocks noChangeArrowheads="1"/>
                </p:cNvSpPr>
                <p:nvPr/>
              </p:nvSpPr>
              <p:spPr bwMode="auto">
                <a:xfrm>
                  <a:off x="1524000" y="2121694"/>
                  <a:ext cx="2286000" cy="1079500"/>
                </a:xfrm>
                <a:prstGeom prst="rect">
                  <a:avLst/>
                </a:prstGeom>
                <a:solidFill>
                  <a:srgbClr val="FFCCCC"/>
                </a:solidFill>
                <a:ln w="9525">
                  <a:solidFill>
                    <a:sysClr val="windowText" lastClr="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kern="0" dirty="0">
                      <a:solidFill>
                        <a:prstClr val="black"/>
                      </a:solidFill>
                      <a:latin typeface="Arial" panose="020B0604020202020204" pitchFamily="34" charset="0"/>
                      <a:cs typeface="Arial" panose="020B0604020202020204" pitchFamily="34" charset="0"/>
                    </a:rPr>
                    <a:t>Macro-Level </a:t>
                  </a:r>
                </a:p>
                <a:p>
                  <a:pPr algn="ctr">
                    <a:defRPr/>
                  </a:pPr>
                  <a:r>
                    <a:rPr lang="en-US" b="1" kern="0" dirty="0">
                      <a:solidFill>
                        <a:prstClr val="black"/>
                      </a:solidFill>
                      <a:latin typeface="Arial" panose="020B0604020202020204" pitchFamily="34" charset="0"/>
                      <a:cs typeface="Arial" panose="020B0604020202020204" pitchFamily="34" charset="0"/>
                    </a:rPr>
                    <a:t>Environments</a:t>
                  </a:r>
                </a:p>
              </p:txBody>
            </p:sp>
            <p:sp>
              <p:nvSpPr>
                <p:cNvPr id="40" name="Line 7"/>
                <p:cNvSpPr>
                  <a:spLocks noChangeShapeType="1"/>
                </p:cNvSpPr>
                <p:nvPr/>
              </p:nvSpPr>
              <p:spPr bwMode="auto">
                <a:xfrm>
                  <a:off x="3810001" y="3162988"/>
                  <a:ext cx="522287" cy="110637"/>
                </a:xfrm>
                <a:prstGeom prst="line">
                  <a:avLst/>
                </a:prstGeom>
                <a:noFill/>
                <a:ln w="9525">
                  <a:solidFill>
                    <a:sysClr val="windowText" lastClr="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en-US" sz="1350" kern="0">
                    <a:solidFill>
                      <a:prstClr val="black"/>
                    </a:solidFill>
                  </a:endParaRPr>
                </a:p>
              </p:txBody>
            </p:sp>
            <p:sp>
              <p:nvSpPr>
                <p:cNvPr id="41" name="Line 8"/>
                <p:cNvSpPr>
                  <a:spLocks noChangeShapeType="1"/>
                </p:cNvSpPr>
                <p:nvPr/>
              </p:nvSpPr>
              <p:spPr bwMode="auto">
                <a:xfrm flipV="1">
                  <a:off x="3801527" y="3466745"/>
                  <a:ext cx="530760" cy="301068"/>
                </a:xfrm>
                <a:prstGeom prst="line">
                  <a:avLst/>
                </a:prstGeom>
                <a:noFill/>
                <a:ln w="9525">
                  <a:solidFill>
                    <a:sysClr val="windowText" lastClr="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en-US" sz="1350" kern="0">
                    <a:solidFill>
                      <a:prstClr val="black"/>
                    </a:solidFill>
                  </a:endParaRPr>
                </a:p>
              </p:txBody>
            </p:sp>
            <p:sp>
              <p:nvSpPr>
                <p:cNvPr id="42" name="Line 9"/>
                <p:cNvSpPr>
                  <a:spLocks noChangeShapeType="1"/>
                </p:cNvSpPr>
                <p:nvPr/>
              </p:nvSpPr>
              <p:spPr bwMode="auto">
                <a:xfrm>
                  <a:off x="2819400" y="3201194"/>
                  <a:ext cx="0" cy="519113"/>
                </a:xfrm>
                <a:prstGeom prst="line">
                  <a:avLst/>
                </a:prstGeom>
                <a:noFill/>
                <a:ln w="9525">
                  <a:solidFill>
                    <a:sysClr val="windowText" lastClr="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en-US" sz="1350" kern="0">
                    <a:solidFill>
                      <a:prstClr val="black"/>
                    </a:solidFill>
                  </a:endParaRPr>
                </a:p>
              </p:txBody>
            </p:sp>
            <p:sp>
              <p:nvSpPr>
                <p:cNvPr id="43" name="Line 10"/>
                <p:cNvSpPr>
                  <a:spLocks noChangeShapeType="1"/>
                </p:cNvSpPr>
                <p:nvPr/>
              </p:nvSpPr>
              <p:spPr bwMode="auto">
                <a:xfrm flipV="1">
                  <a:off x="6167596" y="2652713"/>
                  <a:ext cx="541424" cy="193118"/>
                </a:xfrm>
                <a:prstGeom prst="line">
                  <a:avLst/>
                </a:prstGeom>
                <a:noFill/>
                <a:ln w="9525">
                  <a:solidFill>
                    <a:sysClr val="windowText" lastClr="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en-US" sz="1350" kern="0">
                    <a:solidFill>
                      <a:prstClr val="black"/>
                    </a:solidFill>
                  </a:endParaRPr>
                </a:p>
              </p:txBody>
            </p:sp>
            <p:sp>
              <p:nvSpPr>
                <p:cNvPr id="44" name="AutoShape 11"/>
                <p:cNvSpPr>
                  <a:spLocks noChangeArrowheads="1"/>
                </p:cNvSpPr>
                <p:nvPr/>
              </p:nvSpPr>
              <p:spPr bwMode="auto">
                <a:xfrm>
                  <a:off x="6700546" y="1988834"/>
                  <a:ext cx="1196354" cy="1081133"/>
                </a:xfrm>
                <a:prstGeom prst="roundRect">
                  <a:avLst>
                    <a:gd name="adj" fmla="val 16667"/>
                  </a:avLst>
                </a:prstGeom>
                <a:solidFill>
                  <a:srgbClr val="66FFFF"/>
                </a:solidFill>
                <a:ln w="9525">
                  <a:solidFill>
                    <a:sysClr val="windowText" lastClr="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500" b="1" kern="0" dirty="0">
                      <a:solidFill>
                        <a:prstClr val="black"/>
                      </a:solidFill>
                      <a:latin typeface="Arial" panose="020B0604020202020204" pitchFamily="34" charset="0"/>
                      <a:cs typeface="Arial" panose="020B0604020202020204" pitchFamily="34" charset="0"/>
                    </a:rPr>
                    <a:t>Beliefs</a:t>
                  </a:r>
                </a:p>
                <a:p>
                  <a:pPr algn="ctr">
                    <a:defRPr/>
                  </a:pPr>
                  <a:r>
                    <a:rPr lang="en-US" sz="1500" b="1" kern="0" dirty="0">
                      <a:solidFill>
                        <a:prstClr val="black"/>
                      </a:solidFill>
                      <a:latin typeface="Arial" panose="020B0604020202020204" pitchFamily="34" charset="0"/>
                      <a:cs typeface="Arial" panose="020B0604020202020204" pitchFamily="34" charset="0"/>
                    </a:rPr>
                    <a:t>Attitudes</a:t>
                  </a:r>
                </a:p>
              </p:txBody>
            </p:sp>
            <p:sp>
              <p:nvSpPr>
                <p:cNvPr id="45" name="Rounded Rectangle 44"/>
                <p:cNvSpPr/>
                <p:nvPr/>
              </p:nvSpPr>
              <p:spPr>
                <a:xfrm>
                  <a:off x="8697654" y="2745621"/>
                  <a:ext cx="1078740" cy="863600"/>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black"/>
                      </a:solidFill>
                      <a:latin typeface="Arial" panose="020B0604020202020204" pitchFamily="34" charset="0"/>
                      <a:cs typeface="Arial" panose="020B0604020202020204" pitchFamily="34" charset="0"/>
                    </a:rPr>
                    <a:t>Intent</a:t>
                  </a:r>
                </a:p>
              </p:txBody>
            </p:sp>
            <p:sp>
              <p:nvSpPr>
                <p:cNvPr id="46" name="Rounded Rectangle 45"/>
                <p:cNvSpPr/>
                <p:nvPr/>
              </p:nvSpPr>
              <p:spPr>
                <a:xfrm>
                  <a:off x="6709018" y="3310155"/>
                  <a:ext cx="2024733" cy="1289806"/>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black"/>
                      </a:solidFill>
                      <a:latin typeface="Arial" panose="020B0604020202020204" pitchFamily="34" charset="0"/>
                      <a:cs typeface="Arial" panose="020B0604020202020204" pitchFamily="34" charset="0"/>
                    </a:rPr>
                    <a:t>Social and Cognitive Competence</a:t>
                  </a:r>
                </a:p>
                <a:p>
                  <a:pPr algn="ctr"/>
                  <a:r>
                    <a:rPr lang="en-US" sz="1500" b="1" dirty="0">
                      <a:solidFill>
                        <a:prstClr val="black"/>
                      </a:solidFill>
                      <a:latin typeface="Arial" panose="020B0604020202020204" pitchFamily="34" charset="0"/>
                      <a:cs typeface="Arial" panose="020B0604020202020204" pitchFamily="34" charset="0"/>
                    </a:rPr>
                    <a:t>Skills</a:t>
                  </a:r>
                </a:p>
              </p:txBody>
            </p:sp>
            <p:sp>
              <p:nvSpPr>
                <p:cNvPr id="47" name="Line 10"/>
                <p:cNvSpPr>
                  <a:spLocks noChangeShapeType="1"/>
                </p:cNvSpPr>
                <p:nvPr/>
              </p:nvSpPr>
              <p:spPr bwMode="auto">
                <a:xfrm>
                  <a:off x="6177287" y="3617279"/>
                  <a:ext cx="531733" cy="103027"/>
                </a:xfrm>
                <a:prstGeom prst="line">
                  <a:avLst/>
                </a:prstGeom>
                <a:noFill/>
                <a:ln w="9525">
                  <a:solidFill>
                    <a:sysClr val="windowText" lastClr="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endParaRPr lang="en-US" sz="1350" kern="0">
                    <a:solidFill>
                      <a:prstClr val="black"/>
                    </a:solidFill>
                  </a:endParaRPr>
                </a:p>
              </p:txBody>
            </p:sp>
            <p:cxnSp>
              <p:nvCxnSpPr>
                <p:cNvPr id="48" name="Straight Connector 47"/>
                <p:cNvCxnSpPr/>
                <p:nvPr/>
              </p:nvCxnSpPr>
              <p:spPr>
                <a:xfrm>
                  <a:off x="7298723" y="3069966"/>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ight Brace 48"/>
                <p:cNvSpPr/>
                <p:nvPr/>
              </p:nvSpPr>
              <p:spPr>
                <a:xfrm rot="5400000">
                  <a:off x="4627705" y="3029695"/>
                  <a:ext cx="1091315" cy="4250722"/>
                </a:xfrm>
                <a:prstGeom prst="rightBrace">
                  <a:avLst>
                    <a:gd name="adj1" fmla="val 8333"/>
                    <a:gd name="adj2" fmla="val 502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50" name="Snip Same Side Corner Rectangle 49"/>
                <p:cNvSpPr/>
                <p:nvPr/>
              </p:nvSpPr>
              <p:spPr>
                <a:xfrm>
                  <a:off x="4129476" y="5776913"/>
                  <a:ext cx="2485248" cy="761999"/>
                </a:xfrm>
                <a:prstGeom prst="snip2SameRect">
                  <a:avLst/>
                </a:prstGeom>
                <a:solidFill>
                  <a:srgbClr val="A269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Arial" panose="020B0604020202020204" pitchFamily="34" charset="0"/>
                      <a:cs typeface="Arial" panose="020B0604020202020204" pitchFamily="34" charset="0"/>
                    </a:rPr>
                    <a:t>Socialization</a:t>
                  </a:r>
                </a:p>
              </p:txBody>
            </p:sp>
            <p:sp>
              <p:nvSpPr>
                <p:cNvPr id="51" name="5-Point Star 50"/>
                <p:cNvSpPr/>
                <p:nvPr/>
              </p:nvSpPr>
              <p:spPr>
                <a:xfrm>
                  <a:off x="3901053" y="2332853"/>
                  <a:ext cx="444500" cy="498779"/>
                </a:xfrm>
                <a:prstGeom prst="star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2" name="5-Point Star 51"/>
                <p:cNvSpPr/>
                <p:nvPr/>
              </p:nvSpPr>
              <p:spPr>
                <a:xfrm>
                  <a:off x="2224184" y="3221527"/>
                  <a:ext cx="444500" cy="498779"/>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5-Point Star 52"/>
                <p:cNvSpPr/>
                <p:nvPr/>
              </p:nvSpPr>
              <p:spPr>
                <a:xfrm>
                  <a:off x="4020895" y="3653328"/>
                  <a:ext cx="412750" cy="498779"/>
                </a:xfrm>
                <a:prstGeom prst="star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cxnSp>
              <p:nvCxnSpPr>
                <p:cNvPr id="54" name="Straight Arrow Connector 53"/>
                <p:cNvCxnSpPr>
                  <a:endCxn id="45" idx="1"/>
                </p:cNvCxnSpPr>
                <p:nvPr/>
              </p:nvCxnSpPr>
              <p:spPr>
                <a:xfrm flipV="1">
                  <a:off x="7306357" y="3177421"/>
                  <a:ext cx="1391297" cy="18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7896900" y="2180272"/>
                  <a:ext cx="3413644" cy="29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310543" y="2209402"/>
                  <a:ext cx="0" cy="2384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8733752" y="4152107"/>
                  <a:ext cx="2620049" cy="45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5-Point Star 58"/>
              <p:cNvSpPr/>
              <p:nvPr/>
            </p:nvSpPr>
            <p:spPr>
              <a:xfrm>
                <a:off x="4186716" y="2890351"/>
                <a:ext cx="333375" cy="37408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sp>
        <p:nvSpPr>
          <p:cNvPr id="6" name="Footer Placeholder 5">
            <a:extLst>
              <a:ext uri="{FF2B5EF4-FFF2-40B4-BE49-F238E27FC236}">
                <a16:creationId xmlns:a16="http://schemas.microsoft.com/office/drawing/2014/main" id="{E9C95625-4203-98BB-B349-3E5086690098}"/>
              </a:ext>
            </a:extLst>
          </p:cNvPr>
          <p:cNvSpPr>
            <a:spLocks noGrp="1"/>
          </p:cNvSpPr>
          <p:nvPr>
            <p:ph type="ftr" sz="quarter" idx="11"/>
          </p:nvPr>
        </p:nvSpPr>
        <p:spPr>
          <a:xfrm>
            <a:off x="38737" y="6552627"/>
            <a:ext cx="4895669"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C5BD4515-57B3-E52E-9CFF-A838FB8766E7}"/>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63378" y="5742810"/>
            <a:ext cx="6618287" cy="1090613"/>
          </a:xfrm>
          <a:prstGeom prst="rect">
            <a:avLst/>
          </a:prstGeom>
        </p:spPr>
      </p:pic>
    </p:spTree>
    <p:extLst>
      <p:ext uri="{BB962C8B-B14F-4D97-AF65-F5344CB8AC3E}">
        <p14:creationId xmlns:p14="http://schemas.microsoft.com/office/powerpoint/2010/main" val="332931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4153" y="245427"/>
            <a:ext cx="8229600" cy="1772562"/>
          </a:xfrm>
        </p:spPr>
        <p:txBody>
          <a:bodyPr>
            <a:normAutofit fontScale="90000"/>
          </a:bodyPr>
          <a:lstStyle/>
          <a:p>
            <a:pPr indent="0" algn="ctr" eaLnBrk="1" hangingPunct="1"/>
            <a:r>
              <a:rPr lang="en-US" altLang="en-US" dirty="0">
                <a:ea typeface="ＭＳ Ｐゴシック" pitchFamily="34" charset="-128"/>
              </a:rPr>
              <a:t>Need for a Multi-Level Multi-Component Developmental Prevention System</a:t>
            </a:r>
            <a:br>
              <a:rPr lang="en-US" altLang="en-US" sz="3600" dirty="0">
                <a:ea typeface="ＭＳ Ｐゴシック" pitchFamily="34" charset="-128"/>
              </a:rPr>
            </a:br>
            <a:r>
              <a:rPr lang="en-US" altLang="en-US" sz="1600" dirty="0">
                <a:ea typeface="ＭＳ Ｐゴシック" pitchFamily="34" charset="-128"/>
              </a:rPr>
              <a:t>(1/4)</a:t>
            </a:r>
          </a:p>
        </p:txBody>
      </p:sp>
      <p:sp>
        <p:nvSpPr>
          <p:cNvPr id="22531" name="Content Placeholder 2"/>
          <p:cNvSpPr>
            <a:spLocks noGrp="1"/>
          </p:cNvSpPr>
          <p:nvPr>
            <p:ph idx="1"/>
          </p:nvPr>
        </p:nvSpPr>
        <p:spPr>
          <a:xfrm>
            <a:off x="273456" y="2058825"/>
            <a:ext cx="3879203" cy="3435462"/>
          </a:xfrm>
        </p:spPr>
        <p:txBody>
          <a:bodyPr>
            <a:noAutofit/>
          </a:bodyPr>
          <a:lstStyle/>
          <a:p>
            <a:pPr marL="0" indent="0" eaLnBrk="1" hangingPunct="1">
              <a:buNone/>
            </a:pPr>
            <a:r>
              <a:rPr lang="en-US" altLang="en-US" dirty="0">
                <a:solidFill>
                  <a:schemeClr val="tx1"/>
                </a:solidFill>
                <a:ea typeface="ＭＳ Ｐゴシック" pitchFamily="34" charset="-128"/>
              </a:rPr>
              <a:t>There is a complex interplay of individual and environmental factors that make children, youth, and adults vulnerable to substance use and other risky behaviors.</a:t>
            </a:r>
          </a:p>
        </p:txBody>
      </p:sp>
      <p:sp>
        <p:nvSpPr>
          <p:cNvPr id="23" name="Slide Number Placeholder 22"/>
          <p:cNvSpPr>
            <a:spLocks noGrp="1"/>
          </p:cNvSpPr>
          <p:nvPr>
            <p:ph type="sldNum" sz="quarter" idx="12"/>
          </p:nvPr>
        </p:nvSpPr>
        <p:spPr/>
        <p:txBody>
          <a:bodyPr/>
          <a:lstStyle/>
          <a:p>
            <a:pPr>
              <a:defRPr/>
            </a:pPr>
            <a:fld id="{5C5932CA-5595-4B25-A844-B8C2F1E28BA5}" type="slidenum">
              <a:rPr lang="en-US" altLang="en-US" smtClean="0"/>
              <a:pPr>
                <a:defRPr/>
              </a:pPr>
              <a:t>33</a:t>
            </a:fld>
            <a:endParaRPr lang="en-US" altLang="en-US" dirty="0"/>
          </a:p>
        </p:txBody>
      </p:sp>
      <p:grpSp>
        <p:nvGrpSpPr>
          <p:cNvPr id="31" name="Group 30"/>
          <p:cNvGrpSpPr/>
          <p:nvPr/>
        </p:nvGrpSpPr>
        <p:grpSpPr>
          <a:xfrm>
            <a:off x="4152659" y="2172356"/>
            <a:ext cx="4829594" cy="3390193"/>
            <a:chOff x="-1295400" y="3291840"/>
            <a:chExt cx="5699760" cy="3566160"/>
          </a:xfrm>
        </p:grpSpPr>
        <p:grpSp>
          <p:nvGrpSpPr>
            <p:cNvPr id="27" name="Group 26"/>
            <p:cNvGrpSpPr/>
            <p:nvPr/>
          </p:nvGrpSpPr>
          <p:grpSpPr>
            <a:xfrm>
              <a:off x="-1295400" y="3291840"/>
              <a:ext cx="5699760" cy="3566160"/>
              <a:chOff x="3200400" y="3200400"/>
              <a:chExt cx="5699760" cy="3566160"/>
            </a:xfrm>
          </p:grpSpPr>
          <p:sp>
            <p:nvSpPr>
              <p:cNvPr id="11" name="TextBox 10"/>
              <p:cNvSpPr txBox="1"/>
              <p:nvPr/>
            </p:nvSpPr>
            <p:spPr>
              <a:xfrm>
                <a:off x="3352800" y="5579019"/>
                <a:ext cx="1752600" cy="400110"/>
              </a:xfrm>
              <a:prstGeom prst="rect">
                <a:avLst/>
              </a:prstGeom>
              <a:noFill/>
              <a:ln>
                <a:noFill/>
              </a:ln>
            </p:spPr>
            <p:txBody>
              <a:bodyPr wrap="square" rtlCol="0">
                <a:spAutoFit/>
              </a:bodyPr>
              <a:lstStyle/>
              <a:p>
                <a:r>
                  <a:rPr lang="en-US" sz="2000" b="1" dirty="0">
                    <a:latin typeface="Calibri" panose="020F0502020204030204" pitchFamily="34" charset="0"/>
                    <a:cs typeface="Calibri" panose="020F0502020204030204" pitchFamily="34" charset="0"/>
                  </a:rPr>
                  <a:t>World</a:t>
                </a:r>
              </a:p>
            </p:txBody>
          </p:sp>
          <p:sp>
            <p:nvSpPr>
              <p:cNvPr id="12" name="TextBox 11"/>
              <p:cNvSpPr txBox="1"/>
              <p:nvPr/>
            </p:nvSpPr>
            <p:spPr>
              <a:xfrm>
                <a:off x="3200400" y="5101991"/>
                <a:ext cx="1091878" cy="400110"/>
              </a:xfrm>
              <a:prstGeom prst="rect">
                <a:avLst/>
              </a:prstGeom>
              <a:noFill/>
              <a:ln>
                <a:noFill/>
              </a:ln>
            </p:spPr>
            <p:txBody>
              <a:bodyPr wrap="square" rtlCol="0">
                <a:spAutoFit/>
              </a:bodyPr>
              <a:lstStyle/>
              <a:p>
                <a:r>
                  <a:rPr lang="en-US" sz="2000" b="1" dirty="0">
                    <a:latin typeface="Calibri" panose="020F0502020204030204" pitchFamily="34" charset="0"/>
                    <a:cs typeface="Calibri" panose="020F0502020204030204" pitchFamily="34" charset="0"/>
                  </a:rPr>
                  <a:t>Nation</a:t>
                </a:r>
              </a:p>
            </p:txBody>
          </p:sp>
          <p:sp>
            <p:nvSpPr>
              <p:cNvPr id="13" name="TextBox 12"/>
              <p:cNvSpPr txBox="1"/>
              <p:nvPr/>
            </p:nvSpPr>
            <p:spPr>
              <a:xfrm>
                <a:off x="3200400" y="4609980"/>
                <a:ext cx="1676400" cy="400110"/>
              </a:xfrm>
              <a:prstGeom prst="rect">
                <a:avLst/>
              </a:prstGeom>
              <a:noFill/>
              <a:ln>
                <a:noFill/>
              </a:ln>
            </p:spPr>
            <p:txBody>
              <a:bodyPr wrap="square" rtlCol="0">
                <a:spAutoFit/>
              </a:bodyPr>
              <a:lstStyle/>
              <a:p>
                <a:r>
                  <a:rPr lang="en-US" sz="2000" b="1" dirty="0">
                    <a:latin typeface="Calibri" panose="020F0502020204030204" pitchFamily="34" charset="0"/>
                    <a:cs typeface="Calibri" panose="020F0502020204030204" pitchFamily="34" charset="0"/>
                  </a:rPr>
                  <a:t>Community</a:t>
                </a:r>
              </a:p>
            </p:txBody>
          </p:sp>
          <p:sp>
            <p:nvSpPr>
              <p:cNvPr id="14" name="TextBox 13"/>
              <p:cNvSpPr txBox="1"/>
              <p:nvPr/>
            </p:nvSpPr>
            <p:spPr>
              <a:xfrm>
                <a:off x="3417172" y="4131673"/>
                <a:ext cx="1066800" cy="400110"/>
              </a:xfrm>
              <a:prstGeom prst="rect">
                <a:avLst/>
              </a:prstGeom>
              <a:noFill/>
              <a:ln>
                <a:noFill/>
              </a:ln>
            </p:spPr>
            <p:txBody>
              <a:bodyPr wrap="square" rtlCol="0">
                <a:spAutoFit/>
              </a:bodyPr>
              <a:lstStyle/>
              <a:p>
                <a:r>
                  <a:rPr lang="en-US" sz="2000" b="1" dirty="0">
                    <a:latin typeface="Calibri" panose="020F0502020204030204" pitchFamily="34" charset="0"/>
                    <a:cs typeface="Calibri" panose="020F0502020204030204" pitchFamily="34" charset="0"/>
                  </a:rPr>
                  <a:t>Family</a:t>
                </a:r>
              </a:p>
            </p:txBody>
          </p:sp>
          <p:sp>
            <p:nvSpPr>
              <p:cNvPr id="15" name="TextBox 14"/>
              <p:cNvSpPr txBox="1"/>
              <p:nvPr/>
            </p:nvSpPr>
            <p:spPr>
              <a:xfrm>
                <a:off x="3688080" y="3541629"/>
                <a:ext cx="720090" cy="400110"/>
              </a:xfrm>
              <a:prstGeom prst="rect">
                <a:avLst/>
              </a:prstGeom>
              <a:noFill/>
              <a:ln>
                <a:noFill/>
              </a:ln>
            </p:spPr>
            <p:txBody>
              <a:bodyPr wrap="square" rtlCol="0">
                <a:spAutoFit/>
              </a:bodyPr>
              <a:lstStyle/>
              <a:p>
                <a:r>
                  <a:rPr lang="en-US" sz="2000" b="1" dirty="0">
                    <a:latin typeface="Calibri" panose="020F0502020204030204" pitchFamily="34" charset="0"/>
                    <a:cs typeface="Calibri" panose="020F0502020204030204" pitchFamily="34" charset="0"/>
                  </a:rPr>
                  <a:t>Self</a:t>
                </a:r>
              </a:p>
            </p:txBody>
          </p:sp>
          <p:grpSp>
            <p:nvGrpSpPr>
              <p:cNvPr id="25" name="Group 24"/>
              <p:cNvGrpSpPr/>
              <p:nvPr/>
            </p:nvGrpSpPr>
            <p:grpSpPr>
              <a:xfrm>
                <a:off x="4292278" y="3200400"/>
                <a:ext cx="4607882" cy="3566160"/>
                <a:chOff x="4292278" y="3200400"/>
                <a:chExt cx="4607882" cy="3566160"/>
              </a:xfrm>
            </p:grpSpPr>
            <p:grpSp>
              <p:nvGrpSpPr>
                <p:cNvPr id="24" name="Group 23"/>
                <p:cNvGrpSpPr/>
                <p:nvPr/>
              </p:nvGrpSpPr>
              <p:grpSpPr>
                <a:xfrm>
                  <a:off x="4635126" y="3200400"/>
                  <a:ext cx="4265034" cy="3566160"/>
                  <a:chOff x="4635126" y="3200400"/>
                  <a:chExt cx="4265034" cy="3566160"/>
                </a:xfrm>
              </p:grpSpPr>
              <p:sp>
                <p:nvSpPr>
                  <p:cNvPr id="10" name="Oval 9"/>
                  <p:cNvSpPr/>
                  <p:nvPr/>
                </p:nvSpPr>
                <p:spPr>
                  <a:xfrm>
                    <a:off x="5334000" y="3200400"/>
                    <a:ext cx="3566160" cy="3566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US" b="1" dirty="0"/>
                  </a:p>
                </p:txBody>
              </p:sp>
              <p:sp>
                <p:nvSpPr>
                  <p:cNvPr id="9" name="Oval 8"/>
                  <p:cNvSpPr/>
                  <p:nvPr/>
                </p:nvSpPr>
                <p:spPr>
                  <a:xfrm>
                    <a:off x="5699760" y="3566160"/>
                    <a:ext cx="2834640" cy="2834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8" name="Oval 7"/>
                  <p:cNvSpPr/>
                  <p:nvPr/>
                </p:nvSpPr>
                <p:spPr>
                  <a:xfrm>
                    <a:off x="5974080" y="3840480"/>
                    <a:ext cx="2286000" cy="228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US" b="1" dirty="0"/>
                  </a:p>
                </p:txBody>
              </p:sp>
              <p:sp>
                <p:nvSpPr>
                  <p:cNvPr id="7" name="Oval 6"/>
                  <p:cNvSpPr/>
                  <p:nvPr/>
                </p:nvSpPr>
                <p:spPr>
                  <a:xfrm>
                    <a:off x="6248400" y="4114800"/>
                    <a:ext cx="1737360" cy="173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US" b="1" dirty="0"/>
                  </a:p>
                </p:txBody>
              </p:sp>
              <p:cxnSp>
                <p:nvCxnSpPr>
                  <p:cNvPr id="20" name="Straight Arrow Connector 19"/>
                  <p:cNvCxnSpPr/>
                  <p:nvPr/>
                </p:nvCxnSpPr>
                <p:spPr>
                  <a:xfrm>
                    <a:off x="4635126" y="4864194"/>
                    <a:ext cx="1460874" cy="1192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a:cxnSpLocks/>
                  <a:stCxn id="12" idx="3"/>
                </p:cNvCxnSpPr>
                <p:nvPr/>
              </p:nvCxnSpPr>
              <p:spPr>
                <a:xfrm flipV="1">
                  <a:off x="4292278" y="5257800"/>
                  <a:ext cx="1651322" cy="442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41358" y="4395165"/>
                  <a:ext cx="2109939" cy="3258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4327038" y="3740860"/>
                  <a:ext cx="2646867" cy="8257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a:off x="4408170" y="5785558"/>
                <a:ext cx="1356360" cy="152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2042160" y="4434840"/>
              <a:ext cx="1219200" cy="12954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2">
                    <a:lumMod val="50000"/>
                  </a:schemeClr>
                </a:solidFill>
              </a:endParaRPr>
            </a:p>
          </p:txBody>
        </p:sp>
      </p:grpSp>
      <p:sp>
        <p:nvSpPr>
          <p:cNvPr id="2" name="Footer Placeholder 1">
            <a:extLst>
              <a:ext uri="{FF2B5EF4-FFF2-40B4-BE49-F238E27FC236}">
                <a16:creationId xmlns:a16="http://schemas.microsoft.com/office/drawing/2014/main" id="{1020B525-D0E6-1703-A8AB-41986BC292BD}"/>
              </a:ext>
            </a:extLst>
          </p:cNvPr>
          <p:cNvSpPr>
            <a:spLocks noGrp="1"/>
          </p:cNvSpPr>
          <p:nvPr>
            <p:ph type="ftr" sz="quarter" idx="11"/>
          </p:nvPr>
        </p:nvSpPr>
        <p:spPr>
          <a:xfrm>
            <a:off x="0" y="6533975"/>
            <a:ext cx="4797468"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9412C046-67F7-0D29-34BE-B1FF5EDD60F4}"/>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037"/>
            <a:ext cx="8229600" cy="1835063"/>
          </a:xfrm>
        </p:spPr>
        <p:txBody>
          <a:bodyPr>
            <a:normAutofit fontScale="90000"/>
          </a:bodyPr>
          <a:lstStyle/>
          <a:p>
            <a:pPr algn="ctr"/>
            <a:r>
              <a:rPr lang="en-US" altLang="en-US" dirty="0">
                <a:ea typeface="ＭＳ Ｐゴシック" pitchFamily="34" charset="-128"/>
              </a:rPr>
              <a:t>Need for a Multi-Level Multi-Component Developmental Prevention System</a:t>
            </a:r>
            <a:br>
              <a:rPr lang="en-US" altLang="en-US" dirty="0">
                <a:ea typeface="ＭＳ Ｐゴシック" pitchFamily="34" charset="-128"/>
              </a:rPr>
            </a:br>
            <a:r>
              <a:rPr lang="en-US" altLang="en-US" sz="1600" dirty="0">
                <a:ea typeface="ＭＳ Ｐゴシック" pitchFamily="34" charset="-128"/>
              </a:rPr>
              <a:t>(1/3)</a:t>
            </a:r>
            <a:endParaRPr lang="en-US" sz="1600" dirty="0"/>
          </a:p>
        </p:txBody>
      </p:sp>
      <p:sp>
        <p:nvSpPr>
          <p:cNvPr id="3" name="Content Placeholder 2"/>
          <p:cNvSpPr>
            <a:spLocks noGrp="1"/>
          </p:cNvSpPr>
          <p:nvPr>
            <p:ph idx="1"/>
          </p:nvPr>
        </p:nvSpPr>
        <p:spPr>
          <a:xfrm>
            <a:off x="457200" y="2380438"/>
            <a:ext cx="8229600" cy="2767760"/>
          </a:xfrm>
        </p:spPr>
        <p:txBody>
          <a:bodyPr>
            <a:normAutofit/>
          </a:bodyPr>
          <a:lstStyle/>
          <a:p>
            <a:r>
              <a:rPr lang="en-US" sz="2800" dirty="0">
                <a:solidFill>
                  <a:srgbClr val="000000"/>
                </a:solidFill>
              </a:rPr>
              <a:t>Helps ensure that interventions have the broadest and most significant impact.</a:t>
            </a:r>
          </a:p>
          <a:p>
            <a:r>
              <a:rPr lang="en-US" sz="2800" dirty="0">
                <a:solidFill>
                  <a:srgbClr val="000000"/>
                </a:solidFill>
              </a:rPr>
              <a:t>Organizes risk and protective processes, their interrelationships, and potential consequences and benefits according to defined developmental periods.</a:t>
            </a:r>
          </a:p>
        </p:txBody>
      </p:sp>
      <p:sp>
        <p:nvSpPr>
          <p:cNvPr id="5" name="Slide Number Placeholder 4"/>
          <p:cNvSpPr>
            <a:spLocks noGrp="1"/>
          </p:cNvSpPr>
          <p:nvPr>
            <p:ph type="sldNum" sz="quarter" idx="12"/>
          </p:nvPr>
        </p:nvSpPr>
        <p:spPr/>
        <p:txBody>
          <a:bodyPr/>
          <a:lstStyle/>
          <a:p>
            <a:pPr>
              <a:defRPr/>
            </a:pPr>
            <a:fld id="{81943754-A690-4034-BC9D-A0E6E307C5CB}" type="slidenum">
              <a:rPr lang="en-US" altLang="en-US" smtClean="0"/>
              <a:pPr>
                <a:defRPr/>
              </a:pPr>
              <a:t>34</a:t>
            </a:fld>
            <a:endParaRPr lang="en-US" altLang="en-US" dirty="0"/>
          </a:p>
        </p:txBody>
      </p:sp>
      <p:sp>
        <p:nvSpPr>
          <p:cNvPr id="4" name="Rectangle 3"/>
          <p:cNvSpPr/>
          <p:nvPr/>
        </p:nvSpPr>
        <p:spPr>
          <a:xfrm>
            <a:off x="140648" y="5518536"/>
            <a:ext cx="3667264" cy="461665"/>
          </a:xfrm>
          <a:prstGeom prst="rect">
            <a:avLst/>
          </a:prstGeom>
        </p:spPr>
        <p:txBody>
          <a:bodyPr wrap="square">
            <a:spAutoFit/>
          </a:bodyPr>
          <a:lstStyle/>
          <a:p>
            <a:pPr lvl="0">
              <a:buFont typeface="Arial" pitchFamily="34" charset="0"/>
              <a:buNone/>
            </a:pPr>
            <a:r>
              <a:rPr lang="en-US" sz="1200" dirty="0">
                <a:latin typeface="Calibri" panose="020F0502020204030204" pitchFamily="34" charset="0"/>
                <a:cs typeface="Calibri" panose="020F0502020204030204" pitchFamily="34" charset="0"/>
              </a:rPr>
              <a:t>Source: Substance Abuse Mental Health Services Administration (See www.samsha.gov)</a:t>
            </a:r>
          </a:p>
        </p:txBody>
      </p:sp>
      <p:sp>
        <p:nvSpPr>
          <p:cNvPr id="7" name="Footer Placeholder 6">
            <a:extLst>
              <a:ext uri="{FF2B5EF4-FFF2-40B4-BE49-F238E27FC236}">
                <a16:creationId xmlns:a16="http://schemas.microsoft.com/office/drawing/2014/main" id="{7AE11EAA-8F15-11BD-7921-F7EB82AC8283}"/>
              </a:ext>
            </a:extLst>
          </p:cNvPr>
          <p:cNvSpPr>
            <a:spLocks noGrp="1"/>
          </p:cNvSpPr>
          <p:nvPr>
            <p:ph type="ftr" sz="quarter" idx="11"/>
          </p:nvPr>
        </p:nvSpPr>
        <p:spPr>
          <a:xfrm>
            <a:off x="0" y="6564292"/>
            <a:ext cx="4709786" cy="365125"/>
          </a:xfrm>
        </p:spPr>
        <p:txBody>
          <a:bodyPr/>
          <a:lstStyle/>
          <a:p>
            <a:r>
              <a:rPr lang="en-US" dirty="0"/>
              <a:t>Applied Prevention Science International Education Center - 2023</a:t>
            </a:r>
          </a:p>
        </p:txBody>
      </p:sp>
      <p:pic>
        <p:nvPicPr>
          <p:cNvPr id="8" name="Picture Placeholder 6" descr="MHTTC stacked color bars">
            <a:extLst>
              <a:ext uri="{FF2B5EF4-FFF2-40B4-BE49-F238E27FC236}">
                <a16:creationId xmlns:a16="http://schemas.microsoft.com/office/drawing/2014/main" id="{12D18C52-1CA2-AB1C-5648-1FA18E25AA96}"/>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FDFF-DA46-40F3-868C-28E183E4D2D7}"/>
              </a:ext>
            </a:extLst>
          </p:cNvPr>
          <p:cNvSpPr>
            <a:spLocks noGrp="1"/>
          </p:cNvSpPr>
          <p:nvPr>
            <p:ph type="title"/>
          </p:nvPr>
        </p:nvSpPr>
        <p:spPr>
          <a:xfrm>
            <a:off x="539431" y="914400"/>
            <a:ext cx="8042276" cy="1336956"/>
          </a:xfrm>
        </p:spPr>
        <p:txBody>
          <a:bodyPr>
            <a:normAutofit fontScale="90000"/>
          </a:bodyPr>
          <a:lstStyle/>
          <a:p>
            <a:pPr algn="ctr"/>
            <a:r>
              <a:rPr lang="en-US" altLang="en-US" dirty="0">
                <a:ea typeface="ＭＳ Ｐゴシック" pitchFamily="34" charset="-128"/>
              </a:rPr>
              <a:t>Need for a Multi-Level Multi-Component Developmental Prevention System</a:t>
            </a:r>
            <a:br>
              <a:rPr lang="en-US" altLang="en-US" dirty="0">
                <a:ea typeface="ＭＳ Ｐゴシック" pitchFamily="34" charset="-128"/>
              </a:rPr>
            </a:br>
            <a:r>
              <a:rPr lang="en-US" altLang="en-US" sz="1600" dirty="0">
                <a:ea typeface="ＭＳ Ｐゴシック" pitchFamily="34" charset="-128"/>
              </a:rPr>
              <a:t>(2/3)</a:t>
            </a:r>
            <a:endParaRPr lang="en-US" sz="1600" dirty="0"/>
          </a:p>
        </p:txBody>
      </p:sp>
      <p:sp>
        <p:nvSpPr>
          <p:cNvPr id="3" name="Content Placeholder 2">
            <a:extLst>
              <a:ext uri="{FF2B5EF4-FFF2-40B4-BE49-F238E27FC236}">
                <a16:creationId xmlns:a16="http://schemas.microsoft.com/office/drawing/2014/main" id="{12D583E1-3ED2-46B6-AACF-FFF30064BA64}"/>
              </a:ext>
            </a:extLst>
          </p:cNvPr>
          <p:cNvSpPr>
            <a:spLocks noGrp="1"/>
          </p:cNvSpPr>
          <p:nvPr>
            <p:ph idx="1"/>
          </p:nvPr>
        </p:nvSpPr>
        <p:spPr>
          <a:xfrm>
            <a:off x="539431" y="2625268"/>
            <a:ext cx="8229600" cy="2872199"/>
          </a:xfrm>
        </p:spPr>
        <p:txBody>
          <a:bodyPr/>
          <a:lstStyle/>
          <a:p>
            <a:r>
              <a:rPr lang="en-US" sz="2800" dirty="0">
                <a:solidFill>
                  <a:srgbClr val="000000"/>
                </a:solidFill>
              </a:rPr>
              <a:t>Helps planners match community-based prevention efforts to the developmental needs and competencies of their targeted audience.</a:t>
            </a:r>
          </a:p>
          <a:p>
            <a:r>
              <a:rPr lang="en-US" sz="2800" dirty="0">
                <a:solidFill>
                  <a:srgbClr val="000000"/>
                </a:solidFill>
              </a:rPr>
              <a:t>Helps planners align prevention efforts with key periods in young peoples’ development.</a:t>
            </a:r>
          </a:p>
          <a:p>
            <a:endParaRPr lang="en-US" dirty="0"/>
          </a:p>
        </p:txBody>
      </p:sp>
      <p:sp>
        <p:nvSpPr>
          <p:cNvPr id="4" name="Slide Number Placeholder 3">
            <a:extLst>
              <a:ext uri="{FF2B5EF4-FFF2-40B4-BE49-F238E27FC236}">
                <a16:creationId xmlns:a16="http://schemas.microsoft.com/office/drawing/2014/main" id="{45CE0DEA-B19B-4A0F-A75E-84C4DA89E5C0}"/>
              </a:ext>
            </a:extLst>
          </p:cNvPr>
          <p:cNvSpPr>
            <a:spLocks noGrp="1"/>
          </p:cNvSpPr>
          <p:nvPr>
            <p:ph type="sldNum" sz="quarter" idx="12"/>
          </p:nvPr>
        </p:nvSpPr>
        <p:spPr/>
        <p:txBody>
          <a:bodyPr/>
          <a:lstStyle/>
          <a:p>
            <a:pPr>
              <a:defRPr/>
            </a:pPr>
            <a:fld id="{81943754-A690-4034-BC9D-A0E6E307C5CB}" type="slidenum">
              <a:rPr lang="en-US" altLang="en-US" smtClean="0"/>
              <a:pPr>
                <a:defRPr/>
              </a:pPr>
              <a:t>35</a:t>
            </a:fld>
            <a:endParaRPr lang="en-US" altLang="en-US" dirty="0"/>
          </a:p>
        </p:txBody>
      </p:sp>
      <p:sp>
        <p:nvSpPr>
          <p:cNvPr id="6" name="Footer Placeholder 5">
            <a:extLst>
              <a:ext uri="{FF2B5EF4-FFF2-40B4-BE49-F238E27FC236}">
                <a16:creationId xmlns:a16="http://schemas.microsoft.com/office/drawing/2014/main" id="{461966A5-9C48-CDF3-42A1-34B55894E18B}"/>
              </a:ext>
            </a:extLst>
          </p:cNvPr>
          <p:cNvSpPr>
            <a:spLocks noGrp="1"/>
          </p:cNvSpPr>
          <p:nvPr>
            <p:ph type="ftr" sz="quarter" idx="11"/>
          </p:nvPr>
        </p:nvSpPr>
        <p:spPr>
          <a:xfrm>
            <a:off x="-137788" y="6538913"/>
            <a:ext cx="5060515"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F1A1A52F-89E7-0E39-59FD-FC360A94719E}"/>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1472102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015444"/>
            <a:ext cx="8229600" cy="1219200"/>
          </a:xfrm>
        </p:spPr>
        <p:txBody>
          <a:bodyPr>
            <a:normAutofit fontScale="90000"/>
          </a:bodyPr>
          <a:lstStyle/>
          <a:p>
            <a:pPr algn="ctr"/>
            <a:r>
              <a:rPr lang="en-US" altLang="en-US" dirty="0">
                <a:ea typeface="ＭＳ Ｐゴシック" pitchFamily="34" charset="-128"/>
              </a:rPr>
              <a:t>Need for a Multi-Level Multi-Component Developmental Prevention System</a:t>
            </a:r>
            <a:br>
              <a:rPr lang="en-US" altLang="en-US" dirty="0">
                <a:ea typeface="ＭＳ Ｐゴシック" pitchFamily="34" charset="-128"/>
              </a:rPr>
            </a:br>
            <a:r>
              <a:rPr lang="en-US" altLang="en-US" sz="1600" dirty="0">
                <a:ea typeface="ＭＳ Ｐゴシック" pitchFamily="34" charset="-128"/>
              </a:rPr>
              <a:t>(3/3)</a:t>
            </a:r>
          </a:p>
        </p:txBody>
      </p:sp>
      <p:sp>
        <p:nvSpPr>
          <p:cNvPr id="25603" name="Content Placeholder 2"/>
          <p:cNvSpPr>
            <a:spLocks noGrp="1"/>
          </p:cNvSpPr>
          <p:nvPr>
            <p:ph idx="1"/>
          </p:nvPr>
        </p:nvSpPr>
        <p:spPr>
          <a:xfrm>
            <a:off x="457200" y="2410599"/>
            <a:ext cx="8229600" cy="3581400"/>
          </a:xfrm>
        </p:spPr>
        <p:txBody>
          <a:bodyPr>
            <a:noAutofit/>
          </a:bodyPr>
          <a:lstStyle/>
          <a:p>
            <a:pPr eaLnBrk="1" hangingPunct="1"/>
            <a:r>
              <a:rPr lang="en-US" altLang="en-US" sz="2800" dirty="0">
                <a:solidFill>
                  <a:schemeClr val="tx1"/>
                </a:solidFill>
                <a:ea typeface="ＭＳ Ｐゴシック" pitchFamily="34" charset="-128"/>
              </a:rPr>
              <a:t>Effective prevention intervention must “have an </a:t>
            </a:r>
            <a:r>
              <a:rPr lang="en-US" altLang="en-US" sz="2800" i="1" dirty="0">
                <a:solidFill>
                  <a:schemeClr val="tx1"/>
                </a:solidFill>
                <a:ea typeface="ＭＳ Ｐゴシック" pitchFamily="34" charset="-128"/>
              </a:rPr>
              <a:t>integrated</a:t>
            </a:r>
            <a:r>
              <a:rPr lang="en-US" altLang="en-US" sz="2800" dirty="0">
                <a:solidFill>
                  <a:schemeClr val="tx1"/>
                </a:solidFill>
                <a:ea typeface="ＭＳ Ｐゴシック" pitchFamily="34" charset="-128"/>
              </a:rPr>
              <a:t> range of interventions and policies based on scientific evidence, in multiple settings, targeting relevant ages and levels of risk.” </a:t>
            </a:r>
          </a:p>
          <a:p>
            <a:pPr eaLnBrk="1" hangingPunct="1"/>
            <a:r>
              <a:rPr lang="en-US" altLang="en-US" sz="2800" dirty="0">
                <a:solidFill>
                  <a:schemeClr val="tx1"/>
                </a:solidFill>
                <a:ea typeface="ＭＳ Ｐゴシック" pitchFamily="34" charset="-128"/>
              </a:rPr>
              <a:t>“A good understanding of the target population and its realities is a prerequisite for effective, cost-effective and ethical drug prevention.”</a:t>
            </a:r>
          </a:p>
        </p:txBody>
      </p:sp>
      <p:sp>
        <p:nvSpPr>
          <p:cNvPr id="4" name="Slide Number Placeholder 3"/>
          <p:cNvSpPr>
            <a:spLocks noGrp="1"/>
          </p:cNvSpPr>
          <p:nvPr>
            <p:ph type="sldNum" sz="quarter" idx="12"/>
          </p:nvPr>
        </p:nvSpPr>
        <p:spPr/>
        <p:txBody>
          <a:bodyPr/>
          <a:lstStyle/>
          <a:p>
            <a:pPr>
              <a:defRPr/>
            </a:pPr>
            <a:fld id="{5C5932CA-5595-4B25-A844-B8C2F1E28BA5}" type="slidenum">
              <a:rPr lang="en-US" altLang="en-US" smtClean="0"/>
              <a:pPr>
                <a:defRPr/>
              </a:pPr>
              <a:t>36</a:t>
            </a:fld>
            <a:endParaRPr lang="en-US" altLang="en-US" dirty="0"/>
          </a:p>
        </p:txBody>
      </p:sp>
      <p:sp>
        <p:nvSpPr>
          <p:cNvPr id="5" name="Rectangle 4"/>
          <p:cNvSpPr/>
          <p:nvPr/>
        </p:nvSpPr>
        <p:spPr>
          <a:xfrm>
            <a:off x="141879" y="5704056"/>
            <a:ext cx="3086100" cy="461665"/>
          </a:xfrm>
          <a:prstGeom prst="rect">
            <a:avLst/>
          </a:prstGeom>
        </p:spPr>
        <p:txBody>
          <a:bodyPr wrap="square">
            <a:spAutoFit/>
          </a:bodyPr>
          <a:lstStyle/>
          <a:p>
            <a:pPr marL="342900" indent="-342900"/>
            <a:r>
              <a:rPr lang="en-US" altLang="en-US" sz="1200" dirty="0">
                <a:latin typeface="Calibri" panose="020F0502020204030204" pitchFamily="34" charset="0"/>
                <a:cs typeface="Calibri" panose="020F0502020204030204" pitchFamily="34" charset="0"/>
              </a:rPr>
              <a:t>Source: UNODC, 2013; </a:t>
            </a:r>
            <a:r>
              <a:rPr lang="en-US" altLang="en-US" sz="1200" dirty="0">
                <a:solidFill>
                  <a:prstClr val="black"/>
                </a:solidFill>
                <a:latin typeface="Calibri"/>
                <a:ea typeface="ＭＳ Ｐゴシック" pitchFamily="-111" charset="-128"/>
                <a:cs typeface="Times New Roman" panose="02020603050405020304" pitchFamily="18" charset="0"/>
              </a:rPr>
              <a:t>European Drug Prevention Quality Standards, 2011.</a:t>
            </a:r>
            <a:r>
              <a:rPr lang="en-US" altLang="en-US" sz="12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7908DF75-1D1D-D185-04D6-EA61D5583136}"/>
              </a:ext>
            </a:extLst>
          </p:cNvPr>
          <p:cNvSpPr>
            <a:spLocks noGrp="1"/>
          </p:cNvSpPr>
          <p:nvPr>
            <p:ph type="ftr" sz="quarter" idx="11"/>
          </p:nvPr>
        </p:nvSpPr>
        <p:spPr>
          <a:xfrm>
            <a:off x="0" y="6538913"/>
            <a:ext cx="4985359"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BCF34872-195C-539F-7C29-DC1559A1E1B2}"/>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83992"/>
            <a:ext cx="6618287" cy="109061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88C2-F845-4D90-A29F-1102863FA299}"/>
              </a:ext>
            </a:extLst>
          </p:cNvPr>
          <p:cNvSpPr>
            <a:spLocks noGrp="1"/>
          </p:cNvSpPr>
          <p:nvPr>
            <p:ph type="title"/>
          </p:nvPr>
        </p:nvSpPr>
        <p:spPr>
          <a:xfrm>
            <a:off x="550862" y="136524"/>
            <a:ext cx="8042276" cy="1336956"/>
          </a:xfrm>
        </p:spPr>
        <p:txBody>
          <a:bodyPr anchor="ctr">
            <a:noAutofit/>
          </a:bodyPr>
          <a:lstStyle/>
          <a:p>
            <a:pPr algn="ctr"/>
            <a:r>
              <a:rPr lang="en-US" sz="3600" dirty="0"/>
              <a:t>Key Concept to Community-Based Prevention Implementation Systems</a:t>
            </a:r>
          </a:p>
        </p:txBody>
      </p:sp>
      <p:sp>
        <p:nvSpPr>
          <p:cNvPr id="3" name="Content Placeholder 2">
            <a:extLst>
              <a:ext uri="{FF2B5EF4-FFF2-40B4-BE49-F238E27FC236}">
                <a16:creationId xmlns:a16="http://schemas.microsoft.com/office/drawing/2014/main" id="{DDBD349D-D128-4668-88F6-F9CA5777A581}"/>
              </a:ext>
            </a:extLst>
          </p:cNvPr>
          <p:cNvSpPr>
            <a:spLocks noGrp="1"/>
          </p:cNvSpPr>
          <p:nvPr>
            <p:ph sz="half" idx="1"/>
          </p:nvPr>
        </p:nvSpPr>
        <p:spPr>
          <a:xfrm>
            <a:off x="209006" y="1806244"/>
            <a:ext cx="7005985" cy="4343400"/>
          </a:xfrm>
        </p:spPr>
        <p:txBody>
          <a:bodyPr>
            <a:noAutofit/>
          </a:bodyPr>
          <a:lstStyle/>
          <a:p>
            <a:pPr>
              <a:lnSpc>
                <a:spcPct val="90000"/>
              </a:lnSpc>
            </a:pPr>
            <a:r>
              <a:rPr lang="en-US" sz="2400" dirty="0">
                <a:solidFill>
                  <a:schemeClr val="tx1"/>
                </a:solidFill>
              </a:rPr>
              <a:t>A single prevention intervention is not enough.</a:t>
            </a:r>
          </a:p>
          <a:p>
            <a:pPr>
              <a:lnSpc>
                <a:spcPct val="90000"/>
              </a:lnSpc>
            </a:pPr>
            <a:r>
              <a:rPr lang="en-US" sz="2400" dirty="0">
                <a:solidFill>
                  <a:schemeClr val="tx1"/>
                </a:solidFill>
              </a:rPr>
              <a:t>Prevention interventions must address: </a:t>
            </a:r>
          </a:p>
          <a:p>
            <a:pPr lvl="1">
              <a:lnSpc>
                <a:spcPct val="90000"/>
              </a:lnSpc>
              <a:buFont typeface="Wingdings" panose="05000000000000000000" pitchFamily="2" charset="2"/>
              <a:buChar char="ü"/>
            </a:pPr>
            <a:r>
              <a:rPr lang="en-US" dirty="0">
                <a:solidFill>
                  <a:schemeClr val="tx1"/>
                </a:solidFill>
              </a:rPr>
              <a:t>Different developmental stages</a:t>
            </a:r>
          </a:p>
          <a:p>
            <a:pPr marL="685800" lvl="2" indent="0">
              <a:lnSpc>
                <a:spcPct val="90000"/>
              </a:lnSpc>
              <a:buNone/>
            </a:pPr>
            <a:r>
              <a:rPr lang="en-US" sz="2400" i="1" dirty="0">
                <a:solidFill>
                  <a:schemeClr val="tx1"/>
                </a:solidFill>
              </a:rPr>
              <a:t>		</a:t>
            </a:r>
            <a:r>
              <a:rPr lang="en-US" sz="2400" b="1" i="1" dirty="0">
                <a:solidFill>
                  <a:schemeClr val="tx1"/>
                </a:solidFill>
              </a:rPr>
              <a:t>WITHIN</a:t>
            </a:r>
          </a:p>
          <a:p>
            <a:pPr lvl="1">
              <a:lnSpc>
                <a:spcPct val="90000"/>
              </a:lnSpc>
              <a:buFont typeface="Wingdings" panose="05000000000000000000" pitchFamily="2" charset="2"/>
              <a:buChar char="ü"/>
            </a:pPr>
            <a:r>
              <a:rPr lang="en-US" dirty="0">
                <a:solidFill>
                  <a:schemeClr val="tx1"/>
                </a:solidFill>
              </a:rPr>
              <a:t>Different settings</a:t>
            </a:r>
          </a:p>
          <a:p>
            <a:pPr marL="349250" lvl="1" indent="0">
              <a:lnSpc>
                <a:spcPct val="90000"/>
              </a:lnSpc>
              <a:buNone/>
            </a:pPr>
            <a:r>
              <a:rPr lang="en-US" dirty="0">
                <a:solidFill>
                  <a:schemeClr val="tx1"/>
                </a:solidFill>
              </a:rPr>
              <a:t>		</a:t>
            </a:r>
            <a:r>
              <a:rPr lang="en-US" b="1" i="1" dirty="0">
                <a:solidFill>
                  <a:schemeClr val="tx1"/>
                </a:solidFill>
              </a:rPr>
              <a:t>TO ADDRESS</a:t>
            </a:r>
          </a:p>
          <a:p>
            <a:pPr lvl="1">
              <a:lnSpc>
                <a:spcPct val="90000"/>
              </a:lnSpc>
              <a:buFont typeface="Wingdings 2" panose="05020102010507070707" pitchFamily="18" charset="2"/>
              <a:buChar char=""/>
            </a:pPr>
            <a:r>
              <a:rPr lang="en-US" dirty="0">
                <a:solidFill>
                  <a:schemeClr val="tx1"/>
                </a:solidFill>
              </a:rPr>
              <a:t>Different vulnerabilities and risks</a:t>
            </a:r>
          </a:p>
          <a:p>
            <a:pPr marL="349250" lvl="1" indent="0">
              <a:lnSpc>
                <a:spcPct val="90000"/>
              </a:lnSpc>
              <a:buNone/>
            </a:pPr>
            <a:r>
              <a:rPr lang="en-US" dirty="0">
                <a:solidFill>
                  <a:schemeClr val="tx1"/>
                </a:solidFill>
              </a:rPr>
              <a:t>	 	</a:t>
            </a:r>
            <a:r>
              <a:rPr lang="en-US" b="1" i="1" dirty="0">
                <a:solidFill>
                  <a:schemeClr val="tx1"/>
                </a:solidFill>
              </a:rPr>
              <a:t>AND ENHANCE</a:t>
            </a:r>
          </a:p>
          <a:p>
            <a:pPr lvl="1">
              <a:lnSpc>
                <a:spcPct val="90000"/>
              </a:lnSpc>
              <a:buClr>
                <a:schemeClr val="accent1"/>
              </a:buClr>
              <a:buFont typeface="Wingdings 2" panose="05020102010507070707" pitchFamily="18" charset="2"/>
              <a:buChar char="P"/>
            </a:pPr>
            <a:r>
              <a:rPr lang="en-US" dirty="0">
                <a:solidFill>
                  <a:schemeClr val="tx1"/>
                </a:solidFill>
              </a:rPr>
              <a:t>Different assets and protections.</a:t>
            </a:r>
          </a:p>
        </p:txBody>
      </p:sp>
      <p:sp>
        <p:nvSpPr>
          <p:cNvPr id="4" name="Slide Number Placeholder 3">
            <a:extLst>
              <a:ext uri="{FF2B5EF4-FFF2-40B4-BE49-F238E27FC236}">
                <a16:creationId xmlns:a16="http://schemas.microsoft.com/office/drawing/2014/main" id="{DFE4B161-C374-4CC7-AC4F-CD39F0E11A1C}"/>
              </a:ext>
            </a:extLst>
          </p:cNvPr>
          <p:cNvSpPr>
            <a:spLocks noGrp="1"/>
          </p:cNvSpPr>
          <p:nvPr>
            <p:ph type="sldNum" sz="quarter" idx="12"/>
          </p:nvPr>
        </p:nvSpPr>
        <p:spPr>
          <a:xfrm>
            <a:off x="7888061" y="6482409"/>
            <a:ext cx="990600" cy="365125"/>
          </a:xfrm>
        </p:spPr>
        <p:txBody>
          <a:bodyPr anchor="ctr">
            <a:normAutofit/>
          </a:bodyPr>
          <a:lstStyle/>
          <a:p>
            <a:pPr>
              <a:spcAft>
                <a:spcPts val="600"/>
              </a:spcAft>
              <a:defRPr/>
            </a:pPr>
            <a:fld id="{81943754-A690-4034-BC9D-A0E6E307C5CB}" type="slidenum">
              <a:rPr lang="en-US" altLang="en-US" smtClean="0"/>
              <a:pPr>
                <a:spcAft>
                  <a:spcPts val="600"/>
                </a:spcAft>
                <a:defRPr/>
              </a:pPr>
              <a:t>37</a:t>
            </a:fld>
            <a:endParaRPr lang="en-US" altLang="en-US"/>
          </a:p>
        </p:txBody>
      </p:sp>
      <p:pic>
        <p:nvPicPr>
          <p:cNvPr id="6" name="Graphic 5" descr="Old Key">
            <a:extLst>
              <a:ext uri="{FF2B5EF4-FFF2-40B4-BE49-F238E27FC236}">
                <a16:creationId xmlns:a16="http://schemas.microsoft.com/office/drawing/2014/main" id="{515D4253-0C78-45ED-B0AB-1B7A398C2F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0991" y="2327887"/>
            <a:ext cx="3048000" cy="3048000"/>
          </a:xfrm>
          <a:prstGeom prst="rect">
            <a:avLst/>
          </a:prstGeom>
        </p:spPr>
      </p:pic>
      <p:sp>
        <p:nvSpPr>
          <p:cNvPr id="7" name="Footer Placeholder 6">
            <a:extLst>
              <a:ext uri="{FF2B5EF4-FFF2-40B4-BE49-F238E27FC236}">
                <a16:creationId xmlns:a16="http://schemas.microsoft.com/office/drawing/2014/main" id="{9A721B74-8F0A-7A91-7956-2194A7050E02}"/>
              </a:ext>
            </a:extLst>
          </p:cNvPr>
          <p:cNvSpPr>
            <a:spLocks noGrp="1"/>
          </p:cNvSpPr>
          <p:nvPr>
            <p:ph type="ftr" sz="quarter" idx="11"/>
          </p:nvPr>
        </p:nvSpPr>
        <p:spPr>
          <a:xfrm>
            <a:off x="33033" y="6541144"/>
            <a:ext cx="4985359" cy="365125"/>
          </a:xfrm>
        </p:spPr>
        <p:txBody>
          <a:bodyPr/>
          <a:lstStyle/>
          <a:p>
            <a:r>
              <a:rPr lang="en-US" dirty="0"/>
              <a:t>Applied Prevention Science International Education Center - 2023</a:t>
            </a:r>
          </a:p>
        </p:txBody>
      </p:sp>
      <p:pic>
        <p:nvPicPr>
          <p:cNvPr id="8" name="Picture Placeholder 6" descr="MHTTC stacked color bars">
            <a:extLst>
              <a:ext uri="{FF2B5EF4-FFF2-40B4-BE49-F238E27FC236}">
                <a16:creationId xmlns:a16="http://schemas.microsoft.com/office/drawing/2014/main" id="{0018FACE-0F43-0DD3-C31A-7A11606E8401}"/>
              </a:ext>
            </a:extLst>
          </p:cNvPr>
          <p:cNvPicPr>
            <a:picLocks noChangeAspect="1"/>
          </p:cNvPicPr>
          <p:nvPr/>
        </p:nvPicPr>
        <p:blipFill>
          <a:blip r:embed="rId5">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943831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4C0E9-7CF9-FF6E-AC69-82498BDB6E20}"/>
              </a:ext>
            </a:extLst>
          </p:cNvPr>
          <p:cNvSpPr>
            <a:spLocks noGrp="1"/>
          </p:cNvSpPr>
          <p:nvPr>
            <p:ph type="title"/>
          </p:nvPr>
        </p:nvSpPr>
        <p:spPr>
          <a:xfrm>
            <a:off x="841592" y="1772442"/>
            <a:ext cx="7886700" cy="1325563"/>
          </a:xfrm>
          <a:effectLst>
            <a:glow rad="228600">
              <a:schemeClr val="accent3">
                <a:satMod val="175000"/>
                <a:alpha val="40000"/>
              </a:schemeClr>
            </a:glow>
          </a:effectLst>
        </p:spPr>
        <p:txBody>
          <a:bodyPr/>
          <a:lstStyle/>
          <a:p>
            <a:r>
              <a:rPr lang="en-US" dirty="0"/>
              <a:t>System</a:t>
            </a:r>
            <a:r>
              <a:rPr lang="en-US" dirty="0">
                <a:effectLst>
                  <a:glow rad="254000">
                    <a:srgbClr val="7030A0">
                      <a:alpha val="50000"/>
                    </a:srgbClr>
                  </a:glow>
                </a:effectLst>
              </a:rPr>
              <a:t>s</a:t>
            </a:r>
            <a:r>
              <a:rPr lang="en-US" dirty="0"/>
              <a:t> Transformation</a:t>
            </a:r>
          </a:p>
        </p:txBody>
      </p:sp>
      <p:sp>
        <p:nvSpPr>
          <p:cNvPr id="3" name="Slide Number Placeholder 2">
            <a:extLst>
              <a:ext uri="{FF2B5EF4-FFF2-40B4-BE49-F238E27FC236}">
                <a16:creationId xmlns:a16="http://schemas.microsoft.com/office/drawing/2014/main" id="{787F829B-7E2B-0B7B-29EE-B01160510824}"/>
              </a:ext>
            </a:extLst>
          </p:cNvPr>
          <p:cNvSpPr>
            <a:spLocks noGrp="1"/>
          </p:cNvSpPr>
          <p:nvPr>
            <p:ph type="sldNum" sz="quarter" idx="12"/>
          </p:nvPr>
        </p:nvSpPr>
        <p:spPr/>
        <p:txBody>
          <a:bodyPr/>
          <a:lstStyle/>
          <a:p>
            <a:fld id="{7F5CE407-6216-4202-80E4-A30DC2F709B2}" type="slidenum">
              <a:rPr lang="en-US" smtClean="0"/>
              <a:t>38</a:t>
            </a:fld>
            <a:endParaRPr lang="en-US"/>
          </a:p>
        </p:txBody>
      </p:sp>
      <p:sp>
        <p:nvSpPr>
          <p:cNvPr id="5" name="Footer Placeholder 4">
            <a:extLst>
              <a:ext uri="{FF2B5EF4-FFF2-40B4-BE49-F238E27FC236}">
                <a16:creationId xmlns:a16="http://schemas.microsoft.com/office/drawing/2014/main" id="{7C3C2B22-3D92-B9F0-CB2C-5C11E6EAA7E2}"/>
              </a:ext>
            </a:extLst>
          </p:cNvPr>
          <p:cNvSpPr>
            <a:spLocks noGrp="1"/>
          </p:cNvSpPr>
          <p:nvPr>
            <p:ph type="ftr" sz="quarter" idx="11"/>
          </p:nvPr>
        </p:nvSpPr>
        <p:spPr>
          <a:xfrm>
            <a:off x="0" y="6543306"/>
            <a:ext cx="4784942" cy="365125"/>
          </a:xfrm>
        </p:spPr>
        <p:txBody>
          <a:bodyPr/>
          <a:lstStyle/>
          <a:p>
            <a:r>
              <a:rPr lang="en-US" dirty="0"/>
              <a:t>Applied Prevention Science International Education Center - 2023</a:t>
            </a:r>
          </a:p>
        </p:txBody>
      </p:sp>
      <p:pic>
        <p:nvPicPr>
          <p:cNvPr id="6" name="Picture Placeholder 6" descr="MHTTC stacked color bars">
            <a:extLst>
              <a:ext uri="{FF2B5EF4-FFF2-40B4-BE49-F238E27FC236}">
                <a16:creationId xmlns:a16="http://schemas.microsoft.com/office/drawing/2014/main" id="{20A17578-EFC0-7F52-8900-F8D6556007E8}"/>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1538209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AF32AF-94B6-A5EB-9067-B9C6CD669176}"/>
              </a:ext>
            </a:extLst>
          </p:cNvPr>
          <p:cNvSpPr>
            <a:spLocks noGrp="1"/>
          </p:cNvSpPr>
          <p:nvPr>
            <p:ph type="title"/>
          </p:nvPr>
        </p:nvSpPr>
        <p:spPr>
          <a:xfrm>
            <a:off x="628650" y="134311"/>
            <a:ext cx="7886700" cy="1325563"/>
          </a:xfrm>
        </p:spPr>
        <p:txBody>
          <a:bodyPr/>
          <a:lstStyle/>
          <a:p>
            <a:r>
              <a:rPr lang="en-US" dirty="0"/>
              <a:t>Systems Transformation</a:t>
            </a:r>
          </a:p>
        </p:txBody>
      </p:sp>
      <p:sp>
        <p:nvSpPr>
          <p:cNvPr id="6" name="Slide Number Placeholder 5">
            <a:extLst>
              <a:ext uri="{FF2B5EF4-FFF2-40B4-BE49-F238E27FC236}">
                <a16:creationId xmlns:a16="http://schemas.microsoft.com/office/drawing/2014/main" id="{7664C693-1FF8-19D2-D580-F750A7174562}"/>
              </a:ext>
            </a:extLst>
          </p:cNvPr>
          <p:cNvSpPr>
            <a:spLocks noGrp="1"/>
          </p:cNvSpPr>
          <p:nvPr>
            <p:ph type="sldNum" sz="quarter" idx="12"/>
          </p:nvPr>
        </p:nvSpPr>
        <p:spPr/>
        <p:txBody>
          <a:bodyPr/>
          <a:lstStyle/>
          <a:p>
            <a:fld id="{7F5CE407-6216-4202-80E4-A30DC2F709B2}" type="slidenum">
              <a:rPr lang="en-US" smtClean="0"/>
              <a:t>39</a:t>
            </a:fld>
            <a:endParaRPr lang="en-US"/>
          </a:p>
        </p:txBody>
      </p:sp>
      <p:grpSp>
        <p:nvGrpSpPr>
          <p:cNvPr id="19" name="Group 18">
            <a:extLst>
              <a:ext uri="{FF2B5EF4-FFF2-40B4-BE49-F238E27FC236}">
                <a16:creationId xmlns:a16="http://schemas.microsoft.com/office/drawing/2014/main" id="{96CC4AFC-BF8E-542E-42D8-D4DA46709992}"/>
              </a:ext>
            </a:extLst>
          </p:cNvPr>
          <p:cNvGrpSpPr/>
          <p:nvPr/>
        </p:nvGrpSpPr>
        <p:grpSpPr>
          <a:xfrm>
            <a:off x="496552" y="1230687"/>
            <a:ext cx="6167296" cy="4456129"/>
            <a:chOff x="496551" y="1230687"/>
            <a:chExt cx="7209311" cy="5280500"/>
          </a:xfrm>
        </p:grpSpPr>
        <p:sp>
          <p:nvSpPr>
            <p:cNvPr id="13" name="Oval 12">
              <a:extLst>
                <a:ext uri="{FF2B5EF4-FFF2-40B4-BE49-F238E27FC236}">
                  <a16:creationId xmlns:a16="http://schemas.microsoft.com/office/drawing/2014/main" id="{F5691C3E-CCF1-6859-9788-EA67D8957B7B}"/>
                </a:ext>
              </a:extLst>
            </p:cNvPr>
            <p:cNvSpPr/>
            <p:nvPr/>
          </p:nvSpPr>
          <p:spPr>
            <a:xfrm>
              <a:off x="496551" y="1230687"/>
              <a:ext cx="7209311" cy="5280500"/>
            </a:xfrm>
            <a:prstGeom prst="ellipse">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grpSp>
          <p:nvGrpSpPr>
            <p:cNvPr id="18" name="Group 17">
              <a:extLst>
                <a:ext uri="{FF2B5EF4-FFF2-40B4-BE49-F238E27FC236}">
                  <a16:creationId xmlns:a16="http://schemas.microsoft.com/office/drawing/2014/main" id="{AFD2FA15-B0F8-8E0A-EBC4-F6A18784D2F0}"/>
                </a:ext>
              </a:extLst>
            </p:cNvPr>
            <p:cNvGrpSpPr/>
            <p:nvPr/>
          </p:nvGrpSpPr>
          <p:grpSpPr>
            <a:xfrm>
              <a:off x="940009" y="1404404"/>
              <a:ext cx="6370508" cy="4873688"/>
              <a:chOff x="606192" y="1186465"/>
              <a:chExt cx="6370508" cy="4873688"/>
            </a:xfrm>
          </p:grpSpPr>
          <p:sp>
            <p:nvSpPr>
              <p:cNvPr id="14" name="Oval 13">
                <a:extLst>
                  <a:ext uri="{FF2B5EF4-FFF2-40B4-BE49-F238E27FC236}">
                    <a16:creationId xmlns:a16="http://schemas.microsoft.com/office/drawing/2014/main" id="{CE1532E4-7C84-9A42-84C4-03554317DACB}"/>
                  </a:ext>
                </a:extLst>
              </p:cNvPr>
              <p:cNvSpPr/>
              <p:nvPr/>
            </p:nvSpPr>
            <p:spPr>
              <a:xfrm>
                <a:off x="606192" y="1366015"/>
                <a:ext cx="3717609" cy="23831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Treatment, Health and Social Services</a:t>
                </a:r>
              </a:p>
              <a:p>
                <a:pPr marL="285750" indent="-285750">
                  <a:buFont typeface="Arial" panose="020B0604020202020204" pitchFamily="34" charset="0"/>
                  <a:buChar char="•"/>
                </a:pPr>
                <a:r>
                  <a:rPr lang="en-US" b="1" dirty="0">
                    <a:solidFill>
                      <a:schemeClr val="tx1"/>
                    </a:solidFill>
                  </a:rPr>
                  <a:t>Equality</a:t>
                </a:r>
              </a:p>
              <a:p>
                <a:pPr marL="285750" indent="-285750">
                  <a:buFont typeface="Arial" panose="020B0604020202020204" pitchFamily="34" charset="0"/>
                  <a:buChar char="•"/>
                </a:pPr>
                <a:r>
                  <a:rPr lang="en-US" b="1" dirty="0">
                    <a:solidFill>
                      <a:schemeClr val="tx1"/>
                    </a:solidFill>
                  </a:rPr>
                  <a:t>Comprehensive</a:t>
                </a:r>
              </a:p>
            </p:txBody>
          </p:sp>
          <p:sp>
            <p:nvSpPr>
              <p:cNvPr id="15" name="Oval 14">
                <a:extLst>
                  <a:ext uri="{FF2B5EF4-FFF2-40B4-BE49-F238E27FC236}">
                    <a16:creationId xmlns:a16="http://schemas.microsoft.com/office/drawing/2014/main" id="{AC2318F6-B13E-21F3-18E3-52B9BA421C75}"/>
                  </a:ext>
                </a:extLst>
              </p:cNvPr>
              <p:cNvSpPr/>
              <p:nvPr/>
            </p:nvSpPr>
            <p:spPr>
              <a:xfrm>
                <a:off x="738234" y="3489701"/>
                <a:ext cx="3717608" cy="257045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Workplace</a:t>
                </a:r>
              </a:p>
              <a:p>
                <a:pPr marL="285750" indent="-285750">
                  <a:buFont typeface="Arial" panose="020B0604020202020204" pitchFamily="34" charset="0"/>
                  <a:buChar char="•"/>
                </a:pPr>
                <a:r>
                  <a:rPr lang="en-US" b="1" dirty="0">
                    <a:solidFill>
                      <a:schemeClr val="tx1"/>
                    </a:solidFill>
                  </a:rPr>
                  <a:t>Policies</a:t>
                </a:r>
              </a:p>
              <a:p>
                <a:pPr marL="285750" indent="-285750">
                  <a:buFont typeface="Arial" panose="020B0604020202020204" pitchFamily="34" charset="0"/>
                  <a:buChar char="•"/>
                </a:pPr>
                <a:r>
                  <a:rPr lang="en-US" b="1" dirty="0">
                    <a:solidFill>
                      <a:schemeClr val="tx1"/>
                    </a:solidFill>
                  </a:rPr>
                  <a:t>Climate</a:t>
                </a:r>
              </a:p>
              <a:p>
                <a:pPr marL="285750" indent="-285750">
                  <a:buFont typeface="Arial" panose="020B0604020202020204" pitchFamily="34" charset="0"/>
                  <a:buChar char="•"/>
                </a:pPr>
                <a:r>
                  <a:rPr lang="en-US" b="1" dirty="0">
                    <a:solidFill>
                      <a:schemeClr val="tx1"/>
                    </a:solidFill>
                  </a:rPr>
                  <a:t>Norms/Attitudes/Behaviors</a:t>
                </a:r>
              </a:p>
            </p:txBody>
          </p:sp>
          <p:sp>
            <p:nvSpPr>
              <p:cNvPr id="16" name="Oval 15">
                <a:extLst>
                  <a:ext uri="{FF2B5EF4-FFF2-40B4-BE49-F238E27FC236}">
                    <a16:creationId xmlns:a16="http://schemas.microsoft.com/office/drawing/2014/main" id="{C90B0D27-2D30-700F-297F-A1385DF84CF3}"/>
                  </a:ext>
                </a:extLst>
              </p:cNvPr>
              <p:cNvSpPr/>
              <p:nvPr/>
            </p:nvSpPr>
            <p:spPr>
              <a:xfrm>
                <a:off x="3686585" y="3429000"/>
                <a:ext cx="3290115" cy="257045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Schools</a:t>
                </a:r>
              </a:p>
              <a:p>
                <a:pPr marL="285750" indent="-285750">
                  <a:buFont typeface="Arial" panose="020B0604020202020204" pitchFamily="34" charset="0"/>
                  <a:buChar char="•"/>
                </a:pPr>
                <a:r>
                  <a:rPr lang="en-US" b="1" dirty="0">
                    <a:solidFill>
                      <a:schemeClr val="tx1"/>
                    </a:solidFill>
                  </a:rPr>
                  <a:t>Policies</a:t>
                </a:r>
              </a:p>
              <a:p>
                <a:pPr marL="285750" indent="-285750">
                  <a:buFont typeface="Arial" panose="020B0604020202020204" pitchFamily="34" charset="0"/>
                  <a:buChar char="•"/>
                </a:pPr>
                <a:r>
                  <a:rPr lang="en-US" b="1" dirty="0">
                    <a:solidFill>
                      <a:schemeClr val="tx1"/>
                    </a:solidFill>
                  </a:rPr>
                  <a:t>Climate</a:t>
                </a:r>
              </a:p>
              <a:p>
                <a:pPr marL="285750" indent="-285750">
                  <a:buFont typeface="Arial" panose="020B0604020202020204" pitchFamily="34" charset="0"/>
                  <a:buChar char="•"/>
                </a:pPr>
                <a:r>
                  <a:rPr lang="en-US" b="1" dirty="0">
                    <a:solidFill>
                      <a:schemeClr val="tx1"/>
                    </a:solidFill>
                  </a:rPr>
                  <a:t>Norms/</a:t>
                </a:r>
              </a:p>
              <a:p>
                <a:pPr marL="285750" indent="-285750">
                  <a:buFont typeface="Arial" panose="020B0604020202020204" pitchFamily="34" charset="0"/>
                  <a:buChar char="•"/>
                </a:pPr>
                <a:r>
                  <a:rPr lang="en-US" b="1" dirty="0">
                    <a:solidFill>
                      <a:schemeClr val="tx1"/>
                    </a:solidFill>
                  </a:rPr>
                  <a:t>Attitudes/</a:t>
                </a:r>
              </a:p>
              <a:p>
                <a:pPr marL="285750" indent="-285750">
                  <a:buFont typeface="Arial" panose="020B0604020202020204" pitchFamily="34" charset="0"/>
                  <a:buChar char="•"/>
                </a:pPr>
                <a:r>
                  <a:rPr lang="en-US" b="1" dirty="0">
                    <a:solidFill>
                      <a:schemeClr val="tx1"/>
                    </a:solidFill>
                  </a:rPr>
                  <a:t>Behaviors</a:t>
                </a:r>
              </a:p>
            </p:txBody>
          </p:sp>
          <p:sp>
            <p:nvSpPr>
              <p:cNvPr id="17" name="Oval 16">
                <a:extLst>
                  <a:ext uri="{FF2B5EF4-FFF2-40B4-BE49-F238E27FC236}">
                    <a16:creationId xmlns:a16="http://schemas.microsoft.com/office/drawing/2014/main" id="{F76B44D8-6D7D-4BB7-0666-76E3440E3DA6}"/>
                  </a:ext>
                </a:extLst>
              </p:cNvPr>
              <p:cNvSpPr/>
              <p:nvPr/>
            </p:nvSpPr>
            <p:spPr>
              <a:xfrm>
                <a:off x="3818626" y="1186465"/>
                <a:ext cx="2874021" cy="26322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Families</a:t>
                </a:r>
              </a:p>
              <a:p>
                <a:pPr marL="285750" indent="-285750">
                  <a:buFont typeface="Arial" panose="020B0604020202020204" pitchFamily="34" charset="0"/>
                  <a:buChar char="•"/>
                </a:pPr>
                <a:r>
                  <a:rPr lang="en-US" b="1" dirty="0">
                    <a:solidFill>
                      <a:schemeClr val="tx1"/>
                    </a:solidFill>
                  </a:rPr>
                  <a:t>Parenting Skills</a:t>
                </a:r>
              </a:p>
              <a:p>
                <a:pPr marL="285750" indent="-285750">
                  <a:buFont typeface="Arial" panose="020B0604020202020204" pitchFamily="34" charset="0"/>
                  <a:buChar char="•"/>
                </a:pPr>
                <a:r>
                  <a:rPr lang="en-US" b="1" dirty="0">
                    <a:solidFill>
                      <a:schemeClr val="tx1"/>
                    </a:solidFill>
                  </a:rPr>
                  <a:t>Support</a:t>
                </a:r>
              </a:p>
              <a:p>
                <a:pPr marL="285750" indent="-285750">
                  <a:buFont typeface="Arial" panose="020B0604020202020204" pitchFamily="34" charset="0"/>
                  <a:buChar char="•"/>
                </a:pPr>
                <a:r>
                  <a:rPr lang="en-US" b="1" dirty="0">
                    <a:solidFill>
                      <a:schemeClr val="tx1"/>
                    </a:solidFill>
                  </a:rPr>
                  <a:t>Treatment</a:t>
                </a:r>
              </a:p>
            </p:txBody>
          </p:sp>
        </p:grpSp>
      </p:grpSp>
      <p:sp>
        <p:nvSpPr>
          <p:cNvPr id="20" name="Rectangle 19">
            <a:extLst>
              <a:ext uri="{FF2B5EF4-FFF2-40B4-BE49-F238E27FC236}">
                <a16:creationId xmlns:a16="http://schemas.microsoft.com/office/drawing/2014/main" id="{3548ED10-BCE7-4842-ACFF-E615BD0881BF}"/>
              </a:ext>
            </a:extLst>
          </p:cNvPr>
          <p:cNvSpPr/>
          <p:nvPr/>
        </p:nvSpPr>
        <p:spPr>
          <a:xfrm>
            <a:off x="6195605" y="2423342"/>
            <a:ext cx="2720340" cy="153162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Community</a:t>
            </a:r>
          </a:p>
          <a:p>
            <a:pPr marL="457200" indent="-457200">
              <a:buFont typeface="Arial" panose="020B0604020202020204" pitchFamily="34" charset="0"/>
              <a:buChar char="•"/>
            </a:pPr>
            <a:r>
              <a:rPr lang="en-US" sz="2800" dirty="0">
                <a:solidFill>
                  <a:schemeClr val="tx1"/>
                </a:solidFill>
              </a:rPr>
              <a:t>Norms</a:t>
            </a:r>
          </a:p>
          <a:p>
            <a:pPr marL="457200" indent="-457200">
              <a:buFont typeface="Arial" panose="020B0604020202020204" pitchFamily="34" charset="0"/>
              <a:buChar char="•"/>
            </a:pPr>
            <a:r>
              <a:rPr lang="en-US" sz="2800" dirty="0">
                <a:solidFill>
                  <a:schemeClr val="tx1"/>
                </a:solidFill>
              </a:rPr>
              <a:t>Attitudes</a:t>
            </a:r>
          </a:p>
          <a:p>
            <a:pPr marL="457200" indent="-457200">
              <a:buFont typeface="Arial" panose="020B0604020202020204" pitchFamily="34" charset="0"/>
              <a:buChar char="•"/>
            </a:pPr>
            <a:r>
              <a:rPr lang="en-US" sz="2800" dirty="0">
                <a:solidFill>
                  <a:schemeClr val="tx1"/>
                </a:solidFill>
              </a:rPr>
              <a:t>Behaviors</a:t>
            </a:r>
          </a:p>
        </p:txBody>
      </p:sp>
      <p:sp>
        <p:nvSpPr>
          <p:cNvPr id="2" name="Footer Placeholder 1">
            <a:extLst>
              <a:ext uri="{FF2B5EF4-FFF2-40B4-BE49-F238E27FC236}">
                <a16:creationId xmlns:a16="http://schemas.microsoft.com/office/drawing/2014/main" id="{0B31293B-D6D4-8817-7FDC-E26BF6B8B622}"/>
              </a:ext>
            </a:extLst>
          </p:cNvPr>
          <p:cNvSpPr>
            <a:spLocks noGrp="1"/>
          </p:cNvSpPr>
          <p:nvPr>
            <p:ph type="ftr" sz="quarter" idx="11"/>
          </p:nvPr>
        </p:nvSpPr>
        <p:spPr>
          <a:xfrm>
            <a:off x="-113094" y="6538913"/>
            <a:ext cx="5047989"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ED86EE0C-E1C8-3855-CA94-6417ADDD607A}"/>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68737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ed10948630_6_28"/>
          <p:cNvSpPr txBox="1">
            <a:spLocks noGrp="1"/>
          </p:cNvSpPr>
          <p:nvPr>
            <p:ph type="title" idx="4294967295"/>
          </p:nvPr>
        </p:nvSpPr>
        <p:spPr>
          <a:xfrm>
            <a:off x="740026" y="778833"/>
            <a:ext cx="7886700" cy="9937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sz="3600"/>
              <a:t>Chat and Q&amp;A</a:t>
            </a:r>
            <a:endParaRPr sz="3600" b="1"/>
          </a:p>
        </p:txBody>
      </p:sp>
      <p:sp>
        <p:nvSpPr>
          <p:cNvPr id="128" name="Google Shape;128;ged10948630_6_28"/>
          <p:cNvSpPr txBox="1">
            <a:spLocks noGrp="1"/>
          </p:cNvSpPr>
          <p:nvPr>
            <p:ph type="body" idx="4294967295"/>
          </p:nvPr>
        </p:nvSpPr>
        <p:spPr>
          <a:xfrm>
            <a:off x="628650" y="2739066"/>
            <a:ext cx="7886700" cy="2843213"/>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Please use the chat feature for comments or questions. We welcome your thoughts and hope for a rich conversation in the chat.</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457200" lvl="0" indent="-381000" algn="l" rtl="0">
              <a:lnSpc>
                <a:spcPct val="90000"/>
              </a:lnSpc>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You may also type questions for our presenters at any time during the presentation in the Q &amp; A feature</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None/>
            </a:pPr>
            <a:endParaRPr sz="24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800"/>
              <a:buNone/>
            </a:pPr>
            <a:endParaRPr sz="1800" dirty="0"/>
          </a:p>
        </p:txBody>
      </p:sp>
      <p:pic>
        <p:nvPicPr>
          <p:cNvPr id="129" name="Google Shape;129;ged10948630_6_28" descr="Stacked color bars with 8 different colors" title="Stacked Color Bars"/>
          <p:cNvPicPr preferRelativeResize="0"/>
          <p:nvPr/>
        </p:nvPicPr>
        <p:blipFill rotWithShape="1">
          <a:blip r:embed="rId3">
            <a:alphaModFix/>
          </a:blip>
          <a:srcRect l="-16666" r="-16666"/>
          <a:stretch/>
        </p:blipFill>
        <p:spPr>
          <a:xfrm>
            <a:off x="6662059" y="4960059"/>
            <a:ext cx="2851777" cy="1327548"/>
          </a:xfrm>
          <a:prstGeom prst="rect">
            <a:avLst/>
          </a:prstGeom>
          <a:noFill/>
          <a:ln>
            <a:noFill/>
          </a:ln>
        </p:spPr>
      </p:pic>
      <p:pic>
        <p:nvPicPr>
          <p:cNvPr id="130" name="Google Shape;130;ged10948630_6_28"/>
          <p:cNvPicPr preferRelativeResize="0"/>
          <p:nvPr/>
        </p:nvPicPr>
        <p:blipFill rotWithShape="1">
          <a:blip r:embed="rId4">
            <a:alphaModFix/>
          </a:blip>
          <a:srcRect/>
          <a:stretch/>
        </p:blipFill>
        <p:spPr>
          <a:xfrm>
            <a:off x="4275339" y="1865251"/>
            <a:ext cx="816075" cy="816075"/>
          </a:xfrm>
          <a:prstGeom prst="rect">
            <a:avLst/>
          </a:prstGeom>
          <a:noFill/>
          <a:ln>
            <a:noFill/>
          </a:ln>
        </p:spPr>
      </p:pic>
    </p:spTree>
    <p:extLst>
      <p:ext uri="{BB962C8B-B14F-4D97-AF65-F5344CB8AC3E}">
        <p14:creationId xmlns:p14="http://schemas.microsoft.com/office/powerpoint/2010/main" val="3546145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DBEA-56B7-4944-4502-F5BA5845AE51}"/>
              </a:ext>
            </a:extLst>
          </p:cNvPr>
          <p:cNvSpPr>
            <a:spLocks noGrp="1"/>
          </p:cNvSpPr>
          <p:nvPr>
            <p:ph type="title"/>
          </p:nvPr>
        </p:nvSpPr>
        <p:spPr>
          <a:xfrm>
            <a:off x="628650" y="265776"/>
            <a:ext cx="7886700" cy="1325563"/>
          </a:xfrm>
        </p:spPr>
        <p:txBody>
          <a:bodyPr/>
          <a:lstStyle/>
          <a:p>
            <a:pPr algn="ctr"/>
            <a:r>
              <a:rPr lang="en-US" dirty="0"/>
              <a:t>In Sync</a:t>
            </a:r>
          </a:p>
        </p:txBody>
      </p:sp>
      <p:sp>
        <p:nvSpPr>
          <p:cNvPr id="4" name="Slide Number Placeholder 3">
            <a:extLst>
              <a:ext uri="{FF2B5EF4-FFF2-40B4-BE49-F238E27FC236}">
                <a16:creationId xmlns:a16="http://schemas.microsoft.com/office/drawing/2014/main" id="{5C901FBC-5D51-AB09-3944-242CBC3F489B}"/>
              </a:ext>
            </a:extLst>
          </p:cNvPr>
          <p:cNvSpPr>
            <a:spLocks noGrp="1"/>
          </p:cNvSpPr>
          <p:nvPr>
            <p:ph type="sldNum" sz="quarter" idx="12"/>
          </p:nvPr>
        </p:nvSpPr>
        <p:spPr/>
        <p:txBody>
          <a:bodyPr/>
          <a:lstStyle/>
          <a:p>
            <a:fld id="{7F5CE407-6216-4202-80E4-A30DC2F709B2}" type="slidenum">
              <a:rPr lang="en-US" smtClean="0"/>
              <a:t>40</a:t>
            </a:fld>
            <a:endParaRPr lang="en-US"/>
          </a:p>
        </p:txBody>
      </p:sp>
      <p:pic>
        <p:nvPicPr>
          <p:cNvPr id="6" name="Picture 5" descr="A picture containing text&#10;&#10;Description automatically generated">
            <a:extLst>
              <a:ext uri="{FF2B5EF4-FFF2-40B4-BE49-F238E27FC236}">
                <a16:creationId xmlns:a16="http://schemas.microsoft.com/office/drawing/2014/main" id="{D8DC9968-4219-75A1-EC53-FC37A79419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25880" y="1734919"/>
            <a:ext cx="6760740" cy="3802916"/>
          </a:xfrm>
          <a:prstGeom prst="rect">
            <a:avLst/>
          </a:prstGeom>
        </p:spPr>
      </p:pic>
      <p:sp>
        <p:nvSpPr>
          <p:cNvPr id="7" name="TextBox 6">
            <a:extLst>
              <a:ext uri="{FF2B5EF4-FFF2-40B4-BE49-F238E27FC236}">
                <a16:creationId xmlns:a16="http://schemas.microsoft.com/office/drawing/2014/main" id="{B76F6415-C219-F14B-DAB7-67D9B781A2EB}"/>
              </a:ext>
            </a:extLst>
          </p:cNvPr>
          <p:cNvSpPr txBox="1"/>
          <p:nvPr/>
        </p:nvSpPr>
        <p:spPr>
          <a:xfrm>
            <a:off x="0" y="5766851"/>
            <a:ext cx="7498080" cy="230832"/>
          </a:xfrm>
          <a:prstGeom prst="rect">
            <a:avLst/>
          </a:prstGeom>
          <a:noFill/>
        </p:spPr>
        <p:txBody>
          <a:bodyPr wrap="square" rtlCol="0">
            <a:spAutoFit/>
          </a:bodyPr>
          <a:lstStyle/>
          <a:p>
            <a:r>
              <a:rPr lang="en-US" sz="900" dirty="0">
                <a:hlinkClick r:id="rId4" tooltip="https://www.peoplematters.in/article/training-development/learning-in-sync-importance-of-top-down-approach-in-learning-24255"/>
              </a:rPr>
              <a:t>This Photo</a:t>
            </a:r>
            <a:r>
              <a:rPr lang="en-US" sz="900" dirty="0"/>
              <a:t> by Unknown Author is licensed under </a:t>
            </a:r>
            <a:r>
              <a:rPr lang="en-US" sz="900" dirty="0">
                <a:hlinkClick r:id="rId5" tooltip="https://creativecommons.org/licenses/by-nc-sa/3.0/"/>
              </a:rPr>
              <a:t>CC BY-SA-NC</a:t>
            </a:r>
            <a:endParaRPr lang="en-US" sz="900" dirty="0"/>
          </a:p>
        </p:txBody>
      </p:sp>
      <p:sp>
        <p:nvSpPr>
          <p:cNvPr id="5" name="Footer Placeholder 4">
            <a:extLst>
              <a:ext uri="{FF2B5EF4-FFF2-40B4-BE49-F238E27FC236}">
                <a16:creationId xmlns:a16="http://schemas.microsoft.com/office/drawing/2014/main" id="{2957A028-3FA6-2922-1BF2-5C657F28C293}"/>
              </a:ext>
            </a:extLst>
          </p:cNvPr>
          <p:cNvSpPr>
            <a:spLocks noGrp="1"/>
          </p:cNvSpPr>
          <p:nvPr>
            <p:ph type="ftr" sz="quarter" idx="11"/>
          </p:nvPr>
        </p:nvSpPr>
        <p:spPr>
          <a:xfrm>
            <a:off x="-225470" y="6511383"/>
            <a:ext cx="5210827" cy="365125"/>
          </a:xfrm>
        </p:spPr>
        <p:txBody>
          <a:bodyPr/>
          <a:lstStyle/>
          <a:p>
            <a:r>
              <a:rPr lang="en-US" dirty="0"/>
              <a:t>Applied Prevention Science International Education Center - 2023</a:t>
            </a:r>
          </a:p>
        </p:txBody>
      </p:sp>
      <p:pic>
        <p:nvPicPr>
          <p:cNvPr id="8" name="Picture Placeholder 6" descr="MHTTC stacked color bars">
            <a:extLst>
              <a:ext uri="{FF2B5EF4-FFF2-40B4-BE49-F238E27FC236}">
                <a16:creationId xmlns:a16="http://schemas.microsoft.com/office/drawing/2014/main" id="{5F56DF2B-6228-EFC6-B4E8-EA33D4983030}"/>
              </a:ext>
            </a:extLst>
          </p:cNvPr>
          <p:cNvPicPr>
            <a:picLocks noChangeAspect="1"/>
          </p:cNvPicPr>
          <p:nvPr/>
        </p:nvPicPr>
        <p:blipFill>
          <a:blip r:embed="rId6">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824348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A9C38D-6CC4-47EA-9B6D-6459999F845F}"/>
              </a:ext>
            </a:extLst>
          </p:cNvPr>
          <p:cNvSpPr>
            <a:spLocks noGrp="1"/>
          </p:cNvSpPr>
          <p:nvPr>
            <p:ph type="sldNum" sz="quarter" idx="12"/>
          </p:nvPr>
        </p:nvSpPr>
        <p:spPr/>
        <p:txBody>
          <a:bodyPr/>
          <a:lstStyle/>
          <a:p>
            <a:pPr>
              <a:defRPr/>
            </a:pPr>
            <a:fld id="{81943754-A690-4034-BC9D-A0E6E307C5CB}" type="slidenum">
              <a:rPr lang="en-US" altLang="en-US" smtClean="0"/>
              <a:pPr>
                <a:defRPr/>
              </a:pPr>
              <a:t>41</a:t>
            </a:fld>
            <a:endParaRPr lang="en-US" altLang="en-US" dirty="0"/>
          </a:p>
        </p:txBody>
      </p:sp>
      <p:sp>
        <p:nvSpPr>
          <p:cNvPr id="2" name="Title 1">
            <a:extLst>
              <a:ext uri="{FF2B5EF4-FFF2-40B4-BE49-F238E27FC236}">
                <a16:creationId xmlns:a16="http://schemas.microsoft.com/office/drawing/2014/main" id="{CB4536BB-9972-46AF-A938-B09DB2BB66B4}"/>
              </a:ext>
            </a:extLst>
          </p:cNvPr>
          <p:cNvSpPr>
            <a:spLocks noGrp="1"/>
          </p:cNvSpPr>
          <p:nvPr>
            <p:ph type="title" idx="4294967295"/>
          </p:nvPr>
        </p:nvSpPr>
        <p:spPr>
          <a:xfrm>
            <a:off x="563671" y="136524"/>
            <a:ext cx="8229600" cy="1708150"/>
          </a:xfrm>
        </p:spPr>
        <p:txBody>
          <a:bodyPr>
            <a:noAutofit/>
          </a:bodyPr>
          <a:lstStyle/>
          <a:p>
            <a:pPr algn="ctr"/>
            <a:r>
              <a:rPr lang="en-US" sz="3600" dirty="0"/>
              <a:t>Community-Based Prevention Implementation and Delivery System</a:t>
            </a:r>
          </a:p>
        </p:txBody>
      </p:sp>
      <p:pic>
        <p:nvPicPr>
          <p:cNvPr id="5" name="Picture 4">
            <a:extLst>
              <a:ext uri="{FF2B5EF4-FFF2-40B4-BE49-F238E27FC236}">
                <a16:creationId xmlns:a16="http://schemas.microsoft.com/office/drawing/2014/main" id="{88A935F1-9D31-43EE-82A0-5FBAEE0A4BD3}"/>
              </a:ext>
            </a:extLst>
          </p:cNvPr>
          <p:cNvPicPr>
            <a:picLocks noChangeAspect="1"/>
          </p:cNvPicPr>
          <p:nvPr/>
        </p:nvPicPr>
        <p:blipFill>
          <a:blip r:embed="rId3"/>
          <a:stretch>
            <a:fillRect/>
          </a:stretch>
        </p:blipFill>
        <p:spPr>
          <a:xfrm>
            <a:off x="464457" y="1844674"/>
            <a:ext cx="8215086" cy="3962400"/>
          </a:xfrm>
          <a:prstGeom prst="rect">
            <a:avLst/>
          </a:prstGeom>
        </p:spPr>
      </p:pic>
      <p:sp>
        <p:nvSpPr>
          <p:cNvPr id="6" name="Footer Placeholder 5">
            <a:extLst>
              <a:ext uri="{FF2B5EF4-FFF2-40B4-BE49-F238E27FC236}">
                <a16:creationId xmlns:a16="http://schemas.microsoft.com/office/drawing/2014/main" id="{6FE6484C-686B-DE14-DF28-BC3BAA6549CB}"/>
              </a:ext>
            </a:extLst>
          </p:cNvPr>
          <p:cNvSpPr>
            <a:spLocks noGrp="1"/>
          </p:cNvSpPr>
          <p:nvPr>
            <p:ph type="ftr" sz="quarter" idx="11"/>
          </p:nvPr>
        </p:nvSpPr>
        <p:spPr>
          <a:xfrm>
            <a:off x="0" y="6463434"/>
            <a:ext cx="3086100" cy="365125"/>
          </a:xfrm>
        </p:spPr>
        <p:txBody>
          <a:bodyPr/>
          <a:lstStyle/>
          <a:p>
            <a:r>
              <a:rPr lang="en-US" dirty="0"/>
              <a:t>Applied Prevention Science International Education Center - 2023</a:t>
            </a:r>
          </a:p>
        </p:txBody>
      </p:sp>
      <p:pic>
        <p:nvPicPr>
          <p:cNvPr id="7" name="Picture Placeholder 6" descr="MHTTC stacked color bars">
            <a:extLst>
              <a:ext uri="{FF2B5EF4-FFF2-40B4-BE49-F238E27FC236}">
                <a16:creationId xmlns:a16="http://schemas.microsoft.com/office/drawing/2014/main" id="{5D6A7EA1-6EBC-975C-0E09-98CF9326C406}"/>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075175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B66502D-A018-DE9D-2025-E861036ABB6E}"/>
              </a:ext>
            </a:extLst>
          </p:cNvPr>
          <p:cNvSpPr>
            <a:spLocks noGrp="1"/>
          </p:cNvSpPr>
          <p:nvPr>
            <p:ph idx="1"/>
          </p:nvPr>
        </p:nvSpPr>
        <p:spPr>
          <a:xfrm>
            <a:off x="628650" y="1553228"/>
            <a:ext cx="7886700" cy="4351338"/>
          </a:xfrm>
        </p:spPr>
        <p:txBody>
          <a:bodyPr>
            <a:normAutofit lnSpcReduction="10000"/>
          </a:bodyPr>
          <a:lstStyle/>
          <a:p>
            <a:pPr marL="0" indent="0">
              <a:buNone/>
            </a:pPr>
            <a:r>
              <a:rPr lang="en-US" sz="2400" dirty="0"/>
              <a:t>Such a system requires both</a:t>
            </a:r>
          </a:p>
          <a:p>
            <a:r>
              <a:rPr lang="en-US" sz="2400" dirty="0"/>
              <a:t>Behavioral interventions such as:</a:t>
            </a:r>
          </a:p>
          <a:p>
            <a:pPr lvl="1"/>
            <a:r>
              <a:rPr lang="en-US" dirty="0"/>
              <a:t>Parenting programs (e.g., Strengthening the Family (10-14); Incredible Years)</a:t>
            </a:r>
          </a:p>
          <a:p>
            <a:pPr lvl="1"/>
            <a:r>
              <a:rPr lang="en-US" dirty="0"/>
              <a:t>Workplace-based programs (e.g., TEAM)</a:t>
            </a:r>
          </a:p>
          <a:p>
            <a:pPr lvl="1"/>
            <a:r>
              <a:rPr lang="en-US" dirty="0"/>
              <a:t>School-based programs (e.g., Good Behavior Games; LifeSkills Training)</a:t>
            </a:r>
          </a:p>
          <a:p>
            <a:pPr lvl="1"/>
            <a:r>
              <a:rPr lang="en-US" dirty="0"/>
              <a:t>Responsible Beverage Server Training</a:t>
            </a:r>
          </a:p>
          <a:p>
            <a:r>
              <a:rPr lang="en-US" sz="2400" dirty="0"/>
              <a:t>Environmental interventions such as:</a:t>
            </a:r>
          </a:p>
          <a:p>
            <a:pPr lvl="1"/>
            <a:r>
              <a:rPr lang="en-US" dirty="0"/>
              <a:t>Workplace policies</a:t>
            </a:r>
          </a:p>
          <a:p>
            <a:pPr lvl="1"/>
            <a:r>
              <a:rPr lang="en-US" dirty="0"/>
              <a:t>School policies</a:t>
            </a:r>
          </a:p>
          <a:p>
            <a:pPr lvl="1"/>
            <a:r>
              <a:rPr lang="en-US" dirty="0"/>
              <a:t>Community policies </a:t>
            </a:r>
            <a:r>
              <a:rPr lang="en-US" sz="2000" dirty="0"/>
              <a:t>		</a:t>
            </a:r>
          </a:p>
        </p:txBody>
      </p:sp>
      <p:sp>
        <p:nvSpPr>
          <p:cNvPr id="2" name="Footer Placeholder 1">
            <a:extLst>
              <a:ext uri="{FF2B5EF4-FFF2-40B4-BE49-F238E27FC236}">
                <a16:creationId xmlns:a16="http://schemas.microsoft.com/office/drawing/2014/main" id="{6A75A4AA-79CF-8BB1-9432-20EDB165B58D}"/>
              </a:ext>
            </a:extLst>
          </p:cNvPr>
          <p:cNvSpPr>
            <a:spLocks noGrp="1"/>
          </p:cNvSpPr>
          <p:nvPr>
            <p:ph type="ftr" sz="quarter" idx="11"/>
          </p:nvPr>
        </p:nvSpPr>
        <p:spPr>
          <a:xfrm>
            <a:off x="-119427" y="6575556"/>
            <a:ext cx="5104785" cy="365125"/>
          </a:xfrm>
        </p:spPr>
        <p:txBody>
          <a:bodyPr/>
          <a:lstStyle/>
          <a:p>
            <a:r>
              <a:rPr lang="en-US" dirty="0"/>
              <a:t>Applied Prevention Science International Education Center - 2023</a:t>
            </a:r>
          </a:p>
        </p:txBody>
      </p:sp>
      <p:sp>
        <p:nvSpPr>
          <p:cNvPr id="3" name="Slide Number Placeholder 2">
            <a:extLst>
              <a:ext uri="{FF2B5EF4-FFF2-40B4-BE49-F238E27FC236}">
                <a16:creationId xmlns:a16="http://schemas.microsoft.com/office/drawing/2014/main" id="{89A4959C-0771-4E56-2D9F-7ADEAB40D0B9}"/>
              </a:ext>
            </a:extLst>
          </p:cNvPr>
          <p:cNvSpPr>
            <a:spLocks noGrp="1"/>
          </p:cNvSpPr>
          <p:nvPr>
            <p:ph type="sldNum" sz="quarter" idx="12"/>
          </p:nvPr>
        </p:nvSpPr>
        <p:spPr/>
        <p:txBody>
          <a:bodyPr/>
          <a:lstStyle/>
          <a:p>
            <a:fld id="{48F63A3B-78C7-47BE-AE5E-E10140E04643}" type="slidenum">
              <a:rPr lang="en-US" smtClean="0"/>
              <a:t>42</a:t>
            </a:fld>
            <a:endParaRPr lang="en-US" dirty="0"/>
          </a:p>
        </p:txBody>
      </p:sp>
      <p:pic>
        <p:nvPicPr>
          <p:cNvPr id="4" name="Picture Placeholder 6" descr="MHTTC stacked color bars">
            <a:extLst>
              <a:ext uri="{FF2B5EF4-FFF2-40B4-BE49-F238E27FC236}">
                <a16:creationId xmlns:a16="http://schemas.microsoft.com/office/drawing/2014/main" id="{F237B35B-2E76-FFAC-10B0-449567DDDE79}"/>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
        <p:nvSpPr>
          <p:cNvPr id="9" name="Title 1">
            <a:extLst>
              <a:ext uri="{FF2B5EF4-FFF2-40B4-BE49-F238E27FC236}">
                <a16:creationId xmlns:a16="http://schemas.microsoft.com/office/drawing/2014/main" id="{5D6A1C0D-7752-D6A9-EC20-8D6C98B4AE4D}"/>
              </a:ext>
            </a:extLst>
          </p:cNvPr>
          <p:cNvSpPr txBox="1">
            <a:spLocks/>
          </p:cNvSpPr>
          <p:nvPr/>
        </p:nvSpPr>
        <p:spPr>
          <a:xfrm>
            <a:off x="1377862" y="261785"/>
            <a:ext cx="6789107" cy="1191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Community-Based Prevention Implementation and Delivery System</a:t>
            </a:r>
          </a:p>
        </p:txBody>
      </p:sp>
    </p:spTree>
    <p:extLst>
      <p:ext uri="{BB962C8B-B14F-4D97-AF65-F5344CB8AC3E}">
        <p14:creationId xmlns:p14="http://schemas.microsoft.com/office/powerpoint/2010/main" val="3109885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D5824FA-2D6A-A998-FE76-5BDAA2D79A62}"/>
              </a:ext>
            </a:extLst>
          </p:cNvPr>
          <p:cNvSpPr>
            <a:spLocks noGrp="1"/>
          </p:cNvSpPr>
          <p:nvPr>
            <p:ph idx="1"/>
          </p:nvPr>
        </p:nvSpPr>
        <p:spPr>
          <a:xfrm>
            <a:off x="566020" y="2689921"/>
            <a:ext cx="7886700" cy="1055361"/>
          </a:xfrm>
        </p:spPr>
        <p:txBody>
          <a:bodyPr>
            <a:normAutofit/>
          </a:bodyPr>
          <a:lstStyle/>
          <a:p>
            <a:pPr marL="0" indent="0" algn="ctr">
              <a:buNone/>
            </a:pPr>
            <a:r>
              <a:rPr lang="en-US" sz="3200" b="1" dirty="0">
                <a:solidFill>
                  <a:srgbClr val="FF0000"/>
                </a:solidFill>
              </a:rPr>
              <a:t>AND THEY MUST BE EVIDENCE-BASED!</a:t>
            </a:r>
          </a:p>
        </p:txBody>
      </p:sp>
      <p:sp>
        <p:nvSpPr>
          <p:cNvPr id="4" name="Footer Placeholder 3">
            <a:extLst>
              <a:ext uri="{FF2B5EF4-FFF2-40B4-BE49-F238E27FC236}">
                <a16:creationId xmlns:a16="http://schemas.microsoft.com/office/drawing/2014/main" id="{B6212D65-44F6-EF84-DE69-5BE47FCAEEC8}"/>
              </a:ext>
            </a:extLst>
          </p:cNvPr>
          <p:cNvSpPr>
            <a:spLocks noGrp="1"/>
          </p:cNvSpPr>
          <p:nvPr>
            <p:ph type="ftr" sz="quarter" idx="11"/>
          </p:nvPr>
        </p:nvSpPr>
        <p:spPr>
          <a:xfrm>
            <a:off x="0" y="6557962"/>
            <a:ext cx="5100442" cy="365125"/>
          </a:xfrm>
        </p:spPr>
        <p:txBody>
          <a:bodyPr/>
          <a:lstStyle/>
          <a:p>
            <a:r>
              <a:rPr lang="en-US" dirty="0"/>
              <a:t>Applied Prevention Science International Education Center - 2023</a:t>
            </a:r>
          </a:p>
        </p:txBody>
      </p:sp>
      <p:sp>
        <p:nvSpPr>
          <p:cNvPr id="5" name="Slide Number Placeholder 4">
            <a:extLst>
              <a:ext uri="{FF2B5EF4-FFF2-40B4-BE49-F238E27FC236}">
                <a16:creationId xmlns:a16="http://schemas.microsoft.com/office/drawing/2014/main" id="{A51FCAA7-00CF-9C87-1B4B-ECB36BD14B82}"/>
              </a:ext>
            </a:extLst>
          </p:cNvPr>
          <p:cNvSpPr>
            <a:spLocks noGrp="1"/>
          </p:cNvSpPr>
          <p:nvPr>
            <p:ph type="sldNum" sz="quarter" idx="12"/>
          </p:nvPr>
        </p:nvSpPr>
        <p:spPr/>
        <p:txBody>
          <a:bodyPr/>
          <a:lstStyle/>
          <a:p>
            <a:fld id="{48F63A3B-78C7-47BE-AE5E-E10140E04643}" type="slidenum">
              <a:rPr lang="en-US" smtClean="0"/>
              <a:t>43</a:t>
            </a:fld>
            <a:endParaRPr lang="en-US" dirty="0"/>
          </a:p>
        </p:txBody>
      </p:sp>
      <p:sp>
        <p:nvSpPr>
          <p:cNvPr id="10" name="Title 1">
            <a:extLst>
              <a:ext uri="{FF2B5EF4-FFF2-40B4-BE49-F238E27FC236}">
                <a16:creationId xmlns:a16="http://schemas.microsoft.com/office/drawing/2014/main" id="{758A7AA6-38A6-A58C-D872-0F2C620A4A55}"/>
              </a:ext>
            </a:extLst>
          </p:cNvPr>
          <p:cNvSpPr txBox="1">
            <a:spLocks/>
          </p:cNvSpPr>
          <p:nvPr/>
        </p:nvSpPr>
        <p:spPr>
          <a:xfrm>
            <a:off x="348380" y="117475"/>
            <a:ext cx="8229600" cy="1708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Community-Based Prevention Implementation and Delivery System</a:t>
            </a:r>
          </a:p>
        </p:txBody>
      </p:sp>
      <p:pic>
        <p:nvPicPr>
          <p:cNvPr id="12" name="Picture Placeholder 6" descr="MHTTC stacked color bars">
            <a:extLst>
              <a:ext uri="{FF2B5EF4-FFF2-40B4-BE49-F238E27FC236}">
                <a16:creationId xmlns:a16="http://schemas.microsoft.com/office/drawing/2014/main" id="{9AEF6F8F-A1C5-0D3D-E3DE-3CD3D5563E05}"/>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811044"/>
            <a:ext cx="6618287" cy="1090613"/>
          </a:xfrm>
          <a:prstGeom prst="rect">
            <a:avLst/>
          </a:prstGeom>
        </p:spPr>
      </p:pic>
    </p:spTree>
    <p:extLst>
      <p:ext uri="{BB962C8B-B14F-4D97-AF65-F5344CB8AC3E}">
        <p14:creationId xmlns:p14="http://schemas.microsoft.com/office/powerpoint/2010/main" val="3874562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EC2B19-4588-A928-C5FA-05FD08027E8A}"/>
              </a:ext>
            </a:extLst>
          </p:cNvPr>
          <p:cNvSpPr>
            <a:spLocks noGrp="1"/>
          </p:cNvSpPr>
          <p:nvPr>
            <p:ph type="sldNum" sz="quarter" idx="12"/>
          </p:nvPr>
        </p:nvSpPr>
        <p:spPr/>
        <p:txBody>
          <a:bodyPr/>
          <a:lstStyle/>
          <a:p>
            <a:fld id="{7F5CE407-6216-4202-80E4-A30DC2F709B2}" type="slidenum">
              <a:rPr lang="en-US" smtClean="0"/>
              <a:t>44</a:t>
            </a:fld>
            <a:endParaRPr lang="en-US"/>
          </a:p>
        </p:txBody>
      </p:sp>
      <p:grpSp>
        <p:nvGrpSpPr>
          <p:cNvPr id="8" name="Group 7">
            <a:extLst>
              <a:ext uri="{FF2B5EF4-FFF2-40B4-BE49-F238E27FC236}">
                <a16:creationId xmlns:a16="http://schemas.microsoft.com/office/drawing/2014/main" id="{32F1D23F-5273-1C3D-71CD-AB2FC46DD527}"/>
              </a:ext>
            </a:extLst>
          </p:cNvPr>
          <p:cNvGrpSpPr/>
          <p:nvPr/>
        </p:nvGrpSpPr>
        <p:grpSpPr>
          <a:xfrm>
            <a:off x="1039660" y="111666"/>
            <a:ext cx="7382344" cy="5568040"/>
            <a:chOff x="855406" y="663677"/>
            <a:chExt cx="7725061" cy="5679309"/>
          </a:xfrm>
        </p:grpSpPr>
        <p:pic>
          <p:nvPicPr>
            <p:cNvPr id="6" name="Picture 5">
              <a:extLst>
                <a:ext uri="{FF2B5EF4-FFF2-40B4-BE49-F238E27FC236}">
                  <a16:creationId xmlns:a16="http://schemas.microsoft.com/office/drawing/2014/main" id="{D758BE19-C52E-C7DA-BF84-FC08AA291B74}"/>
                </a:ext>
              </a:extLst>
            </p:cNvPr>
            <p:cNvPicPr>
              <a:picLocks noChangeAspect="1"/>
            </p:cNvPicPr>
            <p:nvPr/>
          </p:nvPicPr>
          <p:blipFill>
            <a:blip r:embed="rId3"/>
            <a:stretch>
              <a:fillRect/>
            </a:stretch>
          </p:blipFill>
          <p:spPr>
            <a:xfrm>
              <a:off x="1205345" y="831273"/>
              <a:ext cx="7375122" cy="5322983"/>
            </a:xfrm>
            <a:prstGeom prst="rect">
              <a:avLst/>
            </a:prstGeom>
          </p:spPr>
        </p:pic>
        <p:sp>
          <p:nvSpPr>
            <p:cNvPr id="7" name="Rectangle: Rounded Corners 6">
              <a:extLst>
                <a:ext uri="{FF2B5EF4-FFF2-40B4-BE49-F238E27FC236}">
                  <a16:creationId xmlns:a16="http://schemas.microsoft.com/office/drawing/2014/main" id="{423B4373-755F-B2D7-7100-9B2AAEA3A8D1}"/>
                </a:ext>
              </a:extLst>
            </p:cNvPr>
            <p:cNvSpPr/>
            <p:nvPr/>
          </p:nvSpPr>
          <p:spPr>
            <a:xfrm>
              <a:off x="855406" y="663677"/>
              <a:ext cx="7725061" cy="56793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39D91751-179B-1146-6102-D1F708316CB0}"/>
              </a:ext>
            </a:extLst>
          </p:cNvPr>
          <p:cNvSpPr>
            <a:spLocks noGrp="1"/>
          </p:cNvSpPr>
          <p:nvPr>
            <p:ph type="ftr" sz="quarter" idx="11"/>
          </p:nvPr>
        </p:nvSpPr>
        <p:spPr>
          <a:xfrm>
            <a:off x="-48386" y="6538913"/>
            <a:ext cx="5148197" cy="365125"/>
          </a:xfrm>
        </p:spPr>
        <p:txBody>
          <a:bodyPr/>
          <a:lstStyle/>
          <a:p>
            <a:r>
              <a:rPr lang="en-US" dirty="0"/>
              <a:t>Applied Prevention Science International Education Center - 2023</a:t>
            </a:r>
          </a:p>
        </p:txBody>
      </p:sp>
      <p:pic>
        <p:nvPicPr>
          <p:cNvPr id="5" name="Picture Placeholder 6" descr="MHTTC stacked color bars">
            <a:extLst>
              <a:ext uri="{FF2B5EF4-FFF2-40B4-BE49-F238E27FC236}">
                <a16:creationId xmlns:a16="http://schemas.microsoft.com/office/drawing/2014/main" id="{209F7D93-7156-06EE-1FF9-DEF8721425B4}"/>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771310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766A29-1154-A221-1F2B-1F80BB8D7D6F}"/>
              </a:ext>
            </a:extLst>
          </p:cNvPr>
          <p:cNvGrpSpPr/>
          <p:nvPr/>
        </p:nvGrpSpPr>
        <p:grpSpPr>
          <a:xfrm>
            <a:off x="1503123" y="120646"/>
            <a:ext cx="6988739" cy="5546675"/>
            <a:chOff x="828319" y="120646"/>
            <a:chExt cx="7663543" cy="6340619"/>
          </a:xfrm>
        </p:grpSpPr>
        <p:sp>
          <p:nvSpPr>
            <p:cNvPr id="62" name="Rectangle: Rounded Corners 61">
              <a:extLst>
                <a:ext uri="{FF2B5EF4-FFF2-40B4-BE49-F238E27FC236}">
                  <a16:creationId xmlns:a16="http://schemas.microsoft.com/office/drawing/2014/main" id="{8352B326-4353-3E1D-4D6C-55BEC43B90BD}"/>
                </a:ext>
              </a:extLst>
            </p:cNvPr>
            <p:cNvSpPr/>
            <p:nvPr/>
          </p:nvSpPr>
          <p:spPr>
            <a:xfrm>
              <a:off x="828319" y="120646"/>
              <a:ext cx="7663543" cy="62701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8934579-2621-E368-39D2-6872498090FA}"/>
                </a:ext>
              </a:extLst>
            </p:cNvPr>
            <p:cNvCxnSpPr>
              <a:cxnSpLocks/>
              <a:stCxn id="4" idx="4"/>
            </p:cNvCxnSpPr>
            <p:nvPr/>
          </p:nvCxnSpPr>
          <p:spPr>
            <a:xfrm>
              <a:off x="3194228" y="2830755"/>
              <a:ext cx="574673" cy="5807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191438B-1980-821F-C009-1700416213DE}"/>
                </a:ext>
              </a:extLst>
            </p:cNvPr>
            <p:cNvCxnSpPr>
              <a:cxnSpLocks/>
              <a:stCxn id="3" idx="4"/>
            </p:cNvCxnSpPr>
            <p:nvPr/>
          </p:nvCxnSpPr>
          <p:spPr>
            <a:xfrm flipH="1">
              <a:off x="5858487" y="3083725"/>
              <a:ext cx="325470" cy="2414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Left Brace 43">
              <a:extLst>
                <a:ext uri="{FF2B5EF4-FFF2-40B4-BE49-F238E27FC236}">
                  <a16:creationId xmlns:a16="http://schemas.microsoft.com/office/drawing/2014/main" id="{6EBA896A-0D8C-2B31-5D20-4B2C87DB5C24}"/>
                </a:ext>
              </a:extLst>
            </p:cNvPr>
            <p:cNvSpPr/>
            <p:nvPr/>
          </p:nvSpPr>
          <p:spPr>
            <a:xfrm rot="5400000">
              <a:off x="4517578" y="-1836357"/>
              <a:ext cx="559689" cy="6379566"/>
            </a:xfrm>
            <a:prstGeom prst="leftBrace">
              <a:avLst>
                <a:gd name="adj1" fmla="val 8333"/>
                <a:gd name="adj2" fmla="val 5292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a:extLst>
                <a:ext uri="{FF2B5EF4-FFF2-40B4-BE49-F238E27FC236}">
                  <a16:creationId xmlns:a16="http://schemas.microsoft.com/office/drawing/2014/main" id="{96FB386D-EDEA-4FD7-D747-25D505705E91}"/>
                </a:ext>
              </a:extLst>
            </p:cNvPr>
            <p:cNvGrpSpPr/>
            <p:nvPr/>
          </p:nvGrpSpPr>
          <p:grpSpPr>
            <a:xfrm>
              <a:off x="998834" y="191093"/>
              <a:ext cx="7356532" cy="6270172"/>
              <a:chOff x="1192333" y="207896"/>
              <a:chExt cx="7356532" cy="6270172"/>
            </a:xfrm>
          </p:grpSpPr>
          <p:grpSp>
            <p:nvGrpSpPr>
              <p:cNvPr id="42" name="Group 41">
                <a:extLst>
                  <a:ext uri="{FF2B5EF4-FFF2-40B4-BE49-F238E27FC236}">
                    <a16:creationId xmlns:a16="http://schemas.microsoft.com/office/drawing/2014/main" id="{8D886AB9-B094-CC00-EBB9-47FB1EA165D3}"/>
                  </a:ext>
                </a:extLst>
              </p:cNvPr>
              <p:cNvGrpSpPr/>
              <p:nvPr/>
            </p:nvGrpSpPr>
            <p:grpSpPr>
              <a:xfrm>
                <a:off x="1192333" y="207896"/>
                <a:ext cx="7356532" cy="6270172"/>
                <a:chOff x="1377234" y="544808"/>
                <a:chExt cx="7356532" cy="6270172"/>
              </a:xfrm>
            </p:grpSpPr>
            <p:sp>
              <p:nvSpPr>
                <p:cNvPr id="2" name="Rectangle 1">
                  <a:extLst>
                    <a:ext uri="{FF2B5EF4-FFF2-40B4-BE49-F238E27FC236}">
                      <a16:creationId xmlns:a16="http://schemas.microsoft.com/office/drawing/2014/main" id="{688506BD-1937-B2AF-2346-89B76AEC01DC}"/>
                    </a:ext>
                  </a:extLst>
                </p:cNvPr>
                <p:cNvSpPr/>
                <p:nvPr/>
              </p:nvSpPr>
              <p:spPr>
                <a:xfrm>
                  <a:off x="2889793" y="544808"/>
                  <a:ext cx="4277637" cy="87283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Substance Abuse Service Delivery System</a:t>
                  </a:r>
                </a:p>
                <a:p>
                  <a:pPr algn="ctr"/>
                  <a:r>
                    <a:rPr lang="en-US" sz="1600" b="1" dirty="0">
                      <a:solidFill>
                        <a:schemeClr val="tx1"/>
                      </a:solidFill>
                    </a:rPr>
                    <a:t>National </a:t>
                  </a:r>
                  <a:r>
                    <a:rPr lang="en-US" sz="1400" b="1" dirty="0">
                      <a:solidFill>
                        <a:srgbClr val="C00000"/>
                      </a:solidFill>
                    </a:rPr>
                    <a:t>o </a:t>
                  </a:r>
                  <a:r>
                    <a:rPr lang="en-US" sz="1600" b="1" dirty="0">
                      <a:solidFill>
                        <a:schemeClr val="tx1"/>
                      </a:solidFill>
                    </a:rPr>
                    <a:t>State</a:t>
                  </a:r>
                  <a:r>
                    <a:rPr lang="en-US" sz="1400" b="1" dirty="0">
                      <a:solidFill>
                        <a:srgbClr val="C00000"/>
                      </a:solidFill>
                    </a:rPr>
                    <a:t> o </a:t>
                  </a:r>
                  <a:r>
                    <a:rPr lang="en-US" sz="1600" b="1" dirty="0">
                      <a:solidFill>
                        <a:schemeClr val="tx1"/>
                      </a:solidFill>
                    </a:rPr>
                    <a:t>Community</a:t>
                  </a:r>
                </a:p>
              </p:txBody>
            </p:sp>
            <p:sp>
              <p:nvSpPr>
                <p:cNvPr id="3" name="Oval 2">
                  <a:extLst>
                    <a:ext uri="{FF2B5EF4-FFF2-40B4-BE49-F238E27FC236}">
                      <a16:creationId xmlns:a16="http://schemas.microsoft.com/office/drawing/2014/main" id="{5546A309-0AB6-6957-38E3-302C0FC92985}"/>
                    </a:ext>
                  </a:extLst>
                </p:cNvPr>
                <p:cNvSpPr/>
                <p:nvPr/>
              </p:nvSpPr>
              <p:spPr>
                <a:xfrm>
                  <a:off x="5499639" y="1699226"/>
                  <a:ext cx="2125437" cy="173821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Other Health Care, Social &amp; Regulatory Service Systems at the local community level</a:t>
                  </a:r>
                </a:p>
              </p:txBody>
            </p:sp>
            <p:sp>
              <p:nvSpPr>
                <p:cNvPr id="4" name="Oval 3">
                  <a:extLst>
                    <a:ext uri="{FF2B5EF4-FFF2-40B4-BE49-F238E27FC236}">
                      <a16:creationId xmlns:a16="http://schemas.microsoft.com/office/drawing/2014/main" id="{85D110B9-A61E-F8EE-C70A-700E14494525}"/>
                    </a:ext>
                  </a:extLst>
                </p:cNvPr>
                <p:cNvSpPr/>
                <p:nvPr/>
              </p:nvSpPr>
              <p:spPr>
                <a:xfrm flipH="1">
                  <a:off x="2630415" y="1779486"/>
                  <a:ext cx="1884426" cy="140498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Prevention and Treatment Service System at the local, communit</a:t>
                  </a:r>
                  <a:r>
                    <a:rPr lang="en-US" sz="1200" b="1" dirty="0">
                      <a:solidFill>
                        <a:schemeClr val="bg1"/>
                      </a:solidFill>
                    </a:rPr>
                    <a:t>y level</a:t>
                  </a:r>
                </a:p>
              </p:txBody>
            </p:sp>
            <p:sp>
              <p:nvSpPr>
                <p:cNvPr id="6" name="Rectangle 5">
                  <a:extLst>
                    <a:ext uri="{FF2B5EF4-FFF2-40B4-BE49-F238E27FC236}">
                      <a16:creationId xmlns:a16="http://schemas.microsoft.com/office/drawing/2014/main" id="{1E38EAFC-558B-775F-C7E2-B9949440194C}"/>
                    </a:ext>
                  </a:extLst>
                </p:cNvPr>
                <p:cNvSpPr/>
                <p:nvPr/>
              </p:nvSpPr>
              <p:spPr>
                <a:xfrm>
                  <a:off x="3005434" y="4545620"/>
                  <a:ext cx="3681483" cy="4849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Certified Prevention and Treatment Professionals</a:t>
                  </a:r>
                </a:p>
              </p:txBody>
            </p:sp>
            <p:sp>
              <p:nvSpPr>
                <p:cNvPr id="7" name="Oval 6">
                  <a:extLst>
                    <a:ext uri="{FF2B5EF4-FFF2-40B4-BE49-F238E27FC236}">
                      <a16:creationId xmlns:a16="http://schemas.microsoft.com/office/drawing/2014/main" id="{F6E20504-1202-47CA-D19D-47853DD26411}"/>
                    </a:ext>
                  </a:extLst>
                </p:cNvPr>
                <p:cNvSpPr/>
                <p:nvPr/>
              </p:nvSpPr>
              <p:spPr>
                <a:xfrm>
                  <a:off x="3656006" y="5215367"/>
                  <a:ext cx="2377973" cy="1599613"/>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Family, Schools, Workplace, Health Centers, Media</a:t>
                  </a:r>
                </a:p>
              </p:txBody>
            </p:sp>
            <p:sp>
              <p:nvSpPr>
                <p:cNvPr id="12" name="Arrow: Left 11">
                  <a:extLst>
                    <a:ext uri="{FF2B5EF4-FFF2-40B4-BE49-F238E27FC236}">
                      <a16:creationId xmlns:a16="http://schemas.microsoft.com/office/drawing/2014/main" id="{3D5802E1-ACCD-1BD3-A11E-0E6A57B59A76}"/>
                    </a:ext>
                  </a:extLst>
                </p:cNvPr>
                <p:cNvSpPr/>
                <p:nvPr/>
              </p:nvSpPr>
              <p:spPr>
                <a:xfrm>
                  <a:off x="6664864" y="4192801"/>
                  <a:ext cx="2068902" cy="1167338"/>
                </a:xfrm>
                <a:prstGeom prst="lef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Continuing</a:t>
                  </a:r>
                  <a:r>
                    <a:rPr lang="en-US" sz="1400" dirty="0">
                      <a:solidFill>
                        <a:schemeClr val="tx1"/>
                      </a:solidFill>
                    </a:rPr>
                    <a:t> </a:t>
                  </a:r>
                  <a:r>
                    <a:rPr lang="en-US" sz="1400" b="1" dirty="0">
                      <a:solidFill>
                        <a:schemeClr val="tx1"/>
                      </a:solidFill>
                    </a:rPr>
                    <a:t>Education and Technical Assistance</a:t>
                  </a:r>
                </a:p>
              </p:txBody>
            </p:sp>
            <p:sp>
              <p:nvSpPr>
                <p:cNvPr id="14" name="Arrow: Right 13">
                  <a:extLst>
                    <a:ext uri="{FF2B5EF4-FFF2-40B4-BE49-F238E27FC236}">
                      <a16:creationId xmlns:a16="http://schemas.microsoft.com/office/drawing/2014/main" id="{840ABE29-FA88-1906-71E4-264D4D9A7CF1}"/>
                    </a:ext>
                  </a:extLst>
                </p:cNvPr>
                <p:cNvSpPr/>
                <p:nvPr/>
              </p:nvSpPr>
              <p:spPr>
                <a:xfrm>
                  <a:off x="1377234" y="4958735"/>
                  <a:ext cx="2236884" cy="181456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Formal/Informal Public Communication Systems</a:t>
                  </a:r>
                </a:p>
              </p:txBody>
            </p:sp>
            <p:sp>
              <p:nvSpPr>
                <p:cNvPr id="17" name="Rectangle: Rounded Corners 16">
                  <a:extLst>
                    <a:ext uri="{FF2B5EF4-FFF2-40B4-BE49-F238E27FC236}">
                      <a16:creationId xmlns:a16="http://schemas.microsoft.com/office/drawing/2014/main" id="{5482323A-0667-B01D-AC76-FDA47F61AA34}"/>
                    </a:ext>
                  </a:extLst>
                </p:cNvPr>
                <p:cNvSpPr/>
                <p:nvPr/>
              </p:nvSpPr>
              <p:spPr>
                <a:xfrm>
                  <a:off x="4402761" y="2828967"/>
                  <a:ext cx="1257038" cy="8332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75000"/>
                        </a:schemeClr>
                      </a:solidFill>
                    </a:rPr>
                    <a:t>Monitoring and Evaluation System</a:t>
                  </a:r>
                </a:p>
              </p:txBody>
            </p:sp>
            <p:sp>
              <p:nvSpPr>
                <p:cNvPr id="37" name="Arrow: Down 36">
                  <a:extLst>
                    <a:ext uri="{FF2B5EF4-FFF2-40B4-BE49-F238E27FC236}">
                      <a16:creationId xmlns:a16="http://schemas.microsoft.com/office/drawing/2014/main" id="{DFF14018-4B68-988F-8E02-14FFDE31E76E}"/>
                    </a:ext>
                  </a:extLst>
                </p:cNvPr>
                <p:cNvSpPr/>
                <p:nvPr/>
              </p:nvSpPr>
              <p:spPr>
                <a:xfrm>
                  <a:off x="4609584" y="5031089"/>
                  <a:ext cx="419028" cy="421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05AA460B-BE53-33C0-389A-7372B8A55644}"/>
                    </a:ext>
                  </a:extLst>
                </p:cNvPr>
                <p:cNvSpPr/>
                <p:nvPr/>
              </p:nvSpPr>
              <p:spPr>
                <a:xfrm>
                  <a:off x="1492001" y="4473826"/>
                  <a:ext cx="1533117" cy="484908"/>
                </a:xfrm>
                <a:prstGeom prst="homePlate">
                  <a:avLst>
                    <a:gd name="adj" fmla="val 4095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Formal Training</a:t>
                  </a:r>
                </a:p>
              </p:txBody>
            </p:sp>
          </p:grpSp>
          <p:sp>
            <p:nvSpPr>
              <p:cNvPr id="11" name="TextBox 10">
                <a:extLst>
                  <a:ext uri="{FF2B5EF4-FFF2-40B4-BE49-F238E27FC236}">
                    <a16:creationId xmlns:a16="http://schemas.microsoft.com/office/drawing/2014/main" id="{934427A1-CA06-ED55-4F51-1DC841AB6893}"/>
                  </a:ext>
                </a:extLst>
              </p:cNvPr>
              <p:cNvSpPr txBox="1"/>
              <p:nvPr/>
            </p:nvSpPr>
            <p:spPr>
              <a:xfrm>
                <a:off x="1888235" y="3387617"/>
                <a:ext cx="5578372" cy="400110"/>
              </a:xfrm>
              <a:prstGeom prst="rect">
                <a:avLst/>
              </a:prstGeom>
              <a:solidFill>
                <a:srgbClr val="00B050"/>
              </a:solidFill>
            </p:spPr>
            <p:txBody>
              <a:bodyPr wrap="square">
                <a:spAutoFit/>
              </a:bodyPr>
              <a:lstStyle/>
              <a:p>
                <a:pPr algn="ctr"/>
                <a:r>
                  <a:rPr lang="en-US" sz="2000" b="1" cap="small" spc="640" dirty="0">
                    <a:solidFill>
                      <a:schemeClr val="tx1"/>
                    </a:solidFill>
                  </a:rPr>
                  <a:t>PREVENTION AUTHORITY</a:t>
                </a:r>
              </a:p>
            </p:txBody>
          </p:sp>
          <p:sp>
            <p:nvSpPr>
              <p:cNvPr id="45" name="Rectangle 44">
                <a:extLst>
                  <a:ext uri="{FF2B5EF4-FFF2-40B4-BE49-F238E27FC236}">
                    <a16:creationId xmlns:a16="http://schemas.microsoft.com/office/drawing/2014/main" id="{36B52D15-D1D9-4833-E424-F5AE7087FC0C}"/>
                  </a:ext>
                </a:extLst>
              </p:cNvPr>
              <p:cNvSpPr/>
              <p:nvPr/>
            </p:nvSpPr>
            <p:spPr>
              <a:xfrm>
                <a:off x="2824470" y="3757935"/>
                <a:ext cx="3671242" cy="4399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cap="small" dirty="0">
                    <a:solidFill>
                      <a:schemeClr val="tx1"/>
                    </a:solidFill>
                  </a:rPr>
                  <a:t>Service Delivery System</a:t>
                </a:r>
              </a:p>
            </p:txBody>
          </p:sp>
        </p:grpSp>
        <p:cxnSp>
          <p:nvCxnSpPr>
            <p:cNvPr id="47" name="Straight Arrow Connector 46">
              <a:extLst>
                <a:ext uri="{FF2B5EF4-FFF2-40B4-BE49-F238E27FC236}">
                  <a16:creationId xmlns:a16="http://schemas.microsoft.com/office/drawing/2014/main" id="{64B1834B-A9B5-9B6A-9CD2-AF4C8F579E5B}"/>
                </a:ext>
              </a:extLst>
            </p:cNvPr>
            <p:cNvCxnSpPr>
              <a:cxnSpLocks/>
              <a:stCxn id="4" idx="2"/>
              <a:endCxn id="3" idx="2"/>
            </p:cNvCxnSpPr>
            <p:nvPr/>
          </p:nvCxnSpPr>
          <p:spPr>
            <a:xfrm>
              <a:off x="4136442" y="2128263"/>
              <a:ext cx="984797" cy="8635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 name="Slide Number Placeholder 7">
            <a:extLst>
              <a:ext uri="{FF2B5EF4-FFF2-40B4-BE49-F238E27FC236}">
                <a16:creationId xmlns:a16="http://schemas.microsoft.com/office/drawing/2014/main" id="{E6CCCCE0-26A0-5249-F299-A4CACEC037CD}"/>
              </a:ext>
            </a:extLst>
          </p:cNvPr>
          <p:cNvSpPr>
            <a:spLocks noGrp="1"/>
          </p:cNvSpPr>
          <p:nvPr>
            <p:ph type="sldNum" sz="quarter" idx="12"/>
          </p:nvPr>
        </p:nvSpPr>
        <p:spPr/>
        <p:txBody>
          <a:bodyPr/>
          <a:lstStyle/>
          <a:p>
            <a:fld id="{48F63A3B-78C7-47BE-AE5E-E10140E04643}" type="slidenum">
              <a:rPr lang="en-US" smtClean="0"/>
              <a:t>45</a:t>
            </a:fld>
            <a:endParaRPr lang="en-US" dirty="0"/>
          </a:p>
        </p:txBody>
      </p:sp>
      <p:sp>
        <p:nvSpPr>
          <p:cNvPr id="9" name="Footer Placeholder 8">
            <a:extLst>
              <a:ext uri="{FF2B5EF4-FFF2-40B4-BE49-F238E27FC236}">
                <a16:creationId xmlns:a16="http://schemas.microsoft.com/office/drawing/2014/main" id="{384CBCA2-1AD2-1803-3277-A7577DC67F3C}"/>
              </a:ext>
            </a:extLst>
          </p:cNvPr>
          <p:cNvSpPr>
            <a:spLocks noGrp="1"/>
          </p:cNvSpPr>
          <p:nvPr>
            <p:ph type="ftr" sz="quarter" idx="11"/>
          </p:nvPr>
        </p:nvSpPr>
        <p:spPr>
          <a:xfrm>
            <a:off x="0" y="6444510"/>
            <a:ext cx="3086100" cy="365125"/>
          </a:xfrm>
        </p:spPr>
        <p:txBody>
          <a:bodyPr/>
          <a:lstStyle/>
          <a:p>
            <a:r>
              <a:rPr lang="en-US" dirty="0"/>
              <a:t>Applied Prevention Science International Education Center - 2023</a:t>
            </a:r>
          </a:p>
        </p:txBody>
      </p:sp>
      <p:pic>
        <p:nvPicPr>
          <p:cNvPr id="10" name="Picture Placeholder 6" descr="MHTTC stacked color bars">
            <a:extLst>
              <a:ext uri="{FF2B5EF4-FFF2-40B4-BE49-F238E27FC236}">
                <a16:creationId xmlns:a16="http://schemas.microsoft.com/office/drawing/2014/main" id="{589B6E89-19E7-1820-CDE1-1F04F0237403}"/>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3593331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C05F25-46F0-A03E-9E6B-8AED17CB376D}"/>
              </a:ext>
            </a:extLst>
          </p:cNvPr>
          <p:cNvSpPr>
            <a:spLocks noGrp="1"/>
          </p:cNvSpPr>
          <p:nvPr>
            <p:ph type="sldNum" sz="quarter" idx="12"/>
          </p:nvPr>
        </p:nvSpPr>
        <p:spPr/>
        <p:txBody>
          <a:bodyPr/>
          <a:lstStyle/>
          <a:p>
            <a:fld id="{7F5CE407-6216-4202-80E4-A30DC2F709B2}" type="slidenum">
              <a:rPr lang="en-US" smtClean="0"/>
              <a:t>46</a:t>
            </a:fld>
            <a:endParaRPr lang="en-US"/>
          </a:p>
        </p:txBody>
      </p:sp>
      <p:pic>
        <p:nvPicPr>
          <p:cNvPr id="5" name="Picture 4">
            <a:extLst>
              <a:ext uri="{FF2B5EF4-FFF2-40B4-BE49-F238E27FC236}">
                <a16:creationId xmlns:a16="http://schemas.microsoft.com/office/drawing/2014/main" id="{FC8AA2BB-DBD1-4942-F77D-D1771E15F307}"/>
              </a:ext>
            </a:extLst>
          </p:cNvPr>
          <p:cNvPicPr>
            <a:picLocks noChangeAspect="1"/>
          </p:cNvPicPr>
          <p:nvPr/>
        </p:nvPicPr>
        <p:blipFill>
          <a:blip r:embed="rId3"/>
          <a:stretch>
            <a:fillRect/>
          </a:stretch>
        </p:blipFill>
        <p:spPr>
          <a:xfrm>
            <a:off x="685968" y="327893"/>
            <a:ext cx="8248603" cy="5230821"/>
          </a:xfrm>
          <a:prstGeom prst="rect">
            <a:avLst/>
          </a:prstGeom>
        </p:spPr>
      </p:pic>
      <p:sp>
        <p:nvSpPr>
          <p:cNvPr id="2" name="Footer Placeholder 1">
            <a:extLst>
              <a:ext uri="{FF2B5EF4-FFF2-40B4-BE49-F238E27FC236}">
                <a16:creationId xmlns:a16="http://schemas.microsoft.com/office/drawing/2014/main" id="{F46F112D-F0F6-9307-02A2-07B31ABACFF8}"/>
              </a:ext>
            </a:extLst>
          </p:cNvPr>
          <p:cNvSpPr>
            <a:spLocks noGrp="1"/>
          </p:cNvSpPr>
          <p:nvPr>
            <p:ph type="ftr" sz="quarter" idx="11"/>
          </p:nvPr>
        </p:nvSpPr>
        <p:spPr>
          <a:xfrm>
            <a:off x="0" y="6473478"/>
            <a:ext cx="3086100" cy="365125"/>
          </a:xfrm>
        </p:spPr>
        <p:txBody>
          <a:bodyPr/>
          <a:lstStyle/>
          <a:p>
            <a:r>
              <a:rPr lang="en-US"/>
              <a:t>Applied Prevention Science International Education Center - 2023</a:t>
            </a:r>
            <a:endParaRPr lang="en-US" dirty="0"/>
          </a:p>
        </p:txBody>
      </p:sp>
      <p:pic>
        <p:nvPicPr>
          <p:cNvPr id="6" name="Picture Placeholder 6" descr="MHTTC stacked color bars">
            <a:extLst>
              <a:ext uri="{FF2B5EF4-FFF2-40B4-BE49-F238E27FC236}">
                <a16:creationId xmlns:a16="http://schemas.microsoft.com/office/drawing/2014/main" id="{E65A6A19-762E-7C89-F6A1-3C49F322EB6B}"/>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4149824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indent="1588"/>
            <a:r>
              <a:rPr lang="en-US" altLang="en-US" dirty="0">
                <a:ea typeface="ＭＳ Ｐゴシック" pitchFamily="34" charset="-128"/>
              </a:rPr>
              <a:t>Reflection: </a:t>
            </a:r>
            <a:br>
              <a:rPr lang="en-US" altLang="en-US" dirty="0">
                <a:ea typeface="ＭＳ Ｐゴシック" pitchFamily="34" charset="-128"/>
              </a:rPr>
            </a:br>
            <a:r>
              <a:rPr lang="en-US" altLang="en-US" dirty="0">
                <a:ea typeface="ＭＳ Ｐゴシック" pitchFamily="34" charset="-128"/>
              </a:rPr>
              <a:t>Application to Your Community</a:t>
            </a: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5932CA-5595-4B25-A844-B8C2F1E28BA5}" type="slidenum">
              <a:rPr kumimoji="0" lang="en-US" altLang="en-US" sz="1200" b="0" i="0" u="none" strike="noStrike" kern="1200" cap="none" spc="0" normalizeH="0" baseline="0" noProof="0" smtClean="0">
                <a:ln>
                  <a:noFill/>
                </a:ln>
                <a:solidFill>
                  <a:prstClr val="white"/>
                </a:solidFill>
                <a:effectLst/>
                <a:uLnTx/>
                <a:uFillTx/>
                <a:latin typeface="Calibri"/>
                <a:ea typeface="ＭＳ Ｐゴシック" pitchFamily="34" charset="-128"/>
                <a:cs typeface="Calibri"/>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prstClr val="white"/>
              </a:solidFill>
              <a:effectLst/>
              <a:uLnTx/>
              <a:uFillTx/>
              <a:latin typeface="Calibri"/>
              <a:ea typeface="ＭＳ Ｐゴシック" pitchFamily="34" charset="-128"/>
              <a:cs typeface="Calibri"/>
            </a:endParaRPr>
          </a:p>
        </p:txBody>
      </p:sp>
      <p:pic>
        <p:nvPicPr>
          <p:cNvPr id="8" name="Picture 2" descr="http://pn.b5z.net/i/u/6147086/i/MY_WORLD_LOGO-250rgb.jpg"/>
          <p:cNvPicPr>
            <a:picLocks noChangeAspect="1" noChangeArrowheads="1"/>
          </p:cNvPicPr>
          <p:nvPr/>
        </p:nvPicPr>
        <p:blipFill>
          <a:blip r:embed="rId3" cstate="print"/>
          <a:srcRect/>
          <a:stretch>
            <a:fillRect/>
          </a:stretch>
        </p:blipFill>
        <p:spPr bwMode="auto">
          <a:xfrm>
            <a:off x="2840178" y="1920876"/>
            <a:ext cx="3463637" cy="2895600"/>
          </a:xfrm>
          <a:prstGeom prst="rect">
            <a:avLst/>
          </a:prstGeom>
          <a:noFill/>
        </p:spPr>
      </p:pic>
      <p:sp>
        <p:nvSpPr>
          <p:cNvPr id="9" name="Title 1"/>
          <p:cNvSpPr txBox="1">
            <a:spLocks/>
          </p:cNvSpPr>
          <p:nvPr/>
        </p:nvSpPr>
        <p:spPr bwMode="auto">
          <a:xfrm>
            <a:off x="495295" y="4622007"/>
            <a:ext cx="81534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588"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lumMod val="65000"/>
                    <a:lumOff val="35000"/>
                  </a:prstClr>
                </a:solidFill>
                <a:effectLst/>
                <a:uLnTx/>
                <a:uFillTx/>
                <a:latin typeface="News Gothic MT"/>
                <a:ea typeface="ＭＳ Ｐゴシック" pitchFamily="34" charset="-128"/>
                <a:cs typeface="ＭＳ Ｐゴシック" pitchFamily="-111" charset="-128"/>
              </a:rPr>
              <a:t>What I need to remember….</a:t>
            </a:r>
          </a:p>
        </p:txBody>
      </p:sp>
      <p:sp>
        <p:nvSpPr>
          <p:cNvPr id="2" name="Footer Placeholder 1">
            <a:extLst>
              <a:ext uri="{FF2B5EF4-FFF2-40B4-BE49-F238E27FC236}">
                <a16:creationId xmlns:a16="http://schemas.microsoft.com/office/drawing/2014/main" id="{F8794A00-DC69-3B44-AC4D-0F12C8C18641}"/>
              </a:ext>
            </a:extLst>
          </p:cNvPr>
          <p:cNvSpPr>
            <a:spLocks noGrp="1"/>
          </p:cNvSpPr>
          <p:nvPr>
            <p:ph type="ftr" sz="quarter" idx="11"/>
          </p:nvPr>
        </p:nvSpPr>
        <p:spPr>
          <a:xfrm>
            <a:off x="0" y="6538913"/>
            <a:ext cx="4759890"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0D3B2C07-899A-B6FB-EF01-3E4290BE159A}"/>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74B68-0FE5-5DE9-5F62-0294318250B7}"/>
              </a:ext>
            </a:extLst>
          </p:cNvPr>
          <p:cNvSpPr>
            <a:spLocks noGrp="1"/>
          </p:cNvSpPr>
          <p:nvPr>
            <p:ph type="title"/>
          </p:nvPr>
        </p:nvSpPr>
        <p:spPr>
          <a:xfrm>
            <a:off x="305685" y="2214931"/>
            <a:ext cx="8214042" cy="2711878"/>
          </a:xfrm>
        </p:spPr>
        <p:txBody>
          <a:bodyPr>
            <a:normAutofit fontScale="90000"/>
          </a:bodyPr>
          <a:lstStyle/>
          <a:p>
            <a:pPr algn="ctr"/>
            <a:r>
              <a:rPr lang="en-US" sz="3200" dirty="0"/>
              <a:t>Zili Sloboda</a:t>
            </a:r>
            <a:br>
              <a:rPr lang="en-US" sz="3200" dirty="0"/>
            </a:br>
            <a:r>
              <a:rPr lang="en-US" sz="3200" dirty="0">
                <a:hlinkClick r:id="rId3">
                  <a:extLst>
                    <a:ext uri="{A12FA001-AC4F-418D-AE19-62706E023703}">
                      <ahyp:hlinkClr xmlns:ahyp="http://schemas.microsoft.com/office/drawing/2018/hyperlinkcolor" val="tx"/>
                    </a:ext>
                  </a:extLst>
                </a:hlinkClick>
              </a:rPr>
              <a:t>zili.sloboda@apsintl.org</a:t>
            </a:r>
            <a:br>
              <a:rPr lang="en-US" sz="3200" dirty="0"/>
            </a:br>
            <a:br>
              <a:rPr lang="en-US" sz="3200" dirty="0"/>
            </a:br>
            <a:r>
              <a:rPr lang="en-US" sz="3200" dirty="0"/>
              <a:t>Applied Prevention Science International</a:t>
            </a:r>
            <a:br>
              <a:rPr lang="en-US" sz="3200" dirty="0"/>
            </a:br>
            <a:r>
              <a:rPr lang="en-US" sz="3200" dirty="0"/>
              <a:t>www.apsintl.org</a:t>
            </a:r>
            <a:br>
              <a:rPr lang="en-US" sz="3200" dirty="0"/>
            </a:br>
            <a:endParaRPr lang="en-US" sz="3200" dirty="0"/>
          </a:p>
        </p:txBody>
      </p:sp>
      <p:sp>
        <p:nvSpPr>
          <p:cNvPr id="5" name="Slide Number Placeholder 4">
            <a:extLst>
              <a:ext uri="{FF2B5EF4-FFF2-40B4-BE49-F238E27FC236}">
                <a16:creationId xmlns:a16="http://schemas.microsoft.com/office/drawing/2014/main" id="{D573893D-8C94-3745-3626-12D5F91957A0}"/>
              </a:ext>
            </a:extLst>
          </p:cNvPr>
          <p:cNvSpPr>
            <a:spLocks noGrp="1"/>
          </p:cNvSpPr>
          <p:nvPr>
            <p:ph type="sldNum" sz="quarter" idx="12"/>
          </p:nvPr>
        </p:nvSpPr>
        <p:spPr/>
        <p:txBody>
          <a:bodyPr/>
          <a:lstStyle/>
          <a:p>
            <a:fld id="{4C8A34A4-1EED-408B-95D8-35741F7CE40B}" type="slidenum">
              <a:rPr lang="en-US" smtClean="0"/>
              <a:t>48</a:t>
            </a:fld>
            <a:endParaRPr lang="en-US"/>
          </a:p>
        </p:txBody>
      </p:sp>
      <p:sp>
        <p:nvSpPr>
          <p:cNvPr id="2" name="Footer Placeholder 1">
            <a:extLst>
              <a:ext uri="{FF2B5EF4-FFF2-40B4-BE49-F238E27FC236}">
                <a16:creationId xmlns:a16="http://schemas.microsoft.com/office/drawing/2014/main" id="{301CF5F1-3097-FFCD-68AA-79ED00283328}"/>
              </a:ext>
            </a:extLst>
          </p:cNvPr>
          <p:cNvSpPr>
            <a:spLocks noGrp="1"/>
          </p:cNvSpPr>
          <p:nvPr>
            <p:ph type="ftr" sz="quarter" idx="11"/>
          </p:nvPr>
        </p:nvSpPr>
        <p:spPr>
          <a:xfrm>
            <a:off x="0" y="6356350"/>
            <a:ext cx="3086100" cy="365125"/>
          </a:xfrm>
        </p:spPr>
        <p:txBody>
          <a:bodyPr/>
          <a:lstStyle/>
          <a:p>
            <a:r>
              <a:rPr lang="en-US" dirty="0"/>
              <a:t>Applied Prevention Science International Education Center - 2023</a:t>
            </a:r>
          </a:p>
        </p:txBody>
      </p:sp>
      <p:pic>
        <p:nvPicPr>
          <p:cNvPr id="3" name="Picture Placeholder 6" descr="MHTTC stacked color bars">
            <a:extLst>
              <a:ext uri="{FF2B5EF4-FFF2-40B4-BE49-F238E27FC236}">
                <a16:creationId xmlns:a16="http://schemas.microsoft.com/office/drawing/2014/main" id="{DC5AF6AE-3049-2A28-F526-5F4A763F3C44}"/>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Tree>
    <p:extLst>
      <p:ext uri="{BB962C8B-B14F-4D97-AF65-F5344CB8AC3E}">
        <p14:creationId xmlns:p14="http://schemas.microsoft.com/office/powerpoint/2010/main" val="248138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8" y="1709739"/>
            <a:ext cx="7886700" cy="1579151"/>
          </a:xfrm>
        </p:spPr>
        <p:txBody>
          <a:bodyPr>
            <a:normAutofit fontScale="90000"/>
          </a:bodyPr>
          <a:lstStyle/>
          <a:p>
            <a:r>
              <a:rPr lang="en-US" b="1" dirty="0"/>
              <a:t>Developmental Nature of Substance Use </a:t>
            </a:r>
          </a:p>
        </p:txBody>
      </p:sp>
      <p:sp>
        <p:nvSpPr>
          <p:cNvPr id="3" name="Slide Number Placeholder 2">
            <a:extLst>
              <a:ext uri="{FF2B5EF4-FFF2-40B4-BE49-F238E27FC236}">
                <a16:creationId xmlns:a16="http://schemas.microsoft.com/office/drawing/2014/main" id="{EF2A5AEC-B798-4A6F-AE3D-8A3713C89AC5}"/>
              </a:ext>
            </a:extLst>
          </p:cNvPr>
          <p:cNvSpPr>
            <a:spLocks noGrp="1"/>
          </p:cNvSpPr>
          <p:nvPr>
            <p:ph type="sldNum" sz="quarter" idx="12"/>
          </p:nvPr>
        </p:nvSpPr>
        <p:spPr/>
        <p:txBody>
          <a:bodyPr/>
          <a:lstStyle/>
          <a:p>
            <a:fld id="{7F5CE407-6216-4202-80E4-A30DC2F709B2}" type="slidenum">
              <a:rPr lang="en-US" smtClean="0"/>
              <a:t>5</a:t>
            </a:fld>
            <a:endParaRPr lang="en-US"/>
          </a:p>
        </p:txBody>
      </p:sp>
      <p:pic>
        <p:nvPicPr>
          <p:cNvPr id="11" name="Picture Placeholder 6" descr="MHTTC stacked color bars">
            <a:extLst>
              <a:ext uri="{FF2B5EF4-FFF2-40B4-BE49-F238E27FC236}">
                <a16:creationId xmlns:a16="http://schemas.microsoft.com/office/drawing/2014/main" id="{3A07F355-9085-C5FD-0C9F-FFC3A3708479}"/>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
        <p:nvSpPr>
          <p:cNvPr id="12" name="Footer Placeholder 11">
            <a:extLst>
              <a:ext uri="{FF2B5EF4-FFF2-40B4-BE49-F238E27FC236}">
                <a16:creationId xmlns:a16="http://schemas.microsoft.com/office/drawing/2014/main" id="{64692EED-9090-83C9-80DF-3718AA72C8FB}"/>
              </a:ext>
            </a:extLst>
          </p:cNvPr>
          <p:cNvSpPr>
            <a:spLocks noGrp="1"/>
          </p:cNvSpPr>
          <p:nvPr>
            <p:ph type="ftr" sz="quarter" idx="11"/>
          </p:nvPr>
        </p:nvSpPr>
        <p:spPr>
          <a:xfrm>
            <a:off x="0" y="6538913"/>
            <a:ext cx="4935255" cy="365125"/>
          </a:xfrm>
        </p:spPr>
        <p:txBody>
          <a:bodyPr/>
          <a:lstStyle/>
          <a:p>
            <a:r>
              <a:rPr lang="en-US" dirty="0"/>
              <a:t>Applied Prevention Science International Education Center - 2023</a:t>
            </a:r>
          </a:p>
        </p:txBody>
      </p:sp>
    </p:spTree>
    <p:extLst>
      <p:ext uri="{BB962C8B-B14F-4D97-AF65-F5344CB8AC3E}">
        <p14:creationId xmlns:p14="http://schemas.microsoft.com/office/powerpoint/2010/main" val="100318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4458" y="2426577"/>
            <a:ext cx="2836718" cy="2203659"/>
          </a:xfrm>
        </p:spPr>
        <p:txBody>
          <a:bodyPr/>
          <a:lstStyle/>
          <a:p>
            <a:r>
              <a:rPr lang="en-US" b="1" dirty="0"/>
              <a:t>Substance Use Starts </a:t>
            </a:r>
            <a:br>
              <a:rPr lang="en-US" b="1" dirty="0"/>
            </a:br>
            <a:r>
              <a:rPr lang="en-US" b="1" dirty="0"/>
              <a:t>with the Young</a:t>
            </a:r>
          </a:p>
        </p:txBody>
      </p:sp>
      <p:pic>
        <p:nvPicPr>
          <p:cNvPr id="10" name="Content Placeholder 9" descr="comparacion paises sustancias.png"/>
          <p:cNvPicPr>
            <a:picLocks noGrp="1" noChangeAspect="1"/>
          </p:cNvPicPr>
          <p:nvPr>
            <p:ph idx="1"/>
          </p:nvPr>
        </p:nvPicPr>
        <p:blipFill>
          <a:blip r:embed="rId3">
            <a:extLst>
              <a:ext uri="{28A0092B-C50C-407E-A947-70E740481C1C}">
                <a14:useLocalDpi xmlns:a14="http://schemas.microsoft.com/office/drawing/2010/main" val="0"/>
              </a:ext>
            </a:extLst>
          </a:blip>
          <a:srcRect l="-3946" r="-3946"/>
          <a:stretch>
            <a:fillRect/>
          </a:stretch>
        </p:blipFill>
        <p:spPr>
          <a:xfrm>
            <a:off x="3101176" y="0"/>
            <a:ext cx="5944413" cy="5675010"/>
          </a:xfrm>
        </p:spPr>
      </p:pic>
      <p:sp>
        <p:nvSpPr>
          <p:cNvPr id="4" name="Slide Number Placeholder 3">
            <a:extLst>
              <a:ext uri="{FF2B5EF4-FFF2-40B4-BE49-F238E27FC236}">
                <a16:creationId xmlns:a16="http://schemas.microsoft.com/office/drawing/2014/main" id="{912D93C5-3AC6-44B7-8AB5-C61813374200}"/>
              </a:ext>
            </a:extLst>
          </p:cNvPr>
          <p:cNvSpPr>
            <a:spLocks noGrp="1"/>
          </p:cNvSpPr>
          <p:nvPr>
            <p:ph type="sldNum" sz="quarter" idx="12"/>
          </p:nvPr>
        </p:nvSpPr>
        <p:spPr/>
        <p:txBody>
          <a:bodyPr/>
          <a:lstStyle/>
          <a:p>
            <a:fld id="{7F5CE407-6216-4202-80E4-A30DC2F709B2}" type="slidenum">
              <a:rPr lang="en-US" smtClean="0"/>
              <a:t>6</a:t>
            </a:fld>
            <a:endParaRPr lang="en-US"/>
          </a:p>
        </p:txBody>
      </p:sp>
      <p:sp>
        <p:nvSpPr>
          <p:cNvPr id="2" name="Rectangle 1"/>
          <p:cNvSpPr/>
          <p:nvPr/>
        </p:nvSpPr>
        <p:spPr>
          <a:xfrm>
            <a:off x="0" y="5841343"/>
            <a:ext cx="3460875"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Calibri"/>
                <a:cs typeface="Calibri"/>
              </a:rPr>
              <a:t>Source: Degenhardt et al., 2008 </a:t>
            </a:r>
          </a:p>
        </p:txBody>
      </p:sp>
      <p:pic>
        <p:nvPicPr>
          <p:cNvPr id="5" name="Picture Placeholder 6" descr="MHTTC stacked color bars">
            <a:extLst>
              <a:ext uri="{FF2B5EF4-FFF2-40B4-BE49-F238E27FC236}">
                <a16:creationId xmlns:a16="http://schemas.microsoft.com/office/drawing/2014/main" id="{92645B2E-FDFE-F45F-3775-DB53C3B29715}"/>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767387"/>
            <a:ext cx="6618287" cy="1090613"/>
          </a:xfrm>
          <a:prstGeom prst="rect">
            <a:avLst/>
          </a:prstGeom>
        </p:spPr>
      </p:pic>
      <p:sp>
        <p:nvSpPr>
          <p:cNvPr id="8" name="Footer Placeholder 6">
            <a:extLst>
              <a:ext uri="{FF2B5EF4-FFF2-40B4-BE49-F238E27FC236}">
                <a16:creationId xmlns:a16="http://schemas.microsoft.com/office/drawing/2014/main" id="{0038C501-5F40-475A-B577-FEEC263537F5}"/>
              </a:ext>
            </a:extLst>
          </p:cNvPr>
          <p:cNvSpPr>
            <a:spLocks noGrp="1"/>
          </p:cNvSpPr>
          <p:nvPr>
            <p:ph type="ftr" sz="quarter" idx="11"/>
          </p:nvPr>
        </p:nvSpPr>
        <p:spPr>
          <a:xfrm>
            <a:off x="-128708" y="6566831"/>
            <a:ext cx="4863545" cy="365125"/>
          </a:xfrm>
        </p:spPr>
        <p:txBody>
          <a:bodyPr/>
          <a:lstStyle/>
          <a:p>
            <a:r>
              <a:rPr lang="en-US" dirty="0"/>
              <a:t>Applied Prevention Science International Education Center - 2023</a:t>
            </a:r>
          </a:p>
        </p:txBody>
      </p:sp>
    </p:spTree>
    <p:extLst>
      <p:ext uri="{BB962C8B-B14F-4D97-AF65-F5344CB8AC3E}">
        <p14:creationId xmlns:p14="http://schemas.microsoft.com/office/powerpoint/2010/main" val="58858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457" y="97774"/>
            <a:ext cx="7886700" cy="1325563"/>
          </a:xfrm>
        </p:spPr>
        <p:txBody>
          <a:bodyPr>
            <a:noAutofit/>
          </a:bodyPr>
          <a:lstStyle/>
          <a:p>
            <a:pPr algn="ctr"/>
            <a:br>
              <a:rPr lang="en-US" sz="3800" dirty="0"/>
            </a:br>
            <a:r>
              <a:rPr lang="en-US" sz="3800" dirty="0"/>
              <a:t>Developmental Nature of </a:t>
            </a:r>
            <a:br>
              <a:rPr lang="en-US" sz="3800" dirty="0"/>
            </a:br>
            <a:r>
              <a:rPr lang="en-US" sz="3800" dirty="0"/>
              <a:t>Substance Use</a:t>
            </a:r>
            <a:br>
              <a:rPr lang="en-US" sz="3800" dirty="0"/>
            </a:br>
            <a:endParaRPr lang="en-US" sz="3800" dirty="0"/>
          </a:p>
        </p:txBody>
      </p:sp>
      <p:pic>
        <p:nvPicPr>
          <p:cNvPr id="7" name="Content Placeholder 6" descr="Developement.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764" y="1423662"/>
            <a:ext cx="7216086" cy="4343400"/>
          </a:xfrm>
        </p:spPr>
      </p:pic>
      <p:sp>
        <p:nvSpPr>
          <p:cNvPr id="4" name="Slide Number Placeholder 3">
            <a:extLst>
              <a:ext uri="{FF2B5EF4-FFF2-40B4-BE49-F238E27FC236}">
                <a16:creationId xmlns:a16="http://schemas.microsoft.com/office/drawing/2014/main" id="{27820BFE-BBF9-472F-BAE7-E71DD9947F01}"/>
              </a:ext>
            </a:extLst>
          </p:cNvPr>
          <p:cNvSpPr>
            <a:spLocks noGrp="1"/>
          </p:cNvSpPr>
          <p:nvPr>
            <p:ph type="sldNum" sz="quarter" idx="12"/>
          </p:nvPr>
        </p:nvSpPr>
        <p:spPr/>
        <p:txBody>
          <a:bodyPr/>
          <a:lstStyle/>
          <a:p>
            <a:fld id="{4C8A34A4-1EED-408B-95D8-35741F7CE40B}" type="slidenum">
              <a:rPr lang="en-US" smtClean="0"/>
              <a:t>7</a:t>
            </a:fld>
            <a:endParaRPr lang="en-US"/>
          </a:p>
        </p:txBody>
      </p:sp>
      <p:pic>
        <p:nvPicPr>
          <p:cNvPr id="5" name="Picture Placeholder 6" descr="MHTTC stacked color bars">
            <a:extLst>
              <a:ext uri="{FF2B5EF4-FFF2-40B4-BE49-F238E27FC236}">
                <a16:creationId xmlns:a16="http://schemas.microsoft.com/office/drawing/2014/main" id="{7E823FB3-3B59-3AB0-FC2B-D36F43FC4002}"/>
              </a:ext>
            </a:extLst>
          </p:cNvPr>
          <p:cNvPicPr>
            <a:picLocks noChangeAspect="1"/>
          </p:cNvPicPr>
          <p:nvPr/>
        </p:nvPicPr>
        <p:blipFill>
          <a:blip r:embed="rId4">
            <a:extLst>
              <a:ext uri="{28A0092B-C50C-407E-A947-70E740481C1C}">
                <a14:useLocalDpi xmlns:a14="http://schemas.microsoft.com/office/drawing/2010/main" val="0"/>
              </a:ext>
            </a:extLst>
          </a:blip>
          <a:srcRect t="37641" b="37641"/>
          <a:stretch>
            <a:fillRect/>
          </a:stretch>
        </p:blipFill>
        <p:spPr>
          <a:xfrm>
            <a:off x="2525713" y="5811044"/>
            <a:ext cx="6618287" cy="1090613"/>
          </a:xfrm>
          <a:prstGeom prst="rect">
            <a:avLst/>
          </a:prstGeom>
        </p:spPr>
      </p:pic>
      <p:sp>
        <p:nvSpPr>
          <p:cNvPr id="6" name="Footer Placeholder 5">
            <a:extLst>
              <a:ext uri="{FF2B5EF4-FFF2-40B4-BE49-F238E27FC236}">
                <a16:creationId xmlns:a16="http://schemas.microsoft.com/office/drawing/2014/main" id="{C778A25E-CA2F-D5F2-33B3-D7ED9A895DA9}"/>
              </a:ext>
            </a:extLst>
          </p:cNvPr>
          <p:cNvSpPr>
            <a:spLocks noGrp="1"/>
          </p:cNvSpPr>
          <p:nvPr>
            <p:ph type="ftr" sz="quarter" idx="11"/>
          </p:nvPr>
        </p:nvSpPr>
        <p:spPr>
          <a:xfrm>
            <a:off x="-162292" y="6574437"/>
            <a:ext cx="4860099" cy="365125"/>
          </a:xfrm>
        </p:spPr>
        <p:txBody>
          <a:bodyPr/>
          <a:lstStyle/>
          <a:p>
            <a:r>
              <a:rPr lang="en-US" dirty="0"/>
              <a:t>Applied Prevention Science International Education Center - 2023</a:t>
            </a:r>
          </a:p>
        </p:txBody>
      </p:sp>
    </p:spTree>
    <p:extLst>
      <p:ext uri="{BB962C8B-B14F-4D97-AF65-F5344CB8AC3E}">
        <p14:creationId xmlns:p14="http://schemas.microsoft.com/office/powerpoint/2010/main" val="11013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lgn="ctr"/>
            <a:r>
              <a:rPr lang="en-US" dirty="0"/>
              <a:t>Developmental Phases </a:t>
            </a:r>
            <a:br>
              <a:rPr lang="en-US" dirty="0"/>
            </a:br>
            <a:r>
              <a:rPr lang="en-US" sz="1600" dirty="0"/>
              <a:t>(1/2)</a:t>
            </a:r>
          </a:p>
        </p:txBody>
      </p:sp>
      <p:sp>
        <p:nvSpPr>
          <p:cNvPr id="5" name="Content Placeholder 4"/>
          <p:cNvSpPr>
            <a:spLocks noGrp="1"/>
          </p:cNvSpPr>
          <p:nvPr>
            <p:ph idx="1"/>
          </p:nvPr>
        </p:nvSpPr>
        <p:spPr>
          <a:ln>
            <a:noFill/>
          </a:ln>
        </p:spPr>
        <p:txBody>
          <a:bodyPr>
            <a:noAutofit/>
          </a:bodyPr>
          <a:lstStyle/>
          <a:p>
            <a:r>
              <a:rPr lang="en-US" dirty="0">
                <a:solidFill>
                  <a:schemeClr val="tx1"/>
                </a:solidFill>
              </a:rPr>
              <a:t>Each stage of development, from infancy to early adulthood, is associated with the growth of the following as a person matures:</a:t>
            </a:r>
          </a:p>
          <a:p>
            <a:pPr lvl="1"/>
            <a:r>
              <a:rPr lang="en-US" sz="2400" dirty="0">
                <a:solidFill>
                  <a:schemeClr val="tx1"/>
                </a:solidFill>
              </a:rPr>
              <a:t>Intellectual ability</a:t>
            </a:r>
          </a:p>
          <a:p>
            <a:pPr lvl="1"/>
            <a:r>
              <a:rPr lang="en-US" sz="2400" dirty="0">
                <a:solidFill>
                  <a:schemeClr val="tx1"/>
                </a:solidFill>
              </a:rPr>
              <a:t>Language development</a:t>
            </a:r>
          </a:p>
          <a:p>
            <a:pPr lvl="1"/>
            <a:r>
              <a:rPr lang="en-US" sz="2400" dirty="0">
                <a:solidFill>
                  <a:schemeClr val="tx1"/>
                </a:solidFill>
              </a:rPr>
              <a:t>Cognitive, emotional, and psychological functioning</a:t>
            </a:r>
          </a:p>
          <a:p>
            <a:pPr lvl="1"/>
            <a:r>
              <a:rPr lang="en-US" sz="2400" dirty="0">
                <a:solidFill>
                  <a:schemeClr val="tx1"/>
                </a:solidFill>
              </a:rPr>
              <a:t>Social competency skills</a:t>
            </a:r>
          </a:p>
        </p:txBody>
      </p:sp>
      <p:sp>
        <p:nvSpPr>
          <p:cNvPr id="3" name="Slide Number Placeholder 2">
            <a:extLst>
              <a:ext uri="{FF2B5EF4-FFF2-40B4-BE49-F238E27FC236}">
                <a16:creationId xmlns:a16="http://schemas.microsoft.com/office/drawing/2014/main" id="{79A3A64E-54F1-4A66-A320-829F10D9694B}"/>
              </a:ext>
            </a:extLst>
          </p:cNvPr>
          <p:cNvSpPr>
            <a:spLocks noGrp="1"/>
          </p:cNvSpPr>
          <p:nvPr>
            <p:ph type="sldNum" sz="quarter" idx="12"/>
          </p:nvPr>
        </p:nvSpPr>
        <p:spPr/>
        <p:txBody>
          <a:bodyPr/>
          <a:lstStyle/>
          <a:p>
            <a:fld id="{4C8A34A4-1EED-408B-95D8-35741F7CE40B}" type="slidenum">
              <a:rPr lang="en-US" smtClean="0"/>
              <a:t>8</a:t>
            </a:fld>
            <a:endParaRPr lang="en-US"/>
          </a:p>
        </p:txBody>
      </p:sp>
      <p:sp>
        <p:nvSpPr>
          <p:cNvPr id="6" name="TextBox 5"/>
          <p:cNvSpPr txBox="1"/>
          <p:nvPr/>
        </p:nvSpPr>
        <p:spPr>
          <a:xfrm>
            <a:off x="197911" y="5326824"/>
            <a:ext cx="3784108" cy="276999"/>
          </a:xfrm>
          <a:prstGeom prst="rect">
            <a:avLst/>
          </a:prstGeom>
          <a:noFill/>
        </p:spPr>
        <p:txBody>
          <a:bodyPr wrap="square" rtlCol="0">
            <a:spAutoFit/>
          </a:bodyPr>
          <a:lstStyle/>
          <a:p>
            <a:pPr>
              <a:defRPr/>
            </a:pPr>
            <a:r>
              <a:rPr lang="en-US" sz="1200" dirty="0">
                <a:solidFill>
                  <a:prstClr val="black"/>
                </a:solidFill>
                <a:latin typeface="Calibri" panose="020F0502020204030204"/>
              </a:rPr>
              <a:t>UNODC, International Standards, 2015.</a:t>
            </a:r>
          </a:p>
        </p:txBody>
      </p:sp>
      <p:pic>
        <p:nvPicPr>
          <p:cNvPr id="4" name="Picture Placeholder 6" descr="MHTTC stacked color bars">
            <a:extLst>
              <a:ext uri="{FF2B5EF4-FFF2-40B4-BE49-F238E27FC236}">
                <a16:creationId xmlns:a16="http://schemas.microsoft.com/office/drawing/2014/main" id="{75E0EF6E-1BDD-D1EC-3CBC-2A0B293424F1}"/>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83211"/>
            <a:ext cx="6618287" cy="1090613"/>
          </a:xfrm>
          <a:prstGeom prst="rect">
            <a:avLst/>
          </a:prstGeom>
        </p:spPr>
      </p:pic>
      <p:sp>
        <p:nvSpPr>
          <p:cNvPr id="7" name="Footer Placeholder 6">
            <a:extLst>
              <a:ext uri="{FF2B5EF4-FFF2-40B4-BE49-F238E27FC236}">
                <a16:creationId xmlns:a16="http://schemas.microsoft.com/office/drawing/2014/main" id="{A0EE3C92-87EE-0B18-C353-44A222B57C93}"/>
              </a:ext>
            </a:extLst>
          </p:cNvPr>
          <p:cNvSpPr>
            <a:spLocks noGrp="1"/>
          </p:cNvSpPr>
          <p:nvPr>
            <p:ph type="ftr" sz="quarter" idx="11"/>
          </p:nvPr>
        </p:nvSpPr>
        <p:spPr>
          <a:xfrm>
            <a:off x="-165343" y="6538913"/>
            <a:ext cx="4976279" cy="365125"/>
          </a:xfrm>
        </p:spPr>
        <p:txBody>
          <a:bodyPr/>
          <a:lstStyle/>
          <a:p>
            <a:r>
              <a:rPr lang="en-US" dirty="0"/>
              <a:t>Applied Prevention Science International Education Center - 2023</a:t>
            </a:r>
          </a:p>
        </p:txBody>
      </p:sp>
    </p:spTree>
    <p:extLst>
      <p:ext uri="{BB962C8B-B14F-4D97-AF65-F5344CB8AC3E}">
        <p14:creationId xmlns:p14="http://schemas.microsoft.com/office/powerpoint/2010/main" val="87472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2201-0C01-44BA-8C18-986DCDACB31E}"/>
              </a:ext>
            </a:extLst>
          </p:cNvPr>
          <p:cNvSpPr>
            <a:spLocks noGrp="1"/>
          </p:cNvSpPr>
          <p:nvPr>
            <p:ph type="title"/>
          </p:nvPr>
        </p:nvSpPr>
        <p:spPr/>
        <p:txBody>
          <a:bodyPr/>
          <a:lstStyle/>
          <a:p>
            <a:pPr algn="ctr"/>
            <a:r>
              <a:rPr lang="en-US" dirty="0"/>
              <a:t>Developmental Phases </a:t>
            </a:r>
            <a:br>
              <a:rPr lang="en-US" dirty="0"/>
            </a:br>
            <a:r>
              <a:rPr lang="en-US" sz="1600" dirty="0"/>
              <a:t>(2/2)</a:t>
            </a:r>
          </a:p>
        </p:txBody>
      </p:sp>
      <p:sp>
        <p:nvSpPr>
          <p:cNvPr id="3" name="Content Placeholder 2">
            <a:extLst>
              <a:ext uri="{FF2B5EF4-FFF2-40B4-BE49-F238E27FC236}">
                <a16:creationId xmlns:a16="http://schemas.microsoft.com/office/drawing/2014/main" id="{B7F1B11E-AFE6-46E0-A841-D557237C4777}"/>
              </a:ext>
            </a:extLst>
          </p:cNvPr>
          <p:cNvSpPr>
            <a:spLocks noGrp="1"/>
          </p:cNvSpPr>
          <p:nvPr>
            <p:ph idx="1"/>
          </p:nvPr>
        </p:nvSpPr>
        <p:spPr/>
        <p:txBody>
          <a:bodyPr/>
          <a:lstStyle/>
          <a:p>
            <a:r>
              <a:rPr lang="en-US" dirty="0">
                <a:solidFill>
                  <a:schemeClr val="tx1"/>
                </a:solidFill>
              </a:rPr>
              <a:t>Any major disruption of this growth will make a person more vulnerable to problem behaviors such as substance use</a:t>
            </a:r>
          </a:p>
          <a:p>
            <a:endParaRPr lang="en-US" dirty="0"/>
          </a:p>
        </p:txBody>
      </p:sp>
      <p:sp>
        <p:nvSpPr>
          <p:cNvPr id="6" name="Slide Number Placeholder 5">
            <a:extLst>
              <a:ext uri="{FF2B5EF4-FFF2-40B4-BE49-F238E27FC236}">
                <a16:creationId xmlns:a16="http://schemas.microsoft.com/office/drawing/2014/main" id="{7EEDF51B-1651-4EDF-BD02-202E51F8C586}"/>
              </a:ext>
            </a:extLst>
          </p:cNvPr>
          <p:cNvSpPr>
            <a:spLocks noGrp="1"/>
          </p:cNvSpPr>
          <p:nvPr>
            <p:ph type="sldNum" sz="quarter" idx="12"/>
          </p:nvPr>
        </p:nvSpPr>
        <p:spPr/>
        <p:txBody>
          <a:bodyPr/>
          <a:lstStyle/>
          <a:p>
            <a:fld id="{4C8A34A4-1EED-408B-95D8-35741F7CE40B}" type="slidenum">
              <a:rPr lang="en-US" smtClean="0"/>
              <a:t>9</a:t>
            </a:fld>
            <a:endParaRPr lang="en-US"/>
          </a:p>
        </p:txBody>
      </p:sp>
      <p:pic>
        <p:nvPicPr>
          <p:cNvPr id="4" name="Picture Placeholder 6" descr="MHTTC stacked color bars">
            <a:extLst>
              <a:ext uri="{FF2B5EF4-FFF2-40B4-BE49-F238E27FC236}">
                <a16:creationId xmlns:a16="http://schemas.microsoft.com/office/drawing/2014/main" id="{FB8230B0-9DCD-6A27-C1B2-224611638596}"/>
              </a:ext>
            </a:extLst>
          </p:cNvPr>
          <p:cNvPicPr>
            <a:picLocks noChangeAspect="1"/>
          </p:cNvPicPr>
          <p:nvPr/>
        </p:nvPicPr>
        <p:blipFill>
          <a:blip r:embed="rId3">
            <a:extLst>
              <a:ext uri="{28A0092B-C50C-407E-A947-70E740481C1C}">
                <a14:useLocalDpi xmlns:a14="http://schemas.microsoft.com/office/drawing/2010/main" val="0"/>
              </a:ext>
            </a:extLst>
          </a:blip>
          <a:srcRect t="37641" b="37641"/>
          <a:stretch>
            <a:fillRect/>
          </a:stretch>
        </p:blipFill>
        <p:spPr>
          <a:xfrm>
            <a:off x="2525713" y="5789636"/>
            <a:ext cx="6618287" cy="1090613"/>
          </a:xfrm>
          <a:prstGeom prst="rect">
            <a:avLst/>
          </a:prstGeom>
        </p:spPr>
      </p:pic>
      <p:sp>
        <p:nvSpPr>
          <p:cNvPr id="7" name="Footer Placeholder 6">
            <a:extLst>
              <a:ext uri="{FF2B5EF4-FFF2-40B4-BE49-F238E27FC236}">
                <a16:creationId xmlns:a16="http://schemas.microsoft.com/office/drawing/2014/main" id="{BCDC8119-BBC8-3C3E-23D5-608294D29040}"/>
              </a:ext>
            </a:extLst>
          </p:cNvPr>
          <p:cNvSpPr>
            <a:spLocks noGrp="1"/>
          </p:cNvSpPr>
          <p:nvPr>
            <p:ph type="ftr" sz="quarter" idx="11"/>
          </p:nvPr>
        </p:nvSpPr>
        <p:spPr>
          <a:xfrm>
            <a:off x="-116182" y="6568357"/>
            <a:ext cx="5063961" cy="365125"/>
          </a:xfrm>
        </p:spPr>
        <p:txBody>
          <a:bodyPr/>
          <a:lstStyle/>
          <a:p>
            <a:r>
              <a:rPr lang="en-US" dirty="0"/>
              <a:t>Applied Prevention Science International Education Center - 2023</a:t>
            </a:r>
          </a:p>
        </p:txBody>
      </p:sp>
    </p:spTree>
    <p:extLst>
      <p:ext uri="{BB962C8B-B14F-4D97-AF65-F5344CB8AC3E}">
        <p14:creationId xmlns:p14="http://schemas.microsoft.com/office/powerpoint/2010/main" val="2558259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PTTC_508_Compliant_Template</Template>
  <TotalTime>3741</TotalTime>
  <Words>2910</Words>
  <Application>Microsoft Office PowerPoint</Application>
  <PresentationFormat>On-screen Show (4:3)</PresentationFormat>
  <Paragraphs>458</Paragraphs>
  <Slides>48</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Arial Black</vt:lpstr>
      <vt:lpstr>Calibri</vt:lpstr>
      <vt:lpstr>News Gothic MT</vt:lpstr>
      <vt:lpstr>Wingdings</vt:lpstr>
      <vt:lpstr>Wingdings 2</vt:lpstr>
      <vt:lpstr>Office Theme</vt:lpstr>
      <vt:lpstr>1_Office Theme</vt:lpstr>
      <vt:lpstr>PowerPoint Presentation</vt:lpstr>
      <vt:lpstr>This Webinar is Now Live</vt:lpstr>
      <vt:lpstr>Technical Information</vt:lpstr>
      <vt:lpstr>Chat and Q&amp;A</vt:lpstr>
      <vt:lpstr>Developmental Nature of Substance Use </vt:lpstr>
      <vt:lpstr>Substance Use Starts  with the Young</vt:lpstr>
      <vt:lpstr> Developmental Nature of  Substance Use </vt:lpstr>
      <vt:lpstr>Developmental Phases  (1/2)</vt:lpstr>
      <vt:lpstr>Developmental Phases  (2/2)</vt:lpstr>
      <vt:lpstr>Vulnerability to Substance Use and Progression to Addiction</vt:lpstr>
      <vt:lpstr>Etiology of Substance Use</vt:lpstr>
      <vt:lpstr>Etiologic Studies</vt:lpstr>
      <vt:lpstr>Risk and Protective Factors: Background (1/3)</vt:lpstr>
      <vt:lpstr>Risk and Protective Factors: Background (2/3)</vt:lpstr>
      <vt:lpstr>Risk and Protective Factors: Background (3/3)</vt:lpstr>
      <vt:lpstr>Examples of Risk and Protective Factors</vt:lpstr>
      <vt:lpstr>Exploding New Research:  Intriguing Directions  (1/2)</vt:lpstr>
      <vt:lpstr>Exploding New Research:  Intriguing Directions  (2/2)</vt:lpstr>
      <vt:lpstr>Nature-Environment</vt:lpstr>
      <vt:lpstr>Life Course Social Field Concept </vt:lpstr>
      <vt:lpstr>Socialization</vt:lpstr>
      <vt:lpstr>PowerPoint Presentation</vt:lpstr>
      <vt:lpstr>What Does This Mean For Prevention?</vt:lpstr>
      <vt:lpstr>Etiology Model</vt:lpstr>
      <vt:lpstr>Risk is the Interface between Individual Characteristics and the Micro- and Macro-Level Environments</vt:lpstr>
      <vt:lpstr>Protection is the Interface between Individual Characteristics and the Micro- and Macro-Level Environments</vt:lpstr>
      <vt:lpstr>Alcohol Related Outcomes Related to Family Management Style with Children with Behavioral Disinhibition</vt:lpstr>
      <vt:lpstr>Reducing Risk Processes for Positive Developmental Outcomes (1/2)</vt:lpstr>
      <vt:lpstr>Reducing Risk Processes for Positive Developmental Outcomes (2/2)</vt:lpstr>
      <vt:lpstr>Increasing Protective Processes for Positive Developmental Outcomes</vt:lpstr>
      <vt:lpstr>Positive, Cascading Effects Across Developmental Stages</vt:lpstr>
      <vt:lpstr>An Interaction of Personal Characteristics and the Micro- and Macro-Level Environments, Socialization and Points of Intervention</vt:lpstr>
      <vt:lpstr>Need for a Multi-Level Multi-Component Developmental Prevention System (1/4)</vt:lpstr>
      <vt:lpstr>Need for a Multi-Level Multi-Component Developmental Prevention System (1/3)</vt:lpstr>
      <vt:lpstr>Need for a Multi-Level Multi-Component Developmental Prevention System (2/3)</vt:lpstr>
      <vt:lpstr>Need for a Multi-Level Multi-Component Developmental Prevention System (3/3)</vt:lpstr>
      <vt:lpstr>Key Concept to Community-Based Prevention Implementation Systems</vt:lpstr>
      <vt:lpstr>Systems Transformation</vt:lpstr>
      <vt:lpstr>Systems Transformation</vt:lpstr>
      <vt:lpstr>In Sync</vt:lpstr>
      <vt:lpstr>Community-Based Prevention Implementation and Delivery System</vt:lpstr>
      <vt:lpstr>PowerPoint Presentation</vt:lpstr>
      <vt:lpstr>PowerPoint Presentation</vt:lpstr>
      <vt:lpstr>PowerPoint Presentation</vt:lpstr>
      <vt:lpstr>PowerPoint Presentation</vt:lpstr>
      <vt:lpstr>PowerPoint Presentation</vt:lpstr>
      <vt:lpstr>Reflection:  Application to Your Community</vt:lpstr>
      <vt:lpstr>Zili Sloboda zili.sloboda@apsintl.org  Applied Prevention Science International www.apsintl.org </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Atcheson, Katherine</cp:lastModifiedBy>
  <cp:revision>73</cp:revision>
  <dcterms:created xsi:type="dcterms:W3CDTF">2017-10-19T14:29:41Z</dcterms:created>
  <dcterms:modified xsi:type="dcterms:W3CDTF">2023-05-22T20:19:29Z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