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9" r:id="rId2"/>
  </p:sldMasterIdLst>
  <p:notesMasterIdLst>
    <p:notesMasterId r:id="rId32"/>
  </p:notesMasterIdLst>
  <p:sldIdLst>
    <p:sldId id="260" r:id="rId3"/>
    <p:sldId id="289" r:id="rId4"/>
    <p:sldId id="290" r:id="rId5"/>
    <p:sldId id="291" r:id="rId6"/>
    <p:sldId id="262" r:id="rId7"/>
    <p:sldId id="258" r:id="rId8"/>
    <p:sldId id="265" r:id="rId9"/>
    <p:sldId id="267" r:id="rId10"/>
    <p:sldId id="269" r:id="rId11"/>
    <p:sldId id="270" r:id="rId12"/>
    <p:sldId id="268" r:id="rId13"/>
    <p:sldId id="271" r:id="rId14"/>
    <p:sldId id="272" r:id="rId15"/>
    <p:sldId id="273" r:id="rId16"/>
    <p:sldId id="275" r:id="rId17"/>
    <p:sldId id="276" r:id="rId18"/>
    <p:sldId id="277" r:id="rId19"/>
    <p:sldId id="279" r:id="rId20"/>
    <p:sldId id="278" r:id="rId21"/>
    <p:sldId id="280" r:id="rId22"/>
    <p:sldId id="281" r:id="rId23"/>
    <p:sldId id="287" r:id="rId24"/>
    <p:sldId id="282" r:id="rId25"/>
    <p:sldId id="283" r:id="rId26"/>
    <p:sldId id="284" r:id="rId27"/>
    <p:sldId id="285" r:id="rId28"/>
    <p:sldId id="286" r:id="rId29"/>
    <p:sldId id="274" r:id="rId30"/>
    <p:sldId id="288" r:id="rId31"/>
  </p:sldIdLst>
  <p:sldSz cx="9144000" cy="6858000" type="screen4x3"/>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A3C"/>
    <a:srgbClr val="37557C"/>
    <a:srgbClr val="D2D3D5"/>
    <a:srgbClr val="8B8A8F"/>
    <a:srgbClr val="CC4927"/>
    <a:srgbClr val="B2CEE7"/>
    <a:srgbClr val="6D4C5D"/>
    <a:srgbClr val="F2E18C"/>
    <a:srgbClr val="4F3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63832" autoAdjust="0"/>
  </p:normalViewPr>
  <p:slideViewPr>
    <p:cSldViewPr snapToGrid="0">
      <p:cViewPr varScale="1">
        <p:scale>
          <a:sx n="83" d="100"/>
          <a:sy n="83" d="100"/>
        </p:scale>
        <p:origin x="20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5/22/2023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tcrequest.zendesk.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400" dirty="0">
                <a:latin typeface="Arial" panose="020B0604020202020204" pitchFamily="34" charset="0"/>
                <a:cs typeface="Arial" panose="020B0604020202020204" pitchFamily="34" charset="0"/>
              </a:rPr>
              <a:t>DO NOT CHANGE THE FORMAT OF THIS TEMPLATE.</a:t>
            </a:r>
            <a:r>
              <a:rPr lang="en-US" sz="1400" baseline="0" dirty="0">
                <a:latin typeface="Arial" panose="020B0604020202020204" pitchFamily="34" charset="0"/>
                <a:cs typeface="Arial" panose="020B0604020202020204" pitchFamily="34" charset="0"/>
              </a:rPr>
              <a:t> If you are creating PTTC-branded slides, you must use this template.</a:t>
            </a:r>
            <a:r>
              <a:rPr lang="en-US" sz="1400" dirty="0">
                <a:latin typeface="Arial" panose="020B0604020202020204" pitchFamily="34" charset="0"/>
                <a:cs typeface="Arial" panose="020B0604020202020204" pitchFamily="34" charset="0"/>
              </a:rPr>
              <a:t>  If you move around boxes, make</a:t>
            </a:r>
            <a:r>
              <a:rPr lang="en-US" sz="14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IF YOU ADD ANY GRAPHICS,</a:t>
            </a:r>
            <a:r>
              <a:rPr lang="en-US" sz="1400" baseline="0" dirty="0">
                <a:latin typeface="Arial" panose="020B0604020202020204" pitchFamily="34" charset="0"/>
                <a:cs typeface="Arial" panose="020B0604020202020204" pitchFamily="34" charset="0"/>
              </a:rPr>
              <a:t> you will need to add ALT TEXT and check READING ORDER.  </a:t>
            </a:r>
            <a:endParaRPr lang="en-US" baseline="0" dirty="0"/>
          </a:p>
          <a:p>
            <a:pPr>
              <a:lnSpc>
                <a:spcPct val="110000"/>
              </a:lnSpc>
            </a:pPr>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If the notes on ALT TEXT and READING ORDER do not make sense to you or you require help with remediation (making a product 508 compliant after using this template), please go to the Help Desk website </a:t>
            </a:r>
            <a:r>
              <a:rPr lang="en-US" sz="1200" b="0" i="0" u="sng" kern="1200" dirty="0">
                <a:solidFill>
                  <a:schemeClr val="tx1"/>
                </a:solidFill>
                <a:effectLst/>
                <a:latin typeface="+mn-lt"/>
                <a:ea typeface="+mn-ea"/>
                <a:cs typeface="+mn-cs"/>
                <a:hlinkClick r:id="rId3"/>
              </a:rPr>
              <a:t>https://ttcrequest.zendesk.com</a:t>
            </a:r>
            <a:r>
              <a:rPr lang="en-US" sz="1200" b="0" i="0" u="sng" kern="1200" dirty="0">
                <a:solidFill>
                  <a:schemeClr val="tx1"/>
                </a:solidFill>
                <a:effectLst/>
                <a:latin typeface="+mn-lt"/>
                <a:ea typeface="+mn-ea"/>
                <a:cs typeface="+mn-cs"/>
              </a:rPr>
              <a:t>.</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what kinds of systems do we have within our community?</a:t>
            </a:r>
          </a:p>
          <a:p>
            <a:pPr marL="171450" indent="-171450">
              <a:buFontTx/>
              <a:buChar char="-"/>
            </a:pPr>
            <a:r>
              <a:rPr lang="en-US" b="1" dirty="0"/>
              <a:t>[click] </a:t>
            </a:r>
            <a:r>
              <a:rPr lang="en-US" dirty="0"/>
              <a:t>We’ve got the school system</a:t>
            </a:r>
          </a:p>
          <a:p>
            <a:pPr marL="171450" indent="-171450">
              <a:buFontTx/>
              <a:buChar char="-"/>
            </a:pPr>
            <a:r>
              <a:rPr lang="en-US" b="1" dirty="0"/>
              <a:t>[click] </a:t>
            </a:r>
            <a:r>
              <a:rPr lang="en-US" dirty="0"/>
              <a:t>The healthcare system</a:t>
            </a:r>
          </a:p>
          <a:p>
            <a:pPr marL="171450" indent="-171450">
              <a:buFontTx/>
              <a:buChar char="-"/>
            </a:pPr>
            <a:r>
              <a:rPr lang="en-US" b="1" dirty="0"/>
              <a:t>[click] </a:t>
            </a:r>
            <a:r>
              <a:rPr lang="en-US" dirty="0"/>
              <a:t>Law enforcement and the court system</a:t>
            </a:r>
          </a:p>
          <a:p>
            <a:pPr marL="171450" indent="-171450">
              <a:buFontTx/>
              <a:buChar char="-"/>
            </a:pPr>
            <a:r>
              <a:rPr lang="en-US" b="1" dirty="0"/>
              <a:t>[click] </a:t>
            </a:r>
            <a:r>
              <a:rPr lang="en-US" dirty="0"/>
              <a:t>We have parks and recreation</a:t>
            </a:r>
          </a:p>
          <a:p>
            <a:pPr marL="171450" indent="-171450">
              <a:buFontTx/>
              <a:buChar char="-"/>
            </a:pPr>
            <a:r>
              <a:rPr lang="en-US" b="1" dirty="0"/>
              <a:t>[click] </a:t>
            </a:r>
            <a:r>
              <a:rPr lang="en-US" dirty="0"/>
              <a:t>Businesses, nonprofits,… And other employers</a:t>
            </a:r>
          </a:p>
          <a:p>
            <a:pPr marL="171450" indent="-171450">
              <a:buFontTx/>
              <a:buChar char="-"/>
            </a:pPr>
            <a:r>
              <a:rPr lang="en-US" b="1" dirty="0"/>
              <a:t>[click] </a:t>
            </a:r>
            <a:r>
              <a:rPr lang="en-US" dirty="0"/>
              <a:t>Faith groups</a:t>
            </a:r>
          </a:p>
          <a:p>
            <a:pPr marL="171450" indent="-171450">
              <a:buFontTx/>
              <a:buChar char="-"/>
            </a:pPr>
            <a:r>
              <a:rPr lang="en-US" b="1" dirty="0"/>
              <a:t>[click] </a:t>
            </a:r>
            <a:r>
              <a:rPr lang="en-US" dirty="0"/>
              <a:t>Social services</a:t>
            </a:r>
          </a:p>
          <a:p>
            <a:pPr marL="171450" indent="-171450">
              <a:buFontTx/>
              <a:buChar char="-"/>
            </a:pPr>
            <a:r>
              <a:rPr lang="en-US" b="1" dirty="0"/>
              <a:t>[click] </a:t>
            </a:r>
            <a:r>
              <a:rPr lang="en-US" dirty="0"/>
              <a:t>And then there’s economic development</a:t>
            </a:r>
          </a:p>
          <a:p>
            <a:pPr marL="171450" indent="-171450">
              <a:buFontTx/>
              <a:buChar char="-"/>
            </a:pPr>
            <a:r>
              <a:rPr lang="en-US" b="1" dirty="0"/>
              <a:t>[click] </a:t>
            </a:r>
            <a:r>
              <a:rPr lang="en-US" dirty="0"/>
              <a:t>And housing</a:t>
            </a:r>
          </a:p>
          <a:p>
            <a:pPr marL="171450" indent="-171450">
              <a:buFontTx/>
              <a:buChar char="-"/>
            </a:pPr>
            <a:r>
              <a:rPr lang="en-US" b="1" dirty="0"/>
              <a:t>[click] </a:t>
            </a:r>
            <a:r>
              <a:rPr lang="en-US" dirty="0"/>
              <a:t>And transportation </a:t>
            </a:r>
          </a:p>
          <a:p>
            <a:pPr marL="171450" indent="-171450">
              <a:buFontTx/>
              <a:buChar char="-"/>
            </a:pPr>
            <a:endParaRPr lang="en-US" dirty="0"/>
          </a:p>
          <a:p>
            <a:pPr marL="0" indent="0">
              <a:buFontTx/>
              <a:buNone/>
            </a:pPr>
            <a:r>
              <a:rPr lang="en-US" dirty="0"/>
              <a:t>And all of these components create the context in which individuals live, work, learn…</a:t>
            </a:r>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371789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Risk Factors for Substance Misuse at the Community Level, we see things like:</a:t>
            </a:r>
          </a:p>
          <a:p>
            <a:r>
              <a:rPr lang="en-US" b="1" dirty="0"/>
              <a:t>[click]</a:t>
            </a:r>
          </a:p>
          <a:p>
            <a:pPr marL="171450" indent="-171450">
              <a:buFontTx/>
              <a:buChar char="-"/>
            </a:pPr>
            <a:r>
              <a:rPr lang="en-US" dirty="0"/>
              <a:t>Low cost of substances –through promotional deals, happy hours, or low tax rates </a:t>
            </a:r>
          </a:p>
          <a:p>
            <a:pPr marL="171450" indent="-171450">
              <a:buFontTx/>
              <a:buChar char="-"/>
            </a:pPr>
            <a:r>
              <a:rPr lang="en-US" dirty="0"/>
              <a:t>High availability of substances – because there is a high density of retailers, or high availability through community events </a:t>
            </a:r>
          </a:p>
          <a:p>
            <a:pPr marL="171450" indent="-171450">
              <a:buFontTx/>
              <a:buChar char="-"/>
            </a:pPr>
            <a:r>
              <a:rPr lang="en-US" dirty="0"/>
              <a:t>As well as things like high rates of Poverty and violence</a:t>
            </a:r>
          </a:p>
          <a:p>
            <a:pPr marL="171450" indent="-171450">
              <a:buFontTx/>
              <a:buChar char="-"/>
            </a:pPr>
            <a:r>
              <a:rPr lang="en-US" dirty="0"/>
              <a:t>And within the community there is a lot of transition – which can be due to a lack of stable housing</a:t>
            </a:r>
          </a:p>
          <a:p>
            <a:pPr marL="0" indent="0">
              <a:buFontTx/>
              <a:buNone/>
            </a:pPr>
            <a:endParaRPr lang="en-US" dirty="0"/>
          </a:p>
          <a:p>
            <a:pPr marL="0" indent="0">
              <a:buFontTx/>
              <a:buNone/>
            </a:pPr>
            <a:r>
              <a:rPr lang="en-US" dirty="0"/>
              <a:t>We also see that things like: </a:t>
            </a:r>
            <a:r>
              <a:rPr lang="en-US" b="1" dirty="0"/>
              <a:t>[click] </a:t>
            </a:r>
            <a:endParaRPr lang="en-US" dirty="0"/>
          </a:p>
          <a:p>
            <a:pPr marL="171450" indent="-171450">
              <a:buFontTx/>
              <a:buChar char="-"/>
            </a:pPr>
            <a:r>
              <a:rPr lang="en-US" dirty="0"/>
              <a:t>Faith based resources or </a:t>
            </a:r>
          </a:p>
          <a:p>
            <a:pPr marL="171450" indent="-171450">
              <a:buFontTx/>
              <a:buChar char="-"/>
            </a:pPr>
            <a:r>
              <a:rPr lang="en-US" dirty="0"/>
              <a:t>Opportunities for positive activities outside of school hours within the community</a:t>
            </a:r>
          </a:p>
          <a:p>
            <a:pPr marL="0" indent="0">
              <a:buFontTx/>
              <a:buNone/>
            </a:pPr>
            <a:r>
              <a:rPr lang="en-US" dirty="0"/>
              <a:t>Serve as protective factors and reduce substance misuse </a:t>
            </a:r>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880842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Now let’s add our coalition into this picture </a:t>
            </a:r>
          </a:p>
          <a:p>
            <a:pPr marL="0" indent="0">
              <a:buFontTx/>
              <a:buNone/>
            </a:pPr>
            <a:endParaRPr lang="en-US" dirty="0"/>
          </a:p>
          <a:p>
            <a:pPr marL="0" indent="0">
              <a:buFontTx/>
              <a:buNone/>
            </a:pPr>
            <a:r>
              <a:rPr lang="en-US" dirty="0"/>
              <a:t>Based on our previous slide, we can see where there might be opportunities to work with community systems to either REDUCE risk factors, or INCREASE protective factors related to substance misuse.</a:t>
            </a:r>
          </a:p>
          <a:p>
            <a:pPr marL="0" indent="0">
              <a:buFontTx/>
              <a:buNone/>
            </a:pPr>
            <a:endParaRPr lang="en-US" dirty="0"/>
          </a:p>
          <a:p>
            <a:pPr marL="0" indent="0">
              <a:buFontTx/>
              <a:buNone/>
            </a:pPr>
            <a:r>
              <a:rPr lang="en-US" dirty="0"/>
              <a:t>For example, we could look at the retail landscape </a:t>
            </a:r>
            <a:r>
              <a:rPr lang="en-US" b="1" dirty="0"/>
              <a:t>[click] </a:t>
            </a:r>
            <a:r>
              <a:rPr lang="en-US" b="0" dirty="0"/>
              <a:t>to assess:</a:t>
            </a:r>
          </a:p>
          <a:p>
            <a:pPr marL="171450" indent="-171450">
              <a:buFontTx/>
              <a:buChar char="-"/>
            </a:pPr>
            <a:r>
              <a:rPr lang="en-US" b="0" dirty="0"/>
              <a:t>What is our retail density like? Do we have lots of alcohol or cannabis retailers in certain neighborhoods?</a:t>
            </a:r>
          </a:p>
          <a:p>
            <a:pPr marL="171450" indent="-171450">
              <a:buFontTx/>
              <a:buChar char="-"/>
            </a:pPr>
            <a:r>
              <a:rPr lang="en-US" b="0" dirty="0"/>
              <a:t>What’s our current tax rate for legal substances? How does that compare to other communities or states? </a:t>
            </a:r>
          </a:p>
          <a:p>
            <a:pPr marL="171450" indent="-171450">
              <a:buFontTx/>
              <a:buChar char="-"/>
            </a:pPr>
            <a:r>
              <a:rPr lang="en-US" b="0" dirty="0"/>
              <a:t>Is alcohol widely available and heavily promoted at lots of community events? </a:t>
            </a:r>
            <a:endParaRPr lang="en-US" b="1" dirty="0"/>
          </a:p>
          <a:p>
            <a:pPr marL="0" indent="0">
              <a:buFontTx/>
              <a:buNone/>
            </a:pPr>
            <a:endParaRPr lang="en-US" b="0"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250672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After our coalition assessed what was going on around density, or pricing, or availability of substances in our community, </a:t>
            </a:r>
          </a:p>
          <a:p>
            <a:pPr marL="0" indent="0">
              <a:buFontTx/>
              <a:buNone/>
            </a:pPr>
            <a:endParaRPr lang="en-US" b="1" dirty="0"/>
          </a:p>
          <a:p>
            <a:pPr marL="0" indent="0">
              <a:buFontTx/>
              <a:buNone/>
            </a:pPr>
            <a:r>
              <a:rPr lang="en-US" b="0" dirty="0"/>
              <a:t>We could then look for evidence-based strategies to address some of these. There are several Evidence-Based Resource Guides and Directories out there. Here’s one from SAMHSA: https://store.samhsa.gov/sites/default/files/SAMHSA_Digital_Download/pep22-06-01-006.pdf </a:t>
            </a:r>
          </a:p>
          <a:p>
            <a:pPr marL="0" indent="0">
              <a:buFontTx/>
              <a:buNone/>
            </a:pPr>
            <a:endParaRPr lang="en-US" b="0" dirty="0"/>
          </a:p>
          <a:p>
            <a:pPr marL="0" indent="0">
              <a:buFontTx/>
              <a:buNone/>
            </a:pPr>
            <a:r>
              <a:rPr lang="en-US" b="0" dirty="0"/>
              <a:t>We might look at addressing the risk factor of density through </a:t>
            </a:r>
          </a:p>
          <a:p>
            <a:pPr marL="171450" indent="-171450">
              <a:buFontTx/>
              <a:buChar char="-"/>
            </a:pPr>
            <a:r>
              <a:rPr lang="en-US" b="0" dirty="0"/>
              <a:t>a policy that limits the number of licenses for establishments that sell alcohol or cannabis, based on the population of the area. Or </a:t>
            </a:r>
          </a:p>
          <a:p>
            <a:pPr marL="171450" indent="-171450">
              <a:buFontTx/>
              <a:buChar char="-"/>
            </a:pPr>
            <a:r>
              <a:rPr lang="en-US" b="0" dirty="0"/>
              <a:t>A zoning law that determines where alcohol or cannabis establishments can be located </a:t>
            </a:r>
          </a:p>
          <a:p>
            <a:pPr marL="0" indent="0">
              <a:buFontTx/>
              <a:buNone/>
            </a:pPr>
            <a:endParaRPr lang="en-US" b="0" dirty="0"/>
          </a:p>
          <a:p>
            <a:pPr marL="0" indent="0">
              <a:buFontTx/>
              <a:buNone/>
            </a:pPr>
            <a:r>
              <a:rPr lang="en-US" b="0" dirty="0"/>
              <a:t>Or maybe our coalition found that the low price of legal substances was an important factor in our community. We might look at increasing price through:</a:t>
            </a:r>
          </a:p>
          <a:p>
            <a:pPr marL="171450" indent="-171450">
              <a:buFontTx/>
              <a:buChar char="-"/>
            </a:pPr>
            <a:r>
              <a:rPr lang="en-US" b="0" dirty="0"/>
              <a:t>An excise or sales tax on alcohol or cannabis </a:t>
            </a:r>
          </a:p>
          <a:p>
            <a:pPr marL="171450" indent="-171450">
              <a:buFontTx/>
              <a:buChar char="-"/>
            </a:pPr>
            <a:r>
              <a:rPr lang="en-US" b="0" dirty="0"/>
              <a:t>Or a policy that limits retailers’ ability to offer price promotions like “2 for 1” or restricts bars and restaurants’ in the “happy hour” or “bottomless drink” specials they can offer</a:t>
            </a:r>
          </a:p>
          <a:p>
            <a:pPr marL="0" indent="0">
              <a:buFontTx/>
              <a:buNone/>
            </a:pPr>
            <a:endParaRPr lang="en-US" b="0" dirty="0"/>
          </a:p>
          <a:p>
            <a:pPr marL="0" indent="0">
              <a:buFontTx/>
              <a:buNone/>
            </a:pPr>
            <a:r>
              <a:rPr lang="en-US" b="0" dirty="0"/>
              <a:t>Or maybe the coalition decides to focus on reducing the social accessibility or restricting marketing through </a:t>
            </a:r>
          </a:p>
          <a:p>
            <a:pPr marL="171450" indent="-171450">
              <a:buFontTx/>
              <a:buChar char="-"/>
            </a:pPr>
            <a:r>
              <a:rPr lang="en-US" b="0" dirty="0"/>
              <a:t>Organizational or event policies that agree to hold alcohol-free events, designate sober spaces; or </a:t>
            </a:r>
          </a:p>
          <a:p>
            <a:pPr marL="171450" indent="-171450">
              <a:buFontTx/>
              <a:buChar char="-"/>
            </a:pPr>
            <a:r>
              <a:rPr lang="en-US" b="0" dirty="0"/>
              <a:t>Policies that eliminate or restrict the marketing of substance at a music event, art festival, cultural celebration, or the like </a:t>
            </a:r>
          </a:p>
          <a:p>
            <a:pPr marL="0" indent="0">
              <a:buFontTx/>
              <a:buNone/>
            </a:pPr>
            <a:endParaRPr lang="en-US" b="0"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290233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Your coalition could take a similar approach to INCREASING a protective factor like positive social activities for young people and work with afterschool programs, boys and girls clubs, parks and rec. </a:t>
            </a:r>
            <a:endParaRPr lang="en-US" b="1" dirty="0"/>
          </a:p>
          <a:p>
            <a:pPr marL="0" indent="0">
              <a:buFontTx/>
              <a:buNone/>
            </a:pPr>
            <a:endParaRPr lang="en-US" b="0"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1322343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So we’ve just talked about lots of different sectors within the community – I’m curious about which of these you already have involved in your coalition.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You can scan the QR code again, or if you still have the last poll pulled up on your phone or computer, it should take you to the next question.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Go ahead and pick all that apply </a:t>
            </a:r>
          </a:p>
          <a:p>
            <a:endParaRPr lang="en-US" sz="1400" dirty="0">
              <a:latin typeface="Arial" panose="020B0604020202020204" pitchFamily="34" charset="0"/>
              <a:cs typeface="Arial" panose="020B0604020202020204" pitchFamily="34" charset="0"/>
            </a:endParaRPr>
          </a:p>
          <a:p>
            <a:r>
              <a:rPr lang="en-US" sz="1400" i="1" dirty="0">
                <a:latin typeface="Arial" panose="020B0604020202020204" pitchFamily="34" charset="0"/>
                <a:cs typeface="Arial" panose="020B0604020202020204" pitchFamily="34" charset="0"/>
              </a:rPr>
              <a:t>Comment on results – tie to diverse stakeholders + ideas for further diversifying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My link: https://www.mentimeter.com/app/presentation/alrzc1m9sjrm9quzeonzj5e4kcbmhxyu/pqz3c7w5b3g3/edit </a:t>
            </a:r>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1554588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some of this is newer to you – or your coalition members</a:t>
            </a:r>
          </a:p>
          <a:p>
            <a:endParaRPr lang="en-US" dirty="0"/>
          </a:p>
          <a:p>
            <a:r>
              <a:rPr lang="en-US" dirty="0"/>
              <a:t>Here are a few resources to support skill-building around risk and protective factors and taking a community-wide approach to prevention. </a:t>
            </a:r>
          </a:p>
          <a:p>
            <a:endParaRPr lang="en-US" dirty="0"/>
          </a:p>
          <a:p>
            <a:r>
              <a:rPr lang="en-US" b="1" dirty="0"/>
              <a:t>[click] </a:t>
            </a:r>
            <a:r>
              <a:rPr lang="en-US" dirty="0"/>
              <a:t>SAMHSA has several fact sheets and resource guides – a couple of which are linked here.</a:t>
            </a:r>
          </a:p>
          <a:p>
            <a:endParaRPr lang="en-US" dirty="0"/>
          </a:p>
          <a:p>
            <a:r>
              <a:rPr lang="en-US" b="1" dirty="0"/>
              <a:t>[click] </a:t>
            </a:r>
            <a:r>
              <a:rPr lang="en-US" dirty="0"/>
              <a:t>The Rocky Mountain Public Health Training Center also has a couple of free, self-paced modules that are great for those leading substance misuse prevention work – as well as community members or coalition partners</a:t>
            </a:r>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196384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a picture of the different sectors that make up our community </a:t>
            </a:r>
          </a:p>
          <a:p>
            <a:endParaRPr lang="en-US" dirty="0"/>
          </a:p>
          <a:p>
            <a:r>
              <a:rPr lang="en-US" dirty="0"/>
              <a:t>And we have an understanding of risk and protective factors and how we might impact some of them at the community level</a:t>
            </a:r>
          </a:p>
          <a:p>
            <a:endParaRPr lang="en-US" dirty="0"/>
          </a:p>
          <a:p>
            <a:r>
              <a:rPr lang="en-US" dirty="0"/>
              <a:t>But there are so many options, how do we know where to focus? </a:t>
            </a:r>
          </a:p>
          <a:p>
            <a:endParaRPr lang="en-US" dirty="0"/>
          </a:p>
          <a:p>
            <a:r>
              <a:rPr lang="en-US" dirty="0"/>
              <a:t>In order to know where our coalition can have the most impact, we need to really understand substance misuse in our communities</a:t>
            </a:r>
          </a:p>
          <a:p>
            <a:endParaRPr lang="en-US" dirty="0"/>
          </a:p>
          <a:p>
            <a:r>
              <a:rPr lang="en-US" dirty="0"/>
              <a:t>Let’s start with a problem – </a:t>
            </a:r>
            <a:r>
              <a:rPr lang="en-US" b="1" dirty="0"/>
              <a:t>[click] </a:t>
            </a:r>
            <a:r>
              <a:rPr lang="en-US" dirty="0"/>
              <a:t>Prescription drug misuse. </a:t>
            </a:r>
          </a:p>
          <a:p>
            <a:endParaRPr lang="en-US" dirty="0"/>
          </a:p>
          <a:p>
            <a:r>
              <a:rPr lang="en-US" dirty="0"/>
              <a:t>Why does this problem exist? </a:t>
            </a:r>
            <a:r>
              <a:rPr lang="en-US" b="1" dirty="0"/>
              <a:t>[click] </a:t>
            </a:r>
            <a:r>
              <a:rPr lang="en-US" dirty="0"/>
              <a:t>(ideas: https://www.samhsa.gov/data/sites/default/files/report_3210/ShortReport-3210.html) </a:t>
            </a:r>
          </a:p>
          <a:p>
            <a:endParaRPr lang="en-US" dirty="0"/>
          </a:p>
          <a:p>
            <a:r>
              <a:rPr lang="en-US" dirty="0"/>
              <a:t>Drop your answers in the chat </a:t>
            </a:r>
          </a:p>
          <a:p>
            <a:pPr marL="171450" indent="-171450">
              <a:buFontTx/>
              <a:buChar char="-"/>
            </a:pPr>
            <a:r>
              <a:rPr lang="en-US" i="1" dirty="0"/>
              <a:t>Physicians are Overprescribing </a:t>
            </a:r>
          </a:p>
          <a:p>
            <a:pPr marL="171450" indent="-171450">
              <a:buFontTx/>
              <a:buChar char="-"/>
            </a:pPr>
            <a:r>
              <a:rPr lang="en-US" i="1" dirty="0"/>
              <a:t>Many prescribed medications are highly addictive – leading to misuse </a:t>
            </a:r>
          </a:p>
          <a:p>
            <a:pPr marL="171450" indent="-171450">
              <a:buFontTx/>
              <a:buChar char="-"/>
            </a:pPr>
            <a:r>
              <a:rPr lang="en-US" i="1" dirty="0"/>
              <a:t>Deal with Mental health issues</a:t>
            </a:r>
          </a:p>
          <a:p>
            <a:pPr marL="171450" indent="-171450">
              <a:buFontTx/>
              <a:buChar char="-"/>
            </a:pPr>
            <a:r>
              <a:rPr lang="en-US" i="1" dirty="0"/>
              <a:t>Stress relief </a:t>
            </a:r>
          </a:p>
          <a:p>
            <a:pPr marL="171450" indent="-171450">
              <a:buFontTx/>
              <a:buChar char="-"/>
            </a:pPr>
            <a:r>
              <a:rPr lang="en-US" i="1" dirty="0"/>
              <a:t>Relieve pain  </a:t>
            </a:r>
          </a:p>
          <a:p>
            <a:pPr marL="171450" indent="-171450">
              <a:buFontTx/>
              <a:buChar char="-"/>
            </a:pPr>
            <a:r>
              <a:rPr lang="en-US" i="1" dirty="0"/>
              <a:t>Stay alert </a:t>
            </a:r>
          </a:p>
          <a:p>
            <a:pPr marL="0" indent="0">
              <a:buFontTx/>
              <a:buNone/>
            </a:pPr>
            <a:endParaRPr lang="en-US" dirty="0"/>
          </a:p>
          <a:p>
            <a:pPr marL="0" indent="0">
              <a:buFontTx/>
              <a:buNone/>
            </a:pPr>
            <a:r>
              <a:rPr lang="en-US" i="1" dirty="0"/>
              <a:t>Pick 1 from the chat:</a:t>
            </a:r>
          </a:p>
          <a:p>
            <a:pPr marL="0" indent="0">
              <a:buFontTx/>
              <a:buNone/>
            </a:pPr>
            <a:r>
              <a:rPr lang="en-US" b="1" i="0" dirty="0"/>
              <a:t>[click] </a:t>
            </a:r>
            <a:r>
              <a:rPr lang="en-US" b="0" i="0" dirty="0"/>
              <a:t>why does this happen?</a:t>
            </a:r>
          </a:p>
          <a:p>
            <a:pPr marL="0" indent="0">
              <a:buFontTx/>
              <a:buNone/>
            </a:pPr>
            <a:r>
              <a:rPr lang="en-US" b="0" i="1" dirty="0"/>
              <a:t>- </a:t>
            </a:r>
            <a:r>
              <a:rPr lang="en-US" i="1" dirty="0"/>
              <a:t>Why does overprescribing happen?</a:t>
            </a:r>
          </a:p>
          <a:p>
            <a:pPr marL="0" indent="0">
              <a:buFontTx/>
              <a:buNone/>
            </a:pPr>
            <a:r>
              <a:rPr lang="en-US" i="1" dirty="0"/>
              <a:t>- Why are there mental health issues? Why are people stressed? Why are people in pain? </a:t>
            </a:r>
          </a:p>
          <a:p>
            <a:pPr marL="0" indent="0">
              <a:buFontTx/>
              <a:buNone/>
            </a:pPr>
            <a:endParaRPr lang="en-US" i="0" dirty="0"/>
          </a:p>
          <a:p>
            <a:pPr marL="0" indent="0">
              <a:buFontTx/>
              <a:buNone/>
            </a:pPr>
            <a:r>
              <a:rPr lang="en-US" i="0" dirty="0"/>
              <a:t>Drop your answers in the chat</a:t>
            </a:r>
          </a:p>
          <a:p>
            <a:pPr marL="171450" indent="-171450">
              <a:buFontTx/>
              <a:buChar char="-"/>
            </a:pPr>
            <a:r>
              <a:rPr lang="en-US" i="1" dirty="0"/>
              <a:t>economic, family, job loss stressors </a:t>
            </a:r>
          </a:p>
          <a:p>
            <a:pPr marL="171450" indent="-171450">
              <a:buFontTx/>
              <a:buChar char="-"/>
            </a:pPr>
            <a:r>
              <a:rPr lang="en-US" i="1" dirty="0"/>
              <a:t>Working 2 jobs</a:t>
            </a:r>
          </a:p>
          <a:p>
            <a:pPr marL="171450" indent="-171450">
              <a:buFontTx/>
              <a:buChar char="-"/>
            </a:pPr>
            <a:r>
              <a:rPr lang="en-US" i="1" dirty="0"/>
              <a:t>Don’t have insurance or consistent healthcare access to deal with health issues </a:t>
            </a:r>
          </a:p>
          <a:p>
            <a:pPr marL="171450" indent="-171450">
              <a:buFontTx/>
              <a:buChar char="-"/>
            </a:pPr>
            <a:r>
              <a:rPr lang="en-US" i="1" dirty="0"/>
              <a:t>Stigma against mental health issues </a:t>
            </a:r>
          </a:p>
          <a:p>
            <a:pPr marL="0" indent="0">
              <a:buFontTx/>
              <a:buNone/>
            </a:pPr>
            <a:endParaRPr lang="en-US" i="1" dirty="0"/>
          </a:p>
          <a:p>
            <a:pPr marL="0" indent="0">
              <a:buFontTx/>
              <a:buNone/>
            </a:pPr>
            <a:r>
              <a:rPr lang="en-US" i="0" dirty="0"/>
              <a:t>pick one from chat:</a:t>
            </a:r>
          </a:p>
          <a:p>
            <a:pPr marL="0" indent="0">
              <a:buFontTx/>
              <a:buNone/>
            </a:pPr>
            <a:r>
              <a:rPr lang="en-US" b="1" i="0" dirty="0"/>
              <a:t>{click} </a:t>
            </a:r>
            <a:r>
              <a:rPr lang="en-US" b="0" i="0" dirty="0"/>
              <a:t>Why is it that ________?</a:t>
            </a:r>
          </a:p>
          <a:p>
            <a:pPr marL="0" indent="0">
              <a:buFontTx/>
              <a:buNone/>
            </a:pPr>
            <a:endParaRPr lang="en-US" b="0" i="0" dirty="0"/>
          </a:p>
          <a:p>
            <a:pPr marL="0" indent="0">
              <a:buFontTx/>
              <a:buNone/>
            </a:pPr>
            <a:r>
              <a:rPr lang="en-US" b="0" i="0" dirty="0"/>
              <a:t>pick one from chat:</a:t>
            </a:r>
          </a:p>
          <a:p>
            <a:pPr marL="0" indent="0">
              <a:buFontTx/>
              <a:buNone/>
            </a:pPr>
            <a:r>
              <a:rPr lang="en-US" b="1" i="0" dirty="0"/>
              <a:t>[click] </a:t>
            </a:r>
            <a:r>
              <a:rPr lang="en-US" b="0" i="0" dirty="0"/>
              <a:t>And why is that? What’s causing that problem?</a:t>
            </a:r>
          </a:p>
          <a:p>
            <a:pPr marL="0" indent="0">
              <a:buFontTx/>
              <a:buNone/>
            </a:pPr>
            <a:endParaRPr lang="en-US" b="0" i="0" dirty="0"/>
          </a:p>
          <a:p>
            <a:pPr marL="0" indent="0">
              <a:buFontTx/>
              <a:buNone/>
            </a:pPr>
            <a:r>
              <a:rPr lang="en-US" b="0" i="0" dirty="0"/>
              <a:t>The process that we just went through is called </a:t>
            </a:r>
            <a:r>
              <a:rPr lang="en-US" b="1" i="0" dirty="0"/>
              <a:t>[click] </a:t>
            </a:r>
            <a:r>
              <a:rPr lang="en-US" b="0" i="0" dirty="0"/>
              <a:t>“The 5 Whys”</a:t>
            </a:r>
          </a:p>
          <a:p>
            <a:pPr marL="0" indent="0">
              <a:buFontTx/>
              <a:buNone/>
            </a:pPr>
            <a:endParaRPr lang="en-US" b="0" i="0" dirty="0"/>
          </a:p>
          <a:p>
            <a:pPr marL="0" indent="0">
              <a:buFontTx/>
              <a:buNone/>
            </a:pPr>
            <a:r>
              <a:rPr lang="en-US" b="0" i="0" dirty="0"/>
              <a:t>We could do a similar process to try and better understand why young people in your community are using cannabis… or why cannabis use rates among pregnant women are on the rise… or why alcohol misuse rates in certain neighborhoods is higher. </a:t>
            </a:r>
          </a:p>
          <a:p>
            <a:pPr marL="0" indent="0">
              <a:buFontTx/>
              <a:buNone/>
            </a:pPr>
            <a:endParaRPr lang="en-US" b="0" i="0" dirty="0"/>
          </a:p>
          <a:p>
            <a:pPr marL="0" indent="0">
              <a:buFontTx/>
              <a:buNone/>
            </a:pPr>
            <a:r>
              <a:rPr lang="en-US" b="0" i="0" dirty="0"/>
              <a:t>This is a great activity for a diverse coalition to undertake because people will come with different perspectives and knowledge in different areas. </a:t>
            </a:r>
          </a:p>
          <a:p>
            <a:pPr marL="0" indent="0">
              <a:buFontTx/>
              <a:buNone/>
            </a:pPr>
            <a:r>
              <a:rPr lang="en-US" b="0" i="0" dirty="0"/>
              <a:t>Whereas I might say “I have no idea why misuse rates in this county are so much higher than in the next county over” – individuals from that county will likely have lots of insight. </a:t>
            </a:r>
          </a:p>
          <a:p>
            <a:pPr marL="0" indent="0">
              <a:buFontTx/>
              <a:buNone/>
            </a:pPr>
            <a:endParaRPr lang="en-US" b="0" i="0" dirty="0"/>
          </a:p>
          <a:p>
            <a:pPr marL="0" indent="0">
              <a:buFontTx/>
              <a:buNone/>
            </a:pPr>
            <a:r>
              <a:rPr lang="en-US" b="0" i="0" dirty="0"/>
              <a:t>So when you’re doing this exercise, consider who you have around the table. </a:t>
            </a:r>
            <a:endParaRPr lang="en-US" b="1" i="1" dirty="0"/>
          </a:p>
          <a:p>
            <a:endParaRPr lang="en-US" dirty="0"/>
          </a:p>
          <a:p>
            <a:r>
              <a:rPr lang="en-US" dirty="0"/>
              <a:t>Let’s use an example of a coalition that is focusing on Reducing Prescription Drug Misuse </a:t>
            </a:r>
          </a:p>
          <a:p>
            <a:pPr marL="171450" indent="-171450">
              <a:buFontTx/>
              <a:buChar char="-"/>
            </a:pPr>
            <a:r>
              <a:rPr lang="en-US" dirty="0"/>
              <a:t>We start with what we see:</a:t>
            </a:r>
          </a:p>
          <a:p>
            <a:pPr marL="171450" indent="-171450">
              <a:buFontTx/>
              <a:buChar char="-"/>
            </a:pPr>
            <a:r>
              <a:rPr lang="en-US" dirty="0"/>
              <a:t>Now we want to dig deeper – what are the patterns that we see?</a:t>
            </a:r>
          </a:p>
          <a:p>
            <a:pPr marL="171450" indent="-171450">
              <a:buFontTx/>
              <a:buChar char="-"/>
            </a:pPr>
            <a:r>
              <a:rPr lang="en-US" dirty="0"/>
              <a:t>Okay, let’s go deeper still – what is contributing to higher rates among _____?</a:t>
            </a:r>
          </a:p>
          <a:p>
            <a:pPr marL="628650" lvl="1" indent="-171450">
              <a:buFontTx/>
              <a:buChar char="-"/>
            </a:pPr>
            <a:r>
              <a:rPr lang="en-US" dirty="0"/>
              <a:t>Systems in place leading to </a:t>
            </a:r>
          </a:p>
          <a:p>
            <a:pPr marL="628650" lvl="1" indent="-171450">
              <a:buFontTx/>
              <a:buChar char="-"/>
            </a:pPr>
            <a:r>
              <a:rPr lang="en-US" dirty="0"/>
              <a:t>The misuse rates are highest among ______ </a:t>
            </a:r>
          </a:p>
          <a:p>
            <a:pPr marL="628650" lvl="1" indent="-171450">
              <a:buFontTx/>
              <a:buChar char="-"/>
            </a:pPr>
            <a:r>
              <a:rPr lang="en-US" dirty="0"/>
              <a:t>Hospitalizations, Deaths </a:t>
            </a:r>
          </a:p>
        </p:txBody>
      </p:sp>
      <p:sp>
        <p:nvSpPr>
          <p:cNvPr id="4" name="Slide Number Placeholder 3"/>
          <p:cNvSpPr>
            <a:spLocks noGrp="1"/>
          </p:cNvSpPr>
          <p:nvPr>
            <p:ph type="sldNum" sz="quarter" idx="5"/>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2171684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dirty="0"/>
              <a:t>Depending on where your responses to an exercise like the 5 Whys takes you – can help you figure out which sectors to focus on</a:t>
            </a:r>
          </a:p>
          <a:p>
            <a:pPr marL="0" indent="0">
              <a:buFontTx/>
              <a:buNone/>
            </a:pPr>
            <a:endParaRPr lang="en-US" b="0" dirty="0"/>
          </a:p>
          <a:p>
            <a:pPr marL="171450" indent="-171450">
              <a:buFontTx/>
              <a:buChar char="-"/>
            </a:pPr>
            <a:r>
              <a:rPr lang="en-US" b="1" dirty="0"/>
              <a:t>[click] </a:t>
            </a:r>
            <a:r>
              <a:rPr lang="en-US" b="0" dirty="0"/>
              <a:t>Are the issues contributing to prescription drug misuse in your community healthcare related? </a:t>
            </a:r>
          </a:p>
          <a:p>
            <a:pPr marL="628650" lvl="1" indent="-171450">
              <a:buFontTx/>
              <a:buChar char="-"/>
            </a:pPr>
            <a:r>
              <a:rPr lang="en-US" b="0" dirty="0"/>
              <a:t>Overprescribing by physicians</a:t>
            </a:r>
          </a:p>
          <a:p>
            <a:pPr marL="628650" lvl="1" indent="-171450">
              <a:buFontTx/>
              <a:buChar char="-"/>
            </a:pPr>
            <a:r>
              <a:rPr lang="en-US" b="0" dirty="0"/>
              <a:t>Inconsistent health care</a:t>
            </a:r>
          </a:p>
          <a:p>
            <a:pPr marL="628650" lvl="1" indent="-171450">
              <a:buFontTx/>
              <a:buChar char="-"/>
            </a:pPr>
            <a:r>
              <a:rPr lang="en-US" b="0" dirty="0"/>
              <a:t>Lack of access to mental health resources</a:t>
            </a:r>
          </a:p>
          <a:p>
            <a:pPr marL="628650" lvl="1" indent="-171450">
              <a:buFontTx/>
              <a:buChar char="-"/>
            </a:pPr>
            <a:r>
              <a:rPr lang="en-US" b="0" dirty="0"/>
              <a:t>Stigma around mental health issues</a:t>
            </a:r>
          </a:p>
          <a:p>
            <a:pPr marL="171450" indent="-171450">
              <a:buFontTx/>
              <a:buChar char="-"/>
            </a:pPr>
            <a:endParaRPr lang="en-US" b="0" dirty="0"/>
          </a:p>
          <a:p>
            <a:pPr marL="171450" indent="-171450">
              <a:buFontTx/>
              <a:buChar char="-"/>
            </a:pPr>
            <a:r>
              <a:rPr lang="en-US" b="1" dirty="0"/>
              <a:t>[click] </a:t>
            </a:r>
            <a:r>
              <a:rPr lang="en-US" b="0" dirty="0"/>
              <a:t>Are there violence or safety issues contributing to drug misuse? </a:t>
            </a:r>
          </a:p>
          <a:p>
            <a:pPr marL="171450" indent="-171450">
              <a:buFontTx/>
              <a:buChar char="-"/>
            </a:pPr>
            <a:endParaRPr lang="en-US" b="0" dirty="0"/>
          </a:p>
          <a:p>
            <a:pPr marL="171450" indent="-171450">
              <a:buFontTx/>
              <a:buChar char="-"/>
            </a:pPr>
            <a:r>
              <a:rPr lang="en-US" b="1" dirty="0"/>
              <a:t>[click] </a:t>
            </a:r>
            <a:r>
              <a:rPr lang="en-US" b="0" dirty="0"/>
              <a:t>Or are the issues contributing to misuse in your community more about economics?</a:t>
            </a:r>
          </a:p>
          <a:p>
            <a:pPr marL="628650" lvl="1" indent="-171450">
              <a:buFontTx/>
              <a:buChar char="-"/>
            </a:pPr>
            <a:r>
              <a:rPr lang="en-US" b="0" dirty="0"/>
              <a:t>Unemployment or underemployment</a:t>
            </a:r>
          </a:p>
          <a:p>
            <a:pPr marL="628650" lvl="1" indent="-171450">
              <a:buFontTx/>
              <a:buChar char="-"/>
            </a:pPr>
            <a:r>
              <a:rPr lang="en-US" b="0" dirty="0"/>
              <a:t>Being unhoused or lacking stable housing </a:t>
            </a:r>
          </a:p>
          <a:p>
            <a:pPr marL="628650" lvl="1" indent="-171450">
              <a:buFontTx/>
              <a:buChar char="-"/>
            </a:pPr>
            <a:r>
              <a:rPr lang="en-US" b="0" dirty="0"/>
              <a:t>Living paycheck to paycheck or struggling with debt</a:t>
            </a:r>
          </a:p>
          <a:p>
            <a:pPr marL="628650" lvl="1" indent="-171450">
              <a:buFontTx/>
              <a:buChar char="-"/>
            </a:pPr>
            <a:endParaRPr lang="en-US" b="0" dirty="0"/>
          </a:p>
        </p:txBody>
      </p:sp>
      <p:sp>
        <p:nvSpPr>
          <p:cNvPr id="4" name="Slide Number Placeholder 3"/>
          <p:cNvSpPr>
            <a:spLocks noGrp="1"/>
          </p:cNvSpPr>
          <p:nvPr>
            <p:ph type="sldNum" sz="quarter" idx="5"/>
          </p:nvPr>
        </p:nvSpPr>
        <p:spPr/>
        <p:txBody>
          <a:bodyPr/>
          <a:lstStyle/>
          <a:p>
            <a:fld id="{75407F5E-1248-0D41-AA81-B50EA45314DF}" type="slidenum">
              <a:rPr lang="en-US" smtClean="0"/>
              <a:t>18</a:t>
            </a:fld>
            <a:endParaRPr lang="en-US"/>
          </a:p>
        </p:txBody>
      </p:sp>
    </p:spTree>
    <p:extLst>
      <p:ext uri="{BB962C8B-B14F-4D97-AF65-F5344CB8AC3E}">
        <p14:creationId xmlns:p14="http://schemas.microsoft.com/office/powerpoint/2010/main" val="640769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me a thumbs up emoji if you’ve seen or are familiar with the “iceberg” model</a:t>
            </a:r>
          </a:p>
          <a:p>
            <a:endParaRPr lang="en-US" dirty="0"/>
          </a:p>
          <a:p>
            <a:r>
              <a:rPr lang="en-US" dirty="0"/>
              <a:t>This is how it works. </a:t>
            </a:r>
            <a:r>
              <a:rPr lang="en-US" b="1" dirty="0"/>
              <a:t>[click]</a:t>
            </a:r>
            <a:endParaRPr lang="en-US" dirty="0"/>
          </a:p>
          <a:p>
            <a:endParaRPr lang="en-US" dirty="0"/>
          </a:p>
          <a:p>
            <a:r>
              <a:rPr lang="en-US" dirty="0"/>
              <a:t>You see something visible above the water. This is what’s happening right in front of you. </a:t>
            </a:r>
          </a:p>
          <a:p>
            <a:endParaRPr lang="en-US" dirty="0"/>
          </a:p>
          <a:p>
            <a:r>
              <a:rPr lang="en-US" dirty="0"/>
              <a:t>In this example, “overeating” is the event that is happening. </a:t>
            </a:r>
          </a:p>
          <a:p>
            <a:r>
              <a:rPr lang="en-US" b="1" dirty="0"/>
              <a:t>[click] </a:t>
            </a:r>
            <a:r>
              <a:rPr lang="en-US" dirty="0"/>
              <a:t>We could also use the example of “someone drives home intoxicated” </a:t>
            </a:r>
          </a:p>
          <a:p>
            <a:r>
              <a:rPr lang="en-US" dirty="0"/>
              <a:t>We could just look at this event and plan for how to deal with the event</a:t>
            </a:r>
          </a:p>
          <a:p>
            <a:endParaRPr lang="en-US" dirty="0"/>
          </a:p>
          <a:p>
            <a:r>
              <a:rPr lang="en-US" dirty="0"/>
              <a:t>If we look a little underneath the surface, though, we would look for the patterns </a:t>
            </a:r>
          </a:p>
          <a:p>
            <a:r>
              <a:rPr lang="en-US" b="1" dirty="0"/>
              <a:t>[click] </a:t>
            </a:r>
            <a:r>
              <a:rPr lang="en-US" b="0" dirty="0"/>
              <a:t>it’s not a single instance of overeating, but rather a pattern of regularly overeating </a:t>
            </a:r>
          </a:p>
          <a:p>
            <a:r>
              <a:rPr lang="en-US" b="0" dirty="0"/>
              <a:t>Or regularly drinking to intoxication </a:t>
            </a:r>
          </a:p>
          <a:p>
            <a:endParaRPr lang="en-US" b="0" dirty="0"/>
          </a:p>
          <a:p>
            <a:r>
              <a:rPr lang="en-US" b="0" dirty="0"/>
              <a:t>Going deeper beneath the surface we start to look at the structures and systems that are causing the regular overeating</a:t>
            </a:r>
          </a:p>
          <a:p>
            <a:r>
              <a:rPr lang="en-US" b="1" dirty="0"/>
              <a:t>[click] </a:t>
            </a:r>
            <a:r>
              <a:rPr lang="en-US" b="0" dirty="0"/>
              <a:t>the overeating is a way to handle the stress at work </a:t>
            </a:r>
          </a:p>
          <a:p>
            <a:r>
              <a:rPr lang="en-US" b="0" dirty="0"/>
              <a:t>The regular intoxication is a way to escape and deal with the anger of being laid off </a:t>
            </a:r>
            <a:endParaRPr lang="en-US" b="1" dirty="0"/>
          </a:p>
          <a:p>
            <a:endParaRPr lang="en-US" dirty="0"/>
          </a:p>
          <a:p>
            <a:r>
              <a:rPr lang="en-US" dirty="0"/>
              <a:t>Going deeper still [</a:t>
            </a:r>
            <a:r>
              <a:rPr lang="en-US" b="1" dirty="0"/>
              <a:t>click] </a:t>
            </a:r>
            <a:r>
              <a:rPr lang="en-US" b="0" dirty="0"/>
              <a:t>we examine the patterns of thinking – or the narratives or mental models that have been in place a long time </a:t>
            </a:r>
          </a:p>
          <a:p>
            <a:r>
              <a:rPr lang="en-US" b="0" dirty="0"/>
              <a:t>The stress of not having a job is compounded by feelings of inadequacy of not being able to provide for my family – a lack of identity and pride </a:t>
            </a:r>
          </a:p>
          <a:p>
            <a:endParaRPr lang="en-US" b="0" dirty="0"/>
          </a:p>
          <a:p>
            <a:r>
              <a:rPr lang="en-US" b="0" dirty="0"/>
              <a:t>This is an example from an individual perspective.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426738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d10948630_6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ed10948630_6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Carissa (reads from slide)</a:t>
            </a:r>
            <a:endParaRPr/>
          </a:p>
        </p:txBody>
      </p:sp>
      <p:sp>
        <p:nvSpPr>
          <p:cNvPr id="107" name="Google Shape;107;ged10948630_6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an example from an individual perspective – from a community perspective </a:t>
            </a:r>
          </a:p>
          <a:p>
            <a:endParaRPr lang="en-US" dirty="0"/>
          </a:p>
          <a:p>
            <a:r>
              <a:rPr lang="en-US" dirty="0"/>
              <a:t>Our youth risk and behavior factor survey shows that binge drinking is a problem in our community </a:t>
            </a:r>
          </a:p>
          <a:p>
            <a:endParaRPr lang="en-US" dirty="0"/>
          </a:p>
          <a:p>
            <a:r>
              <a:rPr lang="en-US" dirty="0"/>
              <a:t>When we dig in to learn more about the problem – we find that binge drinking is especially prevalent amongst our Lesbian, Gay, Bisexual, Transgender, Queer, and Gender-expansive young people and that rates have recently risen. </a:t>
            </a:r>
          </a:p>
          <a:p>
            <a:endParaRPr lang="en-US" dirty="0"/>
          </a:p>
          <a:p>
            <a:r>
              <a:rPr lang="en-US" dirty="0"/>
              <a:t>When we get curious about why, we start to see that </a:t>
            </a:r>
            <a:r>
              <a:rPr lang="en-US" b="0" i="0" dirty="0">
                <a:solidFill>
                  <a:srgbClr val="151515"/>
                </a:solidFill>
                <a:effectLst/>
                <a:latin typeface="freight-text-pro"/>
              </a:rPr>
              <a:t>More than 1 in 3 LGBTQ Americans faced discrimination of some kind in the past year (source: https://www.americanprogress.org/article/state-lgbtq-community-2020/). The discrimination either from individuals – or through policies and practices that don’t provide gender neutral bathrooms or restrict which bathroom individuals can use – or laws that criminalize expression through banning drag shows - is contributing to high rates of mental health issues like anxiety and depression – with </a:t>
            </a:r>
            <a:r>
              <a:rPr lang="en-US" b="0" i="0" dirty="0">
                <a:solidFill>
                  <a:srgbClr val="101066"/>
                </a:solidFill>
                <a:effectLst/>
                <a:latin typeface="Manrope"/>
              </a:rPr>
              <a:t>45% of LGBTQ youth who seriously considered suicide in the past year (source: https://www.thetrevorproject.org/survey-2022/#mental-health-suicide-risk).</a:t>
            </a:r>
          </a:p>
          <a:p>
            <a:endParaRPr lang="en-US" b="0" i="0" dirty="0">
              <a:solidFill>
                <a:srgbClr val="101066"/>
              </a:solidFill>
              <a:effectLst/>
              <a:latin typeface="Manrope"/>
            </a:endParaRPr>
          </a:p>
          <a:p>
            <a:r>
              <a:rPr lang="en-US" b="0" i="0" dirty="0">
                <a:solidFill>
                  <a:srgbClr val="101066"/>
                </a:solidFill>
                <a:effectLst/>
                <a:latin typeface="Manrope"/>
              </a:rPr>
              <a:t>And way down deep are the mental models – the ways of thinking – that have led to the policies that are in place or keep them in place. </a:t>
            </a:r>
          </a:p>
          <a:p>
            <a:r>
              <a:rPr lang="en-US" b="0" i="0" dirty="0">
                <a:solidFill>
                  <a:srgbClr val="101066"/>
                </a:solidFill>
                <a:effectLst/>
                <a:latin typeface="Manrope"/>
              </a:rPr>
              <a:t>It’s important to remember, some of what’s in this level are beliefs and values we are aware of – because they are values we are taught from our parents or religious institutions – which much of what’s on this level is unconscious. We do things a certain way because that’s how we always have and we haven’t stopped to think about the why or the impact.</a:t>
            </a:r>
          </a:p>
          <a:p>
            <a:endParaRPr lang="en-US" b="0" i="0" dirty="0">
              <a:solidFill>
                <a:srgbClr val="101066"/>
              </a:solidFill>
              <a:effectLst/>
              <a:latin typeface="Manrope"/>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157192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dirty="0"/>
              <a:t>So how is this a useful tool for our coalition? An activity like the iceberg can help you figure out which sectors to focus on</a:t>
            </a:r>
          </a:p>
          <a:p>
            <a:pPr marL="0" indent="0">
              <a:buFontTx/>
              <a:buNone/>
            </a:pPr>
            <a:endParaRPr lang="en-US" b="0" dirty="0"/>
          </a:p>
          <a:p>
            <a:pPr marL="0" indent="0">
              <a:buFontTx/>
              <a:buNone/>
            </a:pPr>
            <a:r>
              <a:rPr lang="en-US" b="0" dirty="0"/>
              <a:t>Rather than only addressing what is at the “tip of the iceberg” – the act of binge drinking – we now have the opportunity through our deeper understanding of the problem – to work with youth-serving organizations, schools, faith groups, and mental health providers to support young people who are facing discrimination in order to reduce their use of binge drinking as a coping skill.</a:t>
            </a:r>
          </a:p>
          <a:p>
            <a:pPr marL="0" indent="0">
              <a:buFontTx/>
              <a:buNone/>
            </a:pPr>
            <a:endParaRPr lang="en-US" b="0" dirty="0"/>
          </a:p>
          <a:p>
            <a:pPr marL="0" indent="0">
              <a:buFontTx/>
              <a:buNone/>
            </a:pPr>
            <a:r>
              <a:rPr lang="en-US" b="0" dirty="0"/>
              <a:t>And maybe we’re able to lend our support to organizations who are working on addressing discriminatory policies – because we recognize the negative health impacts. </a:t>
            </a:r>
          </a:p>
        </p:txBody>
      </p:sp>
      <p:sp>
        <p:nvSpPr>
          <p:cNvPr id="4" name="Slide Number Placeholder 3"/>
          <p:cNvSpPr>
            <a:spLocks noGrp="1"/>
          </p:cNvSpPr>
          <p:nvPr>
            <p:ph type="sldNum" sz="quarter" idx="5"/>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4121210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to a few resources if you’re interested in facilitating either the 5 Whys or the Iceberg process with your coalition to explore root causes. </a:t>
            </a:r>
          </a:p>
          <a:p>
            <a:endParaRPr lang="en-US" dirty="0"/>
          </a:p>
          <a:p>
            <a:r>
              <a:rPr lang="en-US" dirty="0"/>
              <a:t>Game Storming is not a public health related site, but they have a great description of how to lead a group through a 5 Whys activity. </a:t>
            </a:r>
          </a:p>
          <a:p>
            <a:endParaRPr lang="en-US" dirty="0"/>
          </a:p>
          <a:p>
            <a:r>
              <a:rPr lang="en-US" b="1" dirty="0"/>
              <a:t>[click] </a:t>
            </a:r>
            <a:r>
              <a:rPr lang="en-US" dirty="0"/>
              <a:t>I’ve included links to 2 versions of the iceberg and sites that explain how to apply the model – again, most of these are not public health or substance misuse specific – but are absolutely applicable!</a:t>
            </a:r>
          </a:p>
          <a:p>
            <a:endParaRPr lang="en-US" dirty="0"/>
          </a:p>
          <a:p>
            <a:r>
              <a:rPr lang="en-US" b="1" dirty="0"/>
              <a:t>[click] </a:t>
            </a:r>
            <a:r>
              <a:rPr lang="en-US" dirty="0"/>
              <a:t>Finally – the Waters Center is a new discovery for me – they have several learning opportunities about “systems thinking” – which include these ideas of getting to root causes and seeing the big picture of an issue </a:t>
            </a:r>
          </a:p>
        </p:txBody>
      </p:sp>
      <p:sp>
        <p:nvSpPr>
          <p:cNvPr id="4" name="Slide Number Placeholder 3"/>
          <p:cNvSpPr>
            <a:spLocks noGrp="1"/>
          </p:cNvSpPr>
          <p:nvPr>
            <p:ph type="sldNum" sz="quarter" idx="5"/>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1508835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this 2-part coffee chat is “transformation”</a:t>
            </a:r>
          </a:p>
          <a:p>
            <a:endParaRPr lang="en-US" dirty="0"/>
          </a:p>
          <a:p>
            <a:r>
              <a:rPr lang="en-US" dirty="0"/>
              <a:t>What we’ve talked about today is really focusing on the community level </a:t>
            </a:r>
            <a:r>
              <a:rPr lang="en-US" b="1" dirty="0"/>
              <a:t>[click]</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Looking at the risk and protective factors </a:t>
            </a:r>
            <a:r>
              <a:rPr lang="en-US" b="1" dirty="0"/>
              <a:t>[click] </a:t>
            </a:r>
            <a:r>
              <a:rPr lang="en-US" dirty="0"/>
              <a:t>at play at the community level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[click] </a:t>
            </a:r>
            <a:r>
              <a:rPr lang="en-US" dirty="0"/>
              <a:t>Taking a systems-view of your community – recognizing the many different sectors and how they intersect with the work of substance misuse prevention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some thinking exercises that help us consider </a:t>
            </a:r>
            <a:r>
              <a:rPr lang="en-US" b="1" dirty="0"/>
              <a:t>[click </a:t>
            </a:r>
            <a:r>
              <a:rPr lang="en-US" dirty="0"/>
              <a:t>“why” a problem is occurring and encourage us to look beyond the </a:t>
            </a:r>
            <a:r>
              <a:rPr lang="en-US" b="1" dirty="0"/>
              <a:t>[click]</a:t>
            </a:r>
            <a:r>
              <a:rPr lang="en-US" dirty="0"/>
              <a:t> “tip of the iceberg” to help determine where our coalition might focus in order to best impact the problem we’re trying to solve. </a:t>
            </a:r>
          </a:p>
          <a:p>
            <a:pPr marL="0" indent="0">
              <a:buFontTx/>
              <a:buNone/>
            </a:pPr>
            <a:endParaRPr lang="en-US" dirty="0"/>
          </a:p>
          <a:p>
            <a:pPr marL="0" indent="0">
              <a:buFontTx/>
              <a:buNone/>
            </a:pPr>
            <a:r>
              <a:rPr lang="en-US" dirty="0"/>
              <a:t>Now I want to explore the mechanism for bringing about some of this transformation at the community level through Policy, Systems, and Environmental Change work</a:t>
            </a:r>
          </a:p>
          <a:p>
            <a:pPr marL="0" indent="0">
              <a:buFontTx/>
              <a:buNone/>
            </a:pPr>
            <a:endParaRPr lang="en-US" dirty="0"/>
          </a:p>
          <a:p>
            <a:pPr marL="0" indent="0">
              <a:buFontTx/>
              <a:buNone/>
            </a:pPr>
            <a:r>
              <a:rPr lang="en-US" dirty="0"/>
              <a:t>Quick Zoom poll – How familiar are you with P, S, E change?</a:t>
            </a:r>
          </a:p>
          <a:p>
            <a:pPr marL="171450" indent="-171450">
              <a:buFontTx/>
              <a:buChar char="-"/>
            </a:pPr>
            <a:r>
              <a:rPr lang="en-US" dirty="0"/>
              <a:t>Very familiar – my coalition is working on P, S, E efforts </a:t>
            </a:r>
          </a:p>
          <a:p>
            <a:pPr marL="171450" indent="-171450">
              <a:buFontTx/>
              <a:buChar char="-"/>
            </a:pPr>
            <a:r>
              <a:rPr lang="en-US" dirty="0"/>
              <a:t>Familiar – but my coalition isn’t working on any PSE efforts</a:t>
            </a:r>
          </a:p>
          <a:p>
            <a:pPr marL="171450" indent="-171450">
              <a:buFontTx/>
              <a:buChar char="-"/>
            </a:pPr>
            <a:r>
              <a:rPr lang="en-US" dirty="0"/>
              <a:t>Somewhat familiar – I’ve heard of it </a:t>
            </a:r>
          </a:p>
          <a:p>
            <a:pPr marL="171450" indent="-171450">
              <a:buFontTx/>
              <a:buChar char="-"/>
            </a:pPr>
            <a:r>
              <a:rPr lang="en-US" dirty="0"/>
              <a:t>Not familiar </a:t>
            </a:r>
          </a:p>
          <a:p>
            <a:pPr marL="0" indent="0">
              <a:buFontTx/>
              <a:buNone/>
            </a:pPr>
            <a:r>
              <a:rPr lang="en-US" dirty="0"/>
              <a:t>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23</a:t>
            </a:fld>
            <a:endParaRPr lang="en-US"/>
          </a:p>
        </p:txBody>
      </p:sp>
    </p:spTree>
    <p:extLst>
      <p:ext uri="{BB962C8B-B14F-4D97-AF65-F5344CB8AC3E}">
        <p14:creationId xmlns:p14="http://schemas.microsoft.com/office/powerpoint/2010/main" val="3197647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PSE change includes making changes to laws, ordinances, policies, practices, procedures, or rules</a:t>
            </a:r>
          </a:p>
          <a:p>
            <a:endParaRPr lang="en-US" dirty="0"/>
          </a:p>
          <a:p>
            <a:r>
              <a:rPr lang="en-US" dirty="0"/>
              <a:t>That affect a community rather than an individual or individual family unit. In this case “community” can mean a geographic community (like a city) or a school or workplace community</a:t>
            </a:r>
          </a:p>
          <a:p>
            <a:endParaRPr lang="en-US" dirty="0"/>
          </a:p>
          <a:p>
            <a:r>
              <a:rPr lang="en-US" dirty="0"/>
              <a:t>The other important element of PSE changes are they institutionalize change – what we mean by that is that the change is written down – it’s integrated – it’s not voluntary – it’s not dependent on an individual</a:t>
            </a:r>
          </a:p>
        </p:txBody>
      </p:sp>
      <p:sp>
        <p:nvSpPr>
          <p:cNvPr id="4" name="Slide Number Placeholder 3"/>
          <p:cNvSpPr>
            <a:spLocks noGrp="1"/>
          </p:cNvSpPr>
          <p:nvPr>
            <p:ph type="sldNum" sz="quarter" idx="5"/>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283567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PSE change can happen at the </a:t>
            </a:r>
            <a:r>
              <a:rPr lang="en-US" b="1" dirty="0"/>
              <a:t>[click] </a:t>
            </a:r>
            <a:r>
              <a:rPr lang="en-US" dirty="0"/>
              <a:t>school level, within a workplace, a hospital or health center, an organization, a city, state, or country. </a:t>
            </a:r>
          </a:p>
          <a:p>
            <a:endParaRPr lang="en-US" dirty="0"/>
          </a:p>
          <a:p>
            <a:r>
              <a:rPr lang="en-US" dirty="0"/>
              <a:t>Some examples might include:</a:t>
            </a:r>
          </a:p>
          <a:p>
            <a:endParaRPr lang="en-US" dirty="0"/>
          </a:p>
          <a:p>
            <a:r>
              <a:rPr lang="en-US" b="1" dirty="0"/>
              <a:t>[click] </a:t>
            </a:r>
            <a:r>
              <a:rPr lang="en-US" dirty="0"/>
              <a:t>Setting or raising a tax on alcohol or cannabis </a:t>
            </a:r>
          </a:p>
          <a:p>
            <a:endParaRPr lang="en-US" dirty="0"/>
          </a:p>
          <a:p>
            <a:r>
              <a:rPr lang="en-US" b="1" dirty="0"/>
              <a:t>[click] </a:t>
            </a:r>
            <a:r>
              <a:rPr lang="en-US" dirty="0"/>
              <a:t>Passing an ordinance that limits the number of alcohol or cannabis retailers can be in the community</a:t>
            </a:r>
          </a:p>
          <a:p>
            <a:endParaRPr lang="en-US" dirty="0"/>
          </a:p>
          <a:p>
            <a:r>
              <a:rPr lang="en-US" b="1" dirty="0"/>
              <a:t>[click] </a:t>
            </a:r>
            <a:r>
              <a:rPr lang="en-US" b="0" i="0" dirty="0">
                <a:solidFill>
                  <a:srgbClr val="4D4D4D"/>
                </a:solidFill>
                <a:effectLst/>
                <a:latin typeface="Lato" panose="020F0502020204030203" pitchFamily="34" charset="0"/>
              </a:rPr>
              <a:t>Employers could expand their coverage of mental health services – to reduce the likelihood of substances as a coping strategy </a:t>
            </a:r>
            <a:endParaRPr lang="en-US" dirty="0"/>
          </a:p>
          <a:p>
            <a:endParaRPr lang="en-US" dirty="0"/>
          </a:p>
          <a:p>
            <a:r>
              <a:rPr lang="en-US" b="1" dirty="0"/>
              <a:t>[click] </a:t>
            </a:r>
            <a:r>
              <a:rPr lang="en-US" dirty="0"/>
              <a:t>It could become standard practice that all School counselors are trained in </a:t>
            </a:r>
            <a:r>
              <a:rPr lang="en-US" b="0" i="0" dirty="0">
                <a:solidFill>
                  <a:srgbClr val="4D4D4D"/>
                </a:solidFill>
                <a:effectLst/>
                <a:latin typeface="Lato" panose="020F0502020204030203" pitchFamily="34" charset="0"/>
              </a:rPr>
              <a:t>Screening, brief intervention, and referral to treatment (SBIRT) for substances and have integrated the brief intervention as a standard practice into their meetings with students </a:t>
            </a:r>
            <a:endParaRPr lang="en-US" dirty="0"/>
          </a:p>
          <a:p>
            <a:endParaRPr lang="en-US" dirty="0"/>
          </a:p>
          <a:p>
            <a:r>
              <a:rPr lang="en-US" b="1" dirty="0"/>
              <a:t>[click] </a:t>
            </a:r>
            <a:r>
              <a:rPr lang="en-US" dirty="0"/>
              <a:t>A Federally Qualified Health Center might integrate a Pain Management Plan into their electronic medical record system so that it becomes a standard operating procedure for providers to fill it out with a patient when they are being prescribed opioids.</a:t>
            </a:r>
          </a:p>
          <a:p>
            <a:endParaRPr lang="en-US" dirty="0"/>
          </a:p>
          <a:p>
            <a:r>
              <a:rPr lang="en-US" b="1" dirty="0"/>
              <a:t>[click] </a:t>
            </a:r>
            <a:r>
              <a:rPr lang="en-US" b="0" i="0" dirty="0">
                <a:solidFill>
                  <a:srgbClr val="333333"/>
                </a:solidFill>
                <a:effectLst/>
                <a:latin typeface="Roboto" panose="02000000000000000000" pitchFamily="2" charset="0"/>
              </a:rPr>
              <a:t>Given the increase of fentanyl-laced substances, organizers of many of the world’s largest festivals have announced that attendees will now be permitted to bring unopened Narcan kits with them</a:t>
            </a:r>
          </a:p>
          <a:p>
            <a:endParaRPr lang="en-US" b="0" i="0" dirty="0">
              <a:solidFill>
                <a:srgbClr val="333333"/>
              </a:solidFill>
              <a:effectLst/>
              <a:latin typeface="Roboto" panose="02000000000000000000" pitchFamily="2" charset="0"/>
            </a:endParaRPr>
          </a:p>
          <a:p>
            <a:r>
              <a:rPr lang="en-US" b="0" i="0" dirty="0">
                <a:solidFill>
                  <a:srgbClr val="333333"/>
                </a:solidFill>
                <a:effectLst/>
                <a:latin typeface="Roboto" panose="02000000000000000000" pitchFamily="2" charset="0"/>
              </a:rPr>
              <a:t>With all of these examples – an entire population or community are impacted – not single individuals… and these are institutionalized – part of the employee handbook, the festival rules, the standard operating procedures, the law </a:t>
            </a: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25</a:t>
            </a:fld>
            <a:endParaRPr lang="en-US"/>
          </a:p>
        </p:txBody>
      </p:sp>
    </p:spTree>
    <p:extLst>
      <p:ext uri="{BB962C8B-B14F-4D97-AF65-F5344CB8AC3E}">
        <p14:creationId xmlns:p14="http://schemas.microsoft.com/office/powerpoint/2010/main" val="4074399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we’re talking about implementing programs or policies, we know we want to look to the evidence to see what has been proven to be effective. </a:t>
            </a:r>
          </a:p>
          <a:p>
            <a:endParaRPr lang="en-US" dirty="0"/>
          </a:p>
          <a:p>
            <a:r>
              <a:rPr lang="en-US" dirty="0"/>
              <a:t>There are numerous evidence-based registries and directories out there – </a:t>
            </a:r>
            <a:r>
              <a:rPr lang="en-US" b="1" dirty="0"/>
              <a:t>[click] </a:t>
            </a:r>
            <a:r>
              <a:rPr lang="en-US" dirty="0"/>
              <a:t>here are 3 from SAMHSA, The Community Preventive Services Taskforce, and Robert Wood Johnson.</a:t>
            </a:r>
          </a:p>
          <a:p>
            <a:endParaRPr lang="en-US" dirty="0"/>
          </a:p>
          <a:p>
            <a:r>
              <a:rPr lang="en-US" dirty="0"/>
              <a:t>Each of these identify what policies have been shown to be effective at reducing substance misuse – AND they will tell you the policies that have been shown </a:t>
            </a:r>
            <a:r>
              <a:rPr lang="en-US" u="sng" dirty="0"/>
              <a:t>not </a:t>
            </a:r>
            <a:r>
              <a:rPr lang="en-US" u="none" dirty="0"/>
              <a:t>to be effective. </a:t>
            </a:r>
            <a:r>
              <a:rPr lang="en-US" dirty="0"/>
              <a:t>  </a:t>
            </a:r>
          </a:p>
        </p:txBody>
      </p:sp>
      <p:sp>
        <p:nvSpPr>
          <p:cNvPr id="4" name="Slide Number Placeholder 3"/>
          <p:cNvSpPr>
            <a:spLocks noGrp="1"/>
          </p:cNvSpPr>
          <p:nvPr>
            <p:ph type="sldNum" sz="quarter" idx="5"/>
          </p:nvPr>
        </p:nvSpPr>
        <p:spPr/>
        <p:txBody>
          <a:bodyPr/>
          <a:lstStyle/>
          <a:p>
            <a:fld id="{75407F5E-1248-0D41-AA81-B50EA45314DF}" type="slidenum">
              <a:rPr lang="en-US" smtClean="0"/>
              <a:t>26</a:t>
            </a:fld>
            <a:endParaRPr lang="en-US"/>
          </a:p>
        </p:txBody>
      </p:sp>
    </p:spTree>
    <p:extLst>
      <p:ext uri="{BB962C8B-B14F-4D97-AF65-F5344CB8AC3E}">
        <p14:creationId xmlns:p14="http://schemas.microsoft.com/office/powerpoint/2010/main" val="2152156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Two more free resources to support you and your coalition and you learn more about and embark on PSE change.</a:t>
            </a:r>
          </a:p>
          <a:p>
            <a:endParaRPr lang="en-US" dirty="0"/>
          </a:p>
          <a:p>
            <a:r>
              <a:rPr lang="en-US" b="1" dirty="0"/>
              <a:t>[click] </a:t>
            </a:r>
            <a:r>
              <a:rPr lang="en-US" dirty="0"/>
              <a:t>A guidebook from the Southeast PTTC + </a:t>
            </a:r>
            <a:r>
              <a:rPr lang="en-US" b="1" dirty="0"/>
              <a:t>[click] </a:t>
            </a:r>
            <a:r>
              <a:rPr lang="en-US" dirty="0"/>
              <a:t>a self-paced module from the RM-PHTC </a:t>
            </a:r>
          </a:p>
        </p:txBody>
      </p:sp>
      <p:sp>
        <p:nvSpPr>
          <p:cNvPr id="4" name="Slide Number Placeholder 3"/>
          <p:cNvSpPr>
            <a:spLocks noGrp="1"/>
          </p:cNvSpPr>
          <p:nvPr>
            <p:ph type="sldNum" sz="quarter" idx="5"/>
          </p:nvPr>
        </p:nvSpPr>
        <p:spPr/>
        <p:txBody>
          <a:bodyPr/>
          <a:lstStyle/>
          <a:p>
            <a:fld id="{75407F5E-1248-0D41-AA81-B50EA45314DF}" type="slidenum">
              <a:rPr lang="en-US" smtClean="0"/>
              <a:t>27</a:t>
            </a:fld>
            <a:endParaRPr lang="en-US"/>
          </a:p>
        </p:txBody>
      </p:sp>
    </p:spTree>
    <p:extLst>
      <p:ext uri="{BB962C8B-B14F-4D97-AF65-F5344CB8AC3E}">
        <p14:creationId xmlns:p14="http://schemas.microsoft.com/office/powerpoint/2010/main" val="3347127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conclude, I’d like to tie back to and reflect on our elements of an effective coalition.</a:t>
            </a:r>
          </a:p>
          <a:p>
            <a:endParaRPr lang="en-US" dirty="0"/>
          </a:p>
          <a:p>
            <a:r>
              <a:rPr lang="en-US" dirty="0"/>
              <a:t>We touched on having diverse stakeholders </a:t>
            </a:r>
            <a:r>
              <a:rPr lang="en-US" b="1" dirty="0"/>
              <a:t>[click] </a:t>
            </a:r>
            <a:r>
              <a:rPr lang="en-US" dirty="0"/>
              <a:t>as part of your coalition – connections to these various different sectors within your community allows you the opportunity to better affect some of these community-level changes. </a:t>
            </a:r>
          </a:p>
          <a:p>
            <a:endParaRPr lang="en-US" dirty="0"/>
          </a:p>
          <a:p>
            <a:r>
              <a:rPr lang="en-US" dirty="0"/>
              <a:t>We looked at increasing skills </a:t>
            </a:r>
            <a:r>
              <a:rPr lang="en-US" b="1" dirty="0"/>
              <a:t>[click] </a:t>
            </a:r>
            <a:r>
              <a:rPr lang="en-US" dirty="0"/>
              <a:t>within your community to:</a:t>
            </a:r>
          </a:p>
          <a:p>
            <a:pPr marL="171450" indent="-171450">
              <a:buFontTx/>
              <a:buChar char="-"/>
            </a:pPr>
            <a:r>
              <a:rPr lang="en-US" dirty="0"/>
              <a:t>Understand risk and protective factors for substance misuse</a:t>
            </a:r>
          </a:p>
          <a:p>
            <a:pPr marL="171450" indent="-171450">
              <a:buFontTx/>
              <a:buChar char="-"/>
            </a:pPr>
            <a:r>
              <a:rPr lang="en-US" dirty="0"/>
              <a:t>To understand the multiple systems at play within your community</a:t>
            </a:r>
          </a:p>
          <a:p>
            <a:pPr marL="171450" indent="-171450">
              <a:buFontTx/>
              <a:buChar char="-"/>
            </a:pPr>
            <a:r>
              <a:rPr lang="en-US" dirty="0"/>
              <a:t>And the Skills of assessment and looking at root causes </a:t>
            </a:r>
          </a:p>
          <a:p>
            <a:endParaRPr lang="en-US" dirty="0"/>
          </a:p>
          <a:p>
            <a:endParaRPr lang="en-US" dirty="0"/>
          </a:p>
          <a:p>
            <a:r>
              <a:rPr lang="en-US" dirty="0"/>
              <a:t>Looking at community-level change – assessing systems-level issues – working toward policy change within those systems offers valuable opportunities for:</a:t>
            </a:r>
          </a:p>
          <a:p>
            <a:pPr marL="171450" indent="-171450">
              <a:buFontTx/>
              <a:buChar char="-"/>
            </a:pPr>
            <a:r>
              <a:rPr lang="en-US" dirty="0"/>
              <a:t>The coalition to focus on a solid goal </a:t>
            </a:r>
            <a:r>
              <a:rPr lang="en-US" b="1" dirty="0"/>
              <a:t>[click] </a:t>
            </a:r>
            <a:r>
              <a:rPr lang="en-US" dirty="0"/>
              <a:t>– which provides focus, increasing the coalition’s efficiency </a:t>
            </a:r>
            <a:r>
              <a:rPr lang="en-US" b="1" dirty="0"/>
              <a:t>[click] </a:t>
            </a:r>
            <a:endParaRPr lang="en-US" dirty="0"/>
          </a:p>
          <a:p>
            <a:pPr marL="0" indent="0">
              <a:buFontTx/>
              <a:buNone/>
            </a:pPr>
            <a:r>
              <a:rPr lang="en-US" dirty="0"/>
              <a:t>Community-level change wouldn’t be possible without </a:t>
            </a:r>
          </a:p>
          <a:p>
            <a:pPr marL="171450" indent="-171450">
              <a:buFontTx/>
              <a:buChar char="-"/>
            </a:pPr>
            <a:r>
              <a:rPr lang="en-US" b="1" dirty="0"/>
              <a:t>[click] </a:t>
            </a:r>
            <a:r>
              <a:rPr lang="en-US" b="0" dirty="0"/>
              <a:t>broad</a:t>
            </a:r>
            <a:r>
              <a:rPr lang="en-US" dirty="0"/>
              <a:t> participation from coalition partners – which helps </a:t>
            </a:r>
          </a:p>
          <a:p>
            <a:pPr marL="171450" indent="-171450">
              <a:buFontTx/>
              <a:buChar char="-"/>
            </a:pPr>
            <a:r>
              <a:rPr lang="en-US" dirty="0"/>
              <a:t>And working together toward a common goal builds group cohesion </a:t>
            </a:r>
            <a:r>
              <a:rPr lang="en-US" b="1" dirty="0"/>
              <a:t>[click]</a:t>
            </a:r>
            <a:endParaRPr lang="en-US" dirty="0"/>
          </a:p>
          <a:p>
            <a:r>
              <a:rPr lang="en-US" dirty="0"/>
              <a:t> </a:t>
            </a:r>
          </a:p>
        </p:txBody>
      </p:sp>
      <p:sp>
        <p:nvSpPr>
          <p:cNvPr id="4" name="Slide Number Placeholder 3"/>
          <p:cNvSpPr>
            <a:spLocks noGrp="1"/>
          </p:cNvSpPr>
          <p:nvPr>
            <p:ph type="sldNum" sz="quarter" idx="5"/>
          </p:nvPr>
        </p:nvSpPr>
        <p:spPr/>
        <p:txBody>
          <a:bodyPr/>
          <a:lstStyle/>
          <a:p>
            <a:fld id="{75407F5E-1248-0D41-AA81-B50EA45314DF}" type="slidenum">
              <a:rPr lang="en-US" smtClean="0"/>
              <a:t>28</a:t>
            </a:fld>
            <a:endParaRPr lang="en-US"/>
          </a:p>
        </p:txBody>
      </p:sp>
    </p:spTree>
    <p:extLst>
      <p:ext uri="{BB962C8B-B14F-4D97-AF65-F5344CB8AC3E}">
        <p14:creationId xmlns:p14="http://schemas.microsoft.com/office/powerpoint/2010/main" val="1851457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welcome any questions from the group – and also encourage you to unmute or drop a link into the chat if you know of a helpful resource or tool related to what we discussed today. </a:t>
            </a:r>
          </a:p>
        </p:txBody>
      </p:sp>
      <p:sp>
        <p:nvSpPr>
          <p:cNvPr id="4" name="Slide Number Placeholder 3"/>
          <p:cNvSpPr>
            <a:spLocks noGrp="1"/>
          </p:cNvSpPr>
          <p:nvPr>
            <p:ph type="sldNum" sz="quarter" idx="5"/>
          </p:nvPr>
        </p:nvSpPr>
        <p:spPr/>
        <p:txBody>
          <a:bodyPr/>
          <a:lstStyle/>
          <a:p>
            <a:fld id="{75407F5E-1248-0D41-AA81-B50EA45314DF}" type="slidenum">
              <a:rPr lang="en-US" smtClean="0"/>
              <a:t>29</a:t>
            </a:fld>
            <a:endParaRPr lang="en-US"/>
          </a:p>
        </p:txBody>
      </p:sp>
    </p:spTree>
    <p:extLst>
      <p:ext uri="{BB962C8B-B14F-4D97-AF65-F5344CB8AC3E}">
        <p14:creationId xmlns:p14="http://schemas.microsoft.com/office/powerpoint/2010/main" val="377119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d10948630_6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ed10948630_6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Carissa </a:t>
            </a:r>
            <a:br>
              <a:rPr lang="en-US"/>
            </a:br>
            <a:r>
              <a:rPr lang="en-US"/>
              <a:t>This webinar is being recorded and archived and will be available to all webinar participants.</a:t>
            </a:r>
            <a:br>
              <a:rPr lang="en-US"/>
            </a:br>
            <a:r>
              <a:rPr lang="en-US"/>
              <a:t>This training was developed under SAMHSA’s PTTC task order and is for training use only.</a:t>
            </a:r>
            <a:endParaRPr/>
          </a:p>
        </p:txBody>
      </p:sp>
      <p:sp>
        <p:nvSpPr>
          <p:cNvPr id="116" name="Google Shape;116;ged10948630_6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d10948630_6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ed10948630_6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a:t>Carissa (reads slide)</a:t>
            </a:r>
            <a:endParaRPr/>
          </a:p>
        </p:txBody>
      </p:sp>
      <p:sp>
        <p:nvSpPr>
          <p:cNvPr id="125" name="Google Shape;125;ged10948630_6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My link: https://www.mentimeter.com/app/presentation/alrzc1m9sjrm9quzeonzj5e4kcbmhxyu/pqz3c7w5b3g3/edit </a:t>
            </a: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95373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 quick review of some of the key points </a:t>
            </a:r>
            <a:r>
              <a:rPr lang="en-US" sz="1400" dirty="0" err="1">
                <a:latin typeface="Arial" panose="020B0604020202020204" pitchFamily="34" charset="0"/>
                <a:cs typeface="Arial" panose="020B0604020202020204" pitchFamily="34" charset="0"/>
              </a:rPr>
              <a:t>Zili</a:t>
            </a:r>
            <a:r>
              <a:rPr lang="en-US" sz="1400" dirty="0">
                <a:latin typeface="Arial" panose="020B0604020202020204" pitchFamily="34" charset="0"/>
                <a:cs typeface="Arial" panose="020B0604020202020204" pitchFamily="34" charset="0"/>
              </a:rPr>
              <a:t> shared with us Monday – the recording will be available for those who weren’t able to make it.</a:t>
            </a:r>
          </a:p>
          <a:p>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Transfortation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Reducing Risks and Increasing Protective Processes: The Goal of Community Coalitions</a:t>
            </a:r>
          </a:p>
          <a:p>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Zili</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shared the Etiology Model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animate]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US" sz="1400" i="1" dirty="0"/>
              <a:t>“When we are born, we have our own biological and physiological characteristics.  These shape how we behave and interact with our environments.  In positive environments we are enabled to achieve our developmental goals; in negative environments we are not always successful in these achievements.  </a:t>
            </a:r>
          </a:p>
          <a:p>
            <a:endParaRPr lang="en-US" sz="1400" i="1" dirty="0"/>
          </a:p>
          <a:p>
            <a:r>
              <a:rPr lang="en-US" sz="1400" i="1" dirty="0"/>
              <a:t>We are born into both micro- and macro-level environments.  The micro-level environments consist of those that are immediate or most proximal to us such as our parents and families and as we get older the school, our peers, and the workplace.  Beyond the micro-level environment is the larger neighborhood, community, and society. Although ever present, our micro-level environments buffer or temper and explain the macro-level environment until we are able to engage with the macro-level environment as independent individuals.</a:t>
            </a:r>
          </a:p>
          <a:p>
            <a:endParaRPr lang="en-US" sz="1400" i="1" dirty="0"/>
          </a:p>
          <a:p>
            <a:r>
              <a:rPr lang="en-US" sz="1400" i="1" dirty="0"/>
              <a:t>The interactions between and across these environments can be positive and result in our development and growth into productive adults but also can be negative and result in stresses and possibly our engagement in potentially harmful behaviors or lifestyles.”</a:t>
            </a:r>
          </a:p>
          <a:p>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She also shared about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and Protective Factors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come into play at the individual, family, community, and society level. These are factors that either increase or decrease the likelihood of negative outcomes.</a:t>
            </a:r>
          </a:p>
          <a:p>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importance of approaching prevention with a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multi-level multi-component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approach that looks at mitigating risk factors and increasing protective factors at each of these levels</a:t>
            </a:r>
          </a:p>
          <a:p>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Zili</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had us think about the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systems within a community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the health care system, the school system, legal system, businesses, organizations, workplaces, and so much more. She emphasized the important role that coalitions can play in connecting those systems. </a:t>
            </a:r>
          </a:p>
          <a:p>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71112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build on those ideas. </a:t>
            </a:r>
          </a:p>
          <a:p>
            <a:endParaRPr lang="en-US" dirty="0"/>
          </a:p>
          <a:p>
            <a:r>
              <a:rPr lang="en-US" dirty="0"/>
              <a:t>We’ll …</a:t>
            </a:r>
          </a:p>
        </p:txBody>
      </p:sp>
      <p:sp>
        <p:nvSpPr>
          <p:cNvPr id="4" name="Slide Number Placeholder 3"/>
          <p:cNvSpPr>
            <a:spLocks noGrp="1"/>
          </p:cNvSpPr>
          <p:nvPr>
            <p:ph type="sldNum" sz="quarter" idx="5"/>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92355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we’ll center our conversation today around these 6 elements of effective coalitions.</a:t>
            </a:r>
          </a:p>
          <a:p>
            <a:endParaRPr lang="en-US" dirty="0"/>
          </a:p>
          <a:p>
            <a:r>
              <a:rPr lang="en-US" dirty="0"/>
              <a:t>There are great resources available to learn more about each of these elements if you’re not already familiar. Derek is going to drop those into the chat. </a:t>
            </a:r>
          </a:p>
          <a:p>
            <a:endParaRPr lang="en-US" dirty="0"/>
          </a:p>
          <a:p>
            <a:r>
              <a:rPr lang="en-US" dirty="0"/>
              <a:t>We’ll look at how some of these specific elements support a coalition in working toward systems change </a:t>
            </a:r>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375224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this model that </a:t>
            </a:r>
            <a:r>
              <a:rPr lang="en-US" dirty="0" err="1"/>
              <a:t>Zili</a:t>
            </a:r>
            <a:r>
              <a:rPr lang="en-US" dirty="0"/>
              <a:t> showed us. </a:t>
            </a:r>
          </a:p>
          <a:p>
            <a:endParaRPr lang="en-US" dirty="0"/>
          </a:p>
          <a:p>
            <a:r>
              <a:rPr lang="en-US" dirty="0"/>
              <a:t>We have the individual at the center, surrounded by these multiple contexts. </a:t>
            </a:r>
          </a:p>
          <a:p>
            <a:endParaRPr lang="en-US" dirty="0"/>
          </a:p>
          <a:p>
            <a:r>
              <a:rPr lang="en-US" dirty="0"/>
              <a:t>Today we’re going to talk about the influence coalitions can have specifically at the community level. </a:t>
            </a:r>
            <a:r>
              <a:rPr lang="en-US" b="1" dirty="0"/>
              <a:t>[click] </a:t>
            </a:r>
            <a:r>
              <a:rPr lang="en-US" dirty="0"/>
              <a:t>The reason we’re going to do that is because this is a place where your coalition can have a lot of impact. </a:t>
            </a:r>
          </a:p>
          <a:p>
            <a:endParaRPr lang="en-US" dirty="0"/>
          </a:p>
          <a:p>
            <a:r>
              <a:rPr lang="en-US" dirty="0"/>
              <a:t>It doesn’t mean that working with individuals or families isn’t important – or that working to change cultural norms that support substance misuse or addressing wide-spread issues such as gender or racial or class inequality aren’t important. We know from </a:t>
            </a:r>
            <a:r>
              <a:rPr lang="en-US" dirty="0" err="1"/>
              <a:t>Zili’s</a:t>
            </a:r>
            <a:r>
              <a:rPr lang="en-US" dirty="0"/>
              <a:t> presentation that working at </a:t>
            </a:r>
            <a:r>
              <a:rPr lang="en-US" b="1" dirty="0"/>
              <a:t>multiple levels</a:t>
            </a:r>
            <a:r>
              <a:rPr lang="en-US" b="0" dirty="0"/>
              <a:t> is essential for effective prevention! </a:t>
            </a:r>
          </a:p>
          <a:p>
            <a:endParaRPr lang="en-US" b="0" dirty="0"/>
          </a:p>
          <a:p>
            <a:r>
              <a:rPr lang="en-US" b="0" dirty="0"/>
              <a:t>When we focus on making changes to systems at the community level, though, we have the opportunity to dramatically change the contexts in which families and individuals live. And we are broadening our impact by affecting hundreds and thousands of people. Also, the changes we make to systems within our community, make it easier to make changes at the bigger societal level.   </a:t>
            </a:r>
            <a:r>
              <a:rPr lang="en-US" dirty="0"/>
              <a:t> </a:t>
            </a:r>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43872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PTTC Stacked bars here on actual first slide (not in Master).  Don’t forget to add alt text.</a:t>
            </a:r>
          </a:p>
        </p:txBody>
      </p:sp>
    </p:spTree>
    <p:custDataLst>
      <p:tags r:id="rId1"/>
    </p:custDataLst>
    <p:extLst>
      <p:ext uri="{BB962C8B-B14F-4D97-AF65-F5344CB8AC3E}">
        <p14:creationId xmlns:p14="http://schemas.microsoft.com/office/powerpoint/2010/main" val="67195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28649" y="1713490"/>
            <a:ext cx="3745458"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5246763" y="1713490"/>
            <a:ext cx="3570685" cy="3454400"/>
          </a:xfrm>
        </p:spPr>
        <p:txBody>
          <a:bodyPr/>
          <a:lstStyle/>
          <a:p>
            <a:endParaRPr lang="en-US"/>
          </a:p>
        </p:txBody>
      </p:sp>
      <p:sp>
        <p:nvSpPr>
          <p:cNvPr id="5" name="Picture Placeholder 7"/>
          <p:cNvSpPr>
            <a:spLocks noGrp="1" noChangeAspect="1"/>
          </p:cNvSpPr>
          <p:nvPr>
            <p:ph type="pic" sz="quarter" idx="12" hasCustomPrompt="1"/>
          </p:nvPr>
        </p:nvSpPr>
        <p:spPr>
          <a:xfrm>
            <a:off x="628649" y="5936776"/>
            <a:ext cx="3736238"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7814"/>
            <a:ext cx="2487302" cy="1658201"/>
          </a:xfrm>
          <a:prstGeom prst="rect">
            <a:avLst/>
          </a:prstGeom>
          <a:noFill/>
          <a:ln>
            <a:noFill/>
          </a:ln>
        </p:spPr>
      </p:pic>
    </p:spTree>
    <p:custDataLst>
      <p:tags r:id="rId1"/>
    </p:custDataLst>
    <p:extLst>
      <p:ext uri="{BB962C8B-B14F-4D97-AF65-F5344CB8AC3E}">
        <p14:creationId xmlns:p14="http://schemas.microsoft.com/office/powerpoint/2010/main" val="92561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1335" y="266296"/>
            <a:ext cx="8090887" cy="1120217"/>
          </a:xfrm>
        </p:spPr>
        <p:txBody>
          <a:bodyPr/>
          <a:lstStyle/>
          <a:p>
            <a:r>
              <a:rPr lang="en-US" dirty="0"/>
              <a:t>Click to edit Master title style</a:t>
            </a:r>
          </a:p>
        </p:txBody>
      </p:sp>
      <p:sp>
        <p:nvSpPr>
          <p:cNvPr id="3" name="Content Placeholder 2"/>
          <p:cNvSpPr>
            <a:spLocks noGrp="1"/>
          </p:cNvSpPr>
          <p:nvPr>
            <p:ph sz="half" idx="1"/>
          </p:nvPr>
        </p:nvSpPr>
        <p:spPr>
          <a:xfrm>
            <a:off x="501336" y="155707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6023" y="155707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noChangeAspect="1"/>
          </p:cNvSpPr>
          <p:nvPr>
            <p:ph type="pic" sz="quarter" idx="10" hasCustomPrompt="1"/>
          </p:nvPr>
        </p:nvSpPr>
        <p:spPr>
          <a:xfrm>
            <a:off x="501336" y="6078975"/>
            <a:ext cx="4132079" cy="636821"/>
          </a:xfrm>
        </p:spPr>
        <p:txBody>
          <a:bodyPr/>
          <a:lstStyle>
            <a:lvl1pPr>
              <a:defRPr baseline="0"/>
            </a:lvl1pPr>
          </a:lstStyle>
          <a:p>
            <a:r>
              <a:rPr lang="en-US" dirty="0"/>
              <a:t>Your logo on Master slide</a:t>
            </a:r>
          </a:p>
        </p:txBody>
      </p:sp>
      <p:pic>
        <p:nvPicPr>
          <p:cNvPr id="9" name="Picture 8"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239796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75" y="560832"/>
            <a:ext cx="7886468" cy="357898"/>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5" y="1360457"/>
            <a:ext cx="388715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385"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5" y="5953673"/>
            <a:ext cx="3927475"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8"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2"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8"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5"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0"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10"/>
            <a:ext cx="9143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563148" y="3526025"/>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8" y="1668650"/>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a:p>
        </p:txBody>
      </p:sp>
      <p:sp>
        <p:nvSpPr>
          <p:cNvPr id="8" name="Picture Placeholder 7"/>
          <p:cNvSpPr>
            <a:spLocks noGrp="1" noChangeAspect="1"/>
          </p:cNvSpPr>
          <p:nvPr>
            <p:ph type="pic" sz="quarter" idx="15" hasCustomPrompt="1"/>
          </p:nvPr>
        </p:nvSpPr>
        <p:spPr>
          <a:xfrm>
            <a:off x="563148" y="5769428"/>
            <a:ext cx="3927475"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C9439-8172-4F33-930C-44DCFA1F5A11}" type="datetime1">
              <a:rPr lang="en-US" smtClean="0"/>
              <a:t>5/22/2023</a:t>
            </a:fld>
            <a:endParaRPr lang="en-US" dirty="0"/>
          </a:p>
        </p:txBody>
      </p:sp>
      <p:sp>
        <p:nvSpPr>
          <p:cNvPr id="3" name="Footer Placeholder 2"/>
          <p:cNvSpPr>
            <a:spLocks noGrp="1"/>
          </p:cNvSpPr>
          <p:nvPr>
            <p:ph type="ftr" sz="quarter" idx="11"/>
          </p:nvPr>
        </p:nvSpPr>
        <p:spPr/>
        <p:txBody>
          <a:bodyPr/>
          <a:lstStyle/>
          <a:p>
            <a:r>
              <a:rPr lang="en-US"/>
              <a:t>Applied Prevention Science International Education Center - 2023</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5/22/2023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496501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6" r:id="rId13"/>
    <p:sldLayoutId id="2147483698" r:id="rId14"/>
    <p:sldLayoutId id="2147483663" r:id="rId15"/>
    <p:sldLayoutId id="2147483655" r:id="rId16"/>
    <p:sldLayoutId id="214748365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2842A-6D82-4C08-BF4E-B87A8A392F71}" type="datetime1">
              <a:rPr lang="en-US" smtClean="0"/>
              <a:t>5/22/2023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Applied Prevention Science International Education Center - 2023</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49650171"/>
      </p:ext>
    </p:extLst>
  </p:cSld>
  <p:clrMap bg1="lt1" tx1="dk1" bg2="lt2" tx2="dk2" accent1="accent1" accent2="accent2" accent3="accent3" accent4="accent4" accent5="accent5" accent6="accent6" hlink="hlink" folHlink="folHlink"/>
  <p:sldLayoutIdLst>
    <p:sldLayoutId id="214748370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books/NBK424850/table/ch3.t2/" TargetMode="External"/><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dhs.wisconsin.gov/resilient/risk-protective-factors.htm" TargetMode="External"/><Relationship Id="rId5" Type="http://schemas.openxmlformats.org/officeDocument/2006/relationships/hyperlink" Target="https://www.samhsa.gov/sites/default/files/20190718-samhsa-risk-protective-factors.pdf" TargetMode="External"/><Relationship Id="rId4" Type="http://schemas.openxmlformats.org/officeDocument/2006/relationships/hyperlink" Target="https://www.ncbi.nlm.nih.gov/books/NBK424850/table/ch3.t3/"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2.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4.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hyperlink" Target="https://registrations.publichealthpractice.org/Training/Detail/341"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hyperlink" Target="https://registrations.publichealthpractice.org/Training/Detail/898" TargetMode="External"/><Relationship Id="rId5" Type="http://schemas.openxmlformats.org/officeDocument/2006/relationships/image" Target="../media/image34.png"/><Relationship Id="rId10" Type="http://schemas.openxmlformats.org/officeDocument/2006/relationships/hyperlink" Target="https://www.samhsa.gov/sites/default/files/20190718-samhsa-risk-protective-factors.pdf" TargetMode="External"/><Relationship Id="rId4" Type="http://schemas.openxmlformats.org/officeDocument/2006/relationships/image" Target="../media/image33.png"/><Relationship Id="rId9" Type="http://schemas.openxmlformats.org/officeDocument/2006/relationships/hyperlink" Target="https://store.samhsa.gov/sites/default/files/d7/priv/pep19-pl-guide-1.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8.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hyperlink" Target="https://www.publicdomainpictures.net/view-image.php?image=77009&amp;picture=water-background" TargetMode="Externa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s://durmonski.com/self-improvement/iceberg-model-systems-thinking/#:~:text=The%20iceberg%20model%20of%20systems%20thinking%20is%20a%20way%20of,exist%20in%20the%20first%20plac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21.xml"/><Relationship Id="rId16"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s://gamestorming.com/the-5-whys/" TargetMode="External"/><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https://ecochallenge.org/iceberg-model/" TargetMode="External"/><Relationship Id="rId11" Type="http://schemas.openxmlformats.org/officeDocument/2006/relationships/hyperlink" Target="https://waterscenterst.org/" TargetMode="External"/><Relationship Id="rId5" Type="http://schemas.openxmlformats.org/officeDocument/2006/relationships/image" Target="../media/image41.jpe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hyperlink" Target="https://durmonski.com/self-improvement/iceberg-model-systems-thinkin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30.png"/><Relationship Id="rId21" Type="http://schemas.openxmlformats.org/officeDocument/2006/relationships/image" Target="../media/image38.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55.png"/><Relationship Id="rId2" Type="http://schemas.openxmlformats.org/officeDocument/2006/relationships/notesSlide" Target="../notesSlides/notesSlide23.xml"/><Relationship Id="rId16" Type="http://schemas.openxmlformats.org/officeDocument/2006/relationships/image" Target="../media/image54.png"/><Relationship Id="rId20"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0.png"/><Relationship Id="rId5" Type="http://schemas.openxmlformats.org/officeDocument/2006/relationships/image" Target="../media/image46.png"/><Relationship Id="rId15" Type="http://schemas.openxmlformats.org/officeDocument/2006/relationships/image" Target="../media/image53.png"/><Relationship Id="rId10" Type="http://schemas.openxmlformats.org/officeDocument/2006/relationships/image" Target="../media/image49.png"/><Relationship Id="rId19" Type="http://schemas.openxmlformats.org/officeDocument/2006/relationships/image" Target="../media/image57.png"/><Relationship Id="rId4" Type="http://schemas.openxmlformats.org/officeDocument/2006/relationships/image" Target="../media/image45.png"/><Relationship Id="rId9" Type="http://schemas.openxmlformats.org/officeDocument/2006/relationships/image" Target="../media/image48.png"/><Relationship Id="rId1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hyperlink" Target="https://store.samhsa.gov/sites/default/files/SAMHSA_Digital_Download/pep22-06-01-006.pdf" TargetMode="External"/><Relationship Id="rId3" Type="http://schemas.openxmlformats.org/officeDocument/2006/relationships/image" Target="../media/image31.png"/><Relationship Id="rId7" Type="http://schemas.openxmlformats.org/officeDocument/2006/relationships/hyperlink" Target="https://www.countyhealthrankings.org/take-action-to-improve-health/what-works-for-health"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hyperlink" Target="https://www.thecommunityguide.org/" TargetMode="External"/><Relationship Id="rId4" Type="http://schemas.openxmlformats.org/officeDocument/2006/relationships/image" Target="../media/image60.png"/><Relationship Id="rId9"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s://pttcnetwork.org/sites/pttc/files/2022-11/Digital-PTTC%20Preventing%20Substance%20Abuse%20Guidebook.pdf" TargetMode="External"/><Relationship Id="rId5" Type="http://schemas.openxmlformats.org/officeDocument/2006/relationships/image" Target="../media/image65.png"/><Relationship Id="rId4" Type="http://schemas.openxmlformats.org/officeDocument/2006/relationships/hyperlink" Target="https://registrations.publichealthpractice.org/Training/Detail/36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mailto:Sarah.e2.Davis@cuanshutz.edu"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www.linkedin.com/in/sarah-davis-mnm-151096b/" TargetMode="External"/><Relationship Id="rId5" Type="http://schemas.openxmlformats.org/officeDocument/2006/relationships/image" Target="../media/image66.png"/><Relationship Id="rId4" Type="http://schemas.openxmlformats.org/officeDocument/2006/relationships/hyperlink" Target="mailto:SdavisConsulting@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5911"/>
            <a:ext cx="7772400" cy="1945985"/>
          </a:xfrm>
        </p:spPr>
        <p:txBody>
          <a:bodyPr>
            <a:normAutofit/>
          </a:bodyPr>
          <a:lstStyle/>
          <a:p>
            <a:r>
              <a:rPr lang="en-US" sz="3300" b="1" dirty="0">
                <a:latin typeface="Arial"/>
              </a:rPr>
              <a:t>Getting to System Transformation: Practical Tools for Coalitions</a:t>
            </a:r>
            <a:endParaRPr lang="en-US" sz="3300" dirty="0"/>
          </a:p>
        </p:txBody>
      </p:sp>
      <p:sp>
        <p:nvSpPr>
          <p:cNvPr id="3" name="Subtitle 2"/>
          <p:cNvSpPr>
            <a:spLocks noGrp="1"/>
          </p:cNvSpPr>
          <p:nvPr>
            <p:ph type="subTitle" idx="1"/>
          </p:nvPr>
        </p:nvSpPr>
        <p:spPr>
          <a:xfrm>
            <a:off x="1143000" y="2999470"/>
            <a:ext cx="6858000" cy="1231006"/>
          </a:xfrm>
        </p:spPr>
        <p:txBody>
          <a:bodyPr>
            <a:normAutofit fontScale="70000" lnSpcReduction="20000"/>
          </a:bodyPr>
          <a:lstStyle/>
          <a:p>
            <a:pPr algn="ctr"/>
            <a:r>
              <a:rPr lang="en-US" sz="2400" b="1" dirty="0"/>
              <a:t>PTTC Coffee Chat</a:t>
            </a:r>
          </a:p>
          <a:p>
            <a:pPr algn="ctr"/>
            <a:r>
              <a:rPr lang="en-US" sz="2400" b="1" dirty="0"/>
              <a:t>May 25, 2023</a:t>
            </a:r>
          </a:p>
          <a:p>
            <a:pPr algn="ctr"/>
            <a:r>
              <a:rPr lang="en-US" sz="2400" b="1" dirty="0"/>
              <a:t>Sarah Davis, MNM</a:t>
            </a:r>
          </a:p>
          <a:p>
            <a:pPr algn="ctr"/>
            <a:r>
              <a:rPr lang="en-US" sz="2400" b="1" dirty="0"/>
              <a:t>Rocky Mountain Public Health Training Center </a:t>
            </a:r>
          </a:p>
        </p:txBody>
      </p:sp>
      <p:pic>
        <p:nvPicPr>
          <p:cNvPr id="7" name="Picture Placeholder 6" descr="MH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3737" b="13737"/>
          <a:stretch>
            <a:fillRect/>
          </a:stretch>
        </p:blipFill>
        <p:spPr/>
      </p:pic>
      <p:pic>
        <p:nvPicPr>
          <p:cNvPr id="11" name="Picture 10" descr="Rocky Mountain Public Health Training Center logo ">
            <a:extLst>
              <a:ext uri="{FF2B5EF4-FFF2-40B4-BE49-F238E27FC236}">
                <a16:creationId xmlns:a16="http://schemas.microsoft.com/office/drawing/2014/main" id="{7E2530D7-8F74-84F3-A6B4-EEAA69F76B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828" y="5767815"/>
            <a:ext cx="2292115" cy="635188"/>
          </a:xfrm>
          <a:prstGeom prst="rect">
            <a:avLst/>
          </a:prstGeom>
        </p:spPr>
      </p:pic>
      <p:pic>
        <p:nvPicPr>
          <p:cNvPr id="5" name="Picture 4" descr="A picture containing text, font&#10;&#10;Description automatically generated">
            <a:extLst>
              <a:ext uri="{FF2B5EF4-FFF2-40B4-BE49-F238E27FC236}">
                <a16:creationId xmlns:a16="http://schemas.microsoft.com/office/drawing/2014/main" id="{E2C9190A-D451-2EAD-F3CB-1CBE64C098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9110" y="342750"/>
            <a:ext cx="5585780" cy="837867"/>
          </a:xfrm>
          <a:prstGeom prst="rect">
            <a:avLst/>
          </a:prstGeo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9046-42B5-31EB-B6DA-8DE6B3E83EAB}"/>
              </a:ext>
            </a:extLst>
          </p:cNvPr>
          <p:cNvSpPr>
            <a:spLocks noGrp="1"/>
          </p:cNvSpPr>
          <p:nvPr>
            <p:ph type="title"/>
          </p:nvPr>
        </p:nvSpPr>
        <p:spPr/>
        <p:txBody>
          <a:bodyPr/>
          <a:lstStyle/>
          <a:p>
            <a:r>
              <a:rPr lang="en-US" dirty="0"/>
              <a:t>Systems within a Community</a:t>
            </a:r>
          </a:p>
        </p:txBody>
      </p:sp>
      <p:pic>
        <p:nvPicPr>
          <p:cNvPr id="2080" name="Picture 32" descr="Bank icon">
            <a:extLst>
              <a:ext uri="{FF2B5EF4-FFF2-40B4-BE49-F238E27FC236}">
                <a16:creationId xmlns:a16="http://schemas.microsoft.com/office/drawing/2014/main" id="{E1B1A6D9-BC08-68E0-09C6-BA948F9DB1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2489" y="4773974"/>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Factory icon">
            <a:extLst>
              <a:ext uri="{FF2B5EF4-FFF2-40B4-BE49-F238E27FC236}">
                <a16:creationId xmlns:a16="http://schemas.microsoft.com/office/drawing/2014/main" id="{AD647F00-474F-F8E4-A827-22A32869D6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8756" y="3712559"/>
            <a:ext cx="1367902" cy="1367902"/>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Hospital icon">
            <a:extLst>
              <a:ext uri="{FF2B5EF4-FFF2-40B4-BE49-F238E27FC236}">
                <a16:creationId xmlns:a16="http://schemas.microsoft.com/office/drawing/2014/main" id="{6141DE93-4732-B03A-D55D-1F42142673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6666" y="2529314"/>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C7F2209-5442-3658-2E82-C1D4848BB352}"/>
              </a:ext>
            </a:extLst>
          </p:cNvPr>
          <p:cNvPicPr>
            <a:picLocks noChangeAspect="1"/>
          </p:cNvPicPr>
          <p:nvPr/>
        </p:nvPicPr>
        <p:blipFill>
          <a:blip r:embed="rId6"/>
          <a:stretch>
            <a:fillRect/>
          </a:stretch>
        </p:blipFill>
        <p:spPr>
          <a:xfrm>
            <a:off x="7629127" y="2920101"/>
            <a:ext cx="1325563" cy="1325563"/>
          </a:xfrm>
          <a:prstGeom prst="rect">
            <a:avLst/>
          </a:prstGeom>
        </p:spPr>
      </p:pic>
      <p:pic>
        <p:nvPicPr>
          <p:cNvPr id="14" name="Picture 13">
            <a:extLst>
              <a:ext uri="{FF2B5EF4-FFF2-40B4-BE49-F238E27FC236}">
                <a16:creationId xmlns:a16="http://schemas.microsoft.com/office/drawing/2014/main" id="{A6B6E951-BADD-5398-00FA-255DF2808DB8}"/>
              </a:ext>
            </a:extLst>
          </p:cNvPr>
          <p:cNvPicPr>
            <a:picLocks noChangeAspect="1"/>
          </p:cNvPicPr>
          <p:nvPr/>
        </p:nvPicPr>
        <p:blipFill>
          <a:blip r:embed="rId7"/>
          <a:stretch>
            <a:fillRect/>
          </a:stretch>
        </p:blipFill>
        <p:spPr>
          <a:xfrm>
            <a:off x="2788956" y="4966655"/>
            <a:ext cx="1367902" cy="1367902"/>
          </a:xfrm>
          <a:prstGeom prst="rect">
            <a:avLst/>
          </a:prstGeom>
        </p:spPr>
      </p:pic>
      <p:pic>
        <p:nvPicPr>
          <p:cNvPr id="2086" name="Picture 38" descr="Store icon">
            <a:extLst>
              <a:ext uri="{FF2B5EF4-FFF2-40B4-BE49-F238E27FC236}">
                <a16:creationId xmlns:a16="http://schemas.microsoft.com/office/drawing/2014/main" id="{EBD389A8-F6A5-DC74-5C38-DEA80F81DD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894" y="3044315"/>
            <a:ext cx="1325563" cy="132556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41EB0FC7-7E19-81A4-97DF-99C9E66C5D74}"/>
              </a:ext>
            </a:extLst>
          </p:cNvPr>
          <p:cNvGrpSpPr/>
          <p:nvPr/>
        </p:nvGrpSpPr>
        <p:grpSpPr>
          <a:xfrm>
            <a:off x="464933" y="4893955"/>
            <a:ext cx="1723337" cy="1440602"/>
            <a:chOff x="1452125" y="5367342"/>
            <a:chExt cx="1723337" cy="1440602"/>
          </a:xfrm>
        </p:grpSpPr>
        <p:pic>
          <p:nvPicPr>
            <p:cNvPr id="2088" name="Picture 40" descr="Church icon">
              <a:extLst>
                <a:ext uri="{FF2B5EF4-FFF2-40B4-BE49-F238E27FC236}">
                  <a16:creationId xmlns:a16="http://schemas.microsoft.com/office/drawing/2014/main" id="{40E4F3DC-D7A6-18D3-FF1E-E11190C6E99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49930" y="5367342"/>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Synagogue icon">
              <a:extLst>
                <a:ext uri="{FF2B5EF4-FFF2-40B4-BE49-F238E27FC236}">
                  <a16:creationId xmlns:a16="http://schemas.microsoft.com/office/drawing/2014/main" id="{EEB01196-ADC9-8359-237E-4D1B8DB3BFF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2125" y="5581976"/>
              <a:ext cx="1225968" cy="1225968"/>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2E2C9E8A-438C-DB52-0295-480BBBB007BE}"/>
              </a:ext>
            </a:extLst>
          </p:cNvPr>
          <p:cNvPicPr>
            <a:picLocks noChangeAspect="1"/>
          </p:cNvPicPr>
          <p:nvPr/>
        </p:nvPicPr>
        <p:blipFill>
          <a:blip r:embed="rId11"/>
          <a:stretch>
            <a:fillRect/>
          </a:stretch>
        </p:blipFill>
        <p:spPr>
          <a:xfrm>
            <a:off x="2033918" y="1708966"/>
            <a:ext cx="1461960" cy="1461960"/>
          </a:xfrm>
          <a:prstGeom prst="rect">
            <a:avLst/>
          </a:prstGeom>
        </p:spPr>
      </p:pic>
      <p:pic>
        <p:nvPicPr>
          <p:cNvPr id="2094" name="Picture 46" descr="Courthouse icon">
            <a:extLst>
              <a:ext uri="{FF2B5EF4-FFF2-40B4-BE49-F238E27FC236}">
                <a16:creationId xmlns:a16="http://schemas.microsoft.com/office/drawing/2014/main" id="{AE8BC3E2-AD0F-2DF4-9ECA-C4CD7BDEF78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58086" y="751807"/>
            <a:ext cx="1882219" cy="18822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olice Station icon">
            <a:extLst>
              <a:ext uri="{FF2B5EF4-FFF2-40B4-BE49-F238E27FC236}">
                <a16:creationId xmlns:a16="http://schemas.microsoft.com/office/drawing/2014/main" id="{364DD831-F784-7D63-7823-FEC71007A05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90706" y="1690689"/>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Help icon">
            <a:extLst>
              <a:ext uri="{FF2B5EF4-FFF2-40B4-BE49-F238E27FC236}">
                <a16:creationId xmlns:a16="http://schemas.microsoft.com/office/drawing/2014/main" id="{20761D96-DEC4-B253-5CFC-07B7F200EF7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17337" y="3813685"/>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Company icon">
            <a:extLst>
              <a:ext uri="{FF2B5EF4-FFF2-40B4-BE49-F238E27FC236}">
                <a16:creationId xmlns:a16="http://schemas.microsoft.com/office/drawing/2014/main" id="{F18524CC-B6DC-F5B4-2647-321305DB289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40610" y="5163531"/>
            <a:ext cx="1694469" cy="1694469"/>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Subway icon">
            <a:extLst>
              <a:ext uri="{FF2B5EF4-FFF2-40B4-BE49-F238E27FC236}">
                <a16:creationId xmlns:a16="http://schemas.microsoft.com/office/drawing/2014/main" id="{A377F0F8-CB46-BA4D-8CC6-41DAB12069B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1157" y="1511467"/>
            <a:ext cx="1325564" cy="132556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D09951-9AB5-8EC6-597A-1CC451CEB5EF}"/>
              </a:ext>
            </a:extLst>
          </p:cNvPr>
          <p:cNvGrpSpPr/>
          <p:nvPr/>
        </p:nvGrpSpPr>
        <p:grpSpPr>
          <a:xfrm>
            <a:off x="479768" y="1660088"/>
            <a:ext cx="1510838" cy="1510838"/>
            <a:chOff x="-274955" y="773806"/>
            <a:chExt cx="4876800" cy="4876800"/>
          </a:xfrm>
        </p:grpSpPr>
        <p:pic>
          <p:nvPicPr>
            <p:cNvPr id="18" name="Picture 4" descr="Home icon">
              <a:extLst>
                <a:ext uri="{FF2B5EF4-FFF2-40B4-BE49-F238E27FC236}">
                  <a16:creationId xmlns:a16="http://schemas.microsoft.com/office/drawing/2014/main" id="{8B074B0E-E373-1DC5-9661-8A17EDB3956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4955" y="773806"/>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and Holding Heart icon">
              <a:extLst>
                <a:ext uri="{FF2B5EF4-FFF2-40B4-BE49-F238E27FC236}">
                  <a16:creationId xmlns:a16="http://schemas.microsoft.com/office/drawing/2014/main" id="{4E390185-E545-6216-A21A-7AD0A66DFE4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6711" y="3669604"/>
              <a:ext cx="652475" cy="6524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715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4"/>
                                        </p:tgtEl>
                                        <p:attrNameLst>
                                          <p:attrName>style.visibility</p:attrName>
                                        </p:attrNameLst>
                                      </p:cBhvr>
                                      <p:to>
                                        <p:strVal val="visible"/>
                                      </p:to>
                                    </p:set>
                                    <p:animEffect transition="in" filter="fade">
                                      <p:cBhvr>
                                        <p:cTn id="12" dur="500"/>
                                        <p:tgtEl>
                                          <p:spTgt spid="20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94"/>
                                        </p:tgtEl>
                                        <p:attrNameLst>
                                          <p:attrName>style.visibility</p:attrName>
                                        </p:attrNameLst>
                                      </p:cBhvr>
                                      <p:to>
                                        <p:strVal val="visible"/>
                                      </p:to>
                                    </p:set>
                                    <p:animEffect transition="in" filter="fade">
                                      <p:cBhvr>
                                        <p:cTn id="21" dur="500"/>
                                        <p:tgtEl>
                                          <p:spTgt spid="209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86"/>
                                        </p:tgtEl>
                                        <p:attrNameLst>
                                          <p:attrName>style.visibility</p:attrName>
                                        </p:attrNameLst>
                                      </p:cBhvr>
                                      <p:to>
                                        <p:strVal val="visible"/>
                                      </p:to>
                                    </p:set>
                                    <p:animEffect transition="in" filter="fade">
                                      <p:cBhvr>
                                        <p:cTn id="26" dur="500"/>
                                        <p:tgtEl>
                                          <p:spTgt spid="2086"/>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2082"/>
                                        </p:tgtEl>
                                        <p:attrNameLst>
                                          <p:attrName>style.visibility</p:attrName>
                                        </p:attrNameLst>
                                      </p:cBhvr>
                                      <p:to>
                                        <p:strVal val="visible"/>
                                      </p:to>
                                    </p:set>
                                    <p:animEffect transition="in" filter="fade">
                                      <p:cBhvr>
                                        <p:cTn id="33" dur="500"/>
                                        <p:tgtEl>
                                          <p:spTgt spid="2082"/>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96"/>
                                        </p:tgtEl>
                                        <p:attrNameLst>
                                          <p:attrName>style.visibility</p:attrName>
                                        </p:attrNameLst>
                                      </p:cBhvr>
                                      <p:to>
                                        <p:strVal val="visible"/>
                                      </p:to>
                                    </p:set>
                                    <p:animEffect transition="in" filter="fade">
                                      <p:cBhvr>
                                        <p:cTn id="46" dur="500"/>
                                        <p:tgtEl>
                                          <p:spTgt spid="209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80"/>
                                        </p:tgtEl>
                                        <p:attrNameLst>
                                          <p:attrName>style.visibility</p:attrName>
                                        </p:attrNameLst>
                                      </p:cBhvr>
                                      <p:to>
                                        <p:strVal val="visible"/>
                                      </p:to>
                                    </p:set>
                                    <p:animEffect transition="in" filter="fade">
                                      <p:cBhvr>
                                        <p:cTn id="51" dur="500"/>
                                        <p:tgtEl>
                                          <p:spTgt spid="208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98"/>
                                        </p:tgtEl>
                                        <p:attrNameLst>
                                          <p:attrName>style.visibility</p:attrName>
                                        </p:attrNameLst>
                                      </p:cBhvr>
                                      <p:to>
                                        <p:strVal val="visible"/>
                                      </p:to>
                                    </p:set>
                                    <p:animEffect transition="in" filter="fade">
                                      <p:cBhvr>
                                        <p:cTn id="56" dur="500"/>
                                        <p:tgtEl>
                                          <p:spTgt spid="209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00"/>
                                        </p:tgtEl>
                                        <p:attrNameLst>
                                          <p:attrName>style.visibility</p:attrName>
                                        </p:attrNameLst>
                                      </p:cBhvr>
                                      <p:to>
                                        <p:strVal val="visible"/>
                                      </p:to>
                                    </p:set>
                                    <p:animEffect transition="in" filter="fade">
                                      <p:cBhvr>
                                        <p:cTn id="61" dur="500"/>
                                        <p:tgtEl>
                                          <p:spTgt spid="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2E0B-ADB5-B364-B0A6-561C8FFA0A6C}"/>
              </a:ext>
            </a:extLst>
          </p:cNvPr>
          <p:cNvSpPr>
            <a:spLocks noGrp="1"/>
          </p:cNvSpPr>
          <p:nvPr>
            <p:ph type="title"/>
          </p:nvPr>
        </p:nvSpPr>
        <p:spPr/>
        <p:txBody>
          <a:bodyPr>
            <a:normAutofit fontScale="90000"/>
          </a:bodyPr>
          <a:lstStyle/>
          <a:p>
            <a:r>
              <a:rPr lang="en-US" dirty="0"/>
              <a:t>Risk &amp; Protective Factors for Substance Misuse</a:t>
            </a:r>
          </a:p>
        </p:txBody>
      </p:sp>
      <p:grpSp>
        <p:nvGrpSpPr>
          <p:cNvPr id="19" name="Group 18" descr="Socio-ecological model ">
            <a:extLst>
              <a:ext uri="{FF2B5EF4-FFF2-40B4-BE49-F238E27FC236}">
                <a16:creationId xmlns:a16="http://schemas.microsoft.com/office/drawing/2014/main" id="{DC53BE63-4C7A-FEDF-B426-5CE7A0F5B7B9}"/>
              </a:ext>
            </a:extLst>
          </p:cNvPr>
          <p:cNvGrpSpPr/>
          <p:nvPr/>
        </p:nvGrpSpPr>
        <p:grpSpPr>
          <a:xfrm>
            <a:off x="193764" y="1690689"/>
            <a:ext cx="2474046" cy="2474046"/>
            <a:chOff x="501335" y="1685041"/>
            <a:chExt cx="4329260" cy="4329260"/>
          </a:xfrm>
        </p:grpSpPr>
        <p:sp>
          <p:nvSpPr>
            <p:cNvPr id="6" name="Oval 5">
              <a:extLst>
                <a:ext uri="{FF2B5EF4-FFF2-40B4-BE49-F238E27FC236}">
                  <a16:creationId xmlns:a16="http://schemas.microsoft.com/office/drawing/2014/main" id="{F7975517-F940-B98F-1C78-3DC7A329E826}"/>
                </a:ext>
              </a:extLst>
            </p:cNvPr>
            <p:cNvSpPr/>
            <p:nvPr/>
          </p:nvSpPr>
          <p:spPr>
            <a:xfrm>
              <a:off x="501335" y="1685041"/>
              <a:ext cx="4329260" cy="4329260"/>
            </a:xfrm>
            <a:prstGeom prst="ellipse">
              <a:avLst/>
            </a:prstGeom>
            <a:solidFill>
              <a:srgbClr val="37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4F223F2-5BC2-9D55-2B1F-92C9E45A8F6B}"/>
                </a:ext>
              </a:extLst>
            </p:cNvPr>
            <p:cNvSpPr/>
            <p:nvPr/>
          </p:nvSpPr>
          <p:spPr>
            <a:xfrm>
              <a:off x="1127897" y="2312545"/>
              <a:ext cx="3085884" cy="3085884"/>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46AD5AC-8841-DEC8-643B-28B533E1E4E7}"/>
                </a:ext>
              </a:extLst>
            </p:cNvPr>
            <p:cNvSpPr/>
            <p:nvPr/>
          </p:nvSpPr>
          <p:spPr>
            <a:xfrm>
              <a:off x="1718571" y="2902277"/>
              <a:ext cx="1894788" cy="1894788"/>
            </a:xfrm>
            <a:prstGeom prst="ellipse">
              <a:avLst/>
            </a:prstGeom>
            <a:solidFill>
              <a:srgbClr val="4F3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1B8518A-B0D6-0A65-66BB-AF044E9132B3}"/>
                </a:ext>
              </a:extLst>
            </p:cNvPr>
            <p:cNvSpPr/>
            <p:nvPr/>
          </p:nvSpPr>
          <p:spPr>
            <a:xfrm>
              <a:off x="2227618" y="3411324"/>
              <a:ext cx="876693" cy="876693"/>
            </a:xfrm>
            <a:prstGeom prst="ellipse">
              <a:avLst/>
            </a:prstGeom>
            <a:solidFill>
              <a:srgbClr val="F2E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7551A547-B603-169F-5D24-57208B994993}"/>
              </a:ext>
            </a:extLst>
          </p:cNvPr>
          <p:cNvSpPr txBox="1"/>
          <p:nvPr/>
        </p:nvSpPr>
        <p:spPr>
          <a:xfrm>
            <a:off x="3715789" y="2069130"/>
            <a:ext cx="2073466" cy="523220"/>
          </a:xfrm>
          <a:prstGeom prst="rect">
            <a:avLst/>
          </a:prstGeom>
          <a:noFill/>
          <a:ln w="28575">
            <a:solidFill>
              <a:srgbClr val="B2CEE7"/>
            </a:solidFill>
          </a:ln>
        </p:spPr>
        <p:txBody>
          <a:bodyPr wrap="square" rtlCol="0">
            <a:spAutoFit/>
          </a:bodyPr>
          <a:lstStyle/>
          <a:p>
            <a:pPr algn="ctr"/>
            <a:r>
              <a:rPr lang="en-US" sz="2800" dirty="0"/>
              <a:t>Community</a:t>
            </a:r>
          </a:p>
        </p:txBody>
      </p:sp>
      <p:cxnSp>
        <p:nvCxnSpPr>
          <p:cNvPr id="17" name="Straight Connector 16">
            <a:extLst>
              <a:ext uri="{FF2B5EF4-FFF2-40B4-BE49-F238E27FC236}">
                <a16:creationId xmlns:a16="http://schemas.microsoft.com/office/drawing/2014/main" id="{D168D950-6E3D-95B7-086A-A07ADF209C48}"/>
              </a:ext>
            </a:extLst>
          </p:cNvPr>
          <p:cNvCxnSpPr>
            <a:cxnSpLocks/>
          </p:cNvCxnSpPr>
          <p:nvPr/>
        </p:nvCxnSpPr>
        <p:spPr>
          <a:xfrm>
            <a:off x="1280612" y="2330740"/>
            <a:ext cx="2435177" cy="0"/>
          </a:xfrm>
          <a:prstGeom prst="line">
            <a:avLst/>
          </a:prstGeom>
          <a:ln w="28575">
            <a:solidFill>
              <a:srgbClr val="B2CEE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6F6658-D44E-9A8C-9028-5FBE6A5385AC}"/>
              </a:ext>
            </a:extLst>
          </p:cNvPr>
          <p:cNvSpPr txBox="1"/>
          <p:nvPr/>
        </p:nvSpPr>
        <p:spPr>
          <a:xfrm>
            <a:off x="2606732" y="3656427"/>
            <a:ext cx="6537268"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CC4927"/>
                </a:solidFill>
              </a:rPr>
              <a:t>Low cost/taxation of alcohol, cannabis</a:t>
            </a:r>
          </a:p>
          <a:p>
            <a:pPr marL="342900" indent="-342900">
              <a:buFont typeface="Arial" panose="020B0604020202020204" pitchFamily="34" charset="0"/>
              <a:buChar char="•"/>
            </a:pPr>
            <a:r>
              <a:rPr lang="en-US" sz="2400" dirty="0">
                <a:solidFill>
                  <a:srgbClr val="CC4927"/>
                </a:solidFill>
              </a:rPr>
              <a:t>High density of alcohol, cannabis retailers</a:t>
            </a:r>
          </a:p>
          <a:p>
            <a:pPr marL="342900" indent="-342900">
              <a:buFont typeface="Arial" panose="020B0604020202020204" pitchFamily="34" charset="0"/>
              <a:buChar char="•"/>
            </a:pPr>
            <a:r>
              <a:rPr lang="en-US" sz="2400" dirty="0">
                <a:solidFill>
                  <a:srgbClr val="CC4927"/>
                </a:solidFill>
              </a:rPr>
              <a:t>Neighborhood poverty</a:t>
            </a:r>
          </a:p>
          <a:p>
            <a:pPr marL="342900" indent="-342900">
              <a:buFont typeface="Arial" panose="020B0604020202020204" pitchFamily="34" charset="0"/>
              <a:buChar char="•"/>
            </a:pPr>
            <a:r>
              <a:rPr lang="en-US" sz="2400" dirty="0">
                <a:solidFill>
                  <a:srgbClr val="CC4927"/>
                </a:solidFill>
              </a:rPr>
              <a:t>Violence</a:t>
            </a:r>
          </a:p>
          <a:p>
            <a:pPr marL="342900" indent="-342900">
              <a:buFont typeface="Arial" panose="020B0604020202020204" pitchFamily="34" charset="0"/>
              <a:buChar char="•"/>
            </a:pPr>
            <a:r>
              <a:rPr lang="en-US" sz="2400" dirty="0">
                <a:solidFill>
                  <a:srgbClr val="CC4927"/>
                </a:solidFill>
              </a:rPr>
              <a:t>High mobility, low stability</a:t>
            </a:r>
          </a:p>
        </p:txBody>
      </p:sp>
      <p:sp>
        <p:nvSpPr>
          <p:cNvPr id="22" name="TextBox 21">
            <a:extLst>
              <a:ext uri="{FF2B5EF4-FFF2-40B4-BE49-F238E27FC236}">
                <a16:creationId xmlns:a16="http://schemas.microsoft.com/office/drawing/2014/main" id="{7D15DD62-48E2-A586-C0F7-122B08CA1CB7}"/>
              </a:ext>
            </a:extLst>
          </p:cNvPr>
          <p:cNvSpPr txBox="1"/>
          <p:nvPr/>
        </p:nvSpPr>
        <p:spPr>
          <a:xfrm>
            <a:off x="0" y="6497080"/>
            <a:ext cx="7305205" cy="338554"/>
          </a:xfrm>
          <a:prstGeom prst="rect">
            <a:avLst/>
          </a:prstGeom>
          <a:noFill/>
        </p:spPr>
        <p:txBody>
          <a:bodyPr wrap="none" rtlCol="0">
            <a:spAutoFit/>
          </a:bodyPr>
          <a:lstStyle/>
          <a:p>
            <a:r>
              <a:rPr lang="en-US" sz="800" dirty="0"/>
              <a:t>Sources: </a:t>
            </a:r>
            <a:r>
              <a:rPr lang="en-US" sz="800" dirty="0">
                <a:hlinkClick r:id="rId3"/>
              </a:rPr>
              <a:t>https://www.ncbi.nlm.nih.gov/books/NBK424850/table/ch3.t2/</a:t>
            </a:r>
            <a:r>
              <a:rPr lang="en-US" sz="800" dirty="0"/>
              <a:t>; </a:t>
            </a:r>
            <a:r>
              <a:rPr lang="en-US" sz="800" dirty="0">
                <a:hlinkClick r:id="rId4"/>
              </a:rPr>
              <a:t>https://www.ncbi.nlm.nih.gov/books/NBK424850/table/ch3.t3/</a:t>
            </a:r>
            <a:r>
              <a:rPr lang="en-US" sz="800" dirty="0"/>
              <a:t>;  </a:t>
            </a:r>
          </a:p>
          <a:p>
            <a:r>
              <a:rPr lang="en-US" sz="800" dirty="0">
                <a:hlinkClick r:id="rId5"/>
              </a:rPr>
              <a:t>https://www.samhsa.gov/sites/default/files/20190718-samhsa-risk-protective-factors.pdf</a:t>
            </a:r>
            <a:r>
              <a:rPr lang="en-US" sz="800" dirty="0"/>
              <a:t> ; </a:t>
            </a:r>
            <a:r>
              <a:rPr lang="en-US" sz="800" dirty="0">
                <a:hlinkClick r:id="rId6"/>
              </a:rPr>
              <a:t>https://www.dhs.wisconsin.gov/resilient/risk-protective-factors.htm</a:t>
            </a:r>
            <a:r>
              <a:rPr lang="en-US" sz="800" dirty="0"/>
              <a:t>  </a:t>
            </a:r>
          </a:p>
        </p:txBody>
      </p:sp>
      <p:sp>
        <p:nvSpPr>
          <p:cNvPr id="26" name="TextBox 25">
            <a:extLst>
              <a:ext uri="{FF2B5EF4-FFF2-40B4-BE49-F238E27FC236}">
                <a16:creationId xmlns:a16="http://schemas.microsoft.com/office/drawing/2014/main" id="{85A2BC42-DEE9-6BBD-CBDD-8DF78B611FD2}"/>
              </a:ext>
            </a:extLst>
          </p:cNvPr>
          <p:cNvSpPr txBox="1"/>
          <p:nvPr/>
        </p:nvSpPr>
        <p:spPr>
          <a:xfrm>
            <a:off x="321242" y="5524955"/>
            <a:ext cx="3538148"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909A3C"/>
                </a:solidFill>
              </a:rPr>
              <a:t>Faith-based resources</a:t>
            </a:r>
          </a:p>
          <a:p>
            <a:pPr marL="285750" indent="-285750">
              <a:buFont typeface="Arial" panose="020B0604020202020204" pitchFamily="34" charset="0"/>
              <a:buChar char="•"/>
            </a:pPr>
            <a:r>
              <a:rPr lang="en-US" sz="2400" dirty="0">
                <a:solidFill>
                  <a:srgbClr val="909A3C"/>
                </a:solidFill>
              </a:rPr>
              <a:t>Afterschool activities</a:t>
            </a:r>
          </a:p>
        </p:txBody>
      </p:sp>
      <p:pic>
        <p:nvPicPr>
          <p:cNvPr id="27" name="Picture 26" descr="Risk factors shown as storm clouds. Protective factors shown as an umbrella ">
            <a:extLst>
              <a:ext uri="{FF2B5EF4-FFF2-40B4-BE49-F238E27FC236}">
                <a16:creationId xmlns:a16="http://schemas.microsoft.com/office/drawing/2014/main" id="{E599D155-9BF0-FCA5-B2A8-9D22DCBACABD}"/>
              </a:ext>
            </a:extLst>
          </p:cNvPr>
          <p:cNvPicPr>
            <a:picLocks noChangeAspect="1"/>
          </p:cNvPicPr>
          <p:nvPr/>
        </p:nvPicPr>
        <p:blipFill>
          <a:blip r:embed="rId7"/>
          <a:stretch>
            <a:fillRect/>
          </a:stretch>
        </p:blipFill>
        <p:spPr>
          <a:xfrm>
            <a:off x="6237027" y="2007258"/>
            <a:ext cx="2634817" cy="1636727"/>
          </a:xfrm>
          <a:prstGeom prst="rect">
            <a:avLst/>
          </a:prstGeom>
        </p:spPr>
      </p:pic>
      <p:sp>
        <p:nvSpPr>
          <p:cNvPr id="28" name="Rectangle 27">
            <a:extLst>
              <a:ext uri="{FF2B5EF4-FFF2-40B4-BE49-F238E27FC236}">
                <a16:creationId xmlns:a16="http://schemas.microsoft.com/office/drawing/2014/main" id="{BCCC9B77-43A3-2E5C-6883-76D72E0B7349}"/>
              </a:ext>
            </a:extLst>
          </p:cNvPr>
          <p:cNvSpPr/>
          <p:nvPr/>
        </p:nvSpPr>
        <p:spPr>
          <a:xfrm>
            <a:off x="7178722" y="1994815"/>
            <a:ext cx="684666" cy="259435"/>
          </a:xfrm>
          <a:prstGeom prst="rect">
            <a:avLst/>
          </a:prstGeom>
          <a:noFill/>
          <a:ln w="28575">
            <a:solidFill>
              <a:srgbClr val="CC4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9" name="Rectangle 28">
            <a:extLst>
              <a:ext uri="{FF2B5EF4-FFF2-40B4-BE49-F238E27FC236}">
                <a16:creationId xmlns:a16="http://schemas.microsoft.com/office/drawing/2014/main" id="{333B1250-2EF7-C04C-63B8-808C9483B75A}"/>
              </a:ext>
            </a:extLst>
          </p:cNvPr>
          <p:cNvSpPr/>
          <p:nvPr/>
        </p:nvSpPr>
        <p:spPr>
          <a:xfrm>
            <a:off x="7305205" y="2592350"/>
            <a:ext cx="479895" cy="214350"/>
          </a:xfrm>
          <a:prstGeom prst="rect">
            <a:avLst/>
          </a:prstGeom>
          <a:noFill/>
          <a:ln w="28575">
            <a:solidFill>
              <a:srgbClr val="909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0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1000"/>
                                        <p:tgtEl>
                                          <p:spTgt spid="18">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fade">
                                      <p:cBhvr>
                                        <p:cTn id="15" dur="1000"/>
                                        <p:tgtEl>
                                          <p:spTgt spid="18">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fade">
                                      <p:cBhvr>
                                        <p:cTn id="19" dur="1000"/>
                                        <p:tgtEl>
                                          <p:spTgt spid="18">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animEffect transition="in" filter="fade">
                                      <p:cBhvr>
                                        <p:cTn id="23" dur="1000"/>
                                        <p:tgtEl>
                                          <p:spTgt spid="18">
                                            <p:txEl>
                                              <p:pRg st="3" end="3"/>
                                            </p:tx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10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heel(1)">
                                      <p:cBhvr>
                                        <p:cTn id="32" dur="2000"/>
                                        <p:tgtEl>
                                          <p:spTgt spid="29"/>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Effect transition="in" filter="fade">
                                      <p:cBhvr>
                                        <p:cTn id="36" dur="1000"/>
                                        <p:tgtEl>
                                          <p:spTgt spid="26">
                                            <p:txEl>
                                              <p:pRg st="0" end="0"/>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6">
                                            <p:txEl>
                                              <p:pRg st="1" end="1"/>
                                            </p:txEl>
                                          </p:spTgt>
                                        </p:tgtEl>
                                        <p:attrNameLst>
                                          <p:attrName>style.visibility</p:attrName>
                                        </p:attrNameLst>
                                      </p:cBhvr>
                                      <p:to>
                                        <p:strVal val="visible"/>
                                      </p:to>
                                    </p:set>
                                    <p:animEffect transition="in" filter="fade">
                                      <p:cBhvr>
                                        <p:cTn id="40" dur="10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dvAuto="0"/>
      <p:bldP spid="26" grpId="0" uiExpand="1" build="p"/>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9046-42B5-31EB-B6DA-8DE6B3E83EAB}"/>
              </a:ext>
            </a:extLst>
          </p:cNvPr>
          <p:cNvSpPr>
            <a:spLocks noGrp="1"/>
          </p:cNvSpPr>
          <p:nvPr>
            <p:ph type="title"/>
          </p:nvPr>
        </p:nvSpPr>
        <p:spPr/>
        <p:txBody>
          <a:bodyPr/>
          <a:lstStyle/>
          <a:p>
            <a:r>
              <a:rPr lang="en-US" dirty="0"/>
              <a:t>Systems within a Community</a:t>
            </a:r>
          </a:p>
        </p:txBody>
      </p:sp>
      <p:grpSp>
        <p:nvGrpSpPr>
          <p:cNvPr id="4" name="Group 3">
            <a:extLst>
              <a:ext uri="{FF2B5EF4-FFF2-40B4-BE49-F238E27FC236}">
                <a16:creationId xmlns:a16="http://schemas.microsoft.com/office/drawing/2014/main" id="{1021317B-0C34-C595-9F2A-8D765056EE45}"/>
              </a:ext>
            </a:extLst>
          </p:cNvPr>
          <p:cNvGrpSpPr/>
          <p:nvPr/>
        </p:nvGrpSpPr>
        <p:grpSpPr>
          <a:xfrm>
            <a:off x="3673929" y="3170926"/>
            <a:ext cx="1804307" cy="1723029"/>
            <a:chOff x="3673929" y="3170926"/>
            <a:chExt cx="1804307" cy="1723029"/>
          </a:xfrm>
        </p:grpSpPr>
        <p:sp>
          <p:nvSpPr>
            <p:cNvPr id="3" name="Oval 2">
              <a:extLst>
                <a:ext uri="{FF2B5EF4-FFF2-40B4-BE49-F238E27FC236}">
                  <a16:creationId xmlns:a16="http://schemas.microsoft.com/office/drawing/2014/main" id="{8800FEBB-5A0A-A9B1-A37A-3E8676F3997B}"/>
                </a:ext>
              </a:extLst>
            </p:cNvPr>
            <p:cNvSpPr/>
            <p:nvPr/>
          </p:nvSpPr>
          <p:spPr>
            <a:xfrm>
              <a:off x="3673929" y="3170926"/>
              <a:ext cx="1804307" cy="1723029"/>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68C7D1-739A-9FE0-1B0C-D7D88BFF8F7B}"/>
                </a:ext>
              </a:extLst>
            </p:cNvPr>
            <p:cNvPicPr>
              <a:picLocks noChangeAspect="1"/>
            </p:cNvPicPr>
            <p:nvPr/>
          </p:nvPicPr>
          <p:blipFill>
            <a:blip r:embed="rId3"/>
            <a:stretch>
              <a:fillRect/>
            </a:stretch>
          </p:blipFill>
          <p:spPr>
            <a:xfrm>
              <a:off x="3808640" y="3273353"/>
              <a:ext cx="1515017" cy="1515017"/>
            </a:xfrm>
            <a:prstGeom prst="rect">
              <a:avLst/>
            </a:prstGeom>
          </p:spPr>
        </p:pic>
      </p:grpSp>
      <p:pic>
        <p:nvPicPr>
          <p:cNvPr id="2080" name="Picture 32" descr="Bank icon">
            <a:extLst>
              <a:ext uri="{FF2B5EF4-FFF2-40B4-BE49-F238E27FC236}">
                <a16:creationId xmlns:a16="http://schemas.microsoft.com/office/drawing/2014/main" id="{E1B1A6D9-BC08-68E0-09C6-BA948F9DB1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489" y="4773974"/>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Factory icon">
            <a:extLst>
              <a:ext uri="{FF2B5EF4-FFF2-40B4-BE49-F238E27FC236}">
                <a16:creationId xmlns:a16="http://schemas.microsoft.com/office/drawing/2014/main" id="{AD647F00-474F-F8E4-A827-22A32869D6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756" y="3712559"/>
            <a:ext cx="1367902" cy="1367902"/>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Hospital icon">
            <a:extLst>
              <a:ext uri="{FF2B5EF4-FFF2-40B4-BE49-F238E27FC236}">
                <a16:creationId xmlns:a16="http://schemas.microsoft.com/office/drawing/2014/main" id="{6141DE93-4732-B03A-D55D-1F42142673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6666" y="2529314"/>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C7F2209-5442-3658-2E82-C1D4848BB352}"/>
              </a:ext>
            </a:extLst>
          </p:cNvPr>
          <p:cNvPicPr>
            <a:picLocks noChangeAspect="1"/>
          </p:cNvPicPr>
          <p:nvPr/>
        </p:nvPicPr>
        <p:blipFill>
          <a:blip r:embed="rId7"/>
          <a:stretch>
            <a:fillRect/>
          </a:stretch>
        </p:blipFill>
        <p:spPr>
          <a:xfrm>
            <a:off x="7629127" y="2920101"/>
            <a:ext cx="1325563" cy="1325563"/>
          </a:xfrm>
          <a:prstGeom prst="rect">
            <a:avLst/>
          </a:prstGeom>
        </p:spPr>
      </p:pic>
      <p:pic>
        <p:nvPicPr>
          <p:cNvPr id="14" name="Picture 13">
            <a:extLst>
              <a:ext uri="{FF2B5EF4-FFF2-40B4-BE49-F238E27FC236}">
                <a16:creationId xmlns:a16="http://schemas.microsoft.com/office/drawing/2014/main" id="{A6B6E951-BADD-5398-00FA-255DF2808DB8}"/>
              </a:ext>
            </a:extLst>
          </p:cNvPr>
          <p:cNvPicPr>
            <a:picLocks noChangeAspect="1"/>
          </p:cNvPicPr>
          <p:nvPr/>
        </p:nvPicPr>
        <p:blipFill>
          <a:blip r:embed="rId8"/>
          <a:stretch>
            <a:fillRect/>
          </a:stretch>
        </p:blipFill>
        <p:spPr>
          <a:xfrm>
            <a:off x="2788956" y="4966655"/>
            <a:ext cx="1367902" cy="1367902"/>
          </a:xfrm>
          <a:prstGeom prst="rect">
            <a:avLst/>
          </a:prstGeom>
        </p:spPr>
      </p:pic>
      <p:pic>
        <p:nvPicPr>
          <p:cNvPr id="2086" name="Picture 38" descr="Store icon">
            <a:extLst>
              <a:ext uri="{FF2B5EF4-FFF2-40B4-BE49-F238E27FC236}">
                <a16:creationId xmlns:a16="http://schemas.microsoft.com/office/drawing/2014/main" id="{EBD389A8-F6A5-DC74-5C38-DEA80F81DD3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6776" y="3136856"/>
            <a:ext cx="1325563" cy="132556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41EB0FC7-7E19-81A4-97DF-99C9E66C5D74}"/>
              </a:ext>
            </a:extLst>
          </p:cNvPr>
          <p:cNvGrpSpPr/>
          <p:nvPr/>
        </p:nvGrpSpPr>
        <p:grpSpPr>
          <a:xfrm>
            <a:off x="464933" y="4893955"/>
            <a:ext cx="1723337" cy="1440602"/>
            <a:chOff x="1452125" y="5367342"/>
            <a:chExt cx="1723337" cy="1440602"/>
          </a:xfrm>
        </p:grpSpPr>
        <p:pic>
          <p:nvPicPr>
            <p:cNvPr id="2088" name="Picture 40" descr="Church icon">
              <a:extLst>
                <a:ext uri="{FF2B5EF4-FFF2-40B4-BE49-F238E27FC236}">
                  <a16:creationId xmlns:a16="http://schemas.microsoft.com/office/drawing/2014/main" id="{40E4F3DC-D7A6-18D3-FF1E-E11190C6E9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9930" y="5367342"/>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Synagogue icon">
              <a:extLst>
                <a:ext uri="{FF2B5EF4-FFF2-40B4-BE49-F238E27FC236}">
                  <a16:creationId xmlns:a16="http://schemas.microsoft.com/office/drawing/2014/main" id="{EEB01196-ADC9-8359-237E-4D1B8DB3BFF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2125" y="5581976"/>
              <a:ext cx="1225968" cy="1225968"/>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2E2C9E8A-438C-DB52-0295-480BBBB007BE}"/>
              </a:ext>
            </a:extLst>
          </p:cNvPr>
          <p:cNvPicPr>
            <a:picLocks noChangeAspect="1"/>
          </p:cNvPicPr>
          <p:nvPr/>
        </p:nvPicPr>
        <p:blipFill>
          <a:blip r:embed="rId12"/>
          <a:stretch>
            <a:fillRect/>
          </a:stretch>
        </p:blipFill>
        <p:spPr>
          <a:xfrm>
            <a:off x="2033918" y="1708966"/>
            <a:ext cx="1461960" cy="1461960"/>
          </a:xfrm>
          <a:prstGeom prst="rect">
            <a:avLst/>
          </a:prstGeom>
        </p:spPr>
      </p:pic>
      <p:pic>
        <p:nvPicPr>
          <p:cNvPr id="2094" name="Picture 46" descr="Courthouse icon">
            <a:extLst>
              <a:ext uri="{FF2B5EF4-FFF2-40B4-BE49-F238E27FC236}">
                <a16:creationId xmlns:a16="http://schemas.microsoft.com/office/drawing/2014/main" id="{AE8BC3E2-AD0F-2DF4-9ECA-C4CD7BDEF78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58086" y="751807"/>
            <a:ext cx="1882219" cy="18822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olice Station icon">
            <a:extLst>
              <a:ext uri="{FF2B5EF4-FFF2-40B4-BE49-F238E27FC236}">
                <a16:creationId xmlns:a16="http://schemas.microsoft.com/office/drawing/2014/main" id="{364DD831-F784-7D63-7823-FEC71007A05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90706" y="1690689"/>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Help icon">
            <a:extLst>
              <a:ext uri="{FF2B5EF4-FFF2-40B4-BE49-F238E27FC236}">
                <a16:creationId xmlns:a16="http://schemas.microsoft.com/office/drawing/2014/main" id="{20761D96-DEC4-B253-5CFC-07B7F200EF7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17337" y="3813685"/>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Company icon">
            <a:extLst>
              <a:ext uri="{FF2B5EF4-FFF2-40B4-BE49-F238E27FC236}">
                <a16:creationId xmlns:a16="http://schemas.microsoft.com/office/drawing/2014/main" id="{F18524CC-B6DC-F5B4-2647-321305DB289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40610" y="5163531"/>
            <a:ext cx="1694469" cy="1694469"/>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Subway icon">
            <a:extLst>
              <a:ext uri="{FF2B5EF4-FFF2-40B4-BE49-F238E27FC236}">
                <a16:creationId xmlns:a16="http://schemas.microsoft.com/office/drawing/2014/main" id="{A377F0F8-CB46-BA4D-8CC6-41DAB12069B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31157" y="1511467"/>
            <a:ext cx="1325564" cy="13255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22F1A26-636A-32A6-2F99-D65EE0EABBC4}"/>
              </a:ext>
            </a:extLst>
          </p:cNvPr>
          <p:cNvSpPr/>
          <p:nvPr/>
        </p:nvSpPr>
        <p:spPr>
          <a:xfrm>
            <a:off x="222568" y="3155133"/>
            <a:ext cx="1573978" cy="1461960"/>
          </a:xfrm>
          <a:prstGeom prst="rect">
            <a:avLst/>
          </a:prstGeom>
          <a:noFill/>
          <a:ln w="38100">
            <a:solidFill>
              <a:srgbClr val="CC4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146DCC16-8217-C6CD-0B65-0EC2BB8DFB30}"/>
              </a:ext>
            </a:extLst>
          </p:cNvPr>
          <p:cNvGrpSpPr/>
          <p:nvPr/>
        </p:nvGrpSpPr>
        <p:grpSpPr>
          <a:xfrm>
            <a:off x="479768" y="1660088"/>
            <a:ext cx="1510838" cy="1510838"/>
            <a:chOff x="-274955" y="773806"/>
            <a:chExt cx="4876800" cy="4876800"/>
          </a:xfrm>
        </p:grpSpPr>
        <p:pic>
          <p:nvPicPr>
            <p:cNvPr id="7" name="Picture 4" descr="Home icon">
              <a:extLst>
                <a:ext uri="{FF2B5EF4-FFF2-40B4-BE49-F238E27FC236}">
                  <a16:creationId xmlns:a16="http://schemas.microsoft.com/office/drawing/2014/main" id="{FCB27E29-7678-E134-6615-49A9C9F1C23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4955" y="773806"/>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and Holding Heart icon">
              <a:extLst>
                <a:ext uri="{FF2B5EF4-FFF2-40B4-BE49-F238E27FC236}">
                  <a16:creationId xmlns:a16="http://schemas.microsoft.com/office/drawing/2014/main" id="{5394BE18-7BE9-64C0-06BC-B4C7CF48E1A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6711" y="3669604"/>
              <a:ext cx="652475" cy="6524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781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9046-42B5-31EB-B6DA-8DE6B3E83EAB}"/>
              </a:ext>
            </a:extLst>
          </p:cNvPr>
          <p:cNvSpPr>
            <a:spLocks noGrp="1"/>
          </p:cNvSpPr>
          <p:nvPr>
            <p:ph type="title"/>
          </p:nvPr>
        </p:nvSpPr>
        <p:spPr/>
        <p:txBody>
          <a:bodyPr/>
          <a:lstStyle/>
          <a:p>
            <a:r>
              <a:rPr lang="en-US" dirty="0"/>
              <a:t>Systems within a Community</a:t>
            </a:r>
          </a:p>
        </p:txBody>
      </p:sp>
      <p:grpSp>
        <p:nvGrpSpPr>
          <p:cNvPr id="4" name="Group 3">
            <a:extLst>
              <a:ext uri="{FF2B5EF4-FFF2-40B4-BE49-F238E27FC236}">
                <a16:creationId xmlns:a16="http://schemas.microsoft.com/office/drawing/2014/main" id="{1021317B-0C34-C595-9F2A-8D765056EE45}"/>
              </a:ext>
            </a:extLst>
          </p:cNvPr>
          <p:cNvGrpSpPr/>
          <p:nvPr/>
        </p:nvGrpSpPr>
        <p:grpSpPr>
          <a:xfrm>
            <a:off x="6711043" y="4967204"/>
            <a:ext cx="1804307" cy="1723029"/>
            <a:chOff x="3673929" y="3170926"/>
            <a:chExt cx="1804307" cy="1723029"/>
          </a:xfrm>
        </p:grpSpPr>
        <p:sp>
          <p:nvSpPr>
            <p:cNvPr id="3" name="Oval 2">
              <a:extLst>
                <a:ext uri="{FF2B5EF4-FFF2-40B4-BE49-F238E27FC236}">
                  <a16:creationId xmlns:a16="http://schemas.microsoft.com/office/drawing/2014/main" id="{8800FEBB-5A0A-A9B1-A37A-3E8676F3997B}"/>
                </a:ext>
              </a:extLst>
            </p:cNvPr>
            <p:cNvSpPr/>
            <p:nvPr/>
          </p:nvSpPr>
          <p:spPr>
            <a:xfrm>
              <a:off x="3673929" y="3170926"/>
              <a:ext cx="1804307" cy="1723029"/>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68C7D1-739A-9FE0-1B0C-D7D88BFF8F7B}"/>
                </a:ext>
              </a:extLst>
            </p:cNvPr>
            <p:cNvPicPr>
              <a:picLocks noChangeAspect="1"/>
            </p:cNvPicPr>
            <p:nvPr/>
          </p:nvPicPr>
          <p:blipFill>
            <a:blip r:embed="rId3"/>
            <a:stretch>
              <a:fillRect/>
            </a:stretch>
          </p:blipFill>
          <p:spPr>
            <a:xfrm>
              <a:off x="3808640" y="3273353"/>
              <a:ext cx="1515017" cy="1515017"/>
            </a:xfrm>
            <a:prstGeom prst="rect">
              <a:avLst/>
            </a:prstGeom>
          </p:spPr>
        </p:pic>
      </p:grpSp>
      <p:pic>
        <p:nvPicPr>
          <p:cNvPr id="2086" name="Picture 38" descr="Store icon">
            <a:extLst>
              <a:ext uri="{FF2B5EF4-FFF2-40B4-BE49-F238E27FC236}">
                <a16:creationId xmlns:a16="http://schemas.microsoft.com/office/drawing/2014/main" id="{EBD389A8-F6A5-DC74-5C38-DEA80F81DD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585" y="3071059"/>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22F1A26-636A-32A6-2F99-D65EE0EABBC4}"/>
              </a:ext>
            </a:extLst>
          </p:cNvPr>
          <p:cNvSpPr/>
          <p:nvPr/>
        </p:nvSpPr>
        <p:spPr>
          <a:xfrm>
            <a:off x="162450" y="3071059"/>
            <a:ext cx="1573978" cy="1461960"/>
          </a:xfrm>
          <a:prstGeom prst="rect">
            <a:avLst/>
          </a:prstGeom>
          <a:noFill/>
          <a:ln w="38100">
            <a:solidFill>
              <a:srgbClr val="CC4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59EDADD-1700-60AD-61A7-AF7107780192}"/>
              </a:ext>
            </a:extLst>
          </p:cNvPr>
          <p:cNvPicPr>
            <a:picLocks noChangeAspect="1"/>
          </p:cNvPicPr>
          <p:nvPr/>
        </p:nvPicPr>
        <p:blipFill>
          <a:blip r:embed="rId5"/>
          <a:stretch>
            <a:fillRect/>
          </a:stretch>
        </p:blipFill>
        <p:spPr>
          <a:xfrm>
            <a:off x="6210380" y="1241653"/>
            <a:ext cx="2780756" cy="3208043"/>
          </a:xfrm>
          <a:prstGeom prst="rect">
            <a:avLst/>
          </a:prstGeom>
          <a:ln>
            <a:solidFill>
              <a:srgbClr val="37557C"/>
            </a:solidFill>
          </a:ln>
        </p:spPr>
      </p:pic>
      <p:sp>
        <p:nvSpPr>
          <p:cNvPr id="9" name="TextBox 8">
            <a:extLst>
              <a:ext uri="{FF2B5EF4-FFF2-40B4-BE49-F238E27FC236}">
                <a16:creationId xmlns:a16="http://schemas.microsoft.com/office/drawing/2014/main" id="{C7E5553E-ED6A-2DF1-01CB-CAB3D072CA5E}"/>
              </a:ext>
            </a:extLst>
          </p:cNvPr>
          <p:cNvSpPr txBox="1"/>
          <p:nvPr/>
        </p:nvSpPr>
        <p:spPr>
          <a:xfrm>
            <a:off x="1926042" y="2082463"/>
            <a:ext cx="2616422" cy="1200329"/>
          </a:xfrm>
          <a:prstGeom prst="rect">
            <a:avLst/>
          </a:prstGeom>
          <a:noFill/>
        </p:spPr>
        <p:txBody>
          <a:bodyPr wrap="none" rtlCol="0">
            <a:spAutoFit/>
          </a:bodyPr>
          <a:lstStyle/>
          <a:p>
            <a:r>
              <a:rPr lang="en-US" sz="2400" u="sng" dirty="0"/>
              <a:t>Regulate Density:</a:t>
            </a:r>
          </a:p>
          <a:p>
            <a:pPr marL="285750" indent="-285750">
              <a:buFont typeface="Arial" panose="020B0604020202020204" pitchFamily="34" charset="0"/>
              <a:buChar char="•"/>
            </a:pPr>
            <a:r>
              <a:rPr lang="en-US" sz="2400" dirty="0"/>
              <a:t>Licensing</a:t>
            </a:r>
          </a:p>
          <a:p>
            <a:pPr marL="285750" indent="-285750">
              <a:buFont typeface="Arial" panose="020B0604020202020204" pitchFamily="34" charset="0"/>
              <a:buChar char="•"/>
            </a:pPr>
            <a:r>
              <a:rPr lang="en-US" sz="2400" dirty="0"/>
              <a:t>Zoning </a:t>
            </a:r>
          </a:p>
        </p:txBody>
      </p:sp>
      <p:sp>
        <p:nvSpPr>
          <p:cNvPr id="10" name="TextBox 9">
            <a:extLst>
              <a:ext uri="{FF2B5EF4-FFF2-40B4-BE49-F238E27FC236}">
                <a16:creationId xmlns:a16="http://schemas.microsoft.com/office/drawing/2014/main" id="{F7C12557-9716-CF76-AC0F-56692FBEBFEB}"/>
              </a:ext>
            </a:extLst>
          </p:cNvPr>
          <p:cNvSpPr txBox="1"/>
          <p:nvPr/>
        </p:nvSpPr>
        <p:spPr>
          <a:xfrm>
            <a:off x="1932192" y="3460782"/>
            <a:ext cx="3898824" cy="1200329"/>
          </a:xfrm>
          <a:prstGeom prst="rect">
            <a:avLst/>
          </a:prstGeom>
          <a:noFill/>
        </p:spPr>
        <p:txBody>
          <a:bodyPr wrap="none" rtlCol="0">
            <a:spAutoFit/>
          </a:bodyPr>
          <a:lstStyle/>
          <a:p>
            <a:r>
              <a:rPr lang="en-US" sz="2400" u="sng" dirty="0"/>
              <a:t>Increase Price:</a:t>
            </a:r>
          </a:p>
          <a:p>
            <a:pPr marL="285750" indent="-285750">
              <a:buFont typeface="Arial" panose="020B0604020202020204" pitchFamily="34" charset="0"/>
              <a:buChar char="•"/>
            </a:pPr>
            <a:r>
              <a:rPr lang="en-US" sz="2400" dirty="0"/>
              <a:t>Taxes</a:t>
            </a:r>
          </a:p>
          <a:p>
            <a:pPr marL="285750" indent="-285750">
              <a:buFont typeface="Arial" panose="020B0604020202020204" pitchFamily="34" charset="0"/>
              <a:buChar char="•"/>
            </a:pPr>
            <a:r>
              <a:rPr lang="en-US" sz="2400" dirty="0"/>
              <a:t>Limiting price promotions</a:t>
            </a:r>
          </a:p>
        </p:txBody>
      </p:sp>
      <p:sp>
        <p:nvSpPr>
          <p:cNvPr id="11" name="TextBox 10">
            <a:extLst>
              <a:ext uri="{FF2B5EF4-FFF2-40B4-BE49-F238E27FC236}">
                <a16:creationId xmlns:a16="http://schemas.microsoft.com/office/drawing/2014/main" id="{02943552-EB0F-735F-A762-F41D2190D5A9}"/>
              </a:ext>
            </a:extLst>
          </p:cNvPr>
          <p:cNvSpPr txBox="1"/>
          <p:nvPr/>
        </p:nvSpPr>
        <p:spPr>
          <a:xfrm>
            <a:off x="1926042" y="4964861"/>
            <a:ext cx="3951723" cy="1569660"/>
          </a:xfrm>
          <a:prstGeom prst="rect">
            <a:avLst/>
          </a:prstGeom>
          <a:noFill/>
        </p:spPr>
        <p:txBody>
          <a:bodyPr wrap="none" rtlCol="0">
            <a:spAutoFit/>
          </a:bodyPr>
          <a:lstStyle/>
          <a:p>
            <a:r>
              <a:rPr lang="en-US" sz="2400" u="sng" dirty="0"/>
              <a:t>Decrease Social Marketing:</a:t>
            </a:r>
          </a:p>
          <a:p>
            <a:pPr marL="285750" indent="-285750">
              <a:buFont typeface="Arial" panose="020B0604020202020204" pitchFamily="34" charset="0"/>
              <a:buChar char="•"/>
            </a:pPr>
            <a:r>
              <a:rPr lang="en-US" sz="2400" dirty="0"/>
              <a:t>Alcohol-free events</a:t>
            </a:r>
          </a:p>
          <a:p>
            <a:pPr marL="285750" indent="-285750">
              <a:buFont typeface="Arial" panose="020B0604020202020204" pitchFamily="34" charset="0"/>
              <a:buChar char="•"/>
            </a:pPr>
            <a:r>
              <a:rPr lang="en-US" sz="2400" dirty="0"/>
              <a:t>Sober spaces</a:t>
            </a:r>
          </a:p>
          <a:p>
            <a:pPr marL="285750" indent="-285750">
              <a:buFont typeface="Arial" panose="020B0604020202020204" pitchFamily="34" charset="0"/>
              <a:buChar char="•"/>
            </a:pPr>
            <a:r>
              <a:rPr lang="en-US" sz="2400" dirty="0"/>
              <a:t>Restricting marketing</a:t>
            </a:r>
          </a:p>
        </p:txBody>
      </p:sp>
      <p:cxnSp>
        <p:nvCxnSpPr>
          <p:cNvPr id="20" name="Straight Arrow Connector 19">
            <a:extLst>
              <a:ext uri="{FF2B5EF4-FFF2-40B4-BE49-F238E27FC236}">
                <a16:creationId xmlns:a16="http://schemas.microsoft.com/office/drawing/2014/main" id="{EA158DD7-0062-C684-183E-41A30636DBAE}"/>
              </a:ext>
            </a:extLst>
          </p:cNvPr>
          <p:cNvCxnSpPr>
            <a:cxnSpLocks/>
            <a:stCxn id="7" idx="1"/>
          </p:cNvCxnSpPr>
          <p:nvPr/>
        </p:nvCxnSpPr>
        <p:spPr>
          <a:xfrm flipH="1">
            <a:off x="4170942" y="2845675"/>
            <a:ext cx="2039438" cy="0"/>
          </a:xfrm>
          <a:prstGeom prst="straightConnector1">
            <a:avLst/>
          </a:prstGeom>
          <a:ln w="28575">
            <a:solidFill>
              <a:srgbClr val="B2CEE7"/>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8F2C339-9378-E703-D741-BE6116593A3D}"/>
              </a:ext>
            </a:extLst>
          </p:cNvPr>
          <p:cNvCxnSpPr>
            <a:stCxn id="3" idx="0"/>
            <a:endCxn id="7" idx="2"/>
          </p:cNvCxnSpPr>
          <p:nvPr/>
        </p:nvCxnSpPr>
        <p:spPr>
          <a:xfrm flipH="1" flipV="1">
            <a:off x="7600758" y="4449696"/>
            <a:ext cx="12439" cy="517508"/>
          </a:xfrm>
          <a:prstGeom prst="straightConnector1">
            <a:avLst/>
          </a:prstGeom>
          <a:ln w="28575">
            <a:solidFill>
              <a:srgbClr val="B2CEE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76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9046-42B5-31EB-B6DA-8DE6B3E83EAB}"/>
              </a:ext>
            </a:extLst>
          </p:cNvPr>
          <p:cNvSpPr>
            <a:spLocks noGrp="1"/>
          </p:cNvSpPr>
          <p:nvPr>
            <p:ph type="title"/>
          </p:nvPr>
        </p:nvSpPr>
        <p:spPr/>
        <p:txBody>
          <a:bodyPr/>
          <a:lstStyle/>
          <a:p>
            <a:r>
              <a:rPr lang="en-US" dirty="0"/>
              <a:t>Systems within a Community</a:t>
            </a:r>
          </a:p>
        </p:txBody>
      </p:sp>
      <p:grpSp>
        <p:nvGrpSpPr>
          <p:cNvPr id="4" name="Group 3">
            <a:extLst>
              <a:ext uri="{FF2B5EF4-FFF2-40B4-BE49-F238E27FC236}">
                <a16:creationId xmlns:a16="http://schemas.microsoft.com/office/drawing/2014/main" id="{1021317B-0C34-C595-9F2A-8D765056EE45}"/>
              </a:ext>
            </a:extLst>
          </p:cNvPr>
          <p:cNvGrpSpPr/>
          <p:nvPr/>
        </p:nvGrpSpPr>
        <p:grpSpPr>
          <a:xfrm>
            <a:off x="3673929" y="3170926"/>
            <a:ext cx="1804307" cy="1723029"/>
            <a:chOff x="3673929" y="3170926"/>
            <a:chExt cx="1804307" cy="1723029"/>
          </a:xfrm>
        </p:grpSpPr>
        <p:sp>
          <p:nvSpPr>
            <p:cNvPr id="3" name="Oval 2">
              <a:extLst>
                <a:ext uri="{FF2B5EF4-FFF2-40B4-BE49-F238E27FC236}">
                  <a16:creationId xmlns:a16="http://schemas.microsoft.com/office/drawing/2014/main" id="{8800FEBB-5A0A-A9B1-A37A-3E8676F3997B}"/>
                </a:ext>
              </a:extLst>
            </p:cNvPr>
            <p:cNvSpPr/>
            <p:nvPr/>
          </p:nvSpPr>
          <p:spPr>
            <a:xfrm>
              <a:off x="3673929" y="3170926"/>
              <a:ext cx="1804307" cy="1723029"/>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68C7D1-739A-9FE0-1B0C-D7D88BFF8F7B}"/>
                </a:ext>
              </a:extLst>
            </p:cNvPr>
            <p:cNvPicPr>
              <a:picLocks noChangeAspect="1"/>
            </p:cNvPicPr>
            <p:nvPr/>
          </p:nvPicPr>
          <p:blipFill>
            <a:blip r:embed="rId3"/>
            <a:stretch>
              <a:fillRect/>
            </a:stretch>
          </p:blipFill>
          <p:spPr>
            <a:xfrm>
              <a:off x="3808640" y="3273353"/>
              <a:ext cx="1515017" cy="1515017"/>
            </a:xfrm>
            <a:prstGeom prst="rect">
              <a:avLst/>
            </a:prstGeom>
          </p:spPr>
        </p:pic>
      </p:grpSp>
      <p:pic>
        <p:nvPicPr>
          <p:cNvPr id="2080" name="Picture 32" descr="Bank icon">
            <a:extLst>
              <a:ext uri="{FF2B5EF4-FFF2-40B4-BE49-F238E27FC236}">
                <a16:creationId xmlns:a16="http://schemas.microsoft.com/office/drawing/2014/main" id="{E1B1A6D9-BC08-68E0-09C6-BA948F9DB1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489" y="4773974"/>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Factory icon">
            <a:extLst>
              <a:ext uri="{FF2B5EF4-FFF2-40B4-BE49-F238E27FC236}">
                <a16:creationId xmlns:a16="http://schemas.microsoft.com/office/drawing/2014/main" id="{AD647F00-474F-F8E4-A827-22A32869D6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756" y="3712559"/>
            <a:ext cx="1367902" cy="1367902"/>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Hospital icon">
            <a:extLst>
              <a:ext uri="{FF2B5EF4-FFF2-40B4-BE49-F238E27FC236}">
                <a16:creationId xmlns:a16="http://schemas.microsoft.com/office/drawing/2014/main" id="{6141DE93-4732-B03A-D55D-1F42142673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6666" y="2529314"/>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C7F2209-5442-3658-2E82-C1D4848BB352}"/>
              </a:ext>
            </a:extLst>
          </p:cNvPr>
          <p:cNvPicPr>
            <a:picLocks noChangeAspect="1"/>
          </p:cNvPicPr>
          <p:nvPr/>
        </p:nvPicPr>
        <p:blipFill>
          <a:blip r:embed="rId7"/>
          <a:stretch>
            <a:fillRect/>
          </a:stretch>
        </p:blipFill>
        <p:spPr>
          <a:xfrm>
            <a:off x="7629127" y="2920101"/>
            <a:ext cx="1325563" cy="1325563"/>
          </a:xfrm>
          <a:prstGeom prst="rect">
            <a:avLst/>
          </a:prstGeom>
        </p:spPr>
      </p:pic>
      <p:pic>
        <p:nvPicPr>
          <p:cNvPr id="14" name="Picture 13">
            <a:extLst>
              <a:ext uri="{FF2B5EF4-FFF2-40B4-BE49-F238E27FC236}">
                <a16:creationId xmlns:a16="http://schemas.microsoft.com/office/drawing/2014/main" id="{A6B6E951-BADD-5398-00FA-255DF2808DB8}"/>
              </a:ext>
            </a:extLst>
          </p:cNvPr>
          <p:cNvPicPr>
            <a:picLocks noChangeAspect="1"/>
          </p:cNvPicPr>
          <p:nvPr/>
        </p:nvPicPr>
        <p:blipFill>
          <a:blip r:embed="rId8"/>
          <a:stretch>
            <a:fillRect/>
          </a:stretch>
        </p:blipFill>
        <p:spPr>
          <a:xfrm>
            <a:off x="2788956" y="4966655"/>
            <a:ext cx="1367902" cy="1367902"/>
          </a:xfrm>
          <a:prstGeom prst="rect">
            <a:avLst/>
          </a:prstGeom>
        </p:spPr>
      </p:pic>
      <p:pic>
        <p:nvPicPr>
          <p:cNvPr id="2086" name="Picture 38" descr="Store icon">
            <a:extLst>
              <a:ext uri="{FF2B5EF4-FFF2-40B4-BE49-F238E27FC236}">
                <a16:creationId xmlns:a16="http://schemas.microsoft.com/office/drawing/2014/main" id="{EBD389A8-F6A5-DC74-5C38-DEA80F81DD3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956" y="3170926"/>
            <a:ext cx="1325563" cy="132556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41EB0FC7-7E19-81A4-97DF-99C9E66C5D74}"/>
              </a:ext>
            </a:extLst>
          </p:cNvPr>
          <p:cNvGrpSpPr/>
          <p:nvPr/>
        </p:nvGrpSpPr>
        <p:grpSpPr>
          <a:xfrm>
            <a:off x="464933" y="4893955"/>
            <a:ext cx="1723337" cy="1440602"/>
            <a:chOff x="1452125" y="5367342"/>
            <a:chExt cx="1723337" cy="1440602"/>
          </a:xfrm>
        </p:grpSpPr>
        <p:pic>
          <p:nvPicPr>
            <p:cNvPr id="2088" name="Picture 40" descr="Church icon">
              <a:extLst>
                <a:ext uri="{FF2B5EF4-FFF2-40B4-BE49-F238E27FC236}">
                  <a16:creationId xmlns:a16="http://schemas.microsoft.com/office/drawing/2014/main" id="{40E4F3DC-D7A6-18D3-FF1E-E11190C6E9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9930" y="5367342"/>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Synagogue icon">
              <a:extLst>
                <a:ext uri="{FF2B5EF4-FFF2-40B4-BE49-F238E27FC236}">
                  <a16:creationId xmlns:a16="http://schemas.microsoft.com/office/drawing/2014/main" id="{EEB01196-ADC9-8359-237E-4D1B8DB3BFF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2125" y="5581976"/>
              <a:ext cx="1225968" cy="1225968"/>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2E2C9E8A-438C-DB52-0295-480BBBB007BE}"/>
              </a:ext>
            </a:extLst>
          </p:cNvPr>
          <p:cNvPicPr>
            <a:picLocks noChangeAspect="1"/>
          </p:cNvPicPr>
          <p:nvPr/>
        </p:nvPicPr>
        <p:blipFill>
          <a:blip r:embed="rId12"/>
          <a:stretch>
            <a:fillRect/>
          </a:stretch>
        </p:blipFill>
        <p:spPr>
          <a:xfrm>
            <a:off x="2033918" y="1708966"/>
            <a:ext cx="1461960" cy="1461960"/>
          </a:xfrm>
          <a:prstGeom prst="rect">
            <a:avLst/>
          </a:prstGeom>
        </p:spPr>
      </p:pic>
      <p:pic>
        <p:nvPicPr>
          <p:cNvPr id="2094" name="Picture 46" descr="Courthouse icon">
            <a:extLst>
              <a:ext uri="{FF2B5EF4-FFF2-40B4-BE49-F238E27FC236}">
                <a16:creationId xmlns:a16="http://schemas.microsoft.com/office/drawing/2014/main" id="{AE8BC3E2-AD0F-2DF4-9ECA-C4CD7BDEF78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58086" y="751807"/>
            <a:ext cx="1882219" cy="18822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olice Station icon">
            <a:extLst>
              <a:ext uri="{FF2B5EF4-FFF2-40B4-BE49-F238E27FC236}">
                <a16:creationId xmlns:a16="http://schemas.microsoft.com/office/drawing/2014/main" id="{364DD831-F784-7D63-7823-FEC71007A05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90706" y="1690689"/>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Help icon">
            <a:extLst>
              <a:ext uri="{FF2B5EF4-FFF2-40B4-BE49-F238E27FC236}">
                <a16:creationId xmlns:a16="http://schemas.microsoft.com/office/drawing/2014/main" id="{20761D96-DEC4-B253-5CFC-07B7F200EF7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33918" y="3551562"/>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Company icon">
            <a:extLst>
              <a:ext uri="{FF2B5EF4-FFF2-40B4-BE49-F238E27FC236}">
                <a16:creationId xmlns:a16="http://schemas.microsoft.com/office/drawing/2014/main" id="{F18524CC-B6DC-F5B4-2647-321305DB289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40610" y="5163531"/>
            <a:ext cx="1694469" cy="1694469"/>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Subway icon">
            <a:extLst>
              <a:ext uri="{FF2B5EF4-FFF2-40B4-BE49-F238E27FC236}">
                <a16:creationId xmlns:a16="http://schemas.microsoft.com/office/drawing/2014/main" id="{A377F0F8-CB46-BA4D-8CC6-41DAB12069B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31157" y="1511467"/>
            <a:ext cx="1325564" cy="13255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22F1A26-636A-32A6-2F99-D65EE0EABBC4}"/>
              </a:ext>
            </a:extLst>
          </p:cNvPr>
          <p:cNvSpPr/>
          <p:nvPr/>
        </p:nvSpPr>
        <p:spPr>
          <a:xfrm>
            <a:off x="1968480" y="1660088"/>
            <a:ext cx="1591150" cy="1510838"/>
          </a:xfrm>
          <a:prstGeom prst="rect">
            <a:avLst/>
          </a:prstGeom>
          <a:noFill/>
          <a:ln w="38100">
            <a:solidFill>
              <a:srgbClr val="909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sp>
        <p:nvSpPr>
          <p:cNvPr id="6" name="Rectangle 5">
            <a:extLst>
              <a:ext uri="{FF2B5EF4-FFF2-40B4-BE49-F238E27FC236}">
                <a16:creationId xmlns:a16="http://schemas.microsoft.com/office/drawing/2014/main" id="{91693139-3893-C33C-72BC-E1F65985CE75}"/>
              </a:ext>
            </a:extLst>
          </p:cNvPr>
          <p:cNvSpPr/>
          <p:nvPr/>
        </p:nvSpPr>
        <p:spPr>
          <a:xfrm>
            <a:off x="415338" y="1777164"/>
            <a:ext cx="1416237" cy="1325563"/>
          </a:xfrm>
          <a:prstGeom prst="rect">
            <a:avLst/>
          </a:prstGeom>
          <a:noFill/>
          <a:ln w="38100">
            <a:solidFill>
              <a:srgbClr val="909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sp>
        <p:nvSpPr>
          <p:cNvPr id="7" name="Rectangle 6">
            <a:extLst>
              <a:ext uri="{FF2B5EF4-FFF2-40B4-BE49-F238E27FC236}">
                <a16:creationId xmlns:a16="http://schemas.microsoft.com/office/drawing/2014/main" id="{1D6513AD-BB90-B5D4-3C0D-016B7E39A746}"/>
              </a:ext>
            </a:extLst>
          </p:cNvPr>
          <p:cNvSpPr/>
          <p:nvPr/>
        </p:nvSpPr>
        <p:spPr>
          <a:xfrm>
            <a:off x="2701927" y="4895187"/>
            <a:ext cx="1591150" cy="1510838"/>
          </a:xfrm>
          <a:prstGeom prst="rect">
            <a:avLst/>
          </a:prstGeom>
          <a:noFill/>
          <a:ln w="38100">
            <a:solidFill>
              <a:srgbClr val="909A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grpSp>
        <p:nvGrpSpPr>
          <p:cNvPr id="8" name="Group 7">
            <a:extLst>
              <a:ext uri="{FF2B5EF4-FFF2-40B4-BE49-F238E27FC236}">
                <a16:creationId xmlns:a16="http://schemas.microsoft.com/office/drawing/2014/main" id="{DE2B92C5-064D-B3FC-5AD1-0C00E06F823D}"/>
              </a:ext>
            </a:extLst>
          </p:cNvPr>
          <p:cNvGrpSpPr/>
          <p:nvPr/>
        </p:nvGrpSpPr>
        <p:grpSpPr>
          <a:xfrm>
            <a:off x="415338" y="1642932"/>
            <a:ext cx="1510838" cy="1510838"/>
            <a:chOff x="-274955" y="773806"/>
            <a:chExt cx="4876800" cy="4876800"/>
          </a:xfrm>
        </p:grpSpPr>
        <p:pic>
          <p:nvPicPr>
            <p:cNvPr id="3076" name="Picture 4" descr="Home icon">
              <a:extLst>
                <a:ext uri="{FF2B5EF4-FFF2-40B4-BE49-F238E27FC236}">
                  <a16:creationId xmlns:a16="http://schemas.microsoft.com/office/drawing/2014/main" id="{3C25F051-C8D0-EB9E-ECCF-89C358B41E6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4955" y="773806"/>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and Holding Heart icon">
              <a:extLst>
                <a:ext uri="{FF2B5EF4-FFF2-40B4-BE49-F238E27FC236}">
                  <a16:creationId xmlns:a16="http://schemas.microsoft.com/office/drawing/2014/main" id="{39CDE40B-E5B0-AD7B-B9A6-5B50BB0D76D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6711" y="3669604"/>
              <a:ext cx="652475" cy="6524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539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2086"/>
                                        </p:tgtEl>
                                      </p:cBhvr>
                                    </p:animEffect>
                                    <p:set>
                                      <p:cBhvr>
                                        <p:cTn id="15" dur="1" fill="hold">
                                          <p:stCondLst>
                                            <p:cond delay="499"/>
                                          </p:stCondLst>
                                        </p:cTn>
                                        <p:tgtEl>
                                          <p:spTgt spid="208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050"/>
                                        </p:tgtEl>
                                      </p:cBhvr>
                                    </p:animEffect>
                                    <p:set>
                                      <p:cBhvr>
                                        <p:cTn id="21" dur="1" fill="hold">
                                          <p:stCondLst>
                                            <p:cond delay="499"/>
                                          </p:stCondLst>
                                        </p:cTn>
                                        <p:tgtEl>
                                          <p:spTgt spid="205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100"/>
                                        </p:tgtEl>
                                      </p:cBhvr>
                                    </p:animEffect>
                                    <p:set>
                                      <p:cBhvr>
                                        <p:cTn id="24" dur="1" fill="hold">
                                          <p:stCondLst>
                                            <p:cond delay="499"/>
                                          </p:stCondLst>
                                        </p:cTn>
                                        <p:tgtEl>
                                          <p:spTgt spid="210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084"/>
                                        </p:tgtEl>
                                      </p:cBhvr>
                                    </p:animEffect>
                                    <p:set>
                                      <p:cBhvr>
                                        <p:cTn id="27" dur="1" fill="hold">
                                          <p:stCondLst>
                                            <p:cond delay="499"/>
                                          </p:stCondLst>
                                        </p:cTn>
                                        <p:tgtEl>
                                          <p:spTgt spid="208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094"/>
                                        </p:tgtEl>
                                      </p:cBhvr>
                                    </p:animEffect>
                                    <p:set>
                                      <p:cBhvr>
                                        <p:cTn id="30" dur="1" fill="hold">
                                          <p:stCondLst>
                                            <p:cond delay="499"/>
                                          </p:stCondLst>
                                        </p:cTn>
                                        <p:tgtEl>
                                          <p:spTgt spid="209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082"/>
                                        </p:tgtEl>
                                      </p:cBhvr>
                                    </p:animEffect>
                                    <p:set>
                                      <p:cBhvr>
                                        <p:cTn id="36" dur="1" fill="hold">
                                          <p:stCondLst>
                                            <p:cond delay="499"/>
                                          </p:stCondLst>
                                        </p:cTn>
                                        <p:tgtEl>
                                          <p:spTgt spid="208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080"/>
                                        </p:tgtEl>
                                      </p:cBhvr>
                                    </p:animEffect>
                                    <p:set>
                                      <p:cBhvr>
                                        <p:cTn id="39" dur="1" fill="hold">
                                          <p:stCondLst>
                                            <p:cond delay="499"/>
                                          </p:stCondLst>
                                        </p:cTn>
                                        <p:tgtEl>
                                          <p:spTgt spid="208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098"/>
                                        </p:tgtEl>
                                      </p:cBhvr>
                                    </p:animEffect>
                                    <p:set>
                                      <p:cBhvr>
                                        <p:cTn id="42" dur="1" fill="hold">
                                          <p:stCondLst>
                                            <p:cond delay="499"/>
                                          </p:stCondLst>
                                        </p:cTn>
                                        <p:tgtEl>
                                          <p:spTgt spid="209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096"/>
                                        </p:tgtEl>
                                      </p:cBhvr>
                                    </p:animEffect>
                                    <p:set>
                                      <p:cBhvr>
                                        <p:cTn id="45" dur="1" fill="hold">
                                          <p:stCondLst>
                                            <p:cond delay="499"/>
                                          </p:stCondLst>
                                        </p:cTn>
                                        <p:tgtEl>
                                          <p:spTgt spid="20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a:t>
            </a:r>
          </a:p>
        </p:txBody>
      </p:sp>
      <p:sp>
        <p:nvSpPr>
          <p:cNvPr id="3" name="Content Placeholder 2"/>
          <p:cNvSpPr>
            <a:spLocks noGrp="1"/>
          </p:cNvSpPr>
          <p:nvPr>
            <p:ph sz="half" idx="1"/>
          </p:nvPr>
        </p:nvSpPr>
        <p:spPr>
          <a:xfrm>
            <a:off x="1284452" y="2500006"/>
            <a:ext cx="2914650" cy="2019912"/>
          </a:xfrm>
        </p:spPr>
        <p:txBody>
          <a:bodyPr>
            <a:normAutofit/>
          </a:bodyPr>
          <a:lstStyle/>
          <a:p>
            <a:pPr marL="0" indent="0" algn="ctr">
              <a:lnSpc>
                <a:spcPct val="110000"/>
              </a:lnSpc>
              <a:buNone/>
            </a:pPr>
            <a:r>
              <a:rPr lang="en-US" dirty="0"/>
              <a:t>Who is a part of your coalition?</a:t>
            </a:r>
          </a:p>
        </p:txBody>
      </p:sp>
      <p:pic>
        <p:nvPicPr>
          <p:cNvPr id="1026" name="Picture 2" descr="Mentimeter poll: https://www.menti.com/al6iu5ry132m ">
            <a:extLst>
              <a:ext uri="{FF2B5EF4-FFF2-40B4-BE49-F238E27FC236}">
                <a16:creationId xmlns:a16="http://schemas.microsoft.com/office/drawing/2014/main" id="{41E32F2E-9930-9B4E-A2BF-247834F456A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164137" y="2025650"/>
            <a:ext cx="2968625" cy="2968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4535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0246-98A7-4E6F-B60E-1D18CE4726ED}"/>
              </a:ext>
            </a:extLst>
          </p:cNvPr>
          <p:cNvSpPr>
            <a:spLocks noGrp="1"/>
          </p:cNvSpPr>
          <p:nvPr>
            <p:ph type="title"/>
          </p:nvPr>
        </p:nvSpPr>
        <p:spPr/>
        <p:txBody>
          <a:bodyPr/>
          <a:lstStyle/>
          <a:p>
            <a:r>
              <a:rPr lang="en-US" dirty="0"/>
              <a:t>Resources  </a:t>
            </a:r>
          </a:p>
        </p:txBody>
      </p:sp>
      <p:grpSp>
        <p:nvGrpSpPr>
          <p:cNvPr id="10" name="Group 9">
            <a:extLst>
              <a:ext uri="{FF2B5EF4-FFF2-40B4-BE49-F238E27FC236}">
                <a16:creationId xmlns:a16="http://schemas.microsoft.com/office/drawing/2014/main" id="{1BF1D32F-BD7E-255D-E40F-8EBD7A967858}"/>
              </a:ext>
            </a:extLst>
          </p:cNvPr>
          <p:cNvGrpSpPr/>
          <p:nvPr/>
        </p:nvGrpSpPr>
        <p:grpSpPr>
          <a:xfrm>
            <a:off x="5793067" y="3288077"/>
            <a:ext cx="3160194" cy="1962053"/>
            <a:chOff x="1166812" y="1133431"/>
            <a:chExt cx="4728891" cy="3032400"/>
          </a:xfrm>
        </p:grpSpPr>
        <p:pic>
          <p:nvPicPr>
            <p:cNvPr id="7" name="Picture 6">
              <a:extLst>
                <a:ext uri="{FF2B5EF4-FFF2-40B4-BE49-F238E27FC236}">
                  <a16:creationId xmlns:a16="http://schemas.microsoft.com/office/drawing/2014/main" id="{288112AB-D3A3-4088-6EA4-D3F1160F506E}"/>
                </a:ext>
              </a:extLst>
            </p:cNvPr>
            <p:cNvPicPr>
              <a:picLocks noChangeAspect="1"/>
            </p:cNvPicPr>
            <p:nvPr/>
          </p:nvPicPr>
          <p:blipFill>
            <a:blip r:embed="rId3"/>
            <a:stretch>
              <a:fillRect/>
            </a:stretch>
          </p:blipFill>
          <p:spPr>
            <a:xfrm>
              <a:off x="1166812" y="1533525"/>
              <a:ext cx="4728891" cy="2632306"/>
            </a:xfrm>
            <a:prstGeom prst="rect">
              <a:avLst/>
            </a:prstGeom>
            <a:ln>
              <a:solidFill>
                <a:srgbClr val="37557C"/>
              </a:solidFill>
            </a:ln>
          </p:spPr>
        </p:pic>
        <p:pic>
          <p:nvPicPr>
            <p:cNvPr id="9" name="Picture 8">
              <a:extLst>
                <a:ext uri="{FF2B5EF4-FFF2-40B4-BE49-F238E27FC236}">
                  <a16:creationId xmlns:a16="http://schemas.microsoft.com/office/drawing/2014/main" id="{60ABD162-FD73-4C33-594E-9D975C39EE4E}"/>
                </a:ext>
              </a:extLst>
            </p:cNvPr>
            <p:cNvPicPr>
              <a:picLocks noChangeAspect="1"/>
            </p:cNvPicPr>
            <p:nvPr/>
          </p:nvPicPr>
          <p:blipFill>
            <a:blip r:embed="rId4"/>
            <a:stretch>
              <a:fillRect/>
            </a:stretch>
          </p:blipFill>
          <p:spPr>
            <a:xfrm>
              <a:off x="1166812" y="1133431"/>
              <a:ext cx="4728891" cy="400094"/>
            </a:xfrm>
            <a:prstGeom prst="rect">
              <a:avLst/>
            </a:prstGeom>
            <a:ln>
              <a:solidFill>
                <a:srgbClr val="37557C"/>
              </a:solidFill>
            </a:ln>
          </p:spPr>
        </p:pic>
      </p:grpSp>
      <p:grpSp>
        <p:nvGrpSpPr>
          <p:cNvPr id="15" name="Group 14">
            <a:extLst>
              <a:ext uri="{FF2B5EF4-FFF2-40B4-BE49-F238E27FC236}">
                <a16:creationId xmlns:a16="http://schemas.microsoft.com/office/drawing/2014/main" id="{2E206C1A-E5B6-AE07-7E7A-BFB5476A3C60}"/>
              </a:ext>
            </a:extLst>
          </p:cNvPr>
          <p:cNvGrpSpPr/>
          <p:nvPr/>
        </p:nvGrpSpPr>
        <p:grpSpPr>
          <a:xfrm>
            <a:off x="5797857" y="478502"/>
            <a:ext cx="3160810" cy="2334604"/>
            <a:chOff x="5486265" y="1426585"/>
            <a:chExt cx="3664893" cy="2675152"/>
          </a:xfrm>
        </p:grpSpPr>
        <p:pic>
          <p:nvPicPr>
            <p:cNvPr id="12" name="Picture 11">
              <a:extLst>
                <a:ext uri="{FF2B5EF4-FFF2-40B4-BE49-F238E27FC236}">
                  <a16:creationId xmlns:a16="http://schemas.microsoft.com/office/drawing/2014/main" id="{1F6005A7-D1F5-A382-F1EA-225A825714A2}"/>
                </a:ext>
              </a:extLst>
            </p:cNvPr>
            <p:cNvPicPr>
              <a:picLocks noChangeAspect="1"/>
            </p:cNvPicPr>
            <p:nvPr/>
          </p:nvPicPr>
          <p:blipFill>
            <a:blip r:embed="rId5"/>
            <a:stretch>
              <a:fillRect/>
            </a:stretch>
          </p:blipFill>
          <p:spPr>
            <a:xfrm>
              <a:off x="5486265" y="1426585"/>
              <a:ext cx="3664893" cy="271253"/>
            </a:xfrm>
            <a:prstGeom prst="rect">
              <a:avLst/>
            </a:prstGeom>
            <a:ln>
              <a:solidFill>
                <a:srgbClr val="37557C"/>
              </a:solidFill>
            </a:ln>
          </p:spPr>
        </p:pic>
        <p:pic>
          <p:nvPicPr>
            <p:cNvPr id="14" name="Picture 13">
              <a:extLst>
                <a:ext uri="{FF2B5EF4-FFF2-40B4-BE49-F238E27FC236}">
                  <a16:creationId xmlns:a16="http://schemas.microsoft.com/office/drawing/2014/main" id="{0C86FA4A-EB4D-A06A-4733-CF9144208937}"/>
                </a:ext>
              </a:extLst>
            </p:cNvPr>
            <p:cNvPicPr>
              <a:picLocks noChangeAspect="1"/>
            </p:cNvPicPr>
            <p:nvPr/>
          </p:nvPicPr>
          <p:blipFill>
            <a:blip r:embed="rId6"/>
            <a:stretch>
              <a:fillRect/>
            </a:stretch>
          </p:blipFill>
          <p:spPr>
            <a:xfrm>
              <a:off x="5486265" y="1697838"/>
              <a:ext cx="3664882" cy="2403899"/>
            </a:xfrm>
            <a:prstGeom prst="rect">
              <a:avLst/>
            </a:prstGeom>
            <a:ln>
              <a:solidFill>
                <a:srgbClr val="37557C"/>
              </a:solidFill>
            </a:ln>
          </p:spPr>
        </p:pic>
      </p:grpSp>
      <p:pic>
        <p:nvPicPr>
          <p:cNvPr id="17" name="Picture 16">
            <a:extLst>
              <a:ext uri="{FF2B5EF4-FFF2-40B4-BE49-F238E27FC236}">
                <a16:creationId xmlns:a16="http://schemas.microsoft.com/office/drawing/2014/main" id="{16899CC1-A0FC-E4E6-BCE8-AF6592E3B619}"/>
              </a:ext>
            </a:extLst>
          </p:cNvPr>
          <p:cNvPicPr>
            <a:picLocks noChangeAspect="1"/>
          </p:cNvPicPr>
          <p:nvPr/>
        </p:nvPicPr>
        <p:blipFill>
          <a:blip r:embed="rId7"/>
          <a:stretch>
            <a:fillRect/>
          </a:stretch>
        </p:blipFill>
        <p:spPr>
          <a:xfrm rot="21158307">
            <a:off x="408265" y="1428504"/>
            <a:ext cx="3398961" cy="4401592"/>
          </a:xfrm>
          <a:prstGeom prst="rect">
            <a:avLst/>
          </a:prstGeom>
          <a:ln>
            <a:solidFill>
              <a:srgbClr val="37557C"/>
            </a:solidFill>
          </a:ln>
        </p:spPr>
      </p:pic>
      <p:pic>
        <p:nvPicPr>
          <p:cNvPr id="19" name="Picture 18">
            <a:extLst>
              <a:ext uri="{FF2B5EF4-FFF2-40B4-BE49-F238E27FC236}">
                <a16:creationId xmlns:a16="http://schemas.microsoft.com/office/drawing/2014/main" id="{DB399A14-9326-F51A-ABD7-DEA298B65347}"/>
              </a:ext>
            </a:extLst>
          </p:cNvPr>
          <p:cNvPicPr>
            <a:picLocks noChangeAspect="1"/>
          </p:cNvPicPr>
          <p:nvPr/>
        </p:nvPicPr>
        <p:blipFill>
          <a:blip r:embed="rId8"/>
          <a:stretch>
            <a:fillRect/>
          </a:stretch>
        </p:blipFill>
        <p:spPr>
          <a:xfrm rot="21200347">
            <a:off x="2068912" y="2057303"/>
            <a:ext cx="3466300" cy="4494762"/>
          </a:xfrm>
          <a:prstGeom prst="rect">
            <a:avLst/>
          </a:prstGeom>
          <a:ln>
            <a:solidFill>
              <a:srgbClr val="37557C"/>
            </a:solidFill>
          </a:ln>
        </p:spPr>
      </p:pic>
      <p:sp>
        <p:nvSpPr>
          <p:cNvPr id="20" name="TextBox 19">
            <a:extLst>
              <a:ext uri="{FF2B5EF4-FFF2-40B4-BE49-F238E27FC236}">
                <a16:creationId xmlns:a16="http://schemas.microsoft.com/office/drawing/2014/main" id="{B3A5B7ED-75C6-9B5F-E19D-09FAF389241E}"/>
              </a:ext>
            </a:extLst>
          </p:cNvPr>
          <p:cNvSpPr txBox="1"/>
          <p:nvPr/>
        </p:nvSpPr>
        <p:spPr>
          <a:xfrm>
            <a:off x="2995749" y="6625859"/>
            <a:ext cx="3451586" cy="215444"/>
          </a:xfrm>
          <a:prstGeom prst="rect">
            <a:avLst/>
          </a:prstGeom>
          <a:noFill/>
        </p:spPr>
        <p:txBody>
          <a:bodyPr wrap="none" rtlCol="0">
            <a:spAutoFit/>
          </a:bodyPr>
          <a:lstStyle/>
          <a:p>
            <a:r>
              <a:rPr lang="en-US" sz="800" dirty="0">
                <a:hlinkClick r:id="rId9"/>
              </a:rPr>
              <a:t>https://store.samhsa.gov/sites/default/files/d7/priv/pep19-pl-guide-1.pdf</a:t>
            </a:r>
            <a:r>
              <a:rPr lang="en-US" sz="800" dirty="0"/>
              <a:t> </a:t>
            </a:r>
          </a:p>
        </p:txBody>
      </p:sp>
      <p:sp>
        <p:nvSpPr>
          <p:cNvPr id="21" name="TextBox 20">
            <a:extLst>
              <a:ext uri="{FF2B5EF4-FFF2-40B4-BE49-F238E27FC236}">
                <a16:creationId xmlns:a16="http://schemas.microsoft.com/office/drawing/2014/main" id="{63C25249-919A-937F-58B9-4B7F09A91D8E}"/>
              </a:ext>
            </a:extLst>
          </p:cNvPr>
          <p:cNvSpPr txBox="1"/>
          <p:nvPr/>
        </p:nvSpPr>
        <p:spPr>
          <a:xfrm>
            <a:off x="140285" y="6067020"/>
            <a:ext cx="2071692" cy="461665"/>
          </a:xfrm>
          <a:prstGeom prst="rect">
            <a:avLst/>
          </a:prstGeom>
          <a:noFill/>
        </p:spPr>
        <p:txBody>
          <a:bodyPr wrap="square" rtlCol="0">
            <a:spAutoFit/>
          </a:bodyPr>
          <a:lstStyle/>
          <a:p>
            <a:r>
              <a:rPr lang="en-US" sz="800" dirty="0">
                <a:hlinkClick r:id="rId10"/>
              </a:rPr>
              <a:t>https://www.samhsa.gov/sites/default/files/20190718-samhsa-risk-protective-factors.pdf</a:t>
            </a:r>
            <a:r>
              <a:rPr lang="en-US" sz="800" dirty="0"/>
              <a:t> </a:t>
            </a:r>
          </a:p>
        </p:txBody>
      </p:sp>
      <p:sp>
        <p:nvSpPr>
          <p:cNvPr id="22" name="TextBox 21">
            <a:extLst>
              <a:ext uri="{FF2B5EF4-FFF2-40B4-BE49-F238E27FC236}">
                <a16:creationId xmlns:a16="http://schemas.microsoft.com/office/drawing/2014/main" id="{CDFE73CF-DAAE-C721-05D7-608BBB8C7A22}"/>
              </a:ext>
            </a:extLst>
          </p:cNvPr>
          <p:cNvSpPr txBox="1"/>
          <p:nvPr/>
        </p:nvSpPr>
        <p:spPr>
          <a:xfrm>
            <a:off x="5823702" y="2856535"/>
            <a:ext cx="3098925" cy="215444"/>
          </a:xfrm>
          <a:prstGeom prst="rect">
            <a:avLst/>
          </a:prstGeom>
          <a:noFill/>
        </p:spPr>
        <p:txBody>
          <a:bodyPr wrap="none" rtlCol="0">
            <a:spAutoFit/>
          </a:bodyPr>
          <a:lstStyle/>
          <a:p>
            <a:r>
              <a:rPr lang="en-US" sz="800" dirty="0">
                <a:hlinkClick r:id="rId11"/>
              </a:rPr>
              <a:t>https://registrations.publichealthpractice.org/Training/Detail/898</a:t>
            </a:r>
            <a:r>
              <a:rPr lang="en-US" sz="800" dirty="0"/>
              <a:t> </a:t>
            </a:r>
          </a:p>
        </p:txBody>
      </p:sp>
      <p:sp>
        <p:nvSpPr>
          <p:cNvPr id="23" name="TextBox 22">
            <a:extLst>
              <a:ext uri="{FF2B5EF4-FFF2-40B4-BE49-F238E27FC236}">
                <a16:creationId xmlns:a16="http://schemas.microsoft.com/office/drawing/2014/main" id="{0F47546B-A5AD-E511-C2F8-A30EC979DB33}"/>
              </a:ext>
            </a:extLst>
          </p:cNvPr>
          <p:cNvSpPr txBox="1"/>
          <p:nvPr/>
        </p:nvSpPr>
        <p:spPr>
          <a:xfrm>
            <a:off x="5823701" y="5293559"/>
            <a:ext cx="3098925" cy="215444"/>
          </a:xfrm>
          <a:prstGeom prst="rect">
            <a:avLst/>
          </a:prstGeom>
          <a:noFill/>
        </p:spPr>
        <p:txBody>
          <a:bodyPr wrap="none" rtlCol="0">
            <a:spAutoFit/>
          </a:bodyPr>
          <a:lstStyle/>
          <a:p>
            <a:r>
              <a:rPr lang="en-US" sz="800" dirty="0">
                <a:hlinkClick r:id="rId12"/>
              </a:rPr>
              <a:t>https://registrations.publichealthpractice.org/Training/Detail/341</a:t>
            </a:r>
            <a:r>
              <a:rPr lang="en-US" sz="800" dirty="0"/>
              <a:t> </a:t>
            </a:r>
          </a:p>
        </p:txBody>
      </p:sp>
    </p:spTree>
    <p:extLst>
      <p:ext uri="{BB962C8B-B14F-4D97-AF65-F5344CB8AC3E}">
        <p14:creationId xmlns:p14="http://schemas.microsoft.com/office/powerpoint/2010/main" val="31595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0F73-3E13-DFDF-095C-A4E4C3DDDE0C}"/>
              </a:ext>
            </a:extLst>
          </p:cNvPr>
          <p:cNvSpPr>
            <a:spLocks noGrp="1"/>
          </p:cNvSpPr>
          <p:nvPr>
            <p:ph type="title"/>
          </p:nvPr>
        </p:nvSpPr>
        <p:spPr/>
        <p:txBody>
          <a:bodyPr/>
          <a:lstStyle/>
          <a:p>
            <a:r>
              <a:rPr lang="en-US" dirty="0"/>
              <a:t>Where to Focus?</a:t>
            </a:r>
          </a:p>
        </p:txBody>
      </p:sp>
      <p:sp>
        <p:nvSpPr>
          <p:cNvPr id="3" name="Content Placeholder 2">
            <a:extLst>
              <a:ext uri="{FF2B5EF4-FFF2-40B4-BE49-F238E27FC236}">
                <a16:creationId xmlns:a16="http://schemas.microsoft.com/office/drawing/2014/main" id="{562A3366-49A7-7EF7-24F6-35E29114BDA4}"/>
              </a:ext>
            </a:extLst>
          </p:cNvPr>
          <p:cNvSpPr>
            <a:spLocks noGrp="1"/>
          </p:cNvSpPr>
          <p:nvPr>
            <p:ph sz="half" idx="1"/>
          </p:nvPr>
        </p:nvSpPr>
        <p:spPr>
          <a:xfrm>
            <a:off x="501336" y="1557075"/>
            <a:ext cx="3886200" cy="733279"/>
          </a:xfrm>
        </p:spPr>
        <p:txBody>
          <a:bodyPr/>
          <a:lstStyle/>
          <a:p>
            <a:pPr marL="0" indent="0">
              <a:buNone/>
            </a:pPr>
            <a:r>
              <a:rPr lang="en-US" u="sng" dirty="0"/>
              <a:t>What’s the problem?</a:t>
            </a:r>
          </a:p>
        </p:txBody>
      </p:sp>
      <p:sp>
        <p:nvSpPr>
          <p:cNvPr id="4" name="Content Placeholder 3">
            <a:extLst>
              <a:ext uri="{FF2B5EF4-FFF2-40B4-BE49-F238E27FC236}">
                <a16:creationId xmlns:a16="http://schemas.microsoft.com/office/drawing/2014/main" id="{CECE7A75-49F1-6B19-6BE4-69045653E2A9}"/>
              </a:ext>
            </a:extLst>
          </p:cNvPr>
          <p:cNvSpPr>
            <a:spLocks noGrp="1"/>
          </p:cNvSpPr>
          <p:nvPr>
            <p:ph sz="half" idx="2"/>
          </p:nvPr>
        </p:nvSpPr>
        <p:spPr/>
        <p:txBody>
          <a:bodyPr/>
          <a:lstStyle/>
          <a:p>
            <a:pPr marL="0" indent="0">
              <a:buNone/>
            </a:pPr>
            <a:r>
              <a:rPr lang="en-US" u="sng" dirty="0"/>
              <a:t>Why is it occurring? </a:t>
            </a:r>
          </a:p>
        </p:txBody>
      </p:sp>
      <p:sp>
        <p:nvSpPr>
          <p:cNvPr id="6" name="TextBox 5">
            <a:extLst>
              <a:ext uri="{FF2B5EF4-FFF2-40B4-BE49-F238E27FC236}">
                <a16:creationId xmlns:a16="http://schemas.microsoft.com/office/drawing/2014/main" id="{41E439F1-9A90-212D-A929-36962776B850}"/>
              </a:ext>
            </a:extLst>
          </p:cNvPr>
          <p:cNvSpPr txBox="1"/>
          <p:nvPr/>
        </p:nvSpPr>
        <p:spPr>
          <a:xfrm>
            <a:off x="551777" y="2386149"/>
            <a:ext cx="3278462" cy="1231106"/>
          </a:xfrm>
          <a:prstGeom prst="rect">
            <a:avLst/>
          </a:prstGeom>
          <a:noFill/>
        </p:spPr>
        <p:txBody>
          <a:bodyPr wrap="none" rtlCol="0">
            <a:spAutoFit/>
          </a:bodyPr>
          <a:lstStyle/>
          <a:p>
            <a:pPr algn="ctr"/>
            <a:r>
              <a:rPr lang="en-US" sz="2800" b="1" dirty="0">
                <a:solidFill>
                  <a:srgbClr val="6D4C5D"/>
                </a:solidFill>
              </a:rPr>
              <a:t>Prescription drug </a:t>
            </a:r>
          </a:p>
          <a:p>
            <a:pPr algn="ctr"/>
            <a:r>
              <a:rPr lang="en-US" sz="2800" b="1" dirty="0">
                <a:solidFill>
                  <a:srgbClr val="6D4C5D"/>
                </a:solidFill>
              </a:rPr>
              <a:t>misuse</a:t>
            </a:r>
          </a:p>
          <a:p>
            <a:endParaRPr lang="en-US" dirty="0"/>
          </a:p>
        </p:txBody>
      </p:sp>
      <p:sp>
        <p:nvSpPr>
          <p:cNvPr id="7" name="TextBox 6">
            <a:extLst>
              <a:ext uri="{FF2B5EF4-FFF2-40B4-BE49-F238E27FC236}">
                <a16:creationId xmlns:a16="http://schemas.microsoft.com/office/drawing/2014/main" id="{66322F44-EF99-BF5C-A5AE-9F846AC58524}"/>
              </a:ext>
            </a:extLst>
          </p:cNvPr>
          <p:cNvSpPr txBox="1"/>
          <p:nvPr/>
        </p:nvSpPr>
        <p:spPr>
          <a:xfrm>
            <a:off x="5071509" y="2386149"/>
            <a:ext cx="2547492" cy="3385542"/>
          </a:xfrm>
          <a:prstGeom prst="rect">
            <a:avLst/>
          </a:prstGeom>
          <a:noFill/>
        </p:spPr>
        <p:txBody>
          <a:bodyPr wrap="none" rtlCol="0">
            <a:spAutoFit/>
          </a:bodyPr>
          <a:lstStyle/>
          <a:p>
            <a:pPr algn="ctr"/>
            <a:r>
              <a:rPr lang="en-US" sz="2800" b="1" dirty="0">
                <a:solidFill>
                  <a:srgbClr val="6D4C5D"/>
                </a:solidFill>
              </a:rPr>
              <a:t>Why?</a:t>
            </a:r>
          </a:p>
          <a:p>
            <a:pPr algn="ctr"/>
            <a:endParaRPr lang="en-US" sz="2800" b="1" dirty="0">
              <a:solidFill>
                <a:srgbClr val="6D4C5D"/>
              </a:solidFill>
            </a:endParaRPr>
          </a:p>
          <a:p>
            <a:pPr algn="ctr"/>
            <a:r>
              <a:rPr lang="en-US" sz="2800" b="1" dirty="0">
                <a:solidFill>
                  <a:srgbClr val="37557C"/>
                </a:solidFill>
              </a:rPr>
              <a:t>	Why?</a:t>
            </a:r>
          </a:p>
          <a:p>
            <a:pPr algn="ctr"/>
            <a:endParaRPr lang="en-US" sz="2800" b="1" dirty="0">
              <a:solidFill>
                <a:srgbClr val="6D4C5D"/>
              </a:solidFill>
            </a:endParaRPr>
          </a:p>
          <a:p>
            <a:pPr algn="ctr"/>
            <a:r>
              <a:rPr lang="en-US" sz="2800" b="1" dirty="0">
                <a:solidFill>
                  <a:srgbClr val="B2CEE7"/>
                </a:solidFill>
              </a:rPr>
              <a:t>		Why?</a:t>
            </a:r>
          </a:p>
          <a:p>
            <a:pPr algn="ctr"/>
            <a:endParaRPr lang="en-US" sz="2800" b="1" dirty="0">
              <a:solidFill>
                <a:srgbClr val="6D4C5D"/>
              </a:solidFill>
            </a:endParaRPr>
          </a:p>
          <a:p>
            <a:pPr algn="ctr"/>
            <a:r>
              <a:rPr lang="en-US" sz="2800" b="1" dirty="0">
                <a:solidFill>
                  <a:srgbClr val="909A3C"/>
                </a:solidFill>
              </a:rPr>
              <a:t>				Why?</a:t>
            </a:r>
          </a:p>
          <a:p>
            <a:endParaRPr lang="en-US" dirty="0"/>
          </a:p>
        </p:txBody>
      </p:sp>
      <p:sp>
        <p:nvSpPr>
          <p:cNvPr id="8" name="Title 1">
            <a:extLst>
              <a:ext uri="{FF2B5EF4-FFF2-40B4-BE49-F238E27FC236}">
                <a16:creationId xmlns:a16="http://schemas.microsoft.com/office/drawing/2014/main" id="{DF0F9AA5-49E8-D04C-CABC-124339541BF8}"/>
              </a:ext>
            </a:extLst>
          </p:cNvPr>
          <p:cNvSpPr txBox="1">
            <a:spLocks/>
          </p:cNvSpPr>
          <p:nvPr/>
        </p:nvSpPr>
        <p:spPr>
          <a:xfrm>
            <a:off x="501335" y="4007538"/>
            <a:ext cx="8090887" cy="1120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5 Whys</a:t>
            </a:r>
          </a:p>
        </p:txBody>
      </p:sp>
    </p:spTree>
    <p:extLst>
      <p:ext uri="{BB962C8B-B14F-4D97-AF65-F5344CB8AC3E}">
        <p14:creationId xmlns:p14="http://schemas.microsoft.com/office/powerpoint/2010/main" val="188997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9046-42B5-31EB-B6DA-8DE6B3E83EAB}"/>
              </a:ext>
            </a:extLst>
          </p:cNvPr>
          <p:cNvSpPr>
            <a:spLocks noGrp="1"/>
          </p:cNvSpPr>
          <p:nvPr>
            <p:ph type="title"/>
          </p:nvPr>
        </p:nvSpPr>
        <p:spPr>
          <a:xfrm>
            <a:off x="597126" y="13888"/>
            <a:ext cx="7886700" cy="1325563"/>
          </a:xfrm>
        </p:spPr>
        <p:txBody>
          <a:bodyPr/>
          <a:lstStyle/>
          <a:p>
            <a:r>
              <a:rPr lang="en-US" dirty="0"/>
              <a:t>Where to Focus</a:t>
            </a:r>
          </a:p>
        </p:txBody>
      </p:sp>
      <p:grpSp>
        <p:nvGrpSpPr>
          <p:cNvPr id="4" name="Group 3">
            <a:extLst>
              <a:ext uri="{FF2B5EF4-FFF2-40B4-BE49-F238E27FC236}">
                <a16:creationId xmlns:a16="http://schemas.microsoft.com/office/drawing/2014/main" id="{1021317B-0C34-C595-9F2A-8D765056EE45}"/>
              </a:ext>
            </a:extLst>
          </p:cNvPr>
          <p:cNvGrpSpPr/>
          <p:nvPr/>
        </p:nvGrpSpPr>
        <p:grpSpPr>
          <a:xfrm>
            <a:off x="3673929" y="3170926"/>
            <a:ext cx="1804307" cy="1723029"/>
            <a:chOff x="3673929" y="3170926"/>
            <a:chExt cx="1804307" cy="1723029"/>
          </a:xfrm>
        </p:grpSpPr>
        <p:sp>
          <p:nvSpPr>
            <p:cNvPr id="3" name="Oval 2">
              <a:extLst>
                <a:ext uri="{FF2B5EF4-FFF2-40B4-BE49-F238E27FC236}">
                  <a16:creationId xmlns:a16="http://schemas.microsoft.com/office/drawing/2014/main" id="{8800FEBB-5A0A-A9B1-A37A-3E8676F3997B}"/>
                </a:ext>
              </a:extLst>
            </p:cNvPr>
            <p:cNvSpPr/>
            <p:nvPr/>
          </p:nvSpPr>
          <p:spPr>
            <a:xfrm>
              <a:off x="3673929" y="3170926"/>
              <a:ext cx="1804307" cy="1723029"/>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68C7D1-739A-9FE0-1B0C-D7D88BFF8F7B}"/>
                </a:ext>
              </a:extLst>
            </p:cNvPr>
            <p:cNvPicPr>
              <a:picLocks noChangeAspect="1"/>
            </p:cNvPicPr>
            <p:nvPr/>
          </p:nvPicPr>
          <p:blipFill>
            <a:blip r:embed="rId3"/>
            <a:stretch>
              <a:fillRect/>
            </a:stretch>
          </p:blipFill>
          <p:spPr>
            <a:xfrm>
              <a:off x="3808640" y="3273353"/>
              <a:ext cx="1515017" cy="1515017"/>
            </a:xfrm>
            <a:prstGeom prst="rect">
              <a:avLst/>
            </a:prstGeom>
          </p:spPr>
        </p:pic>
      </p:grpSp>
      <p:pic>
        <p:nvPicPr>
          <p:cNvPr id="2080" name="Picture 32" descr="Bank icon">
            <a:extLst>
              <a:ext uri="{FF2B5EF4-FFF2-40B4-BE49-F238E27FC236}">
                <a16:creationId xmlns:a16="http://schemas.microsoft.com/office/drawing/2014/main" id="{E1B1A6D9-BC08-68E0-09C6-BA948F9DB1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489" y="4773974"/>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Factory icon">
            <a:extLst>
              <a:ext uri="{FF2B5EF4-FFF2-40B4-BE49-F238E27FC236}">
                <a16:creationId xmlns:a16="http://schemas.microsoft.com/office/drawing/2014/main" id="{AD647F00-474F-F8E4-A827-22A32869D6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756" y="3712559"/>
            <a:ext cx="1367902" cy="1367902"/>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Hospital icon">
            <a:extLst>
              <a:ext uri="{FF2B5EF4-FFF2-40B4-BE49-F238E27FC236}">
                <a16:creationId xmlns:a16="http://schemas.microsoft.com/office/drawing/2014/main" id="{6141DE93-4732-B03A-D55D-1F42142673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6666" y="2529314"/>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C7F2209-5442-3658-2E82-C1D4848BB352}"/>
              </a:ext>
            </a:extLst>
          </p:cNvPr>
          <p:cNvPicPr>
            <a:picLocks noChangeAspect="1"/>
          </p:cNvPicPr>
          <p:nvPr/>
        </p:nvPicPr>
        <p:blipFill>
          <a:blip r:embed="rId7"/>
          <a:stretch>
            <a:fillRect/>
          </a:stretch>
        </p:blipFill>
        <p:spPr>
          <a:xfrm>
            <a:off x="7629127" y="2920101"/>
            <a:ext cx="1325563" cy="1325563"/>
          </a:xfrm>
          <a:prstGeom prst="rect">
            <a:avLst/>
          </a:prstGeom>
        </p:spPr>
      </p:pic>
      <p:pic>
        <p:nvPicPr>
          <p:cNvPr id="14" name="Picture 13">
            <a:extLst>
              <a:ext uri="{FF2B5EF4-FFF2-40B4-BE49-F238E27FC236}">
                <a16:creationId xmlns:a16="http://schemas.microsoft.com/office/drawing/2014/main" id="{A6B6E951-BADD-5398-00FA-255DF2808DB8}"/>
              </a:ext>
            </a:extLst>
          </p:cNvPr>
          <p:cNvPicPr>
            <a:picLocks noChangeAspect="1"/>
          </p:cNvPicPr>
          <p:nvPr/>
        </p:nvPicPr>
        <p:blipFill>
          <a:blip r:embed="rId8"/>
          <a:stretch>
            <a:fillRect/>
          </a:stretch>
        </p:blipFill>
        <p:spPr>
          <a:xfrm>
            <a:off x="2788956" y="4966655"/>
            <a:ext cx="1367902" cy="1367902"/>
          </a:xfrm>
          <a:prstGeom prst="rect">
            <a:avLst/>
          </a:prstGeom>
        </p:spPr>
      </p:pic>
      <p:pic>
        <p:nvPicPr>
          <p:cNvPr id="2086" name="Picture 38" descr="Store icon">
            <a:extLst>
              <a:ext uri="{FF2B5EF4-FFF2-40B4-BE49-F238E27FC236}">
                <a16:creationId xmlns:a16="http://schemas.microsoft.com/office/drawing/2014/main" id="{EBD389A8-F6A5-DC74-5C38-DEA80F81DD3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956" y="3170926"/>
            <a:ext cx="1325563" cy="132556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41EB0FC7-7E19-81A4-97DF-99C9E66C5D74}"/>
              </a:ext>
            </a:extLst>
          </p:cNvPr>
          <p:cNvGrpSpPr/>
          <p:nvPr/>
        </p:nvGrpSpPr>
        <p:grpSpPr>
          <a:xfrm>
            <a:off x="464933" y="4893955"/>
            <a:ext cx="1723337" cy="1440602"/>
            <a:chOff x="1452125" y="5367342"/>
            <a:chExt cx="1723337" cy="1440602"/>
          </a:xfrm>
        </p:grpSpPr>
        <p:pic>
          <p:nvPicPr>
            <p:cNvPr id="2088" name="Picture 40" descr="Church icon">
              <a:extLst>
                <a:ext uri="{FF2B5EF4-FFF2-40B4-BE49-F238E27FC236}">
                  <a16:creationId xmlns:a16="http://schemas.microsoft.com/office/drawing/2014/main" id="{40E4F3DC-D7A6-18D3-FF1E-E11190C6E9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9930" y="5367342"/>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Synagogue icon">
              <a:extLst>
                <a:ext uri="{FF2B5EF4-FFF2-40B4-BE49-F238E27FC236}">
                  <a16:creationId xmlns:a16="http://schemas.microsoft.com/office/drawing/2014/main" id="{EEB01196-ADC9-8359-237E-4D1B8DB3BFF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2125" y="5581976"/>
              <a:ext cx="1225968" cy="1225968"/>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2E2C9E8A-438C-DB52-0295-480BBBB007BE}"/>
              </a:ext>
            </a:extLst>
          </p:cNvPr>
          <p:cNvPicPr>
            <a:picLocks noChangeAspect="1"/>
          </p:cNvPicPr>
          <p:nvPr/>
        </p:nvPicPr>
        <p:blipFill>
          <a:blip r:embed="rId12"/>
          <a:stretch>
            <a:fillRect/>
          </a:stretch>
        </p:blipFill>
        <p:spPr>
          <a:xfrm>
            <a:off x="2033918" y="1708966"/>
            <a:ext cx="1461960" cy="1461960"/>
          </a:xfrm>
          <a:prstGeom prst="rect">
            <a:avLst/>
          </a:prstGeom>
        </p:spPr>
      </p:pic>
      <p:pic>
        <p:nvPicPr>
          <p:cNvPr id="2094" name="Picture 46" descr="Courthouse icon">
            <a:extLst>
              <a:ext uri="{FF2B5EF4-FFF2-40B4-BE49-F238E27FC236}">
                <a16:creationId xmlns:a16="http://schemas.microsoft.com/office/drawing/2014/main" id="{AE8BC3E2-AD0F-2DF4-9ECA-C4CD7BDEF78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58086" y="751807"/>
            <a:ext cx="1882219" cy="18822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olice Station icon">
            <a:extLst>
              <a:ext uri="{FF2B5EF4-FFF2-40B4-BE49-F238E27FC236}">
                <a16:creationId xmlns:a16="http://schemas.microsoft.com/office/drawing/2014/main" id="{364DD831-F784-7D63-7823-FEC71007A05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90706" y="1690689"/>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Help icon">
            <a:extLst>
              <a:ext uri="{FF2B5EF4-FFF2-40B4-BE49-F238E27FC236}">
                <a16:creationId xmlns:a16="http://schemas.microsoft.com/office/drawing/2014/main" id="{20761D96-DEC4-B253-5CFC-07B7F200EF7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33918" y="3551562"/>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Company icon">
            <a:extLst>
              <a:ext uri="{FF2B5EF4-FFF2-40B4-BE49-F238E27FC236}">
                <a16:creationId xmlns:a16="http://schemas.microsoft.com/office/drawing/2014/main" id="{F18524CC-B6DC-F5B4-2647-321305DB289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40610" y="5163531"/>
            <a:ext cx="1694469" cy="1694469"/>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Subway icon">
            <a:extLst>
              <a:ext uri="{FF2B5EF4-FFF2-40B4-BE49-F238E27FC236}">
                <a16:creationId xmlns:a16="http://schemas.microsoft.com/office/drawing/2014/main" id="{A377F0F8-CB46-BA4D-8CC6-41DAB12069B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31157" y="1511467"/>
            <a:ext cx="1325564" cy="13255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D6513AD-BB90-B5D4-3C0D-016B7E39A746}"/>
              </a:ext>
            </a:extLst>
          </p:cNvPr>
          <p:cNvSpPr/>
          <p:nvPr/>
        </p:nvSpPr>
        <p:spPr>
          <a:xfrm>
            <a:off x="5508453" y="2431841"/>
            <a:ext cx="1591150" cy="1510838"/>
          </a:xfrm>
          <a:prstGeom prst="rect">
            <a:avLst/>
          </a:prstGeom>
          <a:noFill/>
          <a:ln w="38100">
            <a:solidFill>
              <a:srgbClr val="37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grpSp>
        <p:nvGrpSpPr>
          <p:cNvPr id="8" name="Group 7">
            <a:extLst>
              <a:ext uri="{FF2B5EF4-FFF2-40B4-BE49-F238E27FC236}">
                <a16:creationId xmlns:a16="http://schemas.microsoft.com/office/drawing/2014/main" id="{DE2B92C5-064D-B3FC-5AD1-0C00E06F823D}"/>
              </a:ext>
            </a:extLst>
          </p:cNvPr>
          <p:cNvGrpSpPr/>
          <p:nvPr/>
        </p:nvGrpSpPr>
        <p:grpSpPr>
          <a:xfrm>
            <a:off x="415338" y="1642932"/>
            <a:ext cx="1510838" cy="1510838"/>
            <a:chOff x="-274955" y="773806"/>
            <a:chExt cx="4876800" cy="4876800"/>
          </a:xfrm>
        </p:grpSpPr>
        <p:pic>
          <p:nvPicPr>
            <p:cNvPr id="3076" name="Picture 4" descr="Home icon">
              <a:extLst>
                <a:ext uri="{FF2B5EF4-FFF2-40B4-BE49-F238E27FC236}">
                  <a16:creationId xmlns:a16="http://schemas.microsoft.com/office/drawing/2014/main" id="{3C25F051-C8D0-EB9E-ECCF-89C358B41E6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4955" y="773806"/>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and Holding Heart icon">
              <a:extLst>
                <a:ext uri="{FF2B5EF4-FFF2-40B4-BE49-F238E27FC236}">
                  <a16:creationId xmlns:a16="http://schemas.microsoft.com/office/drawing/2014/main" id="{39CDE40B-E5B0-AD7B-B9A6-5B50BB0D76D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6711" y="3669604"/>
              <a:ext cx="652475" cy="65247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10E68EAE-5D3B-84B9-F444-923C2E7B16EA}"/>
              </a:ext>
            </a:extLst>
          </p:cNvPr>
          <p:cNvSpPr/>
          <p:nvPr/>
        </p:nvSpPr>
        <p:spPr>
          <a:xfrm>
            <a:off x="3962511" y="1617735"/>
            <a:ext cx="1591150" cy="1510838"/>
          </a:xfrm>
          <a:prstGeom prst="rect">
            <a:avLst/>
          </a:prstGeom>
          <a:noFill/>
          <a:ln w="38100">
            <a:solidFill>
              <a:srgbClr val="37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sp>
        <p:nvSpPr>
          <p:cNvPr id="10" name="Rectangle 9">
            <a:extLst>
              <a:ext uri="{FF2B5EF4-FFF2-40B4-BE49-F238E27FC236}">
                <a16:creationId xmlns:a16="http://schemas.microsoft.com/office/drawing/2014/main" id="{230ECFAC-BE9C-757E-540F-9343B277B389}"/>
              </a:ext>
            </a:extLst>
          </p:cNvPr>
          <p:cNvSpPr/>
          <p:nvPr/>
        </p:nvSpPr>
        <p:spPr>
          <a:xfrm>
            <a:off x="6541781" y="3719205"/>
            <a:ext cx="1591150" cy="1510838"/>
          </a:xfrm>
          <a:prstGeom prst="rect">
            <a:avLst/>
          </a:prstGeom>
          <a:noFill/>
          <a:ln w="38100">
            <a:solidFill>
              <a:srgbClr val="37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sp>
        <p:nvSpPr>
          <p:cNvPr id="11" name="Rectangle 10">
            <a:extLst>
              <a:ext uri="{FF2B5EF4-FFF2-40B4-BE49-F238E27FC236}">
                <a16:creationId xmlns:a16="http://schemas.microsoft.com/office/drawing/2014/main" id="{674D3CAE-7AFB-7FF3-B630-0D19ADEC4B79}"/>
              </a:ext>
            </a:extLst>
          </p:cNvPr>
          <p:cNvSpPr/>
          <p:nvPr/>
        </p:nvSpPr>
        <p:spPr>
          <a:xfrm>
            <a:off x="4550129" y="4641312"/>
            <a:ext cx="1591150" cy="1510838"/>
          </a:xfrm>
          <a:prstGeom prst="rect">
            <a:avLst/>
          </a:prstGeom>
          <a:noFill/>
          <a:ln w="38100">
            <a:solidFill>
              <a:srgbClr val="37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sp>
        <p:nvSpPr>
          <p:cNvPr id="17" name="Rectangle 16">
            <a:extLst>
              <a:ext uri="{FF2B5EF4-FFF2-40B4-BE49-F238E27FC236}">
                <a16:creationId xmlns:a16="http://schemas.microsoft.com/office/drawing/2014/main" id="{4F2711B7-C809-92D1-B231-77CB6278AD84}"/>
              </a:ext>
            </a:extLst>
          </p:cNvPr>
          <p:cNvSpPr/>
          <p:nvPr/>
        </p:nvSpPr>
        <p:spPr>
          <a:xfrm>
            <a:off x="6037977" y="5273728"/>
            <a:ext cx="1591150" cy="1510838"/>
          </a:xfrm>
          <a:prstGeom prst="rect">
            <a:avLst/>
          </a:prstGeom>
          <a:noFill/>
          <a:ln w="38100">
            <a:solidFill>
              <a:srgbClr val="37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spTree>
    <p:extLst>
      <p:ext uri="{BB962C8B-B14F-4D97-AF65-F5344CB8AC3E}">
        <p14:creationId xmlns:p14="http://schemas.microsoft.com/office/powerpoint/2010/main" val="202932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10" presetClass="exit" presetSubtype="0" fill="hold" grpId="1"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par>
                          <p:cTn id="28" fill="hold">
                            <p:stCondLst>
                              <p:cond delay="4000"/>
                            </p:stCondLst>
                            <p:childTnLst>
                              <p:par>
                                <p:cTn id="29" presetID="21"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heel(1)">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1"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7734-C659-3982-A6AB-C56B45AD5359}"/>
              </a:ext>
            </a:extLst>
          </p:cNvPr>
          <p:cNvSpPr>
            <a:spLocks noGrp="1"/>
          </p:cNvSpPr>
          <p:nvPr>
            <p:ph type="title"/>
          </p:nvPr>
        </p:nvSpPr>
        <p:spPr/>
        <p:txBody>
          <a:bodyPr>
            <a:normAutofit fontScale="90000"/>
          </a:bodyPr>
          <a:lstStyle/>
          <a:p>
            <a:r>
              <a:rPr lang="en-US" dirty="0"/>
              <a:t>Getting to the Root Cause</a:t>
            </a:r>
          </a:p>
        </p:txBody>
      </p:sp>
      <p:pic>
        <p:nvPicPr>
          <p:cNvPr id="7" name="Picture 6">
            <a:extLst>
              <a:ext uri="{FF2B5EF4-FFF2-40B4-BE49-F238E27FC236}">
                <a16:creationId xmlns:a16="http://schemas.microsoft.com/office/drawing/2014/main" id="{6A158451-46E1-8056-FB06-BF3703AE8440}"/>
              </a:ext>
            </a:extLst>
          </p:cNvPr>
          <p:cNvPicPr>
            <a:picLocks noChangeAspect="1"/>
          </p:cNvPicPr>
          <p:nvPr/>
        </p:nvPicPr>
        <p:blipFill>
          <a:blip r:embed="rId3"/>
          <a:stretch>
            <a:fillRect/>
          </a:stretch>
        </p:blipFill>
        <p:spPr>
          <a:xfrm>
            <a:off x="0" y="1143000"/>
            <a:ext cx="9144000" cy="4572000"/>
          </a:xfrm>
          <a:prstGeom prst="rect">
            <a:avLst/>
          </a:prstGeom>
        </p:spPr>
      </p:pic>
      <p:sp>
        <p:nvSpPr>
          <p:cNvPr id="9" name="TextBox 8">
            <a:extLst>
              <a:ext uri="{FF2B5EF4-FFF2-40B4-BE49-F238E27FC236}">
                <a16:creationId xmlns:a16="http://schemas.microsoft.com/office/drawing/2014/main" id="{4A07DE5E-1B46-03DD-4858-C66CB5C49DA2}"/>
              </a:ext>
            </a:extLst>
          </p:cNvPr>
          <p:cNvSpPr txBox="1"/>
          <p:nvPr/>
        </p:nvSpPr>
        <p:spPr>
          <a:xfrm>
            <a:off x="0" y="2078551"/>
            <a:ext cx="3785191" cy="369332"/>
          </a:xfrm>
          <a:prstGeom prst="rect">
            <a:avLst/>
          </a:prstGeom>
          <a:solidFill>
            <a:srgbClr val="37557C"/>
          </a:solidFill>
        </p:spPr>
        <p:txBody>
          <a:bodyPr wrap="square" rtlCol="0">
            <a:spAutoFit/>
          </a:bodyPr>
          <a:lstStyle/>
          <a:p>
            <a:r>
              <a:rPr lang="en-US" dirty="0">
                <a:solidFill>
                  <a:schemeClr val="bg1"/>
                </a:solidFill>
              </a:rPr>
              <a:t>Someone drives home intoxicated</a:t>
            </a:r>
          </a:p>
        </p:txBody>
      </p:sp>
      <p:sp>
        <p:nvSpPr>
          <p:cNvPr id="10" name="Rectangle 9">
            <a:extLst>
              <a:ext uri="{FF2B5EF4-FFF2-40B4-BE49-F238E27FC236}">
                <a16:creationId xmlns:a16="http://schemas.microsoft.com/office/drawing/2014/main" id="{5278AEC5-024B-477C-5B10-5BFD64702BE0}"/>
              </a:ext>
            </a:extLst>
          </p:cNvPr>
          <p:cNvSpPr/>
          <p:nvPr/>
        </p:nvSpPr>
        <p:spPr>
          <a:xfrm>
            <a:off x="0" y="4720856"/>
            <a:ext cx="9144000" cy="2137144"/>
          </a:xfrm>
          <a:prstGeom prst="rect">
            <a:avLst/>
          </a:prstGeom>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1AA403-3D5F-6620-34B5-72A0925304B0}"/>
              </a:ext>
            </a:extLst>
          </p:cNvPr>
          <p:cNvSpPr/>
          <p:nvPr/>
        </p:nvSpPr>
        <p:spPr>
          <a:xfrm>
            <a:off x="0" y="3628096"/>
            <a:ext cx="9144000" cy="1092759"/>
          </a:xfrm>
          <a:prstGeom prst="rect">
            <a:avLst/>
          </a:prstGeom>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CDF462-2E94-BCFB-B879-5B2BF4FF1782}"/>
              </a:ext>
            </a:extLst>
          </p:cNvPr>
          <p:cNvSpPr/>
          <p:nvPr/>
        </p:nvSpPr>
        <p:spPr>
          <a:xfrm>
            <a:off x="0" y="2447883"/>
            <a:ext cx="9144000" cy="1180212"/>
          </a:xfrm>
          <a:prstGeom prst="rect">
            <a:avLst/>
          </a:prstGeom>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99B8429-8371-E30A-FEFC-5131D6CEE089}"/>
              </a:ext>
            </a:extLst>
          </p:cNvPr>
          <p:cNvSpPr txBox="1"/>
          <p:nvPr/>
        </p:nvSpPr>
        <p:spPr>
          <a:xfrm>
            <a:off x="-2" y="2827852"/>
            <a:ext cx="2626242" cy="646331"/>
          </a:xfrm>
          <a:prstGeom prst="rect">
            <a:avLst/>
          </a:prstGeom>
          <a:solidFill>
            <a:srgbClr val="37557C"/>
          </a:solidFill>
        </p:spPr>
        <p:txBody>
          <a:bodyPr wrap="square" rtlCol="0">
            <a:spAutoFit/>
          </a:bodyPr>
          <a:lstStyle/>
          <a:p>
            <a:r>
              <a:rPr lang="en-US" dirty="0">
                <a:solidFill>
                  <a:schemeClr val="bg1"/>
                </a:solidFill>
              </a:rPr>
              <a:t>Someone is regularly intoxicated</a:t>
            </a:r>
          </a:p>
        </p:txBody>
      </p:sp>
      <p:sp>
        <p:nvSpPr>
          <p:cNvPr id="16" name="TextBox 15">
            <a:extLst>
              <a:ext uri="{FF2B5EF4-FFF2-40B4-BE49-F238E27FC236}">
                <a16:creationId xmlns:a16="http://schemas.microsoft.com/office/drawing/2014/main" id="{9D866698-997A-CAA6-AB44-308E1598858D}"/>
              </a:ext>
            </a:extLst>
          </p:cNvPr>
          <p:cNvSpPr txBox="1"/>
          <p:nvPr/>
        </p:nvSpPr>
        <p:spPr>
          <a:xfrm>
            <a:off x="-2" y="3797349"/>
            <a:ext cx="1871331" cy="369332"/>
          </a:xfrm>
          <a:prstGeom prst="rect">
            <a:avLst/>
          </a:prstGeom>
          <a:solidFill>
            <a:srgbClr val="37557C"/>
          </a:solidFill>
        </p:spPr>
        <p:txBody>
          <a:bodyPr wrap="square" rtlCol="0">
            <a:spAutoFit/>
          </a:bodyPr>
          <a:lstStyle/>
          <a:p>
            <a:r>
              <a:rPr lang="en-US" dirty="0">
                <a:solidFill>
                  <a:schemeClr val="bg1"/>
                </a:solidFill>
              </a:rPr>
              <a:t>Stress of no job</a:t>
            </a:r>
          </a:p>
        </p:txBody>
      </p:sp>
      <p:sp>
        <p:nvSpPr>
          <p:cNvPr id="17" name="TextBox 16">
            <a:extLst>
              <a:ext uri="{FF2B5EF4-FFF2-40B4-BE49-F238E27FC236}">
                <a16:creationId xmlns:a16="http://schemas.microsoft.com/office/drawing/2014/main" id="{D2BAF7F0-3181-898F-3BD0-A458F11EA514}"/>
              </a:ext>
            </a:extLst>
          </p:cNvPr>
          <p:cNvSpPr txBox="1"/>
          <p:nvPr/>
        </p:nvSpPr>
        <p:spPr>
          <a:xfrm>
            <a:off x="0" y="4720855"/>
            <a:ext cx="1435397" cy="923330"/>
          </a:xfrm>
          <a:prstGeom prst="rect">
            <a:avLst/>
          </a:prstGeom>
          <a:solidFill>
            <a:srgbClr val="37557C"/>
          </a:solidFill>
        </p:spPr>
        <p:txBody>
          <a:bodyPr wrap="square" rtlCol="0">
            <a:spAutoFit/>
          </a:bodyPr>
          <a:lstStyle/>
          <a:p>
            <a:r>
              <a:rPr lang="en-US" dirty="0">
                <a:solidFill>
                  <a:schemeClr val="bg1"/>
                </a:solidFill>
              </a:rPr>
              <a:t>Inadequacy, Identity, Pride</a:t>
            </a:r>
          </a:p>
        </p:txBody>
      </p:sp>
    </p:spTree>
    <p:extLst>
      <p:ext uri="{BB962C8B-B14F-4D97-AF65-F5344CB8AC3E}">
        <p14:creationId xmlns:p14="http://schemas.microsoft.com/office/powerpoint/2010/main" val="21717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grpId="1" nodeType="clickEffect">
                                  <p:stCondLst>
                                    <p:cond delay="0"/>
                                  </p:stCondLst>
                                  <p:childTnLst>
                                    <p:animEffect transition="out" filter="wipe(up)">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1" fill="hold" grpId="1" nodeType="clickEffect">
                                  <p:stCondLst>
                                    <p:cond delay="0"/>
                                  </p:stCondLst>
                                  <p:childTnLst>
                                    <p:animEffect transition="out" filter="wipe(up)">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P spid="12"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ed10948630_6_7"/>
          <p:cNvSpPr txBox="1">
            <a:spLocks noGrp="1"/>
          </p:cNvSpPr>
          <p:nvPr>
            <p:ph type="title" idx="4294967295"/>
          </p:nvPr>
        </p:nvSpPr>
        <p:spPr>
          <a:xfrm>
            <a:off x="843200" y="1117875"/>
            <a:ext cx="7886700" cy="9937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sz="3600" dirty="0"/>
              <a:t>This Webinar is Now Live</a:t>
            </a:r>
            <a:endParaRPr sz="3600" b="1" dirty="0"/>
          </a:p>
        </p:txBody>
      </p:sp>
      <p:sp>
        <p:nvSpPr>
          <p:cNvPr id="110" name="Google Shape;110;ged10948630_6_7"/>
          <p:cNvSpPr txBox="1">
            <a:spLocks noGrp="1"/>
          </p:cNvSpPr>
          <p:nvPr>
            <p:ph type="body" idx="4294967295"/>
          </p:nvPr>
        </p:nvSpPr>
        <p:spPr>
          <a:xfrm>
            <a:off x="538400" y="3531870"/>
            <a:ext cx="7886700" cy="14281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sz="1800" dirty="0">
                <a:solidFill>
                  <a:schemeClr val="dk1"/>
                </a:solidFill>
              </a:rPr>
              <a:t>This webinar is being recorded and will be available for future viewing along with a copy of today’s slides.</a:t>
            </a:r>
            <a:br>
              <a:rPr lang="en-US" sz="1800" dirty="0">
                <a:solidFill>
                  <a:schemeClr val="dk1"/>
                </a:solidFill>
              </a:rPr>
            </a:br>
            <a:endParaRPr sz="1800" dirty="0">
              <a:solidFill>
                <a:schemeClr val="dk1"/>
              </a:solidFill>
            </a:endParaRPr>
          </a:p>
        </p:txBody>
      </p:sp>
      <p:pic>
        <p:nvPicPr>
          <p:cNvPr id="111" name="Google Shape;111;ged10948630_6_7" descr="Stacked color bars with 8 different colors" title="Stacked Color Bars"/>
          <p:cNvPicPr preferRelativeResize="0"/>
          <p:nvPr/>
        </p:nvPicPr>
        <p:blipFill rotWithShape="1">
          <a:blip r:embed="rId3">
            <a:alphaModFix/>
          </a:blip>
          <a:srcRect l="-16666" r="-16666"/>
          <a:stretch/>
        </p:blipFill>
        <p:spPr>
          <a:xfrm>
            <a:off x="6662059" y="4960059"/>
            <a:ext cx="2851777" cy="1327548"/>
          </a:xfrm>
          <a:prstGeom prst="rect">
            <a:avLst/>
          </a:prstGeom>
          <a:noFill/>
          <a:ln>
            <a:noFill/>
          </a:ln>
        </p:spPr>
      </p:pic>
      <p:pic>
        <p:nvPicPr>
          <p:cNvPr id="112" name="Google Shape;112;ged10948630_6_7"/>
          <p:cNvPicPr preferRelativeResize="0"/>
          <p:nvPr/>
        </p:nvPicPr>
        <p:blipFill rotWithShape="1">
          <a:blip r:embed="rId4">
            <a:alphaModFix/>
          </a:blip>
          <a:srcRect/>
          <a:stretch/>
        </p:blipFill>
        <p:spPr>
          <a:xfrm>
            <a:off x="4329350" y="2307350"/>
            <a:ext cx="914400" cy="914400"/>
          </a:xfrm>
          <a:prstGeom prst="rect">
            <a:avLst/>
          </a:prstGeom>
          <a:noFill/>
          <a:ln>
            <a:noFill/>
          </a:ln>
        </p:spPr>
      </p:pic>
    </p:spTree>
    <p:extLst>
      <p:ext uri="{BB962C8B-B14F-4D97-AF65-F5344CB8AC3E}">
        <p14:creationId xmlns:p14="http://schemas.microsoft.com/office/powerpoint/2010/main" val="164978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7734-C659-3982-A6AB-C56B45AD5359}"/>
              </a:ext>
            </a:extLst>
          </p:cNvPr>
          <p:cNvSpPr>
            <a:spLocks noGrp="1"/>
          </p:cNvSpPr>
          <p:nvPr>
            <p:ph type="title"/>
          </p:nvPr>
        </p:nvSpPr>
        <p:spPr/>
        <p:txBody>
          <a:bodyPr>
            <a:normAutofit fontScale="90000"/>
          </a:bodyPr>
          <a:lstStyle/>
          <a:p>
            <a:r>
              <a:rPr lang="en-US" dirty="0"/>
              <a:t>Getting to the Root Cause</a:t>
            </a:r>
          </a:p>
        </p:txBody>
      </p:sp>
      <p:pic>
        <p:nvPicPr>
          <p:cNvPr id="7" name="Picture 6">
            <a:extLst>
              <a:ext uri="{FF2B5EF4-FFF2-40B4-BE49-F238E27FC236}">
                <a16:creationId xmlns:a16="http://schemas.microsoft.com/office/drawing/2014/main" id="{6A158451-46E1-8056-FB06-BF3703AE8440}"/>
              </a:ext>
            </a:extLst>
          </p:cNvPr>
          <p:cNvPicPr>
            <a:picLocks noChangeAspect="1"/>
          </p:cNvPicPr>
          <p:nvPr/>
        </p:nvPicPr>
        <p:blipFill>
          <a:blip r:embed="rId3"/>
          <a:stretch>
            <a:fillRect/>
          </a:stretch>
        </p:blipFill>
        <p:spPr>
          <a:xfrm>
            <a:off x="0" y="1143000"/>
            <a:ext cx="9144000" cy="4572000"/>
          </a:xfrm>
          <a:prstGeom prst="rect">
            <a:avLst/>
          </a:prstGeom>
        </p:spPr>
      </p:pic>
      <p:sp>
        <p:nvSpPr>
          <p:cNvPr id="9" name="TextBox 8">
            <a:extLst>
              <a:ext uri="{FF2B5EF4-FFF2-40B4-BE49-F238E27FC236}">
                <a16:creationId xmlns:a16="http://schemas.microsoft.com/office/drawing/2014/main" id="{4A07DE5E-1B46-03DD-4858-C66CB5C49DA2}"/>
              </a:ext>
            </a:extLst>
          </p:cNvPr>
          <p:cNvSpPr txBox="1"/>
          <p:nvPr/>
        </p:nvSpPr>
        <p:spPr>
          <a:xfrm>
            <a:off x="3085032" y="2143138"/>
            <a:ext cx="2794475" cy="369332"/>
          </a:xfrm>
          <a:prstGeom prst="rect">
            <a:avLst/>
          </a:prstGeom>
          <a:solidFill>
            <a:srgbClr val="37557C"/>
          </a:solidFill>
        </p:spPr>
        <p:txBody>
          <a:bodyPr wrap="square" rtlCol="0">
            <a:spAutoFit/>
          </a:bodyPr>
          <a:lstStyle/>
          <a:p>
            <a:pPr algn="ctr"/>
            <a:r>
              <a:rPr lang="en-US" dirty="0">
                <a:solidFill>
                  <a:schemeClr val="bg1"/>
                </a:solidFill>
              </a:rPr>
              <a:t>Binge drinking</a:t>
            </a:r>
          </a:p>
        </p:txBody>
      </p:sp>
      <p:sp>
        <p:nvSpPr>
          <p:cNvPr id="15" name="TextBox 14">
            <a:extLst>
              <a:ext uri="{FF2B5EF4-FFF2-40B4-BE49-F238E27FC236}">
                <a16:creationId xmlns:a16="http://schemas.microsoft.com/office/drawing/2014/main" id="{699B8429-8371-E30A-FEFC-5131D6CEE089}"/>
              </a:ext>
            </a:extLst>
          </p:cNvPr>
          <p:cNvSpPr txBox="1"/>
          <p:nvPr/>
        </p:nvSpPr>
        <p:spPr>
          <a:xfrm>
            <a:off x="2140722" y="3078983"/>
            <a:ext cx="4683094" cy="369332"/>
          </a:xfrm>
          <a:prstGeom prst="rect">
            <a:avLst/>
          </a:prstGeom>
          <a:solidFill>
            <a:srgbClr val="37557C"/>
          </a:solidFill>
        </p:spPr>
        <p:txBody>
          <a:bodyPr wrap="square" rtlCol="0">
            <a:spAutoFit/>
          </a:bodyPr>
          <a:lstStyle/>
          <a:p>
            <a:r>
              <a:rPr lang="en-US" dirty="0">
                <a:solidFill>
                  <a:schemeClr val="bg1"/>
                </a:solidFill>
              </a:rPr>
              <a:t>Higher &amp; rising rates among LGBTQ+ youth</a:t>
            </a:r>
          </a:p>
        </p:txBody>
      </p:sp>
      <p:sp>
        <p:nvSpPr>
          <p:cNvPr id="16" name="TextBox 15">
            <a:extLst>
              <a:ext uri="{FF2B5EF4-FFF2-40B4-BE49-F238E27FC236}">
                <a16:creationId xmlns:a16="http://schemas.microsoft.com/office/drawing/2014/main" id="{9D866698-997A-CAA6-AB44-308E1598858D}"/>
              </a:ext>
            </a:extLst>
          </p:cNvPr>
          <p:cNvSpPr txBox="1"/>
          <p:nvPr/>
        </p:nvSpPr>
        <p:spPr>
          <a:xfrm>
            <a:off x="1439966" y="4094387"/>
            <a:ext cx="5383850" cy="646331"/>
          </a:xfrm>
          <a:prstGeom prst="rect">
            <a:avLst/>
          </a:prstGeom>
          <a:solidFill>
            <a:srgbClr val="37557C"/>
          </a:solidFill>
        </p:spPr>
        <p:txBody>
          <a:bodyPr wrap="square" rtlCol="0">
            <a:spAutoFit/>
          </a:bodyPr>
          <a:lstStyle/>
          <a:p>
            <a:r>
              <a:rPr lang="en-US" dirty="0">
                <a:solidFill>
                  <a:schemeClr val="bg1"/>
                </a:solidFill>
              </a:rPr>
              <a:t>Discriminatory policies that limit expression, access to facilities, health care </a:t>
            </a:r>
            <a:r>
              <a:rPr lang="en-US" dirty="0">
                <a:solidFill>
                  <a:schemeClr val="bg1"/>
                </a:solidFill>
                <a:sym typeface="Wingdings" panose="05000000000000000000" pitchFamily="2" charset="2"/>
              </a:rPr>
              <a:t> poor mental health</a:t>
            </a:r>
            <a:endParaRPr lang="en-US" dirty="0">
              <a:solidFill>
                <a:schemeClr val="bg1"/>
              </a:solidFill>
            </a:endParaRPr>
          </a:p>
        </p:txBody>
      </p:sp>
      <p:sp>
        <p:nvSpPr>
          <p:cNvPr id="17" name="TextBox 16">
            <a:extLst>
              <a:ext uri="{FF2B5EF4-FFF2-40B4-BE49-F238E27FC236}">
                <a16:creationId xmlns:a16="http://schemas.microsoft.com/office/drawing/2014/main" id="{D2BAF7F0-3181-898F-3BD0-A458F11EA514}"/>
              </a:ext>
            </a:extLst>
          </p:cNvPr>
          <p:cNvSpPr txBox="1"/>
          <p:nvPr/>
        </p:nvSpPr>
        <p:spPr>
          <a:xfrm>
            <a:off x="1101887" y="5068540"/>
            <a:ext cx="5721929" cy="923330"/>
          </a:xfrm>
          <a:prstGeom prst="rect">
            <a:avLst/>
          </a:prstGeom>
          <a:solidFill>
            <a:srgbClr val="37557C"/>
          </a:solidFill>
        </p:spPr>
        <p:txBody>
          <a:bodyPr wrap="square" rtlCol="0">
            <a:spAutoFit/>
          </a:bodyPr>
          <a:lstStyle/>
          <a:p>
            <a:r>
              <a:rPr lang="en-US" dirty="0">
                <a:solidFill>
                  <a:schemeClr val="bg1"/>
                </a:solidFill>
              </a:rPr>
              <a:t>Binary thinking. Some things are right – others are wrong. Long-standing, sometimes unconscious, beliefs and values. </a:t>
            </a:r>
          </a:p>
        </p:txBody>
      </p:sp>
      <p:sp>
        <p:nvSpPr>
          <p:cNvPr id="3" name="TextBox 2">
            <a:extLst>
              <a:ext uri="{FF2B5EF4-FFF2-40B4-BE49-F238E27FC236}">
                <a16:creationId xmlns:a16="http://schemas.microsoft.com/office/drawing/2014/main" id="{14D83D95-033B-4494-9994-33CB10470FE9}"/>
              </a:ext>
            </a:extLst>
          </p:cNvPr>
          <p:cNvSpPr txBox="1"/>
          <p:nvPr/>
        </p:nvSpPr>
        <p:spPr>
          <a:xfrm>
            <a:off x="107275" y="6466510"/>
            <a:ext cx="6553200" cy="338554"/>
          </a:xfrm>
          <a:prstGeom prst="rect">
            <a:avLst/>
          </a:prstGeom>
          <a:noFill/>
        </p:spPr>
        <p:txBody>
          <a:bodyPr wrap="square" rtlCol="0">
            <a:spAutoFit/>
          </a:bodyPr>
          <a:lstStyle/>
          <a:p>
            <a:r>
              <a:rPr lang="en-US" sz="800" dirty="0"/>
              <a:t>Source: </a:t>
            </a:r>
            <a:r>
              <a:rPr lang="en-US" sz="800" dirty="0">
                <a:hlinkClick r:id="rId4"/>
              </a:rPr>
              <a:t>https://durmonski.com/self-improvement/iceberg-model-systems-thinking/#:~:text=The%20iceberg%20model%20of%20systems%20thinking%20is%20a%20way%20of,exist%20in%20the%20first%20place</a:t>
            </a:r>
            <a:r>
              <a:rPr lang="en-US" sz="800" dirty="0"/>
              <a:t> </a:t>
            </a:r>
          </a:p>
        </p:txBody>
      </p:sp>
    </p:spTree>
    <p:extLst>
      <p:ext uri="{BB962C8B-B14F-4D97-AF65-F5344CB8AC3E}">
        <p14:creationId xmlns:p14="http://schemas.microsoft.com/office/powerpoint/2010/main" val="360180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9046-42B5-31EB-B6DA-8DE6B3E83EAB}"/>
              </a:ext>
            </a:extLst>
          </p:cNvPr>
          <p:cNvSpPr>
            <a:spLocks noGrp="1"/>
          </p:cNvSpPr>
          <p:nvPr>
            <p:ph type="title"/>
          </p:nvPr>
        </p:nvSpPr>
        <p:spPr>
          <a:xfrm>
            <a:off x="597126" y="13888"/>
            <a:ext cx="7886700" cy="1325563"/>
          </a:xfrm>
        </p:spPr>
        <p:txBody>
          <a:bodyPr/>
          <a:lstStyle/>
          <a:p>
            <a:r>
              <a:rPr lang="en-US" dirty="0"/>
              <a:t>Where to Focus</a:t>
            </a:r>
          </a:p>
        </p:txBody>
      </p:sp>
      <p:grpSp>
        <p:nvGrpSpPr>
          <p:cNvPr id="4" name="Group 3">
            <a:extLst>
              <a:ext uri="{FF2B5EF4-FFF2-40B4-BE49-F238E27FC236}">
                <a16:creationId xmlns:a16="http://schemas.microsoft.com/office/drawing/2014/main" id="{1021317B-0C34-C595-9F2A-8D765056EE45}"/>
              </a:ext>
            </a:extLst>
          </p:cNvPr>
          <p:cNvGrpSpPr/>
          <p:nvPr/>
        </p:nvGrpSpPr>
        <p:grpSpPr>
          <a:xfrm>
            <a:off x="3673929" y="3170926"/>
            <a:ext cx="1804307" cy="1723029"/>
            <a:chOff x="3673929" y="3170926"/>
            <a:chExt cx="1804307" cy="1723029"/>
          </a:xfrm>
        </p:grpSpPr>
        <p:sp>
          <p:nvSpPr>
            <p:cNvPr id="3" name="Oval 2">
              <a:extLst>
                <a:ext uri="{FF2B5EF4-FFF2-40B4-BE49-F238E27FC236}">
                  <a16:creationId xmlns:a16="http://schemas.microsoft.com/office/drawing/2014/main" id="{8800FEBB-5A0A-A9B1-A37A-3E8676F3997B}"/>
                </a:ext>
              </a:extLst>
            </p:cNvPr>
            <p:cNvSpPr/>
            <p:nvPr/>
          </p:nvSpPr>
          <p:spPr>
            <a:xfrm>
              <a:off x="3673929" y="3170926"/>
              <a:ext cx="1804307" cy="1723029"/>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68C7D1-739A-9FE0-1B0C-D7D88BFF8F7B}"/>
                </a:ext>
              </a:extLst>
            </p:cNvPr>
            <p:cNvPicPr>
              <a:picLocks noChangeAspect="1"/>
            </p:cNvPicPr>
            <p:nvPr/>
          </p:nvPicPr>
          <p:blipFill>
            <a:blip r:embed="rId3"/>
            <a:stretch>
              <a:fillRect/>
            </a:stretch>
          </p:blipFill>
          <p:spPr>
            <a:xfrm>
              <a:off x="3808640" y="3273353"/>
              <a:ext cx="1515017" cy="1515017"/>
            </a:xfrm>
            <a:prstGeom prst="rect">
              <a:avLst/>
            </a:prstGeom>
          </p:spPr>
        </p:pic>
      </p:grpSp>
      <p:pic>
        <p:nvPicPr>
          <p:cNvPr id="2080" name="Picture 32" descr="Bank icon">
            <a:extLst>
              <a:ext uri="{FF2B5EF4-FFF2-40B4-BE49-F238E27FC236}">
                <a16:creationId xmlns:a16="http://schemas.microsoft.com/office/drawing/2014/main" id="{E1B1A6D9-BC08-68E0-09C6-BA948F9DB1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489" y="4773974"/>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Factory icon">
            <a:extLst>
              <a:ext uri="{FF2B5EF4-FFF2-40B4-BE49-F238E27FC236}">
                <a16:creationId xmlns:a16="http://schemas.microsoft.com/office/drawing/2014/main" id="{AD647F00-474F-F8E4-A827-22A32869D6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756" y="3712559"/>
            <a:ext cx="1367902" cy="1367902"/>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Hospital icon">
            <a:extLst>
              <a:ext uri="{FF2B5EF4-FFF2-40B4-BE49-F238E27FC236}">
                <a16:creationId xmlns:a16="http://schemas.microsoft.com/office/drawing/2014/main" id="{6141DE93-4732-B03A-D55D-1F42142673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6666" y="2529314"/>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C7F2209-5442-3658-2E82-C1D4848BB352}"/>
              </a:ext>
            </a:extLst>
          </p:cNvPr>
          <p:cNvPicPr>
            <a:picLocks noChangeAspect="1"/>
          </p:cNvPicPr>
          <p:nvPr/>
        </p:nvPicPr>
        <p:blipFill>
          <a:blip r:embed="rId7"/>
          <a:stretch>
            <a:fillRect/>
          </a:stretch>
        </p:blipFill>
        <p:spPr>
          <a:xfrm>
            <a:off x="7629127" y="2920101"/>
            <a:ext cx="1325563" cy="1325563"/>
          </a:xfrm>
          <a:prstGeom prst="rect">
            <a:avLst/>
          </a:prstGeom>
        </p:spPr>
      </p:pic>
      <p:pic>
        <p:nvPicPr>
          <p:cNvPr id="14" name="Picture 13">
            <a:extLst>
              <a:ext uri="{FF2B5EF4-FFF2-40B4-BE49-F238E27FC236}">
                <a16:creationId xmlns:a16="http://schemas.microsoft.com/office/drawing/2014/main" id="{A6B6E951-BADD-5398-00FA-255DF2808DB8}"/>
              </a:ext>
            </a:extLst>
          </p:cNvPr>
          <p:cNvPicPr>
            <a:picLocks noChangeAspect="1"/>
          </p:cNvPicPr>
          <p:nvPr/>
        </p:nvPicPr>
        <p:blipFill>
          <a:blip r:embed="rId8"/>
          <a:stretch>
            <a:fillRect/>
          </a:stretch>
        </p:blipFill>
        <p:spPr>
          <a:xfrm>
            <a:off x="2788956" y="4966655"/>
            <a:ext cx="1367902" cy="1367902"/>
          </a:xfrm>
          <a:prstGeom prst="rect">
            <a:avLst/>
          </a:prstGeom>
        </p:spPr>
      </p:pic>
      <p:pic>
        <p:nvPicPr>
          <p:cNvPr id="2086" name="Picture 38" descr="Store icon">
            <a:extLst>
              <a:ext uri="{FF2B5EF4-FFF2-40B4-BE49-F238E27FC236}">
                <a16:creationId xmlns:a16="http://schemas.microsoft.com/office/drawing/2014/main" id="{EBD389A8-F6A5-DC74-5C38-DEA80F81DD3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956" y="3170926"/>
            <a:ext cx="1325563" cy="132556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41EB0FC7-7E19-81A4-97DF-99C9E66C5D74}"/>
              </a:ext>
            </a:extLst>
          </p:cNvPr>
          <p:cNvGrpSpPr/>
          <p:nvPr/>
        </p:nvGrpSpPr>
        <p:grpSpPr>
          <a:xfrm>
            <a:off x="464933" y="4893955"/>
            <a:ext cx="1723337" cy="1440602"/>
            <a:chOff x="1452125" y="5367342"/>
            <a:chExt cx="1723337" cy="1440602"/>
          </a:xfrm>
        </p:grpSpPr>
        <p:pic>
          <p:nvPicPr>
            <p:cNvPr id="2088" name="Picture 40" descr="Church icon">
              <a:extLst>
                <a:ext uri="{FF2B5EF4-FFF2-40B4-BE49-F238E27FC236}">
                  <a16:creationId xmlns:a16="http://schemas.microsoft.com/office/drawing/2014/main" id="{40E4F3DC-D7A6-18D3-FF1E-E11190C6E9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9930" y="5367342"/>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Synagogue icon">
              <a:extLst>
                <a:ext uri="{FF2B5EF4-FFF2-40B4-BE49-F238E27FC236}">
                  <a16:creationId xmlns:a16="http://schemas.microsoft.com/office/drawing/2014/main" id="{EEB01196-ADC9-8359-237E-4D1B8DB3BFF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2125" y="5581976"/>
              <a:ext cx="1225968" cy="1225968"/>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2E2C9E8A-438C-DB52-0295-480BBBB007BE}"/>
              </a:ext>
            </a:extLst>
          </p:cNvPr>
          <p:cNvPicPr>
            <a:picLocks noChangeAspect="1"/>
          </p:cNvPicPr>
          <p:nvPr/>
        </p:nvPicPr>
        <p:blipFill>
          <a:blip r:embed="rId12"/>
          <a:stretch>
            <a:fillRect/>
          </a:stretch>
        </p:blipFill>
        <p:spPr>
          <a:xfrm>
            <a:off x="2033918" y="1708966"/>
            <a:ext cx="1461960" cy="1461960"/>
          </a:xfrm>
          <a:prstGeom prst="rect">
            <a:avLst/>
          </a:prstGeom>
        </p:spPr>
      </p:pic>
      <p:pic>
        <p:nvPicPr>
          <p:cNvPr id="2094" name="Picture 46" descr="Courthouse icon">
            <a:extLst>
              <a:ext uri="{FF2B5EF4-FFF2-40B4-BE49-F238E27FC236}">
                <a16:creationId xmlns:a16="http://schemas.microsoft.com/office/drawing/2014/main" id="{AE8BC3E2-AD0F-2DF4-9ECA-C4CD7BDEF78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58086" y="751807"/>
            <a:ext cx="1882219" cy="18822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olice Station icon">
            <a:extLst>
              <a:ext uri="{FF2B5EF4-FFF2-40B4-BE49-F238E27FC236}">
                <a16:creationId xmlns:a16="http://schemas.microsoft.com/office/drawing/2014/main" id="{364DD831-F784-7D63-7823-FEC71007A05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90706" y="1690689"/>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Help icon">
            <a:extLst>
              <a:ext uri="{FF2B5EF4-FFF2-40B4-BE49-F238E27FC236}">
                <a16:creationId xmlns:a16="http://schemas.microsoft.com/office/drawing/2014/main" id="{20761D96-DEC4-B253-5CFC-07B7F200EF7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33918" y="3551562"/>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Company icon">
            <a:extLst>
              <a:ext uri="{FF2B5EF4-FFF2-40B4-BE49-F238E27FC236}">
                <a16:creationId xmlns:a16="http://schemas.microsoft.com/office/drawing/2014/main" id="{F18524CC-B6DC-F5B4-2647-321305DB289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40610" y="5163531"/>
            <a:ext cx="1694469" cy="1694469"/>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Subway icon">
            <a:extLst>
              <a:ext uri="{FF2B5EF4-FFF2-40B4-BE49-F238E27FC236}">
                <a16:creationId xmlns:a16="http://schemas.microsoft.com/office/drawing/2014/main" id="{A377F0F8-CB46-BA4D-8CC6-41DAB12069B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31157" y="1511467"/>
            <a:ext cx="1325564" cy="13255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D6513AD-BB90-B5D4-3C0D-016B7E39A746}"/>
              </a:ext>
            </a:extLst>
          </p:cNvPr>
          <p:cNvSpPr/>
          <p:nvPr/>
        </p:nvSpPr>
        <p:spPr>
          <a:xfrm>
            <a:off x="5508453" y="2431841"/>
            <a:ext cx="1591150" cy="1510838"/>
          </a:xfrm>
          <a:prstGeom prst="rect">
            <a:avLst/>
          </a:prstGeom>
          <a:noFill/>
          <a:ln w="38100">
            <a:solidFill>
              <a:srgbClr val="37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grpSp>
        <p:nvGrpSpPr>
          <p:cNvPr id="8" name="Group 7">
            <a:extLst>
              <a:ext uri="{FF2B5EF4-FFF2-40B4-BE49-F238E27FC236}">
                <a16:creationId xmlns:a16="http://schemas.microsoft.com/office/drawing/2014/main" id="{DE2B92C5-064D-B3FC-5AD1-0C00E06F823D}"/>
              </a:ext>
            </a:extLst>
          </p:cNvPr>
          <p:cNvGrpSpPr/>
          <p:nvPr/>
        </p:nvGrpSpPr>
        <p:grpSpPr>
          <a:xfrm>
            <a:off x="415338" y="1642932"/>
            <a:ext cx="1510838" cy="1510838"/>
            <a:chOff x="-274955" y="773806"/>
            <a:chExt cx="4876800" cy="4876800"/>
          </a:xfrm>
        </p:grpSpPr>
        <p:pic>
          <p:nvPicPr>
            <p:cNvPr id="3076" name="Picture 4" descr="Home icon">
              <a:extLst>
                <a:ext uri="{FF2B5EF4-FFF2-40B4-BE49-F238E27FC236}">
                  <a16:creationId xmlns:a16="http://schemas.microsoft.com/office/drawing/2014/main" id="{3C25F051-C8D0-EB9E-ECCF-89C358B41E6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4955" y="773806"/>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and Holding Heart icon">
              <a:extLst>
                <a:ext uri="{FF2B5EF4-FFF2-40B4-BE49-F238E27FC236}">
                  <a16:creationId xmlns:a16="http://schemas.microsoft.com/office/drawing/2014/main" id="{39CDE40B-E5B0-AD7B-B9A6-5B50BB0D76D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6711" y="3669604"/>
              <a:ext cx="652475" cy="65247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10E68EAE-5D3B-84B9-F444-923C2E7B16EA}"/>
              </a:ext>
            </a:extLst>
          </p:cNvPr>
          <p:cNvSpPr/>
          <p:nvPr/>
        </p:nvSpPr>
        <p:spPr>
          <a:xfrm>
            <a:off x="366910" y="1624065"/>
            <a:ext cx="1591150" cy="1510838"/>
          </a:xfrm>
          <a:prstGeom prst="rect">
            <a:avLst/>
          </a:prstGeom>
          <a:noFill/>
          <a:ln w="38100">
            <a:solidFill>
              <a:srgbClr val="37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sp>
        <p:nvSpPr>
          <p:cNvPr id="11" name="Rectangle 10">
            <a:extLst>
              <a:ext uri="{FF2B5EF4-FFF2-40B4-BE49-F238E27FC236}">
                <a16:creationId xmlns:a16="http://schemas.microsoft.com/office/drawing/2014/main" id="{674D3CAE-7AFB-7FF3-B630-0D19ADEC4B79}"/>
              </a:ext>
            </a:extLst>
          </p:cNvPr>
          <p:cNvSpPr/>
          <p:nvPr/>
        </p:nvSpPr>
        <p:spPr>
          <a:xfrm>
            <a:off x="2700303" y="4823719"/>
            <a:ext cx="1591150" cy="1723028"/>
          </a:xfrm>
          <a:prstGeom prst="rect">
            <a:avLst/>
          </a:prstGeom>
          <a:noFill/>
          <a:ln w="38100">
            <a:solidFill>
              <a:srgbClr val="37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sp>
        <p:nvSpPr>
          <p:cNvPr id="17" name="Rectangle 16">
            <a:extLst>
              <a:ext uri="{FF2B5EF4-FFF2-40B4-BE49-F238E27FC236}">
                <a16:creationId xmlns:a16="http://schemas.microsoft.com/office/drawing/2014/main" id="{4F2711B7-C809-92D1-B231-77CB6278AD84}"/>
              </a:ext>
            </a:extLst>
          </p:cNvPr>
          <p:cNvSpPr/>
          <p:nvPr/>
        </p:nvSpPr>
        <p:spPr>
          <a:xfrm>
            <a:off x="276542" y="4828341"/>
            <a:ext cx="2114561" cy="1510838"/>
          </a:xfrm>
          <a:prstGeom prst="rect">
            <a:avLst/>
          </a:prstGeom>
          <a:noFill/>
          <a:ln w="38100">
            <a:solidFill>
              <a:srgbClr val="375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09A3C"/>
              </a:solidFill>
            </a:endParaRPr>
          </a:p>
        </p:txBody>
      </p:sp>
    </p:spTree>
    <p:extLst>
      <p:ext uri="{BB962C8B-B14F-4D97-AF65-F5344CB8AC3E}">
        <p14:creationId xmlns:p14="http://schemas.microsoft.com/office/powerpoint/2010/main" val="1409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FB01-EC3F-72F9-FDAD-B6D6C4F391F0}"/>
              </a:ext>
            </a:extLst>
          </p:cNvPr>
          <p:cNvSpPr>
            <a:spLocks noGrp="1"/>
          </p:cNvSpPr>
          <p:nvPr>
            <p:ph type="title"/>
          </p:nvPr>
        </p:nvSpPr>
        <p:spPr/>
        <p:txBody>
          <a:bodyPr/>
          <a:lstStyle/>
          <a:p>
            <a:r>
              <a:rPr lang="en-US" dirty="0"/>
              <a:t>Resources</a:t>
            </a:r>
          </a:p>
        </p:txBody>
      </p:sp>
      <p:sp>
        <p:nvSpPr>
          <p:cNvPr id="6" name="TextBox 5">
            <a:extLst>
              <a:ext uri="{FF2B5EF4-FFF2-40B4-BE49-F238E27FC236}">
                <a16:creationId xmlns:a16="http://schemas.microsoft.com/office/drawing/2014/main" id="{0D6F645C-6BCC-5F77-BAE3-A56CF08EF1B9}"/>
              </a:ext>
            </a:extLst>
          </p:cNvPr>
          <p:cNvSpPr txBox="1"/>
          <p:nvPr/>
        </p:nvSpPr>
        <p:spPr>
          <a:xfrm>
            <a:off x="1275715" y="4225301"/>
            <a:ext cx="1960793" cy="215444"/>
          </a:xfrm>
          <a:prstGeom prst="rect">
            <a:avLst/>
          </a:prstGeom>
          <a:noFill/>
        </p:spPr>
        <p:txBody>
          <a:bodyPr wrap="none" rtlCol="0">
            <a:spAutoFit/>
          </a:bodyPr>
          <a:lstStyle/>
          <a:p>
            <a:r>
              <a:rPr lang="en-US" sz="800" dirty="0">
                <a:hlinkClick r:id="rId3"/>
              </a:rPr>
              <a:t>https://gamestorming.com/the-5-whys/</a:t>
            </a:r>
            <a:r>
              <a:rPr lang="en-US" sz="800" dirty="0"/>
              <a:t> </a:t>
            </a:r>
          </a:p>
        </p:txBody>
      </p:sp>
      <p:grpSp>
        <p:nvGrpSpPr>
          <p:cNvPr id="9" name="Group 8">
            <a:extLst>
              <a:ext uri="{FF2B5EF4-FFF2-40B4-BE49-F238E27FC236}">
                <a16:creationId xmlns:a16="http://schemas.microsoft.com/office/drawing/2014/main" id="{5CF7DB78-F1CF-E869-32EA-9036345421FE}"/>
              </a:ext>
            </a:extLst>
          </p:cNvPr>
          <p:cNvGrpSpPr/>
          <p:nvPr/>
        </p:nvGrpSpPr>
        <p:grpSpPr>
          <a:xfrm>
            <a:off x="501335" y="1625993"/>
            <a:ext cx="3509554" cy="2450657"/>
            <a:chOff x="501335" y="1625993"/>
            <a:chExt cx="3509554" cy="2450657"/>
          </a:xfrm>
        </p:grpSpPr>
        <p:pic>
          <p:nvPicPr>
            <p:cNvPr id="8" name="Picture 7">
              <a:extLst>
                <a:ext uri="{FF2B5EF4-FFF2-40B4-BE49-F238E27FC236}">
                  <a16:creationId xmlns:a16="http://schemas.microsoft.com/office/drawing/2014/main" id="{0F384B79-7343-DCB5-745E-EB7DF7853DAA}"/>
                </a:ext>
              </a:extLst>
            </p:cNvPr>
            <p:cNvPicPr>
              <a:picLocks noChangeAspect="1"/>
            </p:cNvPicPr>
            <p:nvPr/>
          </p:nvPicPr>
          <p:blipFill>
            <a:blip r:embed="rId4"/>
            <a:stretch>
              <a:fillRect/>
            </a:stretch>
          </p:blipFill>
          <p:spPr>
            <a:xfrm>
              <a:off x="501335" y="1625993"/>
              <a:ext cx="3509554" cy="755646"/>
            </a:xfrm>
            <a:prstGeom prst="rect">
              <a:avLst/>
            </a:prstGeom>
          </p:spPr>
        </p:pic>
        <p:pic>
          <p:nvPicPr>
            <p:cNvPr id="13314" name="Picture 2">
              <a:extLst>
                <a:ext uri="{FF2B5EF4-FFF2-40B4-BE49-F238E27FC236}">
                  <a16:creationId xmlns:a16="http://schemas.microsoft.com/office/drawing/2014/main" id="{6B9FAAA1-0CC4-75F0-D429-D46C67BFED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5715" y="2489018"/>
              <a:ext cx="1960793" cy="158763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39FEA4F8-586E-AEFA-6368-819067125A64}"/>
              </a:ext>
            </a:extLst>
          </p:cNvPr>
          <p:cNvSpPr txBox="1"/>
          <p:nvPr/>
        </p:nvSpPr>
        <p:spPr>
          <a:xfrm>
            <a:off x="6016644" y="3082779"/>
            <a:ext cx="2021707" cy="215444"/>
          </a:xfrm>
          <a:prstGeom prst="rect">
            <a:avLst/>
          </a:prstGeom>
          <a:noFill/>
        </p:spPr>
        <p:txBody>
          <a:bodyPr wrap="none" rtlCol="0">
            <a:spAutoFit/>
          </a:bodyPr>
          <a:lstStyle/>
          <a:p>
            <a:r>
              <a:rPr lang="en-US" sz="800" dirty="0">
                <a:hlinkClick r:id="rId6"/>
              </a:rPr>
              <a:t>https://ecochallenge.org/iceberg-model/</a:t>
            </a:r>
            <a:r>
              <a:rPr lang="en-US" sz="800" dirty="0"/>
              <a:t> </a:t>
            </a:r>
          </a:p>
        </p:txBody>
      </p:sp>
      <p:pic>
        <p:nvPicPr>
          <p:cNvPr id="13316" name="Picture 4">
            <a:extLst>
              <a:ext uri="{FF2B5EF4-FFF2-40B4-BE49-F238E27FC236}">
                <a16:creationId xmlns:a16="http://schemas.microsoft.com/office/drawing/2014/main" id="{08F0B74E-E3EA-68D9-5B01-96C3669B41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6583" y="552558"/>
            <a:ext cx="3182983" cy="250659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the four levels of the iceberg model">
            <a:extLst>
              <a:ext uri="{FF2B5EF4-FFF2-40B4-BE49-F238E27FC236}">
                <a16:creationId xmlns:a16="http://schemas.microsoft.com/office/drawing/2014/main" id="{0B3816D0-0D17-CD1F-4273-D1AF31F8AB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46778" y="3345419"/>
            <a:ext cx="2525486" cy="12627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5D07D69-6EAA-CBF0-60F6-C2D5431769BE}"/>
              </a:ext>
            </a:extLst>
          </p:cNvPr>
          <p:cNvSpPr txBox="1"/>
          <p:nvPr/>
        </p:nvSpPr>
        <p:spPr>
          <a:xfrm>
            <a:off x="4256386" y="4629130"/>
            <a:ext cx="3520516" cy="215444"/>
          </a:xfrm>
          <a:prstGeom prst="rect">
            <a:avLst/>
          </a:prstGeom>
          <a:noFill/>
        </p:spPr>
        <p:txBody>
          <a:bodyPr wrap="none" rtlCol="0">
            <a:spAutoFit/>
          </a:bodyPr>
          <a:lstStyle/>
          <a:p>
            <a:r>
              <a:rPr lang="en-US" sz="800" dirty="0">
                <a:hlinkClick r:id="rId9"/>
              </a:rPr>
              <a:t>https://durmonski.com/self-improvement/iceberg-model-systems-thinking/</a:t>
            </a:r>
            <a:r>
              <a:rPr lang="en-US" sz="800" dirty="0"/>
              <a:t> </a:t>
            </a:r>
          </a:p>
        </p:txBody>
      </p:sp>
      <p:pic>
        <p:nvPicPr>
          <p:cNvPr id="13" name="Picture 12">
            <a:extLst>
              <a:ext uri="{FF2B5EF4-FFF2-40B4-BE49-F238E27FC236}">
                <a16:creationId xmlns:a16="http://schemas.microsoft.com/office/drawing/2014/main" id="{9E80592D-EDA0-6C27-14ED-CDCB2E59021A}"/>
              </a:ext>
            </a:extLst>
          </p:cNvPr>
          <p:cNvPicPr>
            <a:picLocks noChangeAspect="1"/>
          </p:cNvPicPr>
          <p:nvPr/>
        </p:nvPicPr>
        <p:blipFill>
          <a:blip r:embed="rId10"/>
          <a:stretch>
            <a:fillRect/>
          </a:stretch>
        </p:blipFill>
        <p:spPr>
          <a:xfrm>
            <a:off x="1367098" y="4421851"/>
            <a:ext cx="3291184" cy="2232586"/>
          </a:xfrm>
          <a:prstGeom prst="rect">
            <a:avLst/>
          </a:prstGeom>
        </p:spPr>
      </p:pic>
      <p:sp>
        <p:nvSpPr>
          <p:cNvPr id="14" name="TextBox 13">
            <a:extLst>
              <a:ext uri="{FF2B5EF4-FFF2-40B4-BE49-F238E27FC236}">
                <a16:creationId xmlns:a16="http://schemas.microsoft.com/office/drawing/2014/main" id="{2C593C10-FE8C-836B-3623-D0D63192283F}"/>
              </a:ext>
            </a:extLst>
          </p:cNvPr>
          <p:cNvSpPr txBox="1"/>
          <p:nvPr/>
        </p:nvSpPr>
        <p:spPr>
          <a:xfrm>
            <a:off x="2256111" y="6533270"/>
            <a:ext cx="1401346" cy="215444"/>
          </a:xfrm>
          <a:prstGeom prst="rect">
            <a:avLst/>
          </a:prstGeom>
          <a:noFill/>
        </p:spPr>
        <p:txBody>
          <a:bodyPr wrap="none" rtlCol="0">
            <a:spAutoFit/>
          </a:bodyPr>
          <a:lstStyle/>
          <a:p>
            <a:r>
              <a:rPr lang="en-US" sz="800" dirty="0">
                <a:hlinkClick r:id="rId11"/>
              </a:rPr>
              <a:t>https://waterscenterst.org/</a:t>
            </a:r>
            <a:r>
              <a:rPr lang="en-US" sz="800" dirty="0"/>
              <a:t> </a:t>
            </a:r>
          </a:p>
        </p:txBody>
      </p:sp>
    </p:spTree>
    <p:extLst>
      <p:ext uri="{BB962C8B-B14F-4D97-AF65-F5344CB8AC3E}">
        <p14:creationId xmlns:p14="http://schemas.microsoft.com/office/powerpoint/2010/main" val="111181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fade">
                                      <p:cBhvr>
                                        <p:cTn id="10" dur="500"/>
                                        <p:tgtEl>
                                          <p:spTgt spid="133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318"/>
                                        </p:tgtEl>
                                        <p:attrNameLst>
                                          <p:attrName>style.visibility</p:attrName>
                                        </p:attrNameLst>
                                      </p:cBhvr>
                                      <p:to>
                                        <p:strVal val="visible"/>
                                      </p:to>
                                    </p:set>
                                    <p:animEffect transition="in" filter="fade">
                                      <p:cBhvr>
                                        <p:cTn id="16" dur="500"/>
                                        <p:tgtEl>
                                          <p:spTgt spid="133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BA0FAA-73C5-46A7-37CC-8A0F58735245}"/>
              </a:ext>
            </a:extLst>
          </p:cNvPr>
          <p:cNvSpPr>
            <a:spLocks noGrp="1"/>
          </p:cNvSpPr>
          <p:nvPr>
            <p:ph type="title"/>
          </p:nvPr>
        </p:nvSpPr>
        <p:spPr/>
        <p:txBody>
          <a:bodyPr/>
          <a:lstStyle/>
          <a:p>
            <a:r>
              <a:rPr lang="en-US" dirty="0"/>
              <a:t>Transformation </a:t>
            </a:r>
          </a:p>
        </p:txBody>
      </p:sp>
      <p:grpSp>
        <p:nvGrpSpPr>
          <p:cNvPr id="38" name="Group 37">
            <a:extLst>
              <a:ext uri="{FF2B5EF4-FFF2-40B4-BE49-F238E27FC236}">
                <a16:creationId xmlns:a16="http://schemas.microsoft.com/office/drawing/2014/main" id="{1A97F040-A8A1-5A07-B9BF-723B14ABCD04}"/>
              </a:ext>
            </a:extLst>
          </p:cNvPr>
          <p:cNvGrpSpPr/>
          <p:nvPr/>
        </p:nvGrpSpPr>
        <p:grpSpPr>
          <a:xfrm>
            <a:off x="1406956" y="1429536"/>
            <a:ext cx="3454940" cy="1188260"/>
            <a:chOff x="262296" y="1462089"/>
            <a:chExt cx="3454940" cy="1188260"/>
          </a:xfrm>
        </p:grpSpPr>
        <p:grpSp>
          <p:nvGrpSpPr>
            <p:cNvPr id="7" name="Group 6" descr="Socio-ecological model ">
              <a:extLst>
                <a:ext uri="{FF2B5EF4-FFF2-40B4-BE49-F238E27FC236}">
                  <a16:creationId xmlns:a16="http://schemas.microsoft.com/office/drawing/2014/main" id="{F1D09AD1-293A-7B0A-0075-888F2AFABFAD}"/>
                </a:ext>
              </a:extLst>
            </p:cNvPr>
            <p:cNvGrpSpPr/>
            <p:nvPr/>
          </p:nvGrpSpPr>
          <p:grpSpPr>
            <a:xfrm>
              <a:off x="262296" y="1462089"/>
              <a:ext cx="1188260" cy="1188260"/>
              <a:chOff x="501335" y="1685041"/>
              <a:chExt cx="4329260" cy="4329260"/>
            </a:xfrm>
          </p:grpSpPr>
          <p:sp>
            <p:nvSpPr>
              <p:cNvPr id="8" name="Oval 7">
                <a:extLst>
                  <a:ext uri="{FF2B5EF4-FFF2-40B4-BE49-F238E27FC236}">
                    <a16:creationId xmlns:a16="http://schemas.microsoft.com/office/drawing/2014/main" id="{2534AC81-9627-83F4-E590-DAE6C02509A7}"/>
                  </a:ext>
                </a:extLst>
              </p:cNvPr>
              <p:cNvSpPr/>
              <p:nvPr/>
            </p:nvSpPr>
            <p:spPr>
              <a:xfrm>
                <a:off x="501335" y="1685041"/>
                <a:ext cx="4329260" cy="4329260"/>
              </a:xfrm>
              <a:prstGeom prst="ellipse">
                <a:avLst/>
              </a:prstGeom>
              <a:solidFill>
                <a:srgbClr val="37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DF40A84-A87D-891E-40D0-096B5BFC6B3E}"/>
                  </a:ext>
                </a:extLst>
              </p:cNvPr>
              <p:cNvSpPr/>
              <p:nvPr/>
            </p:nvSpPr>
            <p:spPr>
              <a:xfrm>
                <a:off x="1127897" y="2312545"/>
                <a:ext cx="3085884" cy="3085884"/>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263D9BB-B174-C989-CEF9-90427E968854}"/>
                  </a:ext>
                </a:extLst>
              </p:cNvPr>
              <p:cNvSpPr/>
              <p:nvPr/>
            </p:nvSpPr>
            <p:spPr>
              <a:xfrm>
                <a:off x="1718571" y="2902277"/>
                <a:ext cx="1894788" cy="1894788"/>
              </a:xfrm>
              <a:prstGeom prst="ellipse">
                <a:avLst/>
              </a:prstGeom>
              <a:solidFill>
                <a:srgbClr val="4F3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46CE02D-AB3D-BB92-ECBE-0368FD65F4D5}"/>
                  </a:ext>
                </a:extLst>
              </p:cNvPr>
              <p:cNvSpPr/>
              <p:nvPr/>
            </p:nvSpPr>
            <p:spPr>
              <a:xfrm>
                <a:off x="2227618" y="3411324"/>
                <a:ext cx="876693" cy="876693"/>
              </a:xfrm>
              <a:prstGeom prst="ellipse">
                <a:avLst/>
              </a:prstGeom>
              <a:solidFill>
                <a:srgbClr val="F2E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0B993358-2B4B-CF1B-569B-AAE3933A34AA}"/>
                </a:ext>
              </a:extLst>
            </p:cNvPr>
            <p:cNvSpPr txBox="1"/>
            <p:nvPr/>
          </p:nvSpPr>
          <p:spPr>
            <a:xfrm>
              <a:off x="1908571" y="1517546"/>
              <a:ext cx="1808665" cy="461665"/>
            </a:xfrm>
            <a:prstGeom prst="rect">
              <a:avLst/>
            </a:prstGeom>
            <a:noFill/>
            <a:ln w="28575">
              <a:solidFill>
                <a:srgbClr val="B2CEE7"/>
              </a:solidFill>
            </a:ln>
          </p:spPr>
          <p:txBody>
            <a:bodyPr wrap="square" rtlCol="0">
              <a:spAutoFit/>
            </a:bodyPr>
            <a:lstStyle/>
            <a:p>
              <a:pPr algn="ctr"/>
              <a:r>
                <a:rPr lang="en-US" sz="2400" dirty="0"/>
                <a:t>Community</a:t>
              </a:r>
            </a:p>
          </p:txBody>
        </p:sp>
        <p:cxnSp>
          <p:nvCxnSpPr>
            <p:cNvPr id="13" name="Straight Connector 12">
              <a:extLst>
                <a:ext uri="{FF2B5EF4-FFF2-40B4-BE49-F238E27FC236}">
                  <a16:creationId xmlns:a16="http://schemas.microsoft.com/office/drawing/2014/main" id="{E2D19289-1F96-A875-A426-9C448A7032CF}"/>
                </a:ext>
              </a:extLst>
            </p:cNvPr>
            <p:cNvCxnSpPr>
              <a:cxnSpLocks/>
            </p:cNvCxnSpPr>
            <p:nvPr/>
          </p:nvCxnSpPr>
          <p:spPr>
            <a:xfrm>
              <a:off x="736112" y="1714790"/>
              <a:ext cx="1169592" cy="0"/>
            </a:xfrm>
            <a:prstGeom prst="line">
              <a:avLst/>
            </a:prstGeom>
            <a:ln w="28575">
              <a:solidFill>
                <a:srgbClr val="B2CEE7"/>
              </a:solidFill>
            </a:ln>
          </p:spPr>
          <p:style>
            <a:lnRef idx="1">
              <a:schemeClr val="accent1"/>
            </a:lnRef>
            <a:fillRef idx="0">
              <a:schemeClr val="accent1"/>
            </a:fillRef>
            <a:effectRef idx="0">
              <a:schemeClr val="accent1"/>
            </a:effectRef>
            <a:fontRef idx="minor">
              <a:schemeClr val="tx1"/>
            </a:fontRef>
          </p:style>
        </p:cxnSp>
      </p:grpSp>
      <p:grpSp>
        <p:nvGrpSpPr>
          <p:cNvPr id="36" name="Group 35" descr="Coalition image in the middle. Surrounded by images of schools, workplaces, faith organizations, nonprofits, health care, parks and recreation, housing, etc. Represents a community.">
            <a:extLst>
              <a:ext uri="{FF2B5EF4-FFF2-40B4-BE49-F238E27FC236}">
                <a16:creationId xmlns:a16="http://schemas.microsoft.com/office/drawing/2014/main" id="{632406C7-0732-3C9F-D7F5-786F21844AE9}"/>
              </a:ext>
            </a:extLst>
          </p:cNvPr>
          <p:cNvGrpSpPr/>
          <p:nvPr/>
        </p:nvGrpSpPr>
        <p:grpSpPr>
          <a:xfrm>
            <a:off x="2764188" y="2773826"/>
            <a:ext cx="3615624" cy="2564814"/>
            <a:chOff x="346776" y="751807"/>
            <a:chExt cx="8607914" cy="6106193"/>
          </a:xfrm>
        </p:grpSpPr>
        <p:grpSp>
          <p:nvGrpSpPr>
            <p:cNvPr id="15" name="Group 14">
              <a:extLst>
                <a:ext uri="{FF2B5EF4-FFF2-40B4-BE49-F238E27FC236}">
                  <a16:creationId xmlns:a16="http://schemas.microsoft.com/office/drawing/2014/main" id="{500AE1CF-3456-5A8A-A582-E59C875BF94F}"/>
                </a:ext>
              </a:extLst>
            </p:cNvPr>
            <p:cNvGrpSpPr/>
            <p:nvPr/>
          </p:nvGrpSpPr>
          <p:grpSpPr>
            <a:xfrm>
              <a:off x="3673929" y="3170926"/>
              <a:ext cx="1804307" cy="1723029"/>
              <a:chOff x="3673929" y="3170926"/>
              <a:chExt cx="1804307" cy="1723029"/>
            </a:xfrm>
          </p:grpSpPr>
          <p:sp>
            <p:nvSpPr>
              <p:cNvPr id="16" name="Oval 15">
                <a:extLst>
                  <a:ext uri="{FF2B5EF4-FFF2-40B4-BE49-F238E27FC236}">
                    <a16:creationId xmlns:a16="http://schemas.microsoft.com/office/drawing/2014/main" id="{6BAE2673-5E8B-D93C-51A3-C8F86923F10D}"/>
                  </a:ext>
                </a:extLst>
              </p:cNvPr>
              <p:cNvSpPr/>
              <p:nvPr/>
            </p:nvSpPr>
            <p:spPr>
              <a:xfrm>
                <a:off x="3673929" y="3170926"/>
                <a:ext cx="1804307" cy="1723029"/>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AF60CB5-055B-DE69-C953-8C9D95670917}"/>
                  </a:ext>
                </a:extLst>
              </p:cNvPr>
              <p:cNvPicPr>
                <a:picLocks noChangeAspect="1"/>
              </p:cNvPicPr>
              <p:nvPr/>
            </p:nvPicPr>
            <p:blipFill>
              <a:blip r:embed="rId3"/>
              <a:stretch>
                <a:fillRect/>
              </a:stretch>
            </p:blipFill>
            <p:spPr>
              <a:xfrm>
                <a:off x="3808640" y="3273353"/>
                <a:ext cx="1515017" cy="1515017"/>
              </a:xfrm>
              <a:prstGeom prst="rect">
                <a:avLst/>
              </a:prstGeom>
            </p:spPr>
          </p:pic>
        </p:grpSp>
        <p:pic>
          <p:nvPicPr>
            <p:cNvPr id="18" name="Picture 32" descr="Bank icon">
              <a:extLst>
                <a:ext uri="{FF2B5EF4-FFF2-40B4-BE49-F238E27FC236}">
                  <a16:creationId xmlns:a16="http://schemas.microsoft.com/office/drawing/2014/main" id="{20462709-30B5-0B95-73FC-F49ABDB48D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2489" y="4773974"/>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4" descr="Factory icon">
              <a:extLst>
                <a:ext uri="{FF2B5EF4-FFF2-40B4-BE49-F238E27FC236}">
                  <a16:creationId xmlns:a16="http://schemas.microsoft.com/office/drawing/2014/main" id="{BDE41AC9-569A-8A8B-98AA-59F502AED1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756" y="3712559"/>
              <a:ext cx="1367902" cy="13679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6" descr="Hospital icon">
              <a:extLst>
                <a:ext uri="{FF2B5EF4-FFF2-40B4-BE49-F238E27FC236}">
                  <a16:creationId xmlns:a16="http://schemas.microsoft.com/office/drawing/2014/main" id="{C19D3725-4CCC-22E1-F8F7-8E90AB05F7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6666" y="2529314"/>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AA222E77-D635-EEBE-1AE8-17356792DB00}"/>
                </a:ext>
              </a:extLst>
            </p:cNvPr>
            <p:cNvPicPr>
              <a:picLocks noChangeAspect="1"/>
            </p:cNvPicPr>
            <p:nvPr/>
          </p:nvPicPr>
          <p:blipFill>
            <a:blip r:embed="rId7"/>
            <a:stretch>
              <a:fillRect/>
            </a:stretch>
          </p:blipFill>
          <p:spPr>
            <a:xfrm>
              <a:off x="7629127" y="2920101"/>
              <a:ext cx="1325563" cy="1325563"/>
            </a:xfrm>
            <a:prstGeom prst="rect">
              <a:avLst/>
            </a:prstGeom>
          </p:spPr>
        </p:pic>
        <p:pic>
          <p:nvPicPr>
            <p:cNvPr id="22" name="Picture 21">
              <a:extLst>
                <a:ext uri="{FF2B5EF4-FFF2-40B4-BE49-F238E27FC236}">
                  <a16:creationId xmlns:a16="http://schemas.microsoft.com/office/drawing/2014/main" id="{C3880D92-E8AA-3A74-A5E8-A0300648BE2C}"/>
                </a:ext>
              </a:extLst>
            </p:cNvPr>
            <p:cNvPicPr>
              <a:picLocks noChangeAspect="1"/>
            </p:cNvPicPr>
            <p:nvPr/>
          </p:nvPicPr>
          <p:blipFill>
            <a:blip r:embed="rId8"/>
            <a:stretch>
              <a:fillRect/>
            </a:stretch>
          </p:blipFill>
          <p:spPr>
            <a:xfrm>
              <a:off x="2788956" y="4966655"/>
              <a:ext cx="1367902" cy="1367902"/>
            </a:xfrm>
            <a:prstGeom prst="rect">
              <a:avLst/>
            </a:prstGeom>
          </p:spPr>
        </p:pic>
        <p:pic>
          <p:nvPicPr>
            <p:cNvPr id="23" name="Picture 38" descr="Store icon">
              <a:extLst>
                <a:ext uri="{FF2B5EF4-FFF2-40B4-BE49-F238E27FC236}">
                  <a16:creationId xmlns:a16="http://schemas.microsoft.com/office/drawing/2014/main" id="{19D197E7-9196-286F-FA12-F165A3A710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6776" y="3136856"/>
              <a:ext cx="1325563" cy="132556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904B1C0B-6380-C60A-8CD4-EC7A2CFAAA5C}"/>
                </a:ext>
              </a:extLst>
            </p:cNvPr>
            <p:cNvGrpSpPr/>
            <p:nvPr/>
          </p:nvGrpSpPr>
          <p:grpSpPr>
            <a:xfrm>
              <a:off x="464933" y="4893955"/>
              <a:ext cx="1723337" cy="1440602"/>
              <a:chOff x="1452125" y="5367342"/>
              <a:chExt cx="1723337" cy="1440602"/>
            </a:xfrm>
          </p:grpSpPr>
          <p:pic>
            <p:nvPicPr>
              <p:cNvPr id="25" name="Picture 40" descr="Church icon">
                <a:extLst>
                  <a:ext uri="{FF2B5EF4-FFF2-40B4-BE49-F238E27FC236}">
                    <a16:creationId xmlns:a16="http://schemas.microsoft.com/office/drawing/2014/main" id="{1B5D731D-A217-2F07-06D8-A54E519B3C6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9930" y="5367342"/>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2" descr="Synagogue icon">
                <a:extLst>
                  <a:ext uri="{FF2B5EF4-FFF2-40B4-BE49-F238E27FC236}">
                    <a16:creationId xmlns:a16="http://schemas.microsoft.com/office/drawing/2014/main" id="{D16FE5F1-0327-BAAF-3057-99734EB4F06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2125" y="5581976"/>
                <a:ext cx="1225968" cy="1225968"/>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a:extLst>
                <a:ext uri="{FF2B5EF4-FFF2-40B4-BE49-F238E27FC236}">
                  <a16:creationId xmlns:a16="http://schemas.microsoft.com/office/drawing/2014/main" id="{0ACC1572-2071-755E-FE6F-DD5982A6FCB9}"/>
                </a:ext>
              </a:extLst>
            </p:cNvPr>
            <p:cNvPicPr>
              <a:picLocks noChangeAspect="1"/>
            </p:cNvPicPr>
            <p:nvPr/>
          </p:nvPicPr>
          <p:blipFill>
            <a:blip r:embed="rId12"/>
            <a:stretch>
              <a:fillRect/>
            </a:stretch>
          </p:blipFill>
          <p:spPr>
            <a:xfrm>
              <a:off x="2033918" y="1708966"/>
              <a:ext cx="1461960" cy="1461960"/>
            </a:xfrm>
            <a:prstGeom prst="rect">
              <a:avLst/>
            </a:prstGeom>
          </p:spPr>
        </p:pic>
        <p:pic>
          <p:nvPicPr>
            <p:cNvPr id="28" name="Picture 46" descr="Courthouse icon">
              <a:extLst>
                <a:ext uri="{FF2B5EF4-FFF2-40B4-BE49-F238E27FC236}">
                  <a16:creationId xmlns:a16="http://schemas.microsoft.com/office/drawing/2014/main" id="{CA506716-CBC6-7073-CD14-C1EC04358F8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58086" y="751807"/>
              <a:ext cx="1882219" cy="18822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Police Station icon">
              <a:extLst>
                <a:ext uri="{FF2B5EF4-FFF2-40B4-BE49-F238E27FC236}">
                  <a16:creationId xmlns:a16="http://schemas.microsoft.com/office/drawing/2014/main" id="{B54F9555-A8B8-4700-915E-C94CB7848AA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90706" y="1690689"/>
              <a:ext cx="1211179" cy="12111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8" descr="Help icon">
              <a:extLst>
                <a:ext uri="{FF2B5EF4-FFF2-40B4-BE49-F238E27FC236}">
                  <a16:creationId xmlns:a16="http://schemas.microsoft.com/office/drawing/2014/main" id="{6674588F-9891-C178-29C1-857AA7449BC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17337" y="3813685"/>
              <a:ext cx="1125532" cy="11255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0" descr="Company icon">
              <a:extLst>
                <a:ext uri="{FF2B5EF4-FFF2-40B4-BE49-F238E27FC236}">
                  <a16:creationId xmlns:a16="http://schemas.microsoft.com/office/drawing/2014/main" id="{46E52ED2-8B20-63FD-AEE1-C825DCB5209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40610" y="5163531"/>
              <a:ext cx="1694469" cy="16944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2" descr="Subway icon">
              <a:extLst>
                <a:ext uri="{FF2B5EF4-FFF2-40B4-BE49-F238E27FC236}">
                  <a16:creationId xmlns:a16="http://schemas.microsoft.com/office/drawing/2014/main" id="{DE0C9ACB-E6CB-D1BB-D50D-CBA2C31F570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31157" y="1511467"/>
              <a:ext cx="1325564" cy="1325564"/>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818CBDE6-456D-9BE3-CCB6-0EA861622554}"/>
                </a:ext>
              </a:extLst>
            </p:cNvPr>
            <p:cNvGrpSpPr/>
            <p:nvPr/>
          </p:nvGrpSpPr>
          <p:grpSpPr>
            <a:xfrm>
              <a:off x="479768" y="1660088"/>
              <a:ext cx="1510838" cy="1510838"/>
              <a:chOff x="-274955" y="773806"/>
              <a:chExt cx="4876800" cy="4876800"/>
            </a:xfrm>
          </p:grpSpPr>
          <p:pic>
            <p:nvPicPr>
              <p:cNvPr id="34" name="Picture 4" descr="Home icon">
                <a:extLst>
                  <a:ext uri="{FF2B5EF4-FFF2-40B4-BE49-F238E27FC236}">
                    <a16:creationId xmlns:a16="http://schemas.microsoft.com/office/drawing/2014/main" id="{7814BFC6-00FA-40B5-BCD9-103B32EE878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4955" y="773806"/>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and Holding Heart icon">
                <a:extLst>
                  <a:ext uri="{FF2B5EF4-FFF2-40B4-BE49-F238E27FC236}">
                    <a16:creationId xmlns:a16="http://schemas.microsoft.com/office/drawing/2014/main" id="{84BC3441-F805-9BA4-DBEE-7702E64EB35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16711" y="3669604"/>
                <a:ext cx="652475" cy="652475"/>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7" name="Picture 36" descr="Risk factors shown as storm clouds. Protective factors shown as an umbrella ">
            <a:extLst>
              <a:ext uri="{FF2B5EF4-FFF2-40B4-BE49-F238E27FC236}">
                <a16:creationId xmlns:a16="http://schemas.microsoft.com/office/drawing/2014/main" id="{D0E2EF4F-DB98-9685-653A-C59CDE4FC974}"/>
              </a:ext>
            </a:extLst>
          </p:cNvPr>
          <p:cNvPicPr>
            <a:picLocks noChangeAspect="1"/>
          </p:cNvPicPr>
          <p:nvPr/>
        </p:nvPicPr>
        <p:blipFill>
          <a:blip r:embed="rId20"/>
          <a:stretch>
            <a:fillRect/>
          </a:stretch>
        </p:blipFill>
        <p:spPr>
          <a:xfrm>
            <a:off x="5308158" y="1429536"/>
            <a:ext cx="2094790" cy="1301267"/>
          </a:xfrm>
          <a:prstGeom prst="rect">
            <a:avLst/>
          </a:prstGeom>
        </p:spPr>
      </p:pic>
      <p:sp>
        <p:nvSpPr>
          <p:cNvPr id="39" name="TextBox 38">
            <a:extLst>
              <a:ext uri="{FF2B5EF4-FFF2-40B4-BE49-F238E27FC236}">
                <a16:creationId xmlns:a16="http://schemas.microsoft.com/office/drawing/2014/main" id="{569CF836-7765-13D7-BE25-D4AC9F33725B}"/>
              </a:ext>
            </a:extLst>
          </p:cNvPr>
          <p:cNvSpPr txBox="1"/>
          <p:nvPr/>
        </p:nvSpPr>
        <p:spPr>
          <a:xfrm>
            <a:off x="30261" y="3962976"/>
            <a:ext cx="2659702" cy="2554545"/>
          </a:xfrm>
          <a:prstGeom prst="rect">
            <a:avLst/>
          </a:prstGeom>
          <a:noFill/>
        </p:spPr>
        <p:txBody>
          <a:bodyPr wrap="none" rtlCol="0">
            <a:spAutoFit/>
          </a:bodyPr>
          <a:lstStyle/>
          <a:p>
            <a:pPr algn="ctr"/>
            <a:r>
              <a:rPr lang="en-US" sz="1600" b="1" dirty="0">
                <a:solidFill>
                  <a:srgbClr val="6D4C5D"/>
                </a:solidFill>
              </a:rPr>
              <a:t>Why?</a:t>
            </a:r>
          </a:p>
          <a:p>
            <a:pPr algn="ctr"/>
            <a:endParaRPr lang="en-US" sz="1600" b="1" dirty="0">
              <a:solidFill>
                <a:srgbClr val="6D4C5D"/>
              </a:solidFill>
            </a:endParaRPr>
          </a:p>
          <a:p>
            <a:pPr algn="ctr"/>
            <a:r>
              <a:rPr lang="en-US" sz="1600" b="1" dirty="0">
                <a:solidFill>
                  <a:srgbClr val="37557C"/>
                </a:solidFill>
              </a:rPr>
              <a:t>	Why?</a:t>
            </a:r>
          </a:p>
          <a:p>
            <a:pPr algn="ctr"/>
            <a:endParaRPr lang="en-US" sz="1600" b="1" dirty="0">
              <a:solidFill>
                <a:srgbClr val="6D4C5D"/>
              </a:solidFill>
            </a:endParaRPr>
          </a:p>
          <a:p>
            <a:pPr algn="ctr"/>
            <a:r>
              <a:rPr lang="en-US" sz="1600" b="1" dirty="0">
                <a:solidFill>
                  <a:srgbClr val="B2CEE7"/>
                </a:solidFill>
              </a:rPr>
              <a:t>		Why?</a:t>
            </a:r>
          </a:p>
          <a:p>
            <a:pPr algn="ctr"/>
            <a:endParaRPr lang="en-US" sz="1600" b="1" dirty="0">
              <a:solidFill>
                <a:srgbClr val="6D4C5D"/>
              </a:solidFill>
            </a:endParaRPr>
          </a:p>
          <a:p>
            <a:pPr algn="ctr"/>
            <a:r>
              <a:rPr lang="en-US" sz="1600" b="1" dirty="0">
                <a:solidFill>
                  <a:srgbClr val="909A3C"/>
                </a:solidFill>
              </a:rPr>
              <a:t>			Why?</a:t>
            </a:r>
          </a:p>
          <a:p>
            <a:pPr algn="ctr"/>
            <a:r>
              <a:rPr lang="en-US" sz="1600" b="1" dirty="0">
                <a:solidFill>
                  <a:srgbClr val="909A3C"/>
                </a:solidFill>
              </a:rPr>
              <a:t>			</a:t>
            </a:r>
          </a:p>
          <a:p>
            <a:r>
              <a:rPr lang="en-US" sz="1600" b="1" dirty="0">
                <a:solidFill>
                  <a:srgbClr val="909A3C"/>
                </a:solidFill>
              </a:rPr>
              <a:t>				</a:t>
            </a:r>
            <a:r>
              <a:rPr lang="en-US" sz="1600" b="1" dirty="0">
                <a:solidFill>
                  <a:srgbClr val="8B8A8F"/>
                </a:solidFill>
              </a:rPr>
              <a:t>Why?</a:t>
            </a:r>
          </a:p>
          <a:p>
            <a:endParaRPr lang="en-US" sz="1100" dirty="0"/>
          </a:p>
        </p:txBody>
      </p:sp>
      <p:grpSp>
        <p:nvGrpSpPr>
          <p:cNvPr id="49" name="Group 48">
            <a:extLst>
              <a:ext uri="{FF2B5EF4-FFF2-40B4-BE49-F238E27FC236}">
                <a16:creationId xmlns:a16="http://schemas.microsoft.com/office/drawing/2014/main" id="{3F7AD2CC-0D90-1457-C92D-DF5E4D505247}"/>
              </a:ext>
            </a:extLst>
          </p:cNvPr>
          <p:cNvGrpSpPr/>
          <p:nvPr/>
        </p:nvGrpSpPr>
        <p:grpSpPr>
          <a:xfrm>
            <a:off x="6275844" y="4241368"/>
            <a:ext cx="2169656" cy="1950023"/>
            <a:chOff x="-643985" y="3336398"/>
            <a:chExt cx="2444819" cy="2092066"/>
          </a:xfrm>
        </p:grpSpPr>
        <p:grpSp>
          <p:nvGrpSpPr>
            <p:cNvPr id="44" name="Group 43">
              <a:extLst>
                <a:ext uri="{FF2B5EF4-FFF2-40B4-BE49-F238E27FC236}">
                  <a16:creationId xmlns:a16="http://schemas.microsoft.com/office/drawing/2014/main" id="{2F189A67-F8E7-797C-8CF0-16EEBB5C3F8E}"/>
                </a:ext>
              </a:extLst>
            </p:cNvPr>
            <p:cNvGrpSpPr/>
            <p:nvPr/>
          </p:nvGrpSpPr>
          <p:grpSpPr>
            <a:xfrm>
              <a:off x="-643985" y="3336398"/>
              <a:ext cx="2444819" cy="2092066"/>
              <a:chOff x="-1371669" y="1807599"/>
              <a:chExt cx="5342907" cy="4572000"/>
            </a:xfrm>
          </p:grpSpPr>
          <p:pic>
            <p:nvPicPr>
              <p:cNvPr id="40" name="Picture 39">
                <a:extLst>
                  <a:ext uri="{FF2B5EF4-FFF2-40B4-BE49-F238E27FC236}">
                    <a16:creationId xmlns:a16="http://schemas.microsoft.com/office/drawing/2014/main" id="{E78D5BAB-2064-E8F6-F8E5-055628219F87}"/>
                  </a:ext>
                </a:extLst>
              </p:cNvPr>
              <p:cNvPicPr>
                <a:picLocks noChangeAspect="1"/>
              </p:cNvPicPr>
              <p:nvPr/>
            </p:nvPicPr>
            <p:blipFill rotWithShape="1">
              <a:blip r:embed="rId21"/>
              <a:srcRect l="21597" r="21389"/>
              <a:stretch/>
            </p:blipFill>
            <p:spPr>
              <a:xfrm>
                <a:off x="-1363006" y="1807599"/>
                <a:ext cx="5213350" cy="4572000"/>
              </a:xfrm>
              <a:prstGeom prst="rect">
                <a:avLst/>
              </a:prstGeom>
            </p:spPr>
          </p:pic>
          <p:sp>
            <p:nvSpPr>
              <p:cNvPr id="41" name="Rectangle 40">
                <a:extLst>
                  <a:ext uri="{FF2B5EF4-FFF2-40B4-BE49-F238E27FC236}">
                    <a16:creationId xmlns:a16="http://schemas.microsoft.com/office/drawing/2014/main" id="{BB503E8A-1DA9-A275-7DBD-4895689AD59E}"/>
                  </a:ext>
                </a:extLst>
              </p:cNvPr>
              <p:cNvSpPr/>
              <p:nvPr/>
            </p:nvSpPr>
            <p:spPr>
              <a:xfrm>
                <a:off x="3472846" y="2529225"/>
                <a:ext cx="386161" cy="30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4CB03B3-5DC4-4866-E260-85F74BFD1BD4}"/>
                  </a:ext>
                </a:extLst>
              </p:cNvPr>
              <p:cNvSpPr/>
              <p:nvPr/>
            </p:nvSpPr>
            <p:spPr>
              <a:xfrm>
                <a:off x="-1371669" y="2367034"/>
                <a:ext cx="443327" cy="2259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C964098E-3A64-9A9F-32AD-E496C0472DE5}"/>
                  </a:ext>
                </a:extLst>
              </p:cNvPr>
              <p:cNvSpPr/>
              <p:nvPr/>
            </p:nvSpPr>
            <p:spPr>
              <a:xfrm rot="17108644">
                <a:off x="3445027" y="5401685"/>
                <a:ext cx="513570" cy="53885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DDBCF6E0-88BE-4A51-0158-0728A003928C}"/>
                </a:ext>
              </a:extLst>
            </p:cNvPr>
            <p:cNvSpPr/>
            <p:nvPr/>
          </p:nvSpPr>
          <p:spPr>
            <a:xfrm>
              <a:off x="314959" y="3832963"/>
              <a:ext cx="453391" cy="11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B39FAE7-B230-2971-8D23-F6FDD76BB45B}"/>
                </a:ext>
              </a:extLst>
            </p:cNvPr>
            <p:cNvSpPr/>
            <p:nvPr/>
          </p:nvSpPr>
          <p:spPr>
            <a:xfrm>
              <a:off x="163084" y="4241368"/>
              <a:ext cx="783066" cy="110387"/>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E888B6E-5BB1-EE5E-BA01-FC221A8E68F3}"/>
                </a:ext>
              </a:extLst>
            </p:cNvPr>
            <p:cNvSpPr/>
            <p:nvPr/>
          </p:nvSpPr>
          <p:spPr>
            <a:xfrm>
              <a:off x="-68600" y="4737933"/>
              <a:ext cx="1240413" cy="198106"/>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B62E525-6B91-EBF0-CB0E-34FEBF6EA914}"/>
                </a:ext>
              </a:extLst>
            </p:cNvPr>
            <p:cNvSpPr/>
            <p:nvPr/>
          </p:nvSpPr>
          <p:spPr>
            <a:xfrm>
              <a:off x="-228450" y="5146338"/>
              <a:ext cx="1542899" cy="192302"/>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850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F98E-8F5D-7147-7223-60EA0D46F366}"/>
              </a:ext>
            </a:extLst>
          </p:cNvPr>
          <p:cNvSpPr>
            <a:spLocks noGrp="1"/>
          </p:cNvSpPr>
          <p:nvPr>
            <p:ph type="title"/>
          </p:nvPr>
        </p:nvSpPr>
        <p:spPr/>
        <p:txBody>
          <a:bodyPr>
            <a:normAutofit fontScale="90000"/>
          </a:bodyPr>
          <a:lstStyle/>
          <a:p>
            <a:r>
              <a:rPr lang="en-US" dirty="0"/>
              <a:t>Policy, Systems, Environmental Change </a:t>
            </a:r>
          </a:p>
        </p:txBody>
      </p:sp>
      <p:sp>
        <p:nvSpPr>
          <p:cNvPr id="3" name="Content Placeholder 2">
            <a:extLst>
              <a:ext uri="{FF2B5EF4-FFF2-40B4-BE49-F238E27FC236}">
                <a16:creationId xmlns:a16="http://schemas.microsoft.com/office/drawing/2014/main" id="{EC40C525-5700-8C86-E086-C0EE7A9AD7D8}"/>
              </a:ext>
            </a:extLst>
          </p:cNvPr>
          <p:cNvSpPr>
            <a:spLocks noGrp="1"/>
          </p:cNvSpPr>
          <p:nvPr>
            <p:ph sz="half" idx="1"/>
          </p:nvPr>
        </p:nvSpPr>
        <p:spPr>
          <a:xfrm>
            <a:off x="501335" y="1853166"/>
            <a:ext cx="3886200" cy="4351338"/>
          </a:xfrm>
        </p:spPr>
        <p:txBody>
          <a:bodyPr>
            <a:normAutofit/>
          </a:bodyPr>
          <a:lstStyle/>
          <a:p>
            <a:pPr marL="0" indent="0">
              <a:buNone/>
            </a:pPr>
            <a:r>
              <a:rPr lang="en-US" dirty="0"/>
              <a:t>Changes to:</a:t>
            </a:r>
          </a:p>
          <a:p>
            <a:r>
              <a:rPr lang="en-US" dirty="0"/>
              <a:t>Laws</a:t>
            </a:r>
          </a:p>
          <a:p>
            <a:r>
              <a:rPr lang="en-US" dirty="0"/>
              <a:t>Ordinances</a:t>
            </a:r>
          </a:p>
          <a:p>
            <a:r>
              <a:rPr lang="en-US" dirty="0"/>
              <a:t>Policies</a:t>
            </a:r>
          </a:p>
          <a:p>
            <a:r>
              <a:rPr lang="en-US" dirty="0"/>
              <a:t>Practices</a:t>
            </a:r>
          </a:p>
          <a:p>
            <a:r>
              <a:rPr lang="en-US" dirty="0"/>
              <a:t>Procedures</a:t>
            </a:r>
          </a:p>
          <a:p>
            <a:r>
              <a:rPr lang="en-US" dirty="0"/>
              <a:t>Rules</a:t>
            </a:r>
          </a:p>
          <a:p>
            <a:endParaRPr lang="en-US" dirty="0"/>
          </a:p>
        </p:txBody>
      </p:sp>
      <p:sp>
        <p:nvSpPr>
          <p:cNvPr id="10" name="Content Placeholder 9">
            <a:extLst>
              <a:ext uri="{FF2B5EF4-FFF2-40B4-BE49-F238E27FC236}">
                <a16:creationId xmlns:a16="http://schemas.microsoft.com/office/drawing/2014/main" id="{F4B03FC4-5F42-B63E-9EB8-AF8434DE679D}"/>
              </a:ext>
            </a:extLst>
          </p:cNvPr>
          <p:cNvSpPr>
            <a:spLocks noGrp="1"/>
          </p:cNvSpPr>
          <p:nvPr>
            <p:ph sz="half" idx="2"/>
          </p:nvPr>
        </p:nvSpPr>
        <p:spPr>
          <a:xfrm>
            <a:off x="4756465" y="2686770"/>
            <a:ext cx="4291740" cy="2076642"/>
          </a:xfrm>
        </p:spPr>
        <p:txBody>
          <a:bodyPr/>
          <a:lstStyle/>
          <a:p>
            <a:pPr marL="0" indent="0">
              <a:buFont typeface="Arial" panose="020B0604020202020204" pitchFamily="34" charset="0"/>
              <a:buNone/>
            </a:pPr>
            <a:r>
              <a:rPr lang="en-US" sz="2800" dirty="0"/>
              <a:t>Which:</a:t>
            </a:r>
          </a:p>
          <a:p>
            <a:r>
              <a:rPr lang="en-US" sz="2800" dirty="0"/>
              <a:t>Affect a </a:t>
            </a:r>
            <a:r>
              <a:rPr lang="en-US" sz="2800" u="sng" dirty="0"/>
              <a:t>community</a:t>
            </a:r>
          </a:p>
          <a:p>
            <a:r>
              <a:rPr lang="en-US" sz="2800" u="sng" dirty="0"/>
              <a:t>Institutionalize</a:t>
            </a:r>
            <a:r>
              <a:rPr lang="en-US" sz="2800" dirty="0"/>
              <a:t> change</a:t>
            </a:r>
          </a:p>
          <a:p>
            <a:endParaRPr lang="en-US" sz="2800" dirty="0"/>
          </a:p>
          <a:p>
            <a:endParaRPr lang="en-US" dirty="0"/>
          </a:p>
        </p:txBody>
      </p:sp>
      <p:sp>
        <p:nvSpPr>
          <p:cNvPr id="9" name="Content Placeholder 2">
            <a:extLst>
              <a:ext uri="{FF2B5EF4-FFF2-40B4-BE49-F238E27FC236}">
                <a16:creationId xmlns:a16="http://schemas.microsoft.com/office/drawing/2014/main" id="{DD68E42D-0FCE-1F29-55CE-C84AB27A277C}"/>
              </a:ext>
            </a:extLst>
          </p:cNvPr>
          <p:cNvSpPr txBox="1">
            <a:spLocks/>
          </p:cNvSpPr>
          <p:nvPr/>
        </p:nvSpPr>
        <p:spPr>
          <a:xfrm>
            <a:off x="4103916" y="1557075"/>
            <a:ext cx="436517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dirty="0"/>
          </a:p>
        </p:txBody>
      </p:sp>
      <p:sp>
        <p:nvSpPr>
          <p:cNvPr id="12" name="Arrow: Right 11">
            <a:extLst>
              <a:ext uri="{FF2B5EF4-FFF2-40B4-BE49-F238E27FC236}">
                <a16:creationId xmlns:a16="http://schemas.microsoft.com/office/drawing/2014/main" id="{92576C4D-6D45-6A02-6B3A-B20D910984D0}"/>
              </a:ext>
            </a:extLst>
          </p:cNvPr>
          <p:cNvSpPr/>
          <p:nvPr/>
        </p:nvSpPr>
        <p:spPr>
          <a:xfrm>
            <a:off x="3146281" y="3363685"/>
            <a:ext cx="1400496" cy="722812"/>
          </a:xfrm>
          <a:prstGeom prst="rightArrow">
            <a:avLst/>
          </a:prstGeom>
          <a:solidFill>
            <a:srgbClr val="37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8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F98E-8F5D-7147-7223-60EA0D46F366}"/>
              </a:ext>
            </a:extLst>
          </p:cNvPr>
          <p:cNvSpPr>
            <a:spLocks noGrp="1"/>
          </p:cNvSpPr>
          <p:nvPr>
            <p:ph type="title"/>
          </p:nvPr>
        </p:nvSpPr>
        <p:spPr/>
        <p:txBody>
          <a:bodyPr>
            <a:normAutofit fontScale="90000"/>
          </a:bodyPr>
          <a:lstStyle/>
          <a:p>
            <a:r>
              <a:rPr lang="en-US" dirty="0"/>
              <a:t>Policy, Systems, Environmental Change </a:t>
            </a:r>
          </a:p>
        </p:txBody>
      </p:sp>
      <p:sp>
        <p:nvSpPr>
          <p:cNvPr id="3" name="Content Placeholder 2">
            <a:extLst>
              <a:ext uri="{FF2B5EF4-FFF2-40B4-BE49-F238E27FC236}">
                <a16:creationId xmlns:a16="http://schemas.microsoft.com/office/drawing/2014/main" id="{EC40C525-5700-8C86-E086-C0EE7A9AD7D8}"/>
              </a:ext>
            </a:extLst>
          </p:cNvPr>
          <p:cNvSpPr>
            <a:spLocks noGrp="1"/>
          </p:cNvSpPr>
          <p:nvPr>
            <p:ph sz="half" idx="1"/>
          </p:nvPr>
        </p:nvSpPr>
        <p:spPr>
          <a:xfrm>
            <a:off x="259229" y="1440103"/>
            <a:ext cx="8625541" cy="4351338"/>
          </a:xfrm>
        </p:spPr>
        <p:txBody>
          <a:bodyPr>
            <a:normAutofit/>
          </a:bodyPr>
          <a:lstStyle/>
          <a:p>
            <a:pPr marL="0" indent="0">
              <a:buNone/>
            </a:pPr>
            <a:r>
              <a:rPr lang="en-US" sz="2600" dirty="0"/>
              <a:t>Changes to:</a:t>
            </a:r>
          </a:p>
          <a:p>
            <a:pPr>
              <a:spcBef>
                <a:spcPts val="1800"/>
              </a:spcBef>
            </a:pPr>
            <a:r>
              <a:rPr lang="en-US" sz="2000" dirty="0"/>
              <a:t>Laws: </a:t>
            </a:r>
            <a:r>
              <a:rPr lang="en-US" sz="2000" dirty="0">
                <a:solidFill>
                  <a:srgbClr val="37557C"/>
                </a:solidFill>
              </a:rPr>
              <a:t>Taxing recreational cannabis</a:t>
            </a:r>
          </a:p>
          <a:p>
            <a:pPr>
              <a:spcBef>
                <a:spcPts val="1800"/>
              </a:spcBef>
            </a:pPr>
            <a:r>
              <a:rPr lang="en-US" sz="2000" dirty="0"/>
              <a:t>Ordinances: </a:t>
            </a:r>
            <a:r>
              <a:rPr lang="en-US" sz="2000" dirty="0">
                <a:solidFill>
                  <a:srgbClr val="37557C"/>
                </a:solidFill>
              </a:rPr>
              <a:t>Zoning limiting density of alcohol retailers</a:t>
            </a:r>
          </a:p>
          <a:p>
            <a:pPr>
              <a:spcBef>
                <a:spcPts val="1800"/>
              </a:spcBef>
            </a:pPr>
            <a:r>
              <a:rPr lang="en-US" sz="2000" dirty="0"/>
              <a:t>Policies: </a:t>
            </a:r>
            <a:r>
              <a:rPr lang="en-US" sz="2000" dirty="0">
                <a:solidFill>
                  <a:srgbClr val="37557C"/>
                </a:solidFill>
              </a:rPr>
              <a:t>Employers expand mental health benefit </a:t>
            </a:r>
          </a:p>
          <a:p>
            <a:pPr>
              <a:spcBef>
                <a:spcPts val="1800"/>
              </a:spcBef>
            </a:pPr>
            <a:r>
              <a:rPr lang="en-US" sz="2000" dirty="0"/>
              <a:t>Practices: </a:t>
            </a:r>
            <a:r>
              <a:rPr lang="en-US" sz="2000" dirty="0">
                <a:solidFill>
                  <a:srgbClr val="37557C"/>
                </a:solidFill>
              </a:rPr>
              <a:t>School counselors are trained in SBIRT</a:t>
            </a:r>
          </a:p>
          <a:p>
            <a:pPr>
              <a:spcBef>
                <a:spcPts val="1800"/>
              </a:spcBef>
            </a:pPr>
            <a:r>
              <a:rPr lang="en-US" sz="2000" dirty="0"/>
              <a:t>Procedures: </a:t>
            </a:r>
            <a:r>
              <a:rPr lang="en-US" sz="2000" dirty="0">
                <a:solidFill>
                  <a:srgbClr val="37557C"/>
                </a:solidFill>
              </a:rPr>
              <a:t>FQHC implements a Pain Management Plan when prescribing opioids</a:t>
            </a:r>
          </a:p>
          <a:p>
            <a:pPr>
              <a:spcBef>
                <a:spcPts val="1800"/>
              </a:spcBef>
            </a:pPr>
            <a:r>
              <a:rPr lang="en-US" sz="2000" dirty="0"/>
              <a:t>Rules: </a:t>
            </a:r>
            <a:r>
              <a:rPr lang="en-US" sz="2000" dirty="0">
                <a:solidFill>
                  <a:srgbClr val="37557C"/>
                </a:solidFill>
              </a:rPr>
              <a:t>Festival organizers allow attendees to bring Narcan kits </a:t>
            </a:r>
          </a:p>
          <a:p>
            <a:endParaRPr lang="en-US" sz="2600" dirty="0"/>
          </a:p>
        </p:txBody>
      </p:sp>
      <p:sp>
        <p:nvSpPr>
          <p:cNvPr id="9" name="Content Placeholder 2">
            <a:extLst>
              <a:ext uri="{FF2B5EF4-FFF2-40B4-BE49-F238E27FC236}">
                <a16:creationId xmlns:a16="http://schemas.microsoft.com/office/drawing/2014/main" id="{DD68E42D-0FCE-1F29-55CE-C84AB27A277C}"/>
              </a:ext>
            </a:extLst>
          </p:cNvPr>
          <p:cNvSpPr txBox="1">
            <a:spLocks/>
          </p:cNvSpPr>
          <p:nvPr/>
        </p:nvSpPr>
        <p:spPr>
          <a:xfrm>
            <a:off x="4103916" y="1557075"/>
            <a:ext cx="436517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dirty="0"/>
          </a:p>
        </p:txBody>
      </p:sp>
      <p:pic>
        <p:nvPicPr>
          <p:cNvPr id="7" name="Picture 6" descr="A picture containing text, sign&#10;&#10;Description automatically generated">
            <a:extLst>
              <a:ext uri="{FF2B5EF4-FFF2-40B4-BE49-F238E27FC236}">
                <a16:creationId xmlns:a16="http://schemas.microsoft.com/office/drawing/2014/main" id="{A72A600D-262A-F8C3-B86E-B508CC068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3601" y="5606143"/>
            <a:ext cx="1362434" cy="1035097"/>
          </a:xfrm>
          <a:prstGeom prst="rect">
            <a:avLst/>
          </a:prstGeom>
        </p:spPr>
      </p:pic>
      <p:pic>
        <p:nvPicPr>
          <p:cNvPr id="11" name="Picture 10" descr="A picture containing text, sign, clipart&#10;&#10;Description automatically generated">
            <a:extLst>
              <a:ext uri="{FF2B5EF4-FFF2-40B4-BE49-F238E27FC236}">
                <a16:creationId xmlns:a16="http://schemas.microsoft.com/office/drawing/2014/main" id="{379382D1-F201-67DB-6394-428241297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29" y="5251424"/>
            <a:ext cx="1362265" cy="1371791"/>
          </a:xfrm>
          <a:prstGeom prst="rect">
            <a:avLst/>
          </a:prstGeom>
        </p:spPr>
      </p:pic>
      <p:pic>
        <p:nvPicPr>
          <p:cNvPr id="12" name="Picture 11">
            <a:extLst>
              <a:ext uri="{FF2B5EF4-FFF2-40B4-BE49-F238E27FC236}">
                <a16:creationId xmlns:a16="http://schemas.microsoft.com/office/drawing/2014/main" id="{FD070234-A115-8210-B328-DC9EABC342AF}"/>
              </a:ext>
            </a:extLst>
          </p:cNvPr>
          <p:cNvPicPr>
            <a:picLocks noChangeAspect="1"/>
          </p:cNvPicPr>
          <p:nvPr/>
        </p:nvPicPr>
        <p:blipFill>
          <a:blip r:embed="rId5"/>
          <a:stretch>
            <a:fillRect/>
          </a:stretch>
        </p:blipFill>
        <p:spPr>
          <a:xfrm>
            <a:off x="3468142" y="5054397"/>
            <a:ext cx="1516797" cy="1516797"/>
          </a:xfrm>
          <a:prstGeom prst="rect">
            <a:avLst/>
          </a:prstGeom>
        </p:spPr>
      </p:pic>
      <p:pic>
        <p:nvPicPr>
          <p:cNvPr id="15" name="Picture 36" descr="Hospital icon">
            <a:extLst>
              <a:ext uri="{FF2B5EF4-FFF2-40B4-BE49-F238E27FC236}">
                <a16:creationId xmlns:a16="http://schemas.microsoft.com/office/drawing/2014/main" id="{B0FF76D7-9972-2FF4-4CAD-B107F2AF8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7046" y="5412036"/>
            <a:ext cx="1211179" cy="121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51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left)">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left)">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814A-F37F-08F2-7862-EC404356E8C6}"/>
              </a:ext>
            </a:extLst>
          </p:cNvPr>
          <p:cNvSpPr>
            <a:spLocks noGrp="1"/>
          </p:cNvSpPr>
          <p:nvPr>
            <p:ph type="title"/>
          </p:nvPr>
        </p:nvSpPr>
        <p:spPr/>
        <p:txBody>
          <a:bodyPr>
            <a:normAutofit/>
          </a:bodyPr>
          <a:lstStyle/>
          <a:p>
            <a:r>
              <a:rPr lang="en-US" dirty="0"/>
              <a:t>Resources</a:t>
            </a:r>
          </a:p>
        </p:txBody>
      </p:sp>
      <p:pic>
        <p:nvPicPr>
          <p:cNvPr id="6" name="Picture 5">
            <a:extLst>
              <a:ext uri="{FF2B5EF4-FFF2-40B4-BE49-F238E27FC236}">
                <a16:creationId xmlns:a16="http://schemas.microsoft.com/office/drawing/2014/main" id="{B503BC70-F4EF-2743-2D42-ADA4E79A3156}"/>
              </a:ext>
            </a:extLst>
          </p:cNvPr>
          <p:cNvPicPr>
            <a:picLocks noChangeAspect="1"/>
          </p:cNvPicPr>
          <p:nvPr/>
        </p:nvPicPr>
        <p:blipFill>
          <a:blip r:embed="rId3"/>
          <a:stretch>
            <a:fillRect/>
          </a:stretch>
        </p:blipFill>
        <p:spPr>
          <a:xfrm>
            <a:off x="353866" y="1517142"/>
            <a:ext cx="2780756" cy="3208043"/>
          </a:xfrm>
          <a:prstGeom prst="rect">
            <a:avLst/>
          </a:prstGeom>
          <a:ln>
            <a:solidFill>
              <a:srgbClr val="37557C"/>
            </a:solidFill>
          </a:ln>
        </p:spPr>
      </p:pic>
      <p:grpSp>
        <p:nvGrpSpPr>
          <p:cNvPr id="22" name="Group 21">
            <a:extLst>
              <a:ext uri="{FF2B5EF4-FFF2-40B4-BE49-F238E27FC236}">
                <a16:creationId xmlns:a16="http://schemas.microsoft.com/office/drawing/2014/main" id="{AF921A4E-6127-0A41-0DB7-274748D76070}"/>
              </a:ext>
            </a:extLst>
          </p:cNvPr>
          <p:cNvGrpSpPr/>
          <p:nvPr/>
        </p:nvGrpSpPr>
        <p:grpSpPr>
          <a:xfrm>
            <a:off x="6467494" y="1531140"/>
            <a:ext cx="2411105" cy="3571147"/>
            <a:chOff x="7911928" y="1856811"/>
            <a:chExt cx="1360583" cy="2015193"/>
          </a:xfrm>
        </p:grpSpPr>
        <p:pic>
          <p:nvPicPr>
            <p:cNvPr id="12" name="Picture 11">
              <a:extLst>
                <a:ext uri="{FF2B5EF4-FFF2-40B4-BE49-F238E27FC236}">
                  <a16:creationId xmlns:a16="http://schemas.microsoft.com/office/drawing/2014/main" id="{648940DD-98F1-6EB4-2DB2-0CA70764C57E}"/>
                </a:ext>
              </a:extLst>
            </p:cNvPr>
            <p:cNvPicPr>
              <a:picLocks noChangeAspect="1"/>
            </p:cNvPicPr>
            <p:nvPr/>
          </p:nvPicPr>
          <p:blipFill>
            <a:blip r:embed="rId4"/>
            <a:stretch>
              <a:fillRect/>
            </a:stretch>
          </p:blipFill>
          <p:spPr>
            <a:xfrm>
              <a:off x="7911928" y="1856811"/>
              <a:ext cx="1360581" cy="520335"/>
            </a:xfrm>
            <a:prstGeom prst="rect">
              <a:avLst/>
            </a:prstGeom>
            <a:ln>
              <a:solidFill>
                <a:srgbClr val="37557C"/>
              </a:solidFill>
            </a:ln>
          </p:spPr>
        </p:pic>
        <p:pic>
          <p:nvPicPr>
            <p:cNvPr id="14" name="Picture 13">
              <a:extLst>
                <a:ext uri="{FF2B5EF4-FFF2-40B4-BE49-F238E27FC236}">
                  <a16:creationId xmlns:a16="http://schemas.microsoft.com/office/drawing/2014/main" id="{561C1D47-5791-B733-C284-45DEFECB21CC}"/>
                </a:ext>
              </a:extLst>
            </p:cNvPr>
            <p:cNvPicPr>
              <a:picLocks noChangeAspect="1"/>
            </p:cNvPicPr>
            <p:nvPr/>
          </p:nvPicPr>
          <p:blipFill>
            <a:blip r:embed="rId5"/>
            <a:stretch>
              <a:fillRect/>
            </a:stretch>
          </p:blipFill>
          <p:spPr>
            <a:xfrm>
              <a:off x="7911929" y="2378414"/>
              <a:ext cx="1360581" cy="191173"/>
            </a:xfrm>
            <a:prstGeom prst="rect">
              <a:avLst/>
            </a:prstGeom>
            <a:ln>
              <a:solidFill>
                <a:srgbClr val="37557C"/>
              </a:solidFill>
            </a:ln>
          </p:spPr>
        </p:pic>
        <p:pic>
          <p:nvPicPr>
            <p:cNvPr id="16" name="Picture 15">
              <a:extLst>
                <a:ext uri="{FF2B5EF4-FFF2-40B4-BE49-F238E27FC236}">
                  <a16:creationId xmlns:a16="http://schemas.microsoft.com/office/drawing/2014/main" id="{0AEA07A3-476A-D95D-A33C-46555E313489}"/>
                </a:ext>
              </a:extLst>
            </p:cNvPr>
            <p:cNvPicPr>
              <a:picLocks noChangeAspect="1"/>
            </p:cNvPicPr>
            <p:nvPr/>
          </p:nvPicPr>
          <p:blipFill rotWithShape="1">
            <a:blip r:embed="rId6"/>
            <a:srcRect t="17710" r="68011" b="11483"/>
            <a:stretch/>
          </p:blipFill>
          <p:spPr>
            <a:xfrm>
              <a:off x="7911930" y="2572122"/>
              <a:ext cx="1360581" cy="1299882"/>
            </a:xfrm>
            <a:prstGeom prst="rect">
              <a:avLst/>
            </a:prstGeom>
            <a:ln>
              <a:solidFill>
                <a:srgbClr val="37557C"/>
              </a:solidFill>
            </a:ln>
          </p:spPr>
        </p:pic>
      </p:grpSp>
      <p:sp>
        <p:nvSpPr>
          <p:cNvPr id="18" name="TextBox 17">
            <a:extLst>
              <a:ext uri="{FF2B5EF4-FFF2-40B4-BE49-F238E27FC236}">
                <a16:creationId xmlns:a16="http://schemas.microsoft.com/office/drawing/2014/main" id="{1DC1ECCA-E81A-016A-F6F0-18ED66E206BF}"/>
              </a:ext>
            </a:extLst>
          </p:cNvPr>
          <p:cNvSpPr txBox="1"/>
          <p:nvPr/>
        </p:nvSpPr>
        <p:spPr>
          <a:xfrm>
            <a:off x="6467494" y="5116285"/>
            <a:ext cx="2411101" cy="338554"/>
          </a:xfrm>
          <a:prstGeom prst="rect">
            <a:avLst/>
          </a:prstGeom>
          <a:noFill/>
        </p:spPr>
        <p:txBody>
          <a:bodyPr wrap="square" rtlCol="0">
            <a:spAutoFit/>
          </a:bodyPr>
          <a:lstStyle/>
          <a:p>
            <a:r>
              <a:rPr lang="en-US" sz="800" dirty="0">
                <a:hlinkClick r:id="rId7"/>
              </a:rPr>
              <a:t>https://www.countyhealthrankings.org/take-action-to-improve-health/what-works-for-health</a:t>
            </a:r>
            <a:r>
              <a:rPr lang="en-US" sz="800" dirty="0"/>
              <a:t> </a:t>
            </a:r>
          </a:p>
        </p:txBody>
      </p:sp>
      <p:sp>
        <p:nvSpPr>
          <p:cNvPr id="19" name="TextBox 18">
            <a:extLst>
              <a:ext uri="{FF2B5EF4-FFF2-40B4-BE49-F238E27FC236}">
                <a16:creationId xmlns:a16="http://schemas.microsoft.com/office/drawing/2014/main" id="{D25D7AE2-77F1-6E18-30FB-BCBB307AB894}"/>
              </a:ext>
            </a:extLst>
          </p:cNvPr>
          <p:cNvSpPr txBox="1"/>
          <p:nvPr/>
        </p:nvSpPr>
        <p:spPr>
          <a:xfrm>
            <a:off x="353866" y="4808508"/>
            <a:ext cx="2780756" cy="338554"/>
          </a:xfrm>
          <a:prstGeom prst="rect">
            <a:avLst/>
          </a:prstGeom>
          <a:noFill/>
        </p:spPr>
        <p:txBody>
          <a:bodyPr wrap="square" rtlCol="0">
            <a:spAutoFit/>
          </a:bodyPr>
          <a:lstStyle/>
          <a:p>
            <a:r>
              <a:rPr lang="en-US" sz="800" dirty="0">
                <a:hlinkClick r:id="rId8"/>
              </a:rPr>
              <a:t>https://store.samhsa.gov/sites/default/files/SAMHSA_Digital_Download/pep22-06-01-006.pdf</a:t>
            </a:r>
            <a:r>
              <a:rPr lang="en-US" sz="800" dirty="0"/>
              <a:t> </a:t>
            </a:r>
          </a:p>
        </p:txBody>
      </p:sp>
      <p:pic>
        <p:nvPicPr>
          <p:cNvPr id="6146" name="Picture 2" descr="The Community Guide Chapter on Excessive Alcohol Consumption | SAMHSA">
            <a:extLst>
              <a:ext uri="{FF2B5EF4-FFF2-40B4-BE49-F238E27FC236}">
                <a16:creationId xmlns:a16="http://schemas.microsoft.com/office/drawing/2014/main" id="{75B87ED9-5E93-63F5-EF31-6EF5E153FA7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177"/>
          <a:stretch/>
        </p:blipFill>
        <p:spPr bwMode="auto">
          <a:xfrm>
            <a:off x="3373381" y="1517142"/>
            <a:ext cx="2828713" cy="3431645"/>
          </a:xfrm>
          <a:prstGeom prst="rect">
            <a:avLst/>
          </a:prstGeom>
          <a:noFill/>
          <a:ln>
            <a:solidFill>
              <a:srgbClr val="37557C"/>
            </a:solid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93E9687-8FE3-9567-A077-266103D70FF0}"/>
              </a:ext>
            </a:extLst>
          </p:cNvPr>
          <p:cNvSpPr txBox="1"/>
          <p:nvPr/>
        </p:nvSpPr>
        <p:spPr>
          <a:xfrm>
            <a:off x="3649444" y="5081068"/>
            <a:ext cx="1875835" cy="215444"/>
          </a:xfrm>
          <a:prstGeom prst="rect">
            <a:avLst/>
          </a:prstGeom>
          <a:noFill/>
        </p:spPr>
        <p:txBody>
          <a:bodyPr wrap="none" rtlCol="0">
            <a:spAutoFit/>
          </a:bodyPr>
          <a:lstStyle/>
          <a:p>
            <a:r>
              <a:rPr lang="en-US" sz="800" dirty="0">
                <a:hlinkClick r:id="rId10"/>
              </a:rPr>
              <a:t>https://www.thecommunityguide.org/</a:t>
            </a:r>
            <a:r>
              <a:rPr lang="en-US" sz="800" dirty="0"/>
              <a:t> </a:t>
            </a:r>
          </a:p>
        </p:txBody>
      </p:sp>
      <p:sp>
        <p:nvSpPr>
          <p:cNvPr id="26" name="TextBox 25">
            <a:extLst>
              <a:ext uri="{FF2B5EF4-FFF2-40B4-BE49-F238E27FC236}">
                <a16:creationId xmlns:a16="http://schemas.microsoft.com/office/drawing/2014/main" id="{4AABA3D8-2769-AF5B-C148-C86C1A10ACBC}"/>
              </a:ext>
            </a:extLst>
          </p:cNvPr>
          <p:cNvSpPr txBox="1"/>
          <p:nvPr/>
        </p:nvSpPr>
        <p:spPr>
          <a:xfrm>
            <a:off x="353866" y="5895702"/>
            <a:ext cx="4142481" cy="523220"/>
          </a:xfrm>
          <a:prstGeom prst="rect">
            <a:avLst/>
          </a:prstGeom>
          <a:noFill/>
        </p:spPr>
        <p:txBody>
          <a:bodyPr wrap="none" rtlCol="0">
            <a:spAutoFit/>
          </a:bodyPr>
          <a:lstStyle/>
          <a:p>
            <a:r>
              <a:rPr lang="en-US" sz="2800" dirty="0">
                <a:solidFill>
                  <a:srgbClr val="37557C"/>
                </a:solidFill>
              </a:rPr>
              <a:t>Evidence-Based Policies</a:t>
            </a:r>
          </a:p>
        </p:txBody>
      </p:sp>
    </p:spTree>
    <p:extLst>
      <p:ext uri="{BB962C8B-B14F-4D97-AF65-F5344CB8AC3E}">
        <p14:creationId xmlns:p14="http://schemas.microsoft.com/office/powerpoint/2010/main" val="198915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500"/>
                                        <p:tgtEl>
                                          <p:spTgt spid="614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409B-81F9-BCB0-15D4-AA71C72376EF}"/>
              </a:ext>
            </a:extLst>
          </p:cNvPr>
          <p:cNvSpPr>
            <a:spLocks noGrp="1"/>
          </p:cNvSpPr>
          <p:nvPr>
            <p:ph type="title"/>
          </p:nvPr>
        </p:nvSpPr>
        <p:spPr/>
        <p:txBody>
          <a:bodyPr/>
          <a:lstStyle/>
          <a:p>
            <a:r>
              <a:rPr lang="en-US" dirty="0"/>
              <a:t>Resources</a:t>
            </a:r>
          </a:p>
        </p:txBody>
      </p:sp>
      <p:grpSp>
        <p:nvGrpSpPr>
          <p:cNvPr id="12" name="Group 11">
            <a:extLst>
              <a:ext uri="{FF2B5EF4-FFF2-40B4-BE49-F238E27FC236}">
                <a16:creationId xmlns:a16="http://schemas.microsoft.com/office/drawing/2014/main" id="{50475F18-CC7E-4EAC-0E65-75CE12CBD632}"/>
              </a:ext>
            </a:extLst>
          </p:cNvPr>
          <p:cNvGrpSpPr/>
          <p:nvPr/>
        </p:nvGrpSpPr>
        <p:grpSpPr>
          <a:xfrm>
            <a:off x="396639" y="2262205"/>
            <a:ext cx="4789714" cy="2562728"/>
            <a:chOff x="3941989" y="2017887"/>
            <a:chExt cx="4789714" cy="2562728"/>
          </a:xfrm>
        </p:grpSpPr>
        <p:pic>
          <p:nvPicPr>
            <p:cNvPr id="12290" name="Picture 2">
              <a:extLst>
                <a:ext uri="{FF2B5EF4-FFF2-40B4-BE49-F238E27FC236}">
                  <a16:creationId xmlns:a16="http://schemas.microsoft.com/office/drawing/2014/main" id="{B986EF85-A1ED-0C29-E38A-FAA52CA1F8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989" y="2017887"/>
              <a:ext cx="4789714" cy="2241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EB2A53B-4EE4-CE55-3389-F4DB0F626482}"/>
                </a:ext>
              </a:extLst>
            </p:cNvPr>
            <p:cNvSpPr txBox="1"/>
            <p:nvPr/>
          </p:nvSpPr>
          <p:spPr>
            <a:xfrm>
              <a:off x="4444340" y="4365171"/>
              <a:ext cx="3098925" cy="215444"/>
            </a:xfrm>
            <a:prstGeom prst="rect">
              <a:avLst/>
            </a:prstGeom>
            <a:noFill/>
          </p:spPr>
          <p:txBody>
            <a:bodyPr wrap="none" rtlCol="0">
              <a:spAutoFit/>
            </a:bodyPr>
            <a:lstStyle/>
            <a:p>
              <a:r>
                <a:rPr lang="en-US" sz="800" dirty="0">
                  <a:hlinkClick r:id="rId4"/>
                </a:rPr>
                <a:t>https://registrations.publichealthpractice.org/Training/Detail/365</a:t>
              </a:r>
              <a:r>
                <a:rPr lang="en-US" sz="800" dirty="0"/>
                <a:t> </a:t>
              </a:r>
            </a:p>
          </p:txBody>
        </p:sp>
      </p:grpSp>
      <p:grpSp>
        <p:nvGrpSpPr>
          <p:cNvPr id="11" name="Group 10">
            <a:extLst>
              <a:ext uri="{FF2B5EF4-FFF2-40B4-BE49-F238E27FC236}">
                <a16:creationId xmlns:a16="http://schemas.microsoft.com/office/drawing/2014/main" id="{024A0505-E42D-04C5-2F4B-51F3530F27B4}"/>
              </a:ext>
            </a:extLst>
          </p:cNvPr>
          <p:cNvGrpSpPr/>
          <p:nvPr/>
        </p:nvGrpSpPr>
        <p:grpSpPr>
          <a:xfrm>
            <a:off x="5676229" y="1048155"/>
            <a:ext cx="3071132" cy="4422898"/>
            <a:chOff x="598715" y="1277654"/>
            <a:chExt cx="3071132" cy="4422898"/>
          </a:xfrm>
        </p:grpSpPr>
        <p:pic>
          <p:nvPicPr>
            <p:cNvPr id="7" name="Picture 6">
              <a:extLst>
                <a:ext uri="{FF2B5EF4-FFF2-40B4-BE49-F238E27FC236}">
                  <a16:creationId xmlns:a16="http://schemas.microsoft.com/office/drawing/2014/main" id="{E3560EC6-B22E-E600-6BDA-47014EE5E836}"/>
                </a:ext>
              </a:extLst>
            </p:cNvPr>
            <p:cNvPicPr>
              <a:picLocks noChangeAspect="1"/>
            </p:cNvPicPr>
            <p:nvPr/>
          </p:nvPicPr>
          <p:blipFill>
            <a:blip r:embed="rId5"/>
            <a:stretch>
              <a:fillRect/>
            </a:stretch>
          </p:blipFill>
          <p:spPr>
            <a:xfrm>
              <a:off x="598715" y="1277654"/>
              <a:ext cx="3071132" cy="3721489"/>
            </a:xfrm>
            <a:prstGeom prst="rect">
              <a:avLst/>
            </a:prstGeom>
            <a:ln>
              <a:solidFill>
                <a:srgbClr val="909A3C"/>
              </a:solidFill>
            </a:ln>
          </p:spPr>
        </p:pic>
        <p:sp>
          <p:nvSpPr>
            <p:cNvPr id="9" name="TextBox 8">
              <a:extLst>
                <a:ext uri="{FF2B5EF4-FFF2-40B4-BE49-F238E27FC236}">
                  <a16:creationId xmlns:a16="http://schemas.microsoft.com/office/drawing/2014/main" id="{BCD237D3-BAE6-86F0-DD0A-81B05A368016}"/>
                </a:ext>
              </a:extLst>
            </p:cNvPr>
            <p:cNvSpPr txBox="1"/>
            <p:nvPr/>
          </p:nvSpPr>
          <p:spPr>
            <a:xfrm>
              <a:off x="696687" y="5238887"/>
              <a:ext cx="2862942" cy="461665"/>
            </a:xfrm>
            <a:prstGeom prst="rect">
              <a:avLst/>
            </a:prstGeom>
            <a:noFill/>
          </p:spPr>
          <p:txBody>
            <a:bodyPr wrap="square" rtlCol="0">
              <a:spAutoFit/>
            </a:bodyPr>
            <a:lstStyle/>
            <a:p>
              <a:r>
                <a:rPr lang="en-US" sz="800" dirty="0">
                  <a:hlinkClick r:id="rId6"/>
                </a:rPr>
                <a:t>https://pttcnetwork.org/sites/pttc/files/2022-11/Digital-PTTC%20Preventing%20Substance%20Abuse%20Guidebook.pdf</a:t>
              </a:r>
              <a:r>
                <a:rPr lang="en-US" sz="800" dirty="0"/>
                <a:t> </a:t>
              </a:r>
            </a:p>
          </p:txBody>
        </p:sp>
      </p:grpSp>
      <p:sp>
        <p:nvSpPr>
          <p:cNvPr id="10" name="TextBox 9">
            <a:extLst>
              <a:ext uri="{FF2B5EF4-FFF2-40B4-BE49-F238E27FC236}">
                <a16:creationId xmlns:a16="http://schemas.microsoft.com/office/drawing/2014/main" id="{A22399D1-4E50-A4A7-C2A5-5AD0BC982719}"/>
              </a:ext>
            </a:extLst>
          </p:cNvPr>
          <p:cNvSpPr txBox="1"/>
          <p:nvPr/>
        </p:nvSpPr>
        <p:spPr>
          <a:xfrm>
            <a:off x="396639" y="5820757"/>
            <a:ext cx="3560590" cy="523220"/>
          </a:xfrm>
          <a:prstGeom prst="rect">
            <a:avLst/>
          </a:prstGeom>
          <a:noFill/>
        </p:spPr>
        <p:txBody>
          <a:bodyPr wrap="none" rtlCol="0">
            <a:spAutoFit/>
          </a:bodyPr>
          <a:lstStyle/>
          <a:p>
            <a:r>
              <a:rPr lang="en-US" sz="2800" dirty="0">
                <a:solidFill>
                  <a:srgbClr val="37557C"/>
                </a:solidFill>
              </a:rPr>
              <a:t>PSE Implementation </a:t>
            </a:r>
          </a:p>
        </p:txBody>
      </p:sp>
    </p:spTree>
    <p:extLst>
      <p:ext uri="{BB962C8B-B14F-4D97-AF65-F5344CB8AC3E}">
        <p14:creationId xmlns:p14="http://schemas.microsoft.com/office/powerpoint/2010/main" val="27559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4B75-C173-9EDB-A9BC-FC58EFAB457C}"/>
              </a:ext>
            </a:extLst>
          </p:cNvPr>
          <p:cNvSpPr>
            <a:spLocks noGrp="1"/>
          </p:cNvSpPr>
          <p:nvPr>
            <p:ph type="title"/>
          </p:nvPr>
        </p:nvSpPr>
        <p:spPr/>
        <p:txBody>
          <a:bodyPr>
            <a:normAutofit fontScale="90000"/>
          </a:bodyPr>
          <a:lstStyle/>
          <a:p>
            <a:r>
              <a:rPr lang="en-US" dirty="0"/>
              <a:t>Six Elements of Effective Coalitions </a:t>
            </a:r>
          </a:p>
        </p:txBody>
      </p:sp>
      <p:pic>
        <p:nvPicPr>
          <p:cNvPr id="6" name="Picture 2" descr="6 Elements of Effective Coalitions diagram">
            <a:extLst>
              <a:ext uri="{FF2B5EF4-FFF2-40B4-BE49-F238E27FC236}">
                <a16:creationId xmlns:a16="http://schemas.microsoft.com/office/drawing/2014/main" id="{4DF9B7DE-519E-8552-5D28-9D609B361D2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07172" y="1555512"/>
            <a:ext cx="7385050" cy="416141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C2896167-6603-A0BF-9F4B-C234BFF089D2}"/>
              </a:ext>
            </a:extLst>
          </p:cNvPr>
          <p:cNvSpPr/>
          <p:nvPr/>
        </p:nvSpPr>
        <p:spPr>
          <a:xfrm>
            <a:off x="2316479" y="1463040"/>
            <a:ext cx="1619795" cy="600891"/>
          </a:xfrm>
          <a:prstGeom prst="ellipse">
            <a:avLst/>
          </a:prstGeom>
          <a:noFill/>
          <a:ln w="38100">
            <a:solidFill>
              <a:srgbClr val="F2E18C"/>
            </a:solidFill>
            <a:extLst>
              <a:ext uri="{C807C97D-BFC1-408E-A445-0C87EB9F89A2}">
                <ask:lineSketchStyleProps xmlns:ask="http://schemas.microsoft.com/office/drawing/2018/sketchyshapes" sd="4216153472">
                  <a:custGeom>
                    <a:avLst/>
                    <a:gdLst>
                      <a:gd name="connsiteX0" fmla="*/ 0 w 1872343"/>
                      <a:gd name="connsiteY0" fmla="*/ 843807 h 1687613"/>
                      <a:gd name="connsiteX1" fmla="*/ 936172 w 1872343"/>
                      <a:gd name="connsiteY1" fmla="*/ 0 h 1687613"/>
                      <a:gd name="connsiteX2" fmla="*/ 1872344 w 1872343"/>
                      <a:gd name="connsiteY2" fmla="*/ 843807 h 1687613"/>
                      <a:gd name="connsiteX3" fmla="*/ 936172 w 1872343"/>
                      <a:gd name="connsiteY3" fmla="*/ 1687614 h 1687613"/>
                      <a:gd name="connsiteX4" fmla="*/ 0 w 1872343"/>
                      <a:gd name="connsiteY4" fmla="*/ 843807 h 168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3" h="1687613" fill="none" extrusionOk="0">
                        <a:moveTo>
                          <a:pt x="0" y="843807"/>
                        </a:moveTo>
                        <a:cubicBezTo>
                          <a:pt x="86627" y="438845"/>
                          <a:pt x="430495" y="51890"/>
                          <a:pt x="936172" y="0"/>
                        </a:cubicBezTo>
                        <a:cubicBezTo>
                          <a:pt x="1487265" y="43551"/>
                          <a:pt x="1987471" y="431877"/>
                          <a:pt x="1872344" y="843807"/>
                        </a:cubicBezTo>
                        <a:cubicBezTo>
                          <a:pt x="1812005" y="1183584"/>
                          <a:pt x="1545223" y="1659603"/>
                          <a:pt x="936172" y="1687614"/>
                        </a:cubicBezTo>
                        <a:cubicBezTo>
                          <a:pt x="438238" y="1790288"/>
                          <a:pt x="-15993" y="1312082"/>
                          <a:pt x="0" y="843807"/>
                        </a:cubicBezTo>
                        <a:close/>
                      </a:path>
                      <a:path w="1872343" h="1687613" stroke="0" extrusionOk="0">
                        <a:moveTo>
                          <a:pt x="0" y="843807"/>
                        </a:moveTo>
                        <a:cubicBezTo>
                          <a:pt x="24930" y="265152"/>
                          <a:pt x="357536" y="-41229"/>
                          <a:pt x="936172" y="0"/>
                        </a:cubicBezTo>
                        <a:cubicBezTo>
                          <a:pt x="1315044" y="11139"/>
                          <a:pt x="1971834" y="467182"/>
                          <a:pt x="1872344" y="843807"/>
                        </a:cubicBezTo>
                        <a:cubicBezTo>
                          <a:pt x="1855815" y="1316279"/>
                          <a:pt x="1526492" y="1660580"/>
                          <a:pt x="936172" y="1687614"/>
                        </a:cubicBezTo>
                        <a:cubicBezTo>
                          <a:pt x="391667" y="1719096"/>
                          <a:pt x="80105" y="1217404"/>
                          <a:pt x="0" y="84380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D22A2FD-ED96-A658-CB30-EB93A2E5D4F3}"/>
              </a:ext>
            </a:extLst>
          </p:cNvPr>
          <p:cNvSpPr/>
          <p:nvPr/>
        </p:nvSpPr>
        <p:spPr>
          <a:xfrm>
            <a:off x="849085" y="4358640"/>
            <a:ext cx="1619795" cy="600891"/>
          </a:xfrm>
          <a:prstGeom prst="ellipse">
            <a:avLst/>
          </a:prstGeom>
          <a:noFill/>
          <a:ln w="38100">
            <a:solidFill>
              <a:srgbClr val="B2CEE7"/>
            </a:solidFill>
            <a:extLst>
              <a:ext uri="{C807C97D-BFC1-408E-A445-0C87EB9F89A2}">
                <ask:lineSketchStyleProps xmlns:ask="http://schemas.microsoft.com/office/drawing/2018/sketchyshapes" sd="4216153472">
                  <a:custGeom>
                    <a:avLst/>
                    <a:gdLst>
                      <a:gd name="connsiteX0" fmla="*/ 0 w 1872343"/>
                      <a:gd name="connsiteY0" fmla="*/ 843807 h 1687613"/>
                      <a:gd name="connsiteX1" fmla="*/ 936172 w 1872343"/>
                      <a:gd name="connsiteY1" fmla="*/ 0 h 1687613"/>
                      <a:gd name="connsiteX2" fmla="*/ 1872344 w 1872343"/>
                      <a:gd name="connsiteY2" fmla="*/ 843807 h 1687613"/>
                      <a:gd name="connsiteX3" fmla="*/ 936172 w 1872343"/>
                      <a:gd name="connsiteY3" fmla="*/ 1687614 h 1687613"/>
                      <a:gd name="connsiteX4" fmla="*/ 0 w 1872343"/>
                      <a:gd name="connsiteY4" fmla="*/ 843807 h 168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3" h="1687613" fill="none" extrusionOk="0">
                        <a:moveTo>
                          <a:pt x="0" y="843807"/>
                        </a:moveTo>
                        <a:cubicBezTo>
                          <a:pt x="86627" y="438845"/>
                          <a:pt x="430495" y="51890"/>
                          <a:pt x="936172" y="0"/>
                        </a:cubicBezTo>
                        <a:cubicBezTo>
                          <a:pt x="1487265" y="43551"/>
                          <a:pt x="1987471" y="431877"/>
                          <a:pt x="1872344" y="843807"/>
                        </a:cubicBezTo>
                        <a:cubicBezTo>
                          <a:pt x="1812005" y="1183584"/>
                          <a:pt x="1545223" y="1659603"/>
                          <a:pt x="936172" y="1687614"/>
                        </a:cubicBezTo>
                        <a:cubicBezTo>
                          <a:pt x="438238" y="1790288"/>
                          <a:pt x="-15993" y="1312082"/>
                          <a:pt x="0" y="843807"/>
                        </a:cubicBezTo>
                        <a:close/>
                      </a:path>
                      <a:path w="1872343" h="1687613" stroke="0" extrusionOk="0">
                        <a:moveTo>
                          <a:pt x="0" y="843807"/>
                        </a:moveTo>
                        <a:cubicBezTo>
                          <a:pt x="24930" y="265152"/>
                          <a:pt x="357536" y="-41229"/>
                          <a:pt x="936172" y="0"/>
                        </a:cubicBezTo>
                        <a:cubicBezTo>
                          <a:pt x="1315044" y="11139"/>
                          <a:pt x="1971834" y="467182"/>
                          <a:pt x="1872344" y="843807"/>
                        </a:cubicBezTo>
                        <a:cubicBezTo>
                          <a:pt x="1855815" y="1316279"/>
                          <a:pt x="1526492" y="1660580"/>
                          <a:pt x="936172" y="1687614"/>
                        </a:cubicBezTo>
                        <a:cubicBezTo>
                          <a:pt x="391667" y="1719096"/>
                          <a:pt x="80105" y="1217404"/>
                          <a:pt x="0" y="84380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E18C"/>
              </a:solidFill>
            </a:endParaRPr>
          </a:p>
        </p:txBody>
      </p:sp>
      <p:sp>
        <p:nvSpPr>
          <p:cNvPr id="7" name="Oval 6">
            <a:extLst>
              <a:ext uri="{FF2B5EF4-FFF2-40B4-BE49-F238E27FC236}">
                <a16:creationId xmlns:a16="http://schemas.microsoft.com/office/drawing/2014/main" id="{1711D309-5E4E-6DB2-5907-EE3B74B674A4}"/>
              </a:ext>
            </a:extLst>
          </p:cNvPr>
          <p:cNvSpPr/>
          <p:nvPr/>
        </p:nvSpPr>
        <p:spPr>
          <a:xfrm>
            <a:off x="2316478" y="5036058"/>
            <a:ext cx="1619795" cy="476468"/>
          </a:xfrm>
          <a:prstGeom prst="ellipse">
            <a:avLst/>
          </a:prstGeom>
          <a:noFill/>
          <a:ln w="38100">
            <a:solidFill>
              <a:srgbClr val="4F3A25"/>
            </a:solidFill>
            <a:extLst>
              <a:ext uri="{C807C97D-BFC1-408E-A445-0C87EB9F89A2}">
                <ask:lineSketchStyleProps xmlns:ask="http://schemas.microsoft.com/office/drawing/2018/sketchyshapes" sd="4216153472">
                  <a:custGeom>
                    <a:avLst/>
                    <a:gdLst>
                      <a:gd name="connsiteX0" fmla="*/ 0 w 1872343"/>
                      <a:gd name="connsiteY0" fmla="*/ 843807 h 1687613"/>
                      <a:gd name="connsiteX1" fmla="*/ 936172 w 1872343"/>
                      <a:gd name="connsiteY1" fmla="*/ 0 h 1687613"/>
                      <a:gd name="connsiteX2" fmla="*/ 1872344 w 1872343"/>
                      <a:gd name="connsiteY2" fmla="*/ 843807 h 1687613"/>
                      <a:gd name="connsiteX3" fmla="*/ 936172 w 1872343"/>
                      <a:gd name="connsiteY3" fmla="*/ 1687614 h 1687613"/>
                      <a:gd name="connsiteX4" fmla="*/ 0 w 1872343"/>
                      <a:gd name="connsiteY4" fmla="*/ 843807 h 168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3" h="1687613" fill="none" extrusionOk="0">
                        <a:moveTo>
                          <a:pt x="0" y="843807"/>
                        </a:moveTo>
                        <a:cubicBezTo>
                          <a:pt x="86627" y="438845"/>
                          <a:pt x="430495" y="51890"/>
                          <a:pt x="936172" y="0"/>
                        </a:cubicBezTo>
                        <a:cubicBezTo>
                          <a:pt x="1487265" y="43551"/>
                          <a:pt x="1987471" y="431877"/>
                          <a:pt x="1872344" y="843807"/>
                        </a:cubicBezTo>
                        <a:cubicBezTo>
                          <a:pt x="1812005" y="1183584"/>
                          <a:pt x="1545223" y="1659603"/>
                          <a:pt x="936172" y="1687614"/>
                        </a:cubicBezTo>
                        <a:cubicBezTo>
                          <a:pt x="438238" y="1790288"/>
                          <a:pt x="-15993" y="1312082"/>
                          <a:pt x="0" y="843807"/>
                        </a:cubicBezTo>
                        <a:close/>
                      </a:path>
                      <a:path w="1872343" h="1687613" stroke="0" extrusionOk="0">
                        <a:moveTo>
                          <a:pt x="0" y="843807"/>
                        </a:moveTo>
                        <a:cubicBezTo>
                          <a:pt x="24930" y="265152"/>
                          <a:pt x="357536" y="-41229"/>
                          <a:pt x="936172" y="0"/>
                        </a:cubicBezTo>
                        <a:cubicBezTo>
                          <a:pt x="1315044" y="11139"/>
                          <a:pt x="1971834" y="467182"/>
                          <a:pt x="1872344" y="843807"/>
                        </a:cubicBezTo>
                        <a:cubicBezTo>
                          <a:pt x="1855815" y="1316279"/>
                          <a:pt x="1526492" y="1660580"/>
                          <a:pt x="936172" y="1687614"/>
                        </a:cubicBezTo>
                        <a:cubicBezTo>
                          <a:pt x="391667" y="1719096"/>
                          <a:pt x="80105" y="1217404"/>
                          <a:pt x="0" y="84380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E18C"/>
              </a:solidFill>
            </a:endParaRPr>
          </a:p>
        </p:txBody>
      </p:sp>
      <p:sp>
        <p:nvSpPr>
          <p:cNvPr id="8" name="Oval 7">
            <a:extLst>
              <a:ext uri="{FF2B5EF4-FFF2-40B4-BE49-F238E27FC236}">
                <a16:creationId xmlns:a16="http://schemas.microsoft.com/office/drawing/2014/main" id="{8C2CC0D1-2308-F9D0-A5AA-BE743171B13A}"/>
              </a:ext>
            </a:extLst>
          </p:cNvPr>
          <p:cNvSpPr/>
          <p:nvPr/>
        </p:nvSpPr>
        <p:spPr>
          <a:xfrm>
            <a:off x="4644453" y="5049672"/>
            <a:ext cx="1763172" cy="600501"/>
          </a:xfrm>
          <a:prstGeom prst="ellipse">
            <a:avLst/>
          </a:prstGeom>
          <a:noFill/>
          <a:ln w="38100">
            <a:solidFill>
              <a:srgbClr val="6D4C5D"/>
            </a:solidFill>
            <a:extLst>
              <a:ext uri="{C807C97D-BFC1-408E-A445-0C87EB9F89A2}">
                <ask:lineSketchStyleProps xmlns:ask="http://schemas.microsoft.com/office/drawing/2018/sketchyshapes" sd="4216153472">
                  <a:custGeom>
                    <a:avLst/>
                    <a:gdLst>
                      <a:gd name="connsiteX0" fmla="*/ 0 w 1872343"/>
                      <a:gd name="connsiteY0" fmla="*/ 843807 h 1687613"/>
                      <a:gd name="connsiteX1" fmla="*/ 936172 w 1872343"/>
                      <a:gd name="connsiteY1" fmla="*/ 0 h 1687613"/>
                      <a:gd name="connsiteX2" fmla="*/ 1872344 w 1872343"/>
                      <a:gd name="connsiteY2" fmla="*/ 843807 h 1687613"/>
                      <a:gd name="connsiteX3" fmla="*/ 936172 w 1872343"/>
                      <a:gd name="connsiteY3" fmla="*/ 1687614 h 1687613"/>
                      <a:gd name="connsiteX4" fmla="*/ 0 w 1872343"/>
                      <a:gd name="connsiteY4" fmla="*/ 843807 h 168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3" h="1687613" fill="none" extrusionOk="0">
                        <a:moveTo>
                          <a:pt x="0" y="843807"/>
                        </a:moveTo>
                        <a:cubicBezTo>
                          <a:pt x="86627" y="438845"/>
                          <a:pt x="430495" y="51890"/>
                          <a:pt x="936172" y="0"/>
                        </a:cubicBezTo>
                        <a:cubicBezTo>
                          <a:pt x="1487265" y="43551"/>
                          <a:pt x="1987471" y="431877"/>
                          <a:pt x="1872344" y="843807"/>
                        </a:cubicBezTo>
                        <a:cubicBezTo>
                          <a:pt x="1812005" y="1183584"/>
                          <a:pt x="1545223" y="1659603"/>
                          <a:pt x="936172" y="1687614"/>
                        </a:cubicBezTo>
                        <a:cubicBezTo>
                          <a:pt x="438238" y="1790288"/>
                          <a:pt x="-15993" y="1312082"/>
                          <a:pt x="0" y="843807"/>
                        </a:cubicBezTo>
                        <a:close/>
                      </a:path>
                      <a:path w="1872343" h="1687613" stroke="0" extrusionOk="0">
                        <a:moveTo>
                          <a:pt x="0" y="843807"/>
                        </a:moveTo>
                        <a:cubicBezTo>
                          <a:pt x="24930" y="265152"/>
                          <a:pt x="357536" y="-41229"/>
                          <a:pt x="936172" y="0"/>
                        </a:cubicBezTo>
                        <a:cubicBezTo>
                          <a:pt x="1315044" y="11139"/>
                          <a:pt x="1971834" y="467182"/>
                          <a:pt x="1872344" y="843807"/>
                        </a:cubicBezTo>
                        <a:cubicBezTo>
                          <a:pt x="1855815" y="1316279"/>
                          <a:pt x="1526492" y="1660580"/>
                          <a:pt x="936172" y="1687614"/>
                        </a:cubicBezTo>
                        <a:cubicBezTo>
                          <a:pt x="391667" y="1719096"/>
                          <a:pt x="80105" y="1217404"/>
                          <a:pt x="0" y="84380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E18C"/>
              </a:solidFill>
            </a:endParaRPr>
          </a:p>
        </p:txBody>
      </p:sp>
      <p:sp>
        <p:nvSpPr>
          <p:cNvPr id="9" name="Oval 8">
            <a:extLst>
              <a:ext uri="{FF2B5EF4-FFF2-40B4-BE49-F238E27FC236}">
                <a16:creationId xmlns:a16="http://schemas.microsoft.com/office/drawing/2014/main" id="{92E2422C-A27B-429D-ED4C-09FCB065D1B3}"/>
              </a:ext>
            </a:extLst>
          </p:cNvPr>
          <p:cNvSpPr/>
          <p:nvPr/>
        </p:nvSpPr>
        <p:spPr>
          <a:xfrm>
            <a:off x="6829050" y="4157044"/>
            <a:ext cx="1348299" cy="600501"/>
          </a:xfrm>
          <a:prstGeom prst="ellipse">
            <a:avLst/>
          </a:prstGeom>
          <a:noFill/>
          <a:ln w="38100">
            <a:solidFill>
              <a:srgbClr val="37557C"/>
            </a:solidFill>
            <a:extLst>
              <a:ext uri="{C807C97D-BFC1-408E-A445-0C87EB9F89A2}">
                <ask:lineSketchStyleProps xmlns:ask="http://schemas.microsoft.com/office/drawing/2018/sketchyshapes" sd="4216153472">
                  <a:custGeom>
                    <a:avLst/>
                    <a:gdLst>
                      <a:gd name="connsiteX0" fmla="*/ 0 w 1872343"/>
                      <a:gd name="connsiteY0" fmla="*/ 843807 h 1687613"/>
                      <a:gd name="connsiteX1" fmla="*/ 936172 w 1872343"/>
                      <a:gd name="connsiteY1" fmla="*/ 0 h 1687613"/>
                      <a:gd name="connsiteX2" fmla="*/ 1872344 w 1872343"/>
                      <a:gd name="connsiteY2" fmla="*/ 843807 h 1687613"/>
                      <a:gd name="connsiteX3" fmla="*/ 936172 w 1872343"/>
                      <a:gd name="connsiteY3" fmla="*/ 1687614 h 1687613"/>
                      <a:gd name="connsiteX4" fmla="*/ 0 w 1872343"/>
                      <a:gd name="connsiteY4" fmla="*/ 843807 h 168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3" h="1687613" fill="none" extrusionOk="0">
                        <a:moveTo>
                          <a:pt x="0" y="843807"/>
                        </a:moveTo>
                        <a:cubicBezTo>
                          <a:pt x="86627" y="438845"/>
                          <a:pt x="430495" y="51890"/>
                          <a:pt x="936172" y="0"/>
                        </a:cubicBezTo>
                        <a:cubicBezTo>
                          <a:pt x="1487265" y="43551"/>
                          <a:pt x="1987471" y="431877"/>
                          <a:pt x="1872344" y="843807"/>
                        </a:cubicBezTo>
                        <a:cubicBezTo>
                          <a:pt x="1812005" y="1183584"/>
                          <a:pt x="1545223" y="1659603"/>
                          <a:pt x="936172" y="1687614"/>
                        </a:cubicBezTo>
                        <a:cubicBezTo>
                          <a:pt x="438238" y="1790288"/>
                          <a:pt x="-15993" y="1312082"/>
                          <a:pt x="0" y="843807"/>
                        </a:cubicBezTo>
                        <a:close/>
                      </a:path>
                      <a:path w="1872343" h="1687613" stroke="0" extrusionOk="0">
                        <a:moveTo>
                          <a:pt x="0" y="843807"/>
                        </a:moveTo>
                        <a:cubicBezTo>
                          <a:pt x="24930" y="265152"/>
                          <a:pt x="357536" y="-41229"/>
                          <a:pt x="936172" y="0"/>
                        </a:cubicBezTo>
                        <a:cubicBezTo>
                          <a:pt x="1315044" y="11139"/>
                          <a:pt x="1971834" y="467182"/>
                          <a:pt x="1872344" y="843807"/>
                        </a:cubicBezTo>
                        <a:cubicBezTo>
                          <a:pt x="1855815" y="1316279"/>
                          <a:pt x="1526492" y="1660580"/>
                          <a:pt x="936172" y="1687614"/>
                        </a:cubicBezTo>
                        <a:cubicBezTo>
                          <a:pt x="391667" y="1719096"/>
                          <a:pt x="80105" y="1217404"/>
                          <a:pt x="0" y="84380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E18C"/>
              </a:solidFill>
            </a:endParaRPr>
          </a:p>
        </p:txBody>
      </p:sp>
      <p:sp>
        <p:nvSpPr>
          <p:cNvPr id="10" name="Oval 9">
            <a:extLst>
              <a:ext uri="{FF2B5EF4-FFF2-40B4-BE49-F238E27FC236}">
                <a16:creationId xmlns:a16="http://schemas.microsoft.com/office/drawing/2014/main" id="{C35780B3-3C74-E903-F6E8-F4E4775BF37B}"/>
              </a:ext>
            </a:extLst>
          </p:cNvPr>
          <p:cNvSpPr/>
          <p:nvPr/>
        </p:nvSpPr>
        <p:spPr>
          <a:xfrm>
            <a:off x="5309405" y="1463040"/>
            <a:ext cx="1213315" cy="600501"/>
          </a:xfrm>
          <a:prstGeom prst="ellipse">
            <a:avLst/>
          </a:prstGeom>
          <a:noFill/>
          <a:ln w="38100">
            <a:solidFill>
              <a:srgbClr val="CC4927"/>
            </a:solidFill>
            <a:extLst>
              <a:ext uri="{C807C97D-BFC1-408E-A445-0C87EB9F89A2}">
                <ask:lineSketchStyleProps xmlns:ask="http://schemas.microsoft.com/office/drawing/2018/sketchyshapes" sd="4216153472">
                  <a:custGeom>
                    <a:avLst/>
                    <a:gdLst>
                      <a:gd name="connsiteX0" fmla="*/ 0 w 1872343"/>
                      <a:gd name="connsiteY0" fmla="*/ 843807 h 1687613"/>
                      <a:gd name="connsiteX1" fmla="*/ 936172 w 1872343"/>
                      <a:gd name="connsiteY1" fmla="*/ 0 h 1687613"/>
                      <a:gd name="connsiteX2" fmla="*/ 1872344 w 1872343"/>
                      <a:gd name="connsiteY2" fmla="*/ 843807 h 1687613"/>
                      <a:gd name="connsiteX3" fmla="*/ 936172 w 1872343"/>
                      <a:gd name="connsiteY3" fmla="*/ 1687614 h 1687613"/>
                      <a:gd name="connsiteX4" fmla="*/ 0 w 1872343"/>
                      <a:gd name="connsiteY4" fmla="*/ 843807 h 168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3" h="1687613" fill="none" extrusionOk="0">
                        <a:moveTo>
                          <a:pt x="0" y="843807"/>
                        </a:moveTo>
                        <a:cubicBezTo>
                          <a:pt x="86627" y="438845"/>
                          <a:pt x="430495" y="51890"/>
                          <a:pt x="936172" y="0"/>
                        </a:cubicBezTo>
                        <a:cubicBezTo>
                          <a:pt x="1487265" y="43551"/>
                          <a:pt x="1987471" y="431877"/>
                          <a:pt x="1872344" y="843807"/>
                        </a:cubicBezTo>
                        <a:cubicBezTo>
                          <a:pt x="1812005" y="1183584"/>
                          <a:pt x="1545223" y="1659603"/>
                          <a:pt x="936172" y="1687614"/>
                        </a:cubicBezTo>
                        <a:cubicBezTo>
                          <a:pt x="438238" y="1790288"/>
                          <a:pt x="-15993" y="1312082"/>
                          <a:pt x="0" y="843807"/>
                        </a:cubicBezTo>
                        <a:close/>
                      </a:path>
                      <a:path w="1872343" h="1687613" stroke="0" extrusionOk="0">
                        <a:moveTo>
                          <a:pt x="0" y="843807"/>
                        </a:moveTo>
                        <a:cubicBezTo>
                          <a:pt x="24930" y="265152"/>
                          <a:pt x="357536" y="-41229"/>
                          <a:pt x="936172" y="0"/>
                        </a:cubicBezTo>
                        <a:cubicBezTo>
                          <a:pt x="1315044" y="11139"/>
                          <a:pt x="1971834" y="467182"/>
                          <a:pt x="1872344" y="843807"/>
                        </a:cubicBezTo>
                        <a:cubicBezTo>
                          <a:pt x="1855815" y="1316279"/>
                          <a:pt x="1526492" y="1660580"/>
                          <a:pt x="936172" y="1687614"/>
                        </a:cubicBezTo>
                        <a:cubicBezTo>
                          <a:pt x="391667" y="1719096"/>
                          <a:pt x="80105" y="1217404"/>
                          <a:pt x="0" y="84380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E18C"/>
              </a:solidFill>
            </a:endParaRPr>
          </a:p>
        </p:txBody>
      </p:sp>
    </p:spTree>
    <p:extLst>
      <p:ext uri="{BB962C8B-B14F-4D97-AF65-F5344CB8AC3E}">
        <p14:creationId xmlns:p14="http://schemas.microsoft.com/office/powerpoint/2010/main" val="84428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7C9F-093E-AF62-751D-364AF85ED863}"/>
              </a:ext>
            </a:extLst>
          </p:cNvPr>
          <p:cNvSpPr>
            <a:spLocks noGrp="1"/>
          </p:cNvSpPr>
          <p:nvPr>
            <p:ph type="title"/>
          </p:nvPr>
        </p:nvSpPr>
        <p:spPr>
          <a:xfrm>
            <a:off x="628650" y="2103437"/>
            <a:ext cx="7886700" cy="1325563"/>
          </a:xfrm>
        </p:spPr>
        <p:txBody>
          <a:bodyPr>
            <a:normAutofit fontScale="90000"/>
          </a:bodyPr>
          <a:lstStyle/>
          <a:p>
            <a:r>
              <a:rPr lang="en-US" dirty="0">
                <a:solidFill>
                  <a:srgbClr val="37557C"/>
                </a:solidFill>
              </a:rPr>
              <a:t>Questions?</a:t>
            </a:r>
            <a:br>
              <a:rPr lang="en-US" dirty="0"/>
            </a:br>
            <a:br>
              <a:rPr lang="en-US" dirty="0"/>
            </a:br>
            <a:r>
              <a:rPr lang="en-US" dirty="0">
                <a:solidFill>
                  <a:srgbClr val="909A3C"/>
                </a:solidFill>
              </a:rPr>
              <a:t>Additional Resources to Share?</a:t>
            </a:r>
          </a:p>
        </p:txBody>
      </p:sp>
      <p:sp>
        <p:nvSpPr>
          <p:cNvPr id="6" name="TextBox 5">
            <a:extLst>
              <a:ext uri="{FF2B5EF4-FFF2-40B4-BE49-F238E27FC236}">
                <a16:creationId xmlns:a16="http://schemas.microsoft.com/office/drawing/2014/main" id="{B7CF7E6E-2806-6921-772E-B93AB81CA92D}"/>
              </a:ext>
            </a:extLst>
          </p:cNvPr>
          <p:cNvSpPr txBox="1"/>
          <p:nvPr/>
        </p:nvSpPr>
        <p:spPr>
          <a:xfrm>
            <a:off x="112263" y="5024848"/>
            <a:ext cx="6889427" cy="1077218"/>
          </a:xfrm>
          <a:prstGeom prst="rect">
            <a:avLst/>
          </a:prstGeom>
          <a:noFill/>
        </p:spPr>
        <p:txBody>
          <a:bodyPr wrap="square" rtlCol="0">
            <a:spAutoFit/>
          </a:bodyPr>
          <a:lstStyle/>
          <a:p>
            <a:pPr>
              <a:spcBef>
                <a:spcPts val="600"/>
              </a:spcBef>
            </a:pPr>
            <a:r>
              <a:rPr lang="en-US" dirty="0"/>
              <a:t>Sarah Davis, MNM</a:t>
            </a:r>
          </a:p>
          <a:p>
            <a:pPr>
              <a:spcBef>
                <a:spcPts val="600"/>
              </a:spcBef>
            </a:pPr>
            <a:r>
              <a:rPr lang="en-US" dirty="0">
                <a:hlinkClick r:id="rId3"/>
              </a:rPr>
              <a:t>Sarah.e2.Davis@cuanshutz.edu</a:t>
            </a:r>
            <a:r>
              <a:rPr lang="en-US" dirty="0"/>
              <a:t> </a:t>
            </a:r>
          </a:p>
          <a:p>
            <a:pPr>
              <a:spcBef>
                <a:spcPts val="600"/>
              </a:spcBef>
            </a:pPr>
            <a:r>
              <a:rPr lang="en-US" dirty="0">
                <a:hlinkClick r:id="rId4"/>
              </a:rPr>
              <a:t>SdavisConsulting@gmail.com</a:t>
            </a:r>
            <a:r>
              <a:rPr lang="en-US" dirty="0"/>
              <a:t> </a:t>
            </a:r>
          </a:p>
        </p:txBody>
      </p:sp>
      <p:pic>
        <p:nvPicPr>
          <p:cNvPr id="15362" name="Picture 2" descr="LinkedIn: Jobs &amp; Business News - Apps on Google Play">
            <a:extLst>
              <a:ext uri="{FF2B5EF4-FFF2-40B4-BE49-F238E27FC236}">
                <a16:creationId xmlns:a16="http://schemas.microsoft.com/office/drawing/2014/main" id="{7900DFEC-FB24-2D4F-9820-466B26D640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63" y="6198867"/>
            <a:ext cx="374876" cy="374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837706-AC97-52BA-5C9C-0DDF55617861}"/>
              </a:ext>
            </a:extLst>
          </p:cNvPr>
          <p:cNvSpPr txBox="1"/>
          <p:nvPr/>
        </p:nvSpPr>
        <p:spPr>
          <a:xfrm>
            <a:off x="487139" y="6198867"/>
            <a:ext cx="5904245" cy="646331"/>
          </a:xfrm>
          <a:prstGeom prst="rect">
            <a:avLst/>
          </a:prstGeom>
          <a:noFill/>
        </p:spPr>
        <p:txBody>
          <a:bodyPr wrap="none" rtlCol="0">
            <a:spAutoFit/>
          </a:bodyPr>
          <a:lstStyle/>
          <a:p>
            <a:r>
              <a:rPr lang="en-US" dirty="0">
                <a:hlinkClick r:id="rId6"/>
              </a:rPr>
              <a:t>https://www.linkedin.com/in/sarah-davis-mnm-151096b/</a:t>
            </a:r>
            <a:r>
              <a:rPr lang="en-US" dirty="0"/>
              <a:t> </a:t>
            </a:r>
          </a:p>
          <a:p>
            <a:endParaRPr lang="en-US" dirty="0"/>
          </a:p>
        </p:txBody>
      </p:sp>
    </p:spTree>
    <p:extLst>
      <p:ext uri="{BB962C8B-B14F-4D97-AF65-F5344CB8AC3E}">
        <p14:creationId xmlns:p14="http://schemas.microsoft.com/office/powerpoint/2010/main" val="114590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ed10948630_6_19"/>
          <p:cNvSpPr txBox="1">
            <a:spLocks noGrp="1"/>
          </p:cNvSpPr>
          <p:nvPr>
            <p:ph type="title" idx="4294967295"/>
          </p:nvPr>
        </p:nvSpPr>
        <p:spPr>
          <a:xfrm>
            <a:off x="740025" y="864196"/>
            <a:ext cx="7886700" cy="9937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sz="3600" dirty="0"/>
              <a:t>Technical Information</a:t>
            </a:r>
            <a:endParaRPr sz="3600" b="1" dirty="0"/>
          </a:p>
        </p:txBody>
      </p:sp>
      <p:sp>
        <p:nvSpPr>
          <p:cNvPr id="119" name="Google Shape;119;ged10948630_6_19"/>
          <p:cNvSpPr txBox="1">
            <a:spLocks noGrp="1"/>
          </p:cNvSpPr>
          <p:nvPr>
            <p:ph type="body" idx="4294967295"/>
          </p:nvPr>
        </p:nvSpPr>
        <p:spPr>
          <a:xfrm>
            <a:off x="628650" y="2831148"/>
            <a:ext cx="7886700" cy="25527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500"/>
              </a:spcBef>
              <a:spcAft>
                <a:spcPts val="0"/>
              </a:spcAft>
              <a:buClr>
                <a:schemeClr val="dk1"/>
              </a:buClr>
              <a:buSzPct val="45833"/>
              <a:buFont typeface="Arial"/>
              <a:buNone/>
            </a:pPr>
            <a:r>
              <a:rPr lang="en-US" sz="2400" dirty="0">
                <a:solidFill>
                  <a:schemeClr val="dk1"/>
                </a:solidFill>
                <a:latin typeface="Calibri"/>
                <a:ea typeface="Calibri"/>
                <a:cs typeface="Calibri"/>
                <a:sym typeface="Calibri"/>
              </a:rPr>
              <a:t>This webinar is being recorded and archived and will be available to all webinar participants.</a:t>
            </a:r>
            <a:br>
              <a:rPr lang="en-US" sz="24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a:p>
            <a:pPr marL="0" lvl="0" indent="0" algn="ctr" rtl="0">
              <a:lnSpc>
                <a:spcPct val="90000"/>
              </a:lnSpc>
              <a:spcBef>
                <a:spcPts val="500"/>
              </a:spcBef>
              <a:spcAft>
                <a:spcPts val="0"/>
              </a:spcAft>
              <a:buClr>
                <a:schemeClr val="dk1"/>
              </a:buClr>
              <a:buSzPct val="45833"/>
              <a:buFont typeface="Arial"/>
              <a:buNone/>
            </a:pPr>
            <a:r>
              <a:rPr lang="en-US" sz="2400" dirty="0">
                <a:solidFill>
                  <a:schemeClr val="dk1"/>
                </a:solidFill>
                <a:latin typeface="Calibri"/>
                <a:ea typeface="Calibri"/>
                <a:cs typeface="Calibri"/>
                <a:sym typeface="Calibri"/>
              </a:rPr>
              <a:t>This training was developed under the Substance Abuse and Mental Health Services Administration’s Prevention Technology Transfer Center task order.</a:t>
            </a:r>
            <a:endParaRPr sz="2400" dirty="0">
              <a:solidFill>
                <a:schemeClr val="dk1"/>
              </a:solidFill>
              <a:latin typeface="Calibri"/>
              <a:ea typeface="Calibri"/>
              <a:cs typeface="Calibri"/>
              <a:sym typeface="Calibri"/>
            </a:endParaRPr>
          </a:p>
          <a:p>
            <a:pPr marL="0" lvl="0" indent="0" algn="ctr" rtl="0">
              <a:lnSpc>
                <a:spcPct val="90000"/>
              </a:lnSpc>
              <a:spcBef>
                <a:spcPts val="500"/>
              </a:spcBef>
              <a:spcAft>
                <a:spcPts val="0"/>
              </a:spcAft>
              <a:buClr>
                <a:schemeClr val="dk1"/>
              </a:buClr>
              <a:buSzPct val="45833"/>
              <a:buFont typeface="Arial"/>
              <a:buNone/>
            </a:pPr>
            <a:r>
              <a:rPr lang="en-US" sz="2400" dirty="0">
                <a:solidFill>
                  <a:schemeClr val="dk1"/>
                </a:solidFill>
                <a:latin typeface="Calibri"/>
                <a:ea typeface="Calibri"/>
                <a:cs typeface="Calibri"/>
                <a:sym typeface="Calibri"/>
              </a:rPr>
              <a:t>Reference # 1H79SP081018.</a:t>
            </a:r>
            <a:br>
              <a:rPr lang="en-US" sz="24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a:p>
            <a:pPr marL="38100" lvl="0" indent="0" algn="ctr" rtl="0">
              <a:lnSpc>
                <a:spcPct val="90000"/>
              </a:lnSpc>
              <a:spcBef>
                <a:spcPts val="1000"/>
              </a:spcBef>
              <a:spcAft>
                <a:spcPts val="0"/>
              </a:spcAft>
              <a:buClr>
                <a:schemeClr val="dk1"/>
              </a:buClr>
              <a:buSzPct val="45833"/>
              <a:buFont typeface="Arial"/>
              <a:buNone/>
            </a:pPr>
            <a:r>
              <a:rPr lang="en-US" sz="2400" dirty="0">
                <a:solidFill>
                  <a:schemeClr val="dk1"/>
                </a:solidFill>
                <a:latin typeface="Calibri"/>
                <a:ea typeface="Calibri"/>
                <a:cs typeface="Calibri"/>
                <a:sym typeface="Calibri"/>
              </a:rPr>
              <a:t>For training use only.</a:t>
            </a:r>
            <a:endParaRPr sz="24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ct val="100000"/>
              <a:buNone/>
            </a:pPr>
            <a:endParaRPr sz="1800" dirty="0"/>
          </a:p>
        </p:txBody>
      </p:sp>
      <p:pic>
        <p:nvPicPr>
          <p:cNvPr id="120" name="Google Shape;120;ged10948630_6_19" descr="Stacked color bars with 8 different colors" title="Stacked Color Bars"/>
          <p:cNvPicPr preferRelativeResize="0"/>
          <p:nvPr/>
        </p:nvPicPr>
        <p:blipFill rotWithShape="1">
          <a:blip r:embed="rId3">
            <a:alphaModFix/>
          </a:blip>
          <a:srcRect l="-16666" r="-16666"/>
          <a:stretch/>
        </p:blipFill>
        <p:spPr>
          <a:xfrm>
            <a:off x="6662059" y="4960059"/>
            <a:ext cx="2851777" cy="1327548"/>
          </a:xfrm>
          <a:prstGeom prst="rect">
            <a:avLst/>
          </a:prstGeom>
          <a:noFill/>
          <a:ln>
            <a:noFill/>
          </a:ln>
        </p:spPr>
      </p:pic>
      <p:pic>
        <p:nvPicPr>
          <p:cNvPr id="121" name="Google Shape;121;ged10948630_6_19"/>
          <p:cNvPicPr preferRelativeResize="0"/>
          <p:nvPr/>
        </p:nvPicPr>
        <p:blipFill rotWithShape="1">
          <a:blip r:embed="rId4">
            <a:alphaModFix/>
          </a:blip>
          <a:srcRect/>
          <a:stretch/>
        </p:blipFill>
        <p:spPr>
          <a:xfrm>
            <a:off x="4320900" y="1924425"/>
            <a:ext cx="724950" cy="724950"/>
          </a:xfrm>
          <a:prstGeom prst="rect">
            <a:avLst/>
          </a:prstGeom>
          <a:noFill/>
          <a:ln>
            <a:noFill/>
          </a:ln>
        </p:spPr>
      </p:pic>
    </p:spTree>
    <p:extLst>
      <p:ext uri="{BB962C8B-B14F-4D97-AF65-F5344CB8AC3E}">
        <p14:creationId xmlns:p14="http://schemas.microsoft.com/office/powerpoint/2010/main" val="249147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ed10948630_6_28"/>
          <p:cNvSpPr txBox="1">
            <a:spLocks noGrp="1"/>
          </p:cNvSpPr>
          <p:nvPr>
            <p:ph type="title" idx="4294967295"/>
          </p:nvPr>
        </p:nvSpPr>
        <p:spPr>
          <a:xfrm>
            <a:off x="740026" y="778833"/>
            <a:ext cx="7886700" cy="9937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300"/>
              <a:buFont typeface="Arial"/>
              <a:buNone/>
            </a:pPr>
            <a:r>
              <a:rPr lang="en-US" sz="3600"/>
              <a:t>Chat and Q&amp;A</a:t>
            </a:r>
            <a:endParaRPr sz="3600" b="1"/>
          </a:p>
        </p:txBody>
      </p:sp>
      <p:sp>
        <p:nvSpPr>
          <p:cNvPr id="128" name="Google Shape;128;ged10948630_6_28"/>
          <p:cNvSpPr txBox="1">
            <a:spLocks noGrp="1"/>
          </p:cNvSpPr>
          <p:nvPr>
            <p:ph type="body" idx="4294967295"/>
          </p:nvPr>
        </p:nvSpPr>
        <p:spPr>
          <a:xfrm>
            <a:off x="628650" y="2739066"/>
            <a:ext cx="7886700" cy="2843213"/>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Please use the chat feature for comments or questions. We welcome your thoughts and hope for a rich conversation in the chat.</a:t>
            </a:r>
            <a:br>
              <a:rPr lang="en-US" sz="24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a:p>
            <a:pPr marL="457200" lvl="0" indent="-381000" algn="l" rtl="0">
              <a:lnSpc>
                <a:spcPct val="90000"/>
              </a:lnSpc>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You may also type questions for our presenters at any time during the presentation in the Q &amp; A feature</a:t>
            </a:r>
            <a:br>
              <a:rPr lang="en-US" sz="24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None/>
            </a:pPr>
            <a:endParaRPr sz="2400" dirty="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800"/>
              <a:buNone/>
            </a:pPr>
            <a:endParaRPr sz="1800" dirty="0"/>
          </a:p>
        </p:txBody>
      </p:sp>
      <p:pic>
        <p:nvPicPr>
          <p:cNvPr id="129" name="Google Shape;129;ged10948630_6_28" descr="Stacked color bars with 8 different colors" title="Stacked Color Bars"/>
          <p:cNvPicPr preferRelativeResize="0"/>
          <p:nvPr/>
        </p:nvPicPr>
        <p:blipFill rotWithShape="1">
          <a:blip r:embed="rId3">
            <a:alphaModFix/>
          </a:blip>
          <a:srcRect l="-16666" r="-16666"/>
          <a:stretch/>
        </p:blipFill>
        <p:spPr>
          <a:xfrm>
            <a:off x="6662059" y="4960059"/>
            <a:ext cx="2851777" cy="1327548"/>
          </a:xfrm>
          <a:prstGeom prst="rect">
            <a:avLst/>
          </a:prstGeom>
          <a:noFill/>
          <a:ln>
            <a:noFill/>
          </a:ln>
        </p:spPr>
      </p:pic>
      <p:pic>
        <p:nvPicPr>
          <p:cNvPr id="130" name="Google Shape;130;ged10948630_6_28"/>
          <p:cNvPicPr preferRelativeResize="0"/>
          <p:nvPr/>
        </p:nvPicPr>
        <p:blipFill rotWithShape="1">
          <a:blip r:embed="rId4">
            <a:alphaModFix/>
          </a:blip>
          <a:srcRect/>
          <a:stretch/>
        </p:blipFill>
        <p:spPr>
          <a:xfrm>
            <a:off x="4275339" y="1865251"/>
            <a:ext cx="816075" cy="816075"/>
          </a:xfrm>
          <a:prstGeom prst="rect">
            <a:avLst/>
          </a:prstGeom>
          <a:noFill/>
          <a:ln>
            <a:noFill/>
          </a:ln>
        </p:spPr>
      </p:pic>
    </p:spTree>
    <p:extLst>
      <p:ext uri="{BB962C8B-B14F-4D97-AF65-F5344CB8AC3E}">
        <p14:creationId xmlns:p14="http://schemas.microsoft.com/office/powerpoint/2010/main" val="354614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Icebreaker</a:t>
            </a:r>
          </a:p>
        </p:txBody>
      </p:sp>
      <p:sp>
        <p:nvSpPr>
          <p:cNvPr id="3" name="Content Placeholder 2"/>
          <p:cNvSpPr>
            <a:spLocks noGrp="1"/>
          </p:cNvSpPr>
          <p:nvPr>
            <p:ph sz="half" idx="1"/>
          </p:nvPr>
        </p:nvSpPr>
        <p:spPr>
          <a:xfrm>
            <a:off x="1284452" y="2500006"/>
            <a:ext cx="2914650" cy="2019912"/>
          </a:xfrm>
        </p:spPr>
        <p:txBody>
          <a:bodyPr>
            <a:normAutofit/>
          </a:bodyPr>
          <a:lstStyle/>
          <a:p>
            <a:pPr marL="0" indent="0" algn="ctr">
              <a:lnSpc>
                <a:spcPct val="110000"/>
              </a:lnSpc>
              <a:buNone/>
            </a:pPr>
            <a:r>
              <a:rPr lang="en-US" dirty="0"/>
              <a:t>What would you do if you had an entire day to yourself?</a:t>
            </a:r>
          </a:p>
        </p:txBody>
      </p:sp>
      <p:pic>
        <p:nvPicPr>
          <p:cNvPr id="1026" name="Picture 2" descr="Mentimeter poll: https://www.menti.com/al6iu5ry132m ">
            <a:extLst>
              <a:ext uri="{FF2B5EF4-FFF2-40B4-BE49-F238E27FC236}">
                <a16:creationId xmlns:a16="http://schemas.microsoft.com/office/drawing/2014/main" id="{41E32F2E-9930-9B4E-A2BF-247834F456A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164137" y="2025650"/>
            <a:ext cx="2968625" cy="2968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615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Refresher</a:t>
            </a:r>
          </a:p>
        </p:txBody>
      </p:sp>
      <p:pic>
        <p:nvPicPr>
          <p:cNvPr id="7" name="Picture 6" descr="Etiology Model">
            <a:extLst>
              <a:ext uri="{FF2B5EF4-FFF2-40B4-BE49-F238E27FC236}">
                <a16:creationId xmlns:a16="http://schemas.microsoft.com/office/drawing/2014/main" id="{4274C2B2-B3F9-0B41-0699-BD939522CB6A}"/>
              </a:ext>
            </a:extLst>
          </p:cNvPr>
          <p:cNvPicPr>
            <a:picLocks noChangeAspect="1"/>
          </p:cNvPicPr>
          <p:nvPr/>
        </p:nvPicPr>
        <p:blipFill>
          <a:blip r:embed="rId4"/>
          <a:stretch>
            <a:fillRect/>
          </a:stretch>
        </p:blipFill>
        <p:spPr>
          <a:xfrm>
            <a:off x="436891" y="2117521"/>
            <a:ext cx="4211093" cy="2622958"/>
          </a:xfrm>
          <a:prstGeom prst="rect">
            <a:avLst/>
          </a:prstGeom>
        </p:spPr>
      </p:pic>
      <p:pic>
        <p:nvPicPr>
          <p:cNvPr id="9" name="Picture 8" descr="Socio-ecological model ">
            <a:extLst>
              <a:ext uri="{FF2B5EF4-FFF2-40B4-BE49-F238E27FC236}">
                <a16:creationId xmlns:a16="http://schemas.microsoft.com/office/drawing/2014/main" id="{169AACF7-AA51-78A9-5A65-E3E841ECBB6F}"/>
              </a:ext>
            </a:extLst>
          </p:cNvPr>
          <p:cNvPicPr>
            <a:picLocks noChangeAspect="1"/>
          </p:cNvPicPr>
          <p:nvPr/>
        </p:nvPicPr>
        <p:blipFill>
          <a:blip r:embed="rId5"/>
          <a:stretch>
            <a:fillRect/>
          </a:stretch>
        </p:blipFill>
        <p:spPr>
          <a:xfrm>
            <a:off x="5306723" y="688000"/>
            <a:ext cx="3208627" cy="2249986"/>
          </a:xfrm>
          <a:prstGeom prst="rect">
            <a:avLst/>
          </a:prstGeom>
        </p:spPr>
      </p:pic>
      <p:pic>
        <p:nvPicPr>
          <p:cNvPr id="11" name="Picture 10" descr="Community-based prevention implementation and delivery system">
            <a:extLst>
              <a:ext uri="{FF2B5EF4-FFF2-40B4-BE49-F238E27FC236}">
                <a16:creationId xmlns:a16="http://schemas.microsoft.com/office/drawing/2014/main" id="{F9319312-A509-6AC7-0727-4C5ABC8D759F}"/>
              </a:ext>
            </a:extLst>
          </p:cNvPr>
          <p:cNvPicPr>
            <a:picLocks noChangeAspect="1"/>
          </p:cNvPicPr>
          <p:nvPr/>
        </p:nvPicPr>
        <p:blipFill>
          <a:blip r:embed="rId6"/>
          <a:stretch>
            <a:fillRect/>
          </a:stretch>
        </p:blipFill>
        <p:spPr>
          <a:xfrm>
            <a:off x="4961651" y="3769648"/>
            <a:ext cx="3745458" cy="2603550"/>
          </a:xfrm>
          <a:prstGeom prst="rect">
            <a:avLst/>
          </a:prstGeom>
        </p:spPr>
      </p:pic>
    </p:spTree>
    <p:custDataLst>
      <p:tags r:id="rId1"/>
    </p:custDataLst>
    <p:extLst>
      <p:ext uri="{BB962C8B-B14F-4D97-AF65-F5344CB8AC3E}">
        <p14:creationId xmlns:p14="http://schemas.microsoft.com/office/powerpoint/2010/main" val="34461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F2E5-2EB0-E8CC-8B61-0875D14A5D18}"/>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A3FC2DB0-1818-0C05-B116-E0532D7485E5}"/>
              </a:ext>
            </a:extLst>
          </p:cNvPr>
          <p:cNvSpPr>
            <a:spLocks noGrp="1"/>
          </p:cNvSpPr>
          <p:nvPr>
            <p:ph sz="half" idx="1"/>
          </p:nvPr>
        </p:nvSpPr>
        <p:spPr>
          <a:xfrm>
            <a:off x="501336" y="1557075"/>
            <a:ext cx="8090886" cy="4351338"/>
          </a:xfrm>
        </p:spPr>
        <p:txBody>
          <a:bodyPr>
            <a:normAutofit/>
          </a:bodyPr>
          <a:lstStyle/>
          <a:p>
            <a:pPr>
              <a:spcBef>
                <a:spcPts val="1800"/>
              </a:spcBef>
            </a:pPr>
            <a:r>
              <a:rPr lang="en-US" dirty="0">
                <a:latin typeface="Arial" panose="020B0604020202020204" pitchFamily="34" charset="0"/>
                <a:cs typeface="Arial" panose="020B0604020202020204" pitchFamily="34" charset="0"/>
              </a:rPr>
              <a:t>Describe community-level risk and protective factors</a:t>
            </a:r>
          </a:p>
          <a:p>
            <a:pPr>
              <a:spcBef>
                <a:spcPts val="1800"/>
              </a:spcBef>
            </a:pPr>
            <a:r>
              <a:rPr lang="en-US" dirty="0">
                <a:latin typeface="Arial" panose="020B0604020202020204" pitchFamily="34" charset="0"/>
                <a:cs typeface="Arial" panose="020B0604020202020204" pitchFamily="34" charset="0"/>
              </a:rPr>
              <a:t>List systems within a community that can support reducing risk factors and increasing protective factors </a:t>
            </a:r>
          </a:p>
          <a:p>
            <a:pPr>
              <a:spcBef>
                <a:spcPts val="1800"/>
              </a:spcBef>
            </a:pPr>
            <a:r>
              <a:rPr lang="en-US" dirty="0">
                <a:latin typeface="Arial" panose="020B0604020202020204" pitchFamily="34" charset="0"/>
                <a:cs typeface="Arial" panose="020B0604020202020204" pitchFamily="34" charset="0"/>
              </a:rPr>
              <a:t>Identify tools that coalitions can use to support systems thinking</a:t>
            </a:r>
          </a:p>
          <a:p>
            <a:pPr>
              <a:spcBef>
                <a:spcPts val="1800"/>
              </a:spcBef>
            </a:pPr>
            <a:r>
              <a:rPr lang="en-US" dirty="0">
                <a:latin typeface="Arial" panose="020B0604020202020204" pitchFamily="34" charset="0"/>
                <a:cs typeface="Arial" panose="020B0604020202020204" pitchFamily="34" charset="0"/>
              </a:rPr>
              <a:t>Identify tools that coalitions can use to support systems change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29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4B75-C173-9EDB-A9BC-FC58EFAB457C}"/>
              </a:ext>
            </a:extLst>
          </p:cNvPr>
          <p:cNvSpPr>
            <a:spLocks noGrp="1"/>
          </p:cNvSpPr>
          <p:nvPr>
            <p:ph type="title"/>
          </p:nvPr>
        </p:nvSpPr>
        <p:spPr/>
        <p:txBody>
          <a:bodyPr>
            <a:normAutofit fontScale="90000"/>
          </a:bodyPr>
          <a:lstStyle/>
          <a:p>
            <a:r>
              <a:rPr lang="en-US" dirty="0"/>
              <a:t>Six Elements of Effective Coalitions </a:t>
            </a:r>
          </a:p>
        </p:txBody>
      </p:sp>
      <p:pic>
        <p:nvPicPr>
          <p:cNvPr id="6" name="Picture 2" descr="6 Elements of Effective Coalitions diagram">
            <a:extLst>
              <a:ext uri="{FF2B5EF4-FFF2-40B4-BE49-F238E27FC236}">
                <a16:creationId xmlns:a16="http://schemas.microsoft.com/office/drawing/2014/main" id="{4DF9B7DE-519E-8552-5D28-9D609B361D2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07172" y="1555512"/>
            <a:ext cx="7385050" cy="416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1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8756-3502-FF14-07BB-96C5F5C52176}"/>
              </a:ext>
            </a:extLst>
          </p:cNvPr>
          <p:cNvSpPr>
            <a:spLocks noGrp="1"/>
          </p:cNvSpPr>
          <p:nvPr>
            <p:ph type="title"/>
          </p:nvPr>
        </p:nvSpPr>
        <p:spPr/>
        <p:txBody>
          <a:bodyPr>
            <a:normAutofit fontScale="90000"/>
          </a:bodyPr>
          <a:lstStyle/>
          <a:p>
            <a:r>
              <a:rPr lang="en-US" dirty="0"/>
              <a:t>Working at the Community Level</a:t>
            </a:r>
          </a:p>
        </p:txBody>
      </p:sp>
      <p:sp>
        <p:nvSpPr>
          <p:cNvPr id="6" name="Oval 5">
            <a:extLst>
              <a:ext uri="{FF2B5EF4-FFF2-40B4-BE49-F238E27FC236}">
                <a16:creationId xmlns:a16="http://schemas.microsoft.com/office/drawing/2014/main" id="{0797F915-F9BA-F121-E4B7-52A99AF7FFF2}"/>
              </a:ext>
            </a:extLst>
          </p:cNvPr>
          <p:cNvSpPr/>
          <p:nvPr/>
        </p:nvSpPr>
        <p:spPr>
          <a:xfrm>
            <a:off x="501335" y="1685041"/>
            <a:ext cx="4329260" cy="4329260"/>
          </a:xfrm>
          <a:prstGeom prst="ellipse">
            <a:avLst/>
          </a:prstGeom>
          <a:solidFill>
            <a:srgbClr val="375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9DF9969-D69B-05CA-8F84-4D42FA77CFE0}"/>
              </a:ext>
            </a:extLst>
          </p:cNvPr>
          <p:cNvSpPr/>
          <p:nvPr/>
        </p:nvSpPr>
        <p:spPr>
          <a:xfrm>
            <a:off x="1127897" y="2312545"/>
            <a:ext cx="3085884" cy="3085884"/>
          </a:xfrm>
          <a:prstGeom prst="ellipse">
            <a:avLst/>
          </a:prstGeom>
          <a:solidFill>
            <a:srgbClr val="B2C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26AF5E2-8C8D-225A-E1B7-7104E8B2053D}"/>
              </a:ext>
            </a:extLst>
          </p:cNvPr>
          <p:cNvSpPr/>
          <p:nvPr/>
        </p:nvSpPr>
        <p:spPr>
          <a:xfrm>
            <a:off x="1718571" y="2902277"/>
            <a:ext cx="1894788" cy="1894788"/>
          </a:xfrm>
          <a:prstGeom prst="ellipse">
            <a:avLst/>
          </a:prstGeom>
          <a:solidFill>
            <a:srgbClr val="4F3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C756A2A-38BE-1F80-00D6-D09F4A505993}"/>
              </a:ext>
            </a:extLst>
          </p:cNvPr>
          <p:cNvSpPr/>
          <p:nvPr/>
        </p:nvSpPr>
        <p:spPr>
          <a:xfrm>
            <a:off x="2227618" y="3411324"/>
            <a:ext cx="876693" cy="876693"/>
          </a:xfrm>
          <a:prstGeom prst="ellipse">
            <a:avLst/>
          </a:prstGeom>
          <a:solidFill>
            <a:srgbClr val="F2E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B13F44F-629B-2C08-F1C6-4D2C2383DE82}"/>
              </a:ext>
            </a:extLst>
          </p:cNvPr>
          <p:cNvCxnSpPr>
            <a:cxnSpLocks/>
            <a:endCxn id="12" idx="1"/>
          </p:cNvCxnSpPr>
          <p:nvPr/>
        </p:nvCxnSpPr>
        <p:spPr>
          <a:xfrm>
            <a:off x="2662078" y="2033832"/>
            <a:ext cx="5008198" cy="18835"/>
          </a:xfrm>
          <a:prstGeom prst="line">
            <a:avLst/>
          </a:prstGeom>
          <a:ln w="28575">
            <a:solidFill>
              <a:srgbClr val="37557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24DA6F-F496-E7AC-E258-DEF59BA0CAFA}"/>
              </a:ext>
            </a:extLst>
          </p:cNvPr>
          <p:cNvSpPr txBox="1"/>
          <p:nvPr/>
        </p:nvSpPr>
        <p:spPr>
          <a:xfrm>
            <a:off x="7670276" y="1791057"/>
            <a:ext cx="1366887" cy="523220"/>
          </a:xfrm>
          <a:prstGeom prst="rect">
            <a:avLst/>
          </a:prstGeom>
          <a:noFill/>
        </p:spPr>
        <p:txBody>
          <a:bodyPr wrap="square" rtlCol="0">
            <a:spAutoFit/>
          </a:bodyPr>
          <a:lstStyle/>
          <a:p>
            <a:r>
              <a:rPr lang="en-US" sz="2800" dirty="0"/>
              <a:t>Society</a:t>
            </a:r>
          </a:p>
        </p:txBody>
      </p:sp>
      <p:sp>
        <p:nvSpPr>
          <p:cNvPr id="15" name="TextBox 14">
            <a:extLst>
              <a:ext uri="{FF2B5EF4-FFF2-40B4-BE49-F238E27FC236}">
                <a16:creationId xmlns:a16="http://schemas.microsoft.com/office/drawing/2014/main" id="{A0ABA0E4-261B-D354-C9E6-DBE55D03C671}"/>
              </a:ext>
            </a:extLst>
          </p:cNvPr>
          <p:cNvSpPr txBox="1"/>
          <p:nvPr/>
        </p:nvSpPr>
        <p:spPr>
          <a:xfrm>
            <a:off x="6579910" y="2341666"/>
            <a:ext cx="2073466" cy="523220"/>
          </a:xfrm>
          <a:prstGeom prst="rect">
            <a:avLst/>
          </a:prstGeom>
          <a:noFill/>
        </p:spPr>
        <p:txBody>
          <a:bodyPr wrap="square" rtlCol="0">
            <a:spAutoFit/>
          </a:bodyPr>
          <a:lstStyle/>
          <a:p>
            <a:r>
              <a:rPr lang="en-US" sz="2800" dirty="0"/>
              <a:t>Community</a:t>
            </a:r>
          </a:p>
        </p:txBody>
      </p:sp>
      <p:sp>
        <p:nvSpPr>
          <p:cNvPr id="16" name="TextBox 15">
            <a:extLst>
              <a:ext uri="{FF2B5EF4-FFF2-40B4-BE49-F238E27FC236}">
                <a16:creationId xmlns:a16="http://schemas.microsoft.com/office/drawing/2014/main" id="{0ADF6007-073E-45FF-4435-7111971B1304}"/>
              </a:ext>
            </a:extLst>
          </p:cNvPr>
          <p:cNvSpPr txBox="1"/>
          <p:nvPr/>
        </p:nvSpPr>
        <p:spPr>
          <a:xfrm>
            <a:off x="6058542" y="2964863"/>
            <a:ext cx="1366887" cy="523220"/>
          </a:xfrm>
          <a:prstGeom prst="rect">
            <a:avLst/>
          </a:prstGeom>
          <a:noFill/>
        </p:spPr>
        <p:txBody>
          <a:bodyPr wrap="square" rtlCol="0">
            <a:spAutoFit/>
          </a:bodyPr>
          <a:lstStyle/>
          <a:p>
            <a:r>
              <a:rPr lang="en-US" sz="2800" dirty="0"/>
              <a:t>Family</a:t>
            </a:r>
          </a:p>
        </p:txBody>
      </p:sp>
      <p:sp>
        <p:nvSpPr>
          <p:cNvPr id="17" name="TextBox 16">
            <a:extLst>
              <a:ext uri="{FF2B5EF4-FFF2-40B4-BE49-F238E27FC236}">
                <a16:creationId xmlns:a16="http://schemas.microsoft.com/office/drawing/2014/main" id="{38FA8A01-4159-8DC2-81BF-8399033540D6}"/>
              </a:ext>
            </a:extLst>
          </p:cNvPr>
          <p:cNvSpPr txBox="1"/>
          <p:nvPr/>
        </p:nvSpPr>
        <p:spPr>
          <a:xfrm>
            <a:off x="5090474" y="3598680"/>
            <a:ext cx="1731640" cy="523220"/>
          </a:xfrm>
          <a:prstGeom prst="rect">
            <a:avLst/>
          </a:prstGeom>
          <a:noFill/>
        </p:spPr>
        <p:txBody>
          <a:bodyPr wrap="square" rtlCol="0">
            <a:spAutoFit/>
          </a:bodyPr>
          <a:lstStyle/>
          <a:p>
            <a:r>
              <a:rPr lang="en-US" sz="2800" dirty="0"/>
              <a:t>Individual</a:t>
            </a:r>
          </a:p>
        </p:txBody>
      </p:sp>
      <p:cxnSp>
        <p:nvCxnSpPr>
          <p:cNvPr id="24" name="Straight Connector 23">
            <a:extLst>
              <a:ext uri="{FF2B5EF4-FFF2-40B4-BE49-F238E27FC236}">
                <a16:creationId xmlns:a16="http://schemas.microsoft.com/office/drawing/2014/main" id="{A47E8DEB-102E-5811-5C00-B58E21180C82}"/>
              </a:ext>
            </a:extLst>
          </p:cNvPr>
          <p:cNvCxnSpPr>
            <a:cxnSpLocks/>
          </p:cNvCxnSpPr>
          <p:nvPr/>
        </p:nvCxnSpPr>
        <p:spPr>
          <a:xfrm>
            <a:off x="2902544" y="3839910"/>
            <a:ext cx="2187930" cy="23514"/>
          </a:xfrm>
          <a:prstGeom prst="line">
            <a:avLst/>
          </a:prstGeom>
          <a:ln w="28575">
            <a:solidFill>
              <a:srgbClr val="F2E18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D1D635-769B-4841-8FE7-5FA6AD34C464}"/>
              </a:ext>
            </a:extLst>
          </p:cNvPr>
          <p:cNvCxnSpPr>
            <a:cxnSpLocks/>
            <a:endCxn id="16" idx="1"/>
          </p:cNvCxnSpPr>
          <p:nvPr/>
        </p:nvCxnSpPr>
        <p:spPr>
          <a:xfrm>
            <a:off x="2788408" y="3202959"/>
            <a:ext cx="3270134" cy="23514"/>
          </a:xfrm>
          <a:prstGeom prst="line">
            <a:avLst/>
          </a:prstGeom>
          <a:ln w="28575">
            <a:solidFill>
              <a:srgbClr val="4F3A2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33A1E2-D14D-1932-9342-D2BDC19140A6}"/>
              </a:ext>
            </a:extLst>
          </p:cNvPr>
          <p:cNvCxnSpPr>
            <a:cxnSpLocks/>
          </p:cNvCxnSpPr>
          <p:nvPr/>
        </p:nvCxnSpPr>
        <p:spPr>
          <a:xfrm>
            <a:off x="3201705" y="2576765"/>
            <a:ext cx="3378204" cy="12757"/>
          </a:xfrm>
          <a:prstGeom prst="line">
            <a:avLst/>
          </a:prstGeom>
          <a:ln w="28575">
            <a:solidFill>
              <a:srgbClr val="B2CE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5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
                                        <p:tgtEl>
                                          <p:spTgt spid="24"/>
                                        </p:tgtEl>
                                      </p:cBhvr>
                                    </p:animEffect>
                                    <p:set>
                                      <p:cBhvr>
                                        <p:cTn id="14" dur="1" fill="hold">
                                          <p:stCondLst>
                                            <p:cond delay="499"/>
                                          </p:stCondLst>
                                        </p:cTn>
                                        <p:tgtEl>
                                          <p:spTgt spid="24"/>
                                        </p:tgtEl>
                                        <p:attrNameLst>
                                          <p:attrName>style.visibility</p:attrName>
                                        </p:attrNameLst>
                                      </p:cBhvr>
                                      <p:to>
                                        <p:strVal val="hidden"/>
                                      </p:to>
                                    </p:set>
                                  </p:childTnLst>
                                </p:cTn>
                              </p:par>
                            </p:childTnLst>
                          </p:cTn>
                        </p:par>
                        <p:par>
                          <p:cTn id="15" fill="hold">
                            <p:stCondLst>
                              <p:cond delay="1000"/>
                            </p:stCondLst>
                            <p:childTnLst>
                              <p:par>
                                <p:cTn id="16" presetID="10" presetClass="exit" presetSubtype="0" fill="hold" grpId="0" nodeType="after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par>
                          <p:cTn id="19" fill="hold">
                            <p:stCondLst>
                              <p:cond delay="1500"/>
                            </p:stCondLst>
                            <p:childTnLst>
                              <p:par>
                                <p:cTn id="20" presetID="10" presetClass="exit" presetSubtype="0" fill="hold" nodeType="after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2000"/>
                            </p:stCondLst>
                            <p:childTnLst>
                              <p:par>
                                <p:cTn id="24" presetID="10" presetClass="exit" presetSubtype="0" fill="hold" grpId="0" nodeType="after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5252</TotalTime>
  <Words>4777</Words>
  <Application>Microsoft Office PowerPoint</Application>
  <PresentationFormat>On-screen Show (4:3)</PresentationFormat>
  <Paragraphs>451</Paragraphs>
  <Slides>29</Slides>
  <Notes>29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Arial Black</vt:lpstr>
      <vt:lpstr>Calibri</vt:lpstr>
      <vt:lpstr>freight-text-pro</vt:lpstr>
      <vt:lpstr>Lato</vt:lpstr>
      <vt:lpstr>Manrope</vt:lpstr>
      <vt:lpstr>Roboto</vt:lpstr>
      <vt:lpstr>Office Theme</vt:lpstr>
      <vt:lpstr>Office Theme</vt:lpstr>
      <vt:lpstr>Getting to System Transformation: Practical Tools for Coalitions</vt:lpstr>
      <vt:lpstr>This Webinar is Now Live</vt:lpstr>
      <vt:lpstr>Technical Information</vt:lpstr>
      <vt:lpstr>Chat and Q&amp;A</vt:lpstr>
      <vt:lpstr>Icebreaker</vt:lpstr>
      <vt:lpstr>Refresher</vt:lpstr>
      <vt:lpstr>Objectives </vt:lpstr>
      <vt:lpstr>Six Elements of Effective Coalitions </vt:lpstr>
      <vt:lpstr>Working at the Community Level</vt:lpstr>
      <vt:lpstr>Systems within a Community</vt:lpstr>
      <vt:lpstr>Risk &amp; Protective Factors for Substance Misuse</vt:lpstr>
      <vt:lpstr>Systems within a Community</vt:lpstr>
      <vt:lpstr>Systems within a Community</vt:lpstr>
      <vt:lpstr>Systems within a Community</vt:lpstr>
      <vt:lpstr>Poll</vt:lpstr>
      <vt:lpstr>Resources  </vt:lpstr>
      <vt:lpstr>Where to Focus?</vt:lpstr>
      <vt:lpstr>Where to Focus</vt:lpstr>
      <vt:lpstr>Getting to the Root Cause</vt:lpstr>
      <vt:lpstr>Getting to the Root Cause</vt:lpstr>
      <vt:lpstr>Where to Focus</vt:lpstr>
      <vt:lpstr>Resources</vt:lpstr>
      <vt:lpstr>Transformation </vt:lpstr>
      <vt:lpstr>Policy, Systems, Environmental Change </vt:lpstr>
      <vt:lpstr>Policy, Systems, Environmental Change </vt:lpstr>
      <vt:lpstr>Resources</vt:lpstr>
      <vt:lpstr>Resources</vt:lpstr>
      <vt:lpstr>Six Elements of Effective Coalitions </vt:lpstr>
      <vt:lpstr>Questions?  Additional Resources to Share?</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Atcheson, Katherine</cp:lastModifiedBy>
  <cp:revision>69</cp:revision>
  <dcterms:created xsi:type="dcterms:W3CDTF">2017-10-19T14:29:41Z</dcterms:created>
  <dcterms:modified xsi:type="dcterms:W3CDTF">2023-05-22T20:20:03Z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