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62" r:id="rId3"/>
    <p:sldId id="275" r:id="rId4"/>
    <p:sldId id="270" r:id="rId5"/>
    <p:sldId id="276" r:id="rId6"/>
    <p:sldId id="264" r:id="rId7"/>
    <p:sldId id="263" r:id="rId8"/>
    <p:sldId id="265" r:id="rId9"/>
    <p:sldId id="273" r:id="rId10"/>
    <p:sldId id="267" r:id="rId11"/>
    <p:sldId id="271" r:id="rId12"/>
    <p:sldId id="274" r:id="rId13"/>
    <p:sldId id="269"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557"/>
    <p:restoredTop sz="85984"/>
  </p:normalViewPr>
  <p:slideViewPr>
    <p:cSldViewPr snapToGrid="0">
      <p:cViewPr varScale="1">
        <p:scale>
          <a:sx n="67" d="100"/>
          <a:sy n="67" d="100"/>
        </p:scale>
        <p:origin x="200"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11367-0B0C-414E-BD7B-D2DAE3CB9E35}" type="datetimeFigureOut">
              <a:rPr lang="en-US" smtClean="0"/>
              <a:t>8/2/23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4B5C6-334E-444D-9AA2-A21AF36DBE3D}" type="slidenum">
              <a:rPr lang="en-US" smtClean="0"/>
              <a:t>‹#›</a:t>
            </a:fld>
            <a:endParaRPr lang="en-US"/>
          </a:p>
        </p:txBody>
      </p:sp>
    </p:spTree>
    <p:extLst>
      <p:ext uri="{BB962C8B-B14F-4D97-AF65-F5344CB8AC3E}">
        <p14:creationId xmlns:p14="http://schemas.microsoft.com/office/powerpoint/2010/main" val="274722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PTTC-branded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the notes on ALT TEXT and READING ORDER do not make sense to you or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dirty="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191345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294623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77858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423673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414490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dirty="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95373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dirty="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36938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0000"/>
              </a:lnSpc>
            </a:pPr>
            <a:r>
              <a:rPr lang="en-US" sz="1400" dirty="0">
                <a:cs typeface="Times New Roman" panose="02020603050405020304" pitchFamily="18" charset="0"/>
              </a:rPr>
              <a:t>Alcohol use is associated with American concepts of “freedom” as a new/young military member</a:t>
            </a:r>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29535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0000"/>
              </a:lnSpc>
            </a:pPr>
            <a:r>
              <a:rPr lang="en-US" sz="1400" dirty="0">
                <a:cs typeface="Times New Roman" panose="02020603050405020304" pitchFamily="18" charset="0"/>
              </a:rPr>
              <a:t>Alcohol use is associated with American concepts of “freedom” as a new/young military member</a:t>
            </a: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345236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Here is an example of content layout.  You can put text,</a:t>
            </a:r>
            <a:r>
              <a:rPr lang="en-US" sz="1400" baseline="0" dirty="0">
                <a:latin typeface="Arial" panose="020B0604020202020204" pitchFamily="34" charset="0"/>
                <a:cs typeface="Arial" panose="020B0604020202020204" pitchFamily="34" charset="0"/>
              </a:rPr>
              <a:t> images, videos, graphs, etc. in either box.  </a:t>
            </a:r>
            <a:r>
              <a:rPr lang="en-US" sz="1400" u="sng" baseline="0" dirty="0">
                <a:latin typeface="Arial" panose="020B0604020202020204" pitchFamily="34" charset="0"/>
                <a:cs typeface="Arial" panose="020B0604020202020204" pitchFamily="34" charset="0"/>
              </a:rPr>
              <a:t>Do not use SmartArt (it is not and cannot be made to be 508 compliant).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Check out the other slide layouts available by selecting “Layout” from the “Home” tab. (If “Layout” is grayed out, you will need to place your cursor in an open area outside the slide to activate it.)</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143973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PTTC-branded slides, you must use this template.</a:t>
            </a:r>
            <a:r>
              <a:rPr lang="en-US" sz="1200" dirty="0">
                <a:latin typeface="Arial" panose="020B0604020202020204" pitchFamily="34" charset="0"/>
                <a:cs typeface="Arial" panose="020B0604020202020204" pitchFamily="34" charset="0"/>
              </a:rPr>
              <a:t>  If you move around boxes, make</a:t>
            </a:r>
            <a:r>
              <a:rPr lang="en-US" sz="12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200" dirty="0">
              <a:latin typeface="Arial" panose="020B0604020202020204" pitchFamily="34" charset="0"/>
              <a:cs typeface="Arial" panose="020B0604020202020204" pitchFamily="34" charset="0"/>
            </a:endParaRP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1200" dirty="0">
                <a:latin typeface="Arial" panose="020B0604020202020204" pitchFamily="34" charset="0"/>
                <a:cs typeface="Arial" panose="020B0604020202020204" pitchFamily="34" charset="0"/>
              </a:rPr>
              <a:t>IF YOU ADD ANY GRAPHICS,</a:t>
            </a:r>
            <a:r>
              <a:rPr lang="en-US" sz="12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If the notes on ALT TEXT and READING ORDER do not make sense to you or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dirty="0">
                <a:solidFill>
                  <a:schemeClr val="tx1"/>
                </a:solidFill>
                <a:effectLst/>
                <a:latin typeface="+mn-lt"/>
                <a:ea typeface="+mn-ea"/>
                <a:cs typeface="+mn-cs"/>
              </a:rPr>
              <a:t>.</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136814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2000" b="1" i="0" u="none" strike="noStrike" dirty="0">
                <a:solidFill>
                  <a:srgbClr val="FFFFFF"/>
                </a:solidFill>
                <a:effectLst/>
                <a:latin typeface="Söhne"/>
              </a:rPr>
              <a:t>Inclusion Criteria:</a:t>
            </a:r>
            <a:endParaRPr lang="en-US" sz="2000" b="0" i="0" u="none" strike="noStrike" dirty="0">
              <a:solidFill>
                <a:srgbClr val="FFFFFF"/>
              </a:solidFill>
              <a:effectLst/>
              <a:latin typeface="Söhne"/>
            </a:endParaRPr>
          </a:p>
          <a:p>
            <a:pPr algn="l">
              <a:buFont typeface="+mj-lt"/>
              <a:buAutoNum type="arabicPeriod"/>
            </a:pPr>
            <a:r>
              <a:rPr lang="en-US" sz="2000" b="1" i="0" u="none" strike="noStrike" dirty="0">
                <a:solidFill>
                  <a:srgbClr val="FFFFFF"/>
                </a:solidFill>
                <a:effectLst/>
                <a:latin typeface="Söhne"/>
              </a:rPr>
              <a:t>Veteran Status:</a:t>
            </a:r>
            <a:r>
              <a:rPr lang="en-US" sz="2000" b="0" i="0" u="none" strike="noStrike" dirty="0">
                <a:solidFill>
                  <a:srgbClr val="FFFFFF"/>
                </a:solidFill>
                <a:effectLst/>
                <a:latin typeface="Söhne"/>
              </a:rPr>
              <a:t> Participants must be military veterans, having served in any branch of the military (Army, Navy, Marine Corps, Air Force, Coast Guard).</a:t>
            </a:r>
          </a:p>
          <a:p>
            <a:pPr algn="l">
              <a:buFont typeface="+mj-lt"/>
              <a:buAutoNum type="arabicPeriod"/>
            </a:pPr>
            <a:r>
              <a:rPr lang="en-US" sz="2000" b="1" i="0" u="none" strike="noStrike" dirty="0">
                <a:solidFill>
                  <a:srgbClr val="FFFFFF"/>
                </a:solidFill>
                <a:effectLst/>
                <a:latin typeface="Söhne"/>
              </a:rPr>
              <a:t>Age:</a:t>
            </a:r>
            <a:r>
              <a:rPr lang="en-US" sz="2000" b="0" i="0" u="none" strike="noStrike" dirty="0">
                <a:solidFill>
                  <a:srgbClr val="FFFFFF"/>
                </a:solidFill>
                <a:effectLst/>
                <a:latin typeface="Söhne"/>
              </a:rPr>
              <a:t> All adults over 18</a:t>
            </a:r>
          </a:p>
          <a:p>
            <a:pPr algn="l">
              <a:buFont typeface="+mj-lt"/>
              <a:buAutoNum type="arabicPeriod"/>
            </a:pPr>
            <a:r>
              <a:rPr lang="en-US" sz="2000" b="1" i="0" u="none" strike="noStrike" dirty="0">
                <a:solidFill>
                  <a:srgbClr val="FFFFFF"/>
                </a:solidFill>
                <a:effectLst/>
                <a:latin typeface="Söhne"/>
              </a:rPr>
              <a:t>Outdoor Activity Engagement:</a:t>
            </a:r>
            <a:r>
              <a:rPr lang="en-US" sz="2000" b="0" i="0" u="none" strike="noStrike" dirty="0">
                <a:solidFill>
                  <a:srgbClr val="FFFFFF"/>
                </a:solidFill>
                <a:effectLst/>
                <a:latin typeface="Söhne"/>
              </a:rPr>
              <a:t> Participants should be involved in regular outdoor recreational activities at least once a week.</a:t>
            </a:r>
          </a:p>
          <a:p>
            <a:pPr algn="l">
              <a:buFont typeface="+mj-lt"/>
              <a:buAutoNum type="arabicPeriod"/>
            </a:pPr>
            <a:r>
              <a:rPr lang="en-US" sz="2000" b="1" i="0" u="none" strike="noStrike" dirty="0">
                <a:solidFill>
                  <a:srgbClr val="FFFFFF"/>
                </a:solidFill>
                <a:effectLst/>
                <a:latin typeface="Söhne"/>
              </a:rPr>
              <a:t>Alcohol Use:</a:t>
            </a:r>
            <a:r>
              <a:rPr lang="en-US" sz="2000" b="0" i="0" u="none" strike="noStrike" dirty="0">
                <a:solidFill>
                  <a:srgbClr val="FFFFFF"/>
                </a:solidFill>
                <a:effectLst/>
                <a:latin typeface="Söhne"/>
              </a:rPr>
              <a:t> Using the AUDIT, participants must have consumed alcohol in the past year.</a:t>
            </a:r>
          </a:p>
          <a:p>
            <a:pPr algn="l"/>
            <a:r>
              <a:rPr lang="en-US" sz="2000" b="1" i="0" u="none" strike="noStrike" dirty="0">
                <a:solidFill>
                  <a:srgbClr val="FFFFFF"/>
                </a:solidFill>
                <a:effectLst/>
                <a:latin typeface="Söhne"/>
              </a:rPr>
              <a:t>Exclusion Criteria:</a:t>
            </a:r>
            <a:endParaRPr lang="en-US" sz="2000" b="0" i="0" u="none" strike="noStrike" dirty="0">
              <a:solidFill>
                <a:srgbClr val="FFFFFF"/>
              </a:solidFill>
              <a:effectLst/>
              <a:latin typeface="Söhne"/>
            </a:endParaRPr>
          </a:p>
          <a:p>
            <a:pPr algn="l">
              <a:buFont typeface="+mj-lt"/>
              <a:buAutoNum type="arabicPeriod"/>
            </a:pPr>
            <a:r>
              <a:rPr lang="en-US" sz="2000" b="1" i="0" u="none" strike="noStrike" dirty="0">
                <a:solidFill>
                  <a:srgbClr val="FFFFFF"/>
                </a:solidFill>
                <a:effectLst/>
                <a:latin typeface="Söhne"/>
              </a:rPr>
              <a:t>Non-veterans:</a:t>
            </a:r>
            <a:r>
              <a:rPr lang="en-US" sz="2000" b="0" i="0" u="none" strike="noStrike" dirty="0">
                <a:solidFill>
                  <a:srgbClr val="FFFFFF"/>
                </a:solidFill>
                <a:effectLst/>
                <a:latin typeface="Söhne"/>
              </a:rPr>
              <a:t> Anyone who has not served in the military should be excluded.</a:t>
            </a:r>
          </a:p>
          <a:p>
            <a:pPr algn="l">
              <a:buFont typeface="+mj-lt"/>
              <a:buAutoNum type="arabicPeriod"/>
            </a:pPr>
            <a:r>
              <a:rPr lang="en-US" sz="2000" b="1" i="0" u="none" strike="noStrike" dirty="0">
                <a:solidFill>
                  <a:srgbClr val="FFFFFF"/>
                </a:solidFill>
                <a:effectLst/>
                <a:latin typeface="Söhne"/>
              </a:rPr>
              <a:t>Health Status:</a:t>
            </a:r>
            <a:r>
              <a:rPr lang="en-US" sz="2000" b="0" i="0" u="none" strike="noStrike" dirty="0">
                <a:solidFill>
                  <a:srgbClr val="FFFFFF"/>
                </a:solidFill>
                <a:effectLst/>
                <a:latin typeface="Söhne"/>
              </a:rPr>
              <a:t> Veterans with physical or mental health conditions that may prevent them from participating in outdoor activities could be excluded, as these conditions could introduce bias into results. This might include severe physical disabilities or mental health conditions such as severe PTSD.</a:t>
            </a:r>
          </a:p>
          <a:p>
            <a:pPr algn="l">
              <a:buFont typeface="+mj-lt"/>
              <a:buAutoNum type="arabicPeriod"/>
            </a:pPr>
            <a:r>
              <a:rPr lang="en-US" sz="2000" b="1" i="0" u="none" strike="noStrike" dirty="0">
                <a:solidFill>
                  <a:srgbClr val="FFFFFF"/>
                </a:solidFill>
                <a:effectLst/>
                <a:latin typeface="Söhne"/>
              </a:rPr>
              <a:t>Current Substance Use Disorders:</a:t>
            </a:r>
            <a:r>
              <a:rPr lang="en-US" sz="2000" b="0" i="0" u="none" strike="noStrike" dirty="0">
                <a:solidFill>
                  <a:srgbClr val="FFFFFF"/>
                </a:solidFill>
                <a:effectLst/>
                <a:latin typeface="Söhne"/>
              </a:rPr>
              <a:t> If your focus is on alcohol, you might choose to exclude veterans with diagnosed substance use disorders (other than alcohol) as this could confound your results.</a:t>
            </a:r>
          </a:p>
          <a:p>
            <a:pPr algn="l">
              <a:buFont typeface="+mj-lt"/>
              <a:buAutoNum type="arabicPeriod"/>
            </a:pPr>
            <a:r>
              <a:rPr lang="en-US" sz="2000" b="1" i="0" u="none" strike="noStrike" dirty="0">
                <a:solidFill>
                  <a:srgbClr val="FFFFFF"/>
                </a:solidFill>
                <a:effectLst/>
                <a:latin typeface="Söhne"/>
              </a:rPr>
              <a:t>Lack of consent:</a:t>
            </a:r>
            <a:r>
              <a:rPr lang="en-US" sz="2000" b="0" i="0" u="none" strike="noStrike" dirty="0">
                <a:solidFill>
                  <a:srgbClr val="FFFFFF"/>
                </a:solidFill>
                <a:effectLst/>
                <a:latin typeface="Söhne"/>
              </a:rPr>
              <a:t> Any veteran who does not give informed consent to participate in the research should be excluded.</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388993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sz="2000" b="1" i="0" u="none" strike="noStrike" dirty="0">
                <a:solidFill>
                  <a:srgbClr val="FFFFFF"/>
                </a:solidFill>
                <a:effectLst/>
                <a:latin typeface="Söhne"/>
              </a:rPr>
              <a:t>Inclusion Criteria:</a:t>
            </a:r>
            <a:endParaRPr lang="en-US" sz="2000" b="0" i="0" u="none" strike="noStrike" dirty="0">
              <a:solidFill>
                <a:srgbClr val="FFFFFF"/>
              </a:solidFill>
              <a:effectLst/>
              <a:latin typeface="Söhne"/>
            </a:endParaRPr>
          </a:p>
          <a:p>
            <a:pPr algn="l">
              <a:buFont typeface="+mj-lt"/>
              <a:buAutoNum type="arabicPeriod"/>
            </a:pPr>
            <a:r>
              <a:rPr lang="en-US" sz="2000" b="1" i="0" u="none" strike="noStrike" dirty="0">
                <a:solidFill>
                  <a:srgbClr val="FFFFFF"/>
                </a:solidFill>
                <a:effectLst/>
                <a:latin typeface="Söhne"/>
              </a:rPr>
              <a:t>Veteran Status:</a:t>
            </a:r>
            <a:r>
              <a:rPr lang="en-US" sz="2000" b="0" i="0" u="none" strike="noStrike" dirty="0">
                <a:solidFill>
                  <a:srgbClr val="FFFFFF"/>
                </a:solidFill>
                <a:effectLst/>
                <a:latin typeface="Söhne"/>
              </a:rPr>
              <a:t> Participants must be military veterans, having served in any branch of the military (Army, Navy, Marine Corps, Air Force, Coast Guard).</a:t>
            </a:r>
          </a:p>
          <a:p>
            <a:pPr algn="l">
              <a:buFont typeface="+mj-lt"/>
              <a:buAutoNum type="arabicPeriod"/>
            </a:pPr>
            <a:r>
              <a:rPr lang="en-US" sz="2000" b="1" i="0" u="none" strike="noStrike" dirty="0">
                <a:solidFill>
                  <a:srgbClr val="FFFFFF"/>
                </a:solidFill>
                <a:effectLst/>
                <a:latin typeface="Söhne"/>
              </a:rPr>
              <a:t>Age:</a:t>
            </a:r>
            <a:r>
              <a:rPr lang="en-US" sz="2000" b="0" i="0" u="none" strike="noStrike" dirty="0">
                <a:solidFill>
                  <a:srgbClr val="FFFFFF"/>
                </a:solidFill>
                <a:effectLst/>
                <a:latin typeface="Söhne"/>
              </a:rPr>
              <a:t> All adults over 18</a:t>
            </a:r>
          </a:p>
          <a:p>
            <a:pPr algn="l">
              <a:buFont typeface="+mj-lt"/>
              <a:buAutoNum type="arabicPeriod"/>
            </a:pPr>
            <a:r>
              <a:rPr lang="en-US" sz="2000" b="1" i="0" u="none" strike="noStrike" dirty="0">
                <a:solidFill>
                  <a:srgbClr val="FFFFFF"/>
                </a:solidFill>
                <a:effectLst/>
                <a:latin typeface="Söhne"/>
              </a:rPr>
              <a:t>Outdoor Activity Engagement:</a:t>
            </a:r>
            <a:r>
              <a:rPr lang="en-US" sz="2000" b="0" i="0" u="none" strike="noStrike" dirty="0">
                <a:solidFill>
                  <a:srgbClr val="FFFFFF"/>
                </a:solidFill>
                <a:effectLst/>
                <a:latin typeface="Söhne"/>
              </a:rPr>
              <a:t> Participants should be involved in regular outdoor recreational activities at least once a week.</a:t>
            </a:r>
          </a:p>
          <a:p>
            <a:pPr algn="l">
              <a:buFont typeface="+mj-lt"/>
              <a:buAutoNum type="arabicPeriod"/>
            </a:pPr>
            <a:r>
              <a:rPr lang="en-US" sz="2000" b="1" i="0" u="none" strike="noStrike" dirty="0">
                <a:solidFill>
                  <a:srgbClr val="FFFFFF"/>
                </a:solidFill>
                <a:effectLst/>
                <a:latin typeface="Söhne"/>
              </a:rPr>
              <a:t>Alcohol Use:</a:t>
            </a:r>
            <a:r>
              <a:rPr lang="en-US" sz="2000" b="0" i="0" u="none" strike="noStrike" dirty="0">
                <a:solidFill>
                  <a:srgbClr val="FFFFFF"/>
                </a:solidFill>
                <a:effectLst/>
                <a:latin typeface="Söhne"/>
              </a:rPr>
              <a:t> Using the AUDIT, participants must have consumed alcohol in the past year.</a:t>
            </a:r>
          </a:p>
          <a:p>
            <a:pPr algn="l"/>
            <a:r>
              <a:rPr lang="en-US" sz="2000" b="1" i="0" u="none" strike="noStrike" dirty="0">
                <a:solidFill>
                  <a:srgbClr val="FFFFFF"/>
                </a:solidFill>
                <a:effectLst/>
                <a:latin typeface="Söhne"/>
              </a:rPr>
              <a:t>Exclusion Criteria:</a:t>
            </a:r>
            <a:endParaRPr lang="en-US" sz="2000" b="0" i="0" u="none" strike="noStrike" dirty="0">
              <a:solidFill>
                <a:srgbClr val="FFFFFF"/>
              </a:solidFill>
              <a:effectLst/>
              <a:latin typeface="Söhne"/>
            </a:endParaRPr>
          </a:p>
          <a:p>
            <a:pPr algn="l">
              <a:buFont typeface="+mj-lt"/>
              <a:buAutoNum type="arabicPeriod"/>
            </a:pPr>
            <a:r>
              <a:rPr lang="en-US" sz="2000" b="1" i="0" u="none" strike="noStrike" dirty="0">
                <a:solidFill>
                  <a:srgbClr val="FFFFFF"/>
                </a:solidFill>
                <a:effectLst/>
                <a:latin typeface="Söhne"/>
              </a:rPr>
              <a:t>Non-veterans:</a:t>
            </a:r>
            <a:r>
              <a:rPr lang="en-US" sz="2000" b="0" i="0" u="none" strike="noStrike" dirty="0">
                <a:solidFill>
                  <a:srgbClr val="FFFFFF"/>
                </a:solidFill>
                <a:effectLst/>
                <a:latin typeface="Söhne"/>
              </a:rPr>
              <a:t> Anyone who has not served in the military should be excluded.</a:t>
            </a:r>
          </a:p>
          <a:p>
            <a:pPr algn="l">
              <a:buFont typeface="+mj-lt"/>
              <a:buAutoNum type="arabicPeriod"/>
            </a:pPr>
            <a:r>
              <a:rPr lang="en-US" sz="2000" b="1" i="0" u="none" strike="noStrike" dirty="0">
                <a:solidFill>
                  <a:srgbClr val="FFFFFF"/>
                </a:solidFill>
                <a:effectLst/>
                <a:latin typeface="Söhne"/>
              </a:rPr>
              <a:t>Health Status:</a:t>
            </a:r>
            <a:r>
              <a:rPr lang="en-US" sz="2000" b="0" i="0" u="none" strike="noStrike" dirty="0">
                <a:solidFill>
                  <a:srgbClr val="FFFFFF"/>
                </a:solidFill>
                <a:effectLst/>
                <a:latin typeface="Söhne"/>
              </a:rPr>
              <a:t> Veterans with physical or mental health conditions that may prevent them from participating in outdoor activities could be excluded, as these conditions could introduce bias into results. This might include severe physical disabilities or mental health conditions such as severe PTSD.</a:t>
            </a:r>
          </a:p>
          <a:p>
            <a:pPr algn="l">
              <a:buFont typeface="+mj-lt"/>
              <a:buAutoNum type="arabicPeriod"/>
            </a:pPr>
            <a:r>
              <a:rPr lang="en-US" sz="2000" b="1" i="0" u="none" strike="noStrike" dirty="0">
                <a:solidFill>
                  <a:srgbClr val="FFFFFF"/>
                </a:solidFill>
                <a:effectLst/>
                <a:latin typeface="Söhne"/>
              </a:rPr>
              <a:t>Current Substance Use Disorders:</a:t>
            </a:r>
            <a:r>
              <a:rPr lang="en-US" sz="2000" b="0" i="0" u="none" strike="noStrike" dirty="0">
                <a:solidFill>
                  <a:srgbClr val="FFFFFF"/>
                </a:solidFill>
                <a:effectLst/>
                <a:latin typeface="Söhne"/>
              </a:rPr>
              <a:t> If your focus is on alcohol, you might choose to exclude veterans with diagnosed substance use disorders (other than alcohol) as this could confound your results.</a:t>
            </a:r>
          </a:p>
          <a:p>
            <a:pPr algn="l">
              <a:buFont typeface="+mj-lt"/>
              <a:buAutoNum type="arabicPeriod"/>
            </a:pPr>
            <a:r>
              <a:rPr lang="en-US" sz="2000" b="1" i="0" u="none" strike="noStrike" dirty="0">
                <a:solidFill>
                  <a:srgbClr val="FFFFFF"/>
                </a:solidFill>
                <a:effectLst/>
                <a:latin typeface="Söhne"/>
              </a:rPr>
              <a:t>Lack of consent:</a:t>
            </a:r>
            <a:r>
              <a:rPr lang="en-US" sz="2000" b="0" i="0" u="none" strike="noStrike" dirty="0">
                <a:solidFill>
                  <a:srgbClr val="FFFFFF"/>
                </a:solidFill>
                <a:effectLst/>
                <a:latin typeface="Söhne"/>
              </a:rPr>
              <a:t> Any veteran who does not give informed consent to participate in the research should be excluded.</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300346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tif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9047-7182-6502-33E8-9A9250508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04AE7-264E-FD35-5556-0D36CC550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28D39E-E3F4-6805-513F-51AA643B0067}"/>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5" name="Footer Placeholder 4">
            <a:extLst>
              <a:ext uri="{FF2B5EF4-FFF2-40B4-BE49-F238E27FC236}">
                <a16:creationId xmlns:a16="http://schemas.microsoft.com/office/drawing/2014/main" id="{65225774-61D9-34D4-7E1C-4C7B384E4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79202-40BF-21E9-5E54-2A30BC2BD59B}"/>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404355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C1B5-B0C9-33D9-DFF1-951EB2194C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89BCDE-A5F0-3705-55D7-8B6BBF1CDA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B69E4-8CB4-DD44-5613-9B48CC619FF7}"/>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5" name="Footer Placeholder 4">
            <a:extLst>
              <a:ext uri="{FF2B5EF4-FFF2-40B4-BE49-F238E27FC236}">
                <a16:creationId xmlns:a16="http://schemas.microsoft.com/office/drawing/2014/main" id="{63BCB969-73E1-984A-D557-99C03CDC6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5930A-EF55-5FD6-2EC7-2B3D2A635706}"/>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230954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37869-CE2E-BAF0-9CD3-6141EB22BE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5750C-4C02-7758-EB02-E71A4B9C8C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540BD-2D30-C76D-FC0A-A4FEEDA77A38}"/>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5" name="Footer Placeholder 4">
            <a:extLst>
              <a:ext uri="{FF2B5EF4-FFF2-40B4-BE49-F238E27FC236}">
                <a16:creationId xmlns:a16="http://schemas.microsoft.com/office/drawing/2014/main" id="{65B5E004-A231-447B-007C-9EE6F1B6F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77753-784F-EE40-90C6-3F1AC89B1DBA}"/>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42123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6" name="Picture Placeholder 10" descr="Green logo with a circle of 5 interlocking people, text reads: Mountain Plains (HHS Region 8), PTTC: Prevention Technology Transfer Center Network, Funded by Substance Abuse and Mental Health Services Administration">
            <a:extLst>
              <a:ext uri="{FF2B5EF4-FFF2-40B4-BE49-F238E27FC236}">
                <a16:creationId xmlns:a16="http://schemas.microsoft.com/office/drawing/2014/main" id="{FE89846A-5835-FD47-ADD4-2E75CBEB1257}"/>
              </a:ext>
            </a:extLst>
          </p:cNvPr>
          <p:cNvPicPr preferRelativeResize="0">
            <a:picLocks noChangeAspect="1"/>
          </p:cNvPicPr>
          <p:nvPr userDrawn="1"/>
        </p:nvPicPr>
        <p:blipFill>
          <a:blip r:embed="rId3"/>
          <a:stretch>
            <a:fillRect/>
          </a:stretch>
        </p:blipFill>
        <p:spPr>
          <a:xfrm>
            <a:off x="2637613" y="201281"/>
            <a:ext cx="7306241" cy="852288"/>
          </a:xfrm>
          <a:prstGeom prst="rect">
            <a:avLst/>
          </a:prstGeom>
        </p:spPr>
      </p:pic>
      <p:pic>
        <p:nvPicPr>
          <p:cNvPr id="7" name="Picture 6" descr="MHTTC Stacked Color Bars" title="MHTTC Stacked Color Bars">
            <a:extLst>
              <a:ext uri="{FF2B5EF4-FFF2-40B4-BE49-F238E27FC236}">
                <a16:creationId xmlns:a16="http://schemas.microsoft.com/office/drawing/2014/main" id="{F47EACAE-BFCD-7244-B9B5-4F91666B46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75597" y="5547815"/>
            <a:ext cx="3316403" cy="1658201"/>
          </a:xfrm>
          <a:prstGeom prst="rect">
            <a:avLst/>
          </a:prstGeom>
          <a:noFill/>
          <a:ln>
            <a:noFill/>
          </a:ln>
        </p:spPr>
      </p:pic>
    </p:spTree>
    <p:custDataLst>
      <p:tags r:id="rId1"/>
    </p:custDataLst>
    <p:extLst>
      <p:ext uri="{BB962C8B-B14F-4D97-AF65-F5344CB8AC3E}">
        <p14:creationId xmlns:p14="http://schemas.microsoft.com/office/powerpoint/2010/main" val="369554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8448" y="266297"/>
            <a:ext cx="10787849" cy="1120217"/>
          </a:xfrm>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pic>
        <p:nvPicPr>
          <p:cNvPr id="7" name="Picture Placeholder 10" descr="Green logo with a circle of 5 interlocking people, text reads: Mountain Plains (HHS Region 8), PTTC: Prevention Technology Transfer Center Network, Funded by Substance Abuse and Mental Health Services Administration">
            <a:extLst>
              <a:ext uri="{FF2B5EF4-FFF2-40B4-BE49-F238E27FC236}">
                <a16:creationId xmlns:a16="http://schemas.microsoft.com/office/drawing/2014/main" id="{C682DADC-F8AB-7642-8BBC-D46BD38DB0F5}"/>
              </a:ext>
            </a:extLst>
          </p:cNvPr>
          <p:cNvPicPr preferRelativeResize="0">
            <a:picLocks noChangeAspect="1"/>
          </p:cNvPicPr>
          <p:nvPr userDrawn="1"/>
        </p:nvPicPr>
        <p:blipFill>
          <a:blip r:embed="rId4"/>
          <a:stretch>
            <a:fillRect/>
          </a:stretch>
        </p:blipFill>
        <p:spPr>
          <a:xfrm>
            <a:off x="289459" y="6078975"/>
            <a:ext cx="5772912" cy="673422"/>
          </a:xfrm>
          <a:prstGeom prst="rect">
            <a:avLst/>
          </a:prstGeom>
        </p:spPr>
      </p:pic>
    </p:spTree>
    <p:custDataLst>
      <p:tags r:id="rId1"/>
    </p:custDataLst>
    <p:extLst>
      <p:ext uri="{BB962C8B-B14F-4D97-AF65-F5344CB8AC3E}">
        <p14:creationId xmlns:p14="http://schemas.microsoft.com/office/powerpoint/2010/main" val="687418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497" y="5614422"/>
            <a:ext cx="2321729" cy="1243578"/>
          </a:xfrm>
          <a:prstGeom prst="rect">
            <a:avLst/>
          </a:prstGeom>
          <a:noFill/>
          <a:ln>
            <a:noFill/>
          </a:ln>
        </p:spPr>
      </p:pic>
      <p:pic>
        <p:nvPicPr>
          <p:cNvPr id="7" name="Picture Placeholder 10" descr="Green logo with a circle of 5 interlocking people, text reads: Mountain Plains (HHS Region 8), PTTC: Prevention Technology Transfer Center Network, Funded by Substance Abuse and Mental Health Services Administration">
            <a:extLst>
              <a:ext uri="{FF2B5EF4-FFF2-40B4-BE49-F238E27FC236}">
                <a16:creationId xmlns:a16="http://schemas.microsoft.com/office/drawing/2014/main" id="{B1DD12CF-0933-EB40-A129-7B896E61C77C}"/>
              </a:ext>
            </a:extLst>
          </p:cNvPr>
          <p:cNvPicPr preferRelativeResize="0">
            <a:picLocks noChangeAspect="1"/>
          </p:cNvPicPr>
          <p:nvPr userDrawn="1"/>
        </p:nvPicPr>
        <p:blipFill>
          <a:blip r:embed="rId4"/>
          <a:stretch>
            <a:fillRect/>
          </a:stretch>
        </p:blipFill>
        <p:spPr>
          <a:xfrm>
            <a:off x="2187574" y="171499"/>
            <a:ext cx="7816853" cy="911852"/>
          </a:xfrm>
          <a:prstGeom prst="rect">
            <a:avLst/>
          </a:prstGeom>
        </p:spPr>
      </p:pic>
      <p:pic>
        <p:nvPicPr>
          <p:cNvPr id="8" name="Picture 7" descr="MHTTC Stacked Color Bars" title="MHTTC Stacked Color Bars">
            <a:extLst>
              <a:ext uri="{FF2B5EF4-FFF2-40B4-BE49-F238E27FC236}">
                <a16:creationId xmlns:a16="http://schemas.microsoft.com/office/drawing/2014/main" id="{BE1A044B-C4C9-8942-B6AD-1BE011AA84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75597" y="5547815"/>
            <a:ext cx="3316403" cy="1658201"/>
          </a:xfrm>
          <a:prstGeom prst="rect">
            <a:avLst/>
          </a:prstGeom>
          <a:noFill/>
          <a:ln>
            <a:noFill/>
          </a:ln>
        </p:spPr>
      </p:pic>
    </p:spTree>
    <p:custDataLst>
      <p:tags r:id="rId1"/>
    </p:custDataLst>
    <p:extLst>
      <p:ext uri="{BB962C8B-B14F-4D97-AF65-F5344CB8AC3E}">
        <p14:creationId xmlns:p14="http://schemas.microsoft.com/office/powerpoint/2010/main" val="407954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79B4-132B-E1F3-152A-1DBECADE2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A522B-69E5-5983-A586-711D157740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07FCF-C4AB-154A-546C-CE99E4570130}"/>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5" name="Footer Placeholder 4">
            <a:extLst>
              <a:ext uri="{FF2B5EF4-FFF2-40B4-BE49-F238E27FC236}">
                <a16:creationId xmlns:a16="http://schemas.microsoft.com/office/drawing/2014/main" id="{0E6D5B1A-ED17-A451-1024-092A4E037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AA0B5-9E08-41AA-5D1C-46F827EDBF99}"/>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2702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3822-2E06-7038-5B5A-0001760124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250A2-82B8-C21D-6796-2381F083DA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AB6398-5172-E8B8-5A45-BFF804D94D1D}"/>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5" name="Footer Placeholder 4">
            <a:extLst>
              <a:ext uri="{FF2B5EF4-FFF2-40B4-BE49-F238E27FC236}">
                <a16:creationId xmlns:a16="http://schemas.microsoft.com/office/drawing/2014/main" id="{935C9FCC-7E3E-D007-918A-6935CB6ED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72145-9790-4E23-48CF-90A7F404B6DD}"/>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343093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D0F4-8D7C-5FBD-F8A5-AF477A6EB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A75C2-B271-1D36-43BD-3E5B44B9A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F8C79E-0F12-5DCD-5DFA-1B1CB4416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5FF6DA-8385-7D96-82D0-06B27467BEFE}"/>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6" name="Footer Placeholder 5">
            <a:extLst>
              <a:ext uri="{FF2B5EF4-FFF2-40B4-BE49-F238E27FC236}">
                <a16:creationId xmlns:a16="http://schemas.microsoft.com/office/drawing/2014/main" id="{79760AFB-C2DD-974A-7A25-DC8CFF2B5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5383-D26B-F92E-DA90-FEC1FB96C3FA}"/>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184292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6E9C-3384-E8FE-6F11-6718316030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9A84F4-2651-5723-E404-3C1385D47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8655C-EC70-0854-5A8B-F34999FD0D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5A6DAF-941D-238E-A7E6-B4C47E9FB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F3D80F-B6C0-F5B8-B568-12161AC12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A2D78-6BD6-830F-361C-9602E289CACE}"/>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8" name="Footer Placeholder 7">
            <a:extLst>
              <a:ext uri="{FF2B5EF4-FFF2-40B4-BE49-F238E27FC236}">
                <a16:creationId xmlns:a16="http://schemas.microsoft.com/office/drawing/2014/main" id="{FC355ACA-FEB7-3E9F-BCE8-0CF8E32664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7C3164-A90F-ACF6-7A22-3B6274A0527F}"/>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315598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8D8FA-BE6D-4571-D630-AAF4BAB54B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4BD2F-9615-14B0-3279-664B14954F7A}"/>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4" name="Footer Placeholder 3">
            <a:extLst>
              <a:ext uri="{FF2B5EF4-FFF2-40B4-BE49-F238E27FC236}">
                <a16:creationId xmlns:a16="http://schemas.microsoft.com/office/drawing/2014/main" id="{06846389-4E29-F954-83E9-494F2B677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D3853-304C-A7CE-D463-A5E445F7AB0E}"/>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306203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E0DA1-0036-A3DB-D22A-EE138AB3318B}"/>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3" name="Footer Placeholder 2">
            <a:extLst>
              <a:ext uri="{FF2B5EF4-FFF2-40B4-BE49-F238E27FC236}">
                <a16:creationId xmlns:a16="http://schemas.microsoft.com/office/drawing/2014/main" id="{24D49579-98B0-F045-041C-58F39B1EE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D3EB13-AFF2-ECE8-B0F5-84C045382D3B}"/>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284930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CFDD-606B-3F3A-9BD4-FDC9F25CD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3B8060-F0BA-F004-1C18-677B061B7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457CA-4F16-6017-5F0C-868612103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1639B1-B02F-5362-D809-CBB307D4F3D0}"/>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6" name="Footer Placeholder 5">
            <a:extLst>
              <a:ext uri="{FF2B5EF4-FFF2-40B4-BE49-F238E27FC236}">
                <a16:creationId xmlns:a16="http://schemas.microsoft.com/office/drawing/2014/main" id="{9DA467A7-3E45-B582-4445-41AE55D34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C5A93-9C36-D12C-5A72-E251A94C95D7}"/>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337603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EAE8-B2F6-4D48-4752-52FB25EF3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EF6B27-E43F-2930-D1B2-35196C6ECE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24B80-E814-FECC-BD46-41F4A8A70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5D4B6-FE61-A14E-0D16-A86939751ABC}"/>
              </a:ext>
            </a:extLst>
          </p:cNvPr>
          <p:cNvSpPr>
            <a:spLocks noGrp="1"/>
          </p:cNvSpPr>
          <p:nvPr>
            <p:ph type="dt" sz="half" idx="10"/>
          </p:nvPr>
        </p:nvSpPr>
        <p:spPr/>
        <p:txBody>
          <a:bodyPr/>
          <a:lstStyle/>
          <a:p>
            <a:fld id="{BD7B71BE-FFC6-044C-9B84-68A064F05749}" type="datetimeFigureOut">
              <a:rPr lang="en-US" smtClean="0"/>
              <a:t>8/2/23</a:t>
            </a:fld>
            <a:endParaRPr lang="en-US"/>
          </a:p>
        </p:txBody>
      </p:sp>
      <p:sp>
        <p:nvSpPr>
          <p:cNvPr id="6" name="Footer Placeholder 5">
            <a:extLst>
              <a:ext uri="{FF2B5EF4-FFF2-40B4-BE49-F238E27FC236}">
                <a16:creationId xmlns:a16="http://schemas.microsoft.com/office/drawing/2014/main" id="{69E73060-C7F3-96A8-78E7-FCF34A829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F196A-A046-DE39-D8EA-C82621861341}"/>
              </a:ext>
            </a:extLst>
          </p:cNvPr>
          <p:cNvSpPr>
            <a:spLocks noGrp="1"/>
          </p:cNvSpPr>
          <p:nvPr>
            <p:ph type="sldNum" sz="quarter" idx="12"/>
          </p:nvPr>
        </p:nvSpPr>
        <p:spPr/>
        <p:txBody>
          <a:bodyPr/>
          <a:lstStyle/>
          <a:p>
            <a:fld id="{37084A16-EC96-AA47-957A-DE3223A562A1}" type="slidenum">
              <a:rPr lang="en-US" smtClean="0"/>
              <a:t>‹#›</a:t>
            </a:fld>
            <a:endParaRPr lang="en-US"/>
          </a:p>
        </p:txBody>
      </p:sp>
    </p:spTree>
    <p:extLst>
      <p:ext uri="{BB962C8B-B14F-4D97-AF65-F5344CB8AC3E}">
        <p14:creationId xmlns:p14="http://schemas.microsoft.com/office/powerpoint/2010/main" val="34133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2520A-0ACE-1EF9-E65A-F2A4032B3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4F5D1-FEAF-BD89-8165-FBA1E3B1F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B61E6-F83B-5CBD-0F4F-F0086B092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B71BE-FFC6-044C-9B84-68A064F05749}" type="datetimeFigureOut">
              <a:rPr lang="en-US" smtClean="0"/>
              <a:t>8/2/23</a:t>
            </a:fld>
            <a:endParaRPr lang="en-US"/>
          </a:p>
        </p:txBody>
      </p:sp>
      <p:sp>
        <p:nvSpPr>
          <p:cNvPr id="5" name="Footer Placeholder 4">
            <a:extLst>
              <a:ext uri="{FF2B5EF4-FFF2-40B4-BE49-F238E27FC236}">
                <a16:creationId xmlns:a16="http://schemas.microsoft.com/office/drawing/2014/main" id="{851121A3-B58B-FDF4-ED35-92155D4F6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BC6DF3-CAED-D2D8-EF12-A22286473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84A16-EC96-AA47-957A-DE3223A562A1}" type="slidenum">
              <a:rPr lang="en-US" smtClean="0"/>
              <a:t>‹#›</a:t>
            </a:fld>
            <a:endParaRPr lang="en-US"/>
          </a:p>
        </p:txBody>
      </p:sp>
    </p:spTree>
    <p:extLst>
      <p:ext uri="{BB962C8B-B14F-4D97-AF65-F5344CB8AC3E}">
        <p14:creationId xmlns:p14="http://schemas.microsoft.com/office/powerpoint/2010/main" val="798907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8" Type="http://schemas.openxmlformats.org/officeDocument/2006/relationships/hyperlink" Target="https://youtu.be/N0N0Kpa4HTY" TargetMode="External"/><Relationship Id="rId3" Type="http://schemas.openxmlformats.org/officeDocument/2006/relationships/notesSlide" Target="../notesSlides/notesSlide14.xml"/><Relationship Id="rId7" Type="http://schemas.openxmlformats.org/officeDocument/2006/relationships/hyperlink" Target="https://youtu.be/fFEtvSjn0I4" TargetMode="Externa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hyperlink" Target="https://youtu.be/WWJnxTjSszQ" TargetMode="External"/><Relationship Id="rId5" Type="http://schemas.openxmlformats.org/officeDocument/2006/relationships/hyperlink" Target="https://youtu.be/o9DNWK6WfQw" TargetMode="External"/><Relationship Id="rId10" Type="http://schemas.openxmlformats.org/officeDocument/2006/relationships/hyperlink" Target="https://www.federalregister.gov/documents/2022/02/23/2022-03734/notice-of-request-for-information-regarding-veterans-outdoor-recreation" TargetMode="External"/><Relationship Id="rId4" Type="http://schemas.openxmlformats.org/officeDocument/2006/relationships/hyperlink" Target="https://vimeo.com/517671942" TargetMode="External"/><Relationship Id="rId9" Type="http://schemas.openxmlformats.org/officeDocument/2006/relationships/hyperlink" Target="https://youtu.be/0dU2aoTwPe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hyperlink" Target="https://data.census.gov/cedsci/table?q=s2101&amp;tid=ACSST5Y2019.S2101" TargetMode="External"/><Relationship Id="rId5" Type="http://schemas.openxmlformats.org/officeDocument/2006/relationships/hyperlink" Target="https://data.census.gov/cedsci/table?q=veterans&amp;tid=ACSST5Y2019.S2101&amp;hidePreview=true" TargetMode="External"/><Relationship Id="rId4" Type="http://schemas.openxmlformats.org/officeDocument/2006/relationships/hyperlink" Target="https://data.census.gov/cedsci/table?tid=ACSDP5Y2019.DP02&amp;hidePreview=tru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kern="100" dirty="0">
                <a:latin typeface="Calibri" panose="020F0502020204030204" pitchFamily="34" charset="0"/>
                <a:ea typeface="Calibri" panose="020F0502020204030204" pitchFamily="34" charset="0"/>
                <a:cs typeface="Times New Roman" panose="02020603050405020304" pitchFamily="18" charset="0"/>
              </a:rPr>
              <a:t>An Application of the AUDIT Model to Assess Alcohol Use Among Military Veterans Participating in Outdoor Activities</a:t>
            </a:r>
            <a:br>
              <a:rPr lang="en-US" sz="1800" kern="100" dirty="0">
                <a:latin typeface="Calibri" panose="020F0502020204030204" pitchFamily="34" charset="0"/>
                <a:ea typeface="Calibri" panose="020F0502020204030204" pitchFamily="34" charset="0"/>
                <a:cs typeface="Times New Roman" panose="02020603050405020304" pitchFamily="18" charset="0"/>
              </a:rPr>
            </a:br>
            <a:endParaRPr lang="en-US" sz="3300" dirty="0"/>
          </a:p>
        </p:txBody>
      </p:sp>
      <p:sp>
        <p:nvSpPr>
          <p:cNvPr id="3" name="Subtitle 2"/>
          <p:cNvSpPr>
            <a:spLocks noGrp="1"/>
          </p:cNvSpPr>
          <p:nvPr>
            <p:ph type="subTitle" idx="1"/>
          </p:nvPr>
        </p:nvSpPr>
        <p:spPr/>
        <p:txBody>
          <a:bodyPr>
            <a:normAutofit/>
          </a:bodyPr>
          <a:lstStyle/>
          <a:p>
            <a:r>
              <a:rPr lang="en-US" dirty="0">
                <a:latin typeface="Arial"/>
              </a:rPr>
              <a:t>By Steve Otero, PTTC Fellow, HHS Region 8</a:t>
            </a:r>
          </a:p>
          <a:p>
            <a:endParaRPr lang="en-US" dirty="0">
              <a:latin typeface="Arial"/>
            </a:endParaRPr>
          </a:p>
        </p:txBody>
      </p:sp>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pic>
        <p:nvPicPr>
          <p:cNvPr id="5" name="Picture 4" descr="A white circle with black text&#10;&#10;Description automatically generated">
            <a:extLst>
              <a:ext uri="{FF2B5EF4-FFF2-40B4-BE49-F238E27FC236}">
                <a16:creationId xmlns:a16="http://schemas.microsoft.com/office/drawing/2014/main" id="{965FC843-43BE-4059-C652-DBDFDA8F3E9A}"/>
              </a:ext>
            </a:extLst>
          </p:cNvPr>
          <p:cNvPicPr>
            <a:picLocks noChangeAspect="1"/>
          </p:cNvPicPr>
          <p:nvPr/>
        </p:nvPicPr>
        <p:blipFill>
          <a:blip r:embed="rId4"/>
          <a:stretch>
            <a:fillRect/>
          </a:stretch>
        </p:blipFill>
        <p:spPr>
          <a:xfrm>
            <a:off x="431758" y="2107351"/>
            <a:ext cx="11328483" cy="2605197"/>
          </a:xfrm>
          <a:prstGeom prst="rect">
            <a:avLst/>
          </a:prstGeom>
        </p:spPr>
      </p:pic>
    </p:spTree>
    <p:custDataLst>
      <p:tags r:id="rId1"/>
    </p:custDataLst>
    <p:extLst>
      <p:ext uri="{BB962C8B-B14F-4D97-AF65-F5344CB8AC3E}">
        <p14:creationId xmlns:p14="http://schemas.microsoft.com/office/powerpoint/2010/main" val="425547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sz="half" idx="1"/>
          </p:nvPr>
        </p:nvSpPr>
        <p:spPr>
          <a:xfrm>
            <a:off x="668449" y="1805662"/>
            <a:ext cx="10787848" cy="3118028"/>
          </a:xfrm>
        </p:spPr>
        <p:txBody>
          <a:bodyPr anchor="ctr">
            <a:normAutofit/>
          </a:bodyPr>
          <a:lstStyle/>
          <a:p>
            <a:pPr marL="285750" indent="-285750">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dirty="0">
                <a:effectLst/>
                <a:latin typeface="Calibri" panose="020F0502020204030204" pitchFamily="34" charset="0"/>
                <a:ea typeface="Calibri" panose="020F0502020204030204" pitchFamily="34" charset="0"/>
                <a:cs typeface="Times New Roman" panose="02020603050405020304" pitchFamily="18" charset="0"/>
              </a:rPr>
              <a:t> better understanding of the relationships between alcohol use, outdoor engagement, mental health, and overall well-being. </a:t>
            </a:r>
          </a:p>
          <a:p>
            <a:pPr marL="285750" indent="-285750">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This understanding could subsequently inform and enhance prevention, intervention, policy-making, and support strategies, leading to improved care for veterans.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1531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48" y="2628497"/>
            <a:ext cx="10787849" cy="1120217"/>
          </a:xfrm>
        </p:spPr>
        <p:txBody>
          <a:bodyPr/>
          <a:lstStyle/>
          <a:p>
            <a:pPr algn="ctr"/>
            <a:r>
              <a:rPr lang="en-US" dirty="0"/>
              <a:t>Thank you for the training and inspiration!</a:t>
            </a:r>
          </a:p>
        </p:txBody>
      </p:sp>
    </p:spTree>
    <p:custDataLst>
      <p:tags r:id="rId1"/>
    </p:custDataLst>
    <p:extLst>
      <p:ext uri="{BB962C8B-B14F-4D97-AF65-F5344CB8AC3E}">
        <p14:creationId xmlns:p14="http://schemas.microsoft.com/office/powerpoint/2010/main" val="162418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0EF999D0-2821-F4B8-DA7D-896170FD7994}"/>
              </a:ext>
            </a:extLst>
          </p:cNvPr>
          <p:cNvSpPr>
            <a:spLocks noGrp="1"/>
          </p:cNvSpPr>
          <p:nvPr>
            <p:ph sz="half" idx="1"/>
          </p:nvPr>
        </p:nvSpPr>
        <p:spPr>
          <a:xfrm>
            <a:off x="183345" y="1061653"/>
            <a:ext cx="11758054" cy="4734694"/>
          </a:xfrm>
        </p:spPr>
        <p:txBody>
          <a:bodyPr>
            <a:noAutofit/>
          </a:bodyPr>
          <a:lstStyle/>
          <a:p>
            <a:r>
              <a:rPr lang="en-US" sz="1600" dirty="0" err="1">
                <a:effectLst/>
              </a:rPr>
              <a:t>Fuehrlein</a:t>
            </a:r>
            <a:r>
              <a:rPr lang="en-US" sz="1600" dirty="0">
                <a:effectLst/>
              </a:rPr>
              <a:t>, B. S., </a:t>
            </a:r>
            <a:r>
              <a:rPr lang="en-US" sz="1600" dirty="0" err="1">
                <a:effectLst/>
              </a:rPr>
              <a:t>Mota</a:t>
            </a:r>
            <a:r>
              <a:rPr lang="en-US" sz="1600" dirty="0">
                <a:effectLst/>
              </a:rPr>
              <a:t>, N., Arias, A. J., </a:t>
            </a:r>
            <a:r>
              <a:rPr lang="en-US" sz="1600" dirty="0" err="1">
                <a:effectLst/>
              </a:rPr>
              <a:t>Trevisan</a:t>
            </a:r>
            <a:r>
              <a:rPr lang="en-US" sz="1600" dirty="0">
                <a:effectLst/>
              </a:rPr>
              <a:t>, L. A., </a:t>
            </a:r>
            <a:r>
              <a:rPr lang="en-US" sz="1600" dirty="0" err="1">
                <a:effectLst/>
              </a:rPr>
              <a:t>Kachadourian</a:t>
            </a:r>
            <a:r>
              <a:rPr lang="en-US" sz="1600" dirty="0">
                <a:effectLst/>
              </a:rPr>
              <a:t>, L. K., Krystal, J. H., Southwick, S. M., &amp; </a:t>
            </a:r>
            <a:r>
              <a:rPr lang="en-US" sz="1600" dirty="0" err="1">
                <a:effectLst/>
              </a:rPr>
              <a:t>Pietrzak</a:t>
            </a:r>
            <a:r>
              <a:rPr lang="en-US" sz="1600" dirty="0">
                <a:effectLst/>
              </a:rPr>
              <a:t>, R. H. (2016). The burden of alcohol use disorders in US military veterans: results from the National Health and Resilience in Veterans Study. </a:t>
            </a:r>
            <a:r>
              <a:rPr lang="en-US" sz="1600" i="1" dirty="0">
                <a:effectLst/>
              </a:rPr>
              <a:t>Addiction (Abingdon, England)</a:t>
            </a:r>
            <a:r>
              <a:rPr lang="en-US" sz="1600" dirty="0">
                <a:effectLst/>
              </a:rPr>
              <a:t>, </a:t>
            </a:r>
            <a:r>
              <a:rPr lang="en-US" sz="1600" i="1" dirty="0">
                <a:effectLst/>
              </a:rPr>
              <a:t>111</a:t>
            </a:r>
            <a:r>
              <a:rPr lang="en-US" sz="1600" dirty="0">
                <a:effectLst/>
              </a:rPr>
              <a:t>(10), 1786–1794. https://</a:t>
            </a:r>
            <a:r>
              <a:rPr lang="en-US" sz="1600" dirty="0" err="1">
                <a:effectLst/>
              </a:rPr>
              <a:t>doi.org</a:t>
            </a:r>
            <a:r>
              <a:rPr lang="en-US" sz="1600" dirty="0">
                <a:effectLst/>
              </a:rPr>
              <a:t>/10.1111/add.13423</a:t>
            </a:r>
          </a:p>
          <a:p>
            <a:r>
              <a:rPr lang="en-US" sz="1600" b="0" i="1" u="none" strike="noStrike" dirty="0">
                <a:solidFill>
                  <a:srgbClr val="000000"/>
                </a:solidFill>
                <a:effectLst/>
              </a:rPr>
              <a:t>How will outdoor recreation be defined?</a:t>
            </a:r>
            <a:r>
              <a:rPr lang="en-US" sz="1600" b="0" i="0" u="none" strike="noStrike" dirty="0">
                <a:solidFill>
                  <a:srgbClr val="000000"/>
                </a:solidFill>
                <a:effectLst/>
              </a:rPr>
              <a:t>. How will Outdoor Recreation be defined? | U.S. Bureau of Economic Analysis (BEA). (2017, November). https://</a:t>
            </a:r>
            <a:r>
              <a:rPr lang="en-US" sz="1600" b="0" i="0" u="none" strike="noStrike" dirty="0" err="1">
                <a:solidFill>
                  <a:srgbClr val="000000"/>
                </a:solidFill>
                <a:effectLst/>
              </a:rPr>
              <a:t>www.bea.gov</a:t>
            </a:r>
            <a:r>
              <a:rPr lang="en-US" sz="1600" b="0" i="0" u="none" strike="noStrike" dirty="0">
                <a:solidFill>
                  <a:srgbClr val="000000"/>
                </a:solidFill>
                <a:effectLst/>
              </a:rPr>
              <a:t>/help/</a:t>
            </a:r>
            <a:r>
              <a:rPr lang="en-US" sz="1600" b="0" i="0" u="none" strike="noStrike" dirty="0" err="1">
                <a:solidFill>
                  <a:srgbClr val="000000"/>
                </a:solidFill>
                <a:effectLst/>
              </a:rPr>
              <a:t>faq</a:t>
            </a:r>
            <a:r>
              <a:rPr lang="en-US" sz="1600" b="0" i="0" u="none" strike="noStrike" dirty="0">
                <a:solidFill>
                  <a:srgbClr val="000000"/>
                </a:solidFill>
                <a:effectLst/>
              </a:rPr>
              <a:t>/1194 </a:t>
            </a:r>
          </a:p>
          <a:p>
            <a:r>
              <a:rPr lang="en-US" sz="1600" b="0" i="0" u="none" strike="noStrike" dirty="0">
                <a:solidFill>
                  <a:srgbClr val="212121"/>
                </a:solidFill>
                <a:effectLst/>
                <a:latin typeface="BlinkMacSystemFont"/>
              </a:rPr>
              <a:t>Santiago, P. N., Wilk, J. E., Milliken, C. S., Castro, C. A., Engel, C. C., &amp; Hoge, C. W. (2010). Screening for alcohol misuse and alcohol-related behaviors among combat veterans. </a:t>
            </a:r>
            <a:r>
              <a:rPr lang="en-US" sz="1600" b="0" i="1" u="none" strike="noStrike" dirty="0">
                <a:solidFill>
                  <a:srgbClr val="212121"/>
                </a:solidFill>
                <a:effectLst/>
                <a:latin typeface="BlinkMacSystemFont"/>
              </a:rPr>
              <a:t>Psychiatric services (Washington, D.C.)</a:t>
            </a:r>
            <a:r>
              <a:rPr lang="en-US" sz="1600" b="0" i="0" u="none" strike="noStrike" dirty="0">
                <a:solidFill>
                  <a:srgbClr val="212121"/>
                </a:solidFill>
                <a:effectLst/>
                <a:latin typeface="BlinkMacSystemFont"/>
              </a:rPr>
              <a:t>, </a:t>
            </a:r>
            <a:r>
              <a:rPr lang="en-US" sz="1600" b="0" i="1" u="none" strike="noStrike" dirty="0">
                <a:solidFill>
                  <a:srgbClr val="212121"/>
                </a:solidFill>
                <a:effectLst/>
                <a:latin typeface="BlinkMacSystemFont"/>
              </a:rPr>
              <a:t>61</a:t>
            </a:r>
            <a:r>
              <a:rPr lang="en-US" sz="1600" b="0" i="0" u="none" strike="noStrike" dirty="0">
                <a:solidFill>
                  <a:srgbClr val="212121"/>
                </a:solidFill>
                <a:effectLst/>
                <a:latin typeface="BlinkMacSystemFont"/>
              </a:rPr>
              <a:t>(6), 575–581. https://doi.org/10.1176/ps.2010.61.6.575</a:t>
            </a:r>
          </a:p>
          <a:p>
            <a:r>
              <a:rPr lang="en-US" sz="1600" b="0" i="0" u="none" strike="noStrike" dirty="0">
                <a:solidFill>
                  <a:srgbClr val="212121"/>
                </a:solidFill>
                <a:effectLst/>
                <a:latin typeface="BlinkMacSystemFont"/>
              </a:rPr>
              <a:t>Seal, K. H., Cohen, G., Waldrop, A., Cohen, B. E., </a:t>
            </a:r>
            <a:r>
              <a:rPr lang="en-US" sz="1600" b="0" i="0" u="none" strike="noStrike" dirty="0" err="1">
                <a:solidFill>
                  <a:srgbClr val="212121"/>
                </a:solidFill>
                <a:effectLst/>
                <a:latin typeface="BlinkMacSystemFont"/>
              </a:rPr>
              <a:t>Maguen</a:t>
            </a:r>
            <a:r>
              <a:rPr lang="en-US" sz="1600" b="0" i="0" u="none" strike="noStrike" dirty="0">
                <a:solidFill>
                  <a:srgbClr val="212121"/>
                </a:solidFill>
                <a:effectLst/>
                <a:latin typeface="BlinkMacSystemFont"/>
              </a:rPr>
              <a:t>, S., &amp; Ren, L. (2011). Substance use disorders in Iraq and Afghanistan veterans in VA healthcare, 2001-2010: Implications for screening, diagnosis and treatment. </a:t>
            </a:r>
            <a:r>
              <a:rPr lang="en-US" sz="1600" b="0" i="1" u="none" strike="noStrike" dirty="0">
                <a:solidFill>
                  <a:srgbClr val="212121"/>
                </a:solidFill>
                <a:effectLst/>
                <a:latin typeface="BlinkMacSystemFont"/>
              </a:rPr>
              <a:t>Drug and alcohol dependence</a:t>
            </a:r>
            <a:r>
              <a:rPr lang="en-US" sz="1600" b="0" i="0" u="none" strike="noStrike" dirty="0">
                <a:solidFill>
                  <a:srgbClr val="212121"/>
                </a:solidFill>
                <a:effectLst/>
                <a:latin typeface="BlinkMacSystemFont"/>
              </a:rPr>
              <a:t>, </a:t>
            </a:r>
            <a:r>
              <a:rPr lang="en-US" sz="1600" b="0" i="1" u="none" strike="noStrike" dirty="0">
                <a:solidFill>
                  <a:srgbClr val="212121"/>
                </a:solidFill>
                <a:effectLst/>
                <a:latin typeface="BlinkMacSystemFont"/>
              </a:rPr>
              <a:t>116</a:t>
            </a:r>
            <a:r>
              <a:rPr lang="en-US" sz="1600" b="0" i="0" u="none" strike="noStrike" dirty="0">
                <a:solidFill>
                  <a:srgbClr val="212121"/>
                </a:solidFill>
                <a:effectLst/>
                <a:latin typeface="BlinkMacSystemFont"/>
              </a:rPr>
              <a:t>(1-3), 93–101. https://</a:t>
            </a:r>
            <a:r>
              <a:rPr lang="en-US" sz="1600" b="0" i="0" u="none" strike="noStrike" dirty="0" err="1">
                <a:solidFill>
                  <a:srgbClr val="212121"/>
                </a:solidFill>
                <a:effectLst/>
                <a:latin typeface="BlinkMacSystemFont"/>
              </a:rPr>
              <a:t>doi.org</a:t>
            </a:r>
            <a:r>
              <a:rPr lang="en-US" sz="1600" b="0" i="0" u="none" strike="noStrike" dirty="0">
                <a:solidFill>
                  <a:srgbClr val="212121"/>
                </a:solidFill>
                <a:effectLst/>
                <a:latin typeface="BlinkMacSystemFont"/>
              </a:rPr>
              <a:t>/10.1016/j.drugalcdep.2010.11.027</a:t>
            </a:r>
            <a:r>
              <a:rPr lang="en-US" sz="1600" dirty="0">
                <a:effectLst/>
              </a:rPr>
              <a:t>Spera, C., Thomas, R. K., </a:t>
            </a:r>
            <a:r>
              <a:rPr lang="en-US" sz="1600" dirty="0" err="1">
                <a:effectLst/>
              </a:rPr>
              <a:t>Barlas</a:t>
            </a:r>
            <a:r>
              <a:rPr lang="en-US" sz="1600" dirty="0">
                <a:effectLst/>
              </a:rPr>
              <a:t>, F., </a:t>
            </a:r>
            <a:r>
              <a:rPr lang="en-US" sz="1600" dirty="0" err="1">
                <a:effectLst/>
              </a:rPr>
              <a:t>Szoc</a:t>
            </a:r>
            <a:r>
              <a:rPr lang="en-US" sz="1600" dirty="0">
                <a:effectLst/>
              </a:rPr>
              <a:t>, R., &amp; Cambridge, M. H. (2011). Relationship of military deployment recency, frequency, duration, and combat exposure to alcohol use in the Air Force. </a:t>
            </a:r>
            <a:r>
              <a:rPr lang="en-US" sz="1600" i="1" dirty="0">
                <a:effectLst/>
              </a:rPr>
              <a:t>Journal of studies on alcohol and drugs</a:t>
            </a:r>
            <a:r>
              <a:rPr lang="en-US" sz="1600" dirty="0">
                <a:effectLst/>
              </a:rPr>
              <a:t>, </a:t>
            </a:r>
            <a:r>
              <a:rPr lang="en-US" sz="1600" i="1" dirty="0">
                <a:effectLst/>
              </a:rPr>
              <a:t>72</a:t>
            </a:r>
            <a:r>
              <a:rPr lang="en-US" sz="1600" dirty="0">
                <a:effectLst/>
              </a:rPr>
              <a:t>(1), 5–14. https://</a:t>
            </a:r>
            <a:r>
              <a:rPr lang="en-US" sz="1600" dirty="0" err="1">
                <a:effectLst/>
              </a:rPr>
              <a:t>doi.org</a:t>
            </a:r>
            <a:r>
              <a:rPr lang="en-US" sz="1600" dirty="0">
                <a:effectLst/>
              </a:rPr>
              <a:t>/10.15288/jsad.2011.72.5</a:t>
            </a:r>
          </a:p>
          <a:p>
            <a:r>
              <a:rPr lang="en-US" sz="1600" b="0" i="0" u="none" strike="noStrike" dirty="0">
                <a:solidFill>
                  <a:srgbClr val="000000"/>
                </a:solidFill>
                <a:effectLst/>
              </a:rPr>
              <a:t>Substance Abuse and Mental Health Services Administration (SAMHSA) Treatment Episode Data Set (TEDS), 2013. (2013, January 23). Veterans’ primary substance of abuse is alcohol in treatment admissions. https://</a:t>
            </a:r>
            <a:r>
              <a:rPr lang="en-US" sz="1600" b="0" i="0" u="none" strike="noStrike" dirty="0" err="1">
                <a:solidFill>
                  <a:srgbClr val="000000"/>
                </a:solidFill>
                <a:effectLst/>
              </a:rPr>
              <a:t>www.samhsa.gov</a:t>
            </a:r>
            <a:r>
              <a:rPr lang="en-US" sz="1600" b="0" i="0" u="none" strike="noStrike" dirty="0">
                <a:solidFill>
                  <a:srgbClr val="000000"/>
                </a:solidFill>
                <a:effectLst/>
              </a:rPr>
              <a:t>/data/sites/default/files/report_2111/Spotlight-2111.html </a:t>
            </a:r>
          </a:p>
          <a:p>
            <a:r>
              <a:rPr lang="en-US" sz="1600" b="0" i="1" u="none" strike="noStrike" dirty="0">
                <a:solidFill>
                  <a:srgbClr val="000000"/>
                </a:solidFill>
                <a:effectLst/>
              </a:rPr>
              <a:t>U.S. Census Bureau Releases Key Stats on Nation’s veteran population</a:t>
            </a:r>
            <a:r>
              <a:rPr lang="en-US" sz="1600" b="0" i="0" u="none" strike="noStrike" dirty="0">
                <a:solidFill>
                  <a:srgbClr val="000000"/>
                </a:solidFill>
                <a:effectLst/>
              </a:rPr>
              <a:t>. U.S. Department of Commerce. (2021, November 10). https://</a:t>
            </a:r>
            <a:r>
              <a:rPr lang="en-US" sz="1600" b="0" i="0" u="none" strike="noStrike" dirty="0" err="1">
                <a:solidFill>
                  <a:srgbClr val="000000"/>
                </a:solidFill>
                <a:effectLst/>
              </a:rPr>
              <a:t>www.commerce.gov</a:t>
            </a:r>
            <a:r>
              <a:rPr lang="en-US" sz="1600" b="0" i="0" u="none" strike="noStrike" dirty="0">
                <a:solidFill>
                  <a:srgbClr val="000000"/>
                </a:solidFill>
                <a:effectLst/>
              </a:rPr>
              <a:t>/news/blog/2021/11/us-census-bureau-releases-key-stats-nations-veteran-population </a:t>
            </a:r>
          </a:p>
          <a:p>
            <a:r>
              <a:rPr lang="en-US" sz="1600" b="0" i="0" u="none" strike="noStrike" dirty="0">
                <a:solidFill>
                  <a:srgbClr val="000000"/>
                </a:solidFill>
                <a:effectLst/>
              </a:rPr>
              <a:t>U.S. Department of Veterans Affairs. (2019, October). </a:t>
            </a:r>
            <a:r>
              <a:rPr lang="en-US" sz="1600" b="0" i="1" u="none" strike="noStrike" dirty="0">
                <a:solidFill>
                  <a:srgbClr val="000000"/>
                </a:solidFill>
                <a:effectLst/>
              </a:rPr>
              <a:t>Verification assistance brief - veterans affairs</a:t>
            </a:r>
            <a:r>
              <a:rPr lang="en-US" sz="1600" b="0" i="0" u="none" strike="noStrike" dirty="0">
                <a:solidFill>
                  <a:srgbClr val="000000"/>
                </a:solidFill>
                <a:effectLst/>
              </a:rPr>
              <a:t>. </a:t>
            </a:r>
            <a:r>
              <a:rPr lang="en-US" sz="1600" b="0" i="0" u="none" strike="noStrike" dirty="0" err="1">
                <a:solidFill>
                  <a:srgbClr val="000000"/>
                </a:solidFill>
                <a:effectLst/>
              </a:rPr>
              <a:t>VA.gov</a:t>
            </a:r>
            <a:r>
              <a:rPr lang="en-US" sz="1600" b="0" i="0" u="none" strike="noStrike" dirty="0">
                <a:solidFill>
                  <a:srgbClr val="000000"/>
                </a:solidFill>
                <a:effectLst/>
              </a:rPr>
              <a:t>. https://</a:t>
            </a:r>
            <a:r>
              <a:rPr lang="en-US" sz="1600" b="0" i="0" u="none" strike="noStrike" dirty="0" err="1">
                <a:solidFill>
                  <a:srgbClr val="000000"/>
                </a:solidFill>
                <a:effectLst/>
              </a:rPr>
              <a:t>www.va.gov</a:t>
            </a:r>
            <a:r>
              <a:rPr lang="en-US" sz="1600" b="0" i="0" u="none" strike="noStrike" dirty="0">
                <a:solidFill>
                  <a:srgbClr val="000000"/>
                </a:solidFill>
                <a:effectLst/>
              </a:rPr>
              <a:t>/OSDBU/docs/Determining-Veteran-</a:t>
            </a:r>
            <a:r>
              <a:rPr lang="en-US" sz="1600" b="0" i="0" u="none" strike="noStrike" dirty="0" err="1">
                <a:solidFill>
                  <a:srgbClr val="000000"/>
                </a:solidFill>
                <a:effectLst/>
              </a:rPr>
              <a:t>Status.pdf</a:t>
            </a:r>
            <a:r>
              <a:rPr lang="en-US" sz="1600" b="0" i="0" u="none" strike="noStrike" dirty="0">
                <a:solidFill>
                  <a:srgbClr val="000000"/>
                </a:solidFill>
                <a:effectLst/>
              </a:rPr>
              <a:t> </a:t>
            </a:r>
            <a:endParaRPr lang="en-US" sz="1600" dirty="0">
              <a:effectLst/>
            </a:endParaRPr>
          </a:p>
        </p:txBody>
      </p:sp>
    </p:spTree>
    <p:custDataLst>
      <p:tags r:id="rId1"/>
    </p:custDataLst>
    <p:extLst>
      <p:ext uri="{BB962C8B-B14F-4D97-AF65-F5344CB8AC3E}">
        <p14:creationId xmlns:p14="http://schemas.microsoft.com/office/powerpoint/2010/main" val="100942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a:t>
            </a:r>
          </a:p>
        </p:txBody>
      </p:sp>
      <p:sp>
        <p:nvSpPr>
          <p:cNvPr id="5" name="Content Placeholder 4">
            <a:extLst>
              <a:ext uri="{FF2B5EF4-FFF2-40B4-BE49-F238E27FC236}">
                <a16:creationId xmlns:a16="http://schemas.microsoft.com/office/drawing/2014/main" id="{0EF999D0-2821-F4B8-DA7D-896170FD7994}"/>
              </a:ext>
            </a:extLst>
          </p:cNvPr>
          <p:cNvSpPr>
            <a:spLocks noGrp="1"/>
          </p:cNvSpPr>
          <p:nvPr>
            <p:ph sz="half" idx="1"/>
          </p:nvPr>
        </p:nvSpPr>
        <p:spPr>
          <a:xfrm>
            <a:off x="300596" y="1311483"/>
            <a:ext cx="11523552" cy="4734694"/>
          </a:xfrm>
        </p:spPr>
        <p:txBody>
          <a:bodyPr>
            <a:normAutofit fontScale="62500" lnSpcReduction="20000"/>
          </a:bodyPr>
          <a:lstStyle/>
          <a:p>
            <a:r>
              <a:rPr lang="en-US" b="0" i="0" u="none" strike="noStrike" dirty="0">
                <a:solidFill>
                  <a:srgbClr val="000000"/>
                </a:solidFill>
              </a:rPr>
              <a:t>Restrepo – </a:t>
            </a:r>
            <a:r>
              <a:rPr lang="en-US" b="0" i="0" u="none" strike="noStrike" dirty="0">
                <a:solidFill>
                  <a:srgbClr val="000000"/>
                </a:solidFill>
                <a:hlinkClick r:id="rId4"/>
              </a:rPr>
              <a:t>https://vimeo.com/517671942</a:t>
            </a:r>
            <a:endParaRPr lang="en-US" b="0" i="0" u="none" strike="noStrike" dirty="0">
              <a:solidFill>
                <a:srgbClr val="000000"/>
              </a:solidFill>
            </a:endParaRPr>
          </a:p>
          <a:p>
            <a:endParaRPr lang="en-US" b="0" i="0" u="none" strike="noStrike" dirty="0">
              <a:solidFill>
                <a:srgbClr val="000000"/>
              </a:solidFill>
            </a:endParaRPr>
          </a:p>
          <a:p>
            <a:r>
              <a:rPr lang="en-US" dirty="0">
                <a:solidFill>
                  <a:srgbClr val="000000"/>
                </a:solidFill>
                <a:effectLst/>
              </a:rPr>
              <a:t>Our Lonely Society, Sebastian Junger - </a:t>
            </a:r>
            <a:r>
              <a:rPr lang="en-US" dirty="0">
                <a:solidFill>
                  <a:srgbClr val="000000"/>
                </a:solidFill>
                <a:effectLst/>
                <a:hlinkClick r:id="rId5"/>
              </a:rPr>
              <a:t>https://youtu.be/o9DNWK6WfQw</a:t>
            </a:r>
            <a:endParaRPr lang="en-US" dirty="0">
              <a:solidFill>
                <a:srgbClr val="000000"/>
              </a:solidFill>
              <a:effectLst/>
            </a:endParaRPr>
          </a:p>
          <a:p>
            <a:endParaRPr lang="en-US" b="0" i="0" u="none" strike="noStrike" dirty="0">
              <a:solidFill>
                <a:srgbClr val="000000"/>
              </a:solidFill>
              <a:effectLst/>
            </a:endParaRPr>
          </a:p>
          <a:p>
            <a:r>
              <a:rPr lang="en-US" b="0" i="0" u="none" strike="noStrike" dirty="0">
                <a:solidFill>
                  <a:srgbClr val="000000"/>
                </a:solidFill>
                <a:effectLst/>
              </a:rPr>
              <a:t>Outward Bound Veterans - </a:t>
            </a:r>
            <a:r>
              <a:rPr lang="en-US" b="0" i="0" u="none" strike="noStrike" dirty="0">
                <a:solidFill>
                  <a:srgbClr val="000000"/>
                </a:solidFill>
                <a:effectLst/>
                <a:hlinkClick r:id="rId6"/>
              </a:rPr>
              <a:t>https://youtu.be/WWJnxTjSszQ</a:t>
            </a:r>
            <a:endParaRPr lang="en-US" b="0" i="0" u="none" strike="noStrike" dirty="0">
              <a:solidFill>
                <a:srgbClr val="000000"/>
              </a:solidFill>
              <a:effectLst/>
            </a:endParaRPr>
          </a:p>
          <a:p>
            <a:endParaRPr lang="en-US" b="0" i="0" u="none" strike="noStrike" dirty="0">
              <a:solidFill>
                <a:srgbClr val="000000"/>
              </a:solidFill>
              <a:effectLst/>
            </a:endParaRPr>
          </a:p>
          <a:p>
            <a:r>
              <a:rPr lang="en-US" b="0" i="0" u="none" strike="noStrike" dirty="0" err="1">
                <a:solidFill>
                  <a:srgbClr val="000000"/>
                </a:solidFill>
                <a:effectLst/>
              </a:rPr>
              <a:t>FreeThink</a:t>
            </a:r>
            <a:r>
              <a:rPr lang="en-US" b="0" i="0" u="none" strike="noStrike" dirty="0">
                <a:solidFill>
                  <a:srgbClr val="000000"/>
                </a:solidFill>
                <a:effectLst/>
              </a:rPr>
              <a:t>, Warrior Expeditions - </a:t>
            </a:r>
            <a:r>
              <a:rPr lang="en-US" b="0" i="0" u="none" strike="noStrike" dirty="0">
                <a:solidFill>
                  <a:srgbClr val="000000"/>
                </a:solidFill>
                <a:effectLst/>
                <a:hlinkClick r:id="rId7"/>
              </a:rPr>
              <a:t>https://youtu.be/fFEtvSjn0I4</a:t>
            </a:r>
            <a:endParaRPr lang="en-US" b="0" i="0" u="none" strike="noStrike" dirty="0">
              <a:solidFill>
                <a:srgbClr val="000000"/>
              </a:solidFill>
              <a:effectLst/>
            </a:endParaRPr>
          </a:p>
          <a:p>
            <a:endParaRPr lang="en-US" b="0" i="0" u="none" strike="noStrike" dirty="0">
              <a:solidFill>
                <a:srgbClr val="000000"/>
              </a:solidFill>
              <a:effectLst/>
            </a:endParaRPr>
          </a:p>
          <a:p>
            <a:r>
              <a:rPr lang="en-US" b="0" i="0" u="none" strike="noStrike" dirty="0">
                <a:solidFill>
                  <a:srgbClr val="000000"/>
                </a:solidFill>
                <a:effectLst/>
              </a:rPr>
              <a:t>The Hornet’s Nest - </a:t>
            </a:r>
            <a:r>
              <a:rPr lang="en-US" b="0" i="0" u="none" strike="noStrike" dirty="0">
                <a:solidFill>
                  <a:srgbClr val="000000"/>
                </a:solidFill>
                <a:effectLst/>
                <a:hlinkClick r:id="rId8"/>
              </a:rPr>
              <a:t>https://youtu.be/N0N0Kpa4HTY</a:t>
            </a:r>
            <a:endParaRPr lang="en-US" b="0" i="0" u="none" strike="noStrike" dirty="0">
              <a:solidFill>
                <a:srgbClr val="000000"/>
              </a:solidFill>
              <a:effectLst/>
            </a:endParaRPr>
          </a:p>
          <a:p>
            <a:pPr marL="0" indent="0">
              <a:buNone/>
            </a:pPr>
            <a:endParaRPr lang="en-US" b="0" i="0" u="none" strike="noStrike" dirty="0">
              <a:solidFill>
                <a:srgbClr val="000000"/>
              </a:solidFill>
              <a:effectLst/>
            </a:endParaRPr>
          </a:p>
          <a:p>
            <a:r>
              <a:rPr lang="en-US" b="0" i="0" u="none" strike="noStrike" dirty="0">
                <a:solidFill>
                  <a:srgbClr val="000000"/>
                </a:solidFill>
                <a:effectLst/>
              </a:rPr>
              <a:t>Treks For Vets, ASU - </a:t>
            </a:r>
            <a:r>
              <a:rPr lang="en-US" b="0" i="0" u="none" strike="noStrike" dirty="0">
                <a:solidFill>
                  <a:srgbClr val="000000"/>
                </a:solidFill>
                <a:effectLst/>
                <a:hlinkClick r:id="rId9"/>
              </a:rPr>
              <a:t>https://youtu.be/0dU2aoTwPes</a:t>
            </a:r>
            <a:endParaRPr lang="en-US" b="0" i="0" u="none" strike="noStrike" dirty="0">
              <a:solidFill>
                <a:srgbClr val="000000"/>
              </a:solidFill>
              <a:effectLst/>
            </a:endParaRPr>
          </a:p>
          <a:p>
            <a:endParaRPr lang="en-US" b="0" i="0" u="none" strike="noStrike" dirty="0">
              <a:solidFill>
                <a:srgbClr val="000000"/>
              </a:solidFill>
              <a:effectLst/>
            </a:endParaRPr>
          </a:p>
          <a:p>
            <a:r>
              <a:rPr lang="en-US" b="0" i="0" u="none" strike="noStrike" dirty="0">
                <a:solidFill>
                  <a:srgbClr val="000000"/>
                </a:solidFill>
                <a:effectLst/>
              </a:rPr>
              <a:t>Task Force on Outdoor Recreation for Veterans - </a:t>
            </a:r>
            <a:r>
              <a:rPr lang="en-US" b="0" i="0" u="none" strike="noStrike" dirty="0">
                <a:solidFill>
                  <a:srgbClr val="000000"/>
                </a:solidFill>
                <a:effectLst/>
                <a:hlinkClick r:id="rId10"/>
              </a:rPr>
              <a:t>https://www.federalregister.gov/documents/2022/02/23/2022-03734/notice-of-request-for-information-regarding-veterans-outdoor-recreation</a:t>
            </a:r>
            <a:endParaRPr lang="en-US" b="0" i="0" u="none" strike="noStrike" dirty="0">
              <a:solidFill>
                <a:srgbClr val="000000"/>
              </a:solidFill>
              <a:effectLst/>
            </a:endParaRPr>
          </a:p>
          <a:p>
            <a:endParaRPr lang="en-US" b="0" i="0" u="none" strike="noStrike" dirty="0">
              <a:solidFill>
                <a:srgbClr val="000000"/>
              </a:solidFill>
              <a:effectLst/>
            </a:endParaRPr>
          </a:p>
          <a:p>
            <a:endParaRPr lang="en-US" b="0" i="0" u="none" strike="noStrike" dirty="0">
              <a:solidFill>
                <a:srgbClr val="000000"/>
              </a:solidFill>
              <a:effectLst/>
            </a:endParaRPr>
          </a:p>
        </p:txBody>
      </p:sp>
    </p:spTree>
    <p:custDataLst>
      <p:tags r:id="rId1"/>
    </p:custDataLst>
    <p:extLst>
      <p:ext uri="{BB962C8B-B14F-4D97-AF65-F5344CB8AC3E}">
        <p14:creationId xmlns:p14="http://schemas.microsoft.com/office/powerpoint/2010/main" val="98267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sz="half" idx="1"/>
          </p:nvPr>
        </p:nvSpPr>
        <p:spPr>
          <a:xfrm>
            <a:off x="668449" y="1320700"/>
            <a:ext cx="5069558" cy="5102562"/>
          </a:xfrm>
        </p:spPr>
        <p:txBody>
          <a:bodyPr anchor="ctr">
            <a:normAutofit/>
          </a:bodyPr>
          <a:lstStyle/>
          <a:p>
            <a:pPr marL="0" indent="0" algn="l">
              <a:buNone/>
            </a:pPr>
            <a:r>
              <a:rPr lang="en-US" sz="2000" dirty="0">
                <a:solidFill>
                  <a:srgbClr val="16244B"/>
                </a:solidFill>
              </a:rPr>
              <a:t>Military Veteran  e</a:t>
            </a:r>
            <a:r>
              <a:rPr lang="en-US" sz="2000" b="0" i="0" u="none" strike="noStrike" dirty="0">
                <a:solidFill>
                  <a:srgbClr val="16244B"/>
                </a:solidFill>
                <a:effectLst/>
              </a:rPr>
              <a:t>nlisted after September 8, 1980</a:t>
            </a:r>
          </a:p>
          <a:p>
            <a:pPr algn="l"/>
            <a:r>
              <a:rPr lang="en-US" sz="2000" b="0" i="0" u="none" strike="noStrike" dirty="0">
                <a:solidFill>
                  <a:srgbClr val="333333"/>
                </a:solidFill>
                <a:effectLst/>
              </a:rPr>
              <a:t>A minimum service requirement exists. Service members must have served a minimum of 24 months of active duty to be considered a veteran. If the service member becomes disabled because of their time in the service, there is no minimum length of service to qualify for VA benefits.</a:t>
            </a:r>
            <a:endParaRPr lang="en-US" sz="2000" dirty="0">
              <a:effectLst/>
            </a:endParaRPr>
          </a:p>
          <a:p>
            <a:pPr marL="0" indent="0">
              <a:buNone/>
            </a:pPr>
            <a:r>
              <a:rPr lang="en-US" sz="2000" dirty="0">
                <a:effectLst/>
              </a:rPr>
              <a:t>38 U.S.C. § 101(2) provides: </a:t>
            </a:r>
            <a:endParaRPr lang="en-US" sz="2000" dirty="0"/>
          </a:p>
          <a:p>
            <a:r>
              <a:rPr lang="en-US" sz="2000" dirty="0">
                <a:effectLst/>
              </a:rPr>
              <a:t>The term "veteran" means a person who served in the active military, naval, or air service, and who was discharged or released therefrom under conditions other than dishonorable. </a:t>
            </a:r>
            <a:endParaRPr lang="en-US" sz="2000" dirty="0"/>
          </a:p>
          <a:p>
            <a:pPr marL="0" indent="0">
              <a:lnSpc>
                <a:spcPct val="110000"/>
              </a:lnSpc>
              <a:buNone/>
            </a:pPr>
            <a:endParaRPr lang="en-US" sz="2000" dirty="0"/>
          </a:p>
        </p:txBody>
      </p:sp>
      <p:sp>
        <p:nvSpPr>
          <p:cNvPr id="6" name="Content Placeholder 5"/>
          <p:cNvSpPr>
            <a:spLocks noGrp="1"/>
          </p:cNvSpPr>
          <p:nvPr>
            <p:ph sz="half" idx="2"/>
          </p:nvPr>
        </p:nvSpPr>
        <p:spPr>
          <a:xfrm>
            <a:off x="6070777" y="898591"/>
            <a:ext cx="5385519" cy="2530409"/>
          </a:xfrm>
        </p:spPr>
        <p:txBody>
          <a:bodyPr anchor="ctr"/>
          <a:lstStyle/>
          <a:p>
            <a:r>
              <a:rPr lang="en-US" sz="1800" dirty="0">
                <a:latin typeface="Calibri" panose="020F0502020204030204" pitchFamily="34" charset="0"/>
                <a:ea typeface="Calibri" panose="020F0502020204030204" pitchFamily="34" charset="0"/>
                <a:cs typeface="Times New Roman" panose="02020603050405020304" pitchFamily="18" charset="0"/>
              </a:rPr>
              <a:t>Outdoor activities refers to leisure pursuits that occur outdoors in natural or semi-natural settings. The primary aim is to experience enjoyment, pleasure, and personal growth through activities that are physically engaging, intellectually stimulating, or spiritually uplifting.</a:t>
            </a:r>
            <a:endParaRPr lang="en-US" dirty="0"/>
          </a:p>
        </p:txBody>
      </p:sp>
      <p:pic>
        <p:nvPicPr>
          <p:cNvPr id="5" name="Picture 4" descr="A stick figure camping with a campfire&#10;&#10;Description automatically generated">
            <a:extLst>
              <a:ext uri="{FF2B5EF4-FFF2-40B4-BE49-F238E27FC236}">
                <a16:creationId xmlns:a16="http://schemas.microsoft.com/office/drawing/2014/main" id="{9BA39267-01F0-1410-CF8A-5B77B9C97164}"/>
              </a:ext>
            </a:extLst>
          </p:cNvPr>
          <p:cNvPicPr>
            <a:picLocks noChangeAspect="1"/>
          </p:cNvPicPr>
          <p:nvPr/>
        </p:nvPicPr>
        <p:blipFill>
          <a:blip r:embed="rId4"/>
          <a:stretch>
            <a:fillRect/>
          </a:stretch>
        </p:blipFill>
        <p:spPr>
          <a:xfrm>
            <a:off x="6285554" y="2911645"/>
            <a:ext cx="3224460" cy="3224460"/>
          </a:xfrm>
          <a:prstGeom prst="rect">
            <a:avLst/>
          </a:prstGeom>
        </p:spPr>
      </p:pic>
    </p:spTree>
    <p:custDataLst>
      <p:tags r:id="rId1"/>
    </p:custDataLst>
    <p:extLst>
      <p:ext uri="{BB962C8B-B14F-4D97-AF65-F5344CB8AC3E}">
        <p14:creationId xmlns:p14="http://schemas.microsoft.com/office/powerpoint/2010/main" val="131615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sz="half" idx="1"/>
          </p:nvPr>
        </p:nvSpPr>
        <p:spPr>
          <a:xfrm>
            <a:off x="735703" y="1049864"/>
            <a:ext cx="5069558" cy="2394050"/>
          </a:xfrm>
        </p:spPr>
        <p:txBody>
          <a:bodyPr anchor="ctr">
            <a:normAutofit/>
          </a:bodyPr>
          <a:lstStyle/>
          <a:p>
            <a:r>
              <a:rPr lang="en-US" sz="1800" dirty="0">
                <a:effectLst/>
                <a:latin typeface="MinionPro"/>
              </a:rPr>
              <a:t>AUDIT</a:t>
            </a:r>
            <a:endParaRPr lang="en-US" sz="1800" dirty="0">
              <a:latin typeface="MinionPro"/>
            </a:endParaRPr>
          </a:p>
          <a:p>
            <a:pPr marL="0" indent="0">
              <a:buNone/>
            </a:pPr>
            <a:r>
              <a:rPr lang="en-US" sz="1800" dirty="0">
                <a:effectLst/>
                <a:latin typeface="MinionPro"/>
              </a:rPr>
              <a:t>The Alcohol Use Disorders Identification Test (AUDIT) is a 10-item screening tool developed by the World Health Organization (WHO) to assess alcohol consumption, drinking behaviors, and alcohol-related problems. </a:t>
            </a:r>
            <a:endParaRPr lang="en-US" sz="1400" dirty="0">
              <a:effectLst/>
            </a:endParaRPr>
          </a:p>
        </p:txBody>
      </p:sp>
      <p:pic>
        <p:nvPicPr>
          <p:cNvPr id="9" name="Picture 8" descr="A white sheet of paper with black text&#10;&#10;Description automatically generated">
            <a:extLst>
              <a:ext uri="{FF2B5EF4-FFF2-40B4-BE49-F238E27FC236}">
                <a16:creationId xmlns:a16="http://schemas.microsoft.com/office/drawing/2014/main" id="{0D619706-D0D2-FB9A-884F-00E442FF3840}"/>
              </a:ext>
            </a:extLst>
          </p:cNvPr>
          <p:cNvPicPr>
            <a:picLocks noChangeAspect="1"/>
          </p:cNvPicPr>
          <p:nvPr/>
        </p:nvPicPr>
        <p:blipFill>
          <a:blip r:embed="rId4"/>
          <a:stretch>
            <a:fillRect/>
          </a:stretch>
        </p:blipFill>
        <p:spPr>
          <a:xfrm>
            <a:off x="5651516" y="647700"/>
            <a:ext cx="3719570" cy="5562600"/>
          </a:xfrm>
          <a:prstGeom prst="rect">
            <a:avLst/>
          </a:prstGeom>
        </p:spPr>
      </p:pic>
    </p:spTree>
    <p:custDataLst>
      <p:tags r:id="rId1"/>
    </p:custDataLst>
    <p:extLst>
      <p:ext uri="{BB962C8B-B14F-4D97-AF65-F5344CB8AC3E}">
        <p14:creationId xmlns:p14="http://schemas.microsoft.com/office/powerpoint/2010/main" val="201352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sz="half" idx="1"/>
          </p:nvPr>
        </p:nvSpPr>
        <p:spPr>
          <a:xfrm>
            <a:off x="668449" y="1431991"/>
            <a:ext cx="10787848" cy="4204296"/>
          </a:xfrm>
        </p:spPr>
        <p:txBody>
          <a:bodyPr anchor="ctr">
            <a:noAutofit/>
          </a:bodyPr>
          <a:lstStyle/>
          <a:p>
            <a:pPr algn="l"/>
            <a:r>
              <a:rPr lang="en-US" sz="1800" b="1" i="0" u="none" strike="noStrike" dirty="0">
                <a:solidFill>
                  <a:srgbClr val="1B1B1B"/>
                </a:solidFill>
                <a:effectLst/>
                <a:latin typeface="Merriweather Web"/>
              </a:rPr>
              <a:t>Veteran Population</a:t>
            </a:r>
          </a:p>
          <a:p>
            <a:pPr algn="l"/>
            <a:r>
              <a:rPr lang="en-US" sz="1800" b="1" i="0" u="none" strike="noStrike" dirty="0">
                <a:solidFill>
                  <a:srgbClr val="1B1B1B"/>
                </a:solidFill>
                <a:effectLst/>
                <a:latin typeface="Merriweather Web"/>
              </a:rPr>
              <a:t>Did You Know?</a:t>
            </a:r>
          </a:p>
          <a:p>
            <a:pPr algn="l"/>
            <a:r>
              <a:rPr lang="en-US" sz="1800" b="0" i="0" u="none" strike="noStrike" dirty="0">
                <a:solidFill>
                  <a:srgbClr val="6666B7"/>
                </a:solidFill>
                <a:effectLst/>
                <a:latin typeface="Merriweather Web"/>
                <a:hlinkClick r:id="rId4"/>
              </a:rPr>
              <a:t>18.2 million</a:t>
            </a:r>
            <a:endParaRPr lang="en-US" sz="1800" b="1" i="0" u="none" strike="noStrike" dirty="0">
              <a:solidFill>
                <a:srgbClr val="1B1B1B"/>
              </a:solidFill>
              <a:effectLst/>
              <a:latin typeface="Merriweather Web"/>
            </a:endParaRPr>
          </a:p>
          <a:p>
            <a:pPr algn="l"/>
            <a:r>
              <a:rPr lang="en-US" sz="1800" b="0" i="0" u="none" strike="noStrike" dirty="0">
                <a:solidFill>
                  <a:srgbClr val="1B1B1B"/>
                </a:solidFill>
                <a:effectLst/>
                <a:latin typeface="Arial" panose="020B0604020202020204" pitchFamily="34" charset="0"/>
              </a:rPr>
              <a:t>The number of military veterans in the United States from 2015-2019.</a:t>
            </a:r>
          </a:p>
          <a:p>
            <a:pPr algn="l"/>
            <a:r>
              <a:rPr lang="en-US" sz="1800" b="0" i="0" u="none" strike="noStrike" dirty="0">
                <a:solidFill>
                  <a:srgbClr val="6666B7"/>
                </a:solidFill>
                <a:effectLst/>
                <a:latin typeface="Merriweather Web"/>
                <a:hlinkClick r:id="rId5"/>
              </a:rPr>
              <a:t>1.6 million</a:t>
            </a:r>
            <a:endParaRPr lang="en-US" sz="1800" b="1" i="0" u="none" strike="noStrike" dirty="0">
              <a:solidFill>
                <a:srgbClr val="1B1B1B"/>
              </a:solidFill>
              <a:effectLst/>
              <a:latin typeface="Merriweather Web"/>
            </a:endParaRPr>
          </a:p>
          <a:p>
            <a:pPr algn="l"/>
            <a:r>
              <a:rPr lang="en-US" sz="1800" b="0" i="0" u="none" strike="noStrike" dirty="0">
                <a:solidFill>
                  <a:srgbClr val="1B1B1B"/>
                </a:solidFill>
                <a:effectLst/>
                <a:latin typeface="Arial" panose="020B0604020202020204" pitchFamily="34" charset="0"/>
              </a:rPr>
              <a:t>The number of</a:t>
            </a:r>
            <a:r>
              <a:rPr lang="en-US" sz="1800" b="1" i="0" u="none" strike="noStrike" dirty="0">
                <a:solidFill>
                  <a:srgbClr val="1B1B1B"/>
                </a:solidFill>
                <a:effectLst/>
                <a:latin typeface="Arial" panose="020B0604020202020204" pitchFamily="34" charset="0"/>
              </a:rPr>
              <a:t> </a:t>
            </a:r>
            <a:r>
              <a:rPr lang="en-US" sz="1800" b="0" i="0" u="none" strike="noStrike" dirty="0">
                <a:solidFill>
                  <a:srgbClr val="1B1B1B"/>
                </a:solidFill>
                <a:effectLst/>
                <a:latin typeface="Arial" panose="020B0604020202020204" pitchFamily="34" charset="0"/>
              </a:rPr>
              <a:t>female veterans in the United States from 2015-2019.</a:t>
            </a:r>
          </a:p>
          <a:p>
            <a:pPr algn="l"/>
            <a:r>
              <a:rPr lang="en-US" sz="1800" b="1" i="0" u="none" strike="noStrike" dirty="0">
                <a:solidFill>
                  <a:srgbClr val="6666B7"/>
                </a:solidFill>
                <a:effectLst/>
                <a:latin typeface="Merriweather Web"/>
                <a:hlinkClick r:id="rId6"/>
              </a:rPr>
              <a:t>1.7%</a:t>
            </a:r>
            <a:endParaRPr lang="en-US" sz="1800" b="1" i="0" u="none" strike="noStrike" dirty="0">
              <a:solidFill>
                <a:srgbClr val="1B1B1B"/>
              </a:solidFill>
              <a:effectLst/>
              <a:latin typeface="Merriweather Web"/>
            </a:endParaRPr>
          </a:p>
          <a:p>
            <a:pPr algn="l"/>
            <a:r>
              <a:rPr lang="en-US" sz="1800" b="0" i="0" u="none" strike="noStrike" dirty="0">
                <a:solidFill>
                  <a:srgbClr val="1B1B1B"/>
                </a:solidFill>
                <a:effectLst/>
                <a:latin typeface="Arial" panose="020B0604020202020204" pitchFamily="34" charset="0"/>
              </a:rPr>
              <a:t>The percentage of veterans from 2015-2019 who were Asian Americans. Additionally, 77.2% were non-Hispanic White; 6.9% Hispanic or Latino (of any race); 11.9% African American; 0.8% American Indian or Alaska Native; 0.2% Native Hawaiian or Other Pacific Islander; and 1.3% were Some Other Race. (The numbers include only those reporting a single race.)</a:t>
            </a:r>
          </a:p>
          <a:p>
            <a:pPr algn="l"/>
            <a:r>
              <a:rPr lang="en-US" sz="1800" b="0" i="0" u="none" strike="noStrike" dirty="0">
                <a:solidFill>
                  <a:srgbClr val="6666B7"/>
                </a:solidFill>
                <a:effectLst/>
                <a:latin typeface="Merriweather Web"/>
                <a:hlinkClick r:id="rId6"/>
              </a:rPr>
              <a:t>23.5%</a:t>
            </a:r>
            <a:endParaRPr lang="en-US" sz="1800" b="1" i="0" u="none" strike="noStrike" dirty="0">
              <a:solidFill>
                <a:srgbClr val="1B1B1B"/>
              </a:solidFill>
              <a:effectLst/>
              <a:latin typeface="Merriweather Web"/>
            </a:endParaRPr>
          </a:p>
          <a:p>
            <a:pPr algn="l"/>
            <a:r>
              <a:rPr lang="en-US" sz="1800" b="0" i="0" u="none" strike="noStrike" dirty="0">
                <a:solidFill>
                  <a:srgbClr val="1B1B1B"/>
                </a:solidFill>
                <a:effectLst/>
                <a:latin typeface="Arial" panose="020B0604020202020204" pitchFamily="34" charset="0"/>
              </a:rPr>
              <a:t>The percentage of veterans ages 75 and older from 2015-2019. At the other end of the age spectrum, 8.8% were younger than age 35.</a:t>
            </a:r>
          </a:p>
        </p:txBody>
      </p:sp>
    </p:spTree>
    <p:custDataLst>
      <p:tags r:id="rId1"/>
    </p:custDataLst>
    <p:extLst>
      <p:ext uri="{BB962C8B-B14F-4D97-AF65-F5344CB8AC3E}">
        <p14:creationId xmlns:p14="http://schemas.microsoft.com/office/powerpoint/2010/main" val="298712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sz="half" idx="1"/>
          </p:nvPr>
        </p:nvSpPr>
        <p:spPr>
          <a:xfrm>
            <a:off x="668449" y="1489141"/>
            <a:ext cx="5058583" cy="4204296"/>
          </a:xfrm>
        </p:spPr>
        <p:txBody>
          <a:bodyPr anchor="ctr">
            <a:noAutofit/>
          </a:bodyPr>
          <a:lstStyle/>
          <a:p>
            <a:pPr>
              <a:lnSpc>
                <a:spcPct val="110000"/>
              </a:lnSpc>
            </a:pPr>
            <a:r>
              <a:rPr lang="en-US" sz="1800" dirty="0">
                <a:ea typeface="Calibri" panose="020F0502020204030204" pitchFamily="34" charset="0"/>
                <a:cs typeface="Times New Roman" panose="02020603050405020304" pitchFamily="18" charset="0"/>
              </a:rPr>
              <a:t>Alcohol misuse is consistently identified as a significant public health concern among military veterans</a:t>
            </a:r>
          </a:p>
          <a:p>
            <a:pPr>
              <a:lnSpc>
                <a:spcPct val="100000"/>
              </a:lnSpc>
            </a:pPr>
            <a:r>
              <a:rPr lang="en-US" sz="1800" dirty="0">
                <a:ea typeface="Calibri" panose="020F0502020204030204" pitchFamily="34" charset="0"/>
                <a:cs typeface="Times New Roman" panose="02020603050405020304" pitchFamily="18" charset="0"/>
              </a:rPr>
              <a:t>Research has shown rates of alcohol misuse are higher in the veteran population compared to civilian peers</a:t>
            </a:r>
            <a:endParaRPr lang="en-US" sz="1800" dirty="0">
              <a:cs typeface="Times New Roman" panose="02020603050405020304" pitchFamily="18" charset="0"/>
            </a:endParaRPr>
          </a:p>
          <a:p>
            <a:pPr>
              <a:lnSpc>
                <a:spcPct val="100000"/>
              </a:lnSpc>
            </a:pPr>
            <a:r>
              <a:rPr lang="en-US" sz="1800" i="0" u="none" strike="noStrike" dirty="0">
                <a:solidFill>
                  <a:srgbClr val="212121"/>
                </a:solidFill>
                <a:effectLst/>
              </a:rPr>
              <a:t>More than 40% of US military veterans have a life-time history of alcohol use disorder. Veterans with a life-time history of alcohol use disorder have substantial comorbid psychiatric burden, including elevated rates of suicidal ideation and attempts. Certain socio-demographic (e.g. younger age, male sex, lower education) and clinical (e.g. trauma burden, history of depression) characteristics are associated with increased risk of AUD.</a:t>
            </a:r>
            <a:endParaRPr lang="en-US" sz="1800" dirty="0"/>
          </a:p>
        </p:txBody>
      </p:sp>
      <p:sp>
        <p:nvSpPr>
          <p:cNvPr id="6" name="Content Placeholder 5"/>
          <p:cNvSpPr>
            <a:spLocks noGrp="1"/>
          </p:cNvSpPr>
          <p:nvPr>
            <p:ph sz="half" idx="2"/>
          </p:nvPr>
        </p:nvSpPr>
        <p:spPr>
          <a:xfrm>
            <a:off x="6070777" y="898591"/>
            <a:ext cx="5385519" cy="4204296"/>
          </a:xfrm>
        </p:spPr>
        <p:txBody>
          <a:bodyPr anchor="ctr"/>
          <a:lstStyle/>
          <a:p>
            <a:r>
              <a:rPr lang="en-US" sz="1800" dirty="0">
                <a:latin typeface="Calibri" panose="020F0502020204030204" pitchFamily="34" charset="0"/>
                <a:ea typeface="Calibri" panose="020F0502020204030204" pitchFamily="34" charset="0"/>
                <a:cs typeface="Times New Roman" panose="02020603050405020304" pitchFamily="18" charset="0"/>
              </a:rPr>
              <a:t>Recent literature has highlighted the therapeutic benefits of outdoor activities for veterans, including improved physical health, psychological wellbeing, and social connections</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latin typeface="Calibri" panose="020F0502020204030204" pitchFamily="34" charset="0"/>
                <a:ea typeface="Calibri" panose="020F0502020204030204" pitchFamily="34" charset="0"/>
                <a:cs typeface="Times New Roman" panose="02020603050405020304" pitchFamily="18" charset="0"/>
              </a:rPr>
              <a:t>The interplay between these outdoor activities and alcohol use patterns among veterans, however, </a:t>
            </a:r>
            <a:r>
              <a:rPr lang="en-US" sz="1800" b="1" kern="100" dirty="0">
                <a:latin typeface="Calibri" panose="020F0502020204030204" pitchFamily="34" charset="0"/>
                <a:ea typeface="Calibri" panose="020F0502020204030204" pitchFamily="34" charset="0"/>
                <a:cs typeface="Times New Roman" panose="02020603050405020304" pitchFamily="18" charset="0"/>
              </a:rPr>
              <a:t>remains underexplored</a:t>
            </a:r>
          </a:p>
          <a:p>
            <a:pPr marL="0" indent="0">
              <a:buNone/>
            </a:pPr>
            <a:endParaRPr lang="en-US" dirty="0"/>
          </a:p>
        </p:txBody>
      </p:sp>
    </p:spTree>
    <p:custDataLst>
      <p:tags r:id="rId1"/>
    </p:custDataLst>
    <p:extLst>
      <p:ext uri="{BB962C8B-B14F-4D97-AF65-F5344CB8AC3E}">
        <p14:creationId xmlns:p14="http://schemas.microsoft.com/office/powerpoint/2010/main" val="338883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sz="half" idx="1"/>
          </p:nvPr>
        </p:nvSpPr>
        <p:spPr>
          <a:xfrm>
            <a:off x="7155930" y="1678925"/>
            <a:ext cx="4300367" cy="3970318"/>
          </a:xfrm>
        </p:spPr>
        <p:txBody>
          <a:bodyPr anchor="ctr">
            <a:normAutofit/>
          </a:bodyPr>
          <a:lstStyle/>
          <a:p>
            <a:pPr>
              <a:lnSpc>
                <a:spcPct val="10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AUDIT model has been widely used in both clinical and research settings to identify individuals with hazardous and harmful patterns of alcohol consumption</a:t>
            </a:r>
          </a:p>
          <a:p>
            <a:pPr>
              <a:lnSpc>
                <a:spcPct val="100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AUDIT provides a comprehensive understanding of alcohol consumption, alcohol dependence symptoms, and alcohol-related problems, making it an ideal instrument for the proposed research</a:t>
            </a:r>
            <a:r>
              <a:rPr lang="en-US" sz="1200" dirty="0">
                <a:effectLst/>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dirty="0"/>
          </a:p>
        </p:txBody>
      </p:sp>
      <p:sp>
        <p:nvSpPr>
          <p:cNvPr id="4" name="TextBox 3">
            <a:extLst>
              <a:ext uri="{FF2B5EF4-FFF2-40B4-BE49-F238E27FC236}">
                <a16:creationId xmlns:a16="http://schemas.microsoft.com/office/drawing/2014/main" id="{F09D835B-61A4-F22A-6D50-664F9E5D3091}"/>
              </a:ext>
            </a:extLst>
          </p:cNvPr>
          <p:cNvSpPr txBox="1"/>
          <p:nvPr/>
        </p:nvSpPr>
        <p:spPr>
          <a:xfrm>
            <a:off x="668448" y="1438468"/>
            <a:ext cx="5902873" cy="3416320"/>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 The Alcohol Use Disorders Identification Test (AUDIT) is a 10-item screening tool developed by the World Health Organization (WHO) to assess alcohol consumption, drinking behaviors, and alcohol-related problems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Given the potential for outdoor activities to serve as a </a:t>
            </a:r>
            <a:r>
              <a:rPr lang="en-US" sz="1800" dirty="0">
                <a:effectLst/>
                <a:latin typeface="Calibri" panose="020F0502020204030204" pitchFamily="34" charset="0"/>
                <a:ea typeface="Calibri" panose="020F0502020204030204" pitchFamily="34" charset="0"/>
                <a:cs typeface="Times New Roman" panose="02020603050405020304" pitchFamily="18" charset="0"/>
              </a:rPr>
              <a:t>healthy coping mechanism, and thus potentially influencing alcohol use among veterans, there is a need for systematic investigation into this relationship</a:t>
            </a:r>
            <a:r>
              <a:rPr lang="en-US" dirty="0">
                <a:effectLst/>
              </a:rPr>
              <a:t> </a:t>
            </a: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69806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5140" y="2716992"/>
            <a:ext cx="3971405" cy="2834534"/>
          </a:xfrm>
        </p:spPr>
        <p:txBody>
          <a:bodyPr vert="horz" lIns="91440" tIns="45720" rIns="91440" bIns="45720" rtlCol="0" anchor="t">
            <a:normAutofit/>
          </a:bodyPr>
          <a:lstStyle/>
          <a:p>
            <a:pPr algn="l"/>
            <a:r>
              <a:rPr lang="en-US" sz="2500" dirty="0"/>
              <a:t>Is there a relationship between alcohol use among military veterans and engagement in outdoor activities</a:t>
            </a:r>
            <a:r>
              <a:rPr lang="en-US" sz="2500" kern="1200" dirty="0">
                <a:solidFill>
                  <a:schemeClr val="tx1"/>
                </a:solidFill>
                <a:effectLst/>
                <a:latin typeface="+mj-lt"/>
                <a:ea typeface="+mj-ea"/>
                <a:cs typeface="+mj-cs"/>
              </a:rPr>
              <a:t>?</a:t>
            </a:r>
            <a:br>
              <a:rPr lang="en-US" sz="2500" kern="1200" dirty="0">
                <a:solidFill>
                  <a:schemeClr val="tx1"/>
                </a:solidFill>
                <a:effectLst/>
                <a:latin typeface="+mj-lt"/>
                <a:ea typeface="+mj-ea"/>
                <a:cs typeface="+mj-cs"/>
              </a:rPr>
            </a:br>
            <a:endParaRPr lang="en-US" sz="2500" kern="1200" dirty="0">
              <a:solidFill>
                <a:schemeClr val="tx1"/>
              </a:solidFill>
              <a:latin typeface="+mj-lt"/>
              <a:ea typeface="+mj-ea"/>
              <a:cs typeface="+mj-cs"/>
            </a:endParaRPr>
          </a:p>
        </p:txBody>
      </p:sp>
      <p:cxnSp>
        <p:nvCxnSpPr>
          <p:cNvPr id="13" name="Straight Connector 10">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A3AC80FF-AED2-F674-3898-47723FCEDDAA}"/>
              </a:ext>
            </a:extLst>
          </p:cNvPr>
          <p:cNvPicPr>
            <a:picLocks noGrp="1" noChangeAspect="1"/>
          </p:cNvPicPr>
          <p:nvPr>
            <p:ph type="pic" sz="quarter" idx="4294967295"/>
          </p:nvPr>
        </p:nvPicPr>
        <p:blipFill>
          <a:blip r:embed="rId3"/>
          <a:srcRect t="17767" b="17767"/>
          <a:stretch>
            <a:fillRect/>
          </a:stretch>
        </p:blipFill>
        <p:spPr>
          <a:xfrm>
            <a:off x="5034921" y="1959807"/>
            <a:ext cx="6077387" cy="3130353"/>
          </a:xfrm>
          <a:prstGeom prst="rect">
            <a:avLst/>
          </a:prstGeom>
        </p:spPr>
      </p:pic>
      <p:sp>
        <p:nvSpPr>
          <p:cNvPr id="3" name="TextBox 2">
            <a:extLst>
              <a:ext uri="{FF2B5EF4-FFF2-40B4-BE49-F238E27FC236}">
                <a16:creationId xmlns:a16="http://schemas.microsoft.com/office/drawing/2014/main" id="{2CDEDC74-952E-7115-D124-21D4E754E38B}"/>
              </a:ext>
            </a:extLst>
          </p:cNvPr>
          <p:cNvSpPr txBox="1"/>
          <p:nvPr/>
        </p:nvSpPr>
        <p:spPr>
          <a:xfrm>
            <a:off x="865140" y="1883986"/>
            <a:ext cx="3300647" cy="584775"/>
          </a:xfrm>
          <a:prstGeom prst="rect">
            <a:avLst/>
          </a:prstGeom>
          <a:noFill/>
        </p:spPr>
        <p:txBody>
          <a:bodyPr wrap="none" rtlCol="0">
            <a:spAutoFit/>
          </a:bodyPr>
          <a:lstStyle/>
          <a:p>
            <a:r>
              <a:rPr lang="en-US" sz="3200" dirty="0"/>
              <a:t>Research Question</a:t>
            </a:r>
          </a:p>
        </p:txBody>
      </p:sp>
    </p:spTree>
    <p:extLst>
      <p:ext uri="{BB962C8B-B14F-4D97-AF65-F5344CB8AC3E}">
        <p14:creationId xmlns:p14="http://schemas.microsoft.com/office/powerpoint/2010/main" val="111846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sz="half" idx="1"/>
          </p:nvPr>
        </p:nvSpPr>
        <p:spPr>
          <a:xfrm>
            <a:off x="668448" y="2308782"/>
            <a:ext cx="5069558" cy="3013849"/>
          </a:xfrm>
        </p:spPr>
        <p:txBody>
          <a:bodyPr anchor="ctr">
            <a:noAutofit/>
          </a:bodyPr>
          <a:lstStyle/>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Cross-sectional </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Recruitment of military veteran participants from 11 outdoor education/experience providers nationwide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Educate participants on study and apply AUDIT questionnaire prior to participation in activities – delivered by program staff, not researcher</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Adults over 18 years old</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US Military Veterans</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Participants must be involved in outdoor activities at least once a week</a:t>
            </a:r>
          </a:p>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Alcohol use within last year</a:t>
            </a:r>
          </a:p>
          <a:p>
            <a:pPr marL="0" indent="0">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in a life jacket&#10;&#10;Description automatically generated">
            <a:extLst>
              <a:ext uri="{FF2B5EF4-FFF2-40B4-BE49-F238E27FC236}">
                <a16:creationId xmlns:a16="http://schemas.microsoft.com/office/drawing/2014/main" id="{2F7BBCDE-DF53-0F99-B3B5-6C502C94914E}"/>
              </a:ext>
            </a:extLst>
          </p:cNvPr>
          <p:cNvPicPr>
            <a:picLocks noChangeAspect="1"/>
          </p:cNvPicPr>
          <p:nvPr/>
        </p:nvPicPr>
        <p:blipFill>
          <a:blip r:embed="rId4"/>
          <a:stretch>
            <a:fillRect/>
          </a:stretch>
        </p:blipFill>
        <p:spPr>
          <a:xfrm>
            <a:off x="6453995" y="1738030"/>
            <a:ext cx="4518567" cy="3013848"/>
          </a:xfrm>
          <a:prstGeom prst="rect">
            <a:avLst/>
          </a:prstGeom>
        </p:spPr>
      </p:pic>
    </p:spTree>
    <p:custDataLst>
      <p:tags r:id="rId1"/>
    </p:custDataLst>
    <p:extLst>
      <p:ext uri="{BB962C8B-B14F-4D97-AF65-F5344CB8AC3E}">
        <p14:creationId xmlns:p14="http://schemas.microsoft.com/office/powerpoint/2010/main" val="356189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a:t>
            </a:r>
          </a:p>
        </p:txBody>
      </p:sp>
      <p:sp>
        <p:nvSpPr>
          <p:cNvPr id="3" name="Content Placeholder 2"/>
          <p:cNvSpPr>
            <a:spLocks noGrp="1"/>
          </p:cNvSpPr>
          <p:nvPr>
            <p:ph sz="half" idx="1"/>
          </p:nvPr>
        </p:nvSpPr>
        <p:spPr>
          <a:xfrm>
            <a:off x="668448" y="2036375"/>
            <a:ext cx="10787848" cy="3013849"/>
          </a:xfrm>
        </p:spPr>
        <p:txBody>
          <a:bodyPr anchor="ctr">
            <a:noAutofit/>
          </a:bodyPr>
          <a:lstStyle/>
          <a:p>
            <a:pPr marL="342900" marR="0" lvl="0" indent="-342900">
              <a:lnSpc>
                <a:spcPct val="150000"/>
              </a:lnSpc>
              <a:spcBef>
                <a:spcPts val="0"/>
              </a:spcBef>
              <a:spcAft>
                <a:spcPts val="0"/>
              </a:spcAft>
              <a:buFont typeface="+mj-lt"/>
              <a:buAutoNum type="arabicPeriod"/>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Descriptive Statistics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To provide a basic understanding of the distribution of AUDIT scores, means, medians, modes, ranges, and standard deviations will be calculated.</a:t>
            </a:r>
          </a:p>
          <a:p>
            <a:pPr marL="342900" marR="0" lvl="0" indent="-342900">
              <a:lnSpc>
                <a:spcPct val="150000"/>
              </a:lnSpc>
              <a:spcBef>
                <a:spcPts val="0"/>
              </a:spcBef>
              <a:spcAft>
                <a:spcPts val="0"/>
              </a:spcAft>
              <a:buFont typeface="+mj-lt"/>
              <a:buAutoNum type="arabicPeriod"/>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ANOVA (Analysis of Variance)</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latin typeface="Calibri" panose="020F0502020204030204" pitchFamily="34" charset="0"/>
                <a:ea typeface="Calibri" panose="020F0502020204030204" pitchFamily="34" charset="0"/>
                <a:cs typeface="Times New Roman" panose="02020603050405020304" pitchFamily="18" charset="0"/>
              </a:rPr>
              <a:t>There will be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different types of outdoor activities, an ANOVA could be used to detect differences in mean AUDIT scores among the groups.</a:t>
            </a:r>
          </a:p>
          <a:p>
            <a:pPr marL="342900" marR="0" lvl="0" indent="-342900">
              <a:lnSpc>
                <a:spcPct val="150000"/>
              </a:lnSpc>
              <a:spcBef>
                <a:spcPts val="0"/>
              </a:spcBef>
              <a:spcAft>
                <a:spcPts val="0"/>
              </a:spcAft>
              <a:buFont typeface="+mj-lt"/>
              <a:buAutoNum type="arabicPeriod"/>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Regression Analysis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To identify predictors of alcohol use (e.g., frequency of outdoor activity, type of outdoor activity, age, or PTSD symptoms), linear or logistic regression models will be applied.</a:t>
            </a:r>
          </a:p>
          <a:p>
            <a:pPr marL="342900" marR="0" lvl="0" indent="-342900">
              <a:lnSpc>
                <a:spcPct val="150000"/>
              </a:lnSpc>
              <a:spcBef>
                <a:spcPts val="0"/>
              </a:spcBef>
              <a:spcAft>
                <a:spcPts val="0"/>
              </a:spcAft>
              <a:buFont typeface="+mj-lt"/>
              <a:buAutoNum type="arabicPeriod"/>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Correlation Analysis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Pearson's or Spearman's correlation coefficients could be used to explore relationships between AUDIT scores and other continuous variables like age, duration of outdoor activities, or mental health measures.</a:t>
            </a:r>
          </a:p>
          <a:p>
            <a:pPr marL="342900" marR="0" lvl="0" indent="-342900">
              <a:lnSpc>
                <a:spcPct val="150000"/>
              </a:lnSpc>
              <a:spcBef>
                <a:spcPts val="0"/>
              </a:spcBef>
              <a:spcAft>
                <a:spcPts val="0"/>
              </a:spcAft>
              <a:buFont typeface="+mj-lt"/>
              <a:buAutoNum type="arabicPeriod"/>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Chi-Squared Tests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If dealing with categorical variables, Chi-squared tests could be used to explore associations between AUDIT categories (e.g., low-risk, high-risk) and other categorical factors such as engagement in specific types of outdoor activities.</a:t>
            </a:r>
          </a:p>
        </p:txBody>
      </p:sp>
    </p:spTree>
    <p:custDataLst>
      <p:tags r:id="rId1"/>
    </p:custDataLst>
    <p:extLst>
      <p:ext uri="{BB962C8B-B14F-4D97-AF65-F5344CB8AC3E}">
        <p14:creationId xmlns:p14="http://schemas.microsoft.com/office/powerpoint/2010/main" val="701916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15761</TotalTime>
  <Words>3185</Words>
  <Application>Microsoft Macintosh PowerPoint</Application>
  <PresentationFormat>Widescreen</PresentationFormat>
  <Paragraphs>169</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BlinkMacSystemFont</vt:lpstr>
      <vt:lpstr>Calibri</vt:lpstr>
      <vt:lpstr>Calibri Light</vt:lpstr>
      <vt:lpstr>Merriweather Web</vt:lpstr>
      <vt:lpstr>MinionPro</vt:lpstr>
      <vt:lpstr>Söhne</vt:lpstr>
      <vt:lpstr>Office Theme</vt:lpstr>
      <vt:lpstr>An Application of the AUDIT Model to Assess Alcohol Use Among Military Veterans Participating in Outdoor Activities </vt:lpstr>
      <vt:lpstr>Definitions</vt:lpstr>
      <vt:lpstr>Definitions</vt:lpstr>
      <vt:lpstr>Background</vt:lpstr>
      <vt:lpstr>Background</vt:lpstr>
      <vt:lpstr>Background</vt:lpstr>
      <vt:lpstr>Is there a relationship between alcohol use among military veterans and engagement in outdoor activities? </vt:lpstr>
      <vt:lpstr>Methods</vt:lpstr>
      <vt:lpstr>Analytics</vt:lpstr>
      <vt:lpstr>Timeline</vt:lpstr>
      <vt:lpstr>Outcomes</vt:lpstr>
      <vt:lpstr>Thank you for the training and inspiration!</vt:lpstr>
      <vt:lpstr>References</vt:lpstr>
      <vt:lpstr>Additional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Application of the AUDIT Model to Assess Alcohol Use among Military Veterans Participating in Outdoor Activities </dc:title>
  <dc:creator>Stephen Otero</dc:creator>
  <cp:lastModifiedBy>Stephen Otero</cp:lastModifiedBy>
  <cp:revision>5</cp:revision>
  <dcterms:created xsi:type="dcterms:W3CDTF">2023-07-14T16:04:51Z</dcterms:created>
  <dcterms:modified xsi:type="dcterms:W3CDTF">2023-08-03T13:43:24Z</dcterms:modified>
</cp:coreProperties>
</file>