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media/image10.jpg" ContentType="image/jpg"/>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1.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4.jpg" ContentType="image/jpg"/>
  <Override PartName="/ppt/media/image115.jpg" ContentType="image/jpg"/>
  <Override PartName="/ppt/media/image116.jpg" ContentType="image/jpg"/>
  <Override PartName="/ppt/media/image117.jpg" ContentType="image/jpg"/>
  <Override PartName="/ppt/media/image118.jpg" ContentType="image/jpg"/>
  <Override PartName="/ppt/media/image119.jpg" ContentType="image/jpg"/>
  <Override PartName="/ppt/media/image120.jpg" ContentType="image/jpg"/>
  <Override PartName="/ppt/media/image121.jpg" ContentType="image/jpg"/>
  <Override PartName="/ppt/media/image122.jpg" ContentType="image/jpg"/>
  <Override PartName="/ppt/media/image123.jpg" ContentType="image/jpg"/>
  <Override PartName="/ppt/media/image124.jpg" ContentType="image/jpg"/>
  <Override PartName="/ppt/media/image125.jpg" ContentType="image/jpg"/>
  <Override PartName="/ppt/media/image127.jpg" ContentType="image/jpg"/>
  <Override PartName="/ppt/media/image129.jpg" ContentType="image/jpg"/>
  <Override PartName="/ppt/media/image136.jpg" ContentType="image/jpg"/>
  <Override PartName="/ppt/media/image137.jpg" ContentType="image/jpg"/>
  <Override PartName="/ppt/media/image145.jpg" ContentType="image/jpg"/>
  <Override PartName="/ppt/media/image146.jpg" ContentType="image/jpg"/>
  <Override PartName="/ppt/media/image147.jpg" ContentType="image/jpg"/>
  <Override PartName="/ppt/media/image148.jpg" ContentType="image/jpg"/>
  <Override PartName="/ppt/media/image151.jpg" ContentType="image/jpg"/>
  <Override PartName="/ppt/media/image152.jpg" ContentType="image/jpg"/>
  <Override PartName="/ppt/media/image153.jpg" ContentType="image/jpg"/>
  <Override PartName="/ppt/media/image154.jpg" ContentType="image/jpg"/>
  <Override PartName="/ppt/media/image157.jpg" ContentType="image/jpg"/>
  <Override PartName="/ppt/media/image161.jpg" ContentType="image/jpg"/>
  <Override PartName="/ppt/media/image162.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media/image168.jpg" ContentType="image/jpg"/>
  <Override PartName="/ppt/media/image169.jpg" ContentType="image/jpg"/>
  <Override PartName="/ppt/media/image170.jpg" ContentType="image/jpg"/>
  <Override PartName="/ppt/media/image171.jpg" ContentType="image/jpg"/>
  <Override PartName="/ppt/media/image172.jpg" ContentType="image/jpg"/>
  <Override PartName="/ppt/media/image173.jpg" ContentType="image/jpg"/>
  <Override PartName="/ppt/media/image176.jpg" ContentType="image/jpg"/>
  <Override PartName="/ppt/media/image177.jpg" ContentType="image/jpg"/>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4" r:id="rId1"/>
    <p:sldMasterId id="2147484342" r:id="rId2"/>
    <p:sldMasterId id="2147483973" r:id="rId3"/>
    <p:sldMasterId id="2147484326" r:id="rId4"/>
    <p:sldMasterId id="2147483995" r:id="rId5"/>
    <p:sldMasterId id="2147483792" r:id="rId6"/>
    <p:sldMasterId id="2147483871" r:id="rId7"/>
    <p:sldMasterId id="2147483706" r:id="rId8"/>
    <p:sldMasterId id="2147484088" r:id="rId9"/>
    <p:sldMasterId id="2147483739" r:id="rId10"/>
    <p:sldMasterId id="2147484310" r:id="rId11"/>
    <p:sldMasterId id="2147484215" r:id="rId12"/>
    <p:sldMasterId id="2147484231" r:id="rId13"/>
    <p:sldMasterId id="2147484346" r:id="rId14"/>
    <p:sldMasterId id="2147483648" r:id="rId15"/>
  </p:sldMasterIdLst>
  <p:notesMasterIdLst>
    <p:notesMasterId r:id="rId141"/>
  </p:notesMasterIdLst>
  <p:sldIdLst>
    <p:sldId id="265" r:id="rId16"/>
    <p:sldId id="258" r:id="rId17"/>
    <p:sldId id="259" r:id="rId18"/>
    <p:sldId id="260" r:id="rId19"/>
    <p:sldId id="507" r:id="rId20"/>
    <p:sldId id="508" r:id="rId21"/>
    <p:sldId id="256" r:id="rId22"/>
    <p:sldId id="262" r:id="rId23"/>
    <p:sldId id="266" r:id="rId24"/>
    <p:sldId id="264" r:id="rId25"/>
    <p:sldId id="268" r:id="rId26"/>
    <p:sldId id="269" r:id="rId27"/>
    <p:sldId id="503"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504" r:id="rId46"/>
    <p:sldId id="289" r:id="rId47"/>
    <p:sldId id="290" r:id="rId48"/>
    <p:sldId id="291" r:id="rId49"/>
    <p:sldId id="292" r:id="rId50"/>
    <p:sldId id="384" r:id="rId51"/>
    <p:sldId id="294" r:id="rId52"/>
    <p:sldId id="295" r:id="rId53"/>
    <p:sldId id="296" r:id="rId54"/>
    <p:sldId id="297" r:id="rId55"/>
    <p:sldId id="298" r:id="rId56"/>
    <p:sldId id="505"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82" r:id="rId134"/>
    <p:sldId id="376" r:id="rId135"/>
    <p:sldId id="377" r:id="rId136"/>
    <p:sldId id="378" r:id="rId137"/>
    <p:sldId id="379" r:id="rId138"/>
    <p:sldId id="380" r:id="rId139"/>
    <p:sldId id="381"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75CF94-BECE-487A-BFC2-E42C1D4252C8}">
          <p14:sldIdLst>
            <p14:sldId id="265"/>
            <p14:sldId id="258"/>
            <p14:sldId id="259"/>
            <p14:sldId id="260"/>
            <p14:sldId id="507"/>
            <p14:sldId id="508"/>
            <p14:sldId id="256"/>
            <p14:sldId id="262"/>
            <p14:sldId id="266"/>
            <p14:sldId id="264"/>
          </p14:sldIdLst>
        </p14:section>
        <p14:section name="Ken Winters" id="{4015B262-7E2F-4E2D-B760-F661A448A5C5}">
          <p14:sldIdLst>
            <p14:sldId id="268"/>
            <p14:sldId id="269"/>
            <p14:sldId id="503"/>
            <p14:sldId id="271"/>
            <p14:sldId id="272"/>
            <p14:sldId id="273"/>
            <p14:sldId id="274"/>
            <p14:sldId id="275"/>
            <p14:sldId id="276"/>
            <p14:sldId id="277"/>
            <p14:sldId id="278"/>
            <p14:sldId id="279"/>
            <p14:sldId id="280"/>
            <p14:sldId id="281"/>
            <p14:sldId id="282"/>
            <p14:sldId id="283"/>
            <p14:sldId id="284"/>
            <p14:sldId id="285"/>
            <p14:sldId id="286"/>
            <p14:sldId id="287"/>
            <p14:sldId id="504"/>
            <p14:sldId id="289"/>
            <p14:sldId id="290"/>
            <p14:sldId id="291"/>
            <p14:sldId id="292"/>
            <p14:sldId id="384"/>
            <p14:sldId id="294"/>
            <p14:sldId id="295"/>
            <p14:sldId id="296"/>
            <p14:sldId id="297"/>
            <p14:sldId id="298"/>
          </p14:sldIdLst>
        </p14:section>
        <p14:section name="Matt" id="{36A72DFD-8A0B-4794-8F89-6A9EAD2EDE42}">
          <p14:sldIdLst>
            <p14:sldId id="505"/>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Lst>
        </p14:section>
        <p14:section name="Sue Thau" id="{75462E13-C96B-4C3B-8DB8-F845BE2D37EF}">
          <p14:sldIdLst>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82"/>
            <p14:sldId id="376"/>
            <p14:sldId id="377"/>
            <p14:sldId id="378"/>
            <p14:sldId id="379"/>
            <p14:sldId id="380"/>
            <p14:sldId id="3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625" autoAdjust="0"/>
    <p:restoredTop sz="68497" autoAdjust="0"/>
  </p:normalViewPr>
  <p:slideViewPr>
    <p:cSldViewPr snapToGrid="0">
      <p:cViewPr>
        <p:scale>
          <a:sx n="50" d="100"/>
          <a:sy n="50" d="100"/>
        </p:scale>
        <p:origin x="941" y="178"/>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2A613-EBEA-4DAE-820B-7F566EB629A3}"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F0573-9A1A-4840-A875-AF0E9B32185C}" type="slidenum">
              <a:rPr lang="en-US" smtClean="0"/>
              <a:t>‹#›</a:t>
            </a:fld>
            <a:endParaRPr lang="en-US"/>
          </a:p>
        </p:txBody>
      </p:sp>
    </p:spTree>
    <p:extLst>
      <p:ext uri="{BB962C8B-B14F-4D97-AF65-F5344CB8AC3E}">
        <p14:creationId xmlns:p14="http://schemas.microsoft.com/office/powerpoint/2010/main" val="3128038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aping360.com/learn/hhc/"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vaping360.com/learn/thc-o/" TargetMode="External"/><Relationship Id="rId4" Type="http://schemas.openxmlformats.org/officeDocument/2006/relationships/hyperlink" Target="https://vaping360.com/learn/thc-p/"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aping360.com/learn/hhc/"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vaping360.com/learn/thc-o/" TargetMode="External"/><Relationship Id="rId4" Type="http://schemas.openxmlformats.org/officeDocument/2006/relationships/hyperlink" Target="https://vaping360.com/learn/thc-p/"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10000"/>
              </a:lnSpc>
              <a:buNone/>
            </a:pPr>
            <a:r>
              <a:rPr lang="en-US" sz="1200" dirty="0">
                <a:latin typeface="Arial" panose="020B0604020202020204" pitchFamily="34" charset="0"/>
                <a:cs typeface="Arial" panose="020B0604020202020204" pitchFamily="34" charset="0"/>
              </a:rPr>
              <a:t>Welcome everyone, thank you for joining us today for the Semi-Synthetic Cannabis Products: Public Health Concerns and Policy Solutions hosted by the PTTC Network Cannabis Risk Workgroup.</a:t>
            </a:r>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30306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B326E-F939-4D0F-8FE5-99AE97D437A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0644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0209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5469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B326E-F939-4D0F-8FE5-99AE97D437A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15602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They referred to “analogs” because similar to the chemical  structure to Delta 9 or THC.  And they are a group for which there is some research-based information.</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Those on list after Delta-9</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found naturally in cannabis plant</a:t>
            </a:r>
            <a:r>
              <a:rPr lang="en-US" sz="1200" kern="1200" baseline="0" dirty="0">
                <a:solidFill>
                  <a:schemeClr val="tx1"/>
                </a:solidFill>
                <a:effectLst/>
                <a:latin typeface="+mn-lt"/>
                <a:ea typeface="+mn-ea"/>
                <a:cs typeface="+mn-cs"/>
              </a:rPr>
              <a:t> but </a:t>
            </a:r>
            <a:r>
              <a:rPr lang="en-US" sz="1200" kern="1200" dirty="0">
                <a:solidFill>
                  <a:schemeClr val="tx1"/>
                </a:solidFill>
                <a:effectLst/>
                <a:latin typeface="+mn-lt"/>
                <a:ea typeface="+mn-ea"/>
                <a:cs typeface="+mn-cs"/>
              </a:rPr>
              <a:t>only in very small quantities.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produce commercial delta 8 or delta 10 products, legal hemp-derived CBD is treated with heat or chemical catalysts to convert it into the other cannabinoids.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same is true of the newly commercialized delta 11 THC and other popular cannabinoids closely related to THC, like </a:t>
            </a:r>
            <a:r>
              <a:rPr lang="en-US" sz="1200" kern="1200" dirty="0">
                <a:solidFill>
                  <a:schemeClr val="tx1"/>
                </a:solidFill>
                <a:effectLst/>
                <a:latin typeface="+mn-lt"/>
                <a:ea typeface="+mn-ea"/>
                <a:cs typeface="+mn-cs"/>
                <a:hlinkClick r:id="rId3"/>
              </a:rPr>
              <a:t>HHC</a:t>
            </a:r>
            <a:r>
              <a:rPr lang="en-US" sz="1200" kern="1200" dirty="0">
                <a:solidFill>
                  <a:schemeClr val="tx1"/>
                </a:solidFill>
                <a:effectLst/>
                <a:latin typeface="+mn-lt"/>
                <a:ea typeface="+mn-ea"/>
                <a:cs typeface="+mn-cs"/>
              </a:rPr>
              <a:t> and </a:t>
            </a:r>
            <a:r>
              <a:rPr lang="en-US" sz="1200" kern="1200" dirty="0">
                <a:solidFill>
                  <a:schemeClr val="tx1"/>
                </a:solidFill>
                <a:effectLst/>
                <a:latin typeface="+mn-lt"/>
                <a:ea typeface="+mn-ea"/>
                <a:cs typeface="+mn-cs"/>
                <a:hlinkClick r:id="rId4"/>
              </a:rPr>
              <a:t>THCP</a:t>
            </a:r>
            <a:r>
              <a:rPr lang="en-US" sz="1200" kern="1200" dirty="0">
                <a:solidFill>
                  <a:schemeClr val="tx1"/>
                </a:solidFill>
                <a:effectLst/>
                <a:latin typeface="+mn-lt"/>
                <a:ea typeface="+mn-ea"/>
                <a:cs typeface="+mn-cs"/>
              </a:rPr>
              <a:t>. Cannabinoids not found naturally in the hemp plant (like </a:t>
            </a:r>
            <a:r>
              <a:rPr lang="en-US" sz="1200" kern="1200" dirty="0">
                <a:solidFill>
                  <a:schemeClr val="tx1"/>
                </a:solidFill>
                <a:effectLst/>
                <a:latin typeface="+mn-lt"/>
                <a:ea typeface="+mn-ea"/>
                <a:cs typeface="+mn-cs"/>
                <a:hlinkClick r:id="rId5"/>
              </a:rPr>
              <a:t>THC-O</a:t>
            </a:r>
            <a:r>
              <a:rPr lang="en-US" sz="1200" kern="1200" dirty="0">
                <a:solidFill>
                  <a:schemeClr val="tx1"/>
                </a:solidFill>
                <a:effectLst/>
                <a:latin typeface="+mn-lt"/>
                <a:ea typeface="+mn-ea"/>
                <a:cs typeface="+mn-cs"/>
              </a:rPr>
              <a:t>) cannot be legally produced from hemp-derived CBD, even though it is possible to do so.</a:t>
            </a:r>
          </a:p>
          <a:p>
            <a:endParaRPr lang="en-US" altLang="en-US" dirty="0"/>
          </a:p>
          <a:p>
            <a:r>
              <a:rPr lang="en-US" altLang="en-US" dirty="0"/>
              <a:t>THCP binds 33 times more readily with the body’s CB1 receptors, possibly making it the strongest commercially available cannabinoid. However, that’s a big “possibly.” There’s no actual proof that enhanced receptor binding translates to ultra-high potency.</a:t>
            </a:r>
          </a:p>
        </p:txBody>
      </p:sp>
    </p:spTree>
    <p:extLst>
      <p:ext uri="{BB962C8B-B14F-4D97-AF65-F5344CB8AC3E}">
        <p14:creationId xmlns:p14="http://schemas.microsoft.com/office/powerpoint/2010/main" val="261039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group: because virtually no research on their</a:t>
            </a:r>
            <a:r>
              <a:rPr lang="en-US" baseline="0" dirty="0"/>
              <a:t> effects; only anecdotal reports; consumer beware about claims of their effects</a:t>
            </a:r>
            <a:endParaRPr lang="en-US" dirty="0"/>
          </a:p>
        </p:txBody>
      </p:sp>
      <p:sp>
        <p:nvSpPr>
          <p:cNvPr id="4" name="Slide Number Placeholder 3"/>
          <p:cNvSpPr>
            <a:spLocks noGrp="1"/>
          </p:cNvSpPr>
          <p:nvPr>
            <p:ph type="sldNum" sz="quarter" idx="10"/>
          </p:nvPr>
        </p:nvSpPr>
        <p:spPr/>
        <p:txBody>
          <a:bodyPr/>
          <a:lstStyle/>
          <a:p>
            <a:fld id="{674A6A84-9076-498A-B032-930CC7BA585C}" type="slidenum">
              <a:rPr lang="en-US" smtClean="0"/>
              <a:t>16</a:t>
            </a:fld>
            <a:endParaRPr lang="en-US"/>
          </a:p>
        </p:txBody>
      </p:sp>
    </p:spTree>
    <p:extLst>
      <p:ext uri="{BB962C8B-B14F-4D97-AF65-F5344CB8AC3E}">
        <p14:creationId xmlns:p14="http://schemas.microsoft.com/office/powerpoint/2010/main" val="266891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5235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double bond occurs when two atoms share two sets of electrons, or 4 electrons</a:t>
            </a:r>
            <a:r>
              <a:rPr lang="en-US" altLang="en-US" baseline="0" dirty="0"/>
              <a:t> (electrons are always shared in pairs)</a:t>
            </a:r>
            <a:r>
              <a:rPr lang="en-US" altLang="en-US" dirty="0"/>
              <a:t>.  </a:t>
            </a:r>
          </a:p>
          <a:p>
            <a:endParaRPr lang="en-US" altLang="en-US" dirty="0"/>
          </a:p>
          <a:p>
            <a:r>
              <a:rPr lang="en-US" altLang="en-US" dirty="0"/>
              <a:t>Delta term: Used in chemistry to reflect change in concentration.</a:t>
            </a:r>
          </a:p>
        </p:txBody>
      </p:sp>
    </p:spTree>
    <p:extLst>
      <p:ext uri="{BB962C8B-B14F-4D97-AF65-F5344CB8AC3E}">
        <p14:creationId xmlns:p14="http://schemas.microsoft.com/office/powerpoint/2010/main" val="2785250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CBD exception: has very</a:t>
            </a:r>
            <a:r>
              <a:rPr lang="en-US" altLang="en-US" baseline="0" dirty="0"/>
              <a:t> long tails but does not bind to CB brain receptors</a:t>
            </a:r>
            <a:endParaRPr lang="en-US" altLang="en-US" dirty="0"/>
          </a:p>
        </p:txBody>
      </p:sp>
    </p:spTree>
    <p:extLst>
      <p:ext uri="{BB962C8B-B14F-4D97-AF65-F5344CB8AC3E}">
        <p14:creationId xmlns:p14="http://schemas.microsoft.com/office/powerpoint/2010/main" val="374844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4A6A84-9076-498A-B032-930CC7BA585C}" type="slidenum">
              <a:rPr lang="en-US" smtClean="0"/>
              <a:t>20</a:t>
            </a:fld>
            <a:endParaRPr lang="en-US"/>
          </a:p>
        </p:txBody>
      </p:sp>
    </p:spTree>
    <p:extLst>
      <p:ext uri="{BB962C8B-B14F-4D97-AF65-F5344CB8AC3E}">
        <p14:creationId xmlns:p14="http://schemas.microsoft.com/office/powerpoint/2010/main" val="110753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a quick disclaimer, this event is made possible in part by funding from the Substance Abuse and Mental Health Services Administration’s (SAMHSA), The views expressed do not necessarily reflect the official policies of the Department of Health and Human Services; nor does mention of trade names, commercial practices, or organizations imply endorsement by the U.S. Government.</a:t>
            </a:r>
            <a:endParaRPr dirty="0"/>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Common</a:t>
            </a:r>
            <a:r>
              <a:rPr lang="en-US" sz="1200" b="0" baseline="0" dirty="0">
                <a:solidFill>
                  <a:srgbClr val="FF0000"/>
                </a:solidFill>
                <a:latin typeface="Arial" panose="020B0604020202020204" pitchFamily="34" charset="0"/>
                <a:cs typeface="Arial" panose="020B0604020202020204" pitchFamily="34" charset="0"/>
              </a:rPr>
              <a:t> chemicals: Heptane, Hexane, Cyclohexane, Toluene, Sulfuric acid, Hydrochloric acid,  sulfonic acid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rgbClr val="FF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0000"/>
                </a:solidFill>
                <a:latin typeface="Arial" panose="020B0604020202020204" pitchFamily="34" charset="0"/>
                <a:cs typeface="Arial" panose="020B0604020202020204" pitchFamily="34" charset="0"/>
              </a:rPr>
              <a:t>Some are used</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engine fluid, glue, and various cleaners.</a:t>
            </a:r>
            <a:endParaRPr lang="en-US" sz="1200" b="0" baseline="0" dirty="0">
              <a:solidFill>
                <a:srgbClr val="FF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If consumed or inhaled, these chemicals and the by-products created during manufacturing can be harmful.</a:t>
            </a:r>
          </a:p>
          <a:p>
            <a:endParaRPr lang="en-US" altLang="en-US" dirty="0"/>
          </a:p>
        </p:txBody>
      </p:sp>
    </p:spTree>
    <p:extLst>
      <p:ext uri="{BB962C8B-B14F-4D97-AF65-F5344CB8AC3E}">
        <p14:creationId xmlns:p14="http://schemas.microsoft.com/office/powerpoint/2010/main" val="407744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8021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804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6905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B326E-F939-4D0F-8FE5-99AE97D437A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29435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Those on list after Delta-9</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found naturally in cannabis plant</a:t>
            </a:r>
            <a:r>
              <a:rPr lang="en-US" sz="1200" kern="1200" baseline="0" dirty="0">
                <a:solidFill>
                  <a:schemeClr val="tx1"/>
                </a:solidFill>
                <a:effectLst/>
                <a:latin typeface="+mn-lt"/>
                <a:ea typeface="+mn-ea"/>
                <a:cs typeface="+mn-cs"/>
              </a:rPr>
              <a:t> but </a:t>
            </a:r>
            <a:r>
              <a:rPr lang="en-US" sz="1200" kern="1200" dirty="0">
                <a:solidFill>
                  <a:schemeClr val="tx1"/>
                </a:solidFill>
                <a:effectLst/>
                <a:latin typeface="+mn-lt"/>
                <a:ea typeface="+mn-ea"/>
                <a:cs typeface="+mn-cs"/>
              </a:rPr>
              <a:t>only in very small quantities.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produce commercial delta 8 or delta 10 products, legal hemp-derived CBD is treated with heat or chemical catalysts to convert it into the other cannabinoids.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same is true of the newly commercialized delta 11 THC and other popular cannabinoids closely related to THC, like </a:t>
            </a:r>
            <a:r>
              <a:rPr lang="en-US" sz="1200" kern="1200" dirty="0">
                <a:solidFill>
                  <a:schemeClr val="tx1"/>
                </a:solidFill>
                <a:effectLst/>
                <a:latin typeface="+mn-lt"/>
                <a:ea typeface="+mn-ea"/>
                <a:cs typeface="+mn-cs"/>
                <a:hlinkClick r:id="rId3"/>
              </a:rPr>
              <a:t>HHC</a:t>
            </a:r>
            <a:r>
              <a:rPr lang="en-US" sz="1200" kern="1200" dirty="0">
                <a:solidFill>
                  <a:schemeClr val="tx1"/>
                </a:solidFill>
                <a:effectLst/>
                <a:latin typeface="+mn-lt"/>
                <a:ea typeface="+mn-ea"/>
                <a:cs typeface="+mn-cs"/>
              </a:rPr>
              <a:t> and </a:t>
            </a:r>
            <a:r>
              <a:rPr lang="en-US" sz="1200" kern="1200" dirty="0">
                <a:solidFill>
                  <a:schemeClr val="tx1"/>
                </a:solidFill>
                <a:effectLst/>
                <a:latin typeface="+mn-lt"/>
                <a:ea typeface="+mn-ea"/>
                <a:cs typeface="+mn-cs"/>
                <a:hlinkClick r:id="rId4"/>
              </a:rPr>
              <a:t>THCP</a:t>
            </a:r>
            <a:r>
              <a:rPr lang="en-US" sz="1200" kern="1200" dirty="0">
                <a:solidFill>
                  <a:schemeClr val="tx1"/>
                </a:solidFill>
                <a:effectLst/>
                <a:latin typeface="+mn-lt"/>
                <a:ea typeface="+mn-ea"/>
                <a:cs typeface="+mn-cs"/>
              </a:rPr>
              <a:t>. Cannabinoids not found naturally in the hemp plant (like </a:t>
            </a:r>
            <a:r>
              <a:rPr lang="en-US" sz="1200" kern="1200" dirty="0">
                <a:solidFill>
                  <a:schemeClr val="tx1"/>
                </a:solidFill>
                <a:effectLst/>
                <a:latin typeface="+mn-lt"/>
                <a:ea typeface="+mn-ea"/>
                <a:cs typeface="+mn-cs"/>
                <a:hlinkClick r:id="rId5"/>
              </a:rPr>
              <a:t>THC-O</a:t>
            </a:r>
            <a:r>
              <a:rPr lang="en-US" sz="1200" kern="1200" dirty="0">
                <a:solidFill>
                  <a:schemeClr val="tx1"/>
                </a:solidFill>
                <a:effectLst/>
                <a:latin typeface="+mn-lt"/>
                <a:ea typeface="+mn-ea"/>
                <a:cs typeface="+mn-cs"/>
              </a:rPr>
              <a:t>) cannot be legally produced from hemp-derived CBD, even though it is possible to do so.</a:t>
            </a:r>
          </a:p>
          <a:p>
            <a:endParaRPr lang="en-US" altLang="en-US" dirty="0"/>
          </a:p>
          <a:p>
            <a:r>
              <a:rPr lang="en-US" altLang="en-US" dirty="0"/>
              <a:t>THCP binds 33 times more readily with the body’s CB1 receptors, possibly making it the strongest commercially available cannabinoid. However, that’s a big “possibly.” There’s no actual proof that enhanced receptor binding translates to ultra-high potency.</a:t>
            </a:r>
          </a:p>
        </p:txBody>
      </p:sp>
    </p:spTree>
    <p:extLst>
      <p:ext uri="{BB962C8B-B14F-4D97-AF65-F5344CB8AC3E}">
        <p14:creationId xmlns:p14="http://schemas.microsoft.com/office/powerpoint/2010/main" val="3723168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2624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a:t>
            </a:r>
            <a:r>
              <a:rPr lang="en-US" baseline="0" dirty="0"/>
              <a:t> FDA and Delta-8 risks</a:t>
            </a:r>
            <a:endParaRPr lang="en-US" dirty="0"/>
          </a:p>
        </p:txBody>
      </p:sp>
      <p:sp>
        <p:nvSpPr>
          <p:cNvPr id="4" name="Slide Number Placeholder 3"/>
          <p:cNvSpPr>
            <a:spLocks noGrp="1"/>
          </p:cNvSpPr>
          <p:nvPr>
            <p:ph type="sldNum" sz="quarter" idx="10"/>
          </p:nvPr>
        </p:nvSpPr>
        <p:spPr/>
        <p:txBody>
          <a:bodyPr/>
          <a:lstStyle/>
          <a:p>
            <a:fld id="{674A6A84-9076-498A-B032-930CC7BA585C}" type="slidenum">
              <a:rPr lang="en-US" smtClean="0"/>
              <a:t>28</a:t>
            </a:fld>
            <a:endParaRPr lang="en-US"/>
          </a:p>
        </p:txBody>
      </p:sp>
    </p:spTree>
    <p:extLst>
      <p:ext uri="{BB962C8B-B14F-4D97-AF65-F5344CB8AC3E}">
        <p14:creationId xmlns:p14="http://schemas.microsoft.com/office/powerpoint/2010/main" val="3040140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02531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7773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F0573-9A1A-4840-A875-AF0E9B32185C}" type="slidenum">
              <a:rPr lang="en-US" smtClean="0"/>
              <a:t>4</a:t>
            </a:fld>
            <a:endParaRPr lang="en-US"/>
          </a:p>
        </p:txBody>
      </p:sp>
    </p:spTree>
    <p:extLst>
      <p:ext uri="{BB962C8B-B14F-4D97-AF65-F5344CB8AC3E}">
        <p14:creationId xmlns:p14="http://schemas.microsoft.com/office/powerpoint/2010/main" val="3943611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Consuming raw THCA, without heating and </a:t>
            </a:r>
            <a:r>
              <a:rPr lang="en-US" altLang="en-US" dirty="0" err="1"/>
              <a:t>decarbing</a:t>
            </a:r>
            <a:r>
              <a:rPr lang="en-US" altLang="en-US" dirty="0"/>
              <a:t> it, definitely won’t get you high. However, many THCA products, like vape carts or disposables, convert the contained THCA into delta 9 THC (by heating it) before the vapor even reaches your lungs.</a:t>
            </a:r>
          </a:p>
          <a:p>
            <a:endParaRPr lang="en-US" altLang="en-US" dirty="0"/>
          </a:p>
          <a:p>
            <a:r>
              <a:rPr lang="en-US" altLang="en-US" dirty="0"/>
              <a:t>Most THCA hemp products contain only small to moderate amounts of the cannabinoid—probably not enough to get the user high—or are misleadingly labeled and contain none at all. Always check the product’s certificate of analysis (COA) to verify its contents.</a:t>
            </a:r>
          </a:p>
        </p:txBody>
      </p:sp>
    </p:spTree>
    <p:extLst>
      <p:ext uri="{BB962C8B-B14F-4D97-AF65-F5344CB8AC3E}">
        <p14:creationId xmlns:p14="http://schemas.microsoft.com/office/powerpoint/2010/main" val="454837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84043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Reminder: virtually no research; may be marketed</a:t>
            </a:r>
            <a:r>
              <a:rPr lang="en-US" altLang="en-US" baseline="0" dirty="0"/>
              <a:t> as an added ingredient in a cannabis product</a:t>
            </a:r>
          </a:p>
          <a:p>
            <a:r>
              <a:rPr lang="en-US" altLang="en-US" baseline="0" dirty="0"/>
              <a:t>CBN: getting on the radar screen of researchers as having neuroprotective properties</a:t>
            </a:r>
            <a:endParaRPr lang="en-US" altLang="en-US" dirty="0"/>
          </a:p>
        </p:txBody>
      </p:sp>
    </p:spTree>
    <p:extLst>
      <p:ext uri="{BB962C8B-B14F-4D97-AF65-F5344CB8AC3E}">
        <p14:creationId xmlns:p14="http://schemas.microsoft.com/office/powerpoint/2010/main" val="275155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B326E-F939-4D0F-8FE5-99AE97D437A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50882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381000" y="685800"/>
            <a:ext cx="60960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59147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15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901 patients with first episode psychosis across 11 clinic sites in Europe compared to 1237 population controls</a:t>
            </a:r>
          </a:p>
          <a:p>
            <a:endParaRPr b="0" dirty="0"/>
          </a:p>
        </p:txBody>
      </p:sp>
    </p:spTree>
    <p:extLst>
      <p:ext uri="{BB962C8B-B14F-4D97-AF65-F5344CB8AC3E}">
        <p14:creationId xmlns:p14="http://schemas.microsoft.com/office/powerpoint/2010/main" val="2445154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B326E-F939-4D0F-8FE5-99AE97D437A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0478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16835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5720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F0573-9A1A-4840-A875-AF0E9B32185C}" type="slidenum">
              <a:rPr lang="en-US" smtClean="0"/>
              <a:t>5</a:t>
            </a:fld>
            <a:endParaRPr lang="en-US"/>
          </a:p>
        </p:txBody>
      </p:sp>
    </p:spTree>
    <p:extLst>
      <p:ext uri="{BB962C8B-B14F-4D97-AF65-F5344CB8AC3E}">
        <p14:creationId xmlns:p14="http://schemas.microsoft.com/office/powerpoint/2010/main" val="1055029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F0573-9A1A-4840-A875-AF0E9B32185C}" type="slidenum">
              <a:rPr lang="en-US" smtClean="0"/>
              <a:t>123</a:t>
            </a:fld>
            <a:endParaRPr lang="en-US"/>
          </a:p>
        </p:txBody>
      </p:sp>
    </p:spTree>
    <p:extLst>
      <p:ext uri="{BB962C8B-B14F-4D97-AF65-F5344CB8AC3E}">
        <p14:creationId xmlns:p14="http://schemas.microsoft.com/office/powerpoint/2010/main" val="411527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E8474-08FE-4D03-A75A-A0559DFB2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3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PTTC Network is comprised of 10 Domestic Regional Centers and a Network Coordinating Office. Together the Network serves the 50 U.S. states, the District of Columbia, Puerto Rico, the U.S. Virgin Islands, and the Pacific Islands of Guam, American Samoa, Palau, the Marshall Islands, Micronesia, and the Mariana Islands.</a:t>
            </a:r>
          </a:p>
        </p:txBody>
      </p:sp>
      <p:sp>
        <p:nvSpPr>
          <p:cNvPr id="4" name="Slide Number Placeholder 3"/>
          <p:cNvSpPr>
            <a:spLocks noGrp="1"/>
          </p:cNvSpPr>
          <p:nvPr>
            <p:ph type="sldNum" sz="quarter" idx="5"/>
          </p:nvPr>
        </p:nvSpPr>
        <p:spPr/>
        <p:txBody>
          <a:bodyPr/>
          <a:lstStyle/>
          <a:p>
            <a:fld id="{9C8F0573-9A1A-4840-A875-AF0E9B32185C}" type="slidenum">
              <a:rPr lang="en-US" smtClean="0"/>
              <a:t>7</a:t>
            </a:fld>
            <a:endParaRPr lang="en-US"/>
          </a:p>
        </p:txBody>
      </p:sp>
    </p:spTree>
    <p:extLst>
      <p:ext uri="{BB962C8B-B14F-4D97-AF65-F5344CB8AC3E}">
        <p14:creationId xmlns:p14="http://schemas.microsoft.com/office/powerpoint/2010/main" val="141714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F0573-9A1A-4840-A875-AF0E9B32185C}" type="slidenum">
              <a:rPr lang="en-US" smtClean="0"/>
              <a:t>9</a:t>
            </a:fld>
            <a:endParaRPr lang="en-US"/>
          </a:p>
        </p:txBody>
      </p:sp>
    </p:spTree>
    <p:extLst>
      <p:ext uri="{BB962C8B-B14F-4D97-AF65-F5344CB8AC3E}">
        <p14:creationId xmlns:p14="http://schemas.microsoft.com/office/powerpoint/2010/main" val="101200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Ken Winters </a:t>
            </a:r>
            <a:r>
              <a:rPr lang="en-US" b="0" dirty="0"/>
              <a:t>is a Senior Scientist at the Oregon Research Institute (MN location) and a Consultant for the Native Center for Behavioral Health at the University of Iowa. He previously was a Professor at the University of Minnesota’s Department of Psychiatry, where he founded and directed for 25 years the Center for Adolescent Substance Abuse Research. He is a board member and co-founder of Smart Approaches to Marijuana Minnesota, an affiliate to the national organization. Dr. Winters has received numerous research grants to address behavioral health from NIH and various foundations, and is a frequent publisher in scientific journals. Of note, he co-edited with Kevin </a:t>
            </a:r>
            <a:r>
              <a:rPr lang="en-US" b="0" dirty="0" err="1"/>
              <a:t>Sabet</a:t>
            </a:r>
            <a:r>
              <a:rPr lang="en-US" b="0" i="1" dirty="0"/>
              <a:t>, Contemporary Health Issues on Marijuana</a:t>
            </a:r>
            <a:r>
              <a:rPr lang="en-US" b="0" dirty="0"/>
              <a:t>, published in 2018 by Oxford University Press. </a:t>
            </a:r>
          </a:p>
          <a:p>
            <a:endParaRPr lang="en-US" b="1" dirty="0"/>
          </a:p>
          <a:p>
            <a:r>
              <a:rPr lang="en-US" b="1" dirty="0"/>
              <a:t>Dr. Matthew Rossheim </a:t>
            </a:r>
            <a:r>
              <a:rPr lang="en-US" dirty="0"/>
              <a:t>is an Associate Professor at the University of North Texas Health Science Center. His work, including more than 80 peer-reviewed research manuscripts and 100 scientific presentations, has helped influence the development of laws from the local- to federal-levels. He is a leading public health expert on derived intoxicating cannabis products and their marketing.</a:t>
            </a:r>
          </a:p>
          <a:p>
            <a:endParaRPr lang="en-US" dirty="0"/>
          </a:p>
          <a:p>
            <a:r>
              <a:rPr lang="en-US" b="1" dirty="0"/>
              <a:t>Sue Thau </a:t>
            </a:r>
            <a:r>
              <a:rPr lang="en-US" dirty="0"/>
              <a:t>is a Public Policy Consultant representing Community Anti-Drug Coalitions of America (CADCA). She is nationally recognized for her advocacy and legislative accomplishments on behalf of the substance abuse prevention field. She has an extensive background in public policy and has held high positions at the federal, state, and local levels. She was a Budget Examiner and Legislative Analyst at the Office of Management and Budget, in the Executive Office of the President for over ten years. Sue was a driving force behind the passage, reauthorization and full funding of the Drug-Free Communities Act. In addition, Sue has worked to save and enhance funding for all federal substance abuse prevention and treatment programs over the last three decades. She is highly respected as an expert on demand reduction issues by members of Congress and staff on both sides of the aisle on Capitol Hill. Sue has an undergraduate degree from Cornell University in Human Development and Family Studies and a Master's Degree from Rutgers University in City and Regional Planning.</a:t>
            </a:r>
          </a:p>
        </p:txBody>
      </p:sp>
      <p:sp>
        <p:nvSpPr>
          <p:cNvPr id="4" name="Slide Number Placeholder 3"/>
          <p:cNvSpPr>
            <a:spLocks noGrp="1"/>
          </p:cNvSpPr>
          <p:nvPr>
            <p:ph type="sldNum" sz="quarter" idx="5"/>
          </p:nvPr>
        </p:nvSpPr>
        <p:spPr/>
        <p:txBody>
          <a:bodyPr/>
          <a:lstStyle/>
          <a:p>
            <a:fld id="{9C8F0573-9A1A-4840-A875-AF0E9B32185C}" type="slidenum">
              <a:rPr lang="en-US" smtClean="0"/>
              <a:t>10</a:t>
            </a:fld>
            <a:endParaRPr lang="en-US"/>
          </a:p>
        </p:txBody>
      </p:sp>
    </p:spTree>
    <p:extLst>
      <p:ext uri="{BB962C8B-B14F-4D97-AF65-F5344CB8AC3E}">
        <p14:creationId xmlns:p14="http://schemas.microsoft.com/office/powerpoint/2010/main" val="50845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9"/>
        <p:cNvGrpSpPr/>
        <p:nvPr/>
      </p:nvGrpSpPr>
      <p:grpSpPr>
        <a:xfrm>
          <a:off x="0" y="0"/>
          <a:ext cx="0" cy="0"/>
          <a:chOff x="0" y="0"/>
          <a:chExt cx="0" cy="0"/>
        </a:xfrm>
      </p:grpSpPr>
      <p:sp>
        <p:nvSpPr>
          <p:cNvPr id="30" name="Google Shape;30;p59"/>
          <p:cNvSpPr txBox="1">
            <a:spLocks noGrp="1"/>
          </p:cNvSpPr>
          <p:nvPr>
            <p:ph type="ctrTitle"/>
          </p:nvPr>
        </p:nvSpPr>
        <p:spPr>
          <a:xfrm>
            <a:off x="914400" y="1195100"/>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9"/>
          <p:cNvSpPr txBox="1">
            <a:spLocks noGrp="1"/>
          </p:cNvSpPr>
          <p:nvPr>
            <p:ph type="subTitle" idx="1"/>
          </p:nvPr>
        </p:nvSpPr>
        <p:spPr>
          <a:xfrm>
            <a:off x="1524000" y="3716915"/>
            <a:ext cx="9144000" cy="9699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
        <p:nvSpPr>
          <p:cNvPr id="32" name="Google Shape;32;p59"/>
          <p:cNvSpPr>
            <a:spLocks noGrp="1"/>
          </p:cNvSpPr>
          <p:nvPr>
            <p:ph type="pic" idx="2"/>
          </p:nvPr>
        </p:nvSpPr>
        <p:spPr>
          <a:xfrm>
            <a:off x="2148419" y="3"/>
            <a:ext cx="8824383" cy="1090613"/>
          </a:xfrm>
          <a:prstGeom prst="rect">
            <a:avLst/>
          </a:prstGeom>
          <a:noFill/>
          <a:ln>
            <a:noFill/>
          </a:ln>
        </p:spPr>
      </p:sp>
      <p:sp>
        <p:nvSpPr>
          <p:cNvPr id="33" name="Google Shape;33;p59"/>
          <p:cNvSpPr>
            <a:spLocks noGrp="1"/>
          </p:cNvSpPr>
          <p:nvPr>
            <p:ph type="pic" idx="3"/>
          </p:nvPr>
        </p:nvSpPr>
        <p:spPr>
          <a:xfrm>
            <a:off x="6290733" y="4718050"/>
            <a:ext cx="5901267" cy="213995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9" y="51743"/>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7"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20" y="365129"/>
            <a:ext cx="1014502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22" y="1825628"/>
            <a:ext cx="10145025" cy="4763711"/>
          </a:xfrm>
        </p:spPr>
        <p:txBody>
          <a:bodyPr/>
          <a:lstStyle>
            <a:lvl1pPr>
              <a:defRPr sz="3039">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99655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7" y="1885977"/>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1" y="1886624"/>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1" y="4048824"/>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31389127-882E-4C9B-81E4-FE0F3BA6EA48}"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722079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7" y="1885977"/>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1" y="1885977"/>
            <a:ext cx="536222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D4DAC2D3-A473-45E8-A8B1-3DFBA35E5081}"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542558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5" name="TextBox 4"/>
          <p:cNvSpPr txBox="1"/>
          <p:nvPr userDrawn="1"/>
        </p:nvSpPr>
        <p:spPr>
          <a:xfrm>
            <a:off x="11314863" y="6548052"/>
            <a:ext cx="683047" cy="228845"/>
          </a:xfrm>
          <a:prstGeom prst="rect">
            <a:avLst/>
          </a:prstGeom>
          <a:noFill/>
        </p:spPr>
        <p:txBody>
          <a:bodyPr wrap="square" rtlCol="0">
            <a:spAutoFit/>
          </a:bodyPr>
          <a:lstStyle/>
          <a:p>
            <a:pPr marL="0" marR="0" lvl="0" indent="0" algn="ctr" defTabSz="771571" rtl="0" eaLnBrk="0" fontAlgn="base" latinLnBrk="0" hangingPunct="0">
              <a:lnSpc>
                <a:spcPct val="100000"/>
              </a:lnSpc>
              <a:spcBef>
                <a:spcPct val="0"/>
              </a:spcBef>
              <a:spcAft>
                <a:spcPct val="0"/>
              </a:spcAft>
              <a:buClrTx/>
              <a:buSzTx/>
              <a:buFontTx/>
              <a:buNone/>
              <a:tabLst/>
              <a:defRPr/>
            </a:pPr>
            <a:fld id="{36E449CF-6AD1-488A-B8A3-F81B5971330C}" type="slidenum">
              <a:rPr kumimoji="0" lang="en-US" sz="887" b="0" i="0" u="none" strike="noStrike" kern="1200" cap="none" spc="0" normalizeH="0" baseline="0" noProof="0" smtClean="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771571" rtl="0" eaLnBrk="0" fontAlgn="base" latinLnBrk="0" hangingPunct="0">
                <a:lnSpc>
                  <a:spcPct val="100000"/>
                </a:lnSpc>
                <a:spcBef>
                  <a:spcPct val="0"/>
                </a:spcBef>
                <a:spcAft>
                  <a:spcPct val="0"/>
                </a:spcAft>
                <a:buClrTx/>
                <a:buSzTx/>
                <a:buFontTx/>
                <a:buNone/>
                <a:tabLst/>
                <a:defRPr/>
              </a:pPr>
              <a:t>‹#›</a:t>
            </a:fld>
            <a:endParaRPr kumimoji="0" lang="en-US" sz="887"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371" y="6614749"/>
            <a:ext cx="539895" cy="164663"/>
          </a:xfrm>
          <a:prstGeom prst="rect">
            <a:avLst/>
          </a:prstGeom>
        </p:spPr>
      </p:pic>
      <p:sp>
        <p:nvSpPr>
          <p:cNvPr id="4" name="TextBox 3"/>
          <p:cNvSpPr txBox="1"/>
          <p:nvPr userDrawn="1"/>
        </p:nvSpPr>
        <p:spPr>
          <a:xfrm>
            <a:off x="125023" y="6575892"/>
            <a:ext cx="198310" cy="196208"/>
          </a:xfrm>
          <a:prstGeom prst="rect">
            <a:avLst/>
          </a:prstGeom>
          <a:noFill/>
        </p:spPr>
        <p:txBody>
          <a:bodyPr wrap="square" rtlCol="0">
            <a:spAutoFit/>
          </a:bodyPr>
          <a:lstStyle/>
          <a:p>
            <a:pPr marL="0" marR="0" lvl="0" indent="0" algn="ctr" defTabSz="771571"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1688"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95447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9"/>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1"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30734"/>
            <a:ext cx="2573867" cy="514351"/>
          </a:xfrm>
        </p:spPr>
        <p:txBody>
          <a:bodyPr/>
          <a:lstStyle>
            <a:lvl1pPr>
              <a:defRPr>
                <a:solidFill>
                  <a:srgbClr val="5E574E"/>
                </a:solidFill>
              </a:defRPr>
            </a:lvl1pPr>
          </a:lstStyle>
          <a:p>
            <a:pPr eaLnBrk="0" fontAlgn="base" hangingPunct="0">
              <a:spcAft>
                <a:spcPct val="0"/>
              </a:spcAft>
              <a:defRPr/>
            </a:pPr>
            <a:endParaRPr lang="en-US"/>
          </a:p>
        </p:txBody>
      </p:sp>
      <p:sp>
        <p:nvSpPr>
          <p:cNvPr id="6" name="Rectangle 5"/>
          <p:cNvSpPr>
            <a:spLocks noGrp="1" noChangeArrowheads="1"/>
          </p:cNvSpPr>
          <p:nvPr>
            <p:ph type="ftr" sz="quarter" idx="11"/>
          </p:nvPr>
        </p:nvSpPr>
        <p:spPr>
          <a:xfrm>
            <a:off x="4199470" y="6230734"/>
            <a:ext cx="3793067" cy="514351"/>
          </a:xfrm>
        </p:spPr>
        <p:txBody>
          <a:bodyPr/>
          <a:lstStyle>
            <a:lvl1pPr>
              <a:defRPr>
                <a:solidFill>
                  <a:srgbClr val="5E574E"/>
                </a:solidFill>
              </a:defRPr>
            </a:lvl1pPr>
          </a:lstStyle>
          <a:p>
            <a:pPr eaLnBrk="0" fontAlgn="base" hangingPunct="0">
              <a:spcAft>
                <a:spcPct val="0"/>
              </a:spcAft>
              <a:defRPr/>
            </a:pPr>
            <a:endParaRPr lang="en-US"/>
          </a:p>
        </p:txBody>
      </p:sp>
      <p:sp>
        <p:nvSpPr>
          <p:cNvPr id="7" name="Rectangle 6"/>
          <p:cNvSpPr>
            <a:spLocks noGrp="1" noChangeArrowheads="1"/>
          </p:cNvSpPr>
          <p:nvPr>
            <p:ph type="sldNum" sz="quarter" idx="12"/>
          </p:nvPr>
        </p:nvSpPr>
        <p:spPr>
          <a:xfrm>
            <a:off x="8805333" y="6230734"/>
            <a:ext cx="2438400" cy="514351"/>
          </a:xfrm>
        </p:spPr>
        <p:txBody>
          <a:bodyPr/>
          <a:lstStyle>
            <a:lvl1pPr>
              <a:defRPr>
                <a:solidFill>
                  <a:srgbClr val="5E574E"/>
                </a:solidFill>
              </a:defRPr>
            </a:lvl1pPr>
          </a:lstStyle>
          <a:p>
            <a:pPr eaLnBrk="0" fontAlgn="base" hangingPunct="0">
              <a:spcAft>
                <a:spcPct val="0"/>
              </a:spcAft>
              <a:defRPr/>
            </a:pPr>
            <a:fld id="{906B74BF-1A15-415C-AAE4-F12478B37907}" type="slidenum">
              <a:rPr lang="en-US" smtClean="0"/>
              <a:pPr eaLnBrk="0" fontAlgn="base" hangingPunct="0">
                <a:spcAft>
                  <a:spcPct val="0"/>
                </a:spcAft>
                <a:defRPr/>
              </a:pPr>
              <a:t>‹#›</a:t>
            </a:fld>
            <a:endParaRPr lang="en-US"/>
          </a:p>
        </p:txBody>
      </p:sp>
    </p:spTree>
    <p:extLst>
      <p:ext uri="{BB962C8B-B14F-4D97-AF65-F5344CB8AC3E}">
        <p14:creationId xmlns:p14="http://schemas.microsoft.com/office/powerpoint/2010/main" val="111642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DCAC2CF-A23C-4954-8B74-8150CC0EB8C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795822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20" y="440696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20" y="2906713"/>
            <a:ext cx="1036320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DA570DB-C65D-41C3-A52A-BD661F6540AE}"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5870218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54" y="1885976"/>
            <a:ext cx="536222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8" y="1885976"/>
            <a:ext cx="536222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7756E93-42CF-423E-9596-B3B98E5DAB5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32141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7"/>
            <a:ext cx="5386683"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A9E65E2-C88F-476D-AC84-B387393C9A4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9028724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0A75D197-A4E1-450D-B06D-88E610965086}"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237817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D92BAF0-2906-4B27-A5E6-0E406EF196E9}"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23987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80" y="-2813628"/>
            <a:ext cx="3392775"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3" y="1709742"/>
            <a:ext cx="8559285" cy="2852737"/>
          </a:xfrm>
        </p:spPr>
        <p:txBody>
          <a:bodyPr anchor="b">
            <a:normAutofit/>
          </a:bodyPr>
          <a:lstStyle>
            <a:lvl1pPr>
              <a:defRPr sz="455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831849" y="4589467"/>
            <a:ext cx="10515601" cy="1500187"/>
          </a:xfrm>
        </p:spPr>
        <p:txBody>
          <a:bodyPr/>
          <a:lstStyle>
            <a:lvl1pPr marL="0" indent="0">
              <a:buNone/>
              <a:defRPr sz="2025">
                <a:solidFill>
                  <a:schemeClr val="tx1">
                    <a:tint val="75000"/>
                  </a:schemeClr>
                </a:solidFill>
              </a:defRPr>
            </a:lvl1pPr>
            <a:lvl2pPr marL="385812" indent="0">
              <a:buNone/>
              <a:defRPr sz="1688">
                <a:solidFill>
                  <a:schemeClr val="tx1">
                    <a:tint val="75000"/>
                  </a:schemeClr>
                </a:solidFill>
              </a:defRPr>
            </a:lvl2pPr>
            <a:lvl3pPr marL="771626" indent="0">
              <a:buNone/>
              <a:defRPr sz="1519">
                <a:solidFill>
                  <a:schemeClr val="tx1">
                    <a:tint val="75000"/>
                  </a:schemeClr>
                </a:solidFill>
              </a:defRPr>
            </a:lvl3pPr>
            <a:lvl4pPr marL="1157439" indent="0">
              <a:buNone/>
              <a:defRPr sz="1350">
                <a:solidFill>
                  <a:schemeClr val="tx1">
                    <a:tint val="75000"/>
                  </a:schemeClr>
                </a:solidFill>
              </a:defRPr>
            </a:lvl4pPr>
            <a:lvl5pPr marL="1543252" indent="0">
              <a:buNone/>
              <a:defRPr sz="1350">
                <a:solidFill>
                  <a:schemeClr val="tx1">
                    <a:tint val="75000"/>
                  </a:schemeClr>
                </a:solidFill>
              </a:defRPr>
            </a:lvl5pPr>
            <a:lvl6pPr marL="1929065" indent="0">
              <a:buNone/>
              <a:defRPr sz="1350">
                <a:solidFill>
                  <a:schemeClr val="tx1">
                    <a:tint val="75000"/>
                  </a:schemeClr>
                </a:solidFill>
              </a:defRPr>
            </a:lvl6pPr>
            <a:lvl7pPr marL="2314878" indent="0">
              <a:buNone/>
              <a:defRPr sz="1350">
                <a:solidFill>
                  <a:schemeClr val="tx1">
                    <a:tint val="75000"/>
                  </a:schemeClr>
                </a:solidFill>
              </a:defRPr>
            </a:lvl7pPr>
            <a:lvl8pPr marL="2700692" indent="0">
              <a:buNone/>
              <a:defRPr sz="1350">
                <a:solidFill>
                  <a:schemeClr val="tx1">
                    <a:tint val="75000"/>
                  </a:schemeClr>
                </a:solidFill>
              </a:defRPr>
            </a:lvl8pPr>
            <a:lvl9pPr marL="3086505" indent="0">
              <a:buNone/>
              <a:defRPr sz="135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990240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51"/>
            <a:ext cx="4011319"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7678" y="27358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104"/>
            <a:ext cx="4011319"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9D982D02-2FAD-4FCE-9CC8-91F667DFB27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426599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0" y="4800646"/>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0" y="612775"/>
            <a:ext cx="7315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389480" y="5368720"/>
            <a:ext cx="7315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1742766-D63E-49C7-8FBF-1C1E2B108850}"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210453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5AE2EBD-56C9-4151-92A8-1B7C25F212C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5139836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75" y="228603"/>
            <a:ext cx="2743201"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2" y="228603"/>
            <a:ext cx="8048977"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739A4618-F3F9-474E-BB8A-82DD037FB13B}"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1802962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1330FAB3-29B3-427E-B1DF-70566A52DED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4154276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1" y="1885976"/>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BF69314-D9A5-49D7-A699-7AD4DB16A57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7448393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54" y="1885976"/>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8" y="1886622"/>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8" y="4048822"/>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1389127-882E-4C9B-81E4-FE0F3BA6EA48}"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321314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54" y="1885976"/>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8" y="1885976"/>
            <a:ext cx="536222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4DAC2D3-A473-45E8-A8B1-3DFBA35E508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8186600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4"/>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1"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4"/>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8" y="6230684"/>
            <a:ext cx="2573867" cy="514351"/>
          </a:xfrm>
        </p:spPr>
        <p:txBody>
          <a:bodyPr/>
          <a:lstStyle>
            <a:lvl1pPr>
              <a:defRPr>
                <a:solidFill>
                  <a:srgbClr val="5E574E"/>
                </a:solidFill>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4199468" y="6230684"/>
            <a:ext cx="3793067" cy="514351"/>
          </a:xfrm>
        </p:spPr>
        <p:txBody>
          <a:bodyPr/>
          <a:lstStyle>
            <a:lvl1pPr>
              <a:defRPr>
                <a:solidFill>
                  <a:srgbClr val="5E574E"/>
                </a:solidFill>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8805333" y="6230684"/>
            <a:ext cx="2438400" cy="514351"/>
          </a:xfrm>
        </p:spPr>
        <p:txBody>
          <a:bodyPr/>
          <a:lstStyle>
            <a:lvl1pPr>
              <a:defRPr>
                <a:solidFill>
                  <a:srgbClr val="5E574E"/>
                </a:solidFill>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664868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91694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9" y="51743"/>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7"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348792" y="365129"/>
            <a:ext cx="10137976"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348794" y="1825628"/>
            <a:ext cx="5009847"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5529650" y="1825628"/>
            <a:ext cx="4957119"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3503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50"/>
            <a:ext cx="1036320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688"/>
            </a:lvl1pPr>
            <a:lvl2pPr marL="371174" indent="0">
              <a:buNone/>
              <a:defRPr sz="1519"/>
            </a:lvl2pPr>
            <a:lvl3pPr marL="742350" indent="0">
              <a:buNone/>
              <a:defRPr sz="1350"/>
            </a:lvl3pPr>
            <a:lvl4pPr marL="1113624" indent="0">
              <a:buNone/>
              <a:defRPr sz="1181"/>
            </a:lvl4pPr>
            <a:lvl5pPr marL="1484885" indent="0">
              <a:buNone/>
              <a:defRPr sz="1181"/>
            </a:lvl5pPr>
            <a:lvl6pPr marL="1856103" indent="0">
              <a:buNone/>
              <a:defRPr sz="1181"/>
            </a:lvl6pPr>
            <a:lvl7pPr marL="2227333" indent="0">
              <a:buNone/>
              <a:defRPr sz="1181"/>
            </a:lvl7pPr>
            <a:lvl8pPr marL="2598559" indent="0">
              <a:buNone/>
              <a:defRPr sz="1181"/>
            </a:lvl8pPr>
            <a:lvl9pPr marL="2969784" indent="0">
              <a:buNone/>
              <a:defRPr sz="118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109996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9" y="1885968"/>
            <a:ext cx="5362222"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3" y="1885968"/>
            <a:ext cx="5362222"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65560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683" cy="639763"/>
          </a:xfrm>
        </p:spPr>
        <p:txBody>
          <a:bodyPr anchor="b"/>
          <a:lstStyle>
            <a:lvl1pPr marL="0" indent="0">
              <a:buNone/>
              <a:defRPr sz="2025" b="1"/>
            </a:lvl1pPr>
            <a:lvl2pPr marL="371174" indent="0">
              <a:buNone/>
              <a:defRPr sz="1688" b="1"/>
            </a:lvl2pPr>
            <a:lvl3pPr marL="742350" indent="0">
              <a:buNone/>
              <a:defRPr sz="1519" b="1"/>
            </a:lvl3pPr>
            <a:lvl4pPr marL="1113624" indent="0">
              <a:buNone/>
              <a:defRPr sz="1350" b="1"/>
            </a:lvl4pPr>
            <a:lvl5pPr marL="1484885" indent="0">
              <a:buNone/>
              <a:defRPr sz="1350" b="1"/>
            </a:lvl5pPr>
            <a:lvl6pPr marL="1856103" indent="0">
              <a:buNone/>
              <a:defRPr sz="1350" b="1"/>
            </a:lvl6pPr>
            <a:lvl7pPr marL="2227333" indent="0">
              <a:buNone/>
              <a:defRPr sz="1350" b="1"/>
            </a:lvl7pPr>
            <a:lvl8pPr marL="2598559" indent="0">
              <a:buNone/>
              <a:defRPr sz="1350" b="1"/>
            </a:lvl8pPr>
            <a:lvl9pPr marL="2969784" indent="0">
              <a:buNone/>
              <a:defRPr sz="135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025" b="1"/>
            </a:lvl1pPr>
            <a:lvl2pPr marL="371174" indent="0">
              <a:buNone/>
              <a:defRPr sz="1688" b="1"/>
            </a:lvl2pPr>
            <a:lvl3pPr marL="742350" indent="0">
              <a:buNone/>
              <a:defRPr sz="1519" b="1"/>
            </a:lvl3pPr>
            <a:lvl4pPr marL="1113624" indent="0">
              <a:buNone/>
              <a:defRPr sz="1350" b="1"/>
            </a:lvl4pPr>
            <a:lvl5pPr marL="1484885" indent="0">
              <a:buNone/>
              <a:defRPr sz="1350" b="1"/>
            </a:lvl5pPr>
            <a:lvl6pPr marL="1856103" indent="0">
              <a:buNone/>
              <a:defRPr sz="1350" b="1"/>
            </a:lvl6pPr>
            <a:lvl7pPr marL="2227333" indent="0">
              <a:buNone/>
              <a:defRPr sz="1350" b="1"/>
            </a:lvl7pPr>
            <a:lvl8pPr marL="2598559" indent="0">
              <a:buNone/>
              <a:defRPr sz="1350" b="1"/>
            </a:lvl8pPr>
            <a:lvl9pPr marL="2969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18710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532129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316852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3"/>
            <a:ext cx="4011319" cy="1162051"/>
          </a:xfrm>
        </p:spPr>
        <p:txBody>
          <a:bodyPr/>
          <a:lstStyle>
            <a:lvl1pPr algn="l">
              <a:defRPr sz="1688" b="1"/>
            </a:lvl1pPr>
          </a:lstStyle>
          <a:p>
            <a:r>
              <a:rPr lang="en-US"/>
              <a:t>Click to edit Master title style</a:t>
            </a:r>
          </a:p>
        </p:txBody>
      </p:sp>
      <p:sp>
        <p:nvSpPr>
          <p:cNvPr id="3" name="Content Placeholder 2"/>
          <p:cNvSpPr>
            <a:spLocks noGrp="1"/>
          </p:cNvSpPr>
          <p:nvPr>
            <p:ph idx="1"/>
          </p:nvPr>
        </p:nvSpPr>
        <p:spPr>
          <a:xfrm>
            <a:off x="4767676" y="273578"/>
            <a:ext cx="6814726"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319" cy="4691063"/>
          </a:xfrm>
        </p:spPr>
        <p:txBody>
          <a:bodyPr/>
          <a:lstStyle>
            <a:lvl1pPr marL="0" indent="0">
              <a:buNone/>
              <a:defRPr sz="1181"/>
            </a:lvl1pPr>
            <a:lvl2pPr marL="371174" indent="0">
              <a:buNone/>
              <a:defRPr sz="1013"/>
            </a:lvl2pPr>
            <a:lvl3pPr marL="742350" indent="0">
              <a:buNone/>
              <a:defRPr sz="844"/>
            </a:lvl3pPr>
            <a:lvl4pPr marL="1113624" indent="0">
              <a:buNone/>
              <a:defRPr sz="675"/>
            </a:lvl4pPr>
            <a:lvl5pPr marL="1484885" indent="0">
              <a:buNone/>
              <a:defRPr sz="675"/>
            </a:lvl5pPr>
            <a:lvl6pPr marL="1856103" indent="0">
              <a:buNone/>
              <a:defRPr sz="675"/>
            </a:lvl6pPr>
            <a:lvl7pPr marL="2227333" indent="0">
              <a:buNone/>
              <a:defRPr sz="675"/>
            </a:lvl7pPr>
            <a:lvl8pPr marL="2598559" indent="0">
              <a:buNone/>
              <a:defRPr sz="675"/>
            </a:lvl8pPr>
            <a:lvl9pPr marL="296978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85929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34"/>
            <a:ext cx="7315200" cy="566739"/>
          </a:xfrm>
        </p:spPr>
        <p:txBody>
          <a:bodyPr/>
          <a:lstStyle>
            <a:lvl1pPr algn="l">
              <a:defRPr sz="1688"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2700"/>
            </a:lvl1pPr>
            <a:lvl2pPr marL="371174" indent="0">
              <a:buNone/>
              <a:defRPr sz="2363"/>
            </a:lvl2pPr>
            <a:lvl3pPr marL="742350" indent="0">
              <a:buNone/>
              <a:defRPr sz="2025"/>
            </a:lvl3pPr>
            <a:lvl4pPr marL="1113624" indent="0">
              <a:buNone/>
              <a:defRPr sz="1688"/>
            </a:lvl4pPr>
            <a:lvl5pPr marL="1484885" indent="0">
              <a:buNone/>
              <a:defRPr sz="1688"/>
            </a:lvl5pPr>
            <a:lvl6pPr marL="1856103" indent="0">
              <a:buNone/>
              <a:defRPr sz="1688"/>
            </a:lvl6pPr>
            <a:lvl7pPr marL="2227333" indent="0">
              <a:buNone/>
              <a:defRPr sz="1688"/>
            </a:lvl7pPr>
            <a:lvl8pPr marL="2598559" indent="0">
              <a:buNone/>
              <a:defRPr sz="1688"/>
            </a:lvl8pPr>
            <a:lvl9pPr marL="2969784" indent="0">
              <a:buNone/>
              <a:defRPr sz="1688"/>
            </a:lvl9pPr>
          </a:lstStyle>
          <a:p>
            <a:pPr lvl="0"/>
            <a:endParaRPr lang="en-US" noProof="0"/>
          </a:p>
        </p:txBody>
      </p:sp>
      <p:sp>
        <p:nvSpPr>
          <p:cNvPr id="4" name="Text Placeholder 3"/>
          <p:cNvSpPr>
            <a:spLocks noGrp="1"/>
          </p:cNvSpPr>
          <p:nvPr>
            <p:ph type="body" sz="half" idx="2"/>
          </p:nvPr>
        </p:nvSpPr>
        <p:spPr>
          <a:xfrm>
            <a:off x="2389481" y="5368672"/>
            <a:ext cx="7315200" cy="804863"/>
          </a:xfrm>
        </p:spPr>
        <p:txBody>
          <a:bodyPr/>
          <a:lstStyle>
            <a:lvl1pPr marL="0" indent="0">
              <a:buNone/>
              <a:defRPr sz="1181"/>
            </a:lvl1pPr>
            <a:lvl2pPr marL="371174" indent="0">
              <a:buNone/>
              <a:defRPr sz="1013"/>
            </a:lvl2pPr>
            <a:lvl3pPr marL="742350" indent="0">
              <a:buNone/>
              <a:defRPr sz="844"/>
            </a:lvl3pPr>
            <a:lvl4pPr marL="1113624" indent="0">
              <a:buNone/>
              <a:defRPr sz="675"/>
            </a:lvl4pPr>
            <a:lvl5pPr marL="1484885" indent="0">
              <a:buNone/>
              <a:defRPr sz="675"/>
            </a:lvl5pPr>
            <a:lvl6pPr marL="1856103" indent="0">
              <a:buNone/>
              <a:defRPr sz="675"/>
            </a:lvl6pPr>
            <a:lvl7pPr marL="2227333" indent="0">
              <a:buNone/>
              <a:defRPr sz="675"/>
            </a:lvl7pPr>
            <a:lvl8pPr marL="2598559" indent="0">
              <a:buNone/>
              <a:defRPr sz="675"/>
            </a:lvl8pPr>
            <a:lvl9pPr marL="296978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658871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41236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8"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038462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28495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4"/>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30701"/>
            <a:ext cx="2573867" cy="514351"/>
          </a:xfrm>
        </p:spPr>
        <p:txBody>
          <a:bodyPr/>
          <a:lstStyle>
            <a:lvl1pPr>
              <a:defRPr>
                <a:solidFill>
                  <a:srgbClr val="5E574E"/>
                </a:solidFill>
              </a:defRPr>
            </a:lvl1pPr>
          </a:lstStyle>
          <a:p>
            <a:pPr eaLnBrk="0" fontAlgn="base" hangingPunct="0">
              <a:spcAft>
                <a:spcPct val="0"/>
              </a:spcAft>
              <a:defRPr/>
            </a:pPr>
            <a:endParaRPr lang="en-US"/>
          </a:p>
        </p:txBody>
      </p:sp>
      <p:sp>
        <p:nvSpPr>
          <p:cNvPr id="6" name="Rectangle 5"/>
          <p:cNvSpPr>
            <a:spLocks noGrp="1" noChangeArrowheads="1"/>
          </p:cNvSpPr>
          <p:nvPr>
            <p:ph type="ftr" sz="quarter" idx="11"/>
          </p:nvPr>
        </p:nvSpPr>
        <p:spPr>
          <a:xfrm>
            <a:off x="4199467" y="6230701"/>
            <a:ext cx="3793067" cy="514351"/>
          </a:xfrm>
        </p:spPr>
        <p:txBody>
          <a:bodyPr/>
          <a:lstStyle>
            <a:lvl1pPr>
              <a:defRPr>
                <a:solidFill>
                  <a:srgbClr val="5E574E"/>
                </a:solidFill>
              </a:defRPr>
            </a:lvl1pPr>
          </a:lstStyle>
          <a:p>
            <a:pPr eaLnBrk="0" fontAlgn="base" hangingPunct="0">
              <a:spcAft>
                <a:spcPct val="0"/>
              </a:spcAft>
              <a:defRPr/>
            </a:pPr>
            <a:endParaRPr lang="en-US"/>
          </a:p>
        </p:txBody>
      </p:sp>
      <p:sp>
        <p:nvSpPr>
          <p:cNvPr id="7" name="Rectangle 6"/>
          <p:cNvSpPr>
            <a:spLocks noGrp="1" noChangeArrowheads="1"/>
          </p:cNvSpPr>
          <p:nvPr>
            <p:ph type="sldNum" sz="quarter" idx="12"/>
          </p:nvPr>
        </p:nvSpPr>
        <p:spPr>
          <a:xfrm>
            <a:off x="8805333" y="6230701"/>
            <a:ext cx="2438400" cy="514351"/>
          </a:xfrm>
        </p:spPr>
        <p:txBody>
          <a:bodyPr/>
          <a:lstStyle>
            <a:lvl1pPr>
              <a:defRPr>
                <a:solidFill>
                  <a:srgbClr val="5E574E"/>
                </a:solidFill>
              </a:defRPr>
            </a:lvl1pPr>
          </a:lstStyle>
          <a:p>
            <a:pPr eaLnBrk="0" fontAlgn="base" hangingPunct="0">
              <a:spcAft>
                <a:spcPct val="0"/>
              </a:spcAft>
              <a:defRPr/>
            </a:pPr>
            <a:fld id="{906B74BF-1A15-415C-AAE4-F12478B37907}" type="slidenum">
              <a:rPr lang="en-US" smtClean="0"/>
              <a:pPr eaLnBrk="0" fontAlgn="base" hangingPunct="0">
                <a:spcAft>
                  <a:spcPct val="0"/>
                </a:spcAft>
                <a:defRPr/>
              </a:pPr>
              <a:t>‹#›</a:t>
            </a:fld>
            <a:endParaRPr lang="en-US"/>
          </a:p>
        </p:txBody>
      </p:sp>
    </p:spTree>
    <p:extLst>
      <p:ext uri="{BB962C8B-B14F-4D97-AF65-F5344CB8AC3E}">
        <p14:creationId xmlns:p14="http://schemas.microsoft.com/office/powerpoint/2010/main" val="40809140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1" y="1885968"/>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452779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9"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3" y="1886619"/>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3" y="4048815"/>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545600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9"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3" y="1885968"/>
            <a:ext cx="5362222"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953102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B7D68D24-B939-4E41-B7DD-5B73152C2BB3}"/>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1"/>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317331E3-4039-46D3-BCBE-1236DF63DC3E}"/>
              </a:ext>
            </a:extLst>
          </p:cNvPr>
          <p:cNvSpPr>
            <a:spLocks noGrp="1" noChangeArrowheads="1"/>
          </p:cNvSpPr>
          <p:nvPr>
            <p:ph type="dt" sz="half" idx="10"/>
          </p:nvPr>
        </p:nvSpPr>
        <p:spPr>
          <a:xfrm>
            <a:off x="948267" y="6229350"/>
            <a:ext cx="2573867" cy="514350"/>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Footer Placeholder 9">
            <a:extLst>
              <a:ext uri="{FF2B5EF4-FFF2-40B4-BE49-F238E27FC236}">
                <a16:creationId xmlns:a16="http://schemas.microsoft.com/office/drawing/2014/main" id="{6D314364-024B-4D5F-800F-3F42D1ECC37C}"/>
              </a:ext>
            </a:extLst>
          </p:cNvPr>
          <p:cNvSpPr>
            <a:spLocks noGrp="1" noChangeArrowheads="1"/>
          </p:cNvSpPr>
          <p:nvPr>
            <p:ph type="ftr" sz="quarter" idx="11"/>
          </p:nvPr>
        </p:nvSpPr>
        <p:spPr>
          <a:xfrm>
            <a:off x="4199467" y="6229350"/>
            <a:ext cx="3793067" cy="514350"/>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Slide Number Placeholder 10">
            <a:extLst>
              <a:ext uri="{FF2B5EF4-FFF2-40B4-BE49-F238E27FC236}">
                <a16:creationId xmlns:a16="http://schemas.microsoft.com/office/drawing/2014/main" id="{AFDDEE01-84F5-48D0-847A-A2A1E42EDD3C}"/>
              </a:ext>
            </a:extLst>
          </p:cNvPr>
          <p:cNvSpPr>
            <a:spLocks noGrp="1" noChangeArrowheads="1"/>
          </p:cNvSpPr>
          <p:nvPr>
            <p:ph type="sldNum" sz="quarter" idx="12"/>
          </p:nvPr>
        </p:nvSpPr>
        <p:spPr>
          <a:xfrm>
            <a:off x="8805333" y="6229350"/>
            <a:ext cx="2438400" cy="514350"/>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B8FCC9F-E394-4EFB-83D7-532BA4DCF77D}"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99443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D5316-E91B-4C74-A2EE-231EC828975B}"/>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89DD4640-873D-4082-A23C-2F013A032971}"/>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A552C6A-3C18-48BC-A266-182809A894B2}"/>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1DE0AF-B7A7-4C28-A24D-E2181B311E3F}"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648576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18"/>
            <a:ext cx="1036320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913"/>
            </a:lvl1pPr>
            <a:lvl2pPr marL="424744" indent="0">
              <a:buNone/>
              <a:defRPr sz="1688"/>
            </a:lvl2pPr>
            <a:lvl3pPr marL="849488" indent="0">
              <a:buNone/>
              <a:defRPr sz="1463"/>
            </a:lvl3pPr>
            <a:lvl4pPr marL="1274229" indent="0">
              <a:buNone/>
              <a:defRPr sz="1350"/>
            </a:lvl4pPr>
            <a:lvl5pPr marL="1698917" indent="0">
              <a:buNone/>
              <a:defRPr sz="1350"/>
            </a:lvl5pPr>
            <a:lvl6pPr marL="2123576" indent="0">
              <a:buNone/>
              <a:defRPr sz="1350"/>
            </a:lvl6pPr>
            <a:lvl7pPr marL="2548252" indent="0">
              <a:buNone/>
              <a:defRPr sz="1350"/>
            </a:lvl7pPr>
            <a:lvl8pPr marL="2972923" indent="0">
              <a:buNone/>
              <a:defRPr sz="1350"/>
            </a:lvl8pPr>
            <a:lvl9pPr marL="3397605"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173423C7-5D90-446E-A759-33DF82AF3D13}"/>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BEBF0859-034E-4182-A036-F755105F363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B8F4B71B-71B2-4931-89DD-A1D08C7F3D0D}"/>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04952B2-5728-4400-8FBA-08038A3B30F7}"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244171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2" y="1885968"/>
            <a:ext cx="5362222"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87AF81-D1A9-49E0-BF0C-B8232300002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75C5775B-5987-48C4-8614-BB4577D6642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B8FEB528-687A-4298-B60A-F66E353B25AE}"/>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401D929-3527-4E56-AF97-7DF6F7BEE391}"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06345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683"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4"/>
            <a:ext cx="5388563"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DD629-8EC3-4764-950F-B2C7753AB47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a:extLst>
              <a:ext uri="{FF2B5EF4-FFF2-40B4-BE49-F238E27FC236}">
                <a16:creationId xmlns:a16="http://schemas.microsoft.com/office/drawing/2014/main" id="{4DFE199C-BAE0-42E2-BA7A-473DE5D4B39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a:extLst>
              <a:ext uri="{FF2B5EF4-FFF2-40B4-BE49-F238E27FC236}">
                <a16:creationId xmlns:a16="http://schemas.microsoft.com/office/drawing/2014/main" id="{8D7D7C96-90D6-4FFE-BCB4-47108395714B}"/>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66B9BB3-0427-4D42-9CF0-9243B32199FD}"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9455778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E74A1-3970-4FCC-ACB6-347C47B56EE5}"/>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91955846-2D6D-48A3-82C3-E8F81D2B4B1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236B9A9C-54E3-49B8-836F-B428F4865D8F}"/>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702A94-3E3A-4C37-9B8C-81B465045614}"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650000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49FD1-0EDA-4E55-88E9-F61B34507452}"/>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a:extLst>
              <a:ext uri="{FF2B5EF4-FFF2-40B4-BE49-F238E27FC236}">
                <a16:creationId xmlns:a16="http://schemas.microsoft.com/office/drawing/2014/main" id="{A4204E1A-9D1C-47E3-A765-BB7A6F15BD4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a:extLst>
              <a:ext uri="{FF2B5EF4-FFF2-40B4-BE49-F238E27FC236}">
                <a16:creationId xmlns:a16="http://schemas.microsoft.com/office/drawing/2014/main" id="{1D57B02B-B29F-4A2F-BBC2-062DA8546DF9}"/>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40EC12-4205-42B3-9343-C14DDA25E48D}"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48785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DCAC2CF-A23C-4954-8B74-8150CC0EB8C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6051211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50"/>
            <a:ext cx="4011319"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767675" y="273213"/>
            <a:ext cx="6814726"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319" cy="46910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E9ABBD1-C5FD-49F6-B535-EBF4D0A406A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C98BDD0-88A2-4BAD-8F5F-CDA9AFA4140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5498EEEF-1413-47C7-9D3C-51338877EDA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072FA24-D446-47E5-9541-77201C27203C}"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819043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2"/>
            <a:ext cx="7315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038"/>
            </a:lvl1pPr>
            <a:lvl2pPr marL="424744" indent="0">
              <a:buNone/>
              <a:defRPr sz="2588"/>
            </a:lvl2pPr>
            <a:lvl3pPr marL="849488" indent="0">
              <a:buNone/>
              <a:defRPr sz="2250"/>
            </a:lvl3pPr>
            <a:lvl4pPr marL="1274229" indent="0">
              <a:buNone/>
              <a:defRPr sz="1913"/>
            </a:lvl4pPr>
            <a:lvl5pPr marL="1698917" indent="0">
              <a:buNone/>
              <a:defRPr sz="1913"/>
            </a:lvl5pPr>
            <a:lvl6pPr marL="2123576" indent="0">
              <a:buNone/>
              <a:defRPr sz="1913"/>
            </a:lvl6pPr>
            <a:lvl7pPr marL="2548252" indent="0">
              <a:buNone/>
              <a:defRPr sz="1913"/>
            </a:lvl7pPr>
            <a:lvl8pPr marL="2972923" indent="0">
              <a:buNone/>
              <a:defRPr sz="1913"/>
            </a:lvl8pPr>
            <a:lvl9pPr marL="3397605" indent="0">
              <a:buNone/>
              <a:defRPr sz="1913"/>
            </a:lvl9pPr>
          </a:lstStyle>
          <a:p>
            <a:pPr lvl="0"/>
            <a:endParaRPr lang="en-US" noProof="0"/>
          </a:p>
        </p:txBody>
      </p:sp>
      <p:sp>
        <p:nvSpPr>
          <p:cNvPr id="4" name="Text Placeholder 3"/>
          <p:cNvSpPr>
            <a:spLocks noGrp="1"/>
          </p:cNvSpPr>
          <p:nvPr>
            <p:ph type="body" sz="half" idx="2"/>
          </p:nvPr>
        </p:nvSpPr>
        <p:spPr>
          <a:xfrm>
            <a:off x="2389481" y="5367651"/>
            <a:ext cx="7315200" cy="8048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EE1F73F3-4B9A-49DB-8BAD-3143CBBFB261}"/>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5E05340D-9B8D-4A8A-A9E2-0DDFDDEF6B4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D69EE2A0-423E-42A0-8D28-6C00DA55FD3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6E316FD-3B78-42AB-B1C0-479B7EEC2E37}"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169732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77688-975B-4503-92F1-154FA1850EE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F3EE0000-2A04-4111-86EC-BDD8EC103770}"/>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7968F49-9827-4E6E-9115-5F573D2465A4}"/>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3A9317C-CE6D-456B-81F9-26523283808F}"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708492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8"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CF98D-2601-496E-AA75-13E569554F9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1FDC0771-A4BD-426C-B79B-BA16AF72FD07}"/>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C60E271C-2FB3-4AC3-B5D2-96718B2F60B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F27D047-6F51-4E67-82EB-727E67C18394}"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76958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A6BE32-2AC1-4092-ADF4-B2BEF5542B8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2E6DE8A2-B91D-4F89-A1CA-D4969650D526}"/>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9A832146-736C-4907-9259-29D94E462525}"/>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DB47991-9182-4D84-919B-6A2A292A5663}"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36461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0" y="1885968"/>
            <a:ext cx="10905067" cy="4171951"/>
          </a:xfrm>
        </p:spPr>
        <p:txBody>
          <a:bodyPr/>
          <a:lstStyle/>
          <a:p>
            <a:pPr lvl="0"/>
            <a:endParaRPr lang="en-US" noProof="0"/>
          </a:p>
        </p:txBody>
      </p:sp>
      <p:sp>
        <p:nvSpPr>
          <p:cNvPr id="4" name="Rectangle 4">
            <a:extLst>
              <a:ext uri="{FF2B5EF4-FFF2-40B4-BE49-F238E27FC236}">
                <a16:creationId xmlns:a16="http://schemas.microsoft.com/office/drawing/2014/main" id="{11A59391-82D5-466B-9D68-31007345986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5FBC22FE-0C58-4683-9914-CEB5E8C103B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7FBA03EA-DF9D-4BD5-98E8-2F834BC920D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5AD8651-A09F-4044-A392-09895BF35171}"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000576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2" y="1886190"/>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2" y="4048342"/>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748F9D-EA36-42C8-B5ED-7344C27AC33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a:extLst>
              <a:ext uri="{FF2B5EF4-FFF2-40B4-BE49-F238E27FC236}">
                <a16:creationId xmlns:a16="http://schemas.microsoft.com/office/drawing/2014/main" id="{BBD741F1-A853-41B2-BFE8-76E9569444BB}"/>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a:extLst>
              <a:ext uri="{FF2B5EF4-FFF2-40B4-BE49-F238E27FC236}">
                <a16:creationId xmlns:a16="http://schemas.microsoft.com/office/drawing/2014/main" id="{0EF4719E-3D77-45B6-B65C-AA3E77267DF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FB3200A-750B-4372-86F2-EB775FDFF5DB}"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715408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2" y="1885968"/>
            <a:ext cx="5362222" cy="4171951"/>
          </a:xfrm>
        </p:spPr>
        <p:txBody>
          <a:bodyPr/>
          <a:lstStyle/>
          <a:p>
            <a:pPr lvl="0"/>
            <a:endParaRPr lang="en-US" noProof="0"/>
          </a:p>
        </p:txBody>
      </p:sp>
      <p:sp>
        <p:nvSpPr>
          <p:cNvPr id="5" name="Rectangle 4">
            <a:extLst>
              <a:ext uri="{FF2B5EF4-FFF2-40B4-BE49-F238E27FC236}">
                <a16:creationId xmlns:a16="http://schemas.microsoft.com/office/drawing/2014/main" id="{3973B8EB-BDEA-43B9-9634-93A52CDDCEB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A9AE6E5-4DE8-404A-9B60-4ED7BBACEC7C}"/>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0F9B0DF-B738-4DD6-AD28-6022A656715C}"/>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BB4DDCE8-54FE-4FE0-A848-7600ABA97399}"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122449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491122" y="1095911"/>
            <a:ext cx="3218688" cy="1933880"/>
          </a:xfrm>
          <a:prstGeom prst="rect">
            <a:avLst/>
          </a:prstGeom>
        </p:spPr>
      </p:pic>
      <p:sp>
        <p:nvSpPr>
          <p:cNvPr id="4" name="Rectangle 3"/>
          <p:cNvSpPr/>
          <p:nvPr userDrawn="1"/>
        </p:nvSpPr>
        <p:spPr>
          <a:xfrm>
            <a:off x="0" y="3684550"/>
            <a:ext cx="12192000" cy="31735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023309" y="4162000"/>
            <a:ext cx="10515601" cy="1107996"/>
          </a:xfrm>
          <a:noFill/>
        </p:spPr>
        <p:txBody>
          <a:bodyPr wrap="square" lIns="0" rtlCol="0" anchor="b" anchorCtr="0">
            <a:spAutoFit/>
          </a:bodyPr>
          <a:lstStyle>
            <a:lvl1pPr>
              <a:defRPr lang="en-US" sz="4000" b="1" spc="-150">
                <a:solidFill>
                  <a:schemeClr val="accent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023309" y="5418786"/>
            <a:ext cx="10515601"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bg1"/>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3601" y="5876046"/>
            <a:ext cx="2946400" cy="694055"/>
          </a:xfrm>
          <a:prstGeom prst="rect">
            <a:avLst/>
          </a:prstGeom>
          <a:noFill/>
          <a:ln>
            <a:noFill/>
          </a:ln>
        </p:spPr>
      </p:pic>
    </p:spTree>
    <p:extLst>
      <p:ext uri="{BB962C8B-B14F-4D97-AF65-F5344CB8AC3E}">
        <p14:creationId xmlns:p14="http://schemas.microsoft.com/office/powerpoint/2010/main" val="3120000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1_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491122" y="1095911"/>
            <a:ext cx="3218688" cy="1933880"/>
          </a:xfrm>
          <a:prstGeom prst="rect">
            <a:avLst/>
          </a:prstGeom>
        </p:spPr>
      </p:pic>
      <p:sp>
        <p:nvSpPr>
          <p:cNvPr id="4" name="Rectangle 3"/>
          <p:cNvSpPr/>
          <p:nvPr userDrawn="1"/>
        </p:nvSpPr>
        <p:spPr>
          <a:xfrm>
            <a:off x="0" y="3684550"/>
            <a:ext cx="12192000" cy="31735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023309" y="4162000"/>
            <a:ext cx="10515601" cy="1107996"/>
          </a:xfrm>
          <a:noFill/>
        </p:spPr>
        <p:txBody>
          <a:bodyPr wrap="square" lIns="0" rtlCol="0" anchor="b" anchorCtr="0">
            <a:spAutoFit/>
          </a:bodyPr>
          <a:lstStyle>
            <a:lvl1pPr>
              <a:defRPr lang="en-US" sz="4000" b="1" spc="-15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023309" y="5418786"/>
            <a:ext cx="10515601"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tx2"/>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91147" y="5914146"/>
            <a:ext cx="2946400" cy="694055"/>
          </a:xfrm>
          <a:prstGeom prst="rect">
            <a:avLst/>
          </a:prstGeom>
          <a:noFill/>
          <a:ln>
            <a:noFill/>
          </a:ln>
        </p:spPr>
      </p:pic>
    </p:spTree>
    <p:extLst>
      <p:ext uri="{BB962C8B-B14F-4D97-AF65-F5344CB8AC3E}">
        <p14:creationId xmlns:p14="http://schemas.microsoft.com/office/powerpoint/2010/main" val="252619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4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39632" indent="0">
              <a:buNone/>
              <a:defRPr sz="1800"/>
            </a:lvl2pPr>
            <a:lvl3pPr marL="879266" indent="0">
              <a:buNone/>
              <a:defRPr sz="1600"/>
            </a:lvl3pPr>
            <a:lvl4pPr marL="1319034" indent="0">
              <a:buNone/>
              <a:defRPr sz="1400"/>
            </a:lvl4pPr>
            <a:lvl5pPr marL="1758772" indent="0">
              <a:buNone/>
              <a:defRPr sz="1400"/>
            </a:lvl5pPr>
            <a:lvl6pPr marL="2198464" indent="0">
              <a:buNone/>
              <a:defRPr sz="1400"/>
            </a:lvl6pPr>
            <a:lvl7pPr marL="2638168" indent="0">
              <a:buNone/>
              <a:defRPr sz="1400"/>
            </a:lvl7pPr>
            <a:lvl8pPr marL="3077869" indent="0">
              <a:buNone/>
              <a:defRPr sz="1400"/>
            </a:lvl8pPr>
            <a:lvl9pPr marL="351756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DA570DB-C65D-41C3-A52A-BD661F6540AE}"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0985360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Title Page B">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 y="146"/>
            <a:ext cx="5660572" cy="5220763"/>
          </a:xfrm>
          <a:prstGeom prst="rect">
            <a:avLst/>
          </a:prstGeom>
          <a:solidFill>
            <a:schemeClr val="tx1"/>
          </a:solidFill>
        </p:spPr>
      </p:pic>
      <p:sp>
        <p:nvSpPr>
          <p:cNvPr id="2" name="Title 1"/>
          <p:cNvSpPr>
            <a:spLocks noGrp="1"/>
          </p:cNvSpPr>
          <p:nvPr>
            <p:ph type="title" hasCustomPrompt="1"/>
          </p:nvPr>
        </p:nvSpPr>
        <p:spPr>
          <a:xfrm>
            <a:off x="6096067" y="2695959"/>
            <a:ext cx="5910062"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0" y="4001936"/>
            <a:ext cx="5891921" cy="276999"/>
          </a:xfrm>
          <a:noFill/>
        </p:spPr>
        <p:txBody>
          <a:bodyPr wrap="square" lIns="0" tIns="0" rIns="0" bIns="0" rtlCol="0">
            <a:noAutofit/>
          </a:bodyPr>
          <a:lstStyle>
            <a:lvl1pPr marL="0" indent="0">
              <a:buNone/>
              <a:defRPr lang="en-US" sz="1800" dirty="0" smtClean="0">
                <a:solidFill>
                  <a:schemeClr val="tx2"/>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6096002" y="58"/>
            <a:ext cx="2698206"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userDrawn="1"/>
        </p:nvSpPr>
        <p:spPr>
          <a:xfrm>
            <a:off x="5660602" y="50"/>
            <a:ext cx="118905"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Connector 10"/>
          <p:cNvCxnSpPr/>
          <p:nvPr userDrawn="1"/>
        </p:nvCxnSpPr>
        <p:spPr>
          <a:xfrm flipH="1">
            <a:off x="-29727" y="2678055"/>
            <a:ext cx="572002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407776" y="4107377"/>
            <a:ext cx="328253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450798" y="2686780"/>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82554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1_Title Page B">
    <p:spTree>
      <p:nvGrpSpPr>
        <p:cNvPr id="1" name=""/>
        <p:cNvGrpSpPr/>
        <p:nvPr/>
      </p:nvGrpSpPr>
      <p:grpSpPr>
        <a:xfrm>
          <a:off x="0" y="0"/>
          <a:ext cx="0" cy="0"/>
          <a:chOff x="0" y="0"/>
          <a:chExt cx="0" cy="0"/>
        </a:xfrm>
      </p:grpSpPr>
      <p:sp>
        <p:nvSpPr>
          <p:cNvPr id="5" name="Rectangle 4"/>
          <p:cNvSpPr/>
          <p:nvPr userDrawn="1"/>
        </p:nvSpPr>
        <p:spPr>
          <a:xfrm>
            <a:off x="0" y="5220816"/>
            <a:ext cx="12192000" cy="16372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 y="146"/>
            <a:ext cx="5660572" cy="5220763"/>
          </a:xfrm>
          <a:prstGeom prst="rect">
            <a:avLst/>
          </a:prstGeom>
          <a:solidFill>
            <a:schemeClr val="tx1"/>
          </a:solidFill>
        </p:spPr>
      </p:pic>
      <p:sp>
        <p:nvSpPr>
          <p:cNvPr id="2" name="Title 1"/>
          <p:cNvSpPr>
            <a:spLocks noGrp="1"/>
          </p:cNvSpPr>
          <p:nvPr>
            <p:ph type="title" hasCustomPrompt="1"/>
          </p:nvPr>
        </p:nvSpPr>
        <p:spPr>
          <a:xfrm>
            <a:off x="6096067" y="2695959"/>
            <a:ext cx="5910062"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0" y="4001936"/>
            <a:ext cx="5891921" cy="276999"/>
          </a:xfrm>
          <a:noFill/>
        </p:spPr>
        <p:txBody>
          <a:bodyPr wrap="square" lIns="0" tIns="0" rIns="0" bIns="0" rtlCol="0">
            <a:noAutofit/>
          </a:bodyPr>
          <a:lstStyle>
            <a:lvl1pPr marL="0" indent="0">
              <a:buNone/>
              <a:defRPr lang="en-US" sz="1800" dirty="0" smtClean="0">
                <a:solidFill>
                  <a:schemeClr val="bg1"/>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6096002" y="58"/>
            <a:ext cx="2698206"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userDrawn="1"/>
        </p:nvSpPr>
        <p:spPr>
          <a:xfrm>
            <a:off x="5660602" y="50"/>
            <a:ext cx="118905"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Connector 10"/>
          <p:cNvCxnSpPr/>
          <p:nvPr userDrawn="1"/>
        </p:nvCxnSpPr>
        <p:spPr>
          <a:xfrm flipH="1">
            <a:off x="-29727" y="2678055"/>
            <a:ext cx="572002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407776" y="4107377"/>
            <a:ext cx="328253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450798" y="2686780"/>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801" y="5692424"/>
            <a:ext cx="2946400" cy="694055"/>
          </a:xfrm>
          <a:prstGeom prst="rect">
            <a:avLst/>
          </a:prstGeom>
          <a:noFill/>
          <a:ln>
            <a:noFill/>
          </a:ln>
        </p:spPr>
      </p:pic>
    </p:spTree>
    <p:extLst>
      <p:ext uri="{BB962C8B-B14F-4D97-AF65-F5344CB8AC3E}">
        <p14:creationId xmlns:p14="http://schemas.microsoft.com/office/powerpoint/2010/main" val="3807554045"/>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Title Page C">
    <p:spTree>
      <p:nvGrpSpPr>
        <p:cNvPr id="1" name=""/>
        <p:cNvGrpSpPr/>
        <p:nvPr/>
      </p:nvGrpSpPr>
      <p:grpSpPr>
        <a:xfrm>
          <a:off x="0" y="0"/>
          <a:ext cx="0" cy="0"/>
          <a:chOff x="0" y="0"/>
          <a:chExt cx="0" cy="0"/>
        </a:xfrm>
      </p:grpSpPr>
      <p:sp>
        <p:nvSpPr>
          <p:cNvPr id="11" name="Rectangle 10"/>
          <p:cNvSpPr/>
          <p:nvPr userDrawn="1"/>
        </p:nvSpPr>
        <p:spPr>
          <a:xfrm>
            <a:off x="0" y="4399204"/>
            <a:ext cx="12192000" cy="2420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569132" y="886163"/>
            <a:ext cx="10143724"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569132" y="2242119"/>
            <a:ext cx="10143724"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tx2"/>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569068" y="60"/>
            <a:ext cx="5029201"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pic>
        <p:nvPicPr>
          <p:cNvPr id="8" name="Picture 7" descr="Hazelden Publishing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627" y="5609443"/>
            <a:ext cx="2946400" cy="694055"/>
          </a:xfrm>
          <a:prstGeom prst="rect">
            <a:avLst/>
          </a:prstGeom>
          <a:noFill/>
          <a:ln>
            <a:noFill/>
          </a:ln>
        </p:spPr>
      </p:pic>
    </p:spTree>
    <p:extLst>
      <p:ext uri="{BB962C8B-B14F-4D97-AF65-F5344CB8AC3E}">
        <p14:creationId xmlns:p14="http://schemas.microsoft.com/office/powerpoint/2010/main" val="1249834794"/>
      </p:ext>
    </p:extLst>
  </p:cSld>
  <p:clrMapOvr>
    <a:masterClrMapping/>
  </p:clrMapOvr>
  <p:extLst>
    <p:ext uri="{DCECCB84-F9BA-43D5-87BE-67443E8EF086}">
      <p15:sldGuideLst xmlns:p15="http://schemas.microsoft.com/office/powerpoint/2012/main">
        <p15:guide id="2" orient="horz" pos="352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1_Title Page C">
    <p:spTree>
      <p:nvGrpSpPr>
        <p:cNvPr id="1" name=""/>
        <p:cNvGrpSpPr/>
        <p:nvPr/>
      </p:nvGrpSpPr>
      <p:grpSpPr>
        <a:xfrm>
          <a:off x="0" y="0"/>
          <a:ext cx="0" cy="0"/>
          <a:chOff x="0" y="0"/>
          <a:chExt cx="0" cy="0"/>
        </a:xfrm>
      </p:grpSpPr>
      <p:sp>
        <p:nvSpPr>
          <p:cNvPr id="11" name="Rectangle 10"/>
          <p:cNvSpPr/>
          <p:nvPr userDrawn="1"/>
        </p:nvSpPr>
        <p:spPr>
          <a:xfrm flipV="1">
            <a:off x="0" y="134"/>
            <a:ext cx="12192000" cy="43990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569132" y="886163"/>
            <a:ext cx="10143724" cy="1107996"/>
          </a:xfrm>
          <a:noFill/>
        </p:spPr>
        <p:txBody>
          <a:bodyPr wrap="square" lIns="0" rtlCol="0" anchor="b" anchorCtr="0">
            <a:spAutoFit/>
          </a:bodyPr>
          <a:lstStyle>
            <a:lvl1pPr>
              <a:defRPr lang="en-US" sz="4000" b="1" spc="-150" dirty="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569132" y="2242119"/>
            <a:ext cx="10143724"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accent1"/>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569068" y="60"/>
            <a:ext cx="5029201"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spTree>
    <p:extLst>
      <p:ext uri="{BB962C8B-B14F-4D97-AF65-F5344CB8AC3E}">
        <p14:creationId xmlns:p14="http://schemas.microsoft.com/office/powerpoint/2010/main" val="42896442"/>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llou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822"/>
            <a:ext cx="10515601" cy="1403461"/>
          </a:xfrm>
          <a:noFill/>
        </p:spPr>
        <p:txBody>
          <a:bodyPr wrap="square" rtlCol="0" anchor="t" anchorCtr="0">
            <a:spAutoFit/>
          </a:bodyPr>
          <a:lstStyle>
            <a:lvl1pPr>
              <a:defRPr lang="en-US" sz="4000" spc="-100" baseline="0" dirty="0">
                <a:solidFill>
                  <a:schemeClr val="tx1">
                    <a:lumMod val="75000"/>
                    <a:lumOff val="25000"/>
                  </a:schemeClr>
                </a:solidFill>
                <a:latin typeface="+mn-lt"/>
                <a:ea typeface="+mn-ea"/>
                <a:cs typeface="+mn-cs"/>
              </a:defRPr>
            </a:lvl1pPr>
          </a:lstStyle>
          <a:p>
            <a:pPr marL="0" lvl="0" defTabSz="457110">
              <a:lnSpc>
                <a:spcPct val="114000"/>
              </a:lnSpc>
            </a:pPr>
            <a:r>
              <a:rPr lang="en-US" dirty="0"/>
              <a:t>Click to edit, insert callout and use green for emphasis</a:t>
            </a:r>
          </a:p>
        </p:txBody>
      </p:sp>
      <p:sp>
        <p:nvSpPr>
          <p:cNvPr id="3" name="Text Placeholder 2"/>
          <p:cNvSpPr>
            <a:spLocks noGrp="1"/>
          </p:cNvSpPr>
          <p:nvPr>
            <p:ph type="body" idx="1"/>
          </p:nvPr>
        </p:nvSpPr>
        <p:spPr>
          <a:xfrm>
            <a:off x="6932762" y="4383038"/>
            <a:ext cx="4272292" cy="276999"/>
          </a:xfrm>
          <a:noFill/>
        </p:spPr>
        <p:txBody>
          <a:bodyPr wrap="square" lIns="0" tIns="0" rIns="0" bIns="0" rtlCol="0">
            <a:spAutoFit/>
          </a:bodyPr>
          <a:lstStyle>
            <a:lvl1pPr marL="0" indent="0">
              <a:buNone/>
              <a:defRPr lang="en-US" sz="1800" dirty="0" smtClean="0">
                <a:solidFill>
                  <a:schemeClr val="tx2"/>
                </a:solidFill>
              </a:defRPr>
            </a:lvl1pPr>
          </a:lstStyle>
          <a:p>
            <a:pPr marL="0" lvl="0" defTabSz="457110"/>
            <a:r>
              <a:rPr lang="en-US" dirty="0"/>
              <a:t>Click to edit Master text styles</a:t>
            </a:r>
          </a:p>
        </p:txBody>
      </p:sp>
      <p:sp>
        <p:nvSpPr>
          <p:cNvPr id="6"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1758468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574799" y="2113846"/>
            <a:ext cx="10515601"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800" y="1487746"/>
            <a:ext cx="8090989"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591133193"/>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574819" y="2199522"/>
            <a:ext cx="4960113"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1574819" y="1764614"/>
            <a:ext cx="4960113"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2"/>
          <p:cNvSpPr>
            <a:spLocks noGrp="1"/>
          </p:cNvSpPr>
          <p:nvPr>
            <p:ph idx="12"/>
          </p:nvPr>
        </p:nvSpPr>
        <p:spPr>
          <a:xfrm>
            <a:off x="6923044" y="2199522"/>
            <a:ext cx="4960113"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3"/>
          </p:nvPr>
        </p:nvSpPr>
        <p:spPr>
          <a:xfrm>
            <a:off x="6923044" y="1764614"/>
            <a:ext cx="4960113"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6"/>
          <p:cNvSpPr>
            <a:spLocks noGrp="1"/>
          </p:cNvSpPr>
          <p:nvPr>
            <p:ph sz="quarter" idx="14"/>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595822062"/>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668" y="617829"/>
            <a:ext cx="11328401" cy="880201"/>
          </a:xfrm>
          <a:ln>
            <a:noFill/>
          </a:ln>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1574819" y="1690737"/>
            <a:ext cx="4960113"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7" name="Text Placeholder 9"/>
          <p:cNvSpPr>
            <a:spLocks noGrp="1"/>
          </p:cNvSpPr>
          <p:nvPr>
            <p:ph type="body" sz="quarter" idx="13"/>
          </p:nvPr>
        </p:nvSpPr>
        <p:spPr>
          <a:xfrm>
            <a:off x="6923044" y="1690737"/>
            <a:ext cx="4960113"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2"/>
          <p:cNvSpPr>
            <a:spLocks noGrp="1"/>
          </p:cNvSpPr>
          <p:nvPr>
            <p:ph idx="1"/>
          </p:nvPr>
        </p:nvSpPr>
        <p:spPr>
          <a:xfrm>
            <a:off x="1574819" y="2199522"/>
            <a:ext cx="4960113"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2"/>
          </p:nvPr>
        </p:nvSpPr>
        <p:spPr>
          <a:xfrm>
            <a:off x="6923044" y="2199522"/>
            <a:ext cx="4960113"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4"/>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087474514"/>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763"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522" y="1932680"/>
            <a:ext cx="10116457" cy="4315733"/>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792506" y="1691640"/>
            <a:ext cx="1100037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626536" y="6378388"/>
            <a:ext cx="2166399" cy="259968"/>
          </a:xfrm>
          <a:prstGeom prst="rect">
            <a:avLst/>
          </a:prstGeom>
        </p:spPr>
      </p:pic>
    </p:spTree>
    <p:extLst>
      <p:ext uri="{BB962C8B-B14F-4D97-AF65-F5344CB8AC3E}">
        <p14:creationId xmlns:p14="http://schemas.microsoft.com/office/powerpoint/2010/main" val="1983830904"/>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A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399" y="2281074"/>
            <a:ext cx="10515601"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817" y="1627594"/>
            <a:ext cx="4659297"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812826" y="2027679"/>
            <a:ext cx="1100037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192042887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2" y="1885968"/>
            <a:ext cx="5362222"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7756E93-42CF-423E-9596-B3B98E5DAB5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6182787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399" y="2281074"/>
            <a:ext cx="10515601"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799" y="1627576"/>
            <a:ext cx="60960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812826" y="2027679"/>
            <a:ext cx="1100037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506403609"/>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7315222" y="2057414"/>
            <a:ext cx="4488331"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p:cNvSpPr>
            <a:spLocks noGrp="1"/>
          </p:cNvSpPr>
          <p:nvPr>
            <p:ph type="chart" sz="quarter" idx="12" hasCustomPrompt="1"/>
          </p:nvPr>
        </p:nvSpPr>
        <p:spPr>
          <a:xfrm>
            <a:off x="812819" y="2057430"/>
            <a:ext cx="6250517"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cxnSp>
        <p:nvCxnSpPr>
          <p:cNvPr id="12" name="Straight Connector 11"/>
          <p:cNvCxnSpPr/>
          <p:nvPr userDrawn="1"/>
        </p:nvCxnSpPr>
        <p:spPr>
          <a:xfrm>
            <a:off x="812813" y="1688045"/>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484690047"/>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hart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7297291" y="2281074"/>
            <a:ext cx="4488331"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817" y="1627594"/>
            <a:ext cx="4659297"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812813" y="2027679"/>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812819" y="2281304"/>
            <a:ext cx="6250517"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6226634"/>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hart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7297291" y="2281074"/>
            <a:ext cx="4488331"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799" y="1627576"/>
            <a:ext cx="60960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812813" y="2027679"/>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812819" y="2281304"/>
            <a:ext cx="6250517"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289304876"/>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316656" y="2063321"/>
            <a:ext cx="5468983"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843280" y="1688045"/>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6448" y="2057421"/>
            <a:ext cx="6053666" cy="3614737"/>
          </a:xfrm>
        </p:spPr>
        <p:txBody>
          <a:bodyPr/>
          <a:lstStyle>
            <a:lvl1pPr>
              <a:defRPr/>
            </a:lvl1pPr>
          </a:lstStyle>
          <a:p>
            <a:r>
              <a:rPr lang="en-US" dirty="0"/>
              <a:t>You may need to send the picture to back after inserting</a:t>
            </a:r>
          </a:p>
        </p:txBody>
      </p:sp>
      <p:sp>
        <p:nvSpPr>
          <p:cNvPr id="7"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1084276380"/>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Picture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316656" y="2281041"/>
            <a:ext cx="5468983"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812817" y="1627594"/>
            <a:ext cx="4659297"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812813" y="2027679"/>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6448" y="2281251"/>
            <a:ext cx="6053666" cy="3614737"/>
          </a:xfrm>
        </p:spPr>
        <p:txBody>
          <a:bodyPr/>
          <a:lstStyle>
            <a:lvl1pPr>
              <a:defRPr/>
            </a:lvl1pPr>
          </a:lstStyle>
          <a:p>
            <a:r>
              <a:rPr lang="en-US" dirty="0"/>
              <a:t>You may need to send the picture to back after inserting</a:t>
            </a:r>
          </a:p>
        </p:txBody>
      </p:sp>
      <p:sp>
        <p:nvSpPr>
          <p:cNvPr id="8"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1294167249"/>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Picture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812800" y="1627576"/>
            <a:ext cx="60960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812813" y="2027679"/>
            <a:ext cx="109423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6448" y="2281251"/>
            <a:ext cx="6053666" cy="3614737"/>
          </a:xfrm>
        </p:spPr>
        <p:txBody>
          <a:bodyPr/>
          <a:lstStyle>
            <a:lvl1pPr>
              <a:defRPr/>
            </a:lvl1pPr>
          </a:lstStyle>
          <a:p>
            <a:r>
              <a:rPr lang="en-US" dirty="0"/>
              <a:t>You may need to send the picture to back after inserting</a:t>
            </a:r>
          </a:p>
        </p:txBody>
      </p:sp>
      <p:sp>
        <p:nvSpPr>
          <p:cNvPr id="12" name="Content Placeholder 2"/>
          <p:cNvSpPr>
            <a:spLocks noGrp="1"/>
          </p:cNvSpPr>
          <p:nvPr>
            <p:ph idx="1"/>
          </p:nvPr>
        </p:nvSpPr>
        <p:spPr>
          <a:xfrm>
            <a:off x="6316656" y="2281041"/>
            <a:ext cx="5468983"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p:cNvSpPr>
            <a:spLocks noGrp="1"/>
          </p:cNvSpPr>
          <p:nvPr>
            <p:ph sz="quarter" idx="13"/>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486998095"/>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and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687544"/>
            <a:ext cx="12192000" cy="4560887"/>
          </a:xfrm>
        </p:spPr>
        <p:txBody>
          <a:bodyPr vert="horz" lIns="0" tIns="0" rIns="0" bIns="0" rtlCol="0" anchor="t" anchorCtr="0">
            <a:noAutofit/>
          </a:bodyPr>
          <a:lstStyle>
            <a:lvl1pPr>
              <a:defRPr lang="en-US" sz="1600"/>
            </a:lvl1pPr>
          </a:lstStyle>
          <a:p>
            <a:r>
              <a:rPr lang="en-US" dirty="0"/>
              <a:t>You may need to send the </a:t>
            </a:r>
            <a:br>
              <a:rPr lang="en-US" dirty="0"/>
            </a:br>
            <a:r>
              <a:rPr lang="en-US" dirty="0"/>
              <a:t>picture to back after inserting</a:t>
            </a:r>
          </a:p>
        </p:txBody>
      </p:sp>
      <p:sp>
        <p:nvSpPr>
          <p:cNvPr id="2" name="Title 1"/>
          <p:cNvSpPr>
            <a:spLocks noGrp="1"/>
          </p:cNvSpPr>
          <p:nvPr>
            <p:ph type="title" hasCustomPrompt="1"/>
          </p:nvPr>
        </p:nvSpPr>
        <p:spPr>
          <a:xfrm>
            <a:off x="812800" y="617829"/>
            <a:ext cx="11328401"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305005" y="1687544"/>
            <a:ext cx="5886995" cy="4560887"/>
          </a:xfrm>
          <a:solidFill>
            <a:srgbClr val="FFFFFF">
              <a:alpha val="69804"/>
            </a:srgbClr>
          </a:solidFill>
        </p:spPr>
        <p:txBody>
          <a:bodyPr vert="horz" lIns="365687" tIns="365687" rIns="365687" bIns="365687"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2"/>
          </p:nvPr>
        </p:nvSpPr>
        <p:spPr>
          <a:xfrm>
            <a:off x="833974" y="18146"/>
            <a:ext cx="4328160"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178441832"/>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2192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557867" y="1384583"/>
            <a:ext cx="3197013"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8"/>
            <a:ext cx="5253056" cy="2036307"/>
          </a:xfrm>
          <a:solidFill>
            <a:srgbClr val="000000">
              <a:alpha val="69804"/>
            </a:srgbClr>
          </a:solidFill>
        </p:spPr>
        <p:txBody>
          <a:bodyPr wrap="square" lIns="457110" tIns="365687" rIns="228554" bIns="365687">
            <a:spAutoFit/>
          </a:bodyPr>
          <a:lstStyle>
            <a:lvl1pPr marL="0" indent="0" algn="l" defTabSz="457110" rtl="0" eaLnBrk="1" latinLnBrk="0" hangingPunct="1">
              <a:spcBef>
                <a:spcPts val="900"/>
              </a:spcBef>
              <a:buNone/>
              <a:defRPr lang="en-US" sz="1800" b="1" kern="1200" cap="all" baseline="0" dirty="0" smtClean="0">
                <a:solidFill>
                  <a:schemeClr val="bg1"/>
                </a:solidFill>
                <a:latin typeface="Arial Black" panose="020B0A04020102020204" pitchFamily="34" charset="0"/>
                <a:ea typeface="+mn-ea"/>
                <a:cs typeface="+mn-cs"/>
              </a:defRPr>
            </a:lvl1pPr>
            <a:lvl2pPr marL="0" indent="0">
              <a:spcBef>
                <a:spcPts val="900"/>
              </a:spcBef>
              <a:buNone/>
              <a:tabLst/>
              <a:defRPr lang="en-US" sz="1600" kern="1200" dirty="0" smtClean="0">
                <a:solidFill>
                  <a:schemeClr val="accent1"/>
                </a:solidFill>
                <a:latin typeface="+mn-lt"/>
                <a:ea typeface="+mn-ea"/>
                <a:cs typeface="+mn-cs"/>
              </a:defRPr>
            </a:lvl2pPr>
            <a:lvl3pPr marL="0" indent="0" algn="l" defTabSz="914220" rtl="0" eaLnBrk="1" latinLnBrk="0" hangingPunct="1">
              <a:lnSpc>
                <a:spcPct val="100000"/>
              </a:lnSpc>
              <a:spcBef>
                <a:spcPts val="900"/>
              </a:spcBef>
              <a:spcAft>
                <a:spcPts val="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3pPr>
            <a:lvl4pPr marL="1371328"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4pPr>
            <a:lvl5pPr marL="1828434"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759615964"/>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2192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557867" y="1384583"/>
            <a:ext cx="3197013"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8"/>
            <a:ext cx="5253056" cy="2036307"/>
          </a:xfrm>
          <a:solidFill>
            <a:srgbClr val="DDDDDD">
              <a:alpha val="69804"/>
            </a:srgbClr>
          </a:solidFill>
        </p:spPr>
        <p:txBody>
          <a:bodyPr vert="horz" wrap="square" lIns="457110" tIns="365687" rIns="228554" bIns="365687" rtlCol="0" anchor="t" anchorCtr="0">
            <a:spAutoFit/>
          </a:bodyPr>
          <a:lstStyle>
            <a:lvl1pPr>
              <a:defRPr lang="en-US" sz="1800" b="1" cap="all" baseline="0" dirty="0" smtClean="0">
                <a:latin typeface="Arial Black" panose="020B0A04020102020204" pitchFamily="34" charset="0"/>
              </a:defRPr>
            </a:lvl1pPr>
            <a:lvl2pPr>
              <a:defRPr lang="en-US" dirty="0" smtClean="0">
                <a:solidFill>
                  <a:schemeClr val="tx2"/>
                </a:solidFill>
              </a:defRPr>
            </a:lvl2pPr>
            <a:lvl3pPr>
              <a:defRPr lang="en-US" dirty="0">
                <a:solidFill>
                  <a:schemeClr val="tx2"/>
                </a:solidFill>
              </a:defRPr>
            </a:lvl3pPr>
          </a:lstStyle>
          <a:p>
            <a:pPr marL="0" lvl="0" indent="0" defTabSz="457110">
              <a:buNone/>
            </a:pPr>
            <a:r>
              <a:rPr lang="en-US" dirty="0"/>
              <a:t>Click to edit Master text styles</a:t>
            </a:r>
          </a:p>
          <a:p>
            <a:pPr marL="0" lvl="1" indent="0">
              <a:spcBef>
                <a:spcPts val="900"/>
              </a:spcBef>
              <a:buNone/>
              <a:tabLst/>
            </a:pPr>
            <a:r>
              <a:rPr lang="en-US" dirty="0"/>
              <a:t>Second level</a:t>
            </a:r>
          </a:p>
          <a:p>
            <a:pPr marL="0" lvl="2" indent="0">
              <a:spcBef>
                <a:spcPts val="900"/>
              </a:spcBef>
              <a:spcAft>
                <a:spcPts val="0"/>
              </a:spcAft>
              <a:buClr>
                <a:schemeClr val="accent2"/>
              </a:buClr>
              <a:buFont typeface="Wingdings" panose="05000000000000000000" pitchFamily="2" charset="2"/>
              <a:buNone/>
            </a:pPr>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0948804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683" cy="639763"/>
          </a:xfrm>
        </p:spPr>
        <p:txBody>
          <a:bodyPr anchor="b"/>
          <a:lstStyle>
            <a:lvl1pPr marL="0" indent="0">
              <a:buNone/>
              <a:defRPr sz="2400" b="1"/>
            </a:lvl1pPr>
            <a:lvl2pPr marL="439632" indent="0">
              <a:buNone/>
              <a:defRPr sz="2000" b="1"/>
            </a:lvl2pPr>
            <a:lvl3pPr marL="879266" indent="0">
              <a:buNone/>
              <a:defRPr sz="1800" b="1"/>
            </a:lvl3pPr>
            <a:lvl4pPr marL="1319034" indent="0">
              <a:buNone/>
              <a:defRPr sz="1600" b="1"/>
            </a:lvl4pPr>
            <a:lvl5pPr marL="1758772" indent="0">
              <a:buNone/>
              <a:defRPr sz="1600" b="1"/>
            </a:lvl5pPr>
            <a:lvl6pPr marL="2198464" indent="0">
              <a:buNone/>
              <a:defRPr sz="1600" b="1"/>
            </a:lvl6pPr>
            <a:lvl7pPr marL="2638168" indent="0">
              <a:buNone/>
              <a:defRPr sz="1600" b="1"/>
            </a:lvl7pPr>
            <a:lvl8pPr marL="3077869" indent="0">
              <a:buNone/>
              <a:defRPr sz="1600" b="1"/>
            </a:lvl8pPr>
            <a:lvl9pPr marL="35175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400" b="1"/>
            </a:lvl1pPr>
            <a:lvl2pPr marL="439632" indent="0">
              <a:buNone/>
              <a:defRPr sz="2000" b="1"/>
            </a:lvl2pPr>
            <a:lvl3pPr marL="879266" indent="0">
              <a:buNone/>
              <a:defRPr sz="1800" b="1"/>
            </a:lvl3pPr>
            <a:lvl4pPr marL="1319034" indent="0">
              <a:buNone/>
              <a:defRPr sz="1600" b="1"/>
            </a:lvl4pPr>
            <a:lvl5pPr marL="1758772" indent="0">
              <a:buNone/>
              <a:defRPr sz="1600" b="1"/>
            </a:lvl5pPr>
            <a:lvl6pPr marL="2198464" indent="0">
              <a:buNone/>
              <a:defRPr sz="1600" b="1"/>
            </a:lvl6pPr>
            <a:lvl7pPr marL="2638168" indent="0">
              <a:buNone/>
              <a:defRPr sz="1600" b="1"/>
            </a:lvl7pPr>
            <a:lvl8pPr marL="3077869" indent="0">
              <a:buNone/>
              <a:defRPr sz="1600" b="1"/>
            </a:lvl8pPr>
            <a:lvl9pPr marL="35175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A9E65E2-C88F-476D-AC84-B387393C9A4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6716853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2192000" cy="6248400"/>
          </a:xfrm>
        </p:spPr>
        <p:txBody>
          <a:bodyPr/>
          <a:lstStyle/>
          <a:p>
            <a:endParaRPr lang="en-US" dirty="0"/>
          </a:p>
        </p:txBody>
      </p:sp>
      <p:sp>
        <p:nvSpPr>
          <p:cNvPr id="3" name="Content Placeholder 2"/>
          <p:cNvSpPr>
            <a:spLocks noGrp="1"/>
          </p:cNvSpPr>
          <p:nvPr>
            <p:ph idx="1" hasCustomPrompt="1"/>
          </p:nvPr>
        </p:nvSpPr>
        <p:spPr>
          <a:xfrm>
            <a:off x="10" y="154"/>
            <a:ext cx="4562488" cy="6248399"/>
          </a:xfrm>
          <a:solidFill>
            <a:srgbClr val="000000">
              <a:alpha val="69804"/>
            </a:srgbClr>
          </a:solidFill>
        </p:spPr>
        <p:txBody>
          <a:bodyPr vert="horz" lIns="594240" tIns="457110" rIns="182844" bIns="365687" rtlCol="0" anchor="t" anchorCtr="0">
            <a:noAutofit/>
          </a:bodyPr>
          <a:lstStyle>
            <a:lvl1pPr marL="0" indent="0">
              <a:spcAft>
                <a:spcPts val="0"/>
              </a:spcAft>
              <a:buNone/>
              <a:defRPr lang="en-US" sz="2600" smtClean="0">
                <a:solidFill>
                  <a:schemeClr val="bg1"/>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7228280" y="4574403"/>
            <a:ext cx="4408468"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289409633"/>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2192000" cy="6248400"/>
          </a:xfrm>
        </p:spPr>
        <p:txBody>
          <a:bodyPr/>
          <a:lstStyle/>
          <a:p>
            <a:endParaRPr lang="en-US" dirty="0"/>
          </a:p>
        </p:txBody>
      </p:sp>
      <p:sp>
        <p:nvSpPr>
          <p:cNvPr id="3" name="Content Placeholder 2"/>
          <p:cNvSpPr>
            <a:spLocks noGrp="1"/>
          </p:cNvSpPr>
          <p:nvPr>
            <p:ph idx="1" hasCustomPrompt="1"/>
          </p:nvPr>
        </p:nvSpPr>
        <p:spPr>
          <a:xfrm>
            <a:off x="10" y="154"/>
            <a:ext cx="4562488" cy="6248399"/>
          </a:xfrm>
          <a:solidFill>
            <a:schemeClr val="bg1">
              <a:alpha val="69804"/>
            </a:schemeClr>
          </a:solidFill>
        </p:spPr>
        <p:txBody>
          <a:bodyPr vert="horz" lIns="594240" tIns="457110" rIns="182844" bIns="365687" rtlCol="0" anchor="t" anchorCtr="0">
            <a:noAutofit/>
          </a:bodyPr>
          <a:lstStyle>
            <a:lvl1pPr marL="0" indent="0">
              <a:spcAft>
                <a:spcPts val="0"/>
              </a:spcAft>
              <a:buNone/>
              <a:defRPr lang="en-US" sz="2600" smtClean="0">
                <a:solidFill>
                  <a:schemeClr val="tx1">
                    <a:lumMod val="75000"/>
                    <a:lumOff val="25000"/>
                  </a:schemeClr>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7228280" y="4574403"/>
            <a:ext cx="4408468"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799142120"/>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8033603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829"/>
            <a:ext cx="11328401" cy="880201"/>
          </a:xfrm>
        </p:spPr>
        <p:txBody>
          <a:bodyPr vert="horz" lIns="0" tIns="0" rIns="0" bIns="0" rtlCol="0" anchor="ctr" anchorCtr="0">
            <a:noAutofit/>
          </a:bodyPr>
          <a:lstStyle>
            <a:lvl1pPr>
              <a:defRPr lang="en-US" b="1">
                <a:solidFill>
                  <a:schemeClr val="tx1">
                    <a:lumMod val="75000"/>
                    <a:lumOff val="25000"/>
                  </a:schemeClr>
                </a:solidFill>
              </a:defRPr>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399" y="2281074"/>
            <a:ext cx="10515601" cy="3967371"/>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838213" y="2027679"/>
            <a:ext cx="1100037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838229" y="153"/>
            <a:ext cx="4660898" cy="276225"/>
          </a:xfrm>
          <a:prstGeom prst="rect">
            <a:avLst/>
          </a:prstGeom>
          <a:solidFill>
            <a:schemeClr val="accent1"/>
          </a:solidFill>
          <a:ln>
            <a:solidFill>
              <a:srgbClr val="BBDC00"/>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userDrawn="1"/>
        </p:nvSpPr>
        <p:spPr>
          <a:xfrm>
            <a:off x="838219" y="1790705"/>
            <a:ext cx="4559298" cy="236979"/>
          </a:xfrm>
          <a:prstGeom prst="rect">
            <a:avLst/>
          </a:prstGeom>
          <a:solidFill>
            <a:srgbClr val="276681"/>
          </a:solidFill>
          <a:ln>
            <a:solidFill>
              <a:srgbClr val="276681"/>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326807874"/>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Rectangle 26">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28">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39">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1029">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Rectangle 1030">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1031">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6" name="Rectangle 3"/>
          <p:cNvSpPr>
            <a:spLocks noGrp="1" noChangeArrowheads="1"/>
          </p:cNvSpPr>
          <p:nvPr>
            <p:ph idx="1"/>
          </p:nvPr>
        </p:nvSpPr>
        <p:spPr bwMode="auto">
          <a:xfrm>
            <a:off x="1962955" y="1427439"/>
            <a:ext cx="10261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336600"/>
                </a:solidFill>
              </a:defRPr>
            </a:lvl1pPr>
            <a:lvl2pPr>
              <a:buClr>
                <a:srgbClr val="336600"/>
              </a:buClr>
              <a:defRPr>
                <a:solidFill>
                  <a:srgbClr val="336600"/>
                </a:solidFill>
              </a:defRPr>
            </a:lvl2pPr>
            <a:lvl3pPr>
              <a:defRPr>
                <a:solidFill>
                  <a:srgbClr val="336600"/>
                </a:solidFill>
              </a:defRPr>
            </a:lvl3pPr>
          </a:lstStyle>
          <a:p>
            <a:pPr lvl="0"/>
            <a:r>
              <a:rPr lang="en-US" noProof="0" dirty="0"/>
              <a:t>Click to edit Master text styles</a:t>
            </a:r>
          </a:p>
          <a:p>
            <a:pPr lvl="1"/>
            <a:r>
              <a:rPr lang="en-US" noProof="0" dirty="0"/>
              <a:t>Second level</a:t>
            </a:r>
          </a:p>
          <a:p>
            <a:pPr lvl="2"/>
            <a:r>
              <a:rPr lang="en-US" noProof="0"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39398457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Rectangle 28">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39">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1029">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1030">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Rectangle 1031">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10832424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Rectangle 28">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39">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1029">
            <a:hlinkClick r:id="" action="ppaction://noaction"/>
          </p:cNvPr>
          <p:cNvSpPr>
            <a:spLocks noChangeArrowheads="1"/>
          </p:cNvSpPr>
          <p:nvPr userDrawn="1"/>
        </p:nvSpPr>
        <p:spPr bwMode="auto">
          <a:xfrm>
            <a:off x="11328427"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1030">
            <a:hlinkClick r:id="" action="ppaction://noaction"/>
          </p:cNvPr>
          <p:cNvSpPr>
            <a:spLocks noChangeArrowheads="1"/>
          </p:cNvSpPr>
          <p:nvPr userDrawn="1"/>
        </p:nvSpPr>
        <p:spPr bwMode="auto">
          <a:xfrm>
            <a:off x="11582401" y="5410354"/>
            <a:ext cx="172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Rectangle 1031">
            <a:hlinkClick r:id="" action="ppaction://noaction"/>
          </p:cNvPr>
          <p:cNvSpPr>
            <a:spLocks noChangeArrowheads="1"/>
          </p:cNvSpPr>
          <p:nvPr userDrawn="1"/>
        </p:nvSpPr>
        <p:spPr bwMode="auto">
          <a:xfrm>
            <a:off x="11785601" y="4114800"/>
            <a:ext cx="172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11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19432" y="6478535"/>
            <a:ext cx="2166399" cy="259968"/>
          </a:xfrm>
          <a:prstGeom prst="rect">
            <a:avLst/>
          </a:prstGeom>
        </p:spPr>
      </p:pic>
    </p:spTree>
    <p:extLst>
      <p:ext uri="{BB962C8B-B14F-4D97-AF65-F5344CB8AC3E}">
        <p14:creationId xmlns:p14="http://schemas.microsoft.com/office/powerpoint/2010/main" val="2034252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24002" y="914402"/>
            <a:ext cx="9174052" cy="5943597"/>
          </a:xfrm>
          <a:prstGeom prst="rect">
            <a:avLst/>
          </a:prstGeom>
        </p:spPr>
      </p:pic>
      <p:sp>
        <p:nvSpPr>
          <p:cNvPr id="17" name="bg object 17"/>
          <p:cNvSpPr/>
          <p:nvPr/>
        </p:nvSpPr>
        <p:spPr>
          <a:xfrm>
            <a:off x="1980614" y="2316118"/>
            <a:ext cx="1962150" cy="960755"/>
          </a:xfrm>
          <a:custGeom>
            <a:avLst/>
            <a:gdLst/>
            <a:ahLst/>
            <a:cxnLst/>
            <a:rect l="l" t="t" r="r" b="b"/>
            <a:pathLst>
              <a:path w="1962150" h="960754">
                <a:moveTo>
                  <a:pt x="1865971" y="0"/>
                </a:moveTo>
                <a:lnTo>
                  <a:pt x="96048" y="0"/>
                </a:lnTo>
                <a:lnTo>
                  <a:pt x="58662" y="7548"/>
                </a:lnTo>
                <a:lnTo>
                  <a:pt x="28131" y="28132"/>
                </a:lnTo>
                <a:lnTo>
                  <a:pt x="7547" y="58663"/>
                </a:lnTo>
                <a:lnTo>
                  <a:pt x="0" y="96050"/>
                </a:lnTo>
                <a:lnTo>
                  <a:pt x="0" y="864439"/>
                </a:lnTo>
                <a:lnTo>
                  <a:pt x="7547" y="901826"/>
                </a:lnTo>
                <a:lnTo>
                  <a:pt x="28131" y="932357"/>
                </a:lnTo>
                <a:lnTo>
                  <a:pt x="58662" y="952941"/>
                </a:lnTo>
                <a:lnTo>
                  <a:pt x="96048" y="960489"/>
                </a:lnTo>
                <a:lnTo>
                  <a:pt x="1865971" y="960489"/>
                </a:lnTo>
                <a:lnTo>
                  <a:pt x="1903358" y="952941"/>
                </a:lnTo>
                <a:lnTo>
                  <a:pt x="1933889" y="932357"/>
                </a:lnTo>
                <a:lnTo>
                  <a:pt x="1954473" y="901826"/>
                </a:lnTo>
                <a:lnTo>
                  <a:pt x="1962021" y="864439"/>
                </a:lnTo>
                <a:lnTo>
                  <a:pt x="1962021" y="96050"/>
                </a:lnTo>
                <a:lnTo>
                  <a:pt x="1954473" y="58663"/>
                </a:lnTo>
                <a:lnTo>
                  <a:pt x="1933889" y="28132"/>
                </a:lnTo>
                <a:lnTo>
                  <a:pt x="1903358" y="7548"/>
                </a:lnTo>
                <a:lnTo>
                  <a:pt x="1865971" y="0"/>
                </a:lnTo>
                <a:close/>
              </a:path>
            </a:pathLst>
          </a:custGeom>
          <a:solidFill>
            <a:srgbClr val="CCD2D8">
              <a:alpha val="90199"/>
            </a:srgbClr>
          </a:solidFill>
        </p:spPr>
        <p:txBody>
          <a:bodyPr wrap="square" lIns="0" tIns="0" rIns="0" bIns="0" rtlCol="0"/>
          <a:lstStyle/>
          <a:p>
            <a:endParaRPr/>
          </a:p>
        </p:txBody>
      </p:sp>
      <p:sp>
        <p:nvSpPr>
          <p:cNvPr id="18" name="bg object 18"/>
          <p:cNvSpPr/>
          <p:nvPr/>
        </p:nvSpPr>
        <p:spPr>
          <a:xfrm>
            <a:off x="1980614" y="2316118"/>
            <a:ext cx="1962150" cy="960755"/>
          </a:xfrm>
          <a:custGeom>
            <a:avLst/>
            <a:gdLst/>
            <a:ahLst/>
            <a:cxnLst/>
            <a:rect l="l" t="t" r="r" b="b"/>
            <a:pathLst>
              <a:path w="1962150" h="960754">
                <a:moveTo>
                  <a:pt x="0" y="96049"/>
                </a:moveTo>
                <a:lnTo>
                  <a:pt x="7548" y="58662"/>
                </a:lnTo>
                <a:lnTo>
                  <a:pt x="28132" y="28132"/>
                </a:lnTo>
                <a:lnTo>
                  <a:pt x="58662" y="7548"/>
                </a:lnTo>
                <a:lnTo>
                  <a:pt x="96049" y="0"/>
                </a:lnTo>
                <a:lnTo>
                  <a:pt x="1865972" y="0"/>
                </a:lnTo>
                <a:lnTo>
                  <a:pt x="1903359" y="7548"/>
                </a:lnTo>
                <a:lnTo>
                  <a:pt x="1933889" y="28132"/>
                </a:lnTo>
                <a:lnTo>
                  <a:pt x="1954473" y="58662"/>
                </a:lnTo>
                <a:lnTo>
                  <a:pt x="1962022" y="96049"/>
                </a:lnTo>
                <a:lnTo>
                  <a:pt x="1962022" y="864440"/>
                </a:lnTo>
                <a:lnTo>
                  <a:pt x="1954473" y="901827"/>
                </a:lnTo>
                <a:lnTo>
                  <a:pt x="1933889" y="932357"/>
                </a:lnTo>
                <a:lnTo>
                  <a:pt x="1903359" y="952941"/>
                </a:lnTo>
                <a:lnTo>
                  <a:pt x="1865972" y="960490"/>
                </a:lnTo>
                <a:lnTo>
                  <a:pt x="96049" y="960490"/>
                </a:lnTo>
                <a:lnTo>
                  <a:pt x="58662" y="952941"/>
                </a:lnTo>
                <a:lnTo>
                  <a:pt x="28132" y="932357"/>
                </a:lnTo>
                <a:lnTo>
                  <a:pt x="7548" y="901827"/>
                </a:lnTo>
                <a:lnTo>
                  <a:pt x="0" y="864440"/>
                </a:lnTo>
                <a:lnTo>
                  <a:pt x="0" y="96049"/>
                </a:lnTo>
                <a:close/>
              </a:path>
            </a:pathLst>
          </a:custGeom>
          <a:ln w="19050">
            <a:solidFill>
              <a:srgbClr val="CCD2D8"/>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0A75D197-A4E1-450D-B06D-88E610965086}"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865806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094378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0" y="511033"/>
            <a:ext cx="12192000" cy="4438650"/>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4" cy="2387600"/>
          </a:xfrm>
        </p:spPr>
        <p:txBody>
          <a:bodyPr anchor="b">
            <a:normAutofit/>
          </a:bodyPr>
          <a:lstStyle>
            <a:lvl1pPr algn="r">
              <a:defRPr sz="5400" b="1">
                <a:solidFill>
                  <a:schemeClr val="bg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4" cy="1655762"/>
          </a:xfrm>
        </p:spPr>
        <p:txBody>
          <a:bodyPr/>
          <a:lstStyle>
            <a:lvl1pPr marL="0" indent="0" algn="r">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p:cNvGrpSpPr/>
          <p:nvPr userDrawn="1"/>
        </p:nvGrpSpPr>
        <p:grpSpPr>
          <a:xfrm>
            <a:off x="9166735" y="5466718"/>
            <a:ext cx="2256639" cy="587864"/>
            <a:chOff x="1046163" y="703263"/>
            <a:chExt cx="1133475" cy="295275"/>
          </a:xfrm>
        </p:grpSpPr>
        <p:sp>
          <p:nvSpPr>
            <p:cNvPr id="9"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Freeform 3982"/>
          <p:cNvSpPr>
            <a:spLocks noEditPoints="1"/>
          </p:cNvSpPr>
          <p:nvPr userDrawn="1"/>
        </p:nvSpPr>
        <p:spPr bwMode="auto">
          <a:xfrm>
            <a:off x="10594169"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8650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D92BAF0-2906-4B27-A5E6-0E406EF196E9}"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81087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51"/>
            <a:ext cx="4011319"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576"/>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319" cy="4691063"/>
          </a:xfrm>
        </p:spPr>
        <p:txBody>
          <a:bodyPr/>
          <a:lstStyle>
            <a:lvl1pPr marL="0" indent="0">
              <a:buNone/>
              <a:defRPr sz="1400"/>
            </a:lvl1pPr>
            <a:lvl2pPr marL="439632" indent="0">
              <a:buNone/>
              <a:defRPr sz="1200"/>
            </a:lvl2pPr>
            <a:lvl3pPr marL="879266" indent="0">
              <a:buNone/>
              <a:defRPr sz="1000"/>
            </a:lvl3pPr>
            <a:lvl4pPr marL="1319034" indent="0">
              <a:buNone/>
              <a:defRPr sz="800"/>
            </a:lvl4pPr>
            <a:lvl5pPr marL="1758772" indent="0">
              <a:buNone/>
              <a:defRPr sz="800"/>
            </a:lvl5pPr>
            <a:lvl6pPr marL="2198464" indent="0">
              <a:buNone/>
              <a:defRPr sz="800"/>
            </a:lvl6pPr>
            <a:lvl7pPr marL="2638168" indent="0">
              <a:buNone/>
              <a:defRPr sz="800"/>
            </a:lvl7pPr>
            <a:lvl8pPr marL="3077869" indent="0">
              <a:buNone/>
              <a:defRPr sz="800"/>
            </a:lvl8pPr>
            <a:lvl9pPr marL="3517562"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9D982D02-2FAD-4FCE-9CC8-91F667DFB27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757671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3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39632" indent="0">
              <a:buNone/>
              <a:defRPr sz="2800"/>
            </a:lvl2pPr>
            <a:lvl3pPr marL="879266" indent="0">
              <a:buNone/>
              <a:defRPr sz="2400"/>
            </a:lvl3pPr>
            <a:lvl4pPr marL="1319034" indent="0">
              <a:buNone/>
              <a:defRPr sz="2000"/>
            </a:lvl4pPr>
            <a:lvl5pPr marL="1758772" indent="0">
              <a:buNone/>
              <a:defRPr sz="2000"/>
            </a:lvl5pPr>
            <a:lvl6pPr marL="2198464" indent="0">
              <a:buNone/>
              <a:defRPr sz="2000"/>
            </a:lvl6pPr>
            <a:lvl7pPr marL="2638168" indent="0">
              <a:buNone/>
              <a:defRPr sz="2000"/>
            </a:lvl7pPr>
            <a:lvl8pPr marL="3077869" indent="0">
              <a:buNone/>
              <a:defRPr sz="2000"/>
            </a:lvl8pPr>
            <a:lvl9pPr marL="3517562" indent="0">
              <a:buNone/>
              <a:defRPr sz="2000"/>
            </a:lvl9pPr>
          </a:lstStyle>
          <a:p>
            <a:pPr lvl="0"/>
            <a:endParaRPr lang="en-US" noProof="0"/>
          </a:p>
        </p:txBody>
      </p:sp>
      <p:sp>
        <p:nvSpPr>
          <p:cNvPr id="4" name="Text Placeholder 3"/>
          <p:cNvSpPr>
            <a:spLocks noGrp="1"/>
          </p:cNvSpPr>
          <p:nvPr>
            <p:ph type="body" sz="half" idx="2"/>
          </p:nvPr>
        </p:nvSpPr>
        <p:spPr>
          <a:xfrm>
            <a:off x="2389481" y="5368689"/>
            <a:ext cx="7315200" cy="804863"/>
          </a:xfrm>
        </p:spPr>
        <p:txBody>
          <a:bodyPr/>
          <a:lstStyle>
            <a:lvl1pPr marL="0" indent="0">
              <a:buNone/>
              <a:defRPr sz="1400"/>
            </a:lvl1pPr>
            <a:lvl2pPr marL="439632" indent="0">
              <a:buNone/>
              <a:defRPr sz="1200"/>
            </a:lvl2pPr>
            <a:lvl3pPr marL="879266" indent="0">
              <a:buNone/>
              <a:defRPr sz="1000"/>
            </a:lvl3pPr>
            <a:lvl4pPr marL="1319034" indent="0">
              <a:buNone/>
              <a:defRPr sz="800"/>
            </a:lvl4pPr>
            <a:lvl5pPr marL="1758772" indent="0">
              <a:buNone/>
              <a:defRPr sz="800"/>
            </a:lvl5pPr>
            <a:lvl6pPr marL="2198464" indent="0">
              <a:buNone/>
              <a:defRPr sz="800"/>
            </a:lvl6pPr>
            <a:lvl7pPr marL="2638168" indent="0">
              <a:buNone/>
              <a:defRPr sz="800"/>
            </a:lvl7pPr>
            <a:lvl8pPr marL="3077869" indent="0">
              <a:buNone/>
              <a:defRPr sz="800"/>
            </a:lvl8pPr>
            <a:lvl9pPr marL="3517562"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1742766-D63E-49C7-8FBF-1C1E2B108850}"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2776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5AE2EBD-56C9-4151-92A8-1B7C25F212C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743547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8"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739A4618-F3F9-474E-BB8A-82DD037FB13B}"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006365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1330FAB3-29B3-427E-B1DF-70566A52DED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358403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0" y="1885968"/>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BF69314-D9A5-49D7-A699-7AD4DB16A57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444655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2" y="1886617"/>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2" y="4048813"/>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1389127-882E-4C9B-81E4-FE0F3BA6EA48}"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261683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2" y="1885968"/>
            <a:ext cx="5362222"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4DAC2D3-A473-45E8-A8B1-3DFBA35E508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257732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4"/>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1"/>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30703"/>
            <a:ext cx="2573867" cy="514351"/>
          </a:xfrm>
        </p:spPr>
        <p:txBody>
          <a:bodyPr/>
          <a:lstStyle>
            <a:lvl1pPr>
              <a:defRPr>
                <a:solidFill>
                  <a:srgbClr val="5E574E"/>
                </a:solidFill>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4199467" y="6230703"/>
            <a:ext cx="3793067" cy="514351"/>
          </a:xfrm>
        </p:spPr>
        <p:txBody>
          <a:bodyPr/>
          <a:lstStyle>
            <a:lvl1pPr>
              <a:defRPr>
                <a:solidFill>
                  <a:srgbClr val="5E574E"/>
                </a:solidFill>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8805333" y="6230703"/>
            <a:ext cx="2438400" cy="514351"/>
          </a:xfrm>
        </p:spPr>
        <p:txBody>
          <a:bodyPr/>
          <a:lstStyle>
            <a:lvl1pPr>
              <a:defRPr>
                <a:solidFill>
                  <a:srgbClr val="5E574E"/>
                </a:solidFill>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05364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16544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wo Content" userDrawn="1">
  <p:cSld name="2_Two Content">
    <p:spTree>
      <p:nvGrpSpPr>
        <p:cNvPr id="1" name="Shape 21"/>
        <p:cNvGrpSpPr/>
        <p:nvPr/>
      </p:nvGrpSpPr>
      <p:grpSpPr>
        <a:xfrm>
          <a:off x="0" y="0"/>
          <a:ext cx="0" cy="0"/>
          <a:chOff x="0" y="0"/>
          <a:chExt cx="0" cy="0"/>
        </a:xfrm>
      </p:grpSpPr>
      <p:sp>
        <p:nvSpPr>
          <p:cNvPr id="27" name="Google Shape;27;p58"/>
          <p:cNvSpPr/>
          <p:nvPr userDrawn="1"/>
        </p:nvSpPr>
        <p:spPr>
          <a:xfrm rot="5400000" flipH="1">
            <a:off x="906778" y="3543300"/>
            <a:ext cx="2407921" cy="4221481"/>
          </a:xfrm>
          <a:prstGeom prst="rtTriangle">
            <a:avLst/>
          </a:prstGeom>
          <a:solidFill>
            <a:srgbClr val="94A545">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a:p>
        </p:txBody>
      </p:sp>
      <p:sp>
        <p:nvSpPr>
          <p:cNvPr id="22" name="Google Shape;22;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838200" y="1825625"/>
            <a:ext cx="5181600" cy="4147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58"/>
          <p:cNvSpPr txBox="1">
            <a:spLocks noGrp="1"/>
          </p:cNvSpPr>
          <p:nvPr>
            <p:ph type="body" idx="2"/>
          </p:nvPr>
        </p:nvSpPr>
        <p:spPr>
          <a:xfrm>
            <a:off x="6172200" y="1825625"/>
            <a:ext cx="5181600" cy="4147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25;p58"/>
          <p:cNvSpPr txBox="1">
            <a:spLocks noGrp="1"/>
          </p:cNvSpPr>
          <p:nvPr>
            <p:ph type="body" idx="3"/>
          </p:nvPr>
        </p:nvSpPr>
        <p:spPr>
          <a:xfrm>
            <a:off x="6145966" y="6108516"/>
            <a:ext cx="5201484" cy="5958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pic>
        <p:nvPicPr>
          <p:cNvPr id="28" name="Google Shape;28;p58"/>
          <p:cNvPicPr preferRelativeResize="0"/>
          <p:nvPr/>
        </p:nvPicPr>
        <p:blipFill rotWithShape="1">
          <a:blip r:embed="rId2">
            <a:alphaModFix/>
          </a:blip>
          <a:srcRect/>
          <a:stretch/>
        </p:blipFill>
        <p:spPr>
          <a:xfrm rot="10800000" flipH="1">
            <a:off x="-1" y="6704316"/>
            <a:ext cx="12192002" cy="13493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17"/>
            <a:ext cx="10363200" cy="136207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267"/>
            </a:lvl1pPr>
            <a:lvl2pPr marL="487968" indent="0">
              <a:buNone/>
              <a:defRPr sz="2000"/>
            </a:lvl2pPr>
            <a:lvl3pPr marL="975938" indent="0">
              <a:buNone/>
              <a:defRPr sz="1733"/>
            </a:lvl3pPr>
            <a:lvl4pPr marL="1464090" indent="0">
              <a:buNone/>
              <a:defRPr sz="1600"/>
            </a:lvl4pPr>
            <a:lvl5pPr marL="1952185" indent="0">
              <a:buNone/>
              <a:defRPr sz="1600"/>
            </a:lvl5pPr>
            <a:lvl6pPr marL="2440232" indent="0">
              <a:buNone/>
              <a:defRPr sz="1600"/>
            </a:lvl6pPr>
            <a:lvl7pPr marL="2928291" indent="0">
              <a:buNone/>
              <a:defRPr sz="1600"/>
            </a:lvl7pPr>
            <a:lvl8pPr marL="3416352" indent="0">
              <a:buNone/>
              <a:defRPr sz="1600"/>
            </a:lvl8pPr>
            <a:lvl9pPr marL="3904392"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56275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7" y="1885968"/>
            <a:ext cx="5362223" cy="4171951"/>
          </a:xfrm>
        </p:spPr>
        <p:txBody>
          <a:bodyPr/>
          <a:lstStyle>
            <a:lvl1pPr>
              <a:defRPr sz="3067"/>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1" y="1885968"/>
            <a:ext cx="5362223" cy="4171951"/>
          </a:xfrm>
        </p:spPr>
        <p:txBody>
          <a:bodyPr/>
          <a:lstStyle>
            <a:lvl1pPr>
              <a:defRPr sz="3067"/>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42527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3"/>
          </a:xfrm>
        </p:spPr>
        <p:txBody>
          <a:bodyPr anchor="b"/>
          <a:lstStyle>
            <a:lvl1pPr marL="0" indent="0">
              <a:buNone/>
              <a:defRPr sz="2667" b="1"/>
            </a:lvl1pPr>
            <a:lvl2pPr marL="487968" indent="0">
              <a:buNone/>
              <a:defRPr sz="2267" b="1"/>
            </a:lvl2pPr>
            <a:lvl3pPr marL="975938" indent="0">
              <a:buNone/>
              <a:defRPr sz="2000" b="1"/>
            </a:lvl3pPr>
            <a:lvl4pPr marL="1464090" indent="0">
              <a:buNone/>
              <a:defRPr sz="1733" b="1"/>
            </a:lvl4pPr>
            <a:lvl5pPr marL="1952185" indent="0">
              <a:buNone/>
              <a:defRPr sz="1733" b="1"/>
            </a:lvl5pPr>
            <a:lvl6pPr marL="2440232" indent="0">
              <a:buNone/>
              <a:defRPr sz="1733" b="1"/>
            </a:lvl6pPr>
            <a:lvl7pPr marL="2928291" indent="0">
              <a:buNone/>
              <a:defRPr sz="1733" b="1"/>
            </a:lvl7pPr>
            <a:lvl8pPr marL="3416352" indent="0">
              <a:buNone/>
              <a:defRPr sz="1733" b="1"/>
            </a:lvl8pPr>
            <a:lvl9pPr marL="3904392" indent="0">
              <a:buNone/>
              <a:defRPr sz="1733"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667"/>
            </a:lvl1pPr>
            <a:lvl2pPr>
              <a:defRPr sz="2267"/>
            </a:lvl2pPr>
            <a:lvl3pPr>
              <a:defRPr sz="200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3"/>
          </a:xfrm>
        </p:spPr>
        <p:txBody>
          <a:bodyPr anchor="b"/>
          <a:lstStyle>
            <a:lvl1pPr marL="0" indent="0">
              <a:buNone/>
              <a:defRPr sz="2667" b="1"/>
            </a:lvl1pPr>
            <a:lvl2pPr marL="487968" indent="0">
              <a:buNone/>
              <a:defRPr sz="2267" b="1"/>
            </a:lvl2pPr>
            <a:lvl3pPr marL="975938" indent="0">
              <a:buNone/>
              <a:defRPr sz="2000" b="1"/>
            </a:lvl3pPr>
            <a:lvl4pPr marL="1464090" indent="0">
              <a:buNone/>
              <a:defRPr sz="1733" b="1"/>
            </a:lvl4pPr>
            <a:lvl5pPr marL="1952185" indent="0">
              <a:buNone/>
              <a:defRPr sz="1733" b="1"/>
            </a:lvl5pPr>
            <a:lvl6pPr marL="2440232" indent="0">
              <a:buNone/>
              <a:defRPr sz="1733" b="1"/>
            </a:lvl6pPr>
            <a:lvl7pPr marL="2928291" indent="0">
              <a:buNone/>
              <a:defRPr sz="1733" b="1"/>
            </a:lvl7pPr>
            <a:lvl8pPr marL="3416352" indent="0">
              <a:buNone/>
              <a:defRPr sz="1733" b="1"/>
            </a:lvl8pPr>
            <a:lvl9pPr marL="3904392" indent="0">
              <a:buNone/>
              <a:defRPr sz="1733"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667"/>
            </a:lvl1pPr>
            <a:lvl2pPr>
              <a:defRPr sz="2267"/>
            </a:lvl2pPr>
            <a:lvl3pPr>
              <a:defRPr sz="200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83816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22716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25165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319" cy="1162051"/>
          </a:xfrm>
        </p:spPr>
        <p:txBody>
          <a:bodyPr/>
          <a:lstStyle>
            <a:lvl1pPr algn="l">
              <a:defRPr sz="2267" b="1"/>
            </a:lvl1pPr>
          </a:lstStyle>
          <a:p>
            <a:r>
              <a:rPr lang="en-US"/>
              <a:t>Click to edit Master title style</a:t>
            </a:r>
          </a:p>
        </p:txBody>
      </p:sp>
      <p:sp>
        <p:nvSpPr>
          <p:cNvPr id="3" name="Content Placeholder 2"/>
          <p:cNvSpPr>
            <a:spLocks noGrp="1"/>
          </p:cNvSpPr>
          <p:nvPr>
            <p:ph idx="1"/>
          </p:nvPr>
        </p:nvSpPr>
        <p:spPr>
          <a:xfrm>
            <a:off x="4767675" y="273576"/>
            <a:ext cx="6814725" cy="5853113"/>
          </a:xfrm>
        </p:spPr>
        <p:txBody>
          <a:bodyPr/>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319" cy="4691063"/>
          </a:xfrm>
        </p:spPr>
        <p:txBody>
          <a:bodyPr/>
          <a:lstStyle>
            <a:lvl1pPr marL="0" indent="0">
              <a:buNone/>
              <a:defRPr sz="1600"/>
            </a:lvl1pPr>
            <a:lvl2pPr marL="487968" indent="0">
              <a:buNone/>
              <a:defRPr sz="1333"/>
            </a:lvl2pPr>
            <a:lvl3pPr marL="975938" indent="0">
              <a:buNone/>
              <a:defRPr sz="1067"/>
            </a:lvl3pPr>
            <a:lvl4pPr marL="1464090" indent="0">
              <a:buNone/>
              <a:defRPr sz="933"/>
            </a:lvl4pPr>
            <a:lvl5pPr marL="1952185" indent="0">
              <a:buNone/>
              <a:defRPr sz="933"/>
            </a:lvl5pPr>
            <a:lvl6pPr marL="2440232" indent="0">
              <a:buNone/>
              <a:defRPr sz="933"/>
            </a:lvl6pPr>
            <a:lvl7pPr marL="2928291" indent="0">
              <a:buNone/>
              <a:defRPr sz="933"/>
            </a:lvl7pPr>
            <a:lvl8pPr marL="3416352" indent="0">
              <a:buNone/>
              <a:defRPr sz="933"/>
            </a:lvl8pPr>
            <a:lvl9pPr marL="3904392" indent="0">
              <a:buNone/>
              <a:defRPr sz="93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78546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1"/>
            <a:ext cx="7315200" cy="566739"/>
          </a:xfrm>
        </p:spPr>
        <p:txBody>
          <a:bodyPr/>
          <a:lstStyle>
            <a:lvl1pPr algn="l">
              <a:defRPr sz="2267"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600"/>
            </a:lvl1pPr>
            <a:lvl2pPr marL="487968" indent="0">
              <a:buNone/>
              <a:defRPr sz="3067"/>
            </a:lvl2pPr>
            <a:lvl3pPr marL="975938" indent="0">
              <a:buNone/>
              <a:defRPr sz="2667"/>
            </a:lvl3pPr>
            <a:lvl4pPr marL="1464090" indent="0">
              <a:buNone/>
              <a:defRPr sz="2267"/>
            </a:lvl4pPr>
            <a:lvl5pPr marL="1952185" indent="0">
              <a:buNone/>
              <a:defRPr sz="2267"/>
            </a:lvl5pPr>
            <a:lvl6pPr marL="2440232" indent="0">
              <a:buNone/>
              <a:defRPr sz="2267"/>
            </a:lvl6pPr>
            <a:lvl7pPr marL="2928291" indent="0">
              <a:buNone/>
              <a:defRPr sz="2267"/>
            </a:lvl7pPr>
            <a:lvl8pPr marL="3416352" indent="0">
              <a:buNone/>
              <a:defRPr sz="2267"/>
            </a:lvl8pPr>
            <a:lvl9pPr marL="3904392" indent="0">
              <a:buNone/>
              <a:defRPr sz="2267"/>
            </a:lvl9pPr>
          </a:lstStyle>
          <a:p>
            <a:pPr lvl="0"/>
            <a:endParaRPr lang="en-US" noProof="0"/>
          </a:p>
        </p:txBody>
      </p:sp>
      <p:sp>
        <p:nvSpPr>
          <p:cNvPr id="4" name="Text Placeholder 3"/>
          <p:cNvSpPr>
            <a:spLocks noGrp="1"/>
          </p:cNvSpPr>
          <p:nvPr>
            <p:ph type="body" sz="half" idx="2"/>
          </p:nvPr>
        </p:nvSpPr>
        <p:spPr>
          <a:xfrm>
            <a:off x="2389481" y="5368691"/>
            <a:ext cx="7315200" cy="804863"/>
          </a:xfrm>
        </p:spPr>
        <p:txBody>
          <a:bodyPr/>
          <a:lstStyle>
            <a:lvl1pPr marL="0" indent="0">
              <a:buNone/>
              <a:defRPr sz="1600"/>
            </a:lvl1pPr>
            <a:lvl2pPr marL="487968" indent="0">
              <a:buNone/>
              <a:defRPr sz="1333"/>
            </a:lvl2pPr>
            <a:lvl3pPr marL="975938" indent="0">
              <a:buNone/>
              <a:defRPr sz="1067"/>
            </a:lvl3pPr>
            <a:lvl4pPr marL="1464090" indent="0">
              <a:buNone/>
              <a:defRPr sz="933"/>
            </a:lvl4pPr>
            <a:lvl5pPr marL="1952185" indent="0">
              <a:buNone/>
              <a:defRPr sz="933"/>
            </a:lvl5pPr>
            <a:lvl6pPr marL="2440232" indent="0">
              <a:buNone/>
              <a:defRPr sz="933"/>
            </a:lvl6pPr>
            <a:lvl7pPr marL="2928291" indent="0">
              <a:buNone/>
              <a:defRPr sz="933"/>
            </a:lvl7pPr>
            <a:lvl8pPr marL="3416352" indent="0">
              <a:buNone/>
              <a:defRPr sz="933"/>
            </a:lvl8pPr>
            <a:lvl9pPr marL="3904392" indent="0">
              <a:buNone/>
              <a:defRPr sz="93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66940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1831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1" y="228603"/>
            <a:ext cx="8048977"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30013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0917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wo Content" preserve="1" userDrawn="1">
  <p:cSld name="Title and Content">
    <p:spTree>
      <p:nvGrpSpPr>
        <p:cNvPr id="1" name="Shape 21"/>
        <p:cNvGrpSpPr/>
        <p:nvPr/>
      </p:nvGrpSpPr>
      <p:grpSpPr>
        <a:xfrm>
          <a:off x="0" y="0"/>
          <a:ext cx="0" cy="0"/>
          <a:chOff x="0" y="0"/>
          <a:chExt cx="0" cy="0"/>
        </a:xfrm>
      </p:grpSpPr>
      <p:sp>
        <p:nvSpPr>
          <p:cNvPr id="27" name="Google Shape;27;p58"/>
          <p:cNvSpPr/>
          <p:nvPr userDrawn="1"/>
        </p:nvSpPr>
        <p:spPr>
          <a:xfrm rot="5400000" flipH="1">
            <a:off x="906778" y="3543300"/>
            <a:ext cx="2407921" cy="4221481"/>
          </a:xfrm>
          <a:prstGeom prst="rtTriangle">
            <a:avLst/>
          </a:prstGeom>
          <a:solidFill>
            <a:srgbClr val="94A545">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a:p>
        </p:txBody>
      </p:sp>
      <p:sp>
        <p:nvSpPr>
          <p:cNvPr id="22" name="Google Shape;22;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8"/>
          <p:cNvSpPr txBox="1">
            <a:spLocks noGrp="1"/>
          </p:cNvSpPr>
          <p:nvPr>
            <p:ph type="body" idx="2"/>
          </p:nvPr>
        </p:nvSpPr>
        <p:spPr>
          <a:xfrm>
            <a:off x="838200" y="1825625"/>
            <a:ext cx="10515600" cy="4147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8" name="Google Shape;28;p58"/>
          <p:cNvPicPr preferRelativeResize="0"/>
          <p:nvPr/>
        </p:nvPicPr>
        <p:blipFill rotWithShape="1">
          <a:blip r:embed="rId2">
            <a:alphaModFix/>
          </a:blip>
          <a:srcRect/>
          <a:stretch/>
        </p:blipFill>
        <p:spPr>
          <a:xfrm rot="10800000" flipH="1">
            <a:off x="-1" y="6704316"/>
            <a:ext cx="12192002" cy="134937"/>
          </a:xfrm>
          <a:prstGeom prst="rect">
            <a:avLst/>
          </a:prstGeom>
          <a:noFill/>
          <a:ln>
            <a:noFill/>
          </a:ln>
        </p:spPr>
      </p:pic>
    </p:spTree>
    <p:extLst>
      <p:ext uri="{BB962C8B-B14F-4D97-AF65-F5344CB8AC3E}">
        <p14:creationId xmlns:p14="http://schemas.microsoft.com/office/powerpoint/2010/main" val="1471711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0" y="1885968"/>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55630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7" y="1885968"/>
            <a:ext cx="5362223"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1" y="1886617"/>
            <a:ext cx="5362223"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1" y="4048813"/>
            <a:ext cx="5362223"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46473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7" y="1885968"/>
            <a:ext cx="5362223"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1" y="1885968"/>
            <a:ext cx="5362223"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0758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4"/>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29728"/>
            <a:ext cx="2573867" cy="514351"/>
          </a:xfrm>
        </p:spPr>
        <p:txBody>
          <a:bodyPr/>
          <a:lstStyle>
            <a:lvl1pPr>
              <a:defRPr>
                <a:solidFill>
                  <a:srgbClr val="5E574E"/>
                </a:solidFill>
              </a:defRPr>
            </a:lvl1pPr>
          </a:lstStyle>
          <a:p>
            <a:pPr eaLnBrk="0" fontAlgn="base" hangingPunct="0">
              <a:spcAft>
                <a:spcPct val="0"/>
              </a:spcAft>
              <a:defRPr/>
            </a:pPr>
            <a:endParaRPr lang="en-US"/>
          </a:p>
        </p:txBody>
      </p:sp>
      <p:sp>
        <p:nvSpPr>
          <p:cNvPr id="6" name="Rectangle 5"/>
          <p:cNvSpPr>
            <a:spLocks noGrp="1" noChangeArrowheads="1"/>
          </p:cNvSpPr>
          <p:nvPr>
            <p:ph type="ftr" sz="quarter" idx="11"/>
          </p:nvPr>
        </p:nvSpPr>
        <p:spPr>
          <a:xfrm>
            <a:off x="4199467" y="6229728"/>
            <a:ext cx="3793067" cy="514351"/>
          </a:xfrm>
        </p:spPr>
        <p:txBody>
          <a:bodyPr/>
          <a:lstStyle>
            <a:lvl1pPr>
              <a:defRPr>
                <a:solidFill>
                  <a:srgbClr val="5E574E"/>
                </a:solidFill>
              </a:defRPr>
            </a:lvl1pPr>
          </a:lstStyle>
          <a:p>
            <a:pPr eaLnBrk="0" fontAlgn="base" hangingPunct="0">
              <a:spcAft>
                <a:spcPct val="0"/>
              </a:spcAft>
              <a:defRPr/>
            </a:pPr>
            <a:endParaRPr lang="en-US"/>
          </a:p>
        </p:txBody>
      </p:sp>
      <p:sp>
        <p:nvSpPr>
          <p:cNvPr id="7" name="Rectangle 6"/>
          <p:cNvSpPr>
            <a:spLocks noGrp="1" noChangeArrowheads="1"/>
          </p:cNvSpPr>
          <p:nvPr>
            <p:ph type="sldNum" sz="quarter" idx="12"/>
          </p:nvPr>
        </p:nvSpPr>
        <p:spPr>
          <a:xfrm>
            <a:off x="8805333" y="6229728"/>
            <a:ext cx="2438400" cy="514351"/>
          </a:xfrm>
        </p:spPr>
        <p:txBody>
          <a:bodyPr/>
          <a:lstStyle>
            <a:lvl1pPr>
              <a:defRPr>
                <a:solidFill>
                  <a:srgbClr val="5E574E"/>
                </a:solidFill>
              </a:defRPr>
            </a:lvl1pPr>
          </a:lstStyle>
          <a:p>
            <a:pPr eaLnBrk="0" fontAlgn="base" hangingPunct="0">
              <a:spcAft>
                <a:spcPct val="0"/>
              </a:spcAft>
              <a:defRPr/>
            </a:pPr>
            <a:fld id="{00BF5E58-87EF-47BD-B85A-73D7F2A54329}" type="slidenum">
              <a:rPr lang="en-US" smtClean="0"/>
              <a:pPr eaLnBrk="0" fontAlgn="base" hangingPunct="0">
                <a:spcAft>
                  <a:spcPct val="0"/>
                </a:spcAft>
                <a:defRPr/>
              </a:pPr>
              <a:t>‹#›</a:t>
            </a:fld>
            <a:endParaRPr lang="en-US"/>
          </a:p>
        </p:txBody>
      </p:sp>
    </p:spTree>
    <p:extLst>
      <p:ext uri="{BB962C8B-B14F-4D97-AF65-F5344CB8AC3E}">
        <p14:creationId xmlns:p14="http://schemas.microsoft.com/office/powerpoint/2010/main" val="4058326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C27EC00-89B5-49E8-99D0-20ABDBB3CA10}"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798984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78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2682" indent="0">
              <a:buNone/>
              <a:defRPr sz="1800"/>
            </a:lvl2pPr>
            <a:lvl3pPr marL="905364" indent="0">
              <a:buNone/>
              <a:defRPr sz="1600"/>
            </a:lvl3pPr>
            <a:lvl4pPr marL="1358044" indent="0">
              <a:buNone/>
              <a:defRPr sz="1400"/>
            </a:lvl4pPr>
            <a:lvl5pPr marL="1810666" indent="0">
              <a:buNone/>
              <a:defRPr sz="1400"/>
            </a:lvl5pPr>
            <a:lvl6pPr marL="2263258" indent="0">
              <a:buNone/>
              <a:defRPr sz="1400"/>
            </a:lvl6pPr>
            <a:lvl7pPr marL="2715868" indent="0">
              <a:buNone/>
              <a:defRPr sz="1400"/>
            </a:lvl7pPr>
            <a:lvl8pPr marL="3168472" indent="0">
              <a:buNone/>
              <a:defRPr sz="1400"/>
            </a:lvl8pPr>
            <a:lvl9pPr marL="36210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84534804-1870-4ECD-925C-E4555204D450}"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480597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94" y="1885968"/>
            <a:ext cx="5362222"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2" y="1885968"/>
            <a:ext cx="5362222"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103A7D70-22BC-4EEF-A179-D88A13976AFD}"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74350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683"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8390939-18B9-4CBB-8DB8-17739E1D103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91002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C8432835-483C-47EF-94B6-AFDBBFA5BB6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69488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43EF0FC-ABA4-4CD8-AE7D-7EDD7363BDD5}"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29429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E042-EDDF-4497-F89A-E74F61BF31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1E097-20D0-AC14-0976-063C65B793D8}"/>
              </a:ext>
            </a:extLst>
          </p:cNvPr>
          <p:cNvSpPr>
            <a:spLocks noGrp="1"/>
          </p:cNvSpPr>
          <p:nvPr>
            <p:ph type="dt" sz="half" idx="10"/>
          </p:nvPr>
        </p:nvSpPr>
        <p:spPr/>
        <p:txBody>
          <a:bodyPr/>
          <a:lstStyle/>
          <a:p>
            <a:fld id="{AA8F8AF8-8D12-4946-B968-260AD75F1DF8}" type="datetimeFigureOut">
              <a:rPr lang="en-US" smtClean="0"/>
              <a:t>5/23/2024</a:t>
            </a:fld>
            <a:endParaRPr lang="en-US"/>
          </a:p>
        </p:txBody>
      </p:sp>
      <p:sp>
        <p:nvSpPr>
          <p:cNvPr id="4" name="Footer Placeholder 3">
            <a:extLst>
              <a:ext uri="{FF2B5EF4-FFF2-40B4-BE49-F238E27FC236}">
                <a16:creationId xmlns:a16="http://schemas.microsoft.com/office/drawing/2014/main" id="{DB833B7F-A308-0056-717B-E0E77CAF9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40301-3E75-449B-FB92-F08ED011B38F}"/>
              </a:ext>
            </a:extLst>
          </p:cNvPr>
          <p:cNvSpPr>
            <a:spLocks noGrp="1"/>
          </p:cNvSpPr>
          <p:nvPr>
            <p:ph type="sldNum" sz="quarter" idx="12"/>
          </p:nvPr>
        </p:nvSpPr>
        <p:spPr/>
        <p:txBody>
          <a:bodyPr/>
          <a:lstStyle/>
          <a:p>
            <a:fld id="{A07CF886-A46B-41E7-AAC6-7E2B4E850EE4}" type="slidenum">
              <a:rPr lang="en-US" smtClean="0"/>
              <a:t>‹#›</a:t>
            </a:fld>
            <a:endParaRPr lang="en-US"/>
          </a:p>
        </p:txBody>
      </p:sp>
    </p:spTree>
    <p:extLst>
      <p:ext uri="{BB962C8B-B14F-4D97-AF65-F5344CB8AC3E}">
        <p14:creationId xmlns:p14="http://schemas.microsoft.com/office/powerpoint/2010/main" val="4220375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51"/>
            <a:ext cx="4011319"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128"/>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319" cy="46910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9CB2EFD1-A6F3-4C4E-9866-E1CE6201624E}"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591407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3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2682" indent="0">
              <a:buNone/>
              <a:defRPr sz="2800"/>
            </a:lvl2pPr>
            <a:lvl3pPr marL="905364" indent="0">
              <a:buNone/>
              <a:defRPr sz="2400"/>
            </a:lvl3pPr>
            <a:lvl4pPr marL="1358044" indent="0">
              <a:buNone/>
              <a:defRPr sz="2000"/>
            </a:lvl4pPr>
            <a:lvl5pPr marL="1810666" indent="0">
              <a:buNone/>
              <a:defRPr sz="2000"/>
            </a:lvl5pPr>
            <a:lvl6pPr marL="2263258" indent="0">
              <a:buNone/>
              <a:defRPr sz="2000"/>
            </a:lvl6pPr>
            <a:lvl7pPr marL="2715868" indent="0">
              <a:buNone/>
              <a:defRPr sz="2000"/>
            </a:lvl7pPr>
            <a:lvl8pPr marL="3168472" indent="0">
              <a:buNone/>
              <a:defRPr sz="2000"/>
            </a:lvl8pPr>
            <a:lvl9pPr marL="3621088" indent="0">
              <a:buNone/>
              <a:defRPr sz="2000"/>
            </a:lvl9pPr>
          </a:lstStyle>
          <a:p>
            <a:pPr lvl="0"/>
            <a:endParaRPr lang="en-US" noProof="0"/>
          </a:p>
        </p:txBody>
      </p:sp>
      <p:sp>
        <p:nvSpPr>
          <p:cNvPr id="4" name="Text Placeholder 3"/>
          <p:cNvSpPr>
            <a:spLocks noGrp="1"/>
          </p:cNvSpPr>
          <p:nvPr>
            <p:ph type="body" sz="half" idx="2"/>
          </p:nvPr>
        </p:nvSpPr>
        <p:spPr>
          <a:xfrm>
            <a:off x="2389481" y="5367716"/>
            <a:ext cx="7315200" cy="8048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0F2D1BD0-DA0F-4BD6-B264-B666CC051737}"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48675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82DC692E-4685-4213-885F-01D1F133679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148672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8"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79C38E9-F875-4453-87FA-9151935DB802}"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727899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7DABAFF6-207A-49EA-AA1E-8CDC7A5B5A26}"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870379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0" y="1885968"/>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B1609EB-B3E1-4906-9CAE-A684AD3FFF18}"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123286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694"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2" y="1885968"/>
            <a:ext cx="5362222"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731ADFF7-4E59-4A97-A545-96FE81D0A52A}"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042142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4"/>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30704"/>
            <a:ext cx="2573867"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4199467" y="6230704"/>
            <a:ext cx="3793067"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8805333" y="6230704"/>
            <a:ext cx="2438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65381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46623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18"/>
            <a:ext cx="1036320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913"/>
            </a:lvl1pPr>
            <a:lvl2pPr marL="411733" indent="0">
              <a:buNone/>
              <a:defRPr sz="1688"/>
            </a:lvl2pPr>
            <a:lvl3pPr marL="823469" indent="0">
              <a:buNone/>
              <a:defRPr sz="1463"/>
            </a:lvl3pPr>
            <a:lvl4pPr marL="1235357" indent="0">
              <a:buNone/>
              <a:defRPr sz="1350"/>
            </a:lvl4pPr>
            <a:lvl5pPr marL="1647197" indent="0">
              <a:buNone/>
              <a:defRPr sz="1350"/>
            </a:lvl5pPr>
            <a:lvl6pPr marL="2058998" indent="0">
              <a:buNone/>
              <a:defRPr sz="1350"/>
            </a:lvl6pPr>
            <a:lvl7pPr marL="2470807" indent="0">
              <a:buNone/>
              <a:defRPr sz="1350"/>
            </a:lvl7pPr>
            <a:lvl8pPr marL="2882619" indent="0">
              <a:buNone/>
              <a:defRPr sz="1350"/>
            </a:lvl8pPr>
            <a:lvl9pPr marL="3294413" indent="0">
              <a:buNone/>
              <a:defRPr sz="13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03850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20" y="5"/>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1123885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2" y="1885968"/>
            <a:ext cx="5362222"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56981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683"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4"/>
            <a:ext cx="5388563"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71353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49513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42170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50"/>
            <a:ext cx="4011319"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767675" y="273577"/>
            <a:ext cx="6814726"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319" cy="46910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83026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2"/>
            <a:ext cx="7315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038"/>
            </a:lvl1pPr>
            <a:lvl2pPr marL="411733" indent="0">
              <a:buNone/>
              <a:defRPr sz="2588"/>
            </a:lvl2pPr>
            <a:lvl3pPr marL="823469" indent="0">
              <a:buNone/>
              <a:defRPr sz="2250"/>
            </a:lvl3pPr>
            <a:lvl4pPr marL="1235357" indent="0">
              <a:buNone/>
              <a:defRPr sz="1913"/>
            </a:lvl4pPr>
            <a:lvl5pPr marL="1647197" indent="0">
              <a:buNone/>
              <a:defRPr sz="1913"/>
            </a:lvl5pPr>
            <a:lvl6pPr marL="2058998" indent="0">
              <a:buNone/>
              <a:defRPr sz="1913"/>
            </a:lvl6pPr>
            <a:lvl7pPr marL="2470807" indent="0">
              <a:buNone/>
              <a:defRPr sz="1913"/>
            </a:lvl7pPr>
            <a:lvl8pPr marL="2882619" indent="0">
              <a:buNone/>
              <a:defRPr sz="1913"/>
            </a:lvl8pPr>
            <a:lvl9pPr marL="3294413" indent="0">
              <a:buNone/>
              <a:defRPr sz="1913"/>
            </a:lvl9pPr>
          </a:lstStyle>
          <a:p>
            <a:pPr lvl="0"/>
            <a:endParaRPr lang="en-US" noProof="0"/>
          </a:p>
        </p:txBody>
      </p:sp>
      <p:sp>
        <p:nvSpPr>
          <p:cNvPr id="4" name="Text Placeholder 3"/>
          <p:cNvSpPr>
            <a:spLocks noGrp="1"/>
          </p:cNvSpPr>
          <p:nvPr>
            <p:ph type="body" sz="half" idx="2"/>
          </p:nvPr>
        </p:nvSpPr>
        <p:spPr>
          <a:xfrm>
            <a:off x="2389481" y="5368692"/>
            <a:ext cx="7315200" cy="8048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981013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26492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67" y="228603"/>
            <a:ext cx="27432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8"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26224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36320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0" y="1885968"/>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2066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2506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2" y="1886618"/>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2" y="4048814"/>
            <a:ext cx="5362222"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78781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8" y="1885968"/>
            <a:ext cx="5362222"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2" y="1885968"/>
            <a:ext cx="5362222"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969379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9"/>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0"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2"/>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7" y="6230720"/>
            <a:ext cx="2573867" cy="514351"/>
          </a:xfrm>
        </p:spPr>
        <p:txBody>
          <a:bodyPr/>
          <a:lstStyle>
            <a:lvl1pPr>
              <a:defRPr>
                <a:solidFill>
                  <a:srgbClr val="5E574E"/>
                </a:solidFill>
              </a:defRPr>
            </a:lvl1pPr>
          </a:lstStyle>
          <a:p>
            <a:pPr eaLnBrk="0" fontAlgn="base" hangingPunct="0">
              <a:spcAft>
                <a:spcPct val="0"/>
              </a:spcAft>
              <a:defRPr/>
            </a:pPr>
            <a:endParaRPr lang="en-US"/>
          </a:p>
        </p:txBody>
      </p:sp>
      <p:sp>
        <p:nvSpPr>
          <p:cNvPr id="6" name="Rectangle 5"/>
          <p:cNvSpPr>
            <a:spLocks noGrp="1" noChangeArrowheads="1"/>
          </p:cNvSpPr>
          <p:nvPr>
            <p:ph type="ftr" sz="quarter" idx="11"/>
          </p:nvPr>
        </p:nvSpPr>
        <p:spPr>
          <a:xfrm>
            <a:off x="4199467" y="6230720"/>
            <a:ext cx="3793067" cy="514351"/>
          </a:xfrm>
        </p:spPr>
        <p:txBody>
          <a:bodyPr/>
          <a:lstStyle>
            <a:lvl1pPr>
              <a:defRPr>
                <a:solidFill>
                  <a:srgbClr val="5E574E"/>
                </a:solidFill>
              </a:defRPr>
            </a:lvl1pPr>
          </a:lstStyle>
          <a:p>
            <a:pPr eaLnBrk="0" fontAlgn="base" hangingPunct="0">
              <a:spcAft>
                <a:spcPct val="0"/>
              </a:spcAft>
              <a:defRPr/>
            </a:pPr>
            <a:endParaRPr lang="en-US"/>
          </a:p>
        </p:txBody>
      </p:sp>
      <p:sp>
        <p:nvSpPr>
          <p:cNvPr id="7" name="Rectangle 6"/>
          <p:cNvSpPr>
            <a:spLocks noGrp="1" noChangeArrowheads="1"/>
          </p:cNvSpPr>
          <p:nvPr>
            <p:ph type="sldNum" sz="quarter" idx="12"/>
          </p:nvPr>
        </p:nvSpPr>
        <p:spPr>
          <a:xfrm>
            <a:off x="8805333" y="6230720"/>
            <a:ext cx="2438400" cy="514351"/>
          </a:xfrm>
        </p:spPr>
        <p:txBody>
          <a:bodyPr/>
          <a:lstStyle>
            <a:lvl1pPr>
              <a:defRPr>
                <a:solidFill>
                  <a:srgbClr val="5E574E"/>
                </a:solidFill>
              </a:defRPr>
            </a:lvl1pPr>
          </a:lstStyle>
          <a:p>
            <a:pPr eaLnBrk="0" fontAlgn="base" hangingPunct="0">
              <a:spcAft>
                <a:spcPct val="0"/>
              </a:spcAft>
              <a:defRPr/>
            </a:pPr>
            <a:fld id="{906B74BF-1A15-415C-AAE4-F12478B37907}" type="slidenum">
              <a:rPr lang="en-US" smtClean="0"/>
              <a:pPr eaLnBrk="0" fontAlgn="base" hangingPunct="0">
                <a:spcAft>
                  <a:spcPct val="0"/>
                </a:spcAft>
                <a:defRPr/>
              </a:pPr>
              <a:t>‹#›</a:t>
            </a:fld>
            <a:endParaRPr lang="en-US"/>
          </a:p>
        </p:txBody>
      </p:sp>
    </p:spTree>
    <p:extLst>
      <p:ext uri="{BB962C8B-B14F-4D97-AF65-F5344CB8AC3E}">
        <p14:creationId xmlns:p14="http://schemas.microsoft.com/office/powerpoint/2010/main" val="1924967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DCAC2CF-A23C-4954-8B74-8150CC0EB8C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455355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20" y="440694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20" y="2906713"/>
            <a:ext cx="1036320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DA570DB-C65D-41C3-A52A-BD661F6540AE}"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465960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6" y="1885976"/>
            <a:ext cx="536222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0" y="1885976"/>
            <a:ext cx="536222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7756E93-42CF-423E-9596-B3B98E5DAB5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69082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7"/>
            <a:ext cx="5386683"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A9E65E2-C88F-476D-AC84-B387393C9A4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735251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0A75D197-A4E1-450D-B06D-88E610965086}"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992706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D92BAF0-2906-4B27-A5E6-0E406EF196E9}"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255124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319"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58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319"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9D982D02-2FAD-4FCE-9CC8-91F667DFB27C}"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4303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6"/>
            <a:ext cx="6221690"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9" y="4361935"/>
            <a:ext cx="6221689"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4" y="3230089"/>
            <a:ext cx="4641905"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1635807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0" y="480063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0" y="612775"/>
            <a:ext cx="7315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389480" y="5368706"/>
            <a:ext cx="7315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61742766-D63E-49C7-8FBF-1C1E2B108850}"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782444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55AE2EBD-56C9-4151-92A8-1B7C25F212C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0427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73" y="228603"/>
            <a:ext cx="2743201"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0" y="228603"/>
            <a:ext cx="8048977"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739A4618-F3F9-474E-BB8A-82DD037FB13B}"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588417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1330FAB3-29B3-427E-B1DF-70566A52DEDF}"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041213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1" y="1885976"/>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BF69314-D9A5-49D7-A699-7AD4DB16A574}"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128315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609746" y="1885976"/>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52530" y="1886622"/>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52530" y="4048822"/>
            <a:ext cx="536222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31389127-882E-4C9B-81E4-FE0F3BA6EA48}"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671008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609746" y="1885976"/>
            <a:ext cx="536222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52530" y="1885976"/>
            <a:ext cx="536222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Aft>
                <a:spcPct val="0"/>
              </a:spcAft>
              <a:defRPr/>
            </a:pPr>
            <a:fld id="{D4DAC2D3-A473-45E8-A8B1-3DFBA35E5081}" type="slidenum">
              <a:rPr lang="en-US" smtClean="0">
                <a:solidFill>
                  <a:srgbClr val="5E574E"/>
                </a:solidFill>
              </a:rPr>
              <a:pPr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41722331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828809"/>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219201" y="685800"/>
            <a:ext cx="10295467"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844800" y="3886204"/>
            <a:ext cx="85344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948268" y="6230722"/>
            <a:ext cx="2573867" cy="514351"/>
          </a:xfrm>
        </p:spPr>
        <p:txBody>
          <a:bodyPr/>
          <a:lstStyle>
            <a:lvl1pPr>
              <a:defRPr>
                <a:solidFill>
                  <a:srgbClr val="5E574E"/>
                </a:solidFill>
              </a:defRPr>
            </a:lvl1pPr>
          </a:lstStyle>
          <a:p>
            <a:pPr defTabSz="771571" eaLnBrk="0" fontAlgn="base" hangingPunct="0">
              <a:spcAft>
                <a:spcPct val="0"/>
              </a:spcAft>
              <a:defRPr/>
            </a:pPr>
            <a:endParaRPr lang="en-US"/>
          </a:p>
        </p:txBody>
      </p:sp>
      <p:sp>
        <p:nvSpPr>
          <p:cNvPr id="6" name="Rectangle 5"/>
          <p:cNvSpPr>
            <a:spLocks noGrp="1" noChangeArrowheads="1"/>
          </p:cNvSpPr>
          <p:nvPr>
            <p:ph type="ftr" sz="quarter" idx="11"/>
          </p:nvPr>
        </p:nvSpPr>
        <p:spPr>
          <a:xfrm>
            <a:off x="4199468" y="6230722"/>
            <a:ext cx="3793067" cy="514351"/>
          </a:xfrm>
        </p:spPr>
        <p:txBody>
          <a:bodyPr/>
          <a:lstStyle>
            <a:lvl1pPr>
              <a:defRPr>
                <a:solidFill>
                  <a:srgbClr val="5E574E"/>
                </a:solidFill>
              </a:defRPr>
            </a:lvl1pPr>
          </a:lstStyle>
          <a:p>
            <a:pPr defTabSz="771571" eaLnBrk="0" fontAlgn="base" hangingPunct="0">
              <a:spcAft>
                <a:spcPct val="0"/>
              </a:spcAft>
              <a:defRPr/>
            </a:pPr>
            <a:endParaRPr lang="en-US"/>
          </a:p>
        </p:txBody>
      </p:sp>
      <p:sp>
        <p:nvSpPr>
          <p:cNvPr id="7" name="Rectangle 6"/>
          <p:cNvSpPr>
            <a:spLocks noGrp="1" noChangeArrowheads="1"/>
          </p:cNvSpPr>
          <p:nvPr>
            <p:ph type="sldNum" sz="quarter" idx="12"/>
          </p:nvPr>
        </p:nvSpPr>
        <p:spPr>
          <a:xfrm>
            <a:off x="8805333" y="6230722"/>
            <a:ext cx="2438400" cy="514351"/>
          </a:xfrm>
        </p:spPr>
        <p:txBody>
          <a:bodyPr/>
          <a:lstStyle>
            <a:lvl1pPr>
              <a:defRPr>
                <a:solidFill>
                  <a:srgbClr val="5E574E"/>
                </a:solidFill>
              </a:defRPr>
            </a:lvl1pPr>
          </a:lstStyle>
          <a:p>
            <a:pPr defTabSz="771571" eaLnBrk="0" fontAlgn="base" hangingPunct="0">
              <a:spcAft>
                <a:spcPct val="0"/>
              </a:spcAft>
              <a:defRPr/>
            </a:pPr>
            <a:fld id="{906B74BF-1A15-415C-AAE4-F12478B37907}" type="slidenum">
              <a:rPr lang="en-US" smtClean="0"/>
              <a:pPr defTabSz="771571" eaLnBrk="0" fontAlgn="base" hangingPunct="0">
                <a:spcAft>
                  <a:spcPct val="0"/>
                </a:spcAft>
                <a:defRPr/>
              </a:pPr>
              <a:t>‹#›</a:t>
            </a:fld>
            <a:endParaRPr lang="en-US"/>
          </a:p>
        </p:txBody>
      </p:sp>
    </p:spTree>
    <p:extLst>
      <p:ext uri="{BB962C8B-B14F-4D97-AF65-F5344CB8AC3E}">
        <p14:creationId xmlns:p14="http://schemas.microsoft.com/office/powerpoint/2010/main" val="1594993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5DCAC2CF-A23C-4954-8B74-8150CC0EB8CC}"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024726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20" y="4406950"/>
            <a:ext cx="1036320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963320" y="2906713"/>
            <a:ext cx="10363200" cy="1500187"/>
          </a:xfrm>
        </p:spPr>
        <p:txBody>
          <a:bodyPr anchor="b"/>
          <a:lstStyle>
            <a:lvl1pPr marL="0" indent="0">
              <a:buNone/>
              <a:defRPr sz="1688"/>
            </a:lvl1pPr>
            <a:lvl2pPr marL="370764" indent="0">
              <a:buNone/>
              <a:defRPr sz="1519"/>
            </a:lvl2pPr>
            <a:lvl3pPr marL="741530" indent="0">
              <a:buNone/>
              <a:defRPr sz="1350"/>
            </a:lvl3pPr>
            <a:lvl4pPr marL="1112422" indent="0">
              <a:buNone/>
              <a:defRPr sz="1181"/>
            </a:lvl4pPr>
            <a:lvl5pPr marL="1483279" indent="0">
              <a:buNone/>
              <a:defRPr sz="1181"/>
            </a:lvl5pPr>
            <a:lvl6pPr marL="1854099" indent="0">
              <a:buNone/>
              <a:defRPr sz="1181"/>
            </a:lvl6pPr>
            <a:lvl7pPr marL="2224928" indent="0">
              <a:buNone/>
              <a:defRPr sz="1181"/>
            </a:lvl7pPr>
            <a:lvl8pPr marL="2595757" indent="0">
              <a:buNone/>
              <a:defRPr sz="1181"/>
            </a:lvl8pPr>
            <a:lvl9pPr marL="2966572" indent="0">
              <a:buNone/>
              <a:defRPr sz="118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6DA570DB-C65D-41C3-A52A-BD661F6540AE}"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32908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4" y="3230089"/>
            <a:ext cx="4641905"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5552388" y="1122366"/>
            <a:ext cx="6221690"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5552389" y="4361935"/>
            <a:ext cx="6221689"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Tree>
    <p:extLst>
      <p:ext uri="{BB962C8B-B14F-4D97-AF65-F5344CB8AC3E}">
        <p14:creationId xmlns:p14="http://schemas.microsoft.com/office/powerpoint/2010/main" val="787492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7" y="1885977"/>
            <a:ext cx="536222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31" y="1885977"/>
            <a:ext cx="536222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57756E93-42CF-423E-9596-B3B98E5DAB5F}"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192136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7"/>
            <a:ext cx="5386683" cy="639763"/>
          </a:xfrm>
        </p:spPr>
        <p:txBody>
          <a:bodyPr anchor="b"/>
          <a:lstStyle>
            <a:lvl1pPr marL="0" indent="0">
              <a:buNone/>
              <a:defRPr sz="2025" b="1"/>
            </a:lvl1pPr>
            <a:lvl2pPr marL="370764" indent="0">
              <a:buNone/>
              <a:defRPr sz="1688" b="1"/>
            </a:lvl2pPr>
            <a:lvl3pPr marL="741530" indent="0">
              <a:buNone/>
              <a:defRPr sz="1519" b="1"/>
            </a:lvl3pPr>
            <a:lvl4pPr marL="1112422" indent="0">
              <a:buNone/>
              <a:defRPr sz="1350" b="1"/>
            </a:lvl4pPr>
            <a:lvl5pPr marL="1483279" indent="0">
              <a:buNone/>
              <a:defRPr sz="1350" b="1"/>
            </a:lvl5pPr>
            <a:lvl6pPr marL="1854099" indent="0">
              <a:buNone/>
              <a:defRPr sz="1350" b="1"/>
            </a:lvl6pPr>
            <a:lvl7pPr marL="2224928" indent="0">
              <a:buNone/>
              <a:defRPr sz="1350" b="1"/>
            </a:lvl7pPr>
            <a:lvl8pPr marL="2595757" indent="0">
              <a:buNone/>
              <a:defRPr sz="1350" b="1"/>
            </a:lvl8pPr>
            <a:lvl9pPr marL="2966572" indent="0">
              <a:buNone/>
              <a:defRPr sz="1350" b="1"/>
            </a:lvl9pPr>
          </a:lstStyle>
          <a:p>
            <a:pPr lvl="0"/>
            <a:r>
              <a:rPr lang="en-US"/>
              <a:t>Click to edit Master text styles</a:t>
            </a:r>
          </a:p>
        </p:txBody>
      </p:sp>
      <p:sp>
        <p:nvSpPr>
          <p:cNvPr id="4" name="Content Placeholder 3"/>
          <p:cNvSpPr>
            <a:spLocks noGrp="1"/>
          </p:cNvSpPr>
          <p:nvPr>
            <p:ph sz="half" idx="2"/>
          </p:nvPr>
        </p:nvSpPr>
        <p:spPr>
          <a:xfrm>
            <a:off x="609601" y="2174875"/>
            <a:ext cx="538668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7"/>
            <a:ext cx="5388563" cy="639763"/>
          </a:xfrm>
        </p:spPr>
        <p:txBody>
          <a:bodyPr anchor="b"/>
          <a:lstStyle>
            <a:lvl1pPr marL="0" indent="0">
              <a:buNone/>
              <a:defRPr sz="2025" b="1"/>
            </a:lvl1pPr>
            <a:lvl2pPr marL="370764" indent="0">
              <a:buNone/>
              <a:defRPr sz="1688" b="1"/>
            </a:lvl2pPr>
            <a:lvl3pPr marL="741530" indent="0">
              <a:buNone/>
              <a:defRPr sz="1519" b="1"/>
            </a:lvl3pPr>
            <a:lvl4pPr marL="1112422" indent="0">
              <a:buNone/>
              <a:defRPr sz="1350" b="1"/>
            </a:lvl4pPr>
            <a:lvl5pPr marL="1483279" indent="0">
              <a:buNone/>
              <a:defRPr sz="1350" b="1"/>
            </a:lvl5pPr>
            <a:lvl6pPr marL="1854099" indent="0">
              <a:buNone/>
              <a:defRPr sz="1350" b="1"/>
            </a:lvl6pPr>
            <a:lvl7pPr marL="2224928" indent="0">
              <a:buNone/>
              <a:defRPr sz="1350" b="1"/>
            </a:lvl7pPr>
            <a:lvl8pPr marL="2595757" indent="0">
              <a:buNone/>
              <a:defRPr sz="1350" b="1"/>
            </a:lvl8pPr>
            <a:lvl9pPr marL="2966572" indent="0">
              <a:buNone/>
              <a:defRPr sz="135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5A9E65E2-C88F-476D-AC84-B387393C9A44}"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7033105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0A75D197-A4E1-450D-B06D-88E610965086}"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824882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3D92BAF0-2906-4B27-A5E6-0E406EF196E9}"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9356281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53"/>
            <a:ext cx="4011319" cy="1162051"/>
          </a:xfrm>
        </p:spPr>
        <p:txBody>
          <a:bodyPr/>
          <a:lstStyle>
            <a:lvl1pPr algn="l">
              <a:defRPr sz="1688" b="1"/>
            </a:lvl1pPr>
          </a:lstStyle>
          <a:p>
            <a:r>
              <a:rPr lang="en-US"/>
              <a:t>Click to edit Master title style</a:t>
            </a:r>
          </a:p>
        </p:txBody>
      </p:sp>
      <p:sp>
        <p:nvSpPr>
          <p:cNvPr id="3" name="Content Placeholder 2"/>
          <p:cNvSpPr>
            <a:spLocks noGrp="1"/>
          </p:cNvSpPr>
          <p:nvPr>
            <p:ph idx="1"/>
          </p:nvPr>
        </p:nvSpPr>
        <p:spPr>
          <a:xfrm>
            <a:off x="4767676" y="273583"/>
            <a:ext cx="6814726"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104"/>
            <a:ext cx="4011319" cy="4691063"/>
          </a:xfrm>
        </p:spPr>
        <p:txBody>
          <a:bodyPr/>
          <a:lstStyle>
            <a:lvl1pPr marL="0" indent="0">
              <a:buNone/>
              <a:defRPr sz="1181"/>
            </a:lvl1pPr>
            <a:lvl2pPr marL="370764" indent="0">
              <a:buNone/>
              <a:defRPr sz="1013"/>
            </a:lvl2pPr>
            <a:lvl3pPr marL="741530" indent="0">
              <a:buNone/>
              <a:defRPr sz="844"/>
            </a:lvl3pPr>
            <a:lvl4pPr marL="1112422" indent="0">
              <a:buNone/>
              <a:defRPr sz="675"/>
            </a:lvl4pPr>
            <a:lvl5pPr marL="1483279" indent="0">
              <a:buNone/>
              <a:defRPr sz="675"/>
            </a:lvl5pPr>
            <a:lvl6pPr marL="1854099" indent="0">
              <a:buNone/>
              <a:defRPr sz="675"/>
            </a:lvl6pPr>
            <a:lvl7pPr marL="2224928" indent="0">
              <a:buNone/>
              <a:defRPr sz="675"/>
            </a:lvl7pPr>
            <a:lvl8pPr marL="2595757" indent="0">
              <a:buNone/>
              <a:defRPr sz="675"/>
            </a:lvl8pPr>
            <a:lvl9pPr marL="296657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9D982D02-2FAD-4FCE-9CC8-91F667DFB27C}"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860005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0" y="4800634"/>
            <a:ext cx="7315200" cy="566739"/>
          </a:xfrm>
        </p:spPr>
        <p:txBody>
          <a:bodyPr/>
          <a:lstStyle>
            <a:lvl1pPr algn="l">
              <a:defRPr sz="1688" b="1"/>
            </a:lvl1pPr>
          </a:lstStyle>
          <a:p>
            <a:r>
              <a:rPr lang="en-US"/>
              <a:t>Click to edit Master title style</a:t>
            </a:r>
          </a:p>
        </p:txBody>
      </p:sp>
      <p:sp>
        <p:nvSpPr>
          <p:cNvPr id="3" name="Picture Placeholder 2"/>
          <p:cNvSpPr>
            <a:spLocks noGrp="1"/>
          </p:cNvSpPr>
          <p:nvPr>
            <p:ph type="pic" idx="1"/>
          </p:nvPr>
        </p:nvSpPr>
        <p:spPr>
          <a:xfrm>
            <a:off x="2389480" y="612775"/>
            <a:ext cx="7315200" cy="4114800"/>
          </a:xfrm>
        </p:spPr>
        <p:txBody>
          <a:bodyPr/>
          <a:lstStyle>
            <a:lvl1pPr marL="0" indent="0">
              <a:buNone/>
              <a:defRPr sz="2700"/>
            </a:lvl1pPr>
            <a:lvl2pPr marL="370764" indent="0">
              <a:buNone/>
              <a:defRPr sz="2363"/>
            </a:lvl2pPr>
            <a:lvl3pPr marL="741530" indent="0">
              <a:buNone/>
              <a:defRPr sz="2025"/>
            </a:lvl3pPr>
            <a:lvl4pPr marL="1112422" indent="0">
              <a:buNone/>
              <a:defRPr sz="1688"/>
            </a:lvl4pPr>
            <a:lvl5pPr marL="1483279" indent="0">
              <a:buNone/>
              <a:defRPr sz="1688"/>
            </a:lvl5pPr>
            <a:lvl6pPr marL="1854099" indent="0">
              <a:buNone/>
              <a:defRPr sz="1688"/>
            </a:lvl6pPr>
            <a:lvl7pPr marL="2224928" indent="0">
              <a:buNone/>
              <a:defRPr sz="1688"/>
            </a:lvl7pPr>
            <a:lvl8pPr marL="2595757" indent="0">
              <a:buNone/>
              <a:defRPr sz="1688"/>
            </a:lvl8pPr>
            <a:lvl9pPr marL="2966572" indent="0">
              <a:buNone/>
              <a:defRPr sz="1688"/>
            </a:lvl9pPr>
          </a:lstStyle>
          <a:p>
            <a:pPr lvl="0"/>
            <a:endParaRPr lang="en-US" noProof="0"/>
          </a:p>
        </p:txBody>
      </p:sp>
      <p:sp>
        <p:nvSpPr>
          <p:cNvPr id="4" name="Text Placeholder 3"/>
          <p:cNvSpPr>
            <a:spLocks noGrp="1"/>
          </p:cNvSpPr>
          <p:nvPr>
            <p:ph type="body" sz="half" idx="2"/>
          </p:nvPr>
        </p:nvSpPr>
        <p:spPr>
          <a:xfrm>
            <a:off x="2389480" y="5368708"/>
            <a:ext cx="7315200" cy="804863"/>
          </a:xfrm>
        </p:spPr>
        <p:txBody>
          <a:bodyPr/>
          <a:lstStyle>
            <a:lvl1pPr marL="0" indent="0">
              <a:buNone/>
              <a:defRPr sz="1181"/>
            </a:lvl1pPr>
            <a:lvl2pPr marL="370764" indent="0">
              <a:buNone/>
              <a:defRPr sz="1013"/>
            </a:lvl2pPr>
            <a:lvl3pPr marL="741530" indent="0">
              <a:buNone/>
              <a:defRPr sz="844"/>
            </a:lvl3pPr>
            <a:lvl4pPr marL="1112422" indent="0">
              <a:buNone/>
              <a:defRPr sz="675"/>
            </a:lvl4pPr>
            <a:lvl5pPr marL="1483279" indent="0">
              <a:buNone/>
              <a:defRPr sz="675"/>
            </a:lvl5pPr>
            <a:lvl6pPr marL="1854099" indent="0">
              <a:buNone/>
              <a:defRPr sz="675"/>
            </a:lvl6pPr>
            <a:lvl7pPr marL="2224928" indent="0">
              <a:buNone/>
              <a:defRPr sz="675"/>
            </a:lvl7pPr>
            <a:lvl8pPr marL="2595757" indent="0">
              <a:buNone/>
              <a:defRPr sz="675"/>
            </a:lvl8pPr>
            <a:lvl9pPr marL="296657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61742766-D63E-49C7-8FBF-1C1E2B108850}"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24319432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55AE2EBD-56C9-4151-92A8-1B7C25F212C1}"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3210610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1474" y="228603"/>
            <a:ext cx="2743201"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1901" y="228603"/>
            <a:ext cx="8048977"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739A4618-F3F9-474E-BB8A-82DD037FB13B}"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9118692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1867" y="228603"/>
            <a:ext cx="109728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1330FAB3-29B3-427E-B1DF-70566A52DEDF}"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6409016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1868"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609601" y="1885977"/>
            <a:ext cx="10905067"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defTabSz="771571" eaLnBrk="0" fontAlgn="base" hangingPunct="0">
              <a:spcAft>
                <a:spcPct val="0"/>
              </a:spcAft>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defTabSz="771571" eaLnBrk="0" fontAlgn="base" hangingPunct="0">
              <a:spcAft>
                <a:spcPct val="0"/>
              </a:spcAft>
              <a:defRPr/>
            </a:pPr>
            <a:fld id="{3BF69314-D9A5-49D7-A699-7AD4DB16A574}"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spTree>
    <p:extLst>
      <p:ext uri="{BB962C8B-B14F-4D97-AF65-F5344CB8AC3E}">
        <p14:creationId xmlns:p14="http://schemas.microsoft.com/office/powerpoint/2010/main" val="1588700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image" Target="../media/image4.png"/><Relationship Id="rId2" Type="http://schemas.openxmlformats.org/officeDocument/2006/relationships/slideLayout" Target="../slideLayouts/slideLayout104.xml"/><Relationship Id="rId16" Type="http://schemas.openxmlformats.org/officeDocument/2006/relationships/theme" Target="../theme/theme10.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4.png"/><Relationship Id="rId2" Type="http://schemas.openxmlformats.org/officeDocument/2006/relationships/slideLayout" Target="../slideLayouts/slideLayout119.xml"/><Relationship Id="rId16" Type="http://schemas.openxmlformats.org/officeDocument/2006/relationships/theme" Target="../theme/theme11.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image" Target="../media/image4.png"/><Relationship Id="rId2" Type="http://schemas.openxmlformats.org/officeDocument/2006/relationships/slideLayout" Target="../slideLayouts/slideLayout134.xml"/><Relationship Id="rId16" Type="http://schemas.openxmlformats.org/officeDocument/2006/relationships/theme" Target="../theme/theme1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6.jpe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theme" Target="../theme/theme14.xml"/><Relationship Id="rId5" Type="http://schemas.openxmlformats.org/officeDocument/2006/relationships/slideLayout" Target="../slideLayouts/slideLayout181.xml"/><Relationship Id="rId4"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4.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theme" Target="../theme/theme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png"/><Relationship Id="rId2" Type="http://schemas.openxmlformats.org/officeDocument/2006/relationships/slideLayout" Target="../slideLayouts/slideLayout73.xml"/><Relationship Id="rId16" Type="http://schemas.openxmlformats.org/officeDocument/2006/relationships/theme" Target="../theme/theme8.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4.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9.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4345" r:id="rId2"/>
    <p:sldLayoutId id="2147483650" r:id="rId3"/>
    <p:sldLayoutId id="2147484349" r:id="rId4"/>
    <p:sldLayoutId id="214748434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8"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1" y="1885976"/>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9"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7" name="Rectangle 5"/>
          <p:cNvSpPr>
            <a:spLocks noGrp="1" noChangeArrowheads="1"/>
          </p:cNvSpPr>
          <p:nvPr>
            <p:ph type="ftr" sz="quarter" idx="3"/>
          </p:nvPr>
        </p:nvSpPr>
        <p:spPr bwMode="auto">
          <a:xfrm>
            <a:off x="4165602"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8" name="Rectangle 6"/>
          <p:cNvSpPr>
            <a:spLocks noGrp="1" noChangeArrowheads="1"/>
          </p:cNvSpPr>
          <p:nvPr>
            <p:ph type="sldNum" sz="quarter" idx="4"/>
          </p:nvPr>
        </p:nvSpPr>
        <p:spPr bwMode="auto">
          <a:xfrm>
            <a:off x="8974675"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eaLnBrk="0" fontAlgn="base" hangingPunct="0">
              <a:spcAft>
                <a:spcPct val="0"/>
              </a:spcAft>
              <a:defRPr/>
            </a:pPr>
            <a:fld id="{3B508302-6559-4001-BC56-7B6FA46FF84C}" type="slidenum">
              <a:rPr lang="en-US" smtClean="0">
                <a:solidFill>
                  <a:srgbClr val="5E574E"/>
                </a:solidFill>
              </a:rPr>
              <a:pPr eaLnBrk="0" fontAlgn="base" hangingPunct="0">
                <a:spcAft>
                  <a:spcPct val="0"/>
                </a:spcAft>
                <a:defRPr/>
              </a:pPr>
              <a:t>‹#›</a:t>
            </a:fld>
            <a:endParaRPr lang="en-US">
              <a:solidFill>
                <a:srgbClr val="5E574E"/>
              </a:solidFill>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51"/>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87511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1" y="1885968"/>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5"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spcBef>
                <a:spcPct val="50000"/>
              </a:spcBef>
              <a:defRPr sz="1181">
                <a:solidFill>
                  <a:schemeClr val="bg2"/>
                </a:solidFill>
                <a:latin typeface="Arial" pitchFamily="34" charset="0"/>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4165600"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ctr">
              <a:spcBef>
                <a:spcPct val="50000"/>
              </a:spcBef>
              <a:defRPr sz="1181">
                <a:solidFill>
                  <a:schemeClr val="bg2"/>
                </a:solidFill>
                <a:latin typeface="Arial" pitchFamily="34" charset="0"/>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8974667"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r">
              <a:spcBef>
                <a:spcPct val="50000"/>
              </a:spcBef>
              <a:defRPr sz="1181">
                <a:solidFill>
                  <a:schemeClr val="bg2"/>
                </a:solidFill>
                <a:latin typeface="Arial" pitchFamily="34" charset="0"/>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181"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02"/>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162692"/>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Lst>
  <p:txStyles>
    <p:titleStyle>
      <a:lvl1pPr algn="l" rtl="0" eaLnBrk="0" fontAlgn="base" hangingPunct="0">
        <a:spcBef>
          <a:spcPct val="0"/>
        </a:spcBef>
        <a:spcAft>
          <a:spcPct val="0"/>
        </a:spcAft>
        <a:defRPr kumimoji="1" sz="3375">
          <a:solidFill>
            <a:schemeClr val="tx2"/>
          </a:solidFill>
          <a:latin typeface="+mj-lt"/>
          <a:ea typeface="+mj-ea"/>
          <a:cs typeface="+mj-cs"/>
        </a:defRPr>
      </a:lvl1pPr>
      <a:lvl2pPr algn="l" rtl="0" eaLnBrk="0" fontAlgn="base" hangingPunct="0">
        <a:spcBef>
          <a:spcPct val="0"/>
        </a:spcBef>
        <a:spcAft>
          <a:spcPct val="0"/>
        </a:spcAft>
        <a:defRPr kumimoji="1" sz="3375">
          <a:solidFill>
            <a:schemeClr val="tx2"/>
          </a:solidFill>
          <a:latin typeface="Arial Black" pitchFamily="34" charset="0"/>
        </a:defRPr>
      </a:lvl2pPr>
      <a:lvl3pPr algn="l" rtl="0" eaLnBrk="0" fontAlgn="base" hangingPunct="0">
        <a:spcBef>
          <a:spcPct val="0"/>
        </a:spcBef>
        <a:spcAft>
          <a:spcPct val="0"/>
        </a:spcAft>
        <a:defRPr kumimoji="1" sz="3375">
          <a:solidFill>
            <a:schemeClr val="tx2"/>
          </a:solidFill>
          <a:latin typeface="Arial Black" pitchFamily="34" charset="0"/>
        </a:defRPr>
      </a:lvl3pPr>
      <a:lvl4pPr algn="l" rtl="0" eaLnBrk="0" fontAlgn="base" hangingPunct="0">
        <a:spcBef>
          <a:spcPct val="0"/>
        </a:spcBef>
        <a:spcAft>
          <a:spcPct val="0"/>
        </a:spcAft>
        <a:defRPr kumimoji="1" sz="3375">
          <a:solidFill>
            <a:schemeClr val="tx2"/>
          </a:solidFill>
          <a:latin typeface="Arial Black" pitchFamily="34" charset="0"/>
        </a:defRPr>
      </a:lvl4pPr>
      <a:lvl5pPr algn="l" rtl="0" eaLnBrk="0" fontAlgn="base" hangingPunct="0">
        <a:spcBef>
          <a:spcPct val="0"/>
        </a:spcBef>
        <a:spcAft>
          <a:spcPct val="0"/>
        </a:spcAft>
        <a:defRPr kumimoji="1" sz="3375">
          <a:solidFill>
            <a:schemeClr val="tx2"/>
          </a:solidFill>
          <a:latin typeface="Arial Black" pitchFamily="34" charset="0"/>
        </a:defRPr>
      </a:lvl5pPr>
      <a:lvl6pPr marL="371174" algn="l" rtl="0" eaLnBrk="0" fontAlgn="base" hangingPunct="0">
        <a:spcBef>
          <a:spcPct val="0"/>
        </a:spcBef>
        <a:spcAft>
          <a:spcPct val="0"/>
        </a:spcAft>
        <a:defRPr kumimoji="1" sz="3375">
          <a:solidFill>
            <a:schemeClr val="tx2"/>
          </a:solidFill>
          <a:latin typeface="Arial Black" pitchFamily="34" charset="0"/>
        </a:defRPr>
      </a:lvl6pPr>
      <a:lvl7pPr marL="742350" algn="l" rtl="0" eaLnBrk="0" fontAlgn="base" hangingPunct="0">
        <a:spcBef>
          <a:spcPct val="0"/>
        </a:spcBef>
        <a:spcAft>
          <a:spcPct val="0"/>
        </a:spcAft>
        <a:defRPr kumimoji="1" sz="3375">
          <a:solidFill>
            <a:schemeClr val="tx2"/>
          </a:solidFill>
          <a:latin typeface="Arial Black" pitchFamily="34" charset="0"/>
        </a:defRPr>
      </a:lvl7pPr>
      <a:lvl8pPr marL="1113624" algn="l" rtl="0" eaLnBrk="0" fontAlgn="base" hangingPunct="0">
        <a:spcBef>
          <a:spcPct val="0"/>
        </a:spcBef>
        <a:spcAft>
          <a:spcPct val="0"/>
        </a:spcAft>
        <a:defRPr kumimoji="1" sz="3375">
          <a:solidFill>
            <a:schemeClr val="tx2"/>
          </a:solidFill>
          <a:latin typeface="Arial Black" pitchFamily="34" charset="0"/>
        </a:defRPr>
      </a:lvl8pPr>
      <a:lvl9pPr marL="1484885" algn="l" rtl="0" eaLnBrk="0" fontAlgn="base" hangingPunct="0">
        <a:spcBef>
          <a:spcPct val="0"/>
        </a:spcBef>
        <a:spcAft>
          <a:spcPct val="0"/>
        </a:spcAft>
        <a:defRPr kumimoji="1" sz="3375">
          <a:solidFill>
            <a:schemeClr val="tx2"/>
          </a:solidFill>
          <a:latin typeface="Arial Black" pitchFamily="34" charset="0"/>
        </a:defRPr>
      </a:lvl9pPr>
    </p:titleStyle>
    <p:bodyStyle>
      <a:lvl1pPr marL="278476" indent="-278476" algn="l" rtl="0" eaLnBrk="0" fontAlgn="base" hangingPunct="0">
        <a:spcBef>
          <a:spcPct val="20000"/>
        </a:spcBef>
        <a:spcAft>
          <a:spcPct val="0"/>
        </a:spcAft>
        <a:buClr>
          <a:schemeClr val="accent2"/>
        </a:buClr>
        <a:buFont typeface="Monotype Sorts" pitchFamily="2" charset="2"/>
        <a:buChar char="z"/>
        <a:defRPr kumimoji="1" sz="2700">
          <a:solidFill>
            <a:schemeClr val="tx1"/>
          </a:solidFill>
          <a:latin typeface="+mn-lt"/>
          <a:ea typeface="+mn-ea"/>
          <a:cs typeface="+mn-cs"/>
        </a:defRPr>
      </a:lvl1pPr>
      <a:lvl2pPr marL="602922" indent="-231444" algn="l" rtl="0" eaLnBrk="0" fontAlgn="base" hangingPunct="0">
        <a:spcBef>
          <a:spcPct val="20000"/>
        </a:spcBef>
        <a:spcAft>
          <a:spcPct val="0"/>
        </a:spcAft>
        <a:buClr>
          <a:schemeClr val="accent2"/>
        </a:buClr>
        <a:buFont typeface="Monotype Sorts" pitchFamily="2" charset="2"/>
        <a:buChar char="y"/>
        <a:defRPr kumimoji="1" sz="2363">
          <a:solidFill>
            <a:schemeClr val="tx1"/>
          </a:solidFill>
          <a:latin typeface="+mn-lt"/>
        </a:defRPr>
      </a:lvl2pPr>
      <a:lvl3pPr marL="928058" indent="-185586" algn="l" rtl="0" eaLnBrk="0" fontAlgn="base" hangingPunct="0">
        <a:spcBef>
          <a:spcPct val="20000"/>
        </a:spcBef>
        <a:spcAft>
          <a:spcPct val="0"/>
        </a:spcAft>
        <a:buClr>
          <a:schemeClr val="accent2"/>
        </a:buClr>
        <a:buFont typeface="Monotype Sorts" pitchFamily="2" charset="2"/>
        <a:buChar char="x"/>
        <a:defRPr kumimoji="1" sz="2025">
          <a:solidFill>
            <a:schemeClr val="tx1"/>
          </a:solidFill>
          <a:latin typeface="+mn-lt"/>
        </a:defRPr>
      </a:lvl3pPr>
      <a:lvl4pPr marL="1299285" indent="-185586" algn="l" rtl="0" eaLnBrk="0" fontAlgn="base" hangingPunct="0">
        <a:spcBef>
          <a:spcPct val="20000"/>
        </a:spcBef>
        <a:spcAft>
          <a:spcPct val="0"/>
        </a:spcAft>
        <a:buClr>
          <a:schemeClr val="accent2"/>
        </a:buClr>
        <a:buChar char="•"/>
        <a:defRPr kumimoji="1" sz="1688">
          <a:solidFill>
            <a:schemeClr val="tx1"/>
          </a:solidFill>
          <a:latin typeface="+mn-lt"/>
        </a:defRPr>
      </a:lvl4pPr>
      <a:lvl5pPr marL="1670508" indent="-185586" algn="l" rtl="0" eaLnBrk="0" fontAlgn="base" hangingPunct="0">
        <a:spcBef>
          <a:spcPct val="20000"/>
        </a:spcBef>
        <a:spcAft>
          <a:spcPct val="0"/>
        </a:spcAft>
        <a:buClr>
          <a:schemeClr val="accent2"/>
        </a:buClr>
        <a:buChar char="–"/>
        <a:defRPr kumimoji="1" sz="1688">
          <a:solidFill>
            <a:schemeClr val="tx1"/>
          </a:solidFill>
          <a:latin typeface="+mn-lt"/>
        </a:defRPr>
      </a:lvl5pPr>
      <a:lvl6pPr marL="2041760" indent="-185586" algn="l" rtl="0" eaLnBrk="0" fontAlgn="base" hangingPunct="0">
        <a:spcBef>
          <a:spcPct val="20000"/>
        </a:spcBef>
        <a:spcAft>
          <a:spcPct val="0"/>
        </a:spcAft>
        <a:buClr>
          <a:schemeClr val="accent2"/>
        </a:buClr>
        <a:buChar char="–"/>
        <a:defRPr kumimoji="1" sz="1688">
          <a:solidFill>
            <a:schemeClr val="tx1"/>
          </a:solidFill>
          <a:latin typeface="+mn-lt"/>
        </a:defRPr>
      </a:lvl6pPr>
      <a:lvl7pPr marL="2413015" indent="-185586" algn="l" rtl="0" eaLnBrk="0" fontAlgn="base" hangingPunct="0">
        <a:spcBef>
          <a:spcPct val="20000"/>
        </a:spcBef>
        <a:spcAft>
          <a:spcPct val="0"/>
        </a:spcAft>
        <a:buClr>
          <a:schemeClr val="accent2"/>
        </a:buClr>
        <a:buChar char="–"/>
        <a:defRPr kumimoji="1" sz="1688">
          <a:solidFill>
            <a:schemeClr val="tx1"/>
          </a:solidFill>
          <a:latin typeface="+mn-lt"/>
        </a:defRPr>
      </a:lvl7pPr>
      <a:lvl8pPr marL="2784224" indent="-185586" algn="l" rtl="0" eaLnBrk="0" fontAlgn="base" hangingPunct="0">
        <a:spcBef>
          <a:spcPct val="20000"/>
        </a:spcBef>
        <a:spcAft>
          <a:spcPct val="0"/>
        </a:spcAft>
        <a:buClr>
          <a:schemeClr val="accent2"/>
        </a:buClr>
        <a:buChar char="–"/>
        <a:defRPr kumimoji="1" sz="1688">
          <a:solidFill>
            <a:schemeClr val="tx1"/>
          </a:solidFill>
          <a:latin typeface="+mn-lt"/>
        </a:defRPr>
      </a:lvl8pPr>
      <a:lvl9pPr marL="3155400" indent="-185586" algn="l" rtl="0" eaLnBrk="0" fontAlgn="base" hangingPunct="0">
        <a:spcBef>
          <a:spcPct val="20000"/>
        </a:spcBef>
        <a:spcAft>
          <a:spcPct val="0"/>
        </a:spcAft>
        <a:buClr>
          <a:schemeClr val="accent2"/>
        </a:buClr>
        <a:buChar char="–"/>
        <a:defRPr kumimoji="1" sz="1688">
          <a:solidFill>
            <a:schemeClr val="tx1"/>
          </a:solidFill>
          <a:latin typeface="+mn-lt"/>
        </a:defRPr>
      </a:lvl9pPr>
    </p:bodyStyle>
    <p:otherStyle>
      <a:defPPr>
        <a:defRPr lang="en-US"/>
      </a:defPPr>
      <a:lvl1pPr marL="0" algn="l" defTabSz="742350" rtl="0" eaLnBrk="1" latinLnBrk="0" hangingPunct="1">
        <a:defRPr sz="1519" kern="1200">
          <a:solidFill>
            <a:schemeClr val="tx1"/>
          </a:solidFill>
          <a:latin typeface="+mn-lt"/>
          <a:ea typeface="+mn-ea"/>
          <a:cs typeface="+mn-cs"/>
        </a:defRPr>
      </a:lvl1pPr>
      <a:lvl2pPr marL="371174" algn="l" defTabSz="742350" rtl="0" eaLnBrk="1" latinLnBrk="0" hangingPunct="1">
        <a:defRPr sz="1519" kern="1200">
          <a:solidFill>
            <a:schemeClr val="tx1"/>
          </a:solidFill>
          <a:latin typeface="+mn-lt"/>
          <a:ea typeface="+mn-ea"/>
          <a:cs typeface="+mn-cs"/>
        </a:defRPr>
      </a:lvl2pPr>
      <a:lvl3pPr marL="742350" algn="l" defTabSz="742350" rtl="0" eaLnBrk="1" latinLnBrk="0" hangingPunct="1">
        <a:defRPr sz="1519" kern="1200">
          <a:solidFill>
            <a:schemeClr val="tx1"/>
          </a:solidFill>
          <a:latin typeface="+mn-lt"/>
          <a:ea typeface="+mn-ea"/>
          <a:cs typeface="+mn-cs"/>
        </a:defRPr>
      </a:lvl3pPr>
      <a:lvl4pPr marL="1113624" algn="l" defTabSz="742350" rtl="0" eaLnBrk="1" latinLnBrk="0" hangingPunct="1">
        <a:defRPr sz="1519" kern="1200">
          <a:solidFill>
            <a:schemeClr val="tx1"/>
          </a:solidFill>
          <a:latin typeface="+mn-lt"/>
          <a:ea typeface="+mn-ea"/>
          <a:cs typeface="+mn-cs"/>
        </a:defRPr>
      </a:lvl4pPr>
      <a:lvl5pPr marL="1484885" algn="l" defTabSz="742350" rtl="0" eaLnBrk="1" latinLnBrk="0" hangingPunct="1">
        <a:defRPr sz="1519" kern="1200">
          <a:solidFill>
            <a:schemeClr val="tx1"/>
          </a:solidFill>
          <a:latin typeface="+mn-lt"/>
          <a:ea typeface="+mn-ea"/>
          <a:cs typeface="+mn-cs"/>
        </a:defRPr>
      </a:lvl5pPr>
      <a:lvl6pPr marL="1856103" algn="l" defTabSz="742350" rtl="0" eaLnBrk="1" latinLnBrk="0" hangingPunct="1">
        <a:defRPr sz="1519" kern="1200">
          <a:solidFill>
            <a:schemeClr val="tx1"/>
          </a:solidFill>
          <a:latin typeface="+mn-lt"/>
          <a:ea typeface="+mn-ea"/>
          <a:cs typeface="+mn-cs"/>
        </a:defRPr>
      </a:lvl6pPr>
      <a:lvl7pPr marL="2227333" algn="l" defTabSz="742350" rtl="0" eaLnBrk="1" latinLnBrk="0" hangingPunct="1">
        <a:defRPr sz="1519" kern="1200">
          <a:solidFill>
            <a:schemeClr val="tx1"/>
          </a:solidFill>
          <a:latin typeface="+mn-lt"/>
          <a:ea typeface="+mn-ea"/>
          <a:cs typeface="+mn-cs"/>
        </a:defRPr>
      </a:lvl7pPr>
      <a:lvl8pPr marL="2598559" algn="l" defTabSz="742350" rtl="0" eaLnBrk="1" latinLnBrk="0" hangingPunct="1">
        <a:defRPr sz="1519" kern="1200">
          <a:solidFill>
            <a:schemeClr val="tx1"/>
          </a:solidFill>
          <a:latin typeface="+mn-lt"/>
          <a:ea typeface="+mn-ea"/>
          <a:cs typeface="+mn-cs"/>
        </a:defRPr>
      </a:lvl8pPr>
      <a:lvl9pPr marL="2969784" algn="l" defTabSz="742350" rtl="0" eaLnBrk="1" latinLnBrk="0" hangingPunct="1">
        <a:defRPr sz="151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365A66-3AD6-4735-8E19-9891F0EC1567}"/>
              </a:ext>
            </a:extLst>
          </p:cNvPr>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266AC2-BFAE-45C2-ADF5-C044FC9C57A7}"/>
              </a:ext>
            </a:extLst>
          </p:cNvPr>
          <p:cNvSpPr>
            <a:spLocks noGrp="1" noChangeArrowheads="1"/>
          </p:cNvSpPr>
          <p:nvPr>
            <p:ph type="body" idx="1"/>
          </p:nvPr>
        </p:nvSpPr>
        <p:spPr bwMode="auto">
          <a:xfrm>
            <a:off x="609600" y="1885950"/>
            <a:ext cx="10905067"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936845B-57D7-4324-9272-003D092A93AC}"/>
              </a:ext>
            </a:extLst>
          </p:cNvPr>
          <p:cNvSpPr>
            <a:spLocks noGrp="1" noChangeArrowheads="1"/>
          </p:cNvSpPr>
          <p:nvPr>
            <p:ph type="dt" sz="half" idx="2"/>
          </p:nvPr>
        </p:nvSpPr>
        <p:spPr bwMode="auto">
          <a:xfrm>
            <a:off x="575734" y="622935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a:extLst>
              <a:ext uri="{FF2B5EF4-FFF2-40B4-BE49-F238E27FC236}">
                <a16:creationId xmlns:a16="http://schemas.microsoft.com/office/drawing/2014/main" id="{679323FD-EDC8-43F4-96B3-B0ED0ED8A57A}"/>
              </a:ext>
            </a:extLst>
          </p:cNvPr>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a:extLst>
              <a:ext uri="{FF2B5EF4-FFF2-40B4-BE49-F238E27FC236}">
                <a16:creationId xmlns:a16="http://schemas.microsoft.com/office/drawing/2014/main" id="{350AEED3-4064-4946-9BCF-96B5C8E3403D}"/>
              </a:ext>
            </a:extLst>
          </p:cNvPr>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221AD80-7074-489B-9214-6E1926E51A55}"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3079" name="Picture 7" descr="paint">
            <a:extLst>
              <a:ext uri="{FF2B5EF4-FFF2-40B4-BE49-F238E27FC236}">
                <a16:creationId xmlns:a16="http://schemas.microsoft.com/office/drawing/2014/main" id="{2847DE29-F315-4AC1-9B1A-B214554FE343}"/>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4451"/>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140747"/>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p:titleStyle>
    <p:bodyStyle>
      <a:lvl1pPr marL="317500" indent="-317500"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88975" indent="-265113"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60450" indent="-21113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85900" indent="-211138" algn="l" rtl="0" eaLnBrk="0" fontAlgn="base" hangingPunct="0">
        <a:spcBef>
          <a:spcPct val="20000"/>
        </a:spcBef>
        <a:spcAft>
          <a:spcPct val="0"/>
        </a:spcAft>
        <a:buClr>
          <a:schemeClr val="accent2"/>
        </a:buClr>
        <a:buChar char="•"/>
        <a:defRPr kumimoji="1" sz="1900">
          <a:solidFill>
            <a:schemeClr val="tx1"/>
          </a:solidFill>
          <a:latin typeface="+mn-lt"/>
        </a:defRPr>
      </a:lvl4pPr>
      <a:lvl5pPr marL="1909763" indent="-211138" algn="l" rtl="0" eaLnBrk="0" fontAlgn="base" hangingPunct="0">
        <a:spcBef>
          <a:spcPct val="20000"/>
        </a:spcBef>
        <a:spcAft>
          <a:spcPct val="0"/>
        </a:spcAft>
        <a:buClr>
          <a:schemeClr val="accent2"/>
        </a:buClr>
        <a:buChar char="–"/>
        <a:defRPr kumimoji="1" sz="1900">
          <a:solidFill>
            <a:schemeClr val="tx1"/>
          </a:solidFill>
          <a:latin typeface="+mn-lt"/>
        </a:defRPr>
      </a:lvl5pPr>
      <a:lvl6pPr marL="2335843" indent="-212371" algn="l" rtl="0" eaLnBrk="0" fontAlgn="base" hangingPunct="0">
        <a:spcBef>
          <a:spcPct val="20000"/>
        </a:spcBef>
        <a:spcAft>
          <a:spcPct val="0"/>
        </a:spcAft>
        <a:buClr>
          <a:schemeClr val="accent2"/>
        </a:buClr>
        <a:buChar char="–"/>
        <a:defRPr kumimoji="1" sz="1913">
          <a:solidFill>
            <a:schemeClr val="tx1"/>
          </a:solidFill>
          <a:latin typeface="+mn-lt"/>
        </a:defRPr>
      </a:lvl6pPr>
      <a:lvl7pPr marL="2760537" indent="-212371" algn="l" rtl="0" eaLnBrk="0" fontAlgn="base" hangingPunct="0">
        <a:spcBef>
          <a:spcPct val="20000"/>
        </a:spcBef>
        <a:spcAft>
          <a:spcPct val="0"/>
        </a:spcAft>
        <a:buClr>
          <a:schemeClr val="accent2"/>
        </a:buClr>
        <a:buChar char="–"/>
        <a:defRPr kumimoji="1" sz="1913">
          <a:solidFill>
            <a:schemeClr val="tx1"/>
          </a:solidFill>
          <a:latin typeface="+mn-lt"/>
        </a:defRPr>
      </a:lvl7pPr>
      <a:lvl8pPr marL="3185220" indent="-212371" algn="l" rtl="0" eaLnBrk="0" fontAlgn="base" hangingPunct="0">
        <a:spcBef>
          <a:spcPct val="20000"/>
        </a:spcBef>
        <a:spcAft>
          <a:spcPct val="0"/>
        </a:spcAft>
        <a:buClr>
          <a:schemeClr val="accent2"/>
        </a:buClr>
        <a:buChar char="–"/>
        <a:defRPr kumimoji="1" sz="1913">
          <a:solidFill>
            <a:schemeClr val="tx1"/>
          </a:solidFill>
          <a:latin typeface="+mn-lt"/>
        </a:defRPr>
      </a:lvl8pPr>
      <a:lvl9pPr marL="3609894" indent="-212371"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49488" rtl="0" eaLnBrk="1" latinLnBrk="0" hangingPunct="1">
        <a:defRPr sz="1688" kern="1200">
          <a:solidFill>
            <a:schemeClr val="tx1"/>
          </a:solidFill>
          <a:latin typeface="+mn-lt"/>
          <a:ea typeface="+mn-ea"/>
          <a:cs typeface="+mn-cs"/>
        </a:defRPr>
      </a:lvl1pPr>
      <a:lvl2pPr marL="424744" algn="l" defTabSz="849488" rtl="0" eaLnBrk="1" latinLnBrk="0" hangingPunct="1">
        <a:defRPr sz="1688" kern="1200">
          <a:solidFill>
            <a:schemeClr val="tx1"/>
          </a:solidFill>
          <a:latin typeface="+mn-lt"/>
          <a:ea typeface="+mn-ea"/>
          <a:cs typeface="+mn-cs"/>
        </a:defRPr>
      </a:lvl2pPr>
      <a:lvl3pPr marL="849488" algn="l" defTabSz="849488" rtl="0" eaLnBrk="1" latinLnBrk="0" hangingPunct="1">
        <a:defRPr sz="1688" kern="1200">
          <a:solidFill>
            <a:schemeClr val="tx1"/>
          </a:solidFill>
          <a:latin typeface="+mn-lt"/>
          <a:ea typeface="+mn-ea"/>
          <a:cs typeface="+mn-cs"/>
        </a:defRPr>
      </a:lvl3pPr>
      <a:lvl4pPr marL="1274229" algn="l" defTabSz="849488" rtl="0" eaLnBrk="1" latinLnBrk="0" hangingPunct="1">
        <a:defRPr sz="1688" kern="1200">
          <a:solidFill>
            <a:schemeClr val="tx1"/>
          </a:solidFill>
          <a:latin typeface="+mn-lt"/>
          <a:ea typeface="+mn-ea"/>
          <a:cs typeface="+mn-cs"/>
        </a:defRPr>
      </a:lvl4pPr>
      <a:lvl5pPr marL="1698917" algn="l" defTabSz="849488" rtl="0" eaLnBrk="1" latinLnBrk="0" hangingPunct="1">
        <a:defRPr sz="1688" kern="1200">
          <a:solidFill>
            <a:schemeClr val="tx1"/>
          </a:solidFill>
          <a:latin typeface="+mn-lt"/>
          <a:ea typeface="+mn-ea"/>
          <a:cs typeface="+mn-cs"/>
        </a:defRPr>
      </a:lvl5pPr>
      <a:lvl6pPr marL="2123576" algn="l" defTabSz="849488" rtl="0" eaLnBrk="1" latinLnBrk="0" hangingPunct="1">
        <a:defRPr sz="1688" kern="1200">
          <a:solidFill>
            <a:schemeClr val="tx1"/>
          </a:solidFill>
          <a:latin typeface="+mn-lt"/>
          <a:ea typeface="+mn-ea"/>
          <a:cs typeface="+mn-cs"/>
        </a:defRPr>
      </a:lvl6pPr>
      <a:lvl7pPr marL="2548252" algn="l" defTabSz="849488" rtl="0" eaLnBrk="1" latinLnBrk="0" hangingPunct="1">
        <a:defRPr sz="1688" kern="1200">
          <a:solidFill>
            <a:schemeClr val="tx1"/>
          </a:solidFill>
          <a:latin typeface="+mn-lt"/>
          <a:ea typeface="+mn-ea"/>
          <a:cs typeface="+mn-cs"/>
        </a:defRPr>
      </a:lvl7pPr>
      <a:lvl8pPr marL="2972923" algn="l" defTabSz="849488" rtl="0" eaLnBrk="1" latinLnBrk="0" hangingPunct="1">
        <a:defRPr sz="1688" kern="1200">
          <a:solidFill>
            <a:schemeClr val="tx1"/>
          </a:solidFill>
          <a:latin typeface="+mn-lt"/>
          <a:ea typeface="+mn-ea"/>
          <a:cs typeface="+mn-cs"/>
        </a:defRPr>
      </a:lvl8pPr>
      <a:lvl9pPr marL="3397605" algn="l" defTabSz="849488" rtl="0" eaLnBrk="1" latinLnBrk="0" hangingPunct="1">
        <a:defRPr sz="168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17829"/>
            <a:ext cx="10515601" cy="880201"/>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838200" y="1825625"/>
            <a:ext cx="10515601" cy="435133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1388021" y="6395285"/>
            <a:ext cx="516946" cy="365125"/>
          </a:xfrm>
          <a:prstGeom prst="rect">
            <a:avLst/>
          </a:prstGeom>
        </p:spPr>
        <p:txBody>
          <a:bodyPr lIns="91422" tIns="45710" rIns="91422" bIns="45710"/>
          <a:lstStyle>
            <a:lvl1pPr>
              <a:defRPr>
                <a:latin typeface="+mj-lt"/>
              </a:defRPr>
            </a:lvl1pPr>
          </a:lstStyle>
          <a:p>
            <a:pPr marL="0" marR="0" lvl="0" indent="0" algn="l" defTabSz="457110" rtl="0" eaLnBrk="1" fontAlgn="auto" latinLnBrk="0" hangingPunct="1">
              <a:lnSpc>
                <a:spcPct val="100000"/>
              </a:lnSpc>
              <a:spcBef>
                <a:spcPts val="0"/>
              </a:spcBef>
              <a:spcAft>
                <a:spcPts val="0"/>
              </a:spcAft>
              <a:buClrTx/>
              <a:buSzTx/>
              <a:buFontTx/>
              <a:buNone/>
              <a:tabLst/>
              <a:defRPr/>
            </a:pPr>
            <a:fld id="{1D01288F-B89C-424B-A9CB-A3BE8C3C09D9}" type="slidenum">
              <a:rPr kumimoji="0" lang="en-US" sz="8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45711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6" name="Picture 5" descr="Hazelden Publishing logo"/>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75734" y="6057903"/>
            <a:ext cx="2404533" cy="574812"/>
          </a:xfrm>
          <a:prstGeom prst="rect">
            <a:avLst/>
          </a:prstGeom>
          <a:noFill/>
          <a:ln>
            <a:noFill/>
          </a:ln>
        </p:spPr>
      </p:pic>
    </p:spTree>
    <p:extLst>
      <p:ext uri="{BB962C8B-B14F-4D97-AF65-F5344CB8AC3E}">
        <p14:creationId xmlns:p14="http://schemas.microsoft.com/office/powerpoint/2010/main" val="2167214060"/>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 id="2147484258" r:id="rId27"/>
    <p:sldLayoutId id="2147484259" r:id="rId28"/>
    <p:sldLayoutId id="2147484260" r:id="rId29"/>
  </p:sldLayoutIdLst>
  <p:hf hdr="0" ftr="0" dt="0"/>
  <p:txStyles>
    <p:titleStyle>
      <a:lvl1pPr algn="l" defTabSz="914220" rtl="0" eaLnBrk="1" latinLnBrk="0" hangingPunct="1">
        <a:lnSpc>
          <a:spcPct val="90000"/>
        </a:lnSpc>
        <a:spcBef>
          <a:spcPct val="0"/>
        </a:spcBef>
        <a:buNone/>
        <a:defRPr sz="2800" kern="1200" spc="-50" baseline="0">
          <a:solidFill>
            <a:schemeClr val="tx1">
              <a:lumMod val="85000"/>
              <a:lumOff val="15000"/>
            </a:schemeClr>
          </a:solidFill>
          <a:latin typeface="+mj-lt"/>
          <a:ea typeface="+mj-ea"/>
          <a:cs typeface="+mj-cs"/>
        </a:defRPr>
      </a:lvl1pPr>
    </p:titleStyle>
    <p:bodyStyle>
      <a:lvl1pPr marL="234904" indent="-234904" algn="l" defTabSz="914220" rtl="0" eaLnBrk="1" latinLnBrk="0" hangingPunct="1">
        <a:lnSpc>
          <a:spcPct val="100000"/>
        </a:lnSpc>
        <a:spcBef>
          <a:spcPts val="900"/>
        </a:spcBef>
        <a:buClr>
          <a:schemeClr val="tx2"/>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692012" indent="-234904"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084046"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54115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99826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097"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2"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0"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10"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4" algn="l" defTabSz="914220" rtl="0" eaLnBrk="1" latinLnBrk="0" hangingPunct="1">
        <a:defRPr sz="1800" kern="1200">
          <a:solidFill>
            <a:schemeClr val="tx1"/>
          </a:solidFill>
          <a:latin typeface="+mn-lt"/>
          <a:ea typeface="+mn-ea"/>
          <a:cs typeface="+mn-cs"/>
        </a:defRPr>
      </a:lvl5pPr>
      <a:lvl6pPr marL="2285543" algn="l" defTabSz="914220" rtl="0" eaLnBrk="1" latinLnBrk="0" hangingPunct="1">
        <a:defRPr sz="1800" kern="1200">
          <a:solidFill>
            <a:schemeClr val="tx1"/>
          </a:solidFill>
          <a:latin typeface="+mn-lt"/>
          <a:ea typeface="+mn-ea"/>
          <a:cs typeface="+mn-cs"/>
        </a:defRPr>
      </a:lvl6pPr>
      <a:lvl7pPr marL="2742653"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8" algn="l" defTabSz="91422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391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5909" y="153924"/>
            <a:ext cx="11600180" cy="135382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2712084" y="2810763"/>
            <a:ext cx="6767830" cy="1482725"/>
          </a:xfrm>
          <a:prstGeom prst="rect">
            <a:avLst/>
          </a:prstGeom>
        </p:spPr>
        <p:txBody>
          <a:bodyPr wrap="square" lIns="0" tIns="0" rIns="0" bIns="0">
            <a:spAutoFit/>
          </a:bodyPr>
          <a:lstStyle>
            <a:lvl1pPr>
              <a:defRPr sz="2800" b="0" i="1">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8E6C9-516B-E841-BF16-64708D014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AACC2-45AB-BE4D-B9B9-DC8162FD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0533345"/>
      </p:ext>
    </p:extLst>
  </p:cSld>
  <p:clrMap bg1="lt1" tx1="dk1" bg2="lt2" tx2="dk2" accent1="accent1" accent2="accent2" accent3="accent3" accent4="accent4" accent5="accent5" accent6="accent6" hlink="hlink" folHlink="folHlink"/>
  <p:sldLayoutIdLst>
    <p:sldLayoutId id="2147483672" r:id="rId1"/>
    <p:sldLayoutId id="2147483649" r:id="rId2"/>
  </p:sldLayoutIdLst>
  <p:hf hdr="0" dt="0"/>
  <p:txStyles>
    <p:title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5/23/2024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5191504"/>
      </p:ext>
    </p:extLst>
  </p:cSld>
  <p:clrMap bg1="lt1" tx1="dk1" bg2="lt2" tx2="dk2" accent1="accent1" accent2="accent2" accent3="accent3" accent4="accent4" accent5="accent5" accent6="accent6" hlink="hlink" folHlink="folHlink"/>
  <p:sldLayoutIdLst>
    <p:sldLayoutId id="2147483727" r:id="rId1"/>
    <p:sldLayoutId id="214748372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1" y="365129"/>
            <a:ext cx="105156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1" y="1825625"/>
            <a:ext cx="10515601"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60934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Lst>
  <p:txStyles>
    <p:titleStyle>
      <a:lvl1pPr algn="l" defTabSz="771626" rtl="0" eaLnBrk="1" latinLnBrk="0" hangingPunct="1">
        <a:lnSpc>
          <a:spcPct val="90000"/>
        </a:lnSpc>
        <a:spcBef>
          <a:spcPct val="0"/>
        </a:spcBef>
        <a:buNone/>
        <a:defRPr sz="3714" b="1" kern="1200">
          <a:solidFill>
            <a:schemeClr val="tx1"/>
          </a:solidFill>
          <a:latin typeface="Arial" panose="020B0604020202020204" pitchFamily="34" charset="0"/>
          <a:ea typeface="+mj-ea"/>
          <a:cs typeface="Arial" panose="020B0604020202020204" pitchFamily="34" charset="0"/>
        </a:defRPr>
      </a:lvl1pPr>
    </p:titleStyle>
    <p:bodyStyle>
      <a:lvl1pPr marL="192907" indent="-192907" algn="l" defTabSz="771626" rtl="0" eaLnBrk="1" latinLnBrk="0" hangingPunct="1">
        <a:lnSpc>
          <a:spcPct val="90000"/>
        </a:lnSpc>
        <a:spcBef>
          <a:spcPts val="844"/>
        </a:spcBef>
        <a:buFont typeface="Arial" panose="020B0604020202020204" pitchFamily="34" charset="0"/>
        <a:buChar char="•"/>
        <a:defRPr sz="3039" kern="1200">
          <a:solidFill>
            <a:schemeClr val="tx1"/>
          </a:solidFill>
          <a:latin typeface="Arial" panose="020B0604020202020204" pitchFamily="34" charset="0"/>
          <a:ea typeface="+mn-ea"/>
          <a:cs typeface="Arial" panose="020B0604020202020204" pitchFamily="34" charset="0"/>
        </a:defRPr>
      </a:lvl1pPr>
      <a:lvl2pPr marL="578719" indent="-192907" algn="l" defTabSz="771626" rtl="0" eaLnBrk="1" latinLnBrk="0" hangingPunct="1">
        <a:lnSpc>
          <a:spcPct val="90000"/>
        </a:lnSpc>
        <a:spcBef>
          <a:spcPts val="422"/>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964533" indent="-192907" algn="l" defTabSz="771626" rtl="0" eaLnBrk="1" latinLnBrk="0" hangingPunct="1">
        <a:lnSpc>
          <a:spcPct val="90000"/>
        </a:lnSpc>
        <a:spcBef>
          <a:spcPts val="422"/>
        </a:spcBef>
        <a:buFont typeface="Arial" panose="020B0604020202020204" pitchFamily="34" charset="0"/>
        <a:buChar char="•"/>
        <a:defRPr sz="2363" kern="1200">
          <a:solidFill>
            <a:schemeClr val="tx1"/>
          </a:solidFill>
          <a:latin typeface="Arial" panose="020B0604020202020204" pitchFamily="34" charset="0"/>
          <a:ea typeface="+mn-ea"/>
          <a:cs typeface="Arial" panose="020B0604020202020204" pitchFamily="34" charset="0"/>
        </a:defRPr>
      </a:lvl3pPr>
      <a:lvl4pPr marL="1350346"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4pPr>
      <a:lvl5pPr marL="1736158"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5pPr>
      <a:lvl6pPr marL="212197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785"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598"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41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626" rtl="0" eaLnBrk="1" latinLnBrk="0" hangingPunct="1">
        <a:defRPr sz="1519" kern="1200">
          <a:solidFill>
            <a:schemeClr val="tx1"/>
          </a:solidFill>
          <a:latin typeface="+mn-lt"/>
          <a:ea typeface="+mn-ea"/>
          <a:cs typeface="+mn-cs"/>
        </a:defRPr>
      </a:lvl1pPr>
      <a:lvl2pPr marL="385812" algn="l" defTabSz="771626" rtl="0" eaLnBrk="1" latinLnBrk="0" hangingPunct="1">
        <a:defRPr sz="1519" kern="1200">
          <a:solidFill>
            <a:schemeClr val="tx1"/>
          </a:solidFill>
          <a:latin typeface="+mn-lt"/>
          <a:ea typeface="+mn-ea"/>
          <a:cs typeface="+mn-cs"/>
        </a:defRPr>
      </a:lvl2pPr>
      <a:lvl3pPr marL="771626" algn="l" defTabSz="771626" rtl="0" eaLnBrk="1" latinLnBrk="0" hangingPunct="1">
        <a:defRPr sz="1519" kern="1200">
          <a:solidFill>
            <a:schemeClr val="tx1"/>
          </a:solidFill>
          <a:latin typeface="+mn-lt"/>
          <a:ea typeface="+mn-ea"/>
          <a:cs typeface="+mn-cs"/>
        </a:defRPr>
      </a:lvl3pPr>
      <a:lvl4pPr marL="1157439" algn="l" defTabSz="771626" rtl="0" eaLnBrk="1" latinLnBrk="0" hangingPunct="1">
        <a:defRPr sz="1519" kern="1200">
          <a:solidFill>
            <a:schemeClr val="tx1"/>
          </a:solidFill>
          <a:latin typeface="+mn-lt"/>
          <a:ea typeface="+mn-ea"/>
          <a:cs typeface="+mn-cs"/>
        </a:defRPr>
      </a:lvl4pPr>
      <a:lvl5pPr marL="1543252" algn="l" defTabSz="771626" rtl="0" eaLnBrk="1" latinLnBrk="0" hangingPunct="1">
        <a:defRPr sz="1519" kern="1200">
          <a:solidFill>
            <a:schemeClr val="tx1"/>
          </a:solidFill>
          <a:latin typeface="+mn-lt"/>
          <a:ea typeface="+mn-ea"/>
          <a:cs typeface="+mn-cs"/>
        </a:defRPr>
      </a:lvl5pPr>
      <a:lvl6pPr marL="1929065" algn="l" defTabSz="771626" rtl="0" eaLnBrk="1" latinLnBrk="0" hangingPunct="1">
        <a:defRPr sz="1519" kern="1200">
          <a:solidFill>
            <a:schemeClr val="tx1"/>
          </a:solidFill>
          <a:latin typeface="+mn-lt"/>
          <a:ea typeface="+mn-ea"/>
          <a:cs typeface="+mn-cs"/>
        </a:defRPr>
      </a:lvl6pPr>
      <a:lvl7pPr marL="2314878" algn="l" defTabSz="771626" rtl="0" eaLnBrk="1" latinLnBrk="0" hangingPunct="1">
        <a:defRPr sz="1519" kern="1200">
          <a:solidFill>
            <a:schemeClr val="tx1"/>
          </a:solidFill>
          <a:latin typeface="+mn-lt"/>
          <a:ea typeface="+mn-ea"/>
          <a:cs typeface="+mn-cs"/>
        </a:defRPr>
      </a:lvl7pPr>
      <a:lvl8pPr marL="2700692" algn="l" defTabSz="771626" rtl="0" eaLnBrk="1" latinLnBrk="0" hangingPunct="1">
        <a:defRPr sz="1519" kern="1200">
          <a:solidFill>
            <a:schemeClr val="tx1"/>
          </a:solidFill>
          <a:latin typeface="+mn-lt"/>
          <a:ea typeface="+mn-ea"/>
          <a:cs typeface="+mn-cs"/>
        </a:defRPr>
      </a:lvl8pPr>
      <a:lvl9pPr marL="3086505" algn="l" defTabSz="771626"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26" tIns="44076" rIns="87926" bIns="44076"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885968"/>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26" tIns="44076" rIns="87926" bIns="440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4"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26" tIns="44076" rIns="87926" bIns="44076"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7" name="Rectangle 5"/>
          <p:cNvSpPr>
            <a:spLocks noGrp="1" noChangeArrowheads="1"/>
          </p:cNvSpPr>
          <p:nvPr>
            <p:ph type="ftr" sz="quarter" idx="3"/>
          </p:nvPr>
        </p:nvSpPr>
        <p:spPr bwMode="auto">
          <a:xfrm>
            <a:off x="4165600"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26" tIns="44076" rIns="87926" bIns="44076"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8" name="Rectangle 6"/>
          <p:cNvSpPr>
            <a:spLocks noGrp="1" noChangeArrowheads="1"/>
          </p:cNvSpPr>
          <p:nvPr>
            <p:ph type="sldNum" sz="quarter" idx="4"/>
          </p:nvPr>
        </p:nvSpPr>
        <p:spPr bwMode="auto">
          <a:xfrm>
            <a:off x="8974667"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26" tIns="44076" rIns="87926" bIns="44076"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eaLnBrk="0" fontAlgn="base" hangingPunct="0">
              <a:spcAft>
                <a:spcPct val="0"/>
              </a:spcAft>
              <a:defRPr/>
            </a:pPr>
            <a:fld id="{3B508302-6559-4001-BC56-7B6FA46FF84C}" type="slidenum">
              <a:rPr lang="en-US" smtClean="0">
                <a:solidFill>
                  <a:srgbClr val="5E574E"/>
                </a:solidFill>
              </a:rPr>
              <a:pPr eaLnBrk="0" fontAlgn="base" hangingPunct="0">
                <a:spcAft>
                  <a:spcPct val="0"/>
                </a:spcAft>
                <a:defRPr/>
              </a:pPr>
              <a:t>‹#›</a:t>
            </a:fld>
            <a:endParaRPr lang="en-US">
              <a:solidFill>
                <a:srgbClr val="5E574E"/>
              </a:solidFill>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18"/>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712604"/>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632" algn="l" rtl="0" eaLnBrk="0" fontAlgn="base" hangingPunct="0">
        <a:spcBef>
          <a:spcPct val="0"/>
        </a:spcBef>
        <a:spcAft>
          <a:spcPct val="0"/>
        </a:spcAft>
        <a:defRPr kumimoji="1" sz="4000">
          <a:solidFill>
            <a:schemeClr val="tx2"/>
          </a:solidFill>
          <a:latin typeface="Arial Black" pitchFamily="34" charset="0"/>
        </a:defRPr>
      </a:lvl6pPr>
      <a:lvl7pPr marL="879266" algn="l" rtl="0" eaLnBrk="0" fontAlgn="base" hangingPunct="0">
        <a:spcBef>
          <a:spcPct val="0"/>
        </a:spcBef>
        <a:spcAft>
          <a:spcPct val="0"/>
        </a:spcAft>
        <a:defRPr kumimoji="1" sz="4000">
          <a:solidFill>
            <a:schemeClr val="tx2"/>
          </a:solidFill>
          <a:latin typeface="Arial Black" pitchFamily="34" charset="0"/>
        </a:defRPr>
      </a:lvl7pPr>
      <a:lvl8pPr marL="1319034" algn="l" rtl="0" eaLnBrk="0" fontAlgn="base" hangingPunct="0">
        <a:spcBef>
          <a:spcPct val="0"/>
        </a:spcBef>
        <a:spcAft>
          <a:spcPct val="0"/>
        </a:spcAft>
        <a:defRPr kumimoji="1" sz="4000">
          <a:solidFill>
            <a:schemeClr val="tx2"/>
          </a:solidFill>
          <a:latin typeface="Arial Black" pitchFamily="34" charset="0"/>
        </a:defRPr>
      </a:lvl8pPr>
      <a:lvl9pPr marL="1758772" algn="l" rtl="0" eaLnBrk="0" fontAlgn="base" hangingPunct="0">
        <a:spcBef>
          <a:spcPct val="0"/>
        </a:spcBef>
        <a:spcAft>
          <a:spcPct val="0"/>
        </a:spcAft>
        <a:defRPr kumimoji="1" sz="4000">
          <a:solidFill>
            <a:schemeClr val="tx2"/>
          </a:solidFill>
          <a:latin typeface="Arial Black" pitchFamily="34" charset="0"/>
        </a:defRPr>
      </a:lvl9pPr>
    </p:titleStyle>
    <p:bodyStyle>
      <a:lvl1pPr marL="329842" indent="-32984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4133" indent="-27413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9240" indent="-219815"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940" indent="-219815" algn="l" rtl="0" eaLnBrk="0" fontAlgn="base" hangingPunct="0">
        <a:spcBef>
          <a:spcPct val="20000"/>
        </a:spcBef>
        <a:spcAft>
          <a:spcPct val="0"/>
        </a:spcAft>
        <a:buClr>
          <a:schemeClr val="accent2"/>
        </a:buClr>
        <a:buChar char="•"/>
        <a:defRPr kumimoji="1" sz="2000">
          <a:solidFill>
            <a:schemeClr val="tx1"/>
          </a:solidFill>
          <a:latin typeface="+mn-lt"/>
        </a:defRPr>
      </a:lvl4pPr>
      <a:lvl5pPr marL="1978636" indent="-219815" algn="l" rtl="0" eaLnBrk="0" fontAlgn="base" hangingPunct="0">
        <a:spcBef>
          <a:spcPct val="20000"/>
        </a:spcBef>
        <a:spcAft>
          <a:spcPct val="0"/>
        </a:spcAft>
        <a:buClr>
          <a:schemeClr val="accent2"/>
        </a:buClr>
        <a:buChar char="–"/>
        <a:defRPr kumimoji="1" sz="2000">
          <a:solidFill>
            <a:schemeClr val="tx1"/>
          </a:solidFill>
          <a:latin typeface="+mn-lt"/>
        </a:defRPr>
      </a:lvl5pPr>
      <a:lvl6pPr marL="2418376" indent="-219815" algn="l" rtl="0" eaLnBrk="0" fontAlgn="base" hangingPunct="0">
        <a:spcBef>
          <a:spcPct val="20000"/>
        </a:spcBef>
        <a:spcAft>
          <a:spcPct val="0"/>
        </a:spcAft>
        <a:buClr>
          <a:schemeClr val="accent2"/>
        </a:buClr>
        <a:buChar char="–"/>
        <a:defRPr kumimoji="1" sz="2000">
          <a:solidFill>
            <a:schemeClr val="tx1"/>
          </a:solidFill>
          <a:latin typeface="+mn-lt"/>
        </a:defRPr>
      </a:lvl6pPr>
      <a:lvl7pPr marL="2858104" indent="-219815" algn="l" rtl="0" eaLnBrk="0" fontAlgn="base" hangingPunct="0">
        <a:spcBef>
          <a:spcPct val="20000"/>
        </a:spcBef>
        <a:spcAft>
          <a:spcPct val="0"/>
        </a:spcAft>
        <a:buClr>
          <a:schemeClr val="accent2"/>
        </a:buClr>
        <a:buChar char="–"/>
        <a:defRPr kumimoji="1" sz="2000">
          <a:solidFill>
            <a:schemeClr val="tx1"/>
          </a:solidFill>
          <a:latin typeface="+mn-lt"/>
        </a:defRPr>
      </a:lvl7pPr>
      <a:lvl8pPr marL="3297778" indent="-219815" algn="l" rtl="0" eaLnBrk="0" fontAlgn="base" hangingPunct="0">
        <a:spcBef>
          <a:spcPct val="20000"/>
        </a:spcBef>
        <a:spcAft>
          <a:spcPct val="0"/>
        </a:spcAft>
        <a:buClr>
          <a:schemeClr val="accent2"/>
        </a:buClr>
        <a:buChar char="–"/>
        <a:defRPr kumimoji="1" sz="2000">
          <a:solidFill>
            <a:schemeClr val="tx1"/>
          </a:solidFill>
          <a:latin typeface="+mn-lt"/>
        </a:defRPr>
      </a:lvl8pPr>
      <a:lvl9pPr marL="3737412" indent="-219815"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9266" rtl="0" eaLnBrk="1" latinLnBrk="0" hangingPunct="1">
        <a:defRPr sz="1800" kern="1200">
          <a:solidFill>
            <a:schemeClr val="tx1"/>
          </a:solidFill>
          <a:latin typeface="+mn-lt"/>
          <a:ea typeface="+mn-ea"/>
          <a:cs typeface="+mn-cs"/>
        </a:defRPr>
      </a:lvl1pPr>
      <a:lvl2pPr marL="439632" algn="l" defTabSz="879266" rtl="0" eaLnBrk="1" latinLnBrk="0" hangingPunct="1">
        <a:defRPr sz="1800" kern="1200">
          <a:solidFill>
            <a:schemeClr val="tx1"/>
          </a:solidFill>
          <a:latin typeface="+mn-lt"/>
          <a:ea typeface="+mn-ea"/>
          <a:cs typeface="+mn-cs"/>
        </a:defRPr>
      </a:lvl2pPr>
      <a:lvl3pPr marL="879266" algn="l" defTabSz="879266" rtl="0" eaLnBrk="1" latinLnBrk="0" hangingPunct="1">
        <a:defRPr sz="1800" kern="1200">
          <a:solidFill>
            <a:schemeClr val="tx1"/>
          </a:solidFill>
          <a:latin typeface="+mn-lt"/>
          <a:ea typeface="+mn-ea"/>
          <a:cs typeface="+mn-cs"/>
        </a:defRPr>
      </a:lvl3pPr>
      <a:lvl4pPr marL="1319034" algn="l" defTabSz="879266" rtl="0" eaLnBrk="1" latinLnBrk="0" hangingPunct="1">
        <a:defRPr sz="1800" kern="1200">
          <a:solidFill>
            <a:schemeClr val="tx1"/>
          </a:solidFill>
          <a:latin typeface="+mn-lt"/>
          <a:ea typeface="+mn-ea"/>
          <a:cs typeface="+mn-cs"/>
        </a:defRPr>
      </a:lvl4pPr>
      <a:lvl5pPr marL="1758772" algn="l" defTabSz="879266" rtl="0" eaLnBrk="1" latinLnBrk="0" hangingPunct="1">
        <a:defRPr sz="1800" kern="1200">
          <a:solidFill>
            <a:schemeClr val="tx1"/>
          </a:solidFill>
          <a:latin typeface="+mn-lt"/>
          <a:ea typeface="+mn-ea"/>
          <a:cs typeface="+mn-cs"/>
        </a:defRPr>
      </a:lvl5pPr>
      <a:lvl6pPr marL="2198464" algn="l" defTabSz="879266" rtl="0" eaLnBrk="1" latinLnBrk="0" hangingPunct="1">
        <a:defRPr sz="1800" kern="1200">
          <a:solidFill>
            <a:schemeClr val="tx1"/>
          </a:solidFill>
          <a:latin typeface="+mn-lt"/>
          <a:ea typeface="+mn-ea"/>
          <a:cs typeface="+mn-cs"/>
        </a:defRPr>
      </a:lvl6pPr>
      <a:lvl7pPr marL="2638168" algn="l" defTabSz="879266" rtl="0" eaLnBrk="1" latinLnBrk="0" hangingPunct="1">
        <a:defRPr sz="1800" kern="1200">
          <a:solidFill>
            <a:schemeClr val="tx1"/>
          </a:solidFill>
          <a:latin typeface="+mn-lt"/>
          <a:ea typeface="+mn-ea"/>
          <a:cs typeface="+mn-cs"/>
        </a:defRPr>
      </a:lvl7pPr>
      <a:lvl8pPr marL="3077869" algn="l" defTabSz="879266" rtl="0" eaLnBrk="1" latinLnBrk="0" hangingPunct="1">
        <a:defRPr sz="1800" kern="1200">
          <a:solidFill>
            <a:schemeClr val="tx1"/>
          </a:solidFill>
          <a:latin typeface="+mn-lt"/>
          <a:ea typeface="+mn-ea"/>
          <a:cs typeface="+mn-cs"/>
        </a:defRPr>
      </a:lvl8pPr>
      <a:lvl9pPr marL="3517562" algn="l" defTabSz="8792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885968"/>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3"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spcBef>
                <a:spcPct val="50000"/>
              </a:spcBef>
              <a:defRPr sz="1600">
                <a:solidFill>
                  <a:schemeClr val="bg2"/>
                </a:solidFill>
                <a:latin typeface="Arial" pitchFamily="34" charset="0"/>
              </a:defRPr>
            </a:lvl1p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4165600"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ctr">
              <a:spcBef>
                <a:spcPct val="50000"/>
              </a:spcBef>
              <a:defRPr sz="1600">
                <a:solidFill>
                  <a:schemeClr val="bg2"/>
                </a:solidFill>
                <a:latin typeface="Arial" pitchFamily="34" charset="0"/>
              </a:defRPr>
            </a:lvl1pPr>
          </a:lstStyle>
          <a:p>
            <a:pPr marL="0" marR="0" lvl="0" indent="0" algn="ctr" defTabSz="121917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8974667"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r">
              <a:spcBef>
                <a:spcPct val="50000"/>
              </a:spcBef>
              <a:defRPr sz="1600">
                <a:solidFill>
                  <a:schemeClr val="bg2"/>
                </a:solidFill>
                <a:latin typeface="Arial" pitchFamily="34" charset="0"/>
              </a:defRPr>
            </a:lvl1pPr>
          </a:lstStyle>
          <a:p>
            <a:pPr marL="0" marR="0" lvl="0" indent="0" algn="r" defTabSz="121917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60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1219170" rtl="0" eaLnBrk="0" fontAlgn="base" latinLnBrk="0" hangingPunct="0">
                <a:lnSpc>
                  <a:spcPct val="100000"/>
                </a:lnSpc>
                <a:spcBef>
                  <a:spcPct val="50000"/>
                </a:spcBef>
                <a:spcAft>
                  <a:spcPct val="0"/>
                </a:spcAft>
                <a:buClrTx/>
                <a:buSzTx/>
                <a:buFontTx/>
                <a:buNone/>
                <a:tabLst/>
                <a:defRPr/>
              </a:pPr>
              <a:t>‹#›</a:t>
            </a:fld>
            <a:endParaRPr kumimoji="0" lang="en-US" sz="16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21"/>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70377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Black" pitchFamily="34" charset="0"/>
        </a:defRPr>
      </a:lvl2pPr>
      <a:lvl3pPr algn="l" rtl="0" eaLnBrk="0" fontAlgn="base" hangingPunct="0">
        <a:spcBef>
          <a:spcPct val="0"/>
        </a:spcBef>
        <a:spcAft>
          <a:spcPct val="0"/>
        </a:spcAft>
        <a:defRPr kumimoji="1" sz="4400">
          <a:solidFill>
            <a:schemeClr val="tx2"/>
          </a:solidFill>
          <a:latin typeface="Arial Black" pitchFamily="34" charset="0"/>
        </a:defRPr>
      </a:lvl3pPr>
      <a:lvl4pPr algn="l" rtl="0" eaLnBrk="0" fontAlgn="base" hangingPunct="0">
        <a:spcBef>
          <a:spcPct val="0"/>
        </a:spcBef>
        <a:spcAft>
          <a:spcPct val="0"/>
        </a:spcAft>
        <a:defRPr kumimoji="1" sz="4400">
          <a:solidFill>
            <a:schemeClr val="tx2"/>
          </a:solidFill>
          <a:latin typeface="Arial Black" pitchFamily="34" charset="0"/>
        </a:defRPr>
      </a:lvl4pPr>
      <a:lvl5pPr algn="l" rtl="0" eaLnBrk="0" fontAlgn="base" hangingPunct="0">
        <a:spcBef>
          <a:spcPct val="0"/>
        </a:spcBef>
        <a:spcAft>
          <a:spcPct val="0"/>
        </a:spcAft>
        <a:defRPr kumimoji="1" sz="4400">
          <a:solidFill>
            <a:schemeClr val="tx2"/>
          </a:solidFill>
          <a:latin typeface="Arial Black" pitchFamily="34" charset="0"/>
        </a:defRPr>
      </a:lvl5pPr>
      <a:lvl6pPr marL="487968" algn="l" rtl="0" eaLnBrk="0" fontAlgn="base" hangingPunct="0">
        <a:spcBef>
          <a:spcPct val="0"/>
        </a:spcBef>
        <a:spcAft>
          <a:spcPct val="0"/>
        </a:spcAft>
        <a:defRPr kumimoji="1" sz="4400">
          <a:solidFill>
            <a:schemeClr val="tx2"/>
          </a:solidFill>
          <a:latin typeface="Arial Black" pitchFamily="34" charset="0"/>
        </a:defRPr>
      </a:lvl6pPr>
      <a:lvl7pPr marL="975938" algn="l" rtl="0" eaLnBrk="0" fontAlgn="base" hangingPunct="0">
        <a:spcBef>
          <a:spcPct val="0"/>
        </a:spcBef>
        <a:spcAft>
          <a:spcPct val="0"/>
        </a:spcAft>
        <a:defRPr kumimoji="1" sz="4400">
          <a:solidFill>
            <a:schemeClr val="tx2"/>
          </a:solidFill>
          <a:latin typeface="Arial Black" pitchFamily="34" charset="0"/>
        </a:defRPr>
      </a:lvl7pPr>
      <a:lvl8pPr marL="1464090" algn="l" rtl="0" eaLnBrk="0" fontAlgn="base" hangingPunct="0">
        <a:spcBef>
          <a:spcPct val="0"/>
        </a:spcBef>
        <a:spcAft>
          <a:spcPct val="0"/>
        </a:spcAft>
        <a:defRPr kumimoji="1" sz="4400">
          <a:solidFill>
            <a:schemeClr val="tx2"/>
          </a:solidFill>
          <a:latin typeface="Arial Black" pitchFamily="34" charset="0"/>
        </a:defRPr>
      </a:lvl8pPr>
      <a:lvl9pPr marL="1952185" algn="l" rtl="0" eaLnBrk="0" fontAlgn="base" hangingPunct="0">
        <a:spcBef>
          <a:spcPct val="0"/>
        </a:spcBef>
        <a:spcAft>
          <a:spcPct val="0"/>
        </a:spcAft>
        <a:defRPr kumimoji="1" sz="4400">
          <a:solidFill>
            <a:schemeClr val="tx2"/>
          </a:solidFill>
          <a:latin typeface="Arial Black" pitchFamily="34" charset="0"/>
        </a:defRPr>
      </a:lvl9pPr>
    </p:titleStyle>
    <p:bodyStyle>
      <a:lvl1pPr marL="366115" indent="-366115" algn="l" rtl="0" eaLnBrk="0" fontAlgn="base" hangingPunct="0">
        <a:spcBef>
          <a:spcPct val="20000"/>
        </a:spcBef>
        <a:spcAft>
          <a:spcPct val="0"/>
        </a:spcAft>
        <a:buClr>
          <a:schemeClr val="accent2"/>
        </a:buClr>
        <a:buFont typeface="Monotype Sorts" pitchFamily="2" charset="2"/>
        <a:buChar char="z"/>
        <a:defRPr kumimoji="1" sz="3600">
          <a:solidFill>
            <a:schemeClr val="tx1"/>
          </a:solidFill>
          <a:latin typeface="+mn-lt"/>
          <a:ea typeface="+mn-ea"/>
          <a:cs typeface="+mn-cs"/>
        </a:defRPr>
      </a:lvl1pPr>
      <a:lvl2pPr marL="792670" indent="-304288" algn="l" rtl="0" eaLnBrk="0" fontAlgn="base" hangingPunct="0">
        <a:spcBef>
          <a:spcPct val="20000"/>
        </a:spcBef>
        <a:spcAft>
          <a:spcPct val="0"/>
        </a:spcAft>
        <a:buClr>
          <a:schemeClr val="accent2"/>
        </a:buClr>
        <a:buFont typeface="Monotype Sorts" pitchFamily="2" charset="2"/>
        <a:buChar char="y"/>
        <a:defRPr kumimoji="1" sz="3067">
          <a:solidFill>
            <a:schemeClr val="tx1"/>
          </a:solidFill>
          <a:latin typeface="+mn-lt"/>
        </a:defRPr>
      </a:lvl2pPr>
      <a:lvl3pPr marL="1220125" indent="-243983" algn="l" rtl="0" eaLnBrk="0" fontAlgn="base" hangingPunct="0">
        <a:spcBef>
          <a:spcPct val="20000"/>
        </a:spcBef>
        <a:spcAft>
          <a:spcPct val="0"/>
        </a:spcAft>
        <a:buClr>
          <a:schemeClr val="accent2"/>
        </a:buClr>
        <a:buFont typeface="Monotype Sorts" pitchFamily="2" charset="2"/>
        <a:buChar char="x"/>
        <a:defRPr kumimoji="1" sz="2667">
          <a:solidFill>
            <a:schemeClr val="tx1"/>
          </a:solidFill>
          <a:latin typeface="+mn-lt"/>
        </a:defRPr>
      </a:lvl3pPr>
      <a:lvl4pPr marL="1708183" indent="-243983" algn="l" rtl="0" eaLnBrk="0" fontAlgn="base" hangingPunct="0">
        <a:spcBef>
          <a:spcPct val="20000"/>
        </a:spcBef>
        <a:spcAft>
          <a:spcPct val="0"/>
        </a:spcAft>
        <a:buClr>
          <a:schemeClr val="accent2"/>
        </a:buClr>
        <a:buChar char="•"/>
        <a:defRPr kumimoji="1" sz="2267">
          <a:solidFill>
            <a:schemeClr val="tx1"/>
          </a:solidFill>
          <a:latin typeface="+mn-lt"/>
        </a:defRPr>
      </a:lvl4pPr>
      <a:lvl5pPr marL="2196229" indent="-243983" algn="l" rtl="0" eaLnBrk="0" fontAlgn="base" hangingPunct="0">
        <a:spcBef>
          <a:spcPct val="20000"/>
        </a:spcBef>
        <a:spcAft>
          <a:spcPct val="0"/>
        </a:spcAft>
        <a:buClr>
          <a:schemeClr val="accent2"/>
        </a:buClr>
        <a:buChar char="–"/>
        <a:defRPr kumimoji="1" sz="2267">
          <a:solidFill>
            <a:schemeClr val="tx1"/>
          </a:solidFill>
          <a:latin typeface="+mn-lt"/>
        </a:defRPr>
      </a:lvl5pPr>
      <a:lvl6pPr marL="2684350" indent="-243983" algn="l" rtl="0" eaLnBrk="0" fontAlgn="base" hangingPunct="0">
        <a:spcBef>
          <a:spcPct val="20000"/>
        </a:spcBef>
        <a:spcAft>
          <a:spcPct val="0"/>
        </a:spcAft>
        <a:buClr>
          <a:schemeClr val="accent2"/>
        </a:buClr>
        <a:buChar char="–"/>
        <a:defRPr kumimoji="1" sz="2267">
          <a:solidFill>
            <a:schemeClr val="tx1"/>
          </a:solidFill>
          <a:latin typeface="+mn-lt"/>
        </a:defRPr>
      </a:lvl6pPr>
      <a:lvl7pPr marL="3172425" indent="-243983" algn="l" rtl="0" eaLnBrk="0" fontAlgn="base" hangingPunct="0">
        <a:spcBef>
          <a:spcPct val="20000"/>
        </a:spcBef>
        <a:spcAft>
          <a:spcPct val="0"/>
        </a:spcAft>
        <a:buClr>
          <a:schemeClr val="accent2"/>
        </a:buClr>
        <a:buChar char="–"/>
        <a:defRPr kumimoji="1" sz="2267">
          <a:solidFill>
            <a:schemeClr val="tx1"/>
          </a:solidFill>
          <a:latin typeface="+mn-lt"/>
        </a:defRPr>
      </a:lvl7pPr>
      <a:lvl8pPr marL="3660440" indent="-243983" algn="l" rtl="0" eaLnBrk="0" fontAlgn="base" hangingPunct="0">
        <a:spcBef>
          <a:spcPct val="20000"/>
        </a:spcBef>
        <a:spcAft>
          <a:spcPct val="0"/>
        </a:spcAft>
        <a:buClr>
          <a:schemeClr val="accent2"/>
        </a:buClr>
        <a:buChar char="–"/>
        <a:defRPr kumimoji="1" sz="2267">
          <a:solidFill>
            <a:schemeClr val="tx1"/>
          </a:solidFill>
          <a:latin typeface="+mn-lt"/>
        </a:defRPr>
      </a:lvl8pPr>
      <a:lvl9pPr marL="4148411" indent="-243983" algn="l" rtl="0" eaLnBrk="0" fontAlgn="base" hangingPunct="0">
        <a:spcBef>
          <a:spcPct val="20000"/>
        </a:spcBef>
        <a:spcAft>
          <a:spcPct val="0"/>
        </a:spcAft>
        <a:buClr>
          <a:schemeClr val="accent2"/>
        </a:buClr>
        <a:buChar char="–"/>
        <a:defRPr kumimoji="1" sz="2267">
          <a:solidFill>
            <a:schemeClr val="tx1"/>
          </a:solidFill>
          <a:latin typeface="+mn-lt"/>
        </a:defRPr>
      </a:lvl9pPr>
    </p:bodyStyle>
    <p:otherStyle>
      <a:defPPr>
        <a:defRPr lang="en-US"/>
      </a:defPPr>
      <a:lvl1pPr marL="0" algn="l" defTabSz="975938" rtl="0" eaLnBrk="1" latinLnBrk="0" hangingPunct="1">
        <a:defRPr sz="2000" kern="1200">
          <a:solidFill>
            <a:schemeClr val="tx1"/>
          </a:solidFill>
          <a:latin typeface="+mn-lt"/>
          <a:ea typeface="+mn-ea"/>
          <a:cs typeface="+mn-cs"/>
        </a:defRPr>
      </a:lvl1pPr>
      <a:lvl2pPr marL="487968" algn="l" defTabSz="975938" rtl="0" eaLnBrk="1" latinLnBrk="0" hangingPunct="1">
        <a:defRPr sz="2000" kern="1200">
          <a:solidFill>
            <a:schemeClr val="tx1"/>
          </a:solidFill>
          <a:latin typeface="+mn-lt"/>
          <a:ea typeface="+mn-ea"/>
          <a:cs typeface="+mn-cs"/>
        </a:defRPr>
      </a:lvl2pPr>
      <a:lvl3pPr marL="975938" algn="l" defTabSz="975938" rtl="0" eaLnBrk="1" latinLnBrk="0" hangingPunct="1">
        <a:defRPr sz="2000" kern="1200">
          <a:solidFill>
            <a:schemeClr val="tx1"/>
          </a:solidFill>
          <a:latin typeface="+mn-lt"/>
          <a:ea typeface="+mn-ea"/>
          <a:cs typeface="+mn-cs"/>
        </a:defRPr>
      </a:lvl3pPr>
      <a:lvl4pPr marL="1464090" algn="l" defTabSz="975938" rtl="0" eaLnBrk="1" latinLnBrk="0" hangingPunct="1">
        <a:defRPr sz="2000" kern="1200">
          <a:solidFill>
            <a:schemeClr val="tx1"/>
          </a:solidFill>
          <a:latin typeface="+mn-lt"/>
          <a:ea typeface="+mn-ea"/>
          <a:cs typeface="+mn-cs"/>
        </a:defRPr>
      </a:lvl4pPr>
      <a:lvl5pPr marL="1952185" algn="l" defTabSz="975938" rtl="0" eaLnBrk="1" latinLnBrk="0" hangingPunct="1">
        <a:defRPr sz="2000" kern="1200">
          <a:solidFill>
            <a:schemeClr val="tx1"/>
          </a:solidFill>
          <a:latin typeface="+mn-lt"/>
          <a:ea typeface="+mn-ea"/>
          <a:cs typeface="+mn-cs"/>
        </a:defRPr>
      </a:lvl5pPr>
      <a:lvl6pPr marL="2440232" algn="l" defTabSz="975938" rtl="0" eaLnBrk="1" latinLnBrk="0" hangingPunct="1">
        <a:defRPr sz="2000" kern="1200">
          <a:solidFill>
            <a:schemeClr val="tx1"/>
          </a:solidFill>
          <a:latin typeface="+mn-lt"/>
          <a:ea typeface="+mn-ea"/>
          <a:cs typeface="+mn-cs"/>
        </a:defRPr>
      </a:lvl6pPr>
      <a:lvl7pPr marL="2928291" algn="l" defTabSz="975938" rtl="0" eaLnBrk="1" latinLnBrk="0" hangingPunct="1">
        <a:defRPr sz="2000" kern="1200">
          <a:solidFill>
            <a:schemeClr val="tx1"/>
          </a:solidFill>
          <a:latin typeface="+mn-lt"/>
          <a:ea typeface="+mn-ea"/>
          <a:cs typeface="+mn-cs"/>
        </a:defRPr>
      </a:lvl7pPr>
      <a:lvl8pPr marL="3416352" algn="l" defTabSz="975938" rtl="0" eaLnBrk="1" latinLnBrk="0" hangingPunct="1">
        <a:defRPr sz="2000" kern="1200">
          <a:solidFill>
            <a:schemeClr val="tx1"/>
          </a:solidFill>
          <a:latin typeface="+mn-lt"/>
          <a:ea typeface="+mn-ea"/>
          <a:cs typeface="+mn-cs"/>
        </a:defRPr>
      </a:lvl8pPr>
      <a:lvl9pPr marL="3904392" algn="l" defTabSz="975938"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885968"/>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4"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400">
                <a:solidFill>
                  <a:schemeClr val="bg2"/>
                </a:solidFill>
                <a:latin typeface="Arial" charset="0"/>
              </a:defRPr>
            </a:lvl1pPr>
          </a:lstStyle>
          <a:p>
            <a:pPr eaLnBrk="0" fontAlgn="base" hangingPunct="0">
              <a:spcAft>
                <a:spcPct val="0"/>
              </a:spcAft>
              <a:defRPr/>
            </a:pPr>
            <a:endParaRPr lang="en-US">
              <a:solidFill>
                <a:srgbClr val="5E574E"/>
              </a:solidFill>
            </a:endParaRPr>
          </a:p>
        </p:txBody>
      </p:sp>
      <p:sp>
        <p:nvSpPr>
          <p:cNvPr id="3077" name="Rectangle 5"/>
          <p:cNvSpPr>
            <a:spLocks noGrp="1" noChangeArrowheads="1"/>
          </p:cNvSpPr>
          <p:nvPr>
            <p:ph type="ftr" sz="quarter" idx="3"/>
          </p:nvPr>
        </p:nvSpPr>
        <p:spPr bwMode="auto">
          <a:xfrm>
            <a:off x="4165600"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400">
                <a:solidFill>
                  <a:schemeClr val="bg2"/>
                </a:solidFill>
                <a:latin typeface="Arial" charset="0"/>
              </a:defRPr>
            </a:lvl1pPr>
          </a:lstStyle>
          <a:p>
            <a:pPr eaLnBrk="0" fontAlgn="base" hangingPunct="0">
              <a:spcAft>
                <a:spcPct val="0"/>
              </a:spcAft>
              <a:defRPr/>
            </a:pPr>
            <a:endParaRPr lang="en-US">
              <a:solidFill>
                <a:srgbClr val="5E574E"/>
              </a:solidFill>
            </a:endParaRPr>
          </a:p>
        </p:txBody>
      </p:sp>
      <p:sp>
        <p:nvSpPr>
          <p:cNvPr id="3078" name="Rectangle 6"/>
          <p:cNvSpPr>
            <a:spLocks noGrp="1" noChangeArrowheads="1"/>
          </p:cNvSpPr>
          <p:nvPr>
            <p:ph type="sldNum" sz="quarter" idx="4"/>
          </p:nvPr>
        </p:nvSpPr>
        <p:spPr bwMode="auto">
          <a:xfrm>
            <a:off x="8974667"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400">
                <a:solidFill>
                  <a:schemeClr val="bg2"/>
                </a:solidFill>
                <a:latin typeface="Arial" charset="0"/>
              </a:defRPr>
            </a:lvl1pPr>
          </a:lstStyle>
          <a:p>
            <a:pPr eaLnBrk="0" fontAlgn="base" hangingPunct="0">
              <a:spcAft>
                <a:spcPct val="0"/>
              </a:spcAft>
              <a:defRPr/>
            </a:pPr>
            <a:fld id="{85043211-76D3-48C1-83A2-8C05B8E577D9}" type="slidenum">
              <a:rPr lang="en-US" smtClean="0">
                <a:solidFill>
                  <a:srgbClr val="5E574E"/>
                </a:solidFill>
              </a:rPr>
              <a:pPr eaLnBrk="0" fontAlgn="base" hangingPunct="0">
                <a:spcAft>
                  <a:spcPct val="0"/>
                </a:spcAft>
                <a:defRPr/>
              </a:pPr>
              <a:t>‹#›</a:t>
            </a:fld>
            <a:endParaRPr lang="en-US">
              <a:solidFill>
                <a:srgbClr val="5E574E"/>
              </a:solidFill>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676"/>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25517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hf sldNum="0"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p:titleStyle>
    <p:bodyStyle>
      <a:lvl1pPr marL="339512" indent="-33951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35420" indent="-282739"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31598" indent="-22634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84211" indent="-226340" algn="l" rtl="0" eaLnBrk="0" fontAlgn="base" hangingPunct="0">
        <a:spcBef>
          <a:spcPct val="20000"/>
        </a:spcBef>
        <a:spcAft>
          <a:spcPct val="0"/>
        </a:spcAft>
        <a:buClr>
          <a:schemeClr val="accent2"/>
        </a:buClr>
        <a:buChar char="•"/>
        <a:defRPr kumimoji="1" sz="2000">
          <a:solidFill>
            <a:schemeClr val="tx1"/>
          </a:solidFill>
          <a:latin typeface="+mn-lt"/>
        </a:defRPr>
      </a:lvl4pPr>
      <a:lvl5pPr marL="2036842" indent="-226340" algn="l" rtl="0" eaLnBrk="0" fontAlgn="base" hangingPunct="0">
        <a:spcBef>
          <a:spcPct val="20000"/>
        </a:spcBef>
        <a:spcAft>
          <a:spcPct val="0"/>
        </a:spcAft>
        <a:buClr>
          <a:schemeClr val="accent2"/>
        </a:buClr>
        <a:buChar char="–"/>
        <a:defRPr kumimoji="1" sz="2000">
          <a:solidFill>
            <a:schemeClr val="tx1"/>
          </a:solidFill>
          <a:latin typeface="+mn-lt"/>
        </a:defRPr>
      </a:lvl5pPr>
      <a:lvl6pPr marL="2489474" indent="-226340" algn="l" rtl="0" eaLnBrk="0" fontAlgn="base" hangingPunct="0">
        <a:spcBef>
          <a:spcPct val="20000"/>
        </a:spcBef>
        <a:spcAft>
          <a:spcPct val="0"/>
        </a:spcAft>
        <a:buClr>
          <a:schemeClr val="accent2"/>
        </a:buClr>
        <a:buChar char="–"/>
        <a:defRPr kumimoji="1" sz="2000">
          <a:solidFill>
            <a:schemeClr val="tx1"/>
          </a:solidFill>
          <a:latin typeface="+mn-lt"/>
        </a:defRPr>
      </a:lvl6pPr>
      <a:lvl7pPr marL="2942104" indent="-226340" algn="l" rtl="0" eaLnBrk="0" fontAlgn="base" hangingPunct="0">
        <a:spcBef>
          <a:spcPct val="20000"/>
        </a:spcBef>
        <a:spcAft>
          <a:spcPct val="0"/>
        </a:spcAft>
        <a:buClr>
          <a:schemeClr val="accent2"/>
        </a:buClr>
        <a:buChar char="–"/>
        <a:defRPr kumimoji="1" sz="2000">
          <a:solidFill>
            <a:schemeClr val="tx1"/>
          </a:solidFill>
          <a:latin typeface="+mn-lt"/>
        </a:defRPr>
      </a:lvl7pPr>
      <a:lvl8pPr marL="3394712" indent="-226340" algn="l" rtl="0" eaLnBrk="0" fontAlgn="base" hangingPunct="0">
        <a:spcBef>
          <a:spcPct val="20000"/>
        </a:spcBef>
        <a:spcAft>
          <a:spcPct val="0"/>
        </a:spcAft>
        <a:buClr>
          <a:schemeClr val="accent2"/>
        </a:buClr>
        <a:buChar char="–"/>
        <a:defRPr kumimoji="1" sz="2000">
          <a:solidFill>
            <a:schemeClr val="tx1"/>
          </a:solidFill>
          <a:latin typeface="+mn-lt"/>
        </a:defRPr>
      </a:lvl8pPr>
      <a:lvl9pPr marL="3847320" indent="-22634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05364" rtl="0" eaLnBrk="1" latinLnBrk="0" hangingPunct="1">
        <a:defRPr sz="1800" kern="1200">
          <a:solidFill>
            <a:schemeClr val="tx1"/>
          </a:solidFill>
          <a:latin typeface="+mn-lt"/>
          <a:ea typeface="+mn-ea"/>
          <a:cs typeface="+mn-cs"/>
        </a:defRPr>
      </a:lvl1pPr>
      <a:lvl2pPr marL="452682" algn="l" defTabSz="905364" rtl="0" eaLnBrk="1" latinLnBrk="0" hangingPunct="1">
        <a:defRPr sz="1800" kern="1200">
          <a:solidFill>
            <a:schemeClr val="tx1"/>
          </a:solidFill>
          <a:latin typeface="+mn-lt"/>
          <a:ea typeface="+mn-ea"/>
          <a:cs typeface="+mn-cs"/>
        </a:defRPr>
      </a:lvl2pPr>
      <a:lvl3pPr marL="905364" algn="l" defTabSz="905364" rtl="0" eaLnBrk="1" latinLnBrk="0" hangingPunct="1">
        <a:defRPr sz="1800" kern="1200">
          <a:solidFill>
            <a:schemeClr val="tx1"/>
          </a:solidFill>
          <a:latin typeface="+mn-lt"/>
          <a:ea typeface="+mn-ea"/>
          <a:cs typeface="+mn-cs"/>
        </a:defRPr>
      </a:lvl3pPr>
      <a:lvl4pPr marL="1358044" algn="l" defTabSz="905364" rtl="0" eaLnBrk="1" latinLnBrk="0" hangingPunct="1">
        <a:defRPr sz="1800" kern="1200">
          <a:solidFill>
            <a:schemeClr val="tx1"/>
          </a:solidFill>
          <a:latin typeface="+mn-lt"/>
          <a:ea typeface="+mn-ea"/>
          <a:cs typeface="+mn-cs"/>
        </a:defRPr>
      </a:lvl4pPr>
      <a:lvl5pPr marL="1810666" algn="l" defTabSz="905364" rtl="0" eaLnBrk="1" latinLnBrk="0" hangingPunct="1">
        <a:defRPr sz="1800" kern="1200">
          <a:solidFill>
            <a:schemeClr val="tx1"/>
          </a:solidFill>
          <a:latin typeface="+mn-lt"/>
          <a:ea typeface="+mn-ea"/>
          <a:cs typeface="+mn-cs"/>
        </a:defRPr>
      </a:lvl5pPr>
      <a:lvl6pPr marL="2263258" algn="l" defTabSz="905364" rtl="0" eaLnBrk="1" latinLnBrk="0" hangingPunct="1">
        <a:defRPr sz="1800" kern="1200">
          <a:solidFill>
            <a:schemeClr val="tx1"/>
          </a:solidFill>
          <a:latin typeface="+mn-lt"/>
          <a:ea typeface="+mn-ea"/>
          <a:cs typeface="+mn-cs"/>
        </a:defRPr>
      </a:lvl6pPr>
      <a:lvl7pPr marL="2715868" algn="l" defTabSz="905364" rtl="0" eaLnBrk="1" latinLnBrk="0" hangingPunct="1">
        <a:defRPr sz="1800" kern="1200">
          <a:solidFill>
            <a:schemeClr val="tx1"/>
          </a:solidFill>
          <a:latin typeface="+mn-lt"/>
          <a:ea typeface="+mn-ea"/>
          <a:cs typeface="+mn-cs"/>
        </a:defRPr>
      </a:lvl7pPr>
      <a:lvl8pPr marL="3168472" algn="l" defTabSz="905364" rtl="0" eaLnBrk="1" latinLnBrk="0" hangingPunct="1">
        <a:defRPr sz="1800" kern="1200">
          <a:solidFill>
            <a:schemeClr val="tx1"/>
          </a:solidFill>
          <a:latin typeface="+mn-lt"/>
          <a:ea typeface="+mn-ea"/>
          <a:cs typeface="+mn-cs"/>
        </a:defRPr>
      </a:lvl8pPr>
      <a:lvl9pPr marL="3621088" algn="l" defTabSz="9053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885968"/>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4"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spcBef>
                <a:spcPct val="50000"/>
              </a:spcBef>
              <a:defRPr sz="135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4165600"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ctr">
              <a:spcBef>
                <a:spcPct val="50000"/>
              </a:spcBef>
              <a:defRPr sz="135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8974667" y="6229351"/>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r">
              <a:spcBef>
                <a:spcPct val="50000"/>
              </a:spcBef>
              <a:defRPr sz="135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350" b="0" i="0" u="none" strike="noStrike" kern="1200" cap="none" spc="0" normalizeH="0" baseline="0" noProof="0" smtClean="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22"/>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72977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Lst>
  <p:txStyles>
    <p:title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p:titleStyle>
    <p:bodyStyle>
      <a:lvl1pPr marL="308917" indent="-308917" algn="l" rtl="0" eaLnBrk="0" fontAlgn="base" hangingPunct="0">
        <a:spcBef>
          <a:spcPct val="20000"/>
        </a:spcBef>
        <a:spcAft>
          <a:spcPct val="0"/>
        </a:spcAft>
        <a:buClr>
          <a:schemeClr val="accent2"/>
        </a:buClr>
        <a:buFont typeface="Monotype Sorts" pitchFamily="2" charset="2"/>
        <a:buChar char="z"/>
        <a:defRPr kumimoji="1" sz="3038">
          <a:solidFill>
            <a:schemeClr val="tx1"/>
          </a:solidFill>
          <a:latin typeface="+mn-lt"/>
          <a:ea typeface="+mn-ea"/>
          <a:cs typeface="+mn-cs"/>
        </a:defRPr>
      </a:lvl1pPr>
      <a:lvl2pPr marL="668832" indent="-256750" algn="l" rtl="0" eaLnBrk="0" fontAlgn="base" hangingPunct="0">
        <a:spcBef>
          <a:spcPct val="20000"/>
        </a:spcBef>
        <a:spcAft>
          <a:spcPct val="0"/>
        </a:spcAft>
        <a:buClr>
          <a:schemeClr val="accent2"/>
        </a:buClr>
        <a:buFont typeface="Monotype Sorts" pitchFamily="2" charset="2"/>
        <a:buChar char="y"/>
        <a:defRPr kumimoji="1" sz="2588">
          <a:solidFill>
            <a:schemeClr val="tx1"/>
          </a:solidFill>
          <a:latin typeface="+mn-lt"/>
        </a:defRPr>
      </a:lvl2pPr>
      <a:lvl3pPr marL="1029507" indent="-205866" algn="l" rtl="0" eaLnBrk="0" fontAlgn="base" hangingPunct="0">
        <a:spcBef>
          <a:spcPct val="20000"/>
        </a:spcBef>
        <a:spcAft>
          <a:spcPct val="0"/>
        </a:spcAft>
        <a:buClr>
          <a:schemeClr val="accent2"/>
        </a:buClr>
        <a:buFont typeface="Monotype Sorts" pitchFamily="2" charset="2"/>
        <a:buChar char="x"/>
        <a:defRPr kumimoji="1" sz="2250">
          <a:solidFill>
            <a:schemeClr val="tx1"/>
          </a:solidFill>
          <a:latin typeface="+mn-lt"/>
        </a:defRPr>
      </a:lvl3pPr>
      <a:lvl4pPr marL="1441315" indent="-205866" algn="l" rtl="0" eaLnBrk="0" fontAlgn="base" hangingPunct="0">
        <a:spcBef>
          <a:spcPct val="20000"/>
        </a:spcBef>
        <a:spcAft>
          <a:spcPct val="0"/>
        </a:spcAft>
        <a:buClr>
          <a:schemeClr val="accent2"/>
        </a:buClr>
        <a:buChar char="•"/>
        <a:defRPr kumimoji="1" sz="1913">
          <a:solidFill>
            <a:schemeClr val="tx1"/>
          </a:solidFill>
          <a:latin typeface="+mn-lt"/>
        </a:defRPr>
      </a:lvl4pPr>
      <a:lvl5pPr marL="1853115" indent="-205866" algn="l" rtl="0" eaLnBrk="0" fontAlgn="base" hangingPunct="0">
        <a:spcBef>
          <a:spcPct val="20000"/>
        </a:spcBef>
        <a:spcAft>
          <a:spcPct val="0"/>
        </a:spcAft>
        <a:buClr>
          <a:schemeClr val="accent2"/>
        </a:buClr>
        <a:buChar char="–"/>
        <a:defRPr kumimoji="1" sz="1913">
          <a:solidFill>
            <a:schemeClr val="tx1"/>
          </a:solidFill>
          <a:latin typeface="+mn-lt"/>
        </a:defRPr>
      </a:lvl5pPr>
      <a:lvl6pPr marL="2264977" indent="-205866" algn="l" rtl="0" eaLnBrk="0" fontAlgn="base" hangingPunct="0">
        <a:spcBef>
          <a:spcPct val="20000"/>
        </a:spcBef>
        <a:spcAft>
          <a:spcPct val="0"/>
        </a:spcAft>
        <a:buClr>
          <a:schemeClr val="accent2"/>
        </a:buClr>
        <a:buChar char="–"/>
        <a:defRPr kumimoji="1" sz="1913">
          <a:solidFill>
            <a:schemeClr val="tx1"/>
          </a:solidFill>
          <a:latin typeface="+mn-lt"/>
        </a:defRPr>
      </a:lvl6pPr>
      <a:lvl7pPr marL="2676800" indent="-205866" algn="l" rtl="0" eaLnBrk="0" fontAlgn="base" hangingPunct="0">
        <a:spcBef>
          <a:spcPct val="20000"/>
        </a:spcBef>
        <a:spcAft>
          <a:spcPct val="0"/>
        </a:spcAft>
        <a:buClr>
          <a:schemeClr val="accent2"/>
        </a:buClr>
        <a:buChar char="–"/>
        <a:defRPr kumimoji="1" sz="1913">
          <a:solidFill>
            <a:schemeClr val="tx1"/>
          </a:solidFill>
          <a:latin typeface="+mn-lt"/>
        </a:defRPr>
      </a:lvl7pPr>
      <a:lvl8pPr marL="3088574" indent="-205866" algn="l" rtl="0" eaLnBrk="0" fontAlgn="base" hangingPunct="0">
        <a:spcBef>
          <a:spcPct val="20000"/>
        </a:spcBef>
        <a:spcAft>
          <a:spcPct val="0"/>
        </a:spcAft>
        <a:buClr>
          <a:schemeClr val="accent2"/>
        </a:buClr>
        <a:buChar char="–"/>
        <a:defRPr kumimoji="1" sz="1913">
          <a:solidFill>
            <a:schemeClr val="tx1"/>
          </a:solidFill>
          <a:latin typeface="+mn-lt"/>
        </a:defRPr>
      </a:lvl8pPr>
      <a:lvl9pPr marL="3500309" indent="-205866"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469" rtl="0" eaLnBrk="1" latinLnBrk="0" hangingPunct="1">
        <a:defRPr sz="1688" kern="1200">
          <a:solidFill>
            <a:schemeClr val="tx1"/>
          </a:solidFill>
          <a:latin typeface="+mn-lt"/>
          <a:ea typeface="+mn-ea"/>
          <a:cs typeface="+mn-cs"/>
        </a:defRPr>
      </a:lvl1pPr>
      <a:lvl2pPr marL="411733" algn="l" defTabSz="823469" rtl="0" eaLnBrk="1" latinLnBrk="0" hangingPunct="1">
        <a:defRPr sz="1688" kern="1200">
          <a:solidFill>
            <a:schemeClr val="tx1"/>
          </a:solidFill>
          <a:latin typeface="+mn-lt"/>
          <a:ea typeface="+mn-ea"/>
          <a:cs typeface="+mn-cs"/>
        </a:defRPr>
      </a:lvl2pPr>
      <a:lvl3pPr marL="823469" algn="l" defTabSz="823469" rtl="0" eaLnBrk="1" latinLnBrk="0" hangingPunct="1">
        <a:defRPr sz="1688" kern="1200">
          <a:solidFill>
            <a:schemeClr val="tx1"/>
          </a:solidFill>
          <a:latin typeface="+mn-lt"/>
          <a:ea typeface="+mn-ea"/>
          <a:cs typeface="+mn-cs"/>
        </a:defRPr>
      </a:lvl3pPr>
      <a:lvl4pPr marL="1235357" algn="l" defTabSz="823469" rtl="0" eaLnBrk="1" latinLnBrk="0" hangingPunct="1">
        <a:defRPr sz="1688" kern="1200">
          <a:solidFill>
            <a:schemeClr val="tx1"/>
          </a:solidFill>
          <a:latin typeface="+mn-lt"/>
          <a:ea typeface="+mn-ea"/>
          <a:cs typeface="+mn-cs"/>
        </a:defRPr>
      </a:lvl4pPr>
      <a:lvl5pPr marL="1647197" algn="l" defTabSz="823469" rtl="0" eaLnBrk="1" latinLnBrk="0" hangingPunct="1">
        <a:defRPr sz="1688" kern="1200">
          <a:solidFill>
            <a:schemeClr val="tx1"/>
          </a:solidFill>
          <a:latin typeface="+mn-lt"/>
          <a:ea typeface="+mn-ea"/>
          <a:cs typeface="+mn-cs"/>
        </a:defRPr>
      </a:lvl5pPr>
      <a:lvl6pPr marL="2058998" algn="l" defTabSz="823469" rtl="0" eaLnBrk="1" latinLnBrk="0" hangingPunct="1">
        <a:defRPr sz="1688" kern="1200">
          <a:solidFill>
            <a:schemeClr val="tx1"/>
          </a:solidFill>
          <a:latin typeface="+mn-lt"/>
          <a:ea typeface="+mn-ea"/>
          <a:cs typeface="+mn-cs"/>
        </a:defRPr>
      </a:lvl6pPr>
      <a:lvl7pPr marL="2470807" algn="l" defTabSz="823469" rtl="0" eaLnBrk="1" latinLnBrk="0" hangingPunct="1">
        <a:defRPr sz="1688" kern="1200">
          <a:solidFill>
            <a:schemeClr val="tx1"/>
          </a:solidFill>
          <a:latin typeface="+mn-lt"/>
          <a:ea typeface="+mn-ea"/>
          <a:cs typeface="+mn-cs"/>
        </a:defRPr>
      </a:lvl7pPr>
      <a:lvl8pPr marL="2882619" algn="l" defTabSz="823469" rtl="0" eaLnBrk="1" latinLnBrk="0" hangingPunct="1">
        <a:defRPr sz="1688" kern="1200">
          <a:solidFill>
            <a:schemeClr val="tx1"/>
          </a:solidFill>
          <a:latin typeface="+mn-lt"/>
          <a:ea typeface="+mn-ea"/>
          <a:cs typeface="+mn-cs"/>
        </a:defRPr>
      </a:lvl8pPr>
      <a:lvl9pPr marL="3294413" algn="l" defTabSz="823469"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8"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1" y="1885976"/>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9"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7" name="Rectangle 5"/>
          <p:cNvSpPr>
            <a:spLocks noGrp="1" noChangeArrowheads="1"/>
          </p:cNvSpPr>
          <p:nvPr>
            <p:ph type="ftr" sz="quarter" idx="3"/>
          </p:nvPr>
        </p:nvSpPr>
        <p:spPr bwMode="auto">
          <a:xfrm>
            <a:off x="4165602"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eaLnBrk="0" fontAlgn="base" hangingPunct="0">
              <a:spcAft>
                <a:spcPct val="0"/>
              </a:spcAft>
              <a:defRPr/>
            </a:pPr>
            <a:endParaRPr lang="en-US">
              <a:solidFill>
                <a:srgbClr val="5E574E"/>
              </a:solidFill>
            </a:endParaRPr>
          </a:p>
        </p:txBody>
      </p:sp>
      <p:sp>
        <p:nvSpPr>
          <p:cNvPr id="3078" name="Rectangle 6"/>
          <p:cNvSpPr>
            <a:spLocks noGrp="1" noChangeArrowheads="1"/>
          </p:cNvSpPr>
          <p:nvPr>
            <p:ph type="sldNum" sz="quarter" idx="4"/>
          </p:nvPr>
        </p:nvSpPr>
        <p:spPr bwMode="auto">
          <a:xfrm>
            <a:off x="8974673"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eaLnBrk="0" fontAlgn="base" hangingPunct="0">
              <a:spcAft>
                <a:spcPct val="0"/>
              </a:spcAft>
              <a:defRPr/>
            </a:pPr>
            <a:fld id="{3B508302-6559-4001-BC56-7B6FA46FF84C}" type="slidenum">
              <a:rPr lang="en-US" smtClean="0">
                <a:solidFill>
                  <a:srgbClr val="5E574E"/>
                </a:solidFill>
              </a:rPr>
              <a:pPr eaLnBrk="0" fontAlgn="base" hangingPunct="0">
                <a:spcAft>
                  <a:spcPct val="0"/>
                </a:spcAft>
                <a:defRPr/>
              </a:pPr>
              <a:t>‹#›</a:t>
            </a:fld>
            <a:endParaRPr lang="en-US">
              <a:solidFill>
                <a:srgbClr val="5E574E"/>
              </a:solidFill>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37"/>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6246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8" y="228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1" y="1885977"/>
            <a:ext cx="10905067"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575739"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181">
                <a:solidFill>
                  <a:schemeClr val="bg2"/>
                </a:solidFill>
                <a:latin typeface="Arial" pitchFamily="34" charset="0"/>
              </a:defRPr>
            </a:lvl1pPr>
          </a:lstStyle>
          <a:p>
            <a:pPr defTabSz="771571" eaLnBrk="0" fontAlgn="base" hangingPunct="0">
              <a:spcAft>
                <a:spcPct val="0"/>
              </a:spcAft>
              <a:defRPr/>
            </a:pPr>
            <a:endParaRPr lang="en-US">
              <a:solidFill>
                <a:srgbClr val="5E574E"/>
              </a:solidFill>
            </a:endParaRPr>
          </a:p>
        </p:txBody>
      </p:sp>
      <p:sp>
        <p:nvSpPr>
          <p:cNvPr id="3077" name="Rectangle 5"/>
          <p:cNvSpPr>
            <a:spLocks noGrp="1" noChangeArrowheads="1"/>
          </p:cNvSpPr>
          <p:nvPr>
            <p:ph type="ftr" sz="quarter" idx="3"/>
          </p:nvPr>
        </p:nvSpPr>
        <p:spPr bwMode="auto">
          <a:xfrm>
            <a:off x="4165602" y="6229351"/>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181">
                <a:solidFill>
                  <a:schemeClr val="bg2"/>
                </a:solidFill>
                <a:latin typeface="Arial" pitchFamily="34" charset="0"/>
              </a:defRPr>
            </a:lvl1pPr>
          </a:lstStyle>
          <a:p>
            <a:pPr defTabSz="771571" eaLnBrk="0" fontAlgn="base" hangingPunct="0">
              <a:spcAft>
                <a:spcPct val="0"/>
              </a:spcAft>
              <a:defRPr/>
            </a:pPr>
            <a:endParaRPr lang="en-US">
              <a:solidFill>
                <a:srgbClr val="5E574E"/>
              </a:solidFill>
            </a:endParaRPr>
          </a:p>
        </p:txBody>
      </p:sp>
      <p:sp>
        <p:nvSpPr>
          <p:cNvPr id="3078" name="Rectangle 6"/>
          <p:cNvSpPr>
            <a:spLocks noGrp="1" noChangeArrowheads="1"/>
          </p:cNvSpPr>
          <p:nvPr>
            <p:ph type="sldNum" sz="quarter" idx="4"/>
          </p:nvPr>
        </p:nvSpPr>
        <p:spPr bwMode="auto">
          <a:xfrm>
            <a:off x="8974674" y="6229351"/>
            <a:ext cx="254000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181">
                <a:solidFill>
                  <a:schemeClr val="bg2"/>
                </a:solidFill>
                <a:latin typeface="Arial" pitchFamily="34" charset="0"/>
              </a:defRPr>
            </a:lvl1pPr>
          </a:lstStyle>
          <a:p>
            <a:pPr defTabSz="771571" eaLnBrk="0" fontAlgn="base" hangingPunct="0">
              <a:spcAft>
                <a:spcPct val="0"/>
              </a:spcAft>
              <a:defRPr/>
            </a:pPr>
            <a:fld id="{3B508302-6559-4001-BC56-7B6FA46FF84C}" type="slidenum">
              <a:rPr lang="en-US" smtClean="0">
                <a:solidFill>
                  <a:srgbClr val="5E574E"/>
                </a:solidFill>
              </a:rPr>
              <a:pPr defTabSz="771571" eaLnBrk="0" fontAlgn="base" hangingPunct="0">
                <a:spcAft>
                  <a:spcPct val="0"/>
                </a:spcAft>
                <a:defRPr/>
              </a:pPr>
              <a:t>‹#›</a:t>
            </a:fld>
            <a:endParaRPr lang="en-US">
              <a:solidFill>
                <a:srgbClr val="5E574E"/>
              </a:solidFill>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219200" y="1315839"/>
            <a:ext cx="109728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1176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Lst>
  <p:txStyles>
    <p:titleStyle>
      <a:lvl1pPr algn="l" rtl="0" eaLnBrk="0" fontAlgn="base" hangingPunct="0">
        <a:spcBef>
          <a:spcPct val="0"/>
        </a:spcBef>
        <a:spcAft>
          <a:spcPct val="0"/>
        </a:spcAft>
        <a:defRPr kumimoji="1" sz="3375">
          <a:solidFill>
            <a:schemeClr val="tx2"/>
          </a:solidFill>
          <a:latin typeface="+mj-lt"/>
          <a:ea typeface="+mj-ea"/>
          <a:cs typeface="+mj-cs"/>
        </a:defRPr>
      </a:lvl1pPr>
      <a:lvl2pPr algn="l" rtl="0" eaLnBrk="0" fontAlgn="base" hangingPunct="0">
        <a:spcBef>
          <a:spcPct val="0"/>
        </a:spcBef>
        <a:spcAft>
          <a:spcPct val="0"/>
        </a:spcAft>
        <a:defRPr kumimoji="1" sz="3375">
          <a:solidFill>
            <a:schemeClr val="tx2"/>
          </a:solidFill>
          <a:latin typeface="Arial Black" pitchFamily="34" charset="0"/>
        </a:defRPr>
      </a:lvl2pPr>
      <a:lvl3pPr algn="l" rtl="0" eaLnBrk="0" fontAlgn="base" hangingPunct="0">
        <a:spcBef>
          <a:spcPct val="0"/>
        </a:spcBef>
        <a:spcAft>
          <a:spcPct val="0"/>
        </a:spcAft>
        <a:defRPr kumimoji="1" sz="3375">
          <a:solidFill>
            <a:schemeClr val="tx2"/>
          </a:solidFill>
          <a:latin typeface="Arial Black" pitchFamily="34" charset="0"/>
        </a:defRPr>
      </a:lvl3pPr>
      <a:lvl4pPr algn="l" rtl="0" eaLnBrk="0" fontAlgn="base" hangingPunct="0">
        <a:spcBef>
          <a:spcPct val="0"/>
        </a:spcBef>
        <a:spcAft>
          <a:spcPct val="0"/>
        </a:spcAft>
        <a:defRPr kumimoji="1" sz="3375">
          <a:solidFill>
            <a:schemeClr val="tx2"/>
          </a:solidFill>
          <a:latin typeface="Arial Black" pitchFamily="34" charset="0"/>
        </a:defRPr>
      </a:lvl4pPr>
      <a:lvl5pPr algn="l" rtl="0" eaLnBrk="0" fontAlgn="base" hangingPunct="0">
        <a:spcBef>
          <a:spcPct val="0"/>
        </a:spcBef>
        <a:spcAft>
          <a:spcPct val="0"/>
        </a:spcAft>
        <a:defRPr kumimoji="1" sz="3375">
          <a:solidFill>
            <a:schemeClr val="tx2"/>
          </a:solidFill>
          <a:latin typeface="Arial Black" pitchFamily="34" charset="0"/>
        </a:defRPr>
      </a:lvl5pPr>
      <a:lvl6pPr marL="370764" algn="l" rtl="0" eaLnBrk="0" fontAlgn="base" hangingPunct="0">
        <a:spcBef>
          <a:spcPct val="0"/>
        </a:spcBef>
        <a:spcAft>
          <a:spcPct val="0"/>
        </a:spcAft>
        <a:defRPr kumimoji="1" sz="3375">
          <a:solidFill>
            <a:schemeClr val="tx2"/>
          </a:solidFill>
          <a:latin typeface="Arial Black" pitchFamily="34" charset="0"/>
        </a:defRPr>
      </a:lvl6pPr>
      <a:lvl7pPr marL="741530" algn="l" rtl="0" eaLnBrk="0" fontAlgn="base" hangingPunct="0">
        <a:spcBef>
          <a:spcPct val="0"/>
        </a:spcBef>
        <a:spcAft>
          <a:spcPct val="0"/>
        </a:spcAft>
        <a:defRPr kumimoji="1" sz="3375">
          <a:solidFill>
            <a:schemeClr val="tx2"/>
          </a:solidFill>
          <a:latin typeface="Arial Black" pitchFamily="34" charset="0"/>
        </a:defRPr>
      </a:lvl7pPr>
      <a:lvl8pPr marL="1112422" algn="l" rtl="0" eaLnBrk="0" fontAlgn="base" hangingPunct="0">
        <a:spcBef>
          <a:spcPct val="0"/>
        </a:spcBef>
        <a:spcAft>
          <a:spcPct val="0"/>
        </a:spcAft>
        <a:defRPr kumimoji="1" sz="3375">
          <a:solidFill>
            <a:schemeClr val="tx2"/>
          </a:solidFill>
          <a:latin typeface="Arial Black" pitchFamily="34" charset="0"/>
        </a:defRPr>
      </a:lvl8pPr>
      <a:lvl9pPr marL="1483279" algn="l" rtl="0" eaLnBrk="0" fontAlgn="base" hangingPunct="0">
        <a:spcBef>
          <a:spcPct val="0"/>
        </a:spcBef>
        <a:spcAft>
          <a:spcPct val="0"/>
        </a:spcAft>
        <a:defRPr kumimoji="1" sz="3375">
          <a:solidFill>
            <a:schemeClr val="tx2"/>
          </a:solidFill>
          <a:latin typeface="Arial Black" pitchFamily="34" charset="0"/>
        </a:defRPr>
      </a:lvl9pPr>
    </p:titleStyle>
    <p:bodyStyle>
      <a:lvl1pPr marL="278176" indent="-278176" algn="l" rtl="0" eaLnBrk="0" fontAlgn="base" hangingPunct="0">
        <a:spcBef>
          <a:spcPct val="20000"/>
        </a:spcBef>
        <a:spcAft>
          <a:spcPct val="0"/>
        </a:spcAft>
        <a:buClr>
          <a:schemeClr val="accent2"/>
        </a:buClr>
        <a:buFont typeface="Monotype Sorts" pitchFamily="2" charset="2"/>
        <a:buChar char="z"/>
        <a:defRPr kumimoji="1" sz="2700">
          <a:solidFill>
            <a:schemeClr val="tx1"/>
          </a:solidFill>
          <a:latin typeface="+mn-lt"/>
          <a:ea typeface="+mn-ea"/>
          <a:cs typeface="+mn-cs"/>
        </a:defRPr>
      </a:lvl1pPr>
      <a:lvl2pPr marL="602272" indent="-231198" algn="l" rtl="0" eaLnBrk="0" fontAlgn="base" hangingPunct="0">
        <a:spcBef>
          <a:spcPct val="20000"/>
        </a:spcBef>
        <a:spcAft>
          <a:spcPct val="0"/>
        </a:spcAft>
        <a:buClr>
          <a:schemeClr val="accent2"/>
        </a:buClr>
        <a:buFont typeface="Monotype Sorts" pitchFamily="2" charset="2"/>
        <a:buChar char="y"/>
        <a:defRPr kumimoji="1" sz="2363">
          <a:solidFill>
            <a:schemeClr val="tx1"/>
          </a:solidFill>
          <a:latin typeface="+mn-lt"/>
        </a:defRPr>
      </a:lvl2pPr>
      <a:lvl3pPr marL="927056" indent="-185381" algn="l" rtl="0" eaLnBrk="0" fontAlgn="base" hangingPunct="0">
        <a:spcBef>
          <a:spcPct val="20000"/>
        </a:spcBef>
        <a:spcAft>
          <a:spcPct val="0"/>
        </a:spcAft>
        <a:buClr>
          <a:schemeClr val="accent2"/>
        </a:buClr>
        <a:buFont typeface="Monotype Sorts" pitchFamily="2" charset="2"/>
        <a:buChar char="x"/>
        <a:defRPr kumimoji="1" sz="2025">
          <a:solidFill>
            <a:schemeClr val="tx1"/>
          </a:solidFill>
          <a:latin typeface="+mn-lt"/>
        </a:defRPr>
      </a:lvl3pPr>
      <a:lvl4pPr marL="1297883" indent="-185381" algn="l" rtl="0" eaLnBrk="0" fontAlgn="base" hangingPunct="0">
        <a:spcBef>
          <a:spcPct val="20000"/>
        </a:spcBef>
        <a:spcAft>
          <a:spcPct val="0"/>
        </a:spcAft>
        <a:buClr>
          <a:schemeClr val="accent2"/>
        </a:buClr>
        <a:buChar char="•"/>
        <a:defRPr kumimoji="1" sz="1688">
          <a:solidFill>
            <a:schemeClr val="tx1"/>
          </a:solidFill>
          <a:latin typeface="+mn-lt"/>
        </a:defRPr>
      </a:lvl4pPr>
      <a:lvl5pPr marL="1668704" indent="-185381" algn="l" rtl="0" eaLnBrk="0" fontAlgn="base" hangingPunct="0">
        <a:spcBef>
          <a:spcPct val="20000"/>
        </a:spcBef>
        <a:spcAft>
          <a:spcPct val="0"/>
        </a:spcAft>
        <a:buClr>
          <a:schemeClr val="accent2"/>
        </a:buClr>
        <a:buChar char="–"/>
        <a:defRPr kumimoji="1" sz="1688">
          <a:solidFill>
            <a:schemeClr val="tx1"/>
          </a:solidFill>
          <a:latin typeface="+mn-lt"/>
        </a:defRPr>
      </a:lvl5pPr>
      <a:lvl6pPr marL="2039573" indent="-185381" algn="l" rtl="0" eaLnBrk="0" fontAlgn="base" hangingPunct="0">
        <a:spcBef>
          <a:spcPct val="20000"/>
        </a:spcBef>
        <a:spcAft>
          <a:spcPct val="0"/>
        </a:spcAft>
        <a:buClr>
          <a:schemeClr val="accent2"/>
        </a:buClr>
        <a:buChar char="–"/>
        <a:defRPr kumimoji="1" sz="1688">
          <a:solidFill>
            <a:schemeClr val="tx1"/>
          </a:solidFill>
          <a:latin typeface="+mn-lt"/>
        </a:defRPr>
      </a:lvl6pPr>
      <a:lvl7pPr marL="2410418" indent="-185381" algn="l" rtl="0" eaLnBrk="0" fontAlgn="base" hangingPunct="0">
        <a:spcBef>
          <a:spcPct val="20000"/>
        </a:spcBef>
        <a:spcAft>
          <a:spcPct val="0"/>
        </a:spcAft>
        <a:buClr>
          <a:schemeClr val="accent2"/>
        </a:buClr>
        <a:buChar char="–"/>
        <a:defRPr kumimoji="1" sz="1688">
          <a:solidFill>
            <a:schemeClr val="tx1"/>
          </a:solidFill>
          <a:latin typeface="+mn-lt"/>
        </a:defRPr>
      </a:lvl7pPr>
      <a:lvl8pPr marL="2781217" indent="-185381" algn="l" rtl="0" eaLnBrk="0" fontAlgn="base" hangingPunct="0">
        <a:spcBef>
          <a:spcPct val="20000"/>
        </a:spcBef>
        <a:spcAft>
          <a:spcPct val="0"/>
        </a:spcAft>
        <a:buClr>
          <a:schemeClr val="accent2"/>
        </a:buClr>
        <a:buChar char="–"/>
        <a:defRPr kumimoji="1" sz="1688">
          <a:solidFill>
            <a:schemeClr val="tx1"/>
          </a:solidFill>
          <a:latin typeface="+mn-lt"/>
        </a:defRPr>
      </a:lvl8pPr>
      <a:lvl9pPr marL="3151983" indent="-185381" algn="l" rtl="0" eaLnBrk="0" fontAlgn="base" hangingPunct="0">
        <a:spcBef>
          <a:spcPct val="20000"/>
        </a:spcBef>
        <a:spcAft>
          <a:spcPct val="0"/>
        </a:spcAft>
        <a:buClr>
          <a:schemeClr val="accent2"/>
        </a:buClr>
        <a:buChar char="–"/>
        <a:defRPr kumimoji="1" sz="1688">
          <a:solidFill>
            <a:schemeClr val="tx1"/>
          </a:solidFill>
          <a:latin typeface="+mn-lt"/>
        </a:defRPr>
      </a:lvl9pPr>
    </p:bodyStyle>
    <p:otherStyle>
      <a:defPPr>
        <a:defRPr lang="en-US"/>
      </a:defPPr>
      <a:lvl1pPr marL="0" algn="l" defTabSz="741530" rtl="0" eaLnBrk="1" latinLnBrk="0" hangingPunct="1">
        <a:defRPr sz="1519" kern="1200">
          <a:solidFill>
            <a:schemeClr val="tx1"/>
          </a:solidFill>
          <a:latin typeface="+mn-lt"/>
          <a:ea typeface="+mn-ea"/>
          <a:cs typeface="+mn-cs"/>
        </a:defRPr>
      </a:lvl1pPr>
      <a:lvl2pPr marL="370764" algn="l" defTabSz="741530" rtl="0" eaLnBrk="1" latinLnBrk="0" hangingPunct="1">
        <a:defRPr sz="1519" kern="1200">
          <a:solidFill>
            <a:schemeClr val="tx1"/>
          </a:solidFill>
          <a:latin typeface="+mn-lt"/>
          <a:ea typeface="+mn-ea"/>
          <a:cs typeface="+mn-cs"/>
        </a:defRPr>
      </a:lvl2pPr>
      <a:lvl3pPr marL="741530" algn="l" defTabSz="741530" rtl="0" eaLnBrk="1" latinLnBrk="0" hangingPunct="1">
        <a:defRPr sz="1519" kern="1200">
          <a:solidFill>
            <a:schemeClr val="tx1"/>
          </a:solidFill>
          <a:latin typeface="+mn-lt"/>
          <a:ea typeface="+mn-ea"/>
          <a:cs typeface="+mn-cs"/>
        </a:defRPr>
      </a:lvl3pPr>
      <a:lvl4pPr marL="1112422" algn="l" defTabSz="741530" rtl="0" eaLnBrk="1" latinLnBrk="0" hangingPunct="1">
        <a:defRPr sz="1519" kern="1200">
          <a:solidFill>
            <a:schemeClr val="tx1"/>
          </a:solidFill>
          <a:latin typeface="+mn-lt"/>
          <a:ea typeface="+mn-ea"/>
          <a:cs typeface="+mn-cs"/>
        </a:defRPr>
      </a:lvl4pPr>
      <a:lvl5pPr marL="1483279" algn="l" defTabSz="741530" rtl="0" eaLnBrk="1" latinLnBrk="0" hangingPunct="1">
        <a:defRPr sz="1519" kern="1200">
          <a:solidFill>
            <a:schemeClr val="tx1"/>
          </a:solidFill>
          <a:latin typeface="+mn-lt"/>
          <a:ea typeface="+mn-ea"/>
          <a:cs typeface="+mn-cs"/>
        </a:defRPr>
      </a:lvl5pPr>
      <a:lvl6pPr marL="1854099" algn="l" defTabSz="741530" rtl="0" eaLnBrk="1" latinLnBrk="0" hangingPunct="1">
        <a:defRPr sz="1519" kern="1200">
          <a:solidFill>
            <a:schemeClr val="tx1"/>
          </a:solidFill>
          <a:latin typeface="+mn-lt"/>
          <a:ea typeface="+mn-ea"/>
          <a:cs typeface="+mn-cs"/>
        </a:defRPr>
      </a:lvl6pPr>
      <a:lvl7pPr marL="2224928" algn="l" defTabSz="741530" rtl="0" eaLnBrk="1" latinLnBrk="0" hangingPunct="1">
        <a:defRPr sz="1519" kern="1200">
          <a:solidFill>
            <a:schemeClr val="tx1"/>
          </a:solidFill>
          <a:latin typeface="+mn-lt"/>
          <a:ea typeface="+mn-ea"/>
          <a:cs typeface="+mn-cs"/>
        </a:defRPr>
      </a:lvl7pPr>
      <a:lvl8pPr marL="2595757" algn="l" defTabSz="741530" rtl="0" eaLnBrk="1" latinLnBrk="0" hangingPunct="1">
        <a:defRPr sz="1519" kern="1200">
          <a:solidFill>
            <a:schemeClr val="tx1"/>
          </a:solidFill>
          <a:latin typeface="+mn-lt"/>
          <a:ea typeface="+mn-ea"/>
          <a:cs typeface="+mn-cs"/>
        </a:defRPr>
      </a:lvl8pPr>
      <a:lvl9pPr marL="2966572" algn="l" defTabSz="741530"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0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0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5.jpeg"/><Relationship Id="rId1" Type="http://schemas.openxmlformats.org/officeDocument/2006/relationships/slideLayout" Target="../slideLayouts/slideLayout18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bloomberg.com/news/articles/2021-06-02/a-pot-knockoff-sometimes-made-with-household-acid-draws-scrutiny" TargetMode="External"/><Relationship Id="rId1" Type="http://schemas.openxmlformats.org/officeDocument/2006/relationships/slideLayout" Target="../slideLayouts/slideLayout18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6.jpeg"/><Relationship Id="rId1" Type="http://schemas.openxmlformats.org/officeDocument/2006/relationships/slideLayout" Target="../slideLayouts/slideLayout18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7.jpg"/><Relationship Id="rId1" Type="http://schemas.openxmlformats.org/officeDocument/2006/relationships/slideLayout" Target="../slideLayouts/slideLayout18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bloomberg.com/news/articles/2021-06-02/a-pot-knockoff-sometimes-made-with-household-acid-draws-scrutiny" TargetMode="External"/><Relationship Id="rId1" Type="http://schemas.openxmlformats.org/officeDocument/2006/relationships/slideLayout" Target="../slideLayouts/slideLayout18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60.png"/><Relationship Id="rId1" Type="http://schemas.openxmlformats.org/officeDocument/2006/relationships/slideLayout" Target="../slideLayouts/slideLayout182.xml"/></Relationships>
</file>

<file path=ppt/slides/_rels/slide113.xml.rels><?xml version="1.0" encoding="UTF-8" standalone="yes"?>
<Relationships xmlns="http://schemas.openxmlformats.org/package/2006/relationships"><Relationship Id="rId3" Type="http://schemas.openxmlformats.org/officeDocument/2006/relationships/hyperlink" Target="https://pubmed.ncbi.nlm.nih.gov/36971760/" TargetMode="External"/><Relationship Id="rId2" Type="http://schemas.openxmlformats.org/officeDocument/2006/relationships/hyperlink" Target="https://pubmed.ncbi.nlm.nih.gov/36710464/" TargetMode="External"/><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1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182.xml"/><Relationship Id="rId5" Type="http://schemas.openxmlformats.org/officeDocument/2006/relationships/image" Target="../media/image164.jpg"/><Relationship Id="rId4" Type="http://schemas.openxmlformats.org/officeDocument/2006/relationships/image" Target="../media/image163.jpg"/></Relationships>
</file>

<file path=ppt/slides/_rels/slide11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182.xml"/><Relationship Id="rId4" Type="http://schemas.openxmlformats.org/officeDocument/2006/relationships/image" Target="../media/image167.jpg"/></Relationships>
</file>

<file path=ppt/slides/_rels/slide117.xml.rels><?xml version="1.0" encoding="UTF-8" standalone="yes"?>
<Relationships xmlns="http://schemas.openxmlformats.org/package/2006/relationships"><Relationship Id="rId3" Type="http://schemas.openxmlformats.org/officeDocument/2006/relationships/image" Target="../media/image169.jpg"/><Relationship Id="rId7" Type="http://schemas.openxmlformats.org/officeDocument/2006/relationships/image" Target="../media/image173.jpg"/><Relationship Id="rId2" Type="http://schemas.openxmlformats.org/officeDocument/2006/relationships/image" Target="../media/image168.jpg"/><Relationship Id="rId1" Type="http://schemas.openxmlformats.org/officeDocument/2006/relationships/slideLayout" Target="../slideLayouts/slideLayout182.xml"/><Relationship Id="rId6" Type="http://schemas.openxmlformats.org/officeDocument/2006/relationships/image" Target="../media/image172.jpg"/><Relationship Id="rId5" Type="http://schemas.openxmlformats.org/officeDocument/2006/relationships/image" Target="../media/image171.jpg"/><Relationship Id="rId4" Type="http://schemas.openxmlformats.org/officeDocument/2006/relationships/image" Target="../media/image170.jpg"/></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76.jpg"/><Relationship Id="rId1" Type="http://schemas.openxmlformats.org/officeDocument/2006/relationships/slideLayout" Target="../slideLayouts/slideLayout18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77.jpg"/><Relationship Id="rId1" Type="http://schemas.openxmlformats.org/officeDocument/2006/relationships/slideLayout" Target="../slideLayouts/slideLayout18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8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mailto:suerthau@gmail.com" TargetMode="External"/><Relationship Id="rId1" Type="http://schemas.openxmlformats.org/officeDocument/2006/relationships/slideLayout" Target="../slideLayouts/slideLayout18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330.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10.png"/><Relationship Id="rId10" Type="http://schemas.openxmlformats.org/officeDocument/2006/relationships/image" Target="../media/image360.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330.png"/><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10.png"/><Relationship Id="rId10" Type="http://schemas.openxmlformats.org/officeDocument/2006/relationships/image" Target="../media/image360.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59.jp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104.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hyperlink" Target="https://vaping360.com/learn/strongest-cannabinoid-thc-delta-variants/" TargetMode="External"/><Relationship Id="rId2" Type="http://schemas.openxmlformats.org/officeDocument/2006/relationships/notesSlide" Target="../notesSlides/notesSlide39.xml"/><Relationship Id="rId1" Type="http://schemas.openxmlformats.org/officeDocument/2006/relationships/slideLayout" Target="../slideLayouts/slideLayout134.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8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80.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8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image" Target="../media/image76.jpg"/><Relationship Id="rId1" Type="http://schemas.openxmlformats.org/officeDocument/2006/relationships/slideLayout" Target="../slideLayouts/slideLayout181.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9.xml.rels><?xml version="1.0" encoding="UTF-8" standalone="yes"?>
<Relationships xmlns="http://schemas.openxmlformats.org/package/2006/relationships"><Relationship Id="rId2" Type="http://schemas.openxmlformats.org/officeDocument/2006/relationships/hyperlink" Target="http://www.cbs19.tv/article/news/local/65-students-charged-with-felony-for-bringing-thc-vape-tyler-isd-campuses/501-9bfbc945-6150-4f49-ad62-41114cef6db6" TargetMode="External"/><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180.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80.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slideLayout" Target="../slideLayouts/slideLayout180.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80.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81.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69.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181.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181.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81.xml"/><Relationship Id="rId5" Type="http://schemas.openxmlformats.org/officeDocument/2006/relationships/image" Target="../media/image121.jpg"/><Relationship Id="rId4" Type="http://schemas.openxmlformats.org/officeDocument/2006/relationships/image" Target="../media/image120.jpg"/></Relationships>
</file>

<file path=ppt/slides/_rels/slide7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181.xml"/><Relationship Id="rId5" Type="http://schemas.openxmlformats.org/officeDocument/2006/relationships/image" Target="../media/image125.jpg"/><Relationship Id="rId4" Type="http://schemas.openxmlformats.org/officeDocument/2006/relationships/image" Target="../media/image124.jpg"/></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8.xml"/></Relationships>
</file>

<file path=ppt/slides/_rels/slide7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8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3" Type="http://schemas.openxmlformats.org/officeDocument/2006/relationships/hyperlink" Target="https://www.bloomberg.com/news/articles/2021-06-02/a-pot-knockoff-sometimes-made-with-household-acid-draws-scrutiny" TargetMode="External"/><Relationship Id="rId2" Type="http://schemas.openxmlformats.org/officeDocument/2006/relationships/hyperlink" Target="https://cen.acs.org/biological-chemistry/natural-products/Delta-8-THC-craze-concerns/99/i31" TargetMode="External"/><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newsweek.com/unintended-consequences-legalizing-hemp-opinion-1627595" TargetMode="External"/><Relationship Id="rId1" Type="http://schemas.openxmlformats.org/officeDocument/2006/relationships/slideLayout" Target="../slideLayouts/slideLayout182.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85.xml.rels><?xml version="1.0" encoding="UTF-8" standalone="yes"?>
<Relationships xmlns="http://schemas.openxmlformats.org/package/2006/relationships"><Relationship Id="rId3" Type="http://schemas.openxmlformats.org/officeDocument/2006/relationships/hyperlink" Target="https://pubmed.ncbi.nlm.nih.gov/36710464/" TargetMode="External"/><Relationship Id="rId2" Type="http://schemas.openxmlformats.org/officeDocument/2006/relationships/hyperlink" Target="https://www.aapcc.org/track/synthetic-cannabinoids" TargetMode="External"/><Relationship Id="rId1" Type="http://schemas.openxmlformats.org/officeDocument/2006/relationships/slideLayout" Target="../slideLayouts/slideLayout18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8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182.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2.xml"/><Relationship Id="rId5" Type="http://schemas.openxmlformats.org/officeDocument/2006/relationships/image" Target="../media/image134.png"/><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5.png"/><Relationship Id="rId1" Type="http://schemas.openxmlformats.org/officeDocument/2006/relationships/slideLayout" Target="../slideLayouts/slideLayout1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8.jpeg"/><Relationship Id="rId1" Type="http://schemas.openxmlformats.org/officeDocument/2006/relationships/slideLayout" Target="../slideLayouts/slideLayout182.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82.xml"/><Relationship Id="rId4" Type="http://schemas.openxmlformats.org/officeDocument/2006/relationships/image" Target="../media/image128.png"/></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ftc.gov/news-events/news/press-releases/2023/07/ftc-sends-cease-desist-letters-fda-companies-selling-edible-products-containing-delta-8-thc" TargetMode="External"/><Relationship Id="rId1" Type="http://schemas.openxmlformats.org/officeDocument/2006/relationships/slideLayout" Target="../slideLayouts/slideLayout182.xml"/></Relationships>
</file>

<file path=ppt/slides/_rels/slide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82.xml"/><Relationship Id="rId5" Type="http://schemas.openxmlformats.org/officeDocument/2006/relationships/image" Target="../media/image128.png"/><Relationship Id="rId4" Type="http://schemas.openxmlformats.org/officeDocument/2006/relationships/image" Target="../media/image143.jpeg"/></Relationships>
</file>

<file path=ppt/slides/_rels/slide95.xml.rels><?xml version="1.0" encoding="UTF-8" standalone="yes"?>
<Relationships xmlns="http://schemas.openxmlformats.org/package/2006/relationships"><Relationship Id="rId3" Type="http://schemas.openxmlformats.org/officeDocument/2006/relationships/hyperlink" Target="https://pubmed.ncbi.nlm.nih.gov/36710464/" TargetMode="External"/><Relationship Id="rId2" Type="http://schemas.openxmlformats.org/officeDocument/2006/relationships/hyperlink" Target="https://delta8resellers.com/shop/" TargetMode="External"/><Relationship Id="rId1" Type="http://schemas.openxmlformats.org/officeDocument/2006/relationships/slideLayout" Target="../slideLayouts/slideLayout182.xml"/><Relationship Id="rId4" Type="http://schemas.openxmlformats.org/officeDocument/2006/relationships/hyperlink" Target="https://pubmed.ncbi.nlm.nih.gov/36971760/"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4.png"/><Relationship Id="rId1" Type="http://schemas.openxmlformats.org/officeDocument/2006/relationships/slideLayout" Target="../slideLayouts/slideLayout182.xml"/></Relationships>
</file>

<file path=ppt/slides/_rels/slide9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182.xml"/><Relationship Id="rId4" Type="http://schemas.openxmlformats.org/officeDocument/2006/relationships/image" Target="../media/image147.jpg"/></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8.jpg"/><Relationship Id="rId1" Type="http://schemas.openxmlformats.org/officeDocument/2006/relationships/slideLayout" Target="../slideLayouts/slideLayout182.xml"/></Relationships>
</file>

<file path=ppt/slides/_rels/slide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1058" y="3236137"/>
            <a:ext cx="8050702" cy="2034319"/>
          </a:xfrm>
        </p:spPr>
        <p:txBody>
          <a:bodyPr>
            <a:normAutofit fontScale="90000"/>
          </a:bodyPr>
          <a:lstStyle/>
          <a:p>
            <a:r>
              <a:rPr lang="en-US" b="1" dirty="0">
                <a:latin typeface="Arial" charset="0"/>
                <a:ea typeface="Arial" charset="0"/>
                <a:cs typeface="Arial" charset="0"/>
              </a:rPr>
              <a:t>Semi-Synthetic Cannabis Products: Public Health Concerns and Policy Solutions</a:t>
            </a:r>
            <a:br>
              <a:rPr lang="en-US" dirty="0">
                <a:latin typeface="Arial" charset="0"/>
                <a:ea typeface="Arial" charset="0"/>
                <a:cs typeface="Arial" charset="0"/>
              </a:rPr>
            </a:br>
            <a:br>
              <a:rPr lang="en-US" dirty="0">
                <a:latin typeface="Arial" charset="0"/>
                <a:ea typeface="Arial" charset="0"/>
                <a:cs typeface="Arial" charset="0"/>
              </a:rPr>
            </a:br>
            <a:r>
              <a:rPr lang="en-US" sz="2700" dirty="0">
                <a:latin typeface="Arial" charset="0"/>
                <a:ea typeface="Arial" charset="0"/>
                <a:cs typeface="Arial" charset="0"/>
              </a:rPr>
              <a:t>Delivered by: </a:t>
            </a:r>
            <a:br>
              <a:rPr lang="en-US" sz="2700" dirty="0">
                <a:latin typeface="Arial" charset="0"/>
                <a:ea typeface="Arial" charset="0"/>
                <a:cs typeface="Arial" charset="0"/>
              </a:rPr>
            </a:br>
            <a:r>
              <a:rPr lang="en-US" sz="2700" dirty="0">
                <a:latin typeface="Arial" charset="0"/>
                <a:ea typeface="Arial" charset="0"/>
                <a:cs typeface="Arial" charset="0"/>
              </a:rPr>
              <a:t>Prevention Technology Transfer Center Cannabis Risk Workgroup</a:t>
            </a:r>
            <a:br>
              <a:rPr lang="en-US" sz="2700" dirty="0">
                <a:latin typeface="Arial" charset="0"/>
                <a:ea typeface="Arial" charset="0"/>
                <a:cs typeface="Arial" charset="0"/>
              </a:rPr>
            </a:br>
            <a:r>
              <a:rPr lang="en-US" sz="2700" dirty="0">
                <a:latin typeface="Arial" charset="0"/>
                <a:ea typeface="Arial" charset="0"/>
                <a:cs typeface="Arial" charset="0"/>
              </a:rPr>
              <a:t>May 23, 2024</a:t>
            </a:r>
            <a:br>
              <a:rPr lang="en-US" dirty="0">
                <a:latin typeface="Arial" charset="0"/>
                <a:ea typeface="Arial" charset="0"/>
                <a:cs typeface="Arial" charset="0"/>
              </a:rPr>
            </a:br>
            <a:endParaRPr lang="en-US" dirty="0">
              <a:latin typeface="Arial" charset="0"/>
              <a:ea typeface="Arial" charset="0"/>
              <a:cs typeface="Arial" charset="0"/>
            </a:endParaRPr>
          </a:p>
        </p:txBody>
      </p:sp>
      <p:pic>
        <p:nvPicPr>
          <p:cNvPr id="7" name="Picture Placeholder 6" descr="PTTC logo with green grahic on left side that appear to be a bird's eye view of people around a circle. It is followed by the words PTTC in gray, Prevention Technology Transfer Center Network in green, and Funded by Substance Abuse and Mental Health Services Administration in gray. " title="PTTC Logo"/>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134139" y="512073"/>
            <a:ext cx="5946238" cy="883619"/>
          </a:xfrm>
        </p:spPr>
      </p:pic>
      <p:pic>
        <p:nvPicPr>
          <p:cNvPr id="8" name="Picture Placeholder 7" descr="Stacked color bars with 8 different colors" title="Stacked Color Bars"/>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9511" t="14965" b="20029"/>
          <a:stretch/>
        </p:blipFill>
        <p:spPr>
          <a:xfrm>
            <a:off x="7766050" y="5270456"/>
            <a:ext cx="4425950" cy="1604963"/>
          </a:xfrm>
        </p:spPr>
      </p:pic>
      <p:pic>
        <p:nvPicPr>
          <p:cNvPr id="4" name="Google Shape;105;p1" descr="A picture containing text, sign, outdoor&#10;&#10;Description automatically generated">
            <a:extLst>
              <a:ext uri="{FF2B5EF4-FFF2-40B4-BE49-F238E27FC236}">
                <a16:creationId xmlns:a16="http://schemas.microsoft.com/office/drawing/2014/main" id="{2F3E462C-BF15-230E-739F-999CE5B62F2A}"/>
              </a:ext>
            </a:extLst>
          </p:cNvPr>
          <p:cNvPicPr preferRelativeResize="0"/>
          <p:nvPr/>
        </p:nvPicPr>
        <p:blipFill rotWithShape="1">
          <a:blip r:embed="rId5">
            <a:alphaModFix/>
          </a:blip>
          <a:srcRect/>
          <a:stretch/>
        </p:blipFill>
        <p:spPr>
          <a:xfrm>
            <a:off x="175098" y="5773946"/>
            <a:ext cx="2540000" cy="850900"/>
          </a:xfrm>
          <a:prstGeom prst="rect">
            <a:avLst/>
          </a:prstGeom>
          <a:noFill/>
          <a:ln>
            <a:noFill/>
          </a:ln>
        </p:spPr>
      </p:pic>
    </p:spTree>
    <p:extLst>
      <p:ext uri="{BB962C8B-B14F-4D97-AF65-F5344CB8AC3E}">
        <p14:creationId xmlns:p14="http://schemas.microsoft.com/office/powerpoint/2010/main" val="165264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B8E0-FE13-7161-706F-A4CCAD1330A1}"/>
              </a:ext>
            </a:extLst>
          </p:cNvPr>
          <p:cNvSpPr>
            <a:spLocks noGrp="1"/>
          </p:cNvSpPr>
          <p:nvPr>
            <p:ph type="ctrTitle"/>
          </p:nvPr>
        </p:nvSpPr>
        <p:spPr>
          <a:xfrm>
            <a:off x="1524000" y="480337"/>
            <a:ext cx="9144000" cy="910718"/>
          </a:xfrm>
        </p:spPr>
        <p:txBody>
          <a:bodyPr>
            <a:normAutofit fontScale="90000"/>
          </a:bodyPr>
          <a:lstStyle/>
          <a:p>
            <a:r>
              <a:rPr lang="en-US" dirty="0"/>
              <a:t>Meet the Presenters</a:t>
            </a:r>
          </a:p>
        </p:txBody>
      </p:sp>
      <p:pic>
        <p:nvPicPr>
          <p:cNvPr id="5" name="Picture 4" descr="A person in a suit&#10;&#10;Description automatically generated">
            <a:extLst>
              <a:ext uri="{FF2B5EF4-FFF2-40B4-BE49-F238E27FC236}">
                <a16:creationId xmlns:a16="http://schemas.microsoft.com/office/drawing/2014/main" id="{15CCEA63-9167-EA5A-5E3A-BFE0A4C1A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933" y="1639109"/>
            <a:ext cx="2882087" cy="3367054"/>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56C8AF66-0481-87EE-A73B-721C3ED79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416" y="1639109"/>
            <a:ext cx="2693401" cy="3485577"/>
          </a:xfrm>
          <a:prstGeom prst="rect">
            <a:avLst/>
          </a:prstGeom>
        </p:spPr>
      </p:pic>
      <p:pic>
        <p:nvPicPr>
          <p:cNvPr id="9" name="Picture 8" descr="A person with short brown hair wearing a black shirt and a snake skin jacket&#10;&#10;Description automatically generated">
            <a:extLst>
              <a:ext uri="{FF2B5EF4-FFF2-40B4-BE49-F238E27FC236}">
                <a16:creationId xmlns:a16="http://schemas.microsoft.com/office/drawing/2014/main" id="{8CF4D403-4E35-4B8E-CBED-D4D9CD96E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432" y="1733313"/>
            <a:ext cx="2219635" cy="3391373"/>
          </a:xfrm>
          <a:prstGeom prst="rect">
            <a:avLst/>
          </a:prstGeom>
        </p:spPr>
      </p:pic>
      <p:sp>
        <p:nvSpPr>
          <p:cNvPr id="10" name="TextBox 9">
            <a:extLst>
              <a:ext uri="{FF2B5EF4-FFF2-40B4-BE49-F238E27FC236}">
                <a16:creationId xmlns:a16="http://schemas.microsoft.com/office/drawing/2014/main" id="{C9F672A9-C612-DE6A-AD33-7FA6226B9AB7}"/>
              </a:ext>
            </a:extLst>
          </p:cNvPr>
          <p:cNvSpPr txBox="1"/>
          <p:nvPr/>
        </p:nvSpPr>
        <p:spPr>
          <a:xfrm>
            <a:off x="4993713" y="5299561"/>
            <a:ext cx="2575104" cy="369332"/>
          </a:xfrm>
          <a:prstGeom prst="rect">
            <a:avLst/>
          </a:prstGeom>
          <a:noFill/>
        </p:spPr>
        <p:txBody>
          <a:bodyPr wrap="square" rtlCol="0">
            <a:spAutoFit/>
          </a:bodyPr>
          <a:lstStyle/>
          <a:p>
            <a:r>
              <a:rPr lang="en-US" dirty="0"/>
              <a:t>Dr. Matthew Rossheim</a:t>
            </a:r>
          </a:p>
        </p:txBody>
      </p:sp>
      <p:sp>
        <p:nvSpPr>
          <p:cNvPr id="11" name="TextBox 10">
            <a:extLst>
              <a:ext uri="{FF2B5EF4-FFF2-40B4-BE49-F238E27FC236}">
                <a16:creationId xmlns:a16="http://schemas.microsoft.com/office/drawing/2014/main" id="{674A542E-2B3E-DE5C-9B17-920B25A5CFDE}"/>
              </a:ext>
            </a:extLst>
          </p:cNvPr>
          <p:cNvSpPr txBox="1"/>
          <p:nvPr/>
        </p:nvSpPr>
        <p:spPr>
          <a:xfrm>
            <a:off x="9219166" y="5299561"/>
            <a:ext cx="2127979" cy="369332"/>
          </a:xfrm>
          <a:prstGeom prst="rect">
            <a:avLst/>
          </a:prstGeom>
          <a:noFill/>
        </p:spPr>
        <p:txBody>
          <a:bodyPr wrap="square" rtlCol="0">
            <a:spAutoFit/>
          </a:bodyPr>
          <a:lstStyle/>
          <a:p>
            <a:r>
              <a:rPr lang="en-US" dirty="0"/>
              <a:t>Sue Thau</a:t>
            </a:r>
          </a:p>
        </p:txBody>
      </p:sp>
      <p:sp>
        <p:nvSpPr>
          <p:cNvPr id="12" name="TextBox 11">
            <a:extLst>
              <a:ext uri="{FF2B5EF4-FFF2-40B4-BE49-F238E27FC236}">
                <a16:creationId xmlns:a16="http://schemas.microsoft.com/office/drawing/2014/main" id="{0CD772E1-ACD5-0A8A-255E-4CAA8D396AAF}"/>
              </a:ext>
            </a:extLst>
          </p:cNvPr>
          <p:cNvSpPr txBox="1"/>
          <p:nvPr/>
        </p:nvSpPr>
        <p:spPr>
          <a:xfrm>
            <a:off x="1504320" y="5299561"/>
            <a:ext cx="1839044" cy="369332"/>
          </a:xfrm>
          <a:prstGeom prst="rect">
            <a:avLst/>
          </a:prstGeom>
          <a:noFill/>
        </p:spPr>
        <p:txBody>
          <a:bodyPr wrap="square" rtlCol="0">
            <a:spAutoFit/>
          </a:bodyPr>
          <a:lstStyle/>
          <a:p>
            <a:r>
              <a:rPr lang="en-US" dirty="0"/>
              <a:t>Dr. Ken Winters</a:t>
            </a:r>
          </a:p>
        </p:txBody>
      </p:sp>
      <p:pic>
        <p:nvPicPr>
          <p:cNvPr id="13" name="Picture 12">
            <a:extLst>
              <a:ext uri="{FF2B5EF4-FFF2-40B4-BE49-F238E27FC236}">
                <a16:creationId xmlns:a16="http://schemas.microsoft.com/office/drawing/2014/main" id="{C54943F2-5144-9F7E-FA7C-20703C7BB938}"/>
              </a:ext>
            </a:extLst>
          </p:cNvPr>
          <p:cNvPicPr>
            <a:picLocks noChangeAspect="1"/>
          </p:cNvPicPr>
          <p:nvPr/>
        </p:nvPicPr>
        <p:blipFill>
          <a:blip r:embed="rId6"/>
          <a:stretch>
            <a:fillRect/>
          </a:stretch>
        </p:blipFill>
        <p:spPr>
          <a:xfrm>
            <a:off x="7016047" y="6077644"/>
            <a:ext cx="5175953" cy="780356"/>
          </a:xfrm>
          <a:prstGeom prst="rect">
            <a:avLst/>
          </a:prstGeom>
        </p:spPr>
      </p:pic>
    </p:spTree>
    <p:extLst>
      <p:ext uri="{BB962C8B-B14F-4D97-AF65-F5344CB8AC3E}">
        <p14:creationId xmlns:p14="http://schemas.microsoft.com/office/powerpoint/2010/main" val="2594882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Delta 8 Vapes and Edibles</a:t>
            </a:r>
          </a:p>
        </p:txBody>
      </p:sp>
      <p:pic>
        <p:nvPicPr>
          <p:cNvPr id="4" name="Content Placeholder 3" descr="delta 8 vape cart.jpg"/>
          <p:cNvPicPr>
            <a:picLocks noGrp="1" noChangeAspect="1"/>
          </p:cNvPicPr>
          <p:nvPr>
            <p:ph idx="4294967295"/>
          </p:nvPr>
        </p:nvPicPr>
        <p:blipFill>
          <a:blip r:embed="rId2" cstate="print"/>
          <a:stretch>
            <a:fillRect/>
          </a:stretch>
        </p:blipFill>
        <p:spPr>
          <a:xfrm>
            <a:off x="7839075" y="1825625"/>
            <a:ext cx="4352925" cy="4351338"/>
          </a:xfrm>
        </p:spPr>
      </p:pic>
      <p:pic>
        <p:nvPicPr>
          <p:cNvPr id="5" name="Picture 4" descr="Delta 8 Gummies Chillum.jpg"/>
          <p:cNvPicPr>
            <a:picLocks noChangeAspect="1"/>
          </p:cNvPicPr>
          <p:nvPr/>
        </p:nvPicPr>
        <p:blipFill>
          <a:blip r:embed="rId3" cstate="print"/>
          <a:stretch>
            <a:fillRect/>
          </a:stretch>
        </p:blipFill>
        <p:spPr>
          <a:xfrm>
            <a:off x="2606930" y="2110626"/>
            <a:ext cx="4360608" cy="4614977"/>
          </a:xfrm>
          <a:prstGeom prst="rect">
            <a:avLst/>
          </a:prstGeom>
        </p:spPr>
      </p:pic>
      <p:pic>
        <p:nvPicPr>
          <p:cNvPr id="6" name="Picture 5" descr="CADCA Community - Prevention Network">
            <a:extLst>
              <a:ext uri="{FF2B5EF4-FFF2-40B4-BE49-F238E27FC236}">
                <a16:creationId xmlns:a16="http://schemas.microsoft.com/office/drawing/2014/main" id="{63EFEF39-67F8-B467-7475-47D867435E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255308" y="5741810"/>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45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66029F-CC49-48B1-B0C6-C08768316C27}"/>
              </a:ext>
            </a:extLst>
          </p:cNvPr>
          <p:cNvSpPr txBox="1"/>
          <p:nvPr/>
        </p:nvSpPr>
        <p:spPr>
          <a:xfrm>
            <a:off x="69410" y="0"/>
            <a:ext cx="12122590" cy="5678478"/>
          </a:xfrm>
          <a:prstGeom prst="rect">
            <a:avLst/>
          </a:prstGeom>
          <a:noFill/>
        </p:spPr>
        <p:txBody>
          <a:bodyPr wrap="square" rtlCol="0">
            <a:spAutoFit/>
          </a:bodyPr>
          <a:lstStyle/>
          <a:p>
            <a:pPr marL="0" marR="0">
              <a:lnSpc>
                <a:spcPct val="107000"/>
              </a:lnSpc>
              <a:spcBef>
                <a:spcPts val="0"/>
              </a:spcBef>
              <a:spcAft>
                <a:spcPts val="800"/>
              </a:spcAft>
            </a:pPr>
            <a:endParaRPr lang="en-US" sz="2000" b="1" dirty="0">
              <a:solidFill>
                <a:srgbClr val="263B88"/>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63B88"/>
                </a:solidFill>
                <a:effectLst/>
                <a:latin typeface="Aptos" panose="020B0004020202020204" pitchFamily="34" charset="0"/>
                <a:ea typeface="Aptos" panose="020B0004020202020204" pitchFamily="34" charset="0"/>
                <a:cs typeface="Times New Roman" panose="02020603050405020304" pitchFamily="18" charset="0"/>
              </a:rPr>
              <a:t>We propose that the following language be included in the Farm Bill reauthorization to change the definition of hemp to explicitly to exclude any synthetic and semi synthetic cannabinoids derived from hemp as follows:</a:t>
            </a:r>
          </a:p>
          <a:p>
            <a:pPr marL="0" marR="0">
              <a:lnSpc>
                <a:spcPct val="107000"/>
              </a:lnSpc>
              <a:spcBef>
                <a:spcPts val="0"/>
              </a:spcBef>
              <a:spcAft>
                <a:spcPts val="800"/>
              </a:spcAft>
            </a:pPr>
            <a:endParaRPr lang="en-US" sz="2000" b="1" dirty="0">
              <a:solidFill>
                <a:srgbClr val="263B88"/>
              </a:solidFill>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(1) HEMP.—</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(A) IN GENERAL.—The term “hemp” means the plant Cannabis sativa L. and any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part of that plant, including the seeds thereof and all derivatives, extracts, cannabinoids,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isomers, acids, salts, and salts of isomers, whether growing or not, with a total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tetrahydrocannabinol concentration (including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tetrahydrocannabinolic</a:t>
            </a:r>
            <a:r>
              <a:rPr lang="en-US" sz="1200" i="1" dirty="0">
                <a:effectLst/>
                <a:latin typeface="Aptos" panose="020B0004020202020204" pitchFamily="34" charset="0"/>
                <a:ea typeface="Aptos" panose="020B0004020202020204" pitchFamily="34" charset="0"/>
                <a:cs typeface="Times New Roman" panose="02020603050405020304" pitchFamily="18" charset="0"/>
              </a:rPr>
              <a:t> acid) of not more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than 0.3 percent in the plant on a dry weight basis.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(B) EXCLUSIONS.— The term “hemp” does not include: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(1) HEMP.—</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(A) IN GENERAL.—The term “hemp” means the plant Cannabis sativa L. and any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part of that plant, including the seeds thereof and all derivatives, extracts, cannabinoids,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isomers, acids, salts, and salts of isomers, whether growing or not, with a total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tetrahydrocannabinol concentration (including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tetrahydrocannabinolic</a:t>
            </a:r>
            <a:r>
              <a:rPr lang="en-US" sz="1200" i="1" dirty="0">
                <a:effectLst/>
                <a:latin typeface="Aptos" panose="020B0004020202020204" pitchFamily="34" charset="0"/>
                <a:ea typeface="Aptos" panose="020B0004020202020204" pitchFamily="34" charset="0"/>
                <a:cs typeface="Times New Roman" panose="02020603050405020304" pitchFamily="18" charset="0"/>
              </a:rPr>
              <a:t> acid) of not more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than 0.3 percent in the plant on a dry weight basis.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4" descr="CADCA Community - Prevention Network">
            <a:extLst>
              <a:ext uri="{FF2B5EF4-FFF2-40B4-BE49-F238E27FC236}">
                <a16:creationId xmlns:a16="http://schemas.microsoft.com/office/drawing/2014/main" id="{54E0388E-18ED-1D0B-DC9D-FABA1A9AA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8503147" y="5629287"/>
            <a:ext cx="3123959" cy="61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84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3645" y="863225"/>
            <a:ext cx="3980723" cy="4280207"/>
          </a:xfrm>
          <a:prstGeom prst="rect">
            <a:avLst/>
          </a:prstGeom>
        </p:spPr>
      </p:pic>
      <p:pic>
        <p:nvPicPr>
          <p:cNvPr id="3" name="object 3"/>
          <p:cNvPicPr/>
          <p:nvPr/>
        </p:nvPicPr>
        <p:blipFill>
          <a:blip r:embed="rId3" cstate="print"/>
          <a:stretch>
            <a:fillRect/>
          </a:stretch>
        </p:blipFill>
        <p:spPr>
          <a:xfrm>
            <a:off x="1289832" y="1172596"/>
            <a:ext cx="2791544" cy="3809999"/>
          </a:xfrm>
          <a:prstGeom prst="rect">
            <a:avLst/>
          </a:prstGeom>
        </p:spPr>
      </p:pic>
      <p:sp>
        <p:nvSpPr>
          <p:cNvPr id="4" name="TextBox 3">
            <a:extLst>
              <a:ext uri="{FF2B5EF4-FFF2-40B4-BE49-F238E27FC236}">
                <a16:creationId xmlns:a16="http://schemas.microsoft.com/office/drawing/2014/main" id="{D4085C4A-DD11-1FC3-D44A-B77A4AC54136}"/>
              </a:ext>
            </a:extLst>
          </p:cNvPr>
          <p:cNvSpPr txBox="1"/>
          <p:nvPr/>
        </p:nvSpPr>
        <p:spPr>
          <a:xfrm>
            <a:off x="1183907" y="5143432"/>
            <a:ext cx="2897469" cy="830997"/>
          </a:xfrm>
          <a:prstGeom prst="rect">
            <a:avLst/>
          </a:prstGeom>
          <a:noFill/>
        </p:spPr>
        <p:txBody>
          <a:bodyPr wrap="square" rtlCol="0">
            <a:spAutoFit/>
          </a:bodyPr>
          <a:lstStyle/>
          <a:p>
            <a:r>
              <a:rPr lang="en-US" sz="2400" b="1" dirty="0">
                <a:solidFill>
                  <a:srgbClr val="263B88"/>
                </a:solidFill>
                <a:latin typeface="Source Sans Pro" panose="020B0503030403020204" pitchFamily="34" charset="0"/>
              </a:rPr>
              <a:t>THC Infused Sourbelts</a:t>
            </a:r>
          </a:p>
        </p:txBody>
      </p:sp>
      <p:sp>
        <p:nvSpPr>
          <p:cNvPr id="5" name="TextBox 4">
            <a:extLst>
              <a:ext uri="{FF2B5EF4-FFF2-40B4-BE49-F238E27FC236}">
                <a16:creationId xmlns:a16="http://schemas.microsoft.com/office/drawing/2014/main" id="{F63C237D-17E0-77C3-CD06-EF0C446C7205}"/>
              </a:ext>
            </a:extLst>
          </p:cNvPr>
          <p:cNvSpPr txBox="1"/>
          <p:nvPr/>
        </p:nvSpPr>
        <p:spPr>
          <a:xfrm>
            <a:off x="5792804" y="5374264"/>
            <a:ext cx="2897469" cy="461665"/>
          </a:xfrm>
          <a:prstGeom prst="rect">
            <a:avLst/>
          </a:prstGeom>
          <a:noFill/>
        </p:spPr>
        <p:txBody>
          <a:bodyPr wrap="square" rtlCol="0">
            <a:spAutoFit/>
          </a:bodyPr>
          <a:lstStyle/>
          <a:p>
            <a:r>
              <a:rPr lang="en-US" sz="2400" b="1" dirty="0">
                <a:solidFill>
                  <a:srgbClr val="263B88"/>
                </a:solidFill>
                <a:latin typeface="Source Sans Pro" panose="020B0503030403020204" pitchFamily="34" charset="0"/>
              </a:rPr>
              <a:t>Regular Sourbelts</a:t>
            </a:r>
          </a:p>
        </p:txBody>
      </p:sp>
      <p:sp>
        <p:nvSpPr>
          <p:cNvPr id="7" name="Title 6">
            <a:extLst>
              <a:ext uri="{FF2B5EF4-FFF2-40B4-BE49-F238E27FC236}">
                <a16:creationId xmlns:a16="http://schemas.microsoft.com/office/drawing/2014/main" id="{AFFF83BB-1B0A-CF10-1C39-A1BB2E3BE915}"/>
              </a:ext>
            </a:extLst>
          </p:cNvPr>
          <p:cNvSpPr>
            <a:spLocks noGrp="1"/>
          </p:cNvSpPr>
          <p:nvPr>
            <p:ph type="title"/>
          </p:nvPr>
        </p:nvSpPr>
        <p:spPr/>
        <p:txBody>
          <a:bodyPr/>
          <a:lstStyle/>
          <a:p>
            <a:endParaRPr lang="en-US" dirty="0"/>
          </a:p>
        </p:txBody>
      </p:sp>
      <p:pic>
        <p:nvPicPr>
          <p:cNvPr id="8" name="Picture 7" descr="CADCA Community - Prevention Network">
            <a:extLst>
              <a:ext uri="{FF2B5EF4-FFF2-40B4-BE49-F238E27FC236}">
                <a16:creationId xmlns:a16="http://schemas.microsoft.com/office/drawing/2014/main" id="{C64D6A78-A0F3-1DC6-0315-A75387E5B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443957" y="5835929"/>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2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416" y="5055106"/>
            <a:ext cx="9951208" cy="1325563"/>
          </a:xfrm>
          <a:prstGeom prst="rect">
            <a:avLst/>
          </a:prstGeom>
        </p:spPr>
        <p:txBody>
          <a:bodyPr vert="horz" wrap="square" lIns="0" tIns="12065" rIns="0" bIns="0" rtlCol="0">
            <a:spAutoFit/>
          </a:bodyPr>
          <a:lstStyle/>
          <a:p>
            <a:pPr marL="12700">
              <a:lnSpc>
                <a:spcPct val="100000"/>
              </a:lnSpc>
              <a:spcBef>
                <a:spcPts val="95"/>
              </a:spcBef>
            </a:pPr>
            <a:r>
              <a:rPr spc="195" dirty="0">
                <a:solidFill>
                  <a:srgbClr val="253A87"/>
                </a:solidFill>
              </a:rPr>
              <a:t>THC</a:t>
            </a:r>
            <a:r>
              <a:rPr spc="-80" dirty="0">
                <a:solidFill>
                  <a:srgbClr val="253A87"/>
                </a:solidFill>
              </a:rPr>
              <a:t> </a:t>
            </a:r>
            <a:r>
              <a:rPr spc="100" dirty="0">
                <a:solidFill>
                  <a:srgbClr val="253A87"/>
                </a:solidFill>
              </a:rPr>
              <a:t>Infused</a:t>
            </a:r>
            <a:r>
              <a:rPr lang="en-US" spc="100" dirty="0">
                <a:solidFill>
                  <a:srgbClr val="253A87"/>
                </a:solidFill>
              </a:rPr>
              <a:t> Doritos</a:t>
            </a:r>
            <a:endParaRPr spc="100" dirty="0">
              <a:solidFill>
                <a:srgbClr val="253A87"/>
              </a:solidFill>
            </a:endParaRPr>
          </a:p>
        </p:txBody>
      </p:sp>
      <p:pic>
        <p:nvPicPr>
          <p:cNvPr id="3" name="object 3"/>
          <p:cNvPicPr/>
          <p:nvPr/>
        </p:nvPicPr>
        <p:blipFill>
          <a:blip r:embed="rId2" cstate="print"/>
          <a:stretch>
            <a:fillRect/>
          </a:stretch>
        </p:blipFill>
        <p:spPr>
          <a:xfrm>
            <a:off x="1315453" y="502118"/>
            <a:ext cx="3191255" cy="4235195"/>
          </a:xfrm>
          <a:prstGeom prst="rect">
            <a:avLst/>
          </a:prstGeom>
        </p:spPr>
      </p:pic>
      <p:pic>
        <p:nvPicPr>
          <p:cNvPr id="4" name="object 3">
            <a:extLst>
              <a:ext uri="{FF2B5EF4-FFF2-40B4-BE49-F238E27FC236}">
                <a16:creationId xmlns:a16="http://schemas.microsoft.com/office/drawing/2014/main" id="{11CA130F-B457-BE4E-0638-65472858E7D8}"/>
              </a:ext>
            </a:extLst>
          </p:cNvPr>
          <p:cNvPicPr/>
          <p:nvPr/>
        </p:nvPicPr>
        <p:blipFill>
          <a:blip r:embed="rId3" cstate="print"/>
          <a:stretch>
            <a:fillRect/>
          </a:stretch>
        </p:blipFill>
        <p:spPr>
          <a:xfrm>
            <a:off x="7838970" y="704087"/>
            <a:ext cx="3133830" cy="4351019"/>
          </a:xfrm>
          <a:prstGeom prst="rect">
            <a:avLst/>
          </a:prstGeom>
        </p:spPr>
      </p:pic>
      <p:sp>
        <p:nvSpPr>
          <p:cNvPr id="5" name="object 2">
            <a:extLst>
              <a:ext uri="{FF2B5EF4-FFF2-40B4-BE49-F238E27FC236}">
                <a16:creationId xmlns:a16="http://schemas.microsoft.com/office/drawing/2014/main" id="{CC2AB005-082B-DE1D-1A4E-B30B4CBB3E9E}"/>
              </a:ext>
            </a:extLst>
          </p:cNvPr>
          <p:cNvSpPr txBox="1"/>
          <p:nvPr/>
        </p:nvSpPr>
        <p:spPr>
          <a:xfrm>
            <a:off x="7642172" y="5247505"/>
            <a:ext cx="3527425" cy="1366400"/>
          </a:xfrm>
          <a:prstGeom prst="rect">
            <a:avLst/>
          </a:prstGeom>
        </p:spPr>
        <p:txBody>
          <a:bodyPr vert="horz" wrap="square" lIns="0" tIns="12065" rIns="0" bIns="0" rtlCol="0">
            <a:spAutoFit/>
          </a:bodyPr>
          <a:lstStyle/>
          <a:p>
            <a:pPr marL="12700">
              <a:lnSpc>
                <a:spcPct val="100000"/>
              </a:lnSpc>
              <a:spcBef>
                <a:spcPts val="95"/>
              </a:spcBef>
            </a:pPr>
            <a:r>
              <a:rPr sz="4400" b="1" spc="135" dirty="0">
                <a:solidFill>
                  <a:srgbClr val="253A87"/>
                </a:solidFill>
                <a:latin typeface="Source Sans Pro" panose="020B0503030403020204" pitchFamily="34" charset="0"/>
                <a:cs typeface="Calibri"/>
              </a:rPr>
              <a:t>Regular</a:t>
            </a:r>
            <a:r>
              <a:rPr sz="4400" b="1" spc="-60" dirty="0">
                <a:solidFill>
                  <a:srgbClr val="253A87"/>
                </a:solidFill>
                <a:latin typeface="Source Sans Pro" panose="020B0503030403020204" pitchFamily="34" charset="0"/>
                <a:cs typeface="Calibri"/>
              </a:rPr>
              <a:t> </a:t>
            </a:r>
            <a:r>
              <a:rPr sz="4400" b="1" spc="85" dirty="0">
                <a:solidFill>
                  <a:srgbClr val="253A87"/>
                </a:solidFill>
                <a:latin typeface="Source Sans Pro" panose="020B0503030403020204" pitchFamily="34" charset="0"/>
                <a:cs typeface="Calibri"/>
              </a:rPr>
              <a:t>Doritos</a:t>
            </a:r>
            <a:endParaRPr sz="4400" dirty="0">
              <a:latin typeface="Source Sans Pro" panose="020B0503030403020204" pitchFamily="34" charset="0"/>
              <a:cs typeface="Calibri"/>
            </a:endParaRPr>
          </a:p>
        </p:txBody>
      </p:sp>
      <p:pic>
        <p:nvPicPr>
          <p:cNvPr id="7" name="Picture 6" descr="CADCA Community - Prevention Network">
            <a:extLst>
              <a:ext uri="{FF2B5EF4-FFF2-40B4-BE49-F238E27FC236}">
                <a16:creationId xmlns:a16="http://schemas.microsoft.com/office/drawing/2014/main" id="{A358F9C5-BD2A-CDE2-D720-680DF8386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608253" y="5815374"/>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78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C39A5-8E9A-749C-66C4-99AF682D3143}"/>
              </a:ext>
            </a:extLst>
          </p:cNvPr>
          <p:cNvSpPr>
            <a:spLocks noGrp="1"/>
          </p:cNvSpPr>
          <p:nvPr>
            <p:ph type="title"/>
          </p:nvPr>
        </p:nvSpPr>
        <p:spPr/>
        <p:txBody>
          <a:bodyPr/>
          <a:lstStyle/>
          <a:p>
            <a:endParaRPr lang="en-US" dirty="0"/>
          </a:p>
        </p:txBody>
      </p:sp>
      <p:pic>
        <p:nvPicPr>
          <p:cNvPr id="1026" name="Picture 2" descr="The Watermelon Delta 8 Seltzer from hi Seltzer sits among watermelon slices and cubes around pools of reflective water.">
            <a:extLst>
              <a:ext uri="{FF2B5EF4-FFF2-40B4-BE49-F238E27FC236}">
                <a16:creationId xmlns:a16="http://schemas.microsoft.com/office/drawing/2014/main" id="{27BC466B-2DEE-88B3-0A16-473ECEBA4F4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639758" y="834342"/>
            <a:ext cx="5476875" cy="5476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FB2F55-0869-DFEA-4F5D-A006A35EAC06}"/>
              </a:ext>
            </a:extLst>
          </p:cNvPr>
          <p:cNvSpPr txBox="1"/>
          <p:nvPr/>
        </p:nvSpPr>
        <p:spPr>
          <a:xfrm>
            <a:off x="141973" y="5454871"/>
            <a:ext cx="3034364" cy="646331"/>
          </a:xfrm>
          <a:prstGeom prst="rect">
            <a:avLst/>
          </a:prstGeom>
          <a:noFill/>
        </p:spPr>
        <p:txBody>
          <a:bodyPr wrap="square">
            <a:spAutoFit/>
          </a:bodyPr>
          <a:lstStyle/>
          <a:p>
            <a:r>
              <a:rPr lang="en-US" dirty="0">
                <a:latin typeface="Source Sans Pro" panose="020B0503030403020204" pitchFamily="34" charset="0"/>
              </a:rPr>
              <a:t>https://hiseltzers.com/about-us/</a:t>
            </a:r>
          </a:p>
        </p:txBody>
      </p:sp>
      <p:pic>
        <p:nvPicPr>
          <p:cNvPr id="4" name="Picture 3" descr="CADCA Community - Prevention Network">
            <a:extLst>
              <a:ext uri="{FF2B5EF4-FFF2-40B4-BE49-F238E27FC236}">
                <a16:creationId xmlns:a16="http://schemas.microsoft.com/office/drawing/2014/main" id="{0866C581-CD83-CBD3-8B4B-DF7190AAD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418270" y="5778036"/>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369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7A9C-36A5-DA86-CF7A-ADC6259374F3}"/>
              </a:ext>
            </a:extLst>
          </p:cNvPr>
          <p:cNvSpPr>
            <a:spLocks noGrp="1"/>
          </p:cNvSpPr>
          <p:nvPr>
            <p:ph type="title"/>
          </p:nvPr>
        </p:nvSpPr>
        <p:spPr/>
        <p:txBody>
          <a:bodyPr/>
          <a:lstStyle/>
          <a:p>
            <a:r>
              <a:rPr lang="en-US" dirty="0"/>
              <a:t>DPCPs Carry Risk of Harm, Especially to Young People</a:t>
            </a:r>
          </a:p>
        </p:txBody>
      </p:sp>
      <p:sp>
        <p:nvSpPr>
          <p:cNvPr id="3" name="Content Placeholder 2">
            <a:extLst>
              <a:ext uri="{FF2B5EF4-FFF2-40B4-BE49-F238E27FC236}">
                <a16:creationId xmlns:a16="http://schemas.microsoft.com/office/drawing/2014/main" id="{7ABF11FF-0109-AB44-C9E4-6AEEEA065469}"/>
              </a:ext>
            </a:extLst>
          </p:cNvPr>
          <p:cNvSpPr>
            <a:spLocks noGrp="1"/>
          </p:cNvSpPr>
          <p:nvPr>
            <p:ph idx="4294967295"/>
          </p:nvPr>
        </p:nvSpPr>
        <p:spPr>
          <a:xfrm>
            <a:off x="1403350" y="1825625"/>
            <a:ext cx="9950450" cy="4351337"/>
          </a:xfrm>
        </p:spPr>
        <p:txBody>
          <a:bodyPr>
            <a:normAutofit/>
          </a:bodyPr>
          <a:lstStyle/>
          <a:p>
            <a:pPr marL="457200" indent="-457200">
              <a:buFont typeface="Arial" panose="020B0604020202020204" pitchFamily="34" charset="0"/>
              <a:buChar char="•"/>
            </a:pPr>
            <a:r>
              <a:rPr lang="en-US" sz="2400" dirty="0">
                <a:solidFill>
                  <a:schemeClr val="tx1"/>
                </a:solidFill>
              </a:rPr>
              <a:t>Most states </a:t>
            </a:r>
            <a:r>
              <a:rPr lang="en-US" sz="2400" b="1" dirty="0">
                <a:solidFill>
                  <a:schemeClr val="tx1"/>
                </a:solidFill>
              </a:rPr>
              <a:t>do not require testing for chemical contaminants, even though DPCPs are commonly synthesized using harsh solvents</a:t>
            </a:r>
            <a:r>
              <a:rPr lang="en-US" sz="2400" dirty="0">
                <a:solidFill>
                  <a:schemeClr val="tx1"/>
                </a:solidFill>
              </a:rPr>
              <a:t> known to be hazardous to human health. Potency limits are rare, despite conclusive evidence that more potent products carry higher risk of harms. Research supports that DPCP use is associated with </a:t>
            </a:r>
            <a:r>
              <a:rPr lang="en-US" sz="2400" b="1" dirty="0">
                <a:solidFill>
                  <a:schemeClr val="tx1"/>
                </a:solidFill>
              </a:rPr>
              <a:t>acute psychiatric, lung, chest, and heart disorders,</a:t>
            </a:r>
            <a:r>
              <a:rPr lang="en-US" sz="2400" dirty="0">
                <a:solidFill>
                  <a:schemeClr val="tx1"/>
                </a:solidFill>
              </a:rPr>
              <a:t> as well as injuries and poisonings.</a:t>
            </a:r>
          </a:p>
          <a:p>
            <a:pPr marL="457200" indent="-457200">
              <a:buFont typeface="Arial" panose="020B0604020202020204" pitchFamily="34" charset="0"/>
              <a:buChar char="•"/>
            </a:pPr>
            <a:r>
              <a:rPr lang="en-US" sz="2400" dirty="0">
                <a:solidFill>
                  <a:schemeClr val="tx1"/>
                </a:solidFill>
              </a:rPr>
              <a:t>DPCPs are also very new so, the short- and long-term risks from use are unknown. </a:t>
            </a:r>
            <a:r>
              <a:rPr lang="en-US" sz="2400" b="1" dirty="0">
                <a:solidFill>
                  <a:schemeClr val="tx1"/>
                </a:solidFill>
              </a:rPr>
              <a:t>DPCPs are consumed accidentally by children, </a:t>
            </a:r>
            <a:r>
              <a:rPr lang="en-US" sz="2400" dirty="0">
                <a:solidFill>
                  <a:schemeClr val="tx1"/>
                </a:solidFill>
              </a:rPr>
              <a:t>as evidenced by the large number of calls to Poison Control Centers involving minors because of poor labeling and a lack of child-proof containers.</a:t>
            </a:r>
          </a:p>
        </p:txBody>
      </p:sp>
      <p:sp>
        <p:nvSpPr>
          <p:cNvPr id="4" name="TextBox 3">
            <a:extLst>
              <a:ext uri="{FF2B5EF4-FFF2-40B4-BE49-F238E27FC236}">
                <a16:creationId xmlns:a16="http://schemas.microsoft.com/office/drawing/2014/main" id="{3DAE1853-684A-6BC8-9A05-B9604DF88D02}"/>
              </a:ext>
            </a:extLst>
          </p:cNvPr>
          <p:cNvSpPr txBox="1"/>
          <p:nvPr/>
        </p:nvSpPr>
        <p:spPr>
          <a:xfrm>
            <a:off x="1694046" y="5515243"/>
            <a:ext cx="7151571" cy="1323439"/>
          </a:xfrm>
          <a:prstGeom prst="rect">
            <a:avLst/>
          </a:prstGeom>
          <a:noFill/>
        </p:spPr>
        <p:txBody>
          <a:bodyPr wrap="square" rtlCol="0">
            <a:spAutoFit/>
          </a:bodyPr>
          <a:lstStyle/>
          <a:p>
            <a:r>
              <a:rPr lang="en-US" sz="800" dirty="0"/>
              <a:t>LoParco, C.R., Rossheim, M.E., Walters, S. T., Zhou, Z., Olsson, S., &amp; Sussman, S. (2023). Delta-8 tetrahydrocannabinol: a scoping review and commentary. Addiction, 118(6):1011–28. doi: 10.1111/add.16142</a:t>
            </a:r>
          </a:p>
          <a:p>
            <a:endParaRPr lang="en-US" sz="800" dirty="0"/>
          </a:p>
          <a:p>
            <a:r>
              <a:rPr lang="en-US" sz="800" dirty="0"/>
              <a:t>5 Leas, E.C., Harati, R.M., Satybaldiyeva, N., Morales, N.E., Huaker, S.L., Mejorado, T., &amp; Grant, I. (2023). Self-reported adverse events associated with</a:t>
            </a:r>
          </a:p>
          <a:p>
            <a:r>
              <a:rPr lang="en-US" sz="800" dirty="0"/>
              <a:t>Delta-8-Tetrahydrocannabinol (Delta-8-THC) Use. Journal of Cannabis Research, 5(15). doi: 10.1186/s42238-023-00191-y | 6 United States Food and Drug Administration (FDA). (2022). 5 Things to Know about Delta-8 Tetrahydrocannabinol – Delta-8 THC. https://www.fda.gov/consumers/</a:t>
            </a:r>
          </a:p>
          <a:p>
            <a:r>
              <a:rPr lang="en-US" sz="800" dirty="0"/>
              <a:t>consumer-updates/5-things-know-about-delta-8-tetrahydrocannabinol-delta-8-thc | 7 Bozman, M.E., Manoharan, S.V.R.R., Vasavada, T. (2022). Marijuana variant of concern: Delta 8-tetrahydrocannabinol (Delta-8-THC, Delta-8-THC). Psychiatry Research Case Reports,</a:t>
            </a:r>
          </a:p>
          <a:p>
            <a:r>
              <a:rPr lang="en-US" sz="800" dirty="0"/>
              <a:t>1(2). doi: 10.1016/j.psycr.2022.100028.</a:t>
            </a:r>
          </a:p>
          <a:p>
            <a:r>
              <a:rPr lang="en-US" sz="800" dirty="0"/>
              <a:t>10 https://www.fda.gov/food/alerts-advisories-safety-information/fda-warns-consumers-about-accidental-ingestion-children-food-products-containing-thc</a:t>
            </a:r>
          </a:p>
        </p:txBody>
      </p:sp>
    </p:spTree>
    <p:extLst>
      <p:ext uri="{BB962C8B-B14F-4D97-AF65-F5344CB8AC3E}">
        <p14:creationId xmlns:p14="http://schemas.microsoft.com/office/powerpoint/2010/main" val="301283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7E1FEF-32DE-97CD-7443-75F8EE72699C}"/>
              </a:ext>
            </a:extLst>
          </p:cNvPr>
          <p:cNvSpPr>
            <a:spLocks noGrp="1"/>
          </p:cNvSpPr>
          <p:nvPr>
            <p:ph type="title"/>
          </p:nvPr>
        </p:nvSpPr>
        <p:spPr/>
        <p:txBody>
          <a:bodyPr/>
          <a:lstStyle/>
          <a:p>
            <a:r>
              <a:rPr lang="en-US" dirty="0"/>
              <a:t>Delta-8 Drinks</a:t>
            </a:r>
          </a:p>
        </p:txBody>
      </p:sp>
      <p:sp>
        <p:nvSpPr>
          <p:cNvPr id="7" name="Content Placeholder 6">
            <a:extLst>
              <a:ext uri="{FF2B5EF4-FFF2-40B4-BE49-F238E27FC236}">
                <a16:creationId xmlns:a16="http://schemas.microsoft.com/office/drawing/2014/main" id="{3D252560-4486-48CF-8987-CF5FA3AE26A8}"/>
              </a:ext>
            </a:extLst>
          </p:cNvPr>
          <p:cNvSpPr>
            <a:spLocks noGrp="1"/>
          </p:cNvSpPr>
          <p:nvPr>
            <p:ph idx="4294967295"/>
          </p:nvPr>
        </p:nvSpPr>
        <p:spPr>
          <a:xfrm>
            <a:off x="1490183" y="1740565"/>
            <a:ext cx="9950450" cy="4351338"/>
          </a:xfrm>
        </p:spPr>
        <p:txBody>
          <a:bodyPr/>
          <a:lstStyle/>
          <a:p>
            <a:pPr marL="457200" indent="-457200">
              <a:buFont typeface="Arial" panose="020B0604020202020204" pitchFamily="34" charset="0"/>
              <a:buChar char="•"/>
            </a:pPr>
            <a:r>
              <a:rPr lang="en-US" dirty="0">
                <a:solidFill>
                  <a:schemeClr val="tx1"/>
                </a:solidFill>
              </a:rPr>
              <a:t>Texas retailer Spec’s Wine &amp; Spirits announced that it is entering the cannabis beverage business by striking a partnership with THC seltzer brand, hi Seltzer. The beverage brand features zero calories, zero sugar, no alcohol and each 12oz can contains 5 mg of delta-8 THC. hi Seltzer comes in Watermelon, Pineapple, Wild Berry, Real Cherry and Lemon Lime Flavors.</a:t>
            </a:r>
          </a:p>
        </p:txBody>
      </p:sp>
      <p:sp>
        <p:nvSpPr>
          <p:cNvPr id="5" name="Slide Number Placeholder 4">
            <a:extLst>
              <a:ext uri="{FF2B5EF4-FFF2-40B4-BE49-F238E27FC236}">
                <a16:creationId xmlns:a16="http://schemas.microsoft.com/office/drawing/2014/main" id="{846F343E-64C8-F72F-663E-DF2837B4605E}"/>
              </a:ext>
            </a:extLst>
          </p:cNvPr>
          <p:cNvSpPr>
            <a:spLocks noGrp="1"/>
          </p:cNvSpPr>
          <p:nvPr>
            <p:ph type="sldNum" sz="quarter" idx="4294967295"/>
          </p:nvPr>
        </p:nvSpPr>
        <p:spPr>
          <a:xfrm>
            <a:off x="0" y="0"/>
            <a:ext cx="0" cy="0"/>
          </a:xfrm>
        </p:spPr>
        <p:txBody>
          <a:bodyPr/>
          <a:lstStyle/>
          <a:p>
            <a:endParaRPr lang="en-US" dirty="0"/>
          </a:p>
        </p:txBody>
      </p:sp>
      <p:sp>
        <p:nvSpPr>
          <p:cNvPr id="8" name="TextBox 7">
            <a:extLst>
              <a:ext uri="{FF2B5EF4-FFF2-40B4-BE49-F238E27FC236}">
                <a16:creationId xmlns:a16="http://schemas.microsoft.com/office/drawing/2014/main" id="{4DA690DE-6570-90D7-F997-B96FA994BF1E}"/>
              </a:ext>
            </a:extLst>
          </p:cNvPr>
          <p:cNvSpPr txBox="1"/>
          <p:nvPr/>
        </p:nvSpPr>
        <p:spPr>
          <a:xfrm>
            <a:off x="1703672" y="5842535"/>
            <a:ext cx="5823284" cy="369332"/>
          </a:xfrm>
          <a:prstGeom prst="rect">
            <a:avLst/>
          </a:prstGeom>
          <a:noFill/>
        </p:spPr>
        <p:txBody>
          <a:bodyPr wrap="square" rtlCol="0">
            <a:spAutoFit/>
          </a:bodyPr>
          <a:lstStyle/>
          <a:p>
            <a:r>
              <a:rPr lang="en-US" sz="800" dirty="0">
                <a:latin typeface="Source Sans Pro" panose="020B0503030403020204" pitchFamily="34" charset="0"/>
              </a:rPr>
              <a:t>P. Pisano, Senior Vice President of Industry Affairs &amp; General Counsel, NBWA. Personal communication, February 5, 2024</a:t>
            </a:r>
            <a:r>
              <a:rPr lang="en-US" dirty="0"/>
              <a:t>.</a:t>
            </a:r>
          </a:p>
        </p:txBody>
      </p:sp>
      <p:pic>
        <p:nvPicPr>
          <p:cNvPr id="2" name="Picture 1" descr="CADCA Community - Prevention Network">
            <a:extLst>
              <a:ext uri="{FF2B5EF4-FFF2-40B4-BE49-F238E27FC236}">
                <a16:creationId xmlns:a16="http://schemas.microsoft.com/office/drawing/2014/main" id="{B1CB6200-B3CF-AFD3-8037-A031305317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9245252" y="5776714"/>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4432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DD5C-3D6E-43F4-B7A7-E2A5E179610B}"/>
              </a:ext>
            </a:extLst>
          </p:cNvPr>
          <p:cNvSpPr>
            <a:spLocks noGrp="1"/>
          </p:cNvSpPr>
          <p:nvPr>
            <p:ph type="title"/>
          </p:nvPr>
        </p:nvSpPr>
        <p:spPr/>
        <p:txBody>
          <a:bodyPr/>
          <a:lstStyle/>
          <a:p>
            <a:r>
              <a:rPr lang="en-US" dirty="0"/>
              <a:t>Delta-8 THC</a:t>
            </a:r>
          </a:p>
        </p:txBody>
      </p:sp>
      <p:sp>
        <p:nvSpPr>
          <p:cNvPr id="3" name="Content Placeholder 2">
            <a:extLst>
              <a:ext uri="{FF2B5EF4-FFF2-40B4-BE49-F238E27FC236}">
                <a16:creationId xmlns:a16="http://schemas.microsoft.com/office/drawing/2014/main" id="{234A9982-542D-46BB-8350-5EE608F1544F}"/>
              </a:ext>
            </a:extLst>
          </p:cNvPr>
          <p:cNvSpPr>
            <a:spLocks noGrp="1"/>
          </p:cNvSpPr>
          <p:nvPr>
            <p:ph idx="4294967295"/>
          </p:nvPr>
        </p:nvSpPr>
        <p:spPr>
          <a:xfrm>
            <a:off x="1403350" y="1593743"/>
            <a:ext cx="9950450" cy="4351338"/>
          </a:xfrm>
        </p:spPr>
        <p:txBody>
          <a:bodyPr>
            <a:normAutofit/>
          </a:bodyPr>
          <a:lstStyle/>
          <a:p>
            <a:pPr marL="457189" indent="-457189">
              <a:buFont typeface="Arial" panose="020B0604020202020204" pitchFamily="34" charset="0"/>
              <a:buChar char="•"/>
            </a:pPr>
            <a:r>
              <a:rPr lang="en-US" dirty="0">
                <a:solidFill>
                  <a:schemeClr val="tx1"/>
                </a:solidFill>
              </a:rPr>
              <a:t>Demand for Delta-8 THC products was up 144% in one year from 2020-2021.</a:t>
            </a:r>
          </a:p>
          <a:p>
            <a:pPr marL="457189" indent="-457189">
              <a:buFont typeface="Arial" panose="020B0604020202020204" pitchFamily="34" charset="0"/>
              <a:buChar char="•"/>
            </a:pPr>
            <a:r>
              <a:rPr lang="en-US" dirty="0">
                <a:solidFill>
                  <a:schemeClr val="tx1"/>
                </a:solidFill>
              </a:rPr>
              <a:t>It is sold in gas stations and marketed to children.</a:t>
            </a:r>
          </a:p>
          <a:p>
            <a:pPr marL="457189" indent="-457189">
              <a:buFont typeface="Arial" panose="020B0604020202020204" pitchFamily="34" charset="0"/>
              <a:buChar char="•"/>
            </a:pPr>
            <a:r>
              <a:rPr lang="en-US" dirty="0">
                <a:solidFill>
                  <a:schemeClr val="tx1"/>
                </a:solidFill>
              </a:rPr>
              <a:t>Industry leaders are introducing Delta-8 THC products despite a lack of regulation.</a:t>
            </a:r>
          </a:p>
          <a:p>
            <a:pPr marL="457189" indent="-457189">
              <a:buFont typeface="Arial" panose="020B0604020202020204" pitchFamily="34" charset="0"/>
              <a:buChar char="•"/>
            </a:pPr>
            <a:r>
              <a:rPr lang="en-US" dirty="0">
                <a:solidFill>
                  <a:schemeClr val="tx1"/>
                </a:solidFill>
              </a:rPr>
              <a:t>Companies are also introducing other unregulated products like Delta-10 THC.</a:t>
            </a:r>
          </a:p>
          <a:p>
            <a:pPr marL="457189" indent="-457189">
              <a:buFont typeface="Arial" panose="020B0604020202020204" pitchFamily="34" charset="0"/>
              <a:buChar char="•"/>
            </a:pPr>
            <a:r>
              <a:rPr lang="en-US" dirty="0">
                <a:solidFill>
                  <a:schemeClr val="tx1"/>
                </a:solidFill>
              </a:rPr>
              <a:t>Delta-8 THC sells for about $1,400/kg and is the “fastest growing segment” of the marijuana market.</a:t>
            </a:r>
          </a:p>
          <a:p>
            <a:pPr marL="457189" indent="-457189">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4137AF76-E6F8-4288-B08A-C95E6369B1C7}"/>
              </a:ext>
            </a:extLst>
          </p:cNvPr>
          <p:cNvSpPr txBox="1"/>
          <p:nvPr/>
        </p:nvSpPr>
        <p:spPr>
          <a:xfrm>
            <a:off x="1402592" y="5848136"/>
            <a:ext cx="4572000" cy="461665"/>
          </a:xfrm>
          <a:prstGeom prst="rect">
            <a:avLst/>
          </a:prstGeom>
          <a:noFill/>
        </p:spPr>
        <p:txBody>
          <a:bodyPr wrap="square">
            <a:spAutoFit/>
          </a:bodyPr>
          <a:lstStyle/>
          <a:p>
            <a:r>
              <a:rPr lang="en-US" sz="800" dirty="0"/>
              <a:t>Kary, T. (2021 June 2). Pot producers are pushing to clamp down on delta-8 THC. </a:t>
            </a:r>
            <a:r>
              <a:rPr lang="en-US" sz="800" i="1" dirty="0"/>
              <a:t>Bloomberg.</a:t>
            </a:r>
            <a:r>
              <a:rPr lang="en-US" sz="800" dirty="0"/>
              <a:t> </a:t>
            </a:r>
            <a:r>
              <a:rPr lang="en-US" sz="800" dirty="0">
                <a:hlinkClick r:id="rId2"/>
              </a:rPr>
              <a:t>https://www.bloomberg.com/news/articles/2021-06-02/a-pot-knockoff-sometimes-made-with-household-acid-draws-scrutiny</a:t>
            </a:r>
            <a:r>
              <a:rPr lang="en-US" sz="800" dirty="0"/>
              <a:t> </a:t>
            </a:r>
          </a:p>
        </p:txBody>
      </p:sp>
      <p:sp>
        <p:nvSpPr>
          <p:cNvPr id="7" name="TextBox 6">
            <a:extLst>
              <a:ext uri="{FF2B5EF4-FFF2-40B4-BE49-F238E27FC236}">
                <a16:creationId xmlns:a16="http://schemas.microsoft.com/office/drawing/2014/main" id="{88B45951-0847-ED74-632F-2ED88A5133F0}"/>
              </a:ext>
            </a:extLst>
          </p:cNvPr>
          <p:cNvSpPr txBox="1"/>
          <p:nvPr/>
        </p:nvSpPr>
        <p:spPr>
          <a:xfrm>
            <a:off x="1402592" y="6309801"/>
            <a:ext cx="6097604" cy="338554"/>
          </a:xfrm>
          <a:prstGeom prst="rect">
            <a:avLst/>
          </a:prstGeom>
          <a:noFill/>
        </p:spPr>
        <p:txBody>
          <a:bodyPr wrap="square">
            <a:spAutoFit/>
          </a:bodyPr>
          <a:lstStyle/>
          <a:p>
            <a:r>
              <a:rPr lang="en-US" sz="800" dirty="0"/>
              <a:t>Zhang, M. (2021 March 27). High anxiety over federal weed loophole. </a:t>
            </a:r>
            <a:r>
              <a:rPr lang="en-US" sz="800" i="1" dirty="0"/>
              <a:t>Politico</a:t>
            </a:r>
            <a:r>
              <a:rPr lang="en-US" sz="800" dirty="0"/>
              <a:t>. https://www.politico.com/news/2021/03/27/rise-of-delta-8-thc-478215</a:t>
            </a:r>
          </a:p>
        </p:txBody>
      </p:sp>
      <p:pic>
        <p:nvPicPr>
          <p:cNvPr id="4" name="Picture 3" descr="CADCA Community - Prevention Network">
            <a:extLst>
              <a:ext uri="{FF2B5EF4-FFF2-40B4-BE49-F238E27FC236}">
                <a16:creationId xmlns:a16="http://schemas.microsoft.com/office/drawing/2014/main" id="{3EBCEEDF-38DF-D090-FDB6-1A5CAE36D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337000" y="5826983"/>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441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2CEF1-BA61-47A1-F9AE-9568C7F4063F}"/>
              </a:ext>
            </a:extLst>
          </p:cNvPr>
          <p:cNvSpPr>
            <a:spLocks noGrp="1"/>
          </p:cNvSpPr>
          <p:nvPr>
            <p:ph type="title"/>
          </p:nvPr>
        </p:nvSpPr>
        <p:spPr/>
        <p:txBody>
          <a:bodyPr/>
          <a:lstStyle/>
          <a:p>
            <a:endParaRPr lang="en-US" dirty="0"/>
          </a:p>
        </p:txBody>
      </p:sp>
      <p:pic>
        <p:nvPicPr>
          <p:cNvPr id="2050" name="Picture 2" descr="A condensation-chilled Lemon Lime Delta 8 Seltzer can from hi Seltzer lies against a background of the blue sky.">
            <a:extLst>
              <a:ext uri="{FF2B5EF4-FFF2-40B4-BE49-F238E27FC236}">
                <a16:creationId xmlns:a16="http://schemas.microsoft.com/office/drawing/2014/main" id="{D5ECF806-EA5B-4810-506D-FD68D1B61D3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255333" y="1301713"/>
            <a:ext cx="10245725" cy="4705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E07B22-D281-4EA6-D412-69B886C38AB2}"/>
              </a:ext>
            </a:extLst>
          </p:cNvPr>
          <p:cNvSpPr txBox="1"/>
          <p:nvPr/>
        </p:nvSpPr>
        <p:spPr>
          <a:xfrm>
            <a:off x="1720515" y="6269072"/>
            <a:ext cx="6097604" cy="369332"/>
          </a:xfrm>
          <a:prstGeom prst="rect">
            <a:avLst/>
          </a:prstGeom>
          <a:noFill/>
        </p:spPr>
        <p:txBody>
          <a:bodyPr wrap="square">
            <a:spAutoFit/>
          </a:bodyPr>
          <a:lstStyle/>
          <a:p>
            <a:r>
              <a:rPr lang="en-US" dirty="0">
                <a:latin typeface="Source Sans Pro" panose="020B0503030403020204" pitchFamily="34" charset="0"/>
              </a:rPr>
              <a:t>https://hiseltzers.com/about-us/</a:t>
            </a:r>
          </a:p>
        </p:txBody>
      </p:sp>
      <p:pic>
        <p:nvPicPr>
          <p:cNvPr id="4" name="Picture 3" descr="CADCA Community - Prevention Network">
            <a:extLst>
              <a:ext uri="{FF2B5EF4-FFF2-40B4-BE49-F238E27FC236}">
                <a16:creationId xmlns:a16="http://schemas.microsoft.com/office/drawing/2014/main" id="{4BCCA963-A21F-8BA1-29B8-532A17CD3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7623930" y="6143951"/>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398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44539" y="2230498"/>
            <a:ext cx="9310755" cy="3946273"/>
          </a:xfrm>
          <a:prstGeom prst="rect">
            <a:avLst/>
          </a:prstGeom>
        </p:spPr>
      </p:pic>
      <p:sp>
        <p:nvSpPr>
          <p:cNvPr id="4" name="Title 3">
            <a:extLst>
              <a:ext uri="{FF2B5EF4-FFF2-40B4-BE49-F238E27FC236}">
                <a16:creationId xmlns:a16="http://schemas.microsoft.com/office/drawing/2014/main" id="{3C040533-768C-D92D-EBC3-E82DA8F371C8}"/>
              </a:ext>
            </a:extLst>
          </p:cNvPr>
          <p:cNvSpPr>
            <a:spLocks noGrp="1"/>
          </p:cNvSpPr>
          <p:nvPr>
            <p:ph type="title"/>
          </p:nvPr>
        </p:nvSpPr>
        <p:spPr/>
        <p:txBody>
          <a:bodyPr/>
          <a:lstStyle/>
          <a:p>
            <a:endParaRPr lang="en-US" dirty="0"/>
          </a:p>
        </p:txBody>
      </p:sp>
      <p:pic>
        <p:nvPicPr>
          <p:cNvPr id="5" name="Picture 4" descr="CADCA Community - Prevention Network">
            <a:extLst>
              <a:ext uri="{FF2B5EF4-FFF2-40B4-BE49-F238E27FC236}">
                <a16:creationId xmlns:a16="http://schemas.microsoft.com/office/drawing/2014/main" id="{B1626C03-0950-C207-CBE0-36B091EBB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325981" y="5741618"/>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5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6701" y="5182292"/>
            <a:ext cx="177737" cy="4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eaLnBrk="0" fontAlgn="base" hangingPunct="0">
              <a:spcBef>
                <a:spcPct val="0"/>
              </a:spcBef>
              <a:spcAft>
                <a:spcPct val="0"/>
              </a:spcAft>
              <a:buClrTx/>
              <a:buNone/>
              <a:defRPr/>
            </a:pPr>
            <a:endParaRPr kumimoji="0" lang="en-US" altLang="en-US" sz="2400" dirty="0">
              <a:solidFill>
                <a:srgbClr val="000000"/>
              </a:solidFill>
              <a:latin typeface="Times New Roman" pitchFamily="18" charset="0"/>
            </a:endParaRPr>
          </a:p>
        </p:txBody>
      </p:sp>
      <p:sp>
        <p:nvSpPr>
          <p:cNvPr id="28676" name="Line 4"/>
          <p:cNvSpPr>
            <a:spLocks noChangeShapeType="1"/>
          </p:cNvSpPr>
          <p:nvPr/>
        </p:nvSpPr>
        <p:spPr bwMode="auto">
          <a:xfrm>
            <a:off x="5105440" y="1600200"/>
            <a:ext cx="533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eaLnBrk="0" fontAlgn="base" hangingPunct="0">
              <a:spcBef>
                <a:spcPct val="0"/>
              </a:spcBef>
              <a:spcAft>
                <a:spcPct val="0"/>
              </a:spcAft>
              <a:defRPr/>
            </a:pPr>
            <a:endParaRPr lang="en-US" sz="2500" dirty="0">
              <a:solidFill>
                <a:srgbClr val="000000"/>
              </a:solidFill>
              <a:latin typeface="Times New Roman" pitchFamily="18" charset="0"/>
            </a:endParaRPr>
          </a:p>
        </p:txBody>
      </p:sp>
      <p:sp>
        <p:nvSpPr>
          <p:cNvPr id="5126" name="Rectangle 6"/>
          <p:cNvSpPr>
            <a:spLocks noChangeArrowheads="1"/>
          </p:cNvSpPr>
          <p:nvPr/>
        </p:nvSpPr>
        <p:spPr bwMode="auto">
          <a:xfrm>
            <a:off x="7761922" y="3120691"/>
            <a:ext cx="3363278" cy="137510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algn="ctr" eaLnBrk="0" fontAlgn="base" hangingPunct="0">
              <a:spcBef>
                <a:spcPct val="0"/>
              </a:spcBef>
              <a:spcAft>
                <a:spcPct val="0"/>
              </a:spcAft>
              <a:defRPr/>
            </a:pPr>
            <a:r>
              <a:rPr lang="en-US" sz="2400" b="1" dirty="0">
                <a:solidFill>
                  <a:srgbClr val="000000"/>
                </a:solidFill>
                <a:latin typeface="Tahoma" pitchFamily="34" charset="0"/>
              </a:rPr>
              <a:t>2. Semi-Synthetics </a:t>
            </a:r>
          </a:p>
          <a:p>
            <a:pPr algn="ctr" eaLnBrk="0" fontAlgn="base" hangingPunct="0">
              <a:spcBef>
                <a:spcPct val="0"/>
              </a:spcBef>
              <a:spcAft>
                <a:spcPct val="0"/>
              </a:spcAft>
              <a:defRPr/>
            </a:pPr>
            <a:r>
              <a:rPr lang="en-US" sz="2400" b="1" dirty="0">
                <a:solidFill>
                  <a:srgbClr val="000000"/>
                </a:solidFill>
                <a:latin typeface="Tahoma" pitchFamily="34" charset="0"/>
              </a:rPr>
              <a:t>(Analogs)</a:t>
            </a:r>
            <a:endParaRPr lang="en-US" sz="2000" b="1" dirty="0">
              <a:solidFill>
                <a:srgbClr val="000000"/>
              </a:solidFill>
              <a:latin typeface="Tahoma" pitchFamily="34" charset="0"/>
            </a:endParaRPr>
          </a:p>
        </p:txBody>
      </p:sp>
      <p:sp>
        <p:nvSpPr>
          <p:cNvPr id="28679" name="Line 7"/>
          <p:cNvSpPr>
            <a:spLocks noChangeShapeType="1"/>
          </p:cNvSpPr>
          <p:nvPr/>
        </p:nvSpPr>
        <p:spPr bwMode="auto">
          <a:xfrm flipH="1">
            <a:off x="6400800" y="4094967"/>
            <a:ext cx="299198" cy="13819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eaLnBrk="0" fontAlgn="base" hangingPunct="0">
              <a:spcBef>
                <a:spcPct val="0"/>
              </a:spcBef>
              <a:spcAft>
                <a:spcPct val="0"/>
              </a:spcAft>
              <a:defRPr/>
            </a:pPr>
            <a:endParaRPr lang="en-US" sz="2500" dirty="0">
              <a:solidFill>
                <a:srgbClr val="000000"/>
              </a:solidFill>
              <a:latin typeface="Times New Roman" pitchFamily="18" charset="0"/>
            </a:endParaRPr>
          </a:p>
        </p:txBody>
      </p:sp>
      <p:sp>
        <p:nvSpPr>
          <p:cNvPr id="28683" name="Line 11"/>
          <p:cNvSpPr>
            <a:spLocks noChangeShapeType="1"/>
          </p:cNvSpPr>
          <p:nvPr/>
        </p:nvSpPr>
        <p:spPr bwMode="auto">
          <a:xfrm>
            <a:off x="3915072" y="3692191"/>
            <a:ext cx="914400" cy="422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eaLnBrk="0" fontAlgn="base" hangingPunct="0">
              <a:spcBef>
                <a:spcPct val="0"/>
              </a:spcBef>
              <a:spcAft>
                <a:spcPct val="0"/>
              </a:spcAft>
              <a:defRPr/>
            </a:pPr>
            <a:endParaRPr lang="en-US" sz="2500" dirty="0">
              <a:solidFill>
                <a:srgbClr val="000000"/>
              </a:solidFill>
              <a:latin typeface="Times New Roman" pitchFamily="18" charset="0"/>
            </a:endParaRPr>
          </a:p>
        </p:txBody>
      </p:sp>
      <p:sp>
        <p:nvSpPr>
          <p:cNvPr id="13" name="Rectangle 10"/>
          <p:cNvSpPr>
            <a:spLocks noChangeArrowheads="1"/>
          </p:cNvSpPr>
          <p:nvPr/>
        </p:nvSpPr>
        <p:spPr bwMode="auto">
          <a:xfrm>
            <a:off x="1019697" y="3236744"/>
            <a:ext cx="29718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algn="ctr" eaLnBrk="0" fontAlgn="base" hangingPunct="0">
              <a:spcBef>
                <a:spcPct val="0"/>
              </a:spcBef>
              <a:spcAft>
                <a:spcPct val="0"/>
              </a:spcAft>
              <a:defRPr/>
            </a:pPr>
            <a:r>
              <a:rPr lang="en-US" sz="2400" b="1" dirty="0">
                <a:solidFill>
                  <a:srgbClr val="000000"/>
                </a:solidFill>
                <a:latin typeface="Tahoma" pitchFamily="34" charset="0"/>
              </a:rPr>
              <a:t>4. Summary</a:t>
            </a:r>
          </a:p>
        </p:txBody>
      </p:sp>
      <p:sp>
        <p:nvSpPr>
          <p:cNvPr id="10" name="Rectangle 3">
            <a:extLst>
              <a:ext uri="{FF2B5EF4-FFF2-40B4-BE49-F238E27FC236}">
                <a16:creationId xmlns:a16="http://schemas.microsoft.com/office/drawing/2014/main" id="{43968C8D-935A-49B3-BA3B-1AE8B64080BE}"/>
              </a:ext>
            </a:extLst>
          </p:cNvPr>
          <p:cNvSpPr>
            <a:spLocks noChangeArrowheads="1"/>
          </p:cNvSpPr>
          <p:nvPr/>
        </p:nvSpPr>
        <p:spPr bwMode="auto">
          <a:xfrm>
            <a:off x="3429000" y="112021"/>
            <a:ext cx="4038600" cy="1600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lvl1pPr marL="457200" indent="-4572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indent="0" algn="ctr" eaLnBrk="0" fontAlgn="base" hangingPunct="0">
              <a:spcBef>
                <a:spcPct val="0"/>
              </a:spcBef>
              <a:spcAft>
                <a:spcPct val="0"/>
              </a:spcAft>
              <a:buClrTx/>
              <a:buNone/>
              <a:defRPr/>
            </a:pPr>
            <a:r>
              <a:rPr kumimoji="0" lang="en-US" altLang="en-US" sz="2400" b="1" dirty="0">
                <a:solidFill>
                  <a:srgbClr val="000000"/>
                </a:solidFill>
              </a:rPr>
              <a:t>1. Background</a:t>
            </a:r>
          </a:p>
        </p:txBody>
      </p:sp>
      <p:sp>
        <p:nvSpPr>
          <p:cNvPr id="11" name="Rectangle 10"/>
          <p:cNvSpPr>
            <a:spLocks noChangeArrowheads="1"/>
          </p:cNvSpPr>
          <p:nvPr/>
        </p:nvSpPr>
        <p:spPr bwMode="auto">
          <a:xfrm>
            <a:off x="4447222" y="5241591"/>
            <a:ext cx="33147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algn="ctr" eaLnBrk="0" fontAlgn="base" hangingPunct="0">
              <a:spcBef>
                <a:spcPct val="0"/>
              </a:spcBef>
              <a:spcAft>
                <a:spcPct val="0"/>
              </a:spcAft>
              <a:defRPr/>
            </a:pPr>
            <a:r>
              <a:rPr lang="en-US" sz="2400" b="1" dirty="0">
                <a:solidFill>
                  <a:srgbClr val="000000"/>
                </a:solidFill>
                <a:latin typeface="Tahoma" pitchFamily="34" charset="0"/>
              </a:rPr>
              <a:t>3. Potency</a:t>
            </a:r>
          </a:p>
        </p:txBody>
      </p:sp>
      <p:sp>
        <p:nvSpPr>
          <p:cNvPr id="15" name="Line 11"/>
          <p:cNvSpPr>
            <a:spLocks noChangeShapeType="1"/>
          </p:cNvSpPr>
          <p:nvPr/>
        </p:nvSpPr>
        <p:spPr bwMode="auto">
          <a:xfrm>
            <a:off x="7010400" y="3692190"/>
            <a:ext cx="685800" cy="32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eaLnBrk="0" fontAlgn="base" hangingPunct="0">
              <a:spcBef>
                <a:spcPct val="0"/>
              </a:spcBef>
              <a:spcAft>
                <a:spcPct val="0"/>
              </a:spcAft>
              <a:defRPr/>
            </a:pPr>
            <a:endParaRPr lang="en-US" sz="2500" dirty="0">
              <a:solidFill>
                <a:srgbClr val="000000"/>
              </a:solidFill>
              <a:latin typeface="Times New Roman"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272" y="2286000"/>
            <a:ext cx="2895375" cy="2249566"/>
          </a:xfrm>
          <a:prstGeom prst="rect">
            <a:avLst/>
          </a:prstGeom>
        </p:spPr>
      </p:pic>
    </p:spTree>
    <p:extLst>
      <p:ext uri="{BB962C8B-B14F-4D97-AF65-F5344CB8AC3E}">
        <p14:creationId xmlns:p14="http://schemas.microsoft.com/office/powerpoint/2010/main" val="3384336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6671-F750-4B4F-8F96-900BE51C1532}"/>
              </a:ext>
            </a:extLst>
          </p:cNvPr>
          <p:cNvSpPr>
            <a:spLocks noGrp="1"/>
          </p:cNvSpPr>
          <p:nvPr>
            <p:ph type="title"/>
          </p:nvPr>
        </p:nvSpPr>
        <p:spPr/>
        <p:txBody>
          <a:bodyPr/>
          <a:lstStyle/>
          <a:p>
            <a:r>
              <a:rPr lang="en-US" dirty="0"/>
              <a:t>Concerns about Delta-8 THC</a:t>
            </a:r>
          </a:p>
        </p:txBody>
      </p:sp>
      <p:sp>
        <p:nvSpPr>
          <p:cNvPr id="3" name="Content Placeholder 2">
            <a:extLst>
              <a:ext uri="{FF2B5EF4-FFF2-40B4-BE49-F238E27FC236}">
                <a16:creationId xmlns:a16="http://schemas.microsoft.com/office/drawing/2014/main" id="{28AFA317-F320-4A59-9BB0-DDB5886BA7A9}"/>
              </a:ext>
            </a:extLst>
          </p:cNvPr>
          <p:cNvSpPr>
            <a:spLocks noGrp="1"/>
          </p:cNvSpPr>
          <p:nvPr>
            <p:ph idx="4294967295"/>
          </p:nvPr>
        </p:nvSpPr>
        <p:spPr>
          <a:xfrm>
            <a:off x="1402592" y="1747653"/>
            <a:ext cx="9950450" cy="4351338"/>
          </a:xfrm>
        </p:spPr>
        <p:txBody>
          <a:bodyPr>
            <a:normAutofit/>
          </a:bodyPr>
          <a:lstStyle/>
          <a:p>
            <a:pPr marL="457189" indent="-457189">
              <a:buFont typeface="Arial" panose="020B0604020202020204" pitchFamily="34" charset="0"/>
              <a:buChar char="•"/>
            </a:pPr>
            <a:r>
              <a:rPr lang="en-US" dirty="0">
                <a:solidFill>
                  <a:schemeClr val="tx1"/>
                </a:solidFill>
              </a:rPr>
              <a:t>The U.S. Cannabis Council tested 16 Delta-8 THC products and found that, on average 15 of the 16 products had more than 10 times the legal limit for THC.</a:t>
            </a:r>
          </a:p>
          <a:p>
            <a:pPr lvl="1"/>
            <a:r>
              <a:rPr lang="en-US" dirty="0">
                <a:solidFill>
                  <a:schemeClr val="tx1"/>
                </a:solidFill>
              </a:rPr>
              <a:t>7 samples also exceeded limits for copper, chromium and nickel.</a:t>
            </a:r>
          </a:p>
          <a:p>
            <a:pPr marL="457189" indent="-457189">
              <a:buFont typeface="Arial" panose="020B0604020202020204" pitchFamily="34" charset="0"/>
              <a:buChar char="•"/>
            </a:pPr>
            <a:r>
              <a:rPr lang="en-US" dirty="0">
                <a:solidFill>
                  <a:schemeClr val="tx1"/>
                </a:solidFill>
              </a:rPr>
              <a:t>Delta-8 THC is the “bathtub gin” of the marijuana world and can also contain lead.</a:t>
            </a:r>
          </a:p>
        </p:txBody>
      </p:sp>
      <p:sp>
        <p:nvSpPr>
          <p:cNvPr id="5" name="TextBox 4">
            <a:extLst>
              <a:ext uri="{FF2B5EF4-FFF2-40B4-BE49-F238E27FC236}">
                <a16:creationId xmlns:a16="http://schemas.microsoft.com/office/drawing/2014/main" id="{ECD6697B-EE96-4D0C-AE20-A6A70301A11A}"/>
              </a:ext>
            </a:extLst>
          </p:cNvPr>
          <p:cNvSpPr txBox="1"/>
          <p:nvPr/>
        </p:nvSpPr>
        <p:spPr>
          <a:xfrm>
            <a:off x="2484223" y="5274565"/>
            <a:ext cx="4572000" cy="461665"/>
          </a:xfrm>
          <a:prstGeom prst="rect">
            <a:avLst/>
          </a:prstGeom>
          <a:noFill/>
        </p:spPr>
        <p:txBody>
          <a:bodyPr wrap="square">
            <a:spAutoFit/>
          </a:bodyPr>
          <a:lstStyle/>
          <a:p>
            <a:r>
              <a:rPr lang="en-US" sz="800" dirty="0"/>
              <a:t>Kary, T. (2021 June 2). Pot producers are pushing to clamp down on delta-8 THC. </a:t>
            </a:r>
            <a:r>
              <a:rPr lang="en-US" sz="800" i="1" dirty="0"/>
              <a:t>Bloomberg.</a:t>
            </a:r>
            <a:r>
              <a:rPr lang="en-US" sz="800" dirty="0"/>
              <a:t> </a:t>
            </a:r>
            <a:r>
              <a:rPr lang="en-US" sz="800" dirty="0">
                <a:hlinkClick r:id="rId2"/>
              </a:rPr>
              <a:t>https://www.bloomberg.com/news/articles/2021-06-02/a-pot-knockoff-sometimes-made-with-household-acid-draws-scrutiny</a:t>
            </a:r>
            <a:r>
              <a:rPr lang="en-US" sz="800" dirty="0"/>
              <a:t> </a:t>
            </a:r>
          </a:p>
        </p:txBody>
      </p:sp>
      <p:pic>
        <p:nvPicPr>
          <p:cNvPr id="4" name="Picture 3" descr="CADCA Community - Prevention Network">
            <a:extLst>
              <a:ext uri="{FF2B5EF4-FFF2-40B4-BE49-F238E27FC236}">
                <a16:creationId xmlns:a16="http://schemas.microsoft.com/office/drawing/2014/main" id="{1D6BE6F8-5780-2D4E-C81B-52C51F33E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283803" y="5800226"/>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0118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Delta O THC Dummy Gummies</a:t>
            </a:r>
          </a:p>
        </p:txBody>
      </p:sp>
      <p:pic>
        <p:nvPicPr>
          <p:cNvPr id="4" name="Content Placeholder 3" descr="Delta O Gummies.jpg"/>
          <p:cNvPicPr>
            <a:picLocks noGrp="1" noChangeAspect="1"/>
          </p:cNvPicPr>
          <p:nvPr>
            <p:ph idx="4294967295"/>
          </p:nvPr>
        </p:nvPicPr>
        <p:blipFill>
          <a:blip r:embed="rId2" cstate="print"/>
          <a:stretch>
            <a:fillRect/>
          </a:stretch>
        </p:blipFill>
        <p:spPr>
          <a:xfrm>
            <a:off x="0" y="1676400"/>
            <a:ext cx="5060950" cy="4583113"/>
          </a:xfrm>
        </p:spPr>
      </p:pic>
      <p:sp>
        <p:nvSpPr>
          <p:cNvPr id="5" name="TextBox 4"/>
          <p:cNvSpPr txBox="1"/>
          <p:nvPr/>
        </p:nvSpPr>
        <p:spPr>
          <a:xfrm>
            <a:off x="7770570" y="4412397"/>
            <a:ext cx="2957311" cy="1384995"/>
          </a:xfrm>
          <a:prstGeom prst="rect">
            <a:avLst/>
          </a:prstGeom>
          <a:noFill/>
        </p:spPr>
        <p:txBody>
          <a:bodyPr wrap="square" rtlCol="0">
            <a:spAutoFit/>
          </a:bodyPr>
          <a:lstStyle/>
          <a:p>
            <a:r>
              <a:rPr lang="pl-PL" sz="2800">
                <a:latin typeface="Source Sans Pro" panose="020B0503030403020204" pitchFamily="34" charset="0"/>
              </a:rPr>
              <a:t>1 </a:t>
            </a:r>
            <a:r>
              <a:rPr lang="en-US" sz="2800" dirty="0">
                <a:latin typeface="Source Sans Pro" panose="020B0503030403020204" pitchFamily="34" charset="0"/>
              </a:rPr>
              <a:t>G</a:t>
            </a:r>
            <a:r>
              <a:rPr lang="pl-PL" sz="2800">
                <a:latin typeface="Source Sans Pro" panose="020B0503030403020204" pitchFamily="34" charset="0"/>
              </a:rPr>
              <a:t>ummy = </a:t>
            </a:r>
            <a:endParaRPr lang="en-US" sz="2800" dirty="0">
              <a:latin typeface="Source Sans Pro" panose="020B0503030403020204" pitchFamily="34" charset="0"/>
            </a:endParaRPr>
          </a:p>
          <a:p>
            <a:r>
              <a:rPr lang="pl-PL" sz="2800">
                <a:latin typeface="Source Sans Pro" panose="020B0503030403020204" pitchFamily="34" charset="0"/>
              </a:rPr>
              <a:t>25 mg THC-O</a:t>
            </a:r>
            <a:endParaRPr lang="en-US" sz="2800" dirty="0">
              <a:latin typeface="Source Sans Pro" panose="020B0503030403020204" pitchFamily="34" charset="0"/>
            </a:endParaRPr>
          </a:p>
          <a:p>
            <a:r>
              <a:rPr lang="en-US" sz="2800" dirty="0">
                <a:latin typeface="Source Sans Pro" panose="020B0503030403020204" pitchFamily="34" charset="0"/>
              </a:rPr>
              <a:t>10 per pack</a:t>
            </a:r>
          </a:p>
        </p:txBody>
      </p:sp>
      <p:pic>
        <p:nvPicPr>
          <p:cNvPr id="6" name="Picture 5" descr="THC O candy.JPG"/>
          <p:cNvPicPr>
            <a:picLocks noChangeAspect="1"/>
          </p:cNvPicPr>
          <p:nvPr/>
        </p:nvPicPr>
        <p:blipFill>
          <a:blip r:embed="rId3" cstate="print"/>
          <a:stretch>
            <a:fillRect/>
          </a:stretch>
        </p:blipFill>
        <p:spPr>
          <a:xfrm>
            <a:off x="7467600" y="1676400"/>
            <a:ext cx="3048000" cy="2743200"/>
          </a:xfrm>
          <a:prstGeom prst="rect">
            <a:avLst/>
          </a:prstGeom>
        </p:spPr>
      </p:pic>
      <p:pic>
        <p:nvPicPr>
          <p:cNvPr id="7" name="Picture 6" descr="CADCA Community - Prevention Network">
            <a:extLst>
              <a:ext uri="{FF2B5EF4-FFF2-40B4-BE49-F238E27FC236}">
                <a16:creationId xmlns:a16="http://schemas.microsoft.com/office/drawing/2014/main" id="{BB373EC3-D910-84DF-9581-6DAF4DDA7B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158419" y="5824360"/>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4915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3848EA-0D9C-B21B-B873-785FEEF7B9F4}"/>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7F0B3E5A-1638-F797-93F2-6537DF4C8C15}"/>
              </a:ext>
            </a:extLst>
          </p:cNvPr>
          <p:cNvPicPr>
            <a:picLocks noChangeAspect="1"/>
          </p:cNvPicPr>
          <p:nvPr/>
        </p:nvPicPr>
        <p:blipFill>
          <a:blip r:embed="rId2"/>
          <a:stretch>
            <a:fillRect/>
          </a:stretch>
        </p:blipFill>
        <p:spPr>
          <a:xfrm>
            <a:off x="3243262" y="266700"/>
            <a:ext cx="5705475" cy="6324600"/>
          </a:xfrm>
          <a:prstGeom prst="rect">
            <a:avLst/>
          </a:prstGeom>
        </p:spPr>
      </p:pic>
      <p:pic>
        <p:nvPicPr>
          <p:cNvPr id="8" name="Picture 4" descr="CADCA Community - Prevention Network">
            <a:extLst>
              <a:ext uri="{FF2B5EF4-FFF2-40B4-BE49-F238E27FC236}">
                <a16:creationId xmlns:a16="http://schemas.microsoft.com/office/drawing/2014/main" id="{4DAE7F82-E1DA-4CE6-2593-BB432EA19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099272" y="5741330"/>
            <a:ext cx="2561574" cy="50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624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641A-DFB6-B2DC-1F3F-D440954C2183}"/>
              </a:ext>
            </a:extLst>
          </p:cNvPr>
          <p:cNvSpPr>
            <a:spLocks noGrp="1"/>
          </p:cNvSpPr>
          <p:nvPr>
            <p:ph type="title"/>
          </p:nvPr>
        </p:nvSpPr>
        <p:spPr>
          <a:xfrm>
            <a:off x="1267913" y="2103437"/>
            <a:ext cx="9951208" cy="1325563"/>
          </a:xfrm>
        </p:spPr>
        <p:txBody>
          <a:bodyPr>
            <a:normAutofit fontScale="90000"/>
          </a:bodyPr>
          <a:lstStyle/>
          <a:p>
            <a:r>
              <a:rPr lang="en-US" dirty="0" err="1"/>
              <a:t>DPCPs</a:t>
            </a:r>
            <a:r>
              <a:rPr lang="en-US" dirty="0"/>
              <a:t> are available in all states in the U.S., even those states such as New York, that have banned these products.</a:t>
            </a:r>
          </a:p>
        </p:txBody>
      </p:sp>
      <p:sp>
        <p:nvSpPr>
          <p:cNvPr id="4" name="TextBox 3">
            <a:extLst>
              <a:ext uri="{FF2B5EF4-FFF2-40B4-BE49-F238E27FC236}">
                <a16:creationId xmlns:a16="http://schemas.microsoft.com/office/drawing/2014/main" id="{DB1BA4AB-37C8-B606-F4FC-B17539D80853}"/>
              </a:ext>
            </a:extLst>
          </p:cNvPr>
          <p:cNvSpPr txBox="1"/>
          <p:nvPr/>
        </p:nvSpPr>
        <p:spPr>
          <a:xfrm>
            <a:off x="1597794" y="5447899"/>
            <a:ext cx="8662737" cy="998735"/>
          </a:xfrm>
          <a:prstGeom prst="rect">
            <a:avLst/>
          </a:prstGeom>
          <a:noFill/>
        </p:spPr>
        <p:txBody>
          <a:bodyPr wrap="square" rtlCol="0">
            <a:spAutoFit/>
          </a:bodyPr>
          <a:lstStyle/>
          <a:p>
            <a:pPr marR="0" lvl="1">
              <a:lnSpc>
                <a:spcPct val="107000"/>
              </a:lnSpc>
              <a:spcBef>
                <a:spcPts val="0"/>
              </a:spcBef>
              <a:spcAft>
                <a:spcPts val="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LoParco, C.R., Rossheim, M.E., Walters, S. T., Zhou, Z., Olsson, S., &amp; Sussman, S. (2023). Delta-8 tetrahydrocannabinol: a scoping review and commentary. Addiction, 118(6):1011–28. doi: 10.1111/add.16142  </a:t>
            </a: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2"/>
              </a:rPr>
              <a:t>https://pubmed.ncbi.nlm.nih.gov/36710464/</a:t>
            </a:r>
            <a:r>
              <a:rPr lang="en-US" sz="800" dirty="0">
                <a:effectLst/>
                <a:latin typeface="Source Sans Pro" panose="020B0503030403020204" pitchFamily="34" charset="0"/>
                <a:ea typeface="Calibri" panose="020F0502020204030204" pitchFamily="34" charset="0"/>
                <a:cs typeface="Times New Roman" panose="02020603050405020304" pitchFamily="18" charset="0"/>
              </a:rPr>
              <a:t> </a:t>
            </a:r>
          </a:p>
          <a:p>
            <a:pPr marR="0" lvl="1">
              <a:lnSpc>
                <a:spcPct val="107000"/>
              </a:lnSpc>
              <a:spcBef>
                <a:spcPts val="0"/>
              </a:spcBef>
              <a:spcAft>
                <a:spcPts val="80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Rossheim, M.E., LoParco, C., Henry, D., Trangenstein, P.J., &amp; Walters, S.T. (2023). Delta-8, Delta-10, HHC, THC-O, THCP, and THCV: What should we call these products? Journal of Studies on Alcohol and Drugs. doi: 10.15288/jsad.23-00008 </a:t>
            </a: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3"/>
              </a:rPr>
              <a:t>https://pubmed.ncbi.nlm.nih.gov/36971760/</a:t>
            </a:r>
            <a:r>
              <a:rPr lang="en-US" sz="800" dirty="0">
                <a:effectLst/>
                <a:latin typeface="Source Sans Pro" panose="020B0503030403020204" pitchFamily="34" charset="0"/>
                <a:ea typeface="Calibri" panose="020F0502020204030204" pitchFamily="34" charset="0"/>
                <a:cs typeface="Times New Roman" panose="02020603050405020304" pitchFamily="18" charset="0"/>
              </a:rPr>
              <a:t> </a:t>
            </a:r>
          </a:p>
          <a:p>
            <a:endParaRPr lang="en-US" dirty="0"/>
          </a:p>
        </p:txBody>
      </p:sp>
      <p:pic>
        <p:nvPicPr>
          <p:cNvPr id="5" name="Picture 4" descr="CADCA Community - Prevention Network">
            <a:extLst>
              <a:ext uri="{FF2B5EF4-FFF2-40B4-BE49-F238E27FC236}">
                <a16:creationId xmlns:a16="http://schemas.microsoft.com/office/drawing/2014/main" id="{AE1B2BC2-7099-1EEF-4989-117107556E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7190122" y="6058554"/>
            <a:ext cx="2649037" cy="52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924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6464-F3AC-A166-F966-4F976CBB157D}"/>
              </a:ext>
            </a:extLst>
          </p:cNvPr>
          <p:cNvSpPr>
            <a:spLocks noGrp="1"/>
          </p:cNvSpPr>
          <p:nvPr>
            <p:ph type="title"/>
          </p:nvPr>
        </p:nvSpPr>
        <p:spPr>
          <a:xfrm>
            <a:off x="1303355" y="2766218"/>
            <a:ext cx="9951208" cy="1325563"/>
          </a:xfrm>
        </p:spPr>
        <p:txBody>
          <a:bodyPr>
            <a:normAutofit fontScale="90000"/>
          </a:bodyPr>
          <a:lstStyle/>
          <a:p>
            <a:r>
              <a:rPr lang="en-US" dirty="0"/>
              <a:t>DPCPs are available in every region of New York State, despite their being illegal there.</a:t>
            </a:r>
          </a:p>
        </p:txBody>
      </p:sp>
      <p:pic>
        <p:nvPicPr>
          <p:cNvPr id="4" name="Picture 4" descr="CADCA Community - Prevention Network">
            <a:extLst>
              <a:ext uri="{FF2B5EF4-FFF2-40B4-BE49-F238E27FC236}">
                <a16:creationId xmlns:a16="http://schemas.microsoft.com/office/drawing/2014/main" id="{47A67EA1-28A1-5D77-D663-40F9EA37B1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8752435" y="5698913"/>
            <a:ext cx="2776628" cy="55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781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72128" y="2459735"/>
            <a:ext cx="3166859" cy="4224527"/>
          </a:xfrm>
          <a:prstGeom prst="rect">
            <a:avLst/>
          </a:prstGeom>
        </p:spPr>
      </p:pic>
      <p:pic>
        <p:nvPicPr>
          <p:cNvPr id="3" name="object 3"/>
          <p:cNvPicPr/>
          <p:nvPr/>
        </p:nvPicPr>
        <p:blipFill>
          <a:blip r:embed="rId3" cstate="print"/>
          <a:stretch>
            <a:fillRect/>
          </a:stretch>
        </p:blipFill>
        <p:spPr>
          <a:xfrm>
            <a:off x="8566404" y="115824"/>
            <a:ext cx="3531107" cy="2798025"/>
          </a:xfrm>
          <a:prstGeom prst="rect">
            <a:avLst/>
          </a:prstGeom>
        </p:spPr>
      </p:pic>
      <p:pic>
        <p:nvPicPr>
          <p:cNvPr id="4" name="object 4"/>
          <p:cNvPicPr/>
          <p:nvPr/>
        </p:nvPicPr>
        <p:blipFill>
          <a:blip r:embed="rId4" cstate="print"/>
          <a:stretch>
            <a:fillRect/>
          </a:stretch>
        </p:blipFill>
        <p:spPr>
          <a:xfrm>
            <a:off x="172212" y="147346"/>
            <a:ext cx="3774935" cy="4736592"/>
          </a:xfrm>
          <a:prstGeom prst="rect">
            <a:avLst/>
          </a:prstGeom>
        </p:spPr>
      </p:pic>
      <p:sp>
        <p:nvSpPr>
          <p:cNvPr id="5" name="object 5"/>
          <p:cNvSpPr txBox="1">
            <a:spLocks noGrp="1"/>
          </p:cNvSpPr>
          <p:nvPr>
            <p:ph type="title"/>
          </p:nvPr>
        </p:nvSpPr>
        <p:spPr>
          <a:xfrm>
            <a:off x="-419120" y="606130"/>
            <a:ext cx="8847194" cy="1364437"/>
          </a:xfrm>
          <a:prstGeom prst="rect">
            <a:avLst/>
          </a:prstGeom>
        </p:spPr>
        <p:txBody>
          <a:bodyPr vert="horz" wrap="square" lIns="0" tIns="12065" rIns="0" bIns="0" rtlCol="0">
            <a:spAutoFit/>
          </a:bodyPr>
          <a:lstStyle/>
          <a:p>
            <a:pPr marL="4476750">
              <a:lnSpc>
                <a:spcPct val="100000"/>
              </a:lnSpc>
              <a:spcBef>
                <a:spcPts val="95"/>
              </a:spcBef>
            </a:pPr>
            <a:r>
              <a:rPr spc="-10" dirty="0"/>
              <a:t>Nassau</a:t>
            </a:r>
            <a:r>
              <a:rPr lang="en-US" spc="-10" dirty="0"/>
              <a:t> County, NY</a:t>
            </a:r>
            <a:endParaRPr spc="-10" dirty="0"/>
          </a:p>
        </p:txBody>
      </p:sp>
      <p:pic>
        <p:nvPicPr>
          <p:cNvPr id="6" name="object 6"/>
          <p:cNvPicPr/>
          <p:nvPr/>
        </p:nvPicPr>
        <p:blipFill>
          <a:blip r:embed="rId5" cstate="print"/>
          <a:stretch>
            <a:fillRect/>
          </a:stretch>
        </p:blipFill>
        <p:spPr>
          <a:xfrm>
            <a:off x="7363968" y="2974848"/>
            <a:ext cx="3121151" cy="3731577"/>
          </a:xfrm>
          <a:prstGeom prst="rect">
            <a:avLst/>
          </a:prstGeom>
        </p:spPr>
      </p:pic>
    </p:spTree>
    <p:extLst>
      <p:ext uri="{BB962C8B-B14F-4D97-AF65-F5344CB8AC3E}">
        <p14:creationId xmlns:p14="http://schemas.microsoft.com/office/powerpoint/2010/main" val="11914671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7696" y="451879"/>
            <a:ext cx="9951208" cy="1325563"/>
          </a:xfrm>
          <a:prstGeom prst="rect">
            <a:avLst/>
          </a:prstGeom>
        </p:spPr>
        <p:txBody>
          <a:bodyPr vert="horz" wrap="square" lIns="0" tIns="12065" rIns="0" bIns="0" rtlCol="0">
            <a:spAutoFit/>
          </a:bodyPr>
          <a:lstStyle/>
          <a:p>
            <a:pPr marL="4406265">
              <a:lnSpc>
                <a:spcPct val="100000"/>
              </a:lnSpc>
              <a:spcBef>
                <a:spcPts val="95"/>
              </a:spcBef>
            </a:pPr>
            <a:r>
              <a:rPr spc="-10" dirty="0"/>
              <a:t>Putnam</a:t>
            </a:r>
            <a:r>
              <a:rPr lang="en-US" spc="-10" dirty="0"/>
              <a:t> County, NY</a:t>
            </a:r>
            <a:endParaRPr spc="-10" dirty="0"/>
          </a:p>
        </p:txBody>
      </p:sp>
      <p:pic>
        <p:nvPicPr>
          <p:cNvPr id="3" name="object 3"/>
          <p:cNvPicPr/>
          <p:nvPr/>
        </p:nvPicPr>
        <p:blipFill>
          <a:blip r:embed="rId2" cstate="print"/>
          <a:stretch>
            <a:fillRect/>
          </a:stretch>
        </p:blipFill>
        <p:spPr>
          <a:xfrm>
            <a:off x="4076700" y="2804160"/>
            <a:ext cx="4178807" cy="3614928"/>
          </a:xfrm>
          <a:prstGeom prst="rect">
            <a:avLst/>
          </a:prstGeom>
        </p:spPr>
      </p:pic>
      <p:pic>
        <p:nvPicPr>
          <p:cNvPr id="4" name="object 4"/>
          <p:cNvPicPr/>
          <p:nvPr/>
        </p:nvPicPr>
        <p:blipFill>
          <a:blip r:embed="rId3" cstate="print"/>
          <a:stretch>
            <a:fillRect/>
          </a:stretch>
        </p:blipFill>
        <p:spPr>
          <a:xfrm>
            <a:off x="8410956" y="1171955"/>
            <a:ext cx="3447287" cy="4962659"/>
          </a:xfrm>
          <a:prstGeom prst="rect">
            <a:avLst/>
          </a:prstGeom>
        </p:spPr>
      </p:pic>
      <p:pic>
        <p:nvPicPr>
          <p:cNvPr id="5" name="object 5"/>
          <p:cNvPicPr/>
          <p:nvPr/>
        </p:nvPicPr>
        <p:blipFill>
          <a:blip r:embed="rId4" cstate="print"/>
          <a:stretch>
            <a:fillRect/>
          </a:stretch>
        </p:blipFill>
        <p:spPr>
          <a:xfrm>
            <a:off x="144779" y="1958340"/>
            <a:ext cx="3777094" cy="4525186"/>
          </a:xfrm>
          <a:prstGeom prst="rect">
            <a:avLst/>
          </a:prstGeom>
        </p:spPr>
      </p:pic>
      <p:sp>
        <p:nvSpPr>
          <p:cNvPr id="6" name="TextBox 5">
            <a:extLst>
              <a:ext uri="{FF2B5EF4-FFF2-40B4-BE49-F238E27FC236}">
                <a16:creationId xmlns:a16="http://schemas.microsoft.com/office/drawing/2014/main" id="{0EBE190C-4961-FAA8-1455-E466B37711BF}"/>
              </a:ext>
            </a:extLst>
          </p:cNvPr>
          <p:cNvSpPr txBox="1"/>
          <p:nvPr/>
        </p:nvSpPr>
        <p:spPr>
          <a:xfrm>
            <a:off x="8822474" y="6492875"/>
            <a:ext cx="2292626" cy="369332"/>
          </a:xfrm>
          <a:prstGeom prst="rect">
            <a:avLst/>
          </a:prstGeom>
          <a:noFill/>
        </p:spPr>
        <p:txBody>
          <a:bodyPr wrap="square" rtlCol="0">
            <a:spAutoFit/>
          </a:bodyPr>
          <a:lstStyle/>
          <a:p>
            <a:r>
              <a:rPr lang="en-US" b="1" dirty="0" err="1">
                <a:solidFill>
                  <a:srgbClr val="C00000"/>
                </a:solidFill>
              </a:rPr>
              <a:t>LearnAboutSAM.org</a:t>
            </a:r>
            <a:endParaRPr lang="en-US" b="1" dirty="0">
              <a:solidFill>
                <a:srgbClr val="C00000"/>
              </a:solidFill>
            </a:endParaRPr>
          </a:p>
        </p:txBody>
      </p:sp>
    </p:spTree>
    <p:extLst>
      <p:ext uri="{BB962C8B-B14F-4D97-AF65-F5344CB8AC3E}">
        <p14:creationId xmlns:p14="http://schemas.microsoft.com/office/powerpoint/2010/main" val="30842838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247" y="1073962"/>
            <a:ext cx="9951208" cy="1325563"/>
          </a:xfrm>
          <a:prstGeom prst="rect">
            <a:avLst/>
          </a:prstGeom>
        </p:spPr>
        <p:txBody>
          <a:bodyPr vert="horz" wrap="square" lIns="0" tIns="12065" rIns="0" bIns="0" rtlCol="0">
            <a:spAutoFit/>
          </a:bodyPr>
          <a:lstStyle/>
          <a:p>
            <a:pPr marL="4278630">
              <a:lnSpc>
                <a:spcPct val="100000"/>
              </a:lnSpc>
              <a:spcBef>
                <a:spcPts val="95"/>
              </a:spcBef>
            </a:pPr>
            <a:r>
              <a:rPr spc="-10" dirty="0"/>
              <a:t>Dutchess</a:t>
            </a:r>
            <a:r>
              <a:rPr lang="en-US" spc="-10" dirty="0"/>
              <a:t> County, NY</a:t>
            </a:r>
            <a:endParaRPr spc="-10" dirty="0"/>
          </a:p>
        </p:txBody>
      </p:sp>
      <p:pic>
        <p:nvPicPr>
          <p:cNvPr id="3" name="object 3"/>
          <p:cNvPicPr/>
          <p:nvPr/>
        </p:nvPicPr>
        <p:blipFill>
          <a:blip r:embed="rId2" cstate="print"/>
          <a:stretch>
            <a:fillRect/>
          </a:stretch>
        </p:blipFill>
        <p:spPr>
          <a:xfrm>
            <a:off x="3802380" y="3627120"/>
            <a:ext cx="2241803" cy="2987039"/>
          </a:xfrm>
          <a:prstGeom prst="rect">
            <a:avLst/>
          </a:prstGeom>
        </p:spPr>
      </p:pic>
      <p:pic>
        <p:nvPicPr>
          <p:cNvPr id="4" name="object 4"/>
          <p:cNvPicPr/>
          <p:nvPr/>
        </p:nvPicPr>
        <p:blipFill>
          <a:blip r:embed="rId3" cstate="print"/>
          <a:stretch>
            <a:fillRect/>
          </a:stretch>
        </p:blipFill>
        <p:spPr>
          <a:xfrm>
            <a:off x="1139952" y="3627120"/>
            <a:ext cx="2241803" cy="2987039"/>
          </a:xfrm>
          <a:prstGeom prst="rect">
            <a:avLst/>
          </a:prstGeom>
        </p:spPr>
      </p:pic>
      <p:pic>
        <p:nvPicPr>
          <p:cNvPr id="5" name="object 5"/>
          <p:cNvPicPr/>
          <p:nvPr/>
        </p:nvPicPr>
        <p:blipFill>
          <a:blip r:embed="rId4" cstate="print"/>
          <a:stretch>
            <a:fillRect/>
          </a:stretch>
        </p:blipFill>
        <p:spPr>
          <a:xfrm>
            <a:off x="8932164" y="3627120"/>
            <a:ext cx="2241803" cy="2987039"/>
          </a:xfrm>
          <a:prstGeom prst="rect">
            <a:avLst/>
          </a:prstGeom>
        </p:spPr>
      </p:pic>
      <p:pic>
        <p:nvPicPr>
          <p:cNvPr id="6" name="object 6"/>
          <p:cNvPicPr/>
          <p:nvPr/>
        </p:nvPicPr>
        <p:blipFill>
          <a:blip r:embed="rId5" cstate="print"/>
          <a:stretch>
            <a:fillRect/>
          </a:stretch>
        </p:blipFill>
        <p:spPr>
          <a:xfrm>
            <a:off x="6367272" y="3627120"/>
            <a:ext cx="2241803" cy="2987039"/>
          </a:xfrm>
          <a:prstGeom prst="rect">
            <a:avLst/>
          </a:prstGeom>
        </p:spPr>
      </p:pic>
      <p:pic>
        <p:nvPicPr>
          <p:cNvPr id="7" name="object 7"/>
          <p:cNvPicPr/>
          <p:nvPr/>
        </p:nvPicPr>
        <p:blipFill>
          <a:blip r:embed="rId6" cstate="print"/>
          <a:stretch>
            <a:fillRect/>
          </a:stretch>
        </p:blipFill>
        <p:spPr>
          <a:xfrm>
            <a:off x="9489961" y="388620"/>
            <a:ext cx="2173210" cy="3076955"/>
          </a:xfrm>
          <a:prstGeom prst="rect">
            <a:avLst/>
          </a:prstGeom>
        </p:spPr>
      </p:pic>
      <p:pic>
        <p:nvPicPr>
          <p:cNvPr id="8" name="object 8"/>
          <p:cNvPicPr/>
          <p:nvPr/>
        </p:nvPicPr>
        <p:blipFill>
          <a:blip r:embed="rId7" cstate="print"/>
          <a:stretch>
            <a:fillRect/>
          </a:stretch>
        </p:blipFill>
        <p:spPr>
          <a:xfrm>
            <a:off x="665987" y="388620"/>
            <a:ext cx="2308859" cy="3076955"/>
          </a:xfrm>
          <a:prstGeom prst="rect">
            <a:avLst/>
          </a:prstGeom>
        </p:spPr>
      </p:pic>
    </p:spTree>
    <p:extLst>
      <p:ext uri="{BB962C8B-B14F-4D97-AF65-F5344CB8AC3E}">
        <p14:creationId xmlns:p14="http://schemas.microsoft.com/office/powerpoint/2010/main" val="3531026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1C04-8585-0705-41DC-DFD6D05A97C7}"/>
              </a:ext>
            </a:extLst>
          </p:cNvPr>
          <p:cNvSpPr>
            <a:spLocks noGrp="1"/>
          </p:cNvSpPr>
          <p:nvPr>
            <p:ph type="title"/>
          </p:nvPr>
        </p:nvSpPr>
        <p:spPr>
          <a:xfrm>
            <a:off x="1120396" y="2103437"/>
            <a:ext cx="9951208" cy="1325563"/>
          </a:xfrm>
        </p:spPr>
        <p:txBody>
          <a:bodyPr>
            <a:normAutofit fontScale="90000"/>
          </a:bodyPr>
          <a:lstStyle/>
          <a:p>
            <a:r>
              <a:rPr lang="en-US" dirty="0"/>
              <a:t>Synthetic pot sales from hemp reached $2 billion over the past 2 years in the U.S.</a:t>
            </a:r>
          </a:p>
        </p:txBody>
      </p:sp>
      <p:sp>
        <p:nvSpPr>
          <p:cNvPr id="3" name="Content Placeholder 2">
            <a:extLst>
              <a:ext uri="{FF2B5EF4-FFF2-40B4-BE49-F238E27FC236}">
                <a16:creationId xmlns:a16="http://schemas.microsoft.com/office/drawing/2014/main" id="{E63CF7B0-48DA-A163-BFCF-F85833F566D2}"/>
              </a:ext>
            </a:extLst>
          </p:cNvPr>
          <p:cNvSpPr>
            <a:spLocks noGrp="1"/>
          </p:cNvSpPr>
          <p:nvPr>
            <p:ph idx="4294967295"/>
          </p:nvPr>
        </p:nvSpPr>
        <p:spPr>
          <a:xfrm>
            <a:off x="398352" y="6465777"/>
            <a:ext cx="3746500" cy="160338"/>
          </a:xfrm>
        </p:spPr>
        <p:txBody>
          <a:bodyPr>
            <a:normAutofit fontScale="25000" lnSpcReduction="20000"/>
          </a:bodyPr>
          <a:lstStyle/>
          <a:p>
            <a:pPr marL="0" indent="0">
              <a:buNone/>
            </a:pPr>
            <a:r>
              <a:rPr lang="en-US" b="0" i="0" dirty="0">
                <a:solidFill>
                  <a:srgbClr val="000000"/>
                </a:solidFill>
                <a:effectLst/>
                <a:latin typeface="Times New Roman" panose="02020603050405020304" pitchFamily="18" charset="0"/>
              </a:rPr>
              <a:t>Kary, T. (2023). </a:t>
            </a:r>
            <a:r>
              <a:rPr lang="en-US" b="0" i="1" dirty="0">
                <a:solidFill>
                  <a:srgbClr val="000000"/>
                </a:solidFill>
                <a:effectLst/>
                <a:latin typeface="Times New Roman" panose="02020603050405020304" pitchFamily="18" charset="0"/>
              </a:rPr>
              <a:t>Synthetic Pot Sales Reach $2 Billion Despite Safety Fears</a:t>
            </a:r>
            <a:r>
              <a:rPr lang="en-US" b="0" i="0" dirty="0">
                <a:solidFill>
                  <a:srgbClr val="000000"/>
                </a:solidFill>
                <a:effectLst/>
                <a:latin typeface="Times New Roman" panose="02020603050405020304" pitchFamily="18" charset="0"/>
              </a:rPr>
              <a:t>. : Bloomberg.</a:t>
            </a:r>
            <a:endParaRPr lang="en-US" dirty="0"/>
          </a:p>
        </p:txBody>
      </p:sp>
      <p:pic>
        <p:nvPicPr>
          <p:cNvPr id="5" name="Picture 4" descr="CADCA Community - Prevention Network">
            <a:extLst>
              <a:ext uri="{FF2B5EF4-FFF2-40B4-BE49-F238E27FC236}">
                <a16:creationId xmlns:a16="http://schemas.microsoft.com/office/drawing/2014/main" id="{927F4B41-CC6E-9B09-5D54-782D72EDDD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8076582" y="5542519"/>
            <a:ext cx="3457112" cy="68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405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0C3F-527F-FD87-AA10-7B8BDAC44ACB}"/>
              </a:ext>
            </a:extLst>
          </p:cNvPr>
          <p:cNvSpPr>
            <a:spLocks noGrp="1"/>
          </p:cNvSpPr>
          <p:nvPr>
            <p:ph type="title"/>
          </p:nvPr>
        </p:nvSpPr>
        <p:spPr/>
        <p:txBody>
          <a:bodyPr>
            <a:noAutofit/>
          </a:bodyPr>
          <a:lstStyle/>
          <a:p>
            <a:r>
              <a:rPr lang="en-US" sz="3200" dirty="0">
                <a:solidFill>
                  <a:srgbClr val="263B88"/>
                </a:solidFill>
              </a:rPr>
              <a:t>The products below are available online to purchase or in gas stations, convenience stores, bodegas vape shops, hemp or CBD stores and online in the U.S.</a:t>
            </a:r>
          </a:p>
        </p:txBody>
      </p:sp>
      <p:pic>
        <p:nvPicPr>
          <p:cNvPr id="5" name="Content Placeholder 4">
            <a:extLst>
              <a:ext uri="{FF2B5EF4-FFF2-40B4-BE49-F238E27FC236}">
                <a16:creationId xmlns:a16="http://schemas.microsoft.com/office/drawing/2014/main" id="{857250C1-C639-8DEB-FF70-E32E281914AC}"/>
              </a:ext>
            </a:extLst>
          </p:cNvPr>
          <p:cNvPicPr>
            <a:picLocks noGrp="1" noChangeAspect="1"/>
          </p:cNvPicPr>
          <p:nvPr>
            <p:ph idx="4294967295"/>
          </p:nvPr>
        </p:nvPicPr>
        <p:blipFill>
          <a:blip r:embed="rId2"/>
          <a:stretch>
            <a:fillRect/>
          </a:stretch>
        </p:blipFill>
        <p:spPr>
          <a:xfrm>
            <a:off x="0" y="2874963"/>
            <a:ext cx="5191125" cy="2908300"/>
          </a:xfrm>
        </p:spPr>
      </p:pic>
      <p:pic>
        <p:nvPicPr>
          <p:cNvPr id="7" name="Picture 6">
            <a:extLst>
              <a:ext uri="{FF2B5EF4-FFF2-40B4-BE49-F238E27FC236}">
                <a16:creationId xmlns:a16="http://schemas.microsoft.com/office/drawing/2014/main" id="{827EA16B-ECA9-16BA-F864-95AF703036A1}"/>
              </a:ext>
            </a:extLst>
          </p:cNvPr>
          <p:cNvPicPr>
            <a:picLocks noChangeAspect="1"/>
          </p:cNvPicPr>
          <p:nvPr/>
        </p:nvPicPr>
        <p:blipFill>
          <a:blip r:embed="rId3"/>
          <a:stretch>
            <a:fillRect/>
          </a:stretch>
        </p:blipFill>
        <p:spPr>
          <a:xfrm>
            <a:off x="5785288" y="2954956"/>
            <a:ext cx="6406712" cy="2611625"/>
          </a:xfrm>
          <a:prstGeom prst="rect">
            <a:avLst/>
          </a:prstGeom>
        </p:spPr>
      </p:pic>
      <p:pic>
        <p:nvPicPr>
          <p:cNvPr id="4" name="Picture 4" descr="CADCA Community - Prevention Network">
            <a:extLst>
              <a:ext uri="{FF2B5EF4-FFF2-40B4-BE49-F238E27FC236}">
                <a16:creationId xmlns:a16="http://schemas.microsoft.com/office/drawing/2014/main" id="{25BF37D5-11EA-E166-4A33-A038B716D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725028" y="5974735"/>
            <a:ext cx="2578153" cy="51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63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43561" y="637868"/>
            <a:ext cx="10760025" cy="3446906"/>
          </a:xfrm>
          <a:prstGeom prst="rect">
            <a:avLst/>
          </a:prstGeom>
        </p:spPr>
        <p:txBody>
          <a:bodyPr vert="horz" wrap="square" lIns="0" tIns="0" rIns="0" bIns="0" rtlCol="0">
            <a:spAutoFit/>
          </a:bodyPr>
          <a:lstStyle/>
          <a:p>
            <a:pPr marL="14106" marR="5644" lvl="0" indent="0" algn="ctr" defTabSz="1219170" rtl="0" eaLnBrk="0" fontAlgn="base" latinLnBrk="0" hangingPunct="0">
              <a:lnSpc>
                <a:spcPct val="100000"/>
              </a:lnSpc>
              <a:spcBef>
                <a:spcPct val="0"/>
              </a:spcBef>
              <a:spcAft>
                <a:spcPct val="0"/>
              </a:spcAft>
              <a:buClr>
                <a:srgbClr val="FFFF00"/>
              </a:buClr>
              <a:buSzTx/>
              <a:buFontTx/>
              <a:buNone/>
              <a:tabLst/>
              <a:defRPr/>
            </a:pPr>
            <a:r>
              <a:rPr kumimoji="0" lang="en-US" sz="5333" b="1" i="0" u="none" strike="noStrike" kern="1200" cap="none" spc="0" normalizeH="0" baseline="0" noProof="0" dirty="0">
                <a:ln>
                  <a:noFill/>
                </a:ln>
                <a:solidFill>
                  <a:srgbClr val="000000"/>
                </a:solidFill>
                <a:effectLst/>
                <a:uLnTx/>
                <a:uFillTx/>
                <a:latin typeface="Tahoma"/>
                <a:ea typeface="+mn-ea"/>
                <a:cs typeface="Arial"/>
              </a:rPr>
              <a:t>What expertise do I have about chemistry? </a:t>
            </a:r>
          </a:p>
          <a:p>
            <a:pPr marL="14106" marR="5644" lvl="0" indent="0" algn="ctr" defTabSz="1219170" rtl="0" eaLnBrk="0" fontAlgn="base" latinLnBrk="0" hangingPunct="0">
              <a:lnSpc>
                <a:spcPct val="100000"/>
              </a:lnSpc>
              <a:spcBef>
                <a:spcPct val="0"/>
              </a:spcBef>
              <a:spcAft>
                <a:spcPct val="0"/>
              </a:spcAft>
              <a:buClr>
                <a:srgbClr val="FFFF00"/>
              </a:buClr>
              <a:buSzTx/>
              <a:buFontTx/>
              <a:buNone/>
              <a:tabLst/>
              <a:defRPr/>
            </a:pPr>
            <a:endParaRPr kumimoji="0" lang="en-US" sz="5333" b="1" i="0" u="none" strike="noStrike" kern="1200" cap="none" spc="0" normalizeH="0" baseline="0" noProof="0" dirty="0">
              <a:ln>
                <a:noFill/>
              </a:ln>
              <a:solidFill>
                <a:srgbClr val="000000"/>
              </a:solidFill>
              <a:effectLst/>
              <a:uLnTx/>
              <a:uFillTx/>
              <a:latin typeface="Tahoma"/>
              <a:ea typeface="+mn-ea"/>
              <a:cs typeface="Arial"/>
            </a:endParaRPr>
          </a:p>
          <a:p>
            <a:pPr marL="14110" marR="5644" lvl="0" indent="0" algn="ctr" defTabSz="1219170" rtl="0" eaLnBrk="0" fontAlgn="base" latinLnBrk="0" hangingPunct="0">
              <a:lnSpc>
                <a:spcPct val="100000"/>
              </a:lnSpc>
              <a:spcBef>
                <a:spcPct val="0"/>
              </a:spcBef>
              <a:spcAft>
                <a:spcPct val="0"/>
              </a:spcAft>
              <a:buClr>
                <a:srgbClr val="FFFF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Tahoma"/>
              <a:ea typeface="+mn-ea"/>
              <a:cs typeface="Arial"/>
            </a:endParaRPr>
          </a:p>
          <a:p>
            <a:pPr marL="394877" marR="5644" lvl="0" indent="-380781" algn="ctr" defTabSz="1219170" rtl="0" eaLnBrk="0" fontAlgn="base" latinLnBrk="0" hangingPunct="0">
              <a:lnSpc>
                <a:spcPct val="100000"/>
              </a:lnSpc>
              <a:spcBef>
                <a:spcPct val="0"/>
              </a:spcBef>
              <a:spcAft>
                <a:spcPct val="0"/>
              </a:spcAft>
              <a:buClr>
                <a:srgbClr val="FFFF00"/>
              </a:buClr>
              <a:buSzTx/>
              <a:buFont typeface="Wingdings" panose="05000000000000000000" pitchFamily="2" charset="2"/>
              <a:buChar char="§"/>
              <a:tabLst/>
              <a:defRPr/>
            </a:pPr>
            <a:endParaRPr kumimoji="0" sz="32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150" y="2361321"/>
            <a:ext cx="3664009" cy="4396811"/>
          </a:xfrm>
          <a:prstGeom prst="rect">
            <a:avLst/>
          </a:prstGeom>
        </p:spPr>
      </p:pic>
    </p:spTree>
    <p:extLst>
      <p:ext uri="{BB962C8B-B14F-4D97-AF65-F5344CB8AC3E}">
        <p14:creationId xmlns:p14="http://schemas.microsoft.com/office/powerpoint/2010/main" val="3287213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87395" y="992124"/>
            <a:ext cx="7089857" cy="4874415"/>
          </a:xfrm>
          <a:prstGeom prst="rect">
            <a:avLst/>
          </a:prstGeom>
        </p:spPr>
      </p:pic>
      <p:sp>
        <p:nvSpPr>
          <p:cNvPr id="4" name="Title 3">
            <a:extLst>
              <a:ext uri="{FF2B5EF4-FFF2-40B4-BE49-F238E27FC236}">
                <a16:creationId xmlns:a16="http://schemas.microsoft.com/office/drawing/2014/main" id="{CDF834C4-F701-32DD-C1DE-3264FD96C942}"/>
              </a:ext>
            </a:extLst>
          </p:cNvPr>
          <p:cNvSpPr>
            <a:spLocks noGrp="1"/>
          </p:cNvSpPr>
          <p:nvPr>
            <p:ph type="title"/>
          </p:nvPr>
        </p:nvSpPr>
        <p:spPr/>
        <p:txBody>
          <a:bodyPr/>
          <a:lstStyle/>
          <a:p>
            <a:endParaRPr lang="en-US" dirty="0"/>
          </a:p>
        </p:txBody>
      </p:sp>
      <p:pic>
        <p:nvPicPr>
          <p:cNvPr id="6" name="Picture 4" descr="CADCA Community - Prevention Network">
            <a:extLst>
              <a:ext uri="{FF2B5EF4-FFF2-40B4-BE49-F238E27FC236}">
                <a16:creationId xmlns:a16="http://schemas.microsoft.com/office/drawing/2014/main" id="{210079B1-2273-B479-A4E1-329176504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138358" y="5865876"/>
            <a:ext cx="2649037" cy="52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882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71572" y="1972056"/>
            <a:ext cx="6848855" cy="4058411"/>
          </a:xfrm>
          <a:prstGeom prst="rect">
            <a:avLst/>
          </a:prstGeom>
        </p:spPr>
      </p:pic>
      <p:sp>
        <p:nvSpPr>
          <p:cNvPr id="4" name="Title 3">
            <a:extLst>
              <a:ext uri="{FF2B5EF4-FFF2-40B4-BE49-F238E27FC236}">
                <a16:creationId xmlns:a16="http://schemas.microsoft.com/office/drawing/2014/main" id="{70F850F6-B8D1-A1C7-94E5-4827106326C0}"/>
              </a:ext>
            </a:extLst>
          </p:cNvPr>
          <p:cNvSpPr>
            <a:spLocks noGrp="1"/>
          </p:cNvSpPr>
          <p:nvPr>
            <p:ph type="title"/>
          </p:nvPr>
        </p:nvSpPr>
        <p:spPr/>
        <p:txBody>
          <a:bodyPr/>
          <a:lstStyle/>
          <a:p>
            <a:endParaRPr lang="en-US" dirty="0"/>
          </a:p>
        </p:txBody>
      </p:sp>
      <p:pic>
        <p:nvPicPr>
          <p:cNvPr id="6" name="Picture 4" descr="CADCA Community - Prevention Network">
            <a:extLst>
              <a:ext uri="{FF2B5EF4-FFF2-40B4-BE49-F238E27FC236}">
                <a16:creationId xmlns:a16="http://schemas.microsoft.com/office/drawing/2014/main" id="{92199440-0F84-A568-2EF2-7BD96DBA8A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150869" y="6037482"/>
            <a:ext cx="2011084" cy="39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0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9B62-ECC7-33C7-6E76-A8F2865BAF84}"/>
              </a:ext>
            </a:extLst>
          </p:cNvPr>
          <p:cNvSpPr>
            <a:spLocks noGrp="1"/>
          </p:cNvSpPr>
          <p:nvPr>
            <p:ph type="title"/>
          </p:nvPr>
        </p:nvSpPr>
        <p:spPr>
          <a:xfrm>
            <a:off x="1324620" y="677013"/>
            <a:ext cx="9951208" cy="1325563"/>
          </a:xfrm>
        </p:spPr>
        <p:txBody>
          <a:bodyPr>
            <a:normAutofit fontScale="90000"/>
          </a:bodyPr>
          <a:lstStyle/>
          <a:p>
            <a:r>
              <a:rPr lang="en-US" sz="4400" dirty="0">
                <a:solidFill>
                  <a:srgbClr val="263B88"/>
                </a:solidFill>
                <a:latin typeface="Source Sans Pro" panose="020B0503030403020204" pitchFamily="34" charset="0"/>
                <a:ea typeface="Source Sans Pro" panose="020B0503030403020204" pitchFamily="34" charset="0"/>
              </a:rPr>
              <a:t>Pediatric Edible Cannabis Exposures Among Children aged 5 of Younger Increased 1,375.0% between 2017 and 2021</a:t>
            </a:r>
            <a:endParaRPr lang="en-US" dirty="0"/>
          </a:p>
        </p:txBody>
      </p:sp>
      <p:sp>
        <p:nvSpPr>
          <p:cNvPr id="3" name="TextBox 2">
            <a:extLst>
              <a:ext uri="{FF2B5EF4-FFF2-40B4-BE49-F238E27FC236}">
                <a16:creationId xmlns:a16="http://schemas.microsoft.com/office/drawing/2014/main" id="{66475D64-0966-3D71-3999-B3F52B5E0EBE}"/>
              </a:ext>
            </a:extLst>
          </p:cNvPr>
          <p:cNvSpPr txBox="1"/>
          <p:nvPr/>
        </p:nvSpPr>
        <p:spPr>
          <a:xfrm>
            <a:off x="958260" y="2560381"/>
            <a:ext cx="10134600" cy="2554545"/>
          </a:xfrm>
          <a:prstGeom prst="rect">
            <a:avLst/>
          </a:prstGeom>
          <a:noFill/>
        </p:spPr>
        <p:txBody>
          <a:bodyPr wrap="square">
            <a:spAutoFit/>
          </a:bodyPr>
          <a:lstStyle/>
          <a:p>
            <a:pPr marL="285750" indent="-28575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According to data from the National Poison Data System (NPDS), in the U.S. there were 7,043 cases of pediatric edible cannabis exposures among children aged 5 or younger between 2017 and 2021.</a:t>
            </a:r>
          </a:p>
          <a:p>
            <a:pPr marL="285750" indent="-28575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97.1% of exposures occurred in a residential setting</a:t>
            </a:r>
          </a:p>
        </p:txBody>
      </p:sp>
      <p:pic>
        <p:nvPicPr>
          <p:cNvPr id="5" name="Picture 4" descr="CADCA Community - Prevention Network">
            <a:extLst>
              <a:ext uri="{FF2B5EF4-FFF2-40B4-BE49-F238E27FC236}">
                <a16:creationId xmlns:a16="http://schemas.microsoft.com/office/drawing/2014/main" id="{241AF308-DD6D-F6E2-35FD-AED5D449BA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8584208" y="5672731"/>
            <a:ext cx="2953837" cy="58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680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379F-EBFF-7DF2-4CDC-20E4346E58BC}"/>
              </a:ext>
            </a:extLst>
          </p:cNvPr>
          <p:cNvSpPr>
            <a:spLocks noGrp="1"/>
          </p:cNvSpPr>
          <p:nvPr>
            <p:ph type="title"/>
          </p:nvPr>
        </p:nvSpPr>
        <p:spPr>
          <a:xfrm>
            <a:off x="1120396" y="365125"/>
            <a:ext cx="9951208" cy="1325563"/>
          </a:xfrm>
        </p:spPr>
        <p:txBody>
          <a:bodyPr/>
          <a:lstStyle/>
          <a:p>
            <a:r>
              <a:rPr lang="en-US" dirty="0"/>
              <a:t>Farm Bill Reauthorization</a:t>
            </a:r>
          </a:p>
        </p:txBody>
      </p:sp>
      <p:sp>
        <p:nvSpPr>
          <p:cNvPr id="3" name="TextBox 2">
            <a:extLst>
              <a:ext uri="{FF2B5EF4-FFF2-40B4-BE49-F238E27FC236}">
                <a16:creationId xmlns:a16="http://schemas.microsoft.com/office/drawing/2014/main" id="{B167FA36-0B06-4724-194E-43830B77FC66}"/>
              </a:ext>
            </a:extLst>
          </p:cNvPr>
          <p:cNvSpPr txBox="1"/>
          <p:nvPr/>
        </p:nvSpPr>
        <p:spPr>
          <a:xfrm>
            <a:off x="469272" y="1690688"/>
            <a:ext cx="11155680" cy="4006225"/>
          </a:xfrm>
          <a:prstGeom prst="rect">
            <a:avLst/>
          </a:prstGeom>
          <a:noFill/>
        </p:spPr>
        <p:txBody>
          <a:bodyPr wrap="square" rtlCol="0">
            <a:spAutoFit/>
          </a:bodyPr>
          <a:lstStyle/>
          <a:p>
            <a:pPr marL="342900" marR="0" indent="-342900">
              <a:lnSpc>
                <a:spcPct val="107000"/>
              </a:lnSpc>
              <a:spcBef>
                <a:spcPts val="0"/>
              </a:spcBef>
              <a:spcAft>
                <a:spcPts val="800"/>
              </a:spcAft>
              <a:buFont typeface="Arial" panose="020B0604020202020204" pitchFamily="34" charset="0"/>
              <a:buChar char="•"/>
            </a:pPr>
            <a:r>
              <a:rPr lang="en-US" sz="2000" dirty="0">
                <a:effectLst/>
                <a:latin typeface="Aptos" panose="020B0004020202020204" pitchFamily="34" charset="0"/>
                <a:ea typeface="Aptos" panose="020B0004020202020204" pitchFamily="34" charset="0"/>
                <a:cs typeface="Times New Roman" panose="02020603050405020304" pitchFamily="18" charset="0"/>
              </a:rPr>
              <a:t>The explosion in the availability of intoxicating, psychoactive synthetic and semi synthetic substances and products derived from using the CBD in hemp is a huge problem across the entire nation that needs to be addressed at the national level</a:t>
            </a:r>
          </a:p>
          <a:p>
            <a:pPr marL="457200" indent="-457200">
              <a:buFont typeface="Arial" panose="020B0604020202020204" pitchFamily="34" charset="0"/>
              <a:buChar char="•"/>
            </a:pPr>
            <a:r>
              <a:rPr lang="en-US" sz="2000" dirty="0">
                <a:effectLst/>
                <a:latin typeface="Aptos" panose="020B0004020202020204" pitchFamily="34" charset="0"/>
                <a:ea typeface="Aptos" panose="020B0004020202020204" pitchFamily="34" charset="0"/>
                <a:cs typeface="Calibri" panose="020F0502020204030204" pitchFamily="34" charset="0"/>
              </a:rPr>
              <a:t>The creation of these synthetic and semi-synthetic cannabinoids was not the intent of the Farm Bill and runs counter to existing drug policies related to designer drugs and novel psychoactive chemical compounds. </a:t>
            </a:r>
          </a:p>
          <a:p>
            <a:pPr marL="457200" indent="-457200">
              <a:buFont typeface="Arial" panose="020B0604020202020204" pitchFamily="34" charset="0"/>
              <a:buChar char="•"/>
            </a:pPr>
            <a:r>
              <a:rPr lang="en-US" sz="2000" dirty="0">
                <a:effectLst/>
                <a:latin typeface="Aptos" panose="020B0004020202020204" pitchFamily="34" charset="0"/>
                <a:ea typeface="Aptos" panose="020B0004020202020204" pitchFamily="34" charset="0"/>
                <a:cs typeface="Calibri" panose="020F0502020204030204" pitchFamily="34" charset="0"/>
              </a:rPr>
              <a:t>The immense variety and potency of these products – from delta-8 and delta-10 to the scores of synthetic and semi-synthetic cannabinoids that are available now makes regulation impossible because there is potential for an unlimited number of derivations of these products to be created. </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Aptos" panose="020B0004020202020204" pitchFamily="34" charset="0"/>
                <a:ea typeface="Aptos" panose="020B0004020202020204" pitchFamily="34" charset="0"/>
                <a:cs typeface="Times New Roman" panose="02020603050405020304" pitchFamily="18" charset="0"/>
              </a:rPr>
              <a:t>We strongly urge the Agriculture Committees to include the following language in the Farm Bill reauthorization to exclude synthetic and semi synthetic cannabinoids from the definition of hemp as these products would never have existed but for the 2018 Farm Bill. </a:t>
            </a:r>
          </a:p>
        </p:txBody>
      </p:sp>
      <p:pic>
        <p:nvPicPr>
          <p:cNvPr id="4" name="Picture 4" descr="CADCA Community - Prevention Network">
            <a:extLst>
              <a:ext uri="{FF2B5EF4-FFF2-40B4-BE49-F238E27FC236}">
                <a16:creationId xmlns:a16="http://schemas.microsoft.com/office/drawing/2014/main" id="{646899BA-D7CB-26B5-D6B6-4C3C22C7B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6511385" y="6091014"/>
            <a:ext cx="3123959" cy="61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8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3503-8B24-2FEF-6549-178BEDF060B3}"/>
              </a:ext>
            </a:extLst>
          </p:cNvPr>
          <p:cNvSpPr>
            <a:spLocks noGrp="1"/>
          </p:cNvSpPr>
          <p:nvPr>
            <p:ph type="title"/>
          </p:nvPr>
        </p:nvSpPr>
        <p:spPr>
          <a:xfrm>
            <a:off x="1120396" y="30147"/>
            <a:ext cx="9951208" cy="1325563"/>
          </a:xfrm>
        </p:spPr>
        <p:txBody>
          <a:bodyPr/>
          <a:lstStyle/>
          <a:p>
            <a:r>
              <a:rPr lang="en-US" dirty="0"/>
              <a:t>Cont’d</a:t>
            </a:r>
          </a:p>
        </p:txBody>
      </p:sp>
      <p:sp>
        <p:nvSpPr>
          <p:cNvPr id="3" name="TextBox 2">
            <a:extLst>
              <a:ext uri="{FF2B5EF4-FFF2-40B4-BE49-F238E27FC236}">
                <a16:creationId xmlns:a16="http://schemas.microsoft.com/office/drawing/2014/main" id="{6258FB61-BD43-0755-3183-DA5852C97F0A}"/>
              </a:ext>
            </a:extLst>
          </p:cNvPr>
          <p:cNvSpPr txBox="1"/>
          <p:nvPr/>
        </p:nvSpPr>
        <p:spPr>
          <a:xfrm>
            <a:off x="1074344" y="1355710"/>
            <a:ext cx="9227896" cy="4380686"/>
          </a:xfrm>
          <a:prstGeom prst="rect">
            <a:avLst/>
          </a:prstGeom>
          <a:noFill/>
        </p:spPr>
        <p:txBody>
          <a:bodyPr wrap="square" rtlCol="0">
            <a:spAutoFit/>
          </a:bodyPr>
          <a:lstStyle/>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(B) EXCLUSIONS.— The term “hemp” does not include: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(ii) Any synthetic or semisynthetic cannabinoid derivatives of hemp, including</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[but not limited to]—</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 delta-8 tetrahydrocannabinol;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(II) delta-10 tetrahydrocannabinol;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(III) delta-11 tetrahydrocannabinol;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(IV) THC-O-acetate;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(V)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tetrahydrocannabiphorol</a:t>
            </a:r>
            <a:r>
              <a:rPr lang="en-US" sz="1200" i="1" dirty="0">
                <a:effectLst/>
                <a:latin typeface="Aptos" panose="020B0004020202020204" pitchFamily="34" charset="0"/>
                <a:ea typeface="Aptos" panose="020B0004020202020204" pitchFamily="34" charset="0"/>
                <a:cs typeface="Times New Roman" panose="02020603050405020304" pitchFamily="18" charset="0"/>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(VI) tetrahydrocannabivarin;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(VII)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tetrahydrocannabihexol</a:t>
            </a:r>
            <a:r>
              <a:rPr lang="en-US" sz="1200" i="1"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(VIII)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tetrahydrocannabioctyl</a:t>
            </a:r>
            <a:r>
              <a:rPr lang="en-US" sz="1200" i="1" dirty="0">
                <a:effectLst/>
                <a:latin typeface="Aptos" panose="020B0004020202020204" pitchFamily="34" charset="0"/>
                <a:ea typeface="Aptos" panose="020B0004020202020204" pitchFamily="34" charset="0"/>
                <a:cs typeface="Times New Roman" panose="02020603050405020304" pitchFamily="18" charset="0"/>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(IX) </a:t>
            </a:r>
            <a:r>
              <a:rPr lang="en-US" sz="1200" i="1" dirty="0" err="1">
                <a:effectLst/>
                <a:latin typeface="Aptos" panose="020B0004020202020204" pitchFamily="34" charset="0"/>
                <a:ea typeface="Aptos" panose="020B0004020202020204" pitchFamily="34" charset="0"/>
                <a:cs typeface="Times New Roman" panose="02020603050405020304" pitchFamily="18" charset="0"/>
              </a:rPr>
              <a:t>hexahydrocannabinol</a:t>
            </a:r>
            <a:r>
              <a:rPr lang="en-US" sz="1200" i="1" dirty="0">
                <a:effectLst/>
                <a:latin typeface="Aptos" panose="020B0004020202020204" pitchFamily="34" charset="0"/>
                <a:ea typeface="Aptos" panose="020B0004020202020204" pitchFamily="34" charset="0"/>
                <a:cs typeface="Times New Roman" panose="02020603050405020304" pitchFamily="18" charset="0"/>
              </a:rPr>
              <a:t>; or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(X) any other isomers or analogues of tetrahydrocannabinol, other than delta-9 tetrahydrocannabinol.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200" i="1" dirty="0">
                <a:effectLst/>
                <a:latin typeface="Aptos" panose="020B0004020202020204" pitchFamily="34" charset="0"/>
                <a:ea typeface="Aptos" panose="020B0004020202020204" pitchFamily="34" charset="0"/>
                <a:cs typeface="Times New Roman" panose="02020603050405020304" pitchFamily="18" charset="0"/>
              </a:rPr>
              <a:t>(C ) TESTING CONTROL AND ENFORCEMENT FOR EXCLUSIONS - Testing, control and enforcement for all of the exclusions enumerated above, except for the testing, control and enforcement of the 0.3% THC allowable in hemp, shall take place after the hemp has left the farm where it was produced and has entered into processing channels.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4" descr="CADCA Community - Prevention Network">
            <a:extLst>
              <a:ext uri="{FF2B5EF4-FFF2-40B4-BE49-F238E27FC236}">
                <a16:creationId xmlns:a16="http://schemas.microsoft.com/office/drawing/2014/main" id="{7838342C-943D-BBCA-E3BC-9F60A7262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144856" y="6030503"/>
            <a:ext cx="3123959" cy="61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065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5982E1-BD36-1669-1774-5D7ABBD1F142}"/>
              </a:ext>
            </a:extLst>
          </p:cNvPr>
          <p:cNvSpPr>
            <a:spLocks noGrp="1"/>
          </p:cNvSpPr>
          <p:nvPr>
            <p:ph type="title"/>
          </p:nvPr>
        </p:nvSpPr>
        <p:spPr>
          <a:xfrm>
            <a:off x="1120396" y="464713"/>
            <a:ext cx="9951208" cy="1325563"/>
          </a:xfrm>
        </p:spPr>
        <p:txBody>
          <a:bodyPr/>
          <a:lstStyle/>
          <a:p>
            <a:pPr algn="ctr"/>
            <a:r>
              <a:rPr lang="en-US" dirty="0"/>
              <a:t>Thank You!</a:t>
            </a:r>
          </a:p>
        </p:txBody>
      </p:sp>
      <p:sp>
        <p:nvSpPr>
          <p:cNvPr id="6" name="TextBox 5">
            <a:extLst>
              <a:ext uri="{FF2B5EF4-FFF2-40B4-BE49-F238E27FC236}">
                <a16:creationId xmlns:a16="http://schemas.microsoft.com/office/drawing/2014/main" id="{D5CD4A87-3E6A-9FCB-F1D3-F8F38F4813C8}"/>
              </a:ext>
            </a:extLst>
          </p:cNvPr>
          <p:cNvSpPr txBox="1"/>
          <p:nvPr/>
        </p:nvSpPr>
        <p:spPr>
          <a:xfrm>
            <a:off x="3896627" y="2277089"/>
            <a:ext cx="4398746" cy="1754326"/>
          </a:xfrm>
          <a:prstGeom prst="rect">
            <a:avLst/>
          </a:prstGeom>
          <a:noFill/>
        </p:spPr>
        <p:txBody>
          <a:bodyPr wrap="square" rtlCol="0">
            <a:spAutoFit/>
          </a:bodyPr>
          <a:lstStyle/>
          <a:p>
            <a:pPr algn="ctr"/>
            <a:r>
              <a:rPr lang="en-US" sz="2400" dirty="0">
                <a:latin typeface="Source Sans Pro" panose="020B0503030403020204" pitchFamily="34" charset="0"/>
              </a:rPr>
              <a:t>Sue Thau</a:t>
            </a:r>
          </a:p>
          <a:p>
            <a:pPr algn="ctr"/>
            <a:endParaRPr lang="en-US" sz="2400" dirty="0">
              <a:latin typeface="Source Sans Pro" panose="020B0503030403020204" pitchFamily="34" charset="0"/>
            </a:endParaRPr>
          </a:p>
          <a:p>
            <a:pPr algn="ctr"/>
            <a:r>
              <a:rPr lang="en-US" sz="2400" dirty="0">
                <a:latin typeface="Source Sans Pro" panose="020B0503030403020204" pitchFamily="34" charset="0"/>
                <a:hlinkClick r:id="rId2"/>
              </a:rPr>
              <a:t>suerthau@gmail.com</a:t>
            </a:r>
            <a:endParaRPr lang="en-US" sz="2400" dirty="0">
              <a:latin typeface="Source Sans Pro" panose="020B0503030403020204" pitchFamily="34" charset="0"/>
            </a:endParaRPr>
          </a:p>
          <a:p>
            <a:endParaRPr lang="en-US" dirty="0"/>
          </a:p>
          <a:p>
            <a:endParaRPr lang="en-US" dirty="0"/>
          </a:p>
        </p:txBody>
      </p:sp>
      <p:pic>
        <p:nvPicPr>
          <p:cNvPr id="3" name="Picture 4" descr="CADCA Community - Prevention Network">
            <a:extLst>
              <a:ext uri="{FF2B5EF4-FFF2-40B4-BE49-F238E27FC236}">
                <a16:creationId xmlns:a16="http://schemas.microsoft.com/office/drawing/2014/main" id="{53870C32-60C3-5154-15B7-4730E2D93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8503147" y="5629287"/>
            <a:ext cx="3123959" cy="61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42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43561" y="637868"/>
            <a:ext cx="10760025" cy="3446906"/>
          </a:xfrm>
          <a:prstGeom prst="rect">
            <a:avLst/>
          </a:prstGeom>
        </p:spPr>
        <p:txBody>
          <a:bodyPr vert="horz" wrap="square" lIns="0" tIns="0" rIns="0" bIns="0" rtlCol="0">
            <a:spAutoFit/>
          </a:bodyPr>
          <a:lstStyle/>
          <a:p>
            <a:pPr marL="14106" marR="5644" lvl="0" indent="0" algn="ctr" defTabSz="1219170" rtl="0" eaLnBrk="0" fontAlgn="base" latinLnBrk="0" hangingPunct="0">
              <a:lnSpc>
                <a:spcPct val="100000"/>
              </a:lnSpc>
              <a:spcBef>
                <a:spcPct val="0"/>
              </a:spcBef>
              <a:spcAft>
                <a:spcPct val="0"/>
              </a:spcAft>
              <a:buClr>
                <a:srgbClr val="FFFF00"/>
              </a:buClr>
              <a:buSzTx/>
              <a:buFontTx/>
              <a:buNone/>
              <a:tabLst/>
              <a:defRPr/>
            </a:pPr>
            <a:r>
              <a:rPr kumimoji="0" lang="en-US" sz="5333" b="1" i="0" u="none" strike="noStrike" kern="1200" cap="none" spc="0" normalizeH="0" baseline="0" noProof="0" dirty="0">
                <a:ln>
                  <a:noFill/>
                </a:ln>
                <a:solidFill>
                  <a:srgbClr val="000000"/>
                </a:solidFill>
                <a:effectLst/>
                <a:uLnTx/>
                <a:uFillTx/>
                <a:latin typeface="Tahoma"/>
                <a:ea typeface="+mn-ea"/>
                <a:cs typeface="Arial"/>
              </a:rPr>
              <a:t>What expertise do I have about chemistry? </a:t>
            </a:r>
          </a:p>
          <a:p>
            <a:pPr marL="14106" marR="5644" lvl="0" indent="0" algn="ctr" defTabSz="1219170" rtl="0" eaLnBrk="0" fontAlgn="base" latinLnBrk="0" hangingPunct="0">
              <a:lnSpc>
                <a:spcPct val="100000"/>
              </a:lnSpc>
              <a:spcBef>
                <a:spcPct val="0"/>
              </a:spcBef>
              <a:spcAft>
                <a:spcPct val="0"/>
              </a:spcAft>
              <a:buClr>
                <a:srgbClr val="FFFF00"/>
              </a:buClr>
              <a:buSzTx/>
              <a:buFontTx/>
              <a:buNone/>
              <a:tabLst/>
              <a:defRPr/>
            </a:pPr>
            <a:endParaRPr kumimoji="0" lang="en-US" sz="5333" b="1" i="0" u="none" strike="noStrike" kern="1200" cap="none" spc="0" normalizeH="0" baseline="0" noProof="0" dirty="0">
              <a:ln>
                <a:noFill/>
              </a:ln>
              <a:solidFill>
                <a:srgbClr val="000000"/>
              </a:solidFill>
              <a:effectLst/>
              <a:uLnTx/>
              <a:uFillTx/>
              <a:latin typeface="Tahoma"/>
              <a:ea typeface="+mn-ea"/>
              <a:cs typeface="Arial"/>
            </a:endParaRPr>
          </a:p>
          <a:p>
            <a:pPr marL="14110" marR="5644" lvl="0" indent="0" algn="ctr" defTabSz="1219170" rtl="0" eaLnBrk="0" fontAlgn="base" latinLnBrk="0" hangingPunct="0">
              <a:lnSpc>
                <a:spcPct val="100000"/>
              </a:lnSpc>
              <a:spcBef>
                <a:spcPct val="0"/>
              </a:spcBef>
              <a:spcAft>
                <a:spcPct val="0"/>
              </a:spcAft>
              <a:buClr>
                <a:srgbClr val="FFFF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Tahoma"/>
              <a:ea typeface="+mn-ea"/>
              <a:cs typeface="Arial"/>
            </a:endParaRPr>
          </a:p>
          <a:p>
            <a:pPr marL="394877" marR="5644" lvl="0" indent="-380781" algn="ctr" defTabSz="1219170" rtl="0" eaLnBrk="0" fontAlgn="base" latinLnBrk="0" hangingPunct="0">
              <a:lnSpc>
                <a:spcPct val="100000"/>
              </a:lnSpc>
              <a:spcBef>
                <a:spcPct val="0"/>
              </a:spcBef>
              <a:spcAft>
                <a:spcPct val="0"/>
              </a:spcAft>
              <a:buClr>
                <a:srgbClr val="FFFF00"/>
              </a:buClr>
              <a:buSzTx/>
              <a:buFont typeface="Wingdings" panose="05000000000000000000" pitchFamily="2" charset="2"/>
              <a:buChar char="§"/>
              <a:tabLst/>
              <a:defRPr/>
            </a:pPr>
            <a:endParaRPr kumimoji="0" sz="32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716" y="3365770"/>
            <a:ext cx="883542" cy="1060250"/>
          </a:xfrm>
          <a:prstGeom prst="rect">
            <a:avLst/>
          </a:prstGeom>
        </p:spPr>
      </p:pic>
    </p:spTree>
    <p:extLst>
      <p:ext uri="{BB962C8B-B14F-4D97-AF65-F5344CB8AC3E}">
        <p14:creationId xmlns:p14="http://schemas.microsoft.com/office/powerpoint/2010/main" val="1381750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6701" y="5182292"/>
            <a:ext cx="177737" cy="4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Monotype Sorts" pitchFamily="2" charset="2"/>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76" name="Line 4"/>
          <p:cNvSpPr>
            <a:spLocks noChangeShapeType="1"/>
          </p:cNvSpPr>
          <p:nvPr/>
        </p:nvSpPr>
        <p:spPr bwMode="auto">
          <a:xfrm>
            <a:off x="5105440" y="1600200"/>
            <a:ext cx="533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26" name="Rectangle 6"/>
          <p:cNvSpPr>
            <a:spLocks noChangeArrowheads="1"/>
          </p:cNvSpPr>
          <p:nvPr/>
        </p:nvSpPr>
        <p:spPr bwMode="auto">
          <a:xfrm>
            <a:off x="7761922" y="3120691"/>
            <a:ext cx="3363278" cy="137510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2. Semi-Synthetics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(Analogs)</a:t>
            </a:r>
            <a:endParaRPr kumimoji="0" lang="en-US" sz="20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endParaRPr>
          </a:p>
        </p:txBody>
      </p:sp>
      <p:sp>
        <p:nvSpPr>
          <p:cNvPr id="28679" name="Line 7"/>
          <p:cNvSpPr>
            <a:spLocks noChangeShapeType="1"/>
          </p:cNvSpPr>
          <p:nvPr/>
        </p:nvSpPr>
        <p:spPr bwMode="auto">
          <a:xfrm flipH="1">
            <a:off x="6400800" y="4094967"/>
            <a:ext cx="299198" cy="13819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83" name="Line 11"/>
          <p:cNvSpPr>
            <a:spLocks noChangeShapeType="1"/>
          </p:cNvSpPr>
          <p:nvPr/>
        </p:nvSpPr>
        <p:spPr bwMode="auto">
          <a:xfrm>
            <a:off x="3915072" y="3692191"/>
            <a:ext cx="914400" cy="422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 name="Rectangle 10"/>
          <p:cNvSpPr>
            <a:spLocks noChangeArrowheads="1"/>
          </p:cNvSpPr>
          <p:nvPr/>
        </p:nvSpPr>
        <p:spPr bwMode="auto">
          <a:xfrm>
            <a:off x="1019697" y="3236744"/>
            <a:ext cx="29718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4. Summary</a:t>
            </a:r>
          </a:p>
        </p:txBody>
      </p:sp>
      <p:sp>
        <p:nvSpPr>
          <p:cNvPr id="10" name="Rectangle 3">
            <a:extLst>
              <a:ext uri="{FF2B5EF4-FFF2-40B4-BE49-F238E27FC236}">
                <a16:creationId xmlns:a16="http://schemas.microsoft.com/office/drawing/2014/main" id="{43968C8D-935A-49B3-BA3B-1AE8B64080BE}"/>
              </a:ext>
            </a:extLst>
          </p:cNvPr>
          <p:cNvSpPr>
            <a:spLocks noChangeArrowheads="1"/>
          </p:cNvSpPr>
          <p:nvPr/>
        </p:nvSpPr>
        <p:spPr bwMode="auto">
          <a:xfrm>
            <a:off x="3429000" y="112021"/>
            <a:ext cx="4038600" cy="1600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lvl1pPr marL="457200" indent="-4572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400" b="1" i="0" u="none" strike="noStrike" kern="1200" cap="none" spc="0" normalizeH="0" baseline="0" noProof="0" dirty="0">
                <a:ln>
                  <a:noFill/>
                </a:ln>
                <a:solidFill>
                  <a:srgbClr val="000000"/>
                </a:solidFill>
                <a:effectLst/>
                <a:uLnTx/>
                <a:uFillTx/>
                <a:latin typeface="Tahoma" pitchFamily="34" charset="0"/>
                <a:ea typeface="+mn-ea"/>
                <a:cs typeface="+mn-cs"/>
              </a:rPr>
              <a:t>1. Background</a:t>
            </a:r>
          </a:p>
        </p:txBody>
      </p:sp>
      <p:sp>
        <p:nvSpPr>
          <p:cNvPr id="11" name="Rectangle 10"/>
          <p:cNvSpPr>
            <a:spLocks noChangeArrowheads="1"/>
          </p:cNvSpPr>
          <p:nvPr/>
        </p:nvSpPr>
        <p:spPr bwMode="auto">
          <a:xfrm>
            <a:off x="4447222" y="5241591"/>
            <a:ext cx="33147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3. Potency</a:t>
            </a:r>
          </a:p>
        </p:txBody>
      </p:sp>
      <p:sp>
        <p:nvSpPr>
          <p:cNvPr id="15" name="Line 11"/>
          <p:cNvSpPr>
            <a:spLocks noChangeShapeType="1"/>
          </p:cNvSpPr>
          <p:nvPr/>
        </p:nvSpPr>
        <p:spPr bwMode="auto">
          <a:xfrm>
            <a:off x="7010400" y="3692190"/>
            <a:ext cx="685800" cy="32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272" y="2286000"/>
            <a:ext cx="2895375" cy="2249566"/>
          </a:xfrm>
          <a:prstGeom prst="rect">
            <a:avLst/>
          </a:prstGeom>
        </p:spPr>
      </p:pic>
    </p:spTree>
    <p:extLst>
      <p:ext uri="{BB962C8B-B14F-4D97-AF65-F5344CB8AC3E}">
        <p14:creationId xmlns:p14="http://schemas.microsoft.com/office/powerpoint/2010/main" val="1025945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88540" y="-139794"/>
            <a:ext cx="11485150" cy="1143000"/>
          </a:xfrm>
        </p:spPr>
        <p:txBody>
          <a:bodyPr/>
          <a:lstStyle/>
          <a:p>
            <a:pPr algn="ctr"/>
            <a:r>
              <a:rPr lang="en-US" sz="2800" b="1" spc="-17" dirty="0">
                <a:solidFill>
                  <a:srgbClr val="006600"/>
                </a:solidFill>
                <a:latin typeface="Arial Black" panose="020B0A04020102020204" pitchFamily="34" charset="0"/>
                <a:cs typeface="Calibri"/>
              </a:rPr>
              <a:t>Background #1: </a:t>
            </a:r>
            <a:br>
              <a:rPr lang="en-US" sz="2800" b="1" spc="-17" dirty="0">
                <a:solidFill>
                  <a:srgbClr val="006600"/>
                </a:solidFill>
                <a:latin typeface="Arial Black" panose="020B0A04020102020204" pitchFamily="34" charset="0"/>
                <a:cs typeface="Calibri"/>
              </a:rPr>
            </a:br>
            <a:r>
              <a:rPr lang="en-US" sz="2800" b="1" spc="-17" dirty="0">
                <a:solidFill>
                  <a:srgbClr val="006600"/>
                </a:solidFill>
                <a:latin typeface="Arial Black" panose="020B0A04020102020204" pitchFamily="34" charset="0"/>
                <a:cs typeface="Calibri"/>
              </a:rPr>
              <a:t>The Six “Majors” Analogs to Delta-9 (THC)</a:t>
            </a:r>
            <a:endParaRPr lang="en-US" altLang="en-US" sz="2800" dirty="0">
              <a:solidFill>
                <a:srgbClr val="006600"/>
              </a:solidFill>
              <a:latin typeface="Arial Black" panose="020B0A04020102020204" pitchFamily="34" charset="0"/>
            </a:endParaRPr>
          </a:p>
        </p:txBody>
      </p:sp>
      <p:graphicFrame>
        <p:nvGraphicFramePr>
          <p:cNvPr id="3" name="Table 2"/>
          <p:cNvGraphicFramePr>
            <a:graphicFrameLocks noGrp="1"/>
          </p:cNvGraphicFramePr>
          <p:nvPr/>
        </p:nvGraphicFramePr>
        <p:xfrm>
          <a:off x="476257" y="1160722"/>
          <a:ext cx="10909716" cy="4761710"/>
        </p:xfrm>
        <a:graphic>
          <a:graphicData uri="http://schemas.openxmlformats.org/drawingml/2006/table">
            <a:tbl>
              <a:tblPr firstRow="1" bandRow="1">
                <a:tableStyleId>{5C22544A-7EE6-4342-B048-85BDC9FD1C3A}</a:tableStyleId>
              </a:tblPr>
              <a:tblGrid>
                <a:gridCol w="2640741">
                  <a:extLst>
                    <a:ext uri="{9D8B030D-6E8A-4147-A177-3AD203B41FA5}">
                      <a16:colId xmlns:a16="http://schemas.microsoft.com/office/drawing/2014/main" val="1721604550"/>
                    </a:ext>
                  </a:extLst>
                </a:gridCol>
                <a:gridCol w="2060644">
                  <a:extLst>
                    <a:ext uri="{9D8B030D-6E8A-4147-A177-3AD203B41FA5}">
                      <a16:colId xmlns:a16="http://schemas.microsoft.com/office/drawing/2014/main" val="472554787"/>
                    </a:ext>
                  </a:extLst>
                </a:gridCol>
                <a:gridCol w="1156984">
                  <a:extLst>
                    <a:ext uri="{9D8B030D-6E8A-4147-A177-3AD203B41FA5}">
                      <a16:colId xmlns:a16="http://schemas.microsoft.com/office/drawing/2014/main" val="791572413"/>
                    </a:ext>
                  </a:extLst>
                </a:gridCol>
                <a:gridCol w="1916143">
                  <a:extLst>
                    <a:ext uri="{9D8B030D-6E8A-4147-A177-3AD203B41FA5}">
                      <a16:colId xmlns:a16="http://schemas.microsoft.com/office/drawing/2014/main" val="2892948176"/>
                    </a:ext>
                  </a:extLst>
                </a:gridCol>
                <a:gridCol w="3135204">
                  <a:extLst>
                    <a:ext uri="{9D8B030D-6E8A-4147-A177-3AD203B41FA5}">
                      <a16:colId xmlns:a16="http://schemas.microsoft.com/office/drawing/2014/main" val="3564037910"/>
                    </a:ext>
                  </a:extLst>
                </a:gridCol>
              </a:tblGrid>
              <a:tr h="680110">
                <a:tc>
                  <a:txBody>
                    <a:bodyPr/>
                    <a:lstStyle/>
                    <a:p>
                      <a:pPr algn="ctr"/>
                      <a:r>
                        <a:rPr lang="en-US" sz="2000" dirty="0">
                          <a:latin typeface="+mj-lt"/>
                        </a:rPr>
                        <a:t>Type</a:t>
                      </a:r>
                    </a:p>
                  </a:txBody>
                  <a:tcPr anchor="ctr">
                    <a:solidFill>
                      <a:srgbClr val="008000"/>
                    </a:solidFill>
                  </a:tcPr>
                </a:tc>
                <a:tc>
                  <a:txBody>
                    <a:bodyPr/>
                    <a:lstStyle/>
                    <a:p>
                      <a:pPr algn="ctr"/>
                      <a:r>
                        <a:rPr lang="en-US" sz="2000" dirty="0">
                          <a:latin typeface="+mj-lt"/>
                        </a:rPr>
                        <a:t>Strength</a:t>
                      </a:r>
                    </a:p>
                  </a:txBody>
                  <a:tcPr anchor="ctr">
                    <a:solidFill>
                      <a:srgbClr val="008000"/>
                    </a:solidFill>
                  </a:tcPr>
                </a:tc>
                <a:tc>
                  <a:txBody>
                    <a:bodyPr/>
                    <a:lstStyle/>
                    <a:p>
                      <a:pPr algn="ctr"/>
                      <a:r>
                        <a:rPr lang="en-US" sz="1600" dirty="0">
                          <a:latin typeface="+mj-lt"/>
                        </a:rPr>
                        <a:t>Legality</a:t>
                      </a:r>
                    </a:p>
                  </a:txBody>
                  <a:tcPr anchor="ctr">
                    <a:solidFill>
                      <a:srgbClr val="008000"/>
                    </a:solidFill>
                  </a:tcPr>
                </a:tc>
                <a:tc>
                  <a:txBody>
                    <a:bodyPr/>
                    <a:lstStyle/>
                    <a:p>
                      <a:pPr algn="ctr"/>
                      <a:r>
                        <a:rPr lang="en-US" sz="1600" dirty="0">
                          <a:latin typeface="+mj-lt"/>
                        </a:rPr>
                        <a:t>Detectable in</a:t>
                      </a:r>
                    </a:p>
                    <a:p>
                      <a:pPr algn="ctr"/>
                      <a:r>
                        <a:rPr lang="en-US" sz="1600" dirty="0">
                          <a:latin typeface="+mj-lt"/>
                        </a:rPr>
                        <a:t>User</a:t>
                      </a:r>
                    </a:p>
                  </a:txBody>
                  <a:tcPr anchor="ctr">
                    <a:solidFill>
                      <a:srgbClr val="008000"/>
                    </a:solidFill>
                  </a:tcPr>
                </a:tc>
                <a:tc>
                  <a:txBody>
                    <a:bodyPr/>
                    <a:lstStyle/>
                    <a:p>
                      <a:pPr algn="ctr"/>
                      <a:r>
                        <a:rPr lang="en-US" sz="2000" dirty="0">
                          <a:latin typeface="+mj-lt"/>
                        </a:rPr>
                        <a:t>Primary Source</a:t>
                      </a:r>
                    </a:p>
                  </a:txBody>
                  <a:tcPr anchor="ctr">
                    <a:solidFill>
                      <a:srgbClr val="008000"/>
                    </a:solidFill>
                  </a:tcPr>
                </a:tc>
                <a:extLst>
                  <a:ext uri="{0D108BD9-81ED-4DB2-BD59-A6C34878D82A}">
                    <a16:rowId xmlns:a16="http://schemas.microsoft.com/office/drawing/2014/main" val="792943284"/>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Delta-8</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363030056"/>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Delta-10</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1382306677"/>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Delta-11</a:t>
                      </a:r>
                    </a:p>
                  </a:txBody>
                  <a:tcPr>
                    <a:solidFill>
                      <a:srgbClr val="92D050"/>
                    </a:solidFill>
                  </a:tcPr>
                </a:tc>
                <a:tc>
                  <a:txBody>
                    <a:bodyPr/>
                    <a:lstStyle/>
                    <a:p>
                      <a:r>
                        <a:rPr lang="en-US" sz="1800" b="1" dirty="0">
                          <a:solidFill>
                            <a:srgbClr val="336600"/>
                          </a:solidFill>
                          <a:latin typeface="Arial" panose="020B0604020202020204" pitchFamily="34" charset="0"/>
                          <a:cs typeface="Arial" panose="020B0604020202020204" pitchFamily="34" charset="0"/>
                        </a:rPr>
                        <a:t> </a:t>
                      </a:r>
                      <a:endParaRPr lang="en-US" sz="1600" b="1" dirty="0">
                        <a:solidFill>
                          <a:srgbClr val="336600"/>
                        </a:solidFill>
                        <a:latin typeface="Arial" panose="020B0604020202020204" pitchFamily="34" charset="0"/>
                        <a:cs typeface="Arial" panose="020B0604020202020204" pitchFamily="34" charset="0"/>
                      </a:endParaRPr>
                    </a:p>
                  </a:txBody>
                  <a:tcPr anchor="ct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103415693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HHC</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267214773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THC-A</a:t>
                      </a:r>
                    </a:p>
                  </a:txBody>
                  <a:tcPr>
                    <a:solidFill>
                      <a:srgbClr val="92D050"/>
                    </a:solidFill>
                  </a:tcPr>
                </a:tc>
                <a:tc>
                  <a:txBody>
                    <a:bodyPr/>
                    <a:lstStyle/>
                    <a:p>
                      <a:pPr algn="ctr"/>
                      <a:endParaRPr lang="en-US" sz="1600" b="1" dirty="0">
                        <a:solidFill>
                          <a:srgbClr val="336600"/>
                        </a:solidFill>
                        <a:latin typeface="Arial" panose="020B0604020202020204" pitchFamily="34" charset="0"/>
                        <a:cs typeface="Arial" panose="020B0604020202020204" pitchFamily="34" charset="0"/>
                      </a:endParaRPr>
                    </a:p>
                  </a:txBody>
                  <a:tcPr marT="91440" marB="91440" anchor="ctr">
                    <a:solidFill>
                      <a:srgbClr val="92D050"/>
                    </a:solidFill>
                  </a:tcPr>
                </a:tc>
                <a:tc>
                  <a:txBody>
                    <a:bodyPr/>
                    <a:lstStyle/>
                    <a:p>
                      <a:pPr algn="ctr"/>
                      <a:endParaRPr lang="en-US" sz="2400" b="1" dirty="0">
                        <a:solidFill>
                          <a:srgbClr val="336600"/>
                        </a:solidFill>
                        <a:latin typeface="Arial" panose="020B0604020202020204" pitchFamily="34" charset="0"/>
                        <a:cs typeface="Arial" panose="020B0604020202020204" pitchFamily="34" charset="0"/>
                      </a:endParaRPr>
                    </a:p>
                  </a:txBody>
                  <a:tcPr anchor="ctr">
                    <a:solidFill>
                      <a:srgbClr val="92D050"/>
                    </a:solidFill>
                  </a:tcPr>
                </a:tc>
                <a:tc>
                  <a:txBody>
                    <a:bodyPr/>
                    <a:lstStyle/>
                    <a:p>
                      <a:endParaRPr lang="en-US" sz="3600" dirty="0"/>
                    </a:p>
                  </a:txBody>
                  <a:tcPr marT="91440" marB="91440" anchor="ctr">
                    <a:solidFill>
                      <a:srgbClr val="92D050"/>
                    </a:solidFill>
                  </a:tcPr>
                </a:tc>
                <a:tc>
                  <a:txBody>
                    <a:bodyPr/>
                    <a:lstStyle/>
                    <a:p>
                      <a:endParaRPr lang="en-US" sz="2400" b="1" dirty="0">
                        <a:solidFill>
                          <a:srgbClr val="006600"/>
                        </a:solidFill>
                        <a:latin typeface="Arial" panose="020B0604020202020204" pitchFamily="34" charset="0"/>
                        <a:cs typeface="Arial" panose="020B0604020202020204" pitchFamily="34" charset="0"/>
                      </a:endParaRPr>
                    </a:p>
                  </a:txBody>
                  <a:tcPr marT="91440" marB="91440" anchor="ctr">
                    <a:solidFill>
                      <a:srgbClr val="92D050"/>
                    </a:solidFill>
                  </a:tcPr>
                </a:tc>
                <a:extLst>
                  <a:ext uri="{0D108BD9-81ED-4DB2-BD59-A6C34878D82A}">
                    <a16:rowId xmlns:a16="http://schemas.microsoft.com/office/drawing/2014/main" val="62821807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THC-P</a:t>
                      </a:r>
                    </a:p>
                  </a:txBody>
                  <a:tcPr>
                    <a:solidFill>
                      <a:srgbClr val="92D050"/>
                    </a:solidFill>
                  </a:tcPr>
                </a:tc>
                <a:tc>
                  <a:txBody>
                    <a:bodyPr/>
                    <a:lstStyle/>
                    <a:p>
                      <a:r>
                        <a:rPr lang="en-US" sz="3600" dirty="0"/>
                        <a:t>          </a:t>
                      </a:r>
                      <a:endParaRPr lang="en-US" sz="3600" dirty="0">
                        <a:solidFill>
                          <a:srgbClr val="336600"/>
                        </a:solidFill>
                      </a:endParaRP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921346626"/>
                  </a:ext>
                </a:extLst>
              </a:tr>
            </a:tbl>
          </a:graphicData>
        </a:graphic>
      </p:graphicFrame>
      <p:pic>
        <p:nvPicPr>
          <p:cNvPr id="14" name="Picture 7" descr="marijuana.gif"/>
          <p:cNvPicPr>
            <a:picLocks noChangeAspect="1"/>
          </p:cNvPicPr>
          <p:nvPr/>
        </p:nvPicPr>
        <p:blipFill>
          <a:blip r:embed="rId3" cstate="print"/>
          <a:srcRect/>
          <a:stretch>
            <a:fillRect/>
          </a:stretch>
        </p:blipFill>
        <p:spPr bwMode="auto">
          <a:xfrm>
            <a:off x="3806960" y="2717007"/>
            <a:ext cx="230062" cy="272410"/>
          </a:xfrm>
          <a:prstGeom prst="rect">
            <a:avLst/>
          </a:prstGeom>
          <a:noFill/>
          <a:ln w="9525">
            <a:noFill/>
            <a:miter lim="800000"/>
            <a:headEnd/>
            <a:tailEnd/>
          </a:ln>
        </p:spPr>
      </p:pic>
      <p:pic>
        <p:nvPicPr>
          <p:cNvPr id="17" name="Picture 7" descr="marijuana.gif"/>
          <p:cNvPicPr>
            <a:picLocks noChangeAspect="1"/>
          </p:cNvPicPr>
          <p:nvPr/>
        </p:nvPicPr>
        <p:blipFill>
          <a:blip r:embed="rId3" cstate="print"/>
          <a:srcRect/>
          <a:stretch>
            <a:fillRect/>
          </a:stretch>
        </p:blipFill>
        <p:spPr bwMode="auto">
          <a:xfrm>
            <a:off x="3457434" y="1897722"/>
            <a:ext cx="494186" cy="585151"/>
          </a:xfrm>
          <a:prstGeom prst="rect">
            <a:avLst/>
          </a:prstGeom>
          <a:noFill/>
          <a:ln w="9525">
            <a:noFill/>
            <a:miter lim="800000"/>
            <a:headEnd/>
            <a:tailEnd/>
          </a:ln>
        </p:spPr>
      </p:pic>
      <p:sp>
        <p:nvSpPr>
          <p:cNvPr id="27" name="TextBox 26"/>
          <p:cNvSpPr txBox="1"/>
          <p:nvPr/>
        </p:nvSpPr>
        <p:spPr>
          <a:xfrm>
            <a:off x="5880347" y="3183498"/>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420" y="1910088"/>
            <a:ext cx="473125" cy="509519"/>
          </a:xfrm>
          <a:prstGeom prst="rect">
            <a:avLst/>
          </a:prstGeom>
        </p:spPr>
      </p:pic>
      <p:sp>
        <p:nvSpPr>
          <p:cNvPr id="29" name="TextBox 28"/>
          <p:cNvSpPr txBox="1"/>
          <p:nvPr/>
        </p:nvSpPr>
        <p:spPr>
          <a:xfrm>
            <a:off x="9369013" y="2019416"/>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9369013" y="4687081"/>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36" name="TextBox 35"/>
          <p:cNvSpPr txBox="1"/>
          <p:nvPr/>
        </p:nvSpPr>
        <p:spPr>
          <a:xfrm>
            <a:off x="9363630" y="2635211"/>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00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9361340" y="5383783"/>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9361340" y="3321997"/>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6886435" y="2570797"/>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46" name="TextBox 45"/>
              <p:cNvSpPr txBox="1">
                <a:spLocks noRot="1" noChangeAspect="1" noMove="1" noResize="1" noEditPoints="1" noAdjustHandles="1" noChangeArrowheads="1" noChangeShapeType="1" noTextEdit="1"/>
              </p:cNvSpPr>
              <p:nvPr/>
            </p:nvSpPr>
            <p:spPr>
              <a:xfrm>
                <a:off x="6886435" y="2570797"/>
                <a:ext cx="837089" cy="523220"/>
              </a:xfrm>
              <a:prstGeom prst="rect">
                <a:avLst/>
              </a:prstGeom>
              <a:blipFill>
                <a:blip r:embed="rId5"/>
                <a:stretch>
                  <a:fillRect t="-12791" r="-13139" b="-31395"/>
                </a:stretch>
              </a:blipFill>
            </p:spPr>
            <p:txBody>
              <a:bodyPr/>
              <a:lstStyle/>
              <a:p>
                <a:r>
                  <a:rPr lang="en-US">
                    <a:noFill/>
                  </a:rPr>
                  <a:t> </a:t>
                </a:r>
              </a:p>
            </p:txBody>
          </p:sp>
        </mc:Fallback>
      </mc:AlternateContent>
      <p:pic>
        <p:nvPicPr>
          <p:cNvPr id="47" name="Picture 46"/>
          <p:cNvPicPr>
            <a:picLocks noChangeAspect="1"/>
          </p:cNvPicPr>
          <p:nvPr/>
        </p:nvPicPr>
        <p:blipFill>
          <a:blip r:embed="rId6"/>
          <a:stretch>
            <a:fillRect/>
          </a:stretch>
        </p:blipFill>
        <p:spPr>
          <a:xfrm>
            <a:off x="5203420" y="1995872"/>
            <a:ext cx="646232" cy="384081"/>
          </a:xfrm>
          <a:prstGeom prst="rect">
            <a:avLst/>
          </a:prstGeom>
        </p:spPr>
      </p:pic>
      <mc:AlternateContent xmlns:mc="http://schemas.openxmlformats.org/markup-compatibility/2006" xmlns:a14="http://schemas.microsoft.com/office/drawing/2010/main">
        <mc:Choice Requires="a14">
          <p:sp>
            <p:nvSpPr>
              <p:cNvPr id="42" name="TextBox 41"/>
              <p:cNvSpPr txBox="1"/>
              <p:nvPr/>
            </p:nvSpPr>
            <p:spPr>
              <a:xfrm>
                <a:off x="6906400" y="5299533"/>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42" name="TextBox 41"/>
              <p:cNvSpPr txBox="1">
                <a:spLocks noRot="1" noChangeAspect="1" noMove="1" noResize="1" noEditPoints="1" noAdjustHandles="1" noChangeArrowheads="1" noChangeShapeType="1" noTextEdit="1"/>
              </p:cNvSpPr>
              <p:nvPr/>
            </p:nvSpPr>
            <p:spPr>
              <a:xfrm>
                <a:off x="6906400" y="5299533"/>
                <a:ext cx="837089" cy="523220"/>
              </a:xfrm>
              <a:prstGeom prst="rect">
                <a:avLst/>
              </a:prstGeom>
              <a:blipFill>
                <a:blip r:embed="rId7"/>
                <a:stretch>
                  <a:fillRect t="-11628" r="-13139" b="-31395"/>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6886435" y="3186418"/>
            <a:ext cx="951058" cy="749873"/>
          </a:xfrm>
          <a:prstGeom prst="rect">
            <a:avLst/>
          </a:prstGeom>
        </p:spPr>
      </p:pic>
      <p:pic>
        <p:nvPicPr>
          <p:cNvPr id="22" name="Picture 21"/>
          <p:cNvPicPr>
            <a:picLocks noChangeAspect="1"/>
          </p:cNvPicPr>
          <p:nvPr/>
        </p:nvPicPr>
        <p:blipFill>
          <a:blip r:embed="rId9"/>
          <a:stretch>
            <a:fillRect/>
          </a:stretch>
        </p:blipFill>
        <p:spPr>
          <a:xfrm>
            <a:off x="5685802" y="4451894"/>
            <a:ext cx="835224" cy="969348"/>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6894643" y="4642523"/>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54" name="TextBox 53"/>
              <p:cNvSpPr txBox="1">
                <a:spLocks noRot="1" noChangeAspect="1" noMove="1" noResize="1" noEditPoints="1" noAdjustHandles="1" noChangeArrowheads="1" noChangeShapeType="1" noTextEdit="1"/>
              </p:cNvSpPr>
              <p:nvPr/>
            </p:nvSpPr>
            <p:spPr>
              <a:xfrm>
                <a:off x="6894643" y="4642523"/>
                <a:ext cx="837089" cy="523220"/>
              </a:xfrm>
              <a:prstGeom prst="rect">
                <a:avLst/>
              </a:prstGeom>
              <a:blipFill>
                <a:blip r:embed="rId10"/>
                <a:stretch>
                  <a:fillRect t="-12941" r="-13869" b="-32941"/>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a:off x="8798089" y="2593857"/>
            <a:ext cx="390178" cy="530398"/>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8089" y="3261376"/>
            <a:ext cx="385598" cy="530197"/>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3435" y="1918900"/>
            <a:ext cx="385598" cy="530197"/>
          </a:xfrm>
          <a:prstGeom prst="rect">
            <a:avLst/>
          </a:prstGeom>
        </p:spPr>
      </p:pic>
      <p:pic>
        <p:nvPicPr>
          <p:cNvPr id="11" name="Picture 10"/>
          <p:cNvPicPr>
            <a:picLocks noChangeAspect="1"/>
          </p:cNvPicPr>
          <p:nvPr/>
        </p:nvPicPr>
        <p:blipFill>
          <a:blip r:embed="rId11"/>
          <a:stretch>
            <a:fillRect/>
          </a:stretch>
        </p:blipFill>
        <p:spPr>
          <a:xfrm>
            <a:off x="8800641" y="4628572"/>
            <a:ext cx="390178" cy="530398"/>
          </a:xfrm>
          <a:prstGeom prst="rect">
            <a:avLst/>
          </a:prstGeom>
        </p:spPr>
      </p:pic>
      <p:sp>
        <p:nvSpPr>
          <p:cNvPr id="50" name="TextBox 49"/>
          <p:cNvSpPr txBox="1"/>
          <p:nvPr/>
        </p:nvSpPr>
        <p:spPr>
          <a:xfrm>
            <a:off x="5880347" y="1852933"/>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51" name="Picture 50"/>
          <p:cNvPicPr>
            <a:picLocks noChangeAspect="1"/>
          </p:cNvPicPr>
          <p:nvPr/>
        </p:nvPicPr>
        <p:blipFill>
          <a:blip r:embed="rId6"/>
          <a:stretch>
            <a:fillRect/>
          </a:stretch>
        </p:blipFill>
        <p:spPr>
          <a:xfrm>
            <a:off x="5203420" y="2656474"/>
            <a:ext cx="646232" cy="384081"/>
          </a:xfrm>
          <a:prstGeom prst="rect">
            <a:avLst/>
          </a:prstGeom>
        </p:spPr>
      </p:pic>
      <p:sp>
        <p:nvSpPr>
          <p:cNvPr id="58" name="TextBox 57"/>
          <p:cNvSpPr txBox="1"/>
          <p:nvPr/>
        </p:nvSpPr>
        <p:spPr>
          <a:xfrm>
            <a:off x="5881771" y="2505425"/>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59" name="Picture 58"/>
          <p:cNvPicPr>
            <a:picLocks noChangeAspect="1"/>
          </p:cNvPicPr>
          <p:nvPr/>
        </p:nvPicPr>
        <p:blipFill>
          <a:blip r:embed="rId6"/>
          <a:stretch>
            <a:fillRect/>
          </a:stretch>
        </p:blipFill>
        <p:spPr>
          <a:xfrm>
            <a:off x="5217790" y="3324873"/>
            <a:ext cx="646232" cy="384081"/>
          </a:xfrm>
          <a:prstGeom prst="rect">
            <a:avLst/>
          </a:prstGeom>
        </p:spPr>
      </p:pic>
      <p:pic>
        <p:nvPicPr>
          <p:cNvPr id="60" name="Picture 59"/>
          <p:cNvPicPr>
            <a:picLocks noChangeAspect="1"/>
          </p:cNvPicPr>
          <p:nvPr/>
        </p:nvPicPr>
        <p:blipFill>
          <a:blip r:embed="rId11"/>
          <a:stretch>
            <a:fillRect/>
          </a:stretch>
        </p:blipFill>
        <p:spPr>
          <a:xfrm>
            <a:off x="8793509" y="5321054"/>
            <a:ext cx="390178" cy="530398"/>
          </a:xfrm>
          <a:prstGeom prst="rect">
            <a:avLst/>
          </a:prstGeom>
        </p:spPr>
      </p:pic>
      <p:sp>
        <p:nvSpPr>
          <p:cNvPr id="61" name="TextBox 60"/>
          <p:cNvSpPr txBox="1"/>
          <p:nvPr/>
        </p:nvSpPr>
        <p:spPr>
          <a:xfrm>
            <a:off x="5868067" y="5221043"/>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62" name="Picture 61"/>
          <p:cNvPicPr>
            <a:picLocks noChangeAspect="1"/>
          </p:cNvPicPr>
          <p:nvPr/>
        </p:nvPicPr>
        <p:blipFill>
          <a:blip r:embed="rId6"/>
          <a:stretch>
            <a:fillRect/>
          </a:stretch>
        </p:blipFill>
        <p:spPr>
          <a:xfrm>
            <a:off x="5203420" y="5369103"/>
            <a:ext cx="646232" cy="384081"/>
          </a:xfrm>
          <a:prstGeom prst="rect">
            <a:avLst/>
          </a:prstGeom>
        </p:spPr>
      </p:pic>
      <p:pic>
        <p:nvPicPr>
          <p:cNvPr id="64" name="Picture 63"/>
          <p:cNvPicPr>
            <a:picLocks noChangeAspect="1"/>
          </p:cNvPicPr>
          <p:nvPr/>
        </p:nvPicPr>
        <p:blipFill>
          <a:blip r:embed="rId6"/>
          <a:stretch>
            <a:fillRect/>
          </a:stretch>
        </p:blipFill>
        <p:spPr>
          <a:xfrm>
            <a:off x="5215754" y="4708384"/>
            <a:ext cx="646232" cy="384081"/>
          </a:xfrm>
          <a:prstGeom prst="rect">
            <a:avLst/>
          </a:prstGeom>
        </p:spPr>
      </p:pic>
      <p:pic>
        <p:nvPicPr>
          <p:cNvPr id="39" name="Picture 38"/>
          <p:cNvPicPr>
            <a:picLocks noChangeAspect="1"/>
          </p:cNvPicPr>
          <p:nvPr/>
        </p:nvPicPr>
        <p:blipFill>
          <a:blip r:embed="rId9"/>
          <a:stretch>
            <a:fillRect/>
          </a:stretch>
        </p:blipFill>
        <p:spPr>
          <a:xfrm>
            <a:off x="4410054" y="3090478"/>
            <a:ext cx="835224" cy="969348"/>
          </a:xfrm>
          <a:prstGeom prst="rect">
            <a:avLst/>
          </a:prstGeom>
        </p:spPr>
      </p:pic>
      <p:pic>
        <p:nvPicPr>
          <p:cNvPr id="41" name="Picture 7" descr="marijuana.gif"/>
          <p:cNvPicPr>
            <a:picLocks noChangeAspect="1"/>
          </p:cNvPicPr>
          <p:nvPr/>
        </p:nvPicPr>
        <p:blipFill>
          <a:blip r:embed="rId3" cstate="print"/>
          <a:srcRect/>
          <a:stretch>
            <a:fillRect/>
          </a:stretch>
        </p:blipFill>
        <p:spPr bwMode="auto">
          <a:xfrm>
            <a:off x="3762134" y="4546866"/>
            <a:ext cx="494186" cy="585151"/>
          </a:xfrm>
          <a:prstGeom prst="rect">
            <a:avLst/>
          </a:prstGeom>
          <a:noFill/>
          <a:ln w="9525">
            <a:noFill/>
            <a:miter lim="800000"/>
            <a:headEnd/>
            <a:tailEnd/>
          </a:ln>
        </p:spPr>
      </p:pic>
      <p:pic>
        <p:nvPicPr>
          <p:cNvPr id="43" name="Picture 7" descr="marijuana.gif"/>
          <p:cNvPicPr>
            <a:picLocks noChangeAspect="1"/>
          </p:cNvPicPr>
          <p:nvPr/>
        </p:nvPicPr>
        <p:blipFill>
          <a:blip r:embed="rId3" cstate="print"/>
          <a:srcRect/>
          <a:stretch>
            <a:fillRect/>
          </a:stretch>
        </p:blipFill>
        <p:spPr bwMode="auto">
          <a:xfrm>
            <a:off x="3788462" y="3247185"/>
            <a:ext cx="494186" cy="585151"/>
          </a:xfrm>
          <a:prstGeom prst="rect">
            <a:avLst/>
          </a:prstGeom>
          <a:noFill/>
          <a:ln w="9525">
            <a:noFill/>
            <a:miter lim="800000"/>
            <a:headEnd/>
            <a:tailEnd/>
          </a:ln>
        </p:spPr>
      </p:pic>
      <p:pic>
        <p:nvPicPr>
          <p:cNvPr id="48" name="Picture 7" descr="marijuana.gif"/>
          <p:cNvPicPr>
            <a:picLocks noChangeAspect="1"/>
          </p:cNvPicPr>
          <p:nvPr/>
        </p:nvPicPr>
        <p:blipFill>
          <a:blip r:embed="rId3" cstate="print"/>
          <a:srcRect/>
          <a:stretch>
            <a:fillRect/>
          </a:stretch>
        </p:blipFill>
        <p:spPr bwMode="auto">
          <a:xfrm>
            <a:off x="4250223" y="3228073"/>
            <a:ext cx="494186" cy="585151"/>
          </a:xfrm>
          <a:prstGeom prst="rect">
            <a:avLst/>
          </a:prstGeom>
          <a:noFill/>
          <a:ln w="9525">
            <a:noFill/>
            <a:miter lim="800000"/>
            <a:headEnd/>
            <a:tailEnd/>
          </a:ln>
        </p:spPr>
      </p:pic>
      <p:pic>
        <p:nvPicPr>
          <p:cNvPr id="52" name="Picture 7" descr="marijuana.gif"/>
          <p:cNvPicPr>
            <a:picLocks noChangeAspect="1"/>
          </p:cNvPicPr>
          <p:nvPr/>
        </p:nvPicPr>
        <p:blipFill>
          <a:blip r:embed="rId3" cstate="print"/>
          <a:srcRect/>
          <a:stretch>
            <a:fillRect/>
          </a:stretch>
        </p:blipFill>
        <p:spPr bwMode="auto">
          <a:xfrm>
            <a:off x="3311494" y="3228072"/>
            <a:ext cx="494186" cy="585151"/>
          </a:xfrm>
          <a:prstGeom prst="rect">
            <a:avLst/>
          </a:prstGeom>
          <a:noFill/>
          <a:ln w="9525">
            <a:noFill/>
            <a:miter lim="800000"/>
            <a:headEnd/>
            <a:tailEnd/>
          </a:ln>
        </p:spPr>
      </p:pic>
      <p:pic>
        <p:nvPicPr>
          <p:cNvPr id="63" name="Picture 62"/>
          <p:cNvPicPr>
            <a:picLocks noChangeAspect="1"/>
          </p:cNvPicPr>
          <p:nvPr/>
        </p:nvPicPr>
        <p:blipFill>
          <a:blip r:embed="rId9"/>
          <a:stretch>
            <a:fillRect/>
          </a:stretch>
        </p:blipFill>
        <p:spPr>
          <a:xfrm>
            <a:off x="4249959" y="5142092"/>
            <a:ext cx="835224" cy="969348"/>
          </a:xfrm>
          <a:prstGeom prst="rect">
            <a:avLst/>
          </a:prstGeom>
        </p:spPr>
      </p:pic>
      <p:pic>
        <p:nvPicPr>
          <p:cNvPr id="66" name="Picture 65"/>
          <p:cNvPicPr>
            <a:picLocks noChangeAspect="1"/>
          </p:cNvPicPr>
          <p:nvPr/>
        </p:nvPicPr>
        <p:blipFill>
          <a:blip r:embed="rId9"/>
          <a:stretch>
            <a:fillRect/>
          </a:stretch>
        </p:blipFill>
        <p:spPr>
          <a:xfrm>
            <a:off x="4256218" y="3748512"/>
            <a:ext cx="822849" cy="969348"/>
          </a:xfrm>
          <a:prstGeom prst="rect">
            <a:avLst/>
          </a:prstGeom>
        </p:spPr>
      </p:pic>
      <p:pic>
        <p:nvPicPr>
          <p:cNvPr id="68" name="Picture 7" descr="marijuana.gif"/>
          <p:cNvPicPr>
            <a:picLocks noChangeAspect="1"/>
          </p:cNvPicPr>
          <p:nvPr/>
        </p:nvPicPr>
        <p:blipFill>
          <a:blip r:embed="rId3" cstate="print"/>
          <a:srcRect/>
          <a:stretch>
            <a:fillRect/>
          </a:stretch>
        </p:blipFill>
        <p:spPr bwMode="auto">
          <a:xfrm>
            <a:off x="3427805" y="3872604"/>
            <a:ext cx="494186" cy="585151"/>
          </a:xfrm>
          <a:prstGeom prst="rect">
            <a:avLst/>
          </a:prstGeom>
          <a:noFill/>
          <a:ln w="9525">
            <a:noFill/>
            <a:miter lim="800000"/>
            <a:headEnd/>
            <a:tailEnd/>
          </a:ln>
        </p:spPr>
      </p:pic>
      <p:pic>
        <p:nvPicPr>
          <p:cNvPr id="69" name="Picture 68"/>
          <p:cNvPicPr>
            <a:picLocks noChangeAspect="1"/>
          </p:cNvPicPr>
          <p:nvPr/>
        </p:nvPicPr>
        <p:blipFill>
          <a:blip r:embed="rId6"/>
          <a:stretch>
            <a:fillRect/>
          </a:stretch>
        </p:blipFill>
        <p:spPr>
          <a:xfrm>
            <a:off x="5203420" y="4022464"/>
            <a:ext cx="646232" cy="384081"/>
          </a:xfrm>
          <a:prstGeom prst="rect">
            <a:avLst/>
          </a:prstGeom>
        </p:spPr>
      </p:pic>
      <p:sp>
        <p:nvSpPr>
          <p:cNvPr id="70" name="TextBox 69"/>
          <p:cNvSpPr txBox="1"/>
          <p:nvPr/>
        </p:nvSpPr>
        <p:spPr>
          <a:xfrm>
            <a:off x="5902123" y="3873145"/>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71" name="Picture 70"/>
          <p:cNvPicPr>
            <a:picLocks noChangeAspect="1"/>
          </p:cNvPicPr>
          <p:nvPr/>
        </p:nvPicPr>
        <p:blipFill>
          <a:blip r:embed="rId8"/>
          <a:stretch>
            <a:fillRect/>
          </a:stretch>
        </p:blipFill>
        <p:spPr>
          <a:xfrm>
            <a:off x="6894643" y="3872605"/>
            <a:ext cx="951058" cy="749873"/>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8089" y="3936291"/>
            <a:ext cx="385598" cy="530197"/>
          </a:xfrm>
          <a:prstGeom prst="rect">
            <a:avLst/>
          </a:prstGeom>
        </p:spPr>
      </p:pic>
      <p:sp>
        <p:nvSpPr>
          <p:cNvPr id="73" name="TextBox 72"/>
          <p:cNvSpPr txBox="1"/>
          <p:nvPr/>
        </p:nvSpPr>
        <p:spPr>
          <a:xfrm>
            <a:off x="9361340" y="3980514"/>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9"/>
          <a:stretch>
            <a:fillRect/>
          </a:stretch>
        </p:blipFill>
        <p:spPr>
          <a:xfrm>
            <a:off x="3741720" y="2419607"/>
            <a:ext cx="835224" cy="969348"/>
          </a:xfrm>
          <a:prstGeom prst="rect">
            <a:avLst/>
          </a:prstGeom>
        </p:spPr>
      </p:pic>
      <p:sp>
        <p:nvSpPr>
          <p:cNvPr id="4" name="TextBox 3"/>
          <p:cNvSpPr txBox="1"/>
          <p:nvPr/>
        </p:nvSpPr>
        <p:spPr>
          <a:xfrm>
            <a:off x="3882971" y="2016090"/>
            <a:ext cx="1228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½ Delta-9</a:t>
            </a:r>
          </a:p>
        </p:txBody>
      </p:sp>
      <p:pic>
        <p:nvPicPr>
          <p:cNvPr id="74" name="Picture 73"/>
          <p:cNvPicPr>
            <a:picLocks noChangeAspect="1"/>
          </p:cNvPicPr>
          <p:nvPr/>
        </p:nvPicPr>
        <p:blipFill>
          <a:blip r:embed="rId13"/>
          <a:stretch>
            <a:fillRect/>
          </a:stretch>
        </p:blipFill>
        <p:spPr>
          <a:xfrm>
            <a:off x="3756404" y="5307293"/>
            <a:ext cx="493819" cy="585267"/>
          </a:xfrm>
          <a:prstGeom prst="rect">
            <a:avLst/>
          </a:prstGeom>
        </p:spPr>
      </p:pic>
      <p:pic>
        <p:nvPicPr>
          <p:cNvPr id="75" name="Picture 74"/>
          <p:cNvPicPr>
            <a:picLocks noChangeAspect="1"/>
          </p:cNvPicPr>
          <p:nvPr/>
        </p:nvPicPr>
        <p:blipFill>
          <a:blip r:embed="rId9"/>
          <a:stretch>
            <a:fillRect/>
          </a:stretch>
        </p:blipFill>
        <p:spPr>
          <a:xfrm>
            <a:off x="3992442" y="4424690"/>
            <a:ext cx="835224" cy="969348"/>
          </a:xfrm>
          <a:prstGeom prst="rect">
            <a:avLst/>
          </a:prstGeom>
        </p:spPr>
      </p:pic>
      <p:pic>
        <p:nvPicPr>
          <p:cNvPr id="65" name="Picture 64"/>
          <p:cNvPicPr>
            <a:picLocks noChangeAspect="1"/>
          </p:cNvPicPr>
          <p:nvPr/>
        </p:nvPicPr>
        <p:blipFill>
          <a:blip r:embed="rId14"/>
          <a:stretch>
            <a:fillRect/>
          </a:stretch>
        </p:blipFill>
        <p:spPr>
          <a:xfrm>
            <a:off x="4036577" y="3995276"/>
            <a:ext cx="347241" cy="402068"/>
          </a:xfrm>
          <a:prstGeom prst="rect">
            <a:avLst/>
          </a:prstGeom>
        </p:spPr>
      </p:pic>
      <p:sp>
        <p:nvSpPr>
          <p:cNvPr id="76" name="TextBox 75"/>
          <p:cNvSpPr txBox="1"/>
          <p:nvPr/>
        </p:nvSpPr>
        <p:spPr>
          <a:xfrm>
            <a:off x="4095897" y="5272853"/>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00"/>
                </a:solidFill>
                <a:latin typeface="Arial" panose="020B0604020202020204" pitchFamily="34" charset="0"/>
                <a:cs typeface="Arial" panose="020B0604020202020204" pitchFamily="34" charset="0"/>
              </a:rPr>
              <a:t>30</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196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36" y="1179181"/>
            <a:ext cx="8126430" cy="5509200"/>
          </a:xfrm>
          <a:prstGeom prst="rect">
            <a:avLst/>
          </a:prstGeom>
          <a:solidFill>
            <a:srgbClr val="92D050"/>
          </a:solidFill>
        </p:spPr>
        <p:txBody>
          <a:bodyPr wrap="square" rtlCol="0">
            <a:spAutoFit/>
          </a:bodyPr>
          <a:lstStyle/>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 CBG</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 CBN</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Delta-6</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THC-B</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THC-JD</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THC-O</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THCV</a:t>
            </a:r>
          </a:p>
          <a:p>
            <a:pPr algn="ctr" eaLnBrk="0" fontAlgn="base" hangingPunct="0">
              <a:spcBef>
                <a:spcPct val="0"/>
              </a:spcBef>
              <a:spcAft>
                <a:spcPct val="0"/>
              </a:spcAft>
              <a:defRPr/>
            </a:pPr>
            <a:r>
              <a:rPr lang="en-US" sz="4400" b="1" dirty="0">
                <a:solidFill>
                  <a:srgbClr val="000000"/>
                </a:solidFill>
                <a:latin typeface="Arial" panose="020B0604020202020204" pitchFamily="34" charset="0"/>
                <a:cs typeface="Arial" panose="020B0604020202020204" pitchFamily="34" charset="0"/>
              </a:rPr>
              <a:t>THC-X</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9846" y="1609602"/>
            <a:ext cx="3143256" cy="4321977"/>
          </a:xfrm>
          <a:prstGeom prst="rect">
            <a:avLst/>
          </a:prstGeom>
        </p:spPr>
      </p:pic>
      <p:sp>
        <p:nvSpPr>
          <p:cNvPr id="5" name="Rectangle 2"/>
          <p:cNvSpPr txBox="1">
            <a:spLocks/>
          </p:cNvSpPr>
          <p:nvPr/>
        </p:nvSpPr>
        <p:spPr>
          <a:xfrm>
            <a:off x="-838594" y="-413358"/>
            <a:ext cx="11485150" cy="1143000"/>
          </a:xfrm>
          <a:prstGeom prst="rect">
            <a:avLst/>
          </a:prstGeom>
        </p:spPr>
        <p:txBody>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algn="ctr"/>
            <a:endParaRPr lang="en-US" sz="2800" b="1" kern="0" spc="-17" dirty="0">
              <a:solidFill>
                <a:srgbClr val="006600"/>
              </a:solidFill>
              <a:latin typeface="Arial Black" panose="020B0A04020102020204" pitchFamily="34" charset="0"/>
              <a:cs typeface="Calibri"/>
            </a:endParaRPr>
          </a:p>
          <a:p>
            <a:pPr algn="ctr"/>
            <a:r>
              <a:rPr lang="en-US" sz="2800" b="1" kern="0" spc="-17" dirty="0">
                <a:solidFill>
                  <a:srgbClr val="006600"/>
                </a:solidFill>
                <a:latin typeface="Arial Black" panose="020B0A04020102020204" pitchFamily="34" charset="0"/>
                <a:cs typeface="Calibri"/>
              </a:rPr>
              <a:t>Background #1:</a:t>
            </a:r>
          </a:p>
          <a:p>
            <a:pPr algn="ctr"/>
            <a:r>
              <a:rPr lang="en-US" sz="2800" b="1" kern="0" spc="-17" dirty="0">
                <a:solidFill>
                  <a:srgbClr val="006600"/>
                </a:solidFill>
                <a:latin typeface="Arial Black" panose="020B0A04020102020204" pitchFamily="34" charset="0"/>
                <a:cs typeface="Calibri"/>
              </a:rPr>
              <a:t>Eight “Other” Analogs</a:t>
            </a:r>
            <a:endParaRPr lang="en-US" altLang="en-US" sz="2800" kern="0" dirty="0">
              <a:solidFill>
                <a:srgbClr val="006600"/>
              </a:solidFill>
              <a:latin typeface="Arial Black" panose="020B0A04020102020204" pitchFamily="34" charset="0"/>
            </a:endParaRPr>
          </a:p>
        </p:txBody>
      </p:sp>
    </p:spTree>
    <p:extLst>
      <p:ext uri="{BB962C8B-B14F-4D97-AF65-F5344CB8AC3E}">
        <p14:creationId xmlns:p14="http://schemas.microsoft.com/office/powerpoint/2010/main" val="22006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765126" y="90645"/>
            <a:ext cx="8743950" cy="1143000"/>
          </a:xfrm>
        </p:spPr>
        <p:txBody>
          <a:bodyPr/>
          <a:lstStyle/>
          <a:p>
            <a:pPr algn="ctr"/>
            <a:r>
              <a:rPr lang="en-US" sz="3600" b="1" spc="-5" dirty="0">
                <a:solidFill>
                  <a:schemeClr val="tx1"/>
                </a:solidFill>
                <a:latin typeface="Arial Black" panose="020B0A04020102020204" pitchFamily="34" charset="0"/>
                <a:cs typeface="Calibri"/>
              </a:rPr>
              <a:t>Background #2: Why We Get High From the Cannabinoids? </a:t>
            </a:r>
            <a:endParaRPr lang="en-US" altLang="en-US" sz="3600"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26016" y="1372534"/>
            <a:ext cx="8623621" cy="5715000"/>
          </a:xfrm>
        </p:spPr>
        <p:txBody>
          <a:bodyPr/>
          <a:lstStyle/>
          <a:p>
            <a:pPr>
              <a:spcBef>
                <a:spcPts val="0"/>
              </a:spcBef>
              <a:spcAft>
                <a:spcPts val="1200"/>
              </a:spcAft>
              <a:buClr>
                <a:srgbClr val="FFC000"/>
              </a:buClr>
              <a:buFont typeface="Wingdings" panose="05000000000000000000" pitchFamily="2" charset="2"/>
              <a:buChar char="§"/>
            </a:pPr>
            <a:r>
              <a:rPr lang="en-US" sz="2700" b="1" dirty="0">
                <a:latin typeface="Arial" panose="020B0604020202020204" pitchFamily="34" charset="0"/>
                <a:cs typeface="Arial" panose="020B0604020202020204" pitchFamily="34" charset="0"/>
              </a:rPr>
              <a:t>All intoxicating cannabinoids have a trait in common: they bind to the endogenous  cannabinoid receptors located throughout the body</a:t>
            </a:r>
          </a:p>
          <a:p>
            <a:pPr lvl="1">
              <a:spcBef>
                <a:spcPts val="0"/>
              </a:spcBef>
              <a:spcAft>
                <a:spcPts val="1200"/>
              </a:spcAft>
              <a:buClr>
                <a:srgbClr val="FFC000"/>
              </a:buClr>
              <a:buFont typeface="Wingdings" panose="05000000000000000000" pitchFamily="2" charset="2"/>
              <a:buChar char="§"/>
              <a:tabLst>
                <a:tab pos="1885950" algn="l"/>
              </a:tabLst>
            </a:pPr>
            <a:r>
              <a:rPr lang="en-US" b="1" dirty="0">
                <a:latin typeface="Arial" panose="020B0604020202020204" pitchFamily="34" charset="0"/>
                <a:cs typeface="Arial" panose="020B0604020202020204" pitchFamily="34" charset="0"/>
              </a:rPr>
              <a:t>two primary ones have been identified – CB1 and CB2</a:t>
            </a:r>
          </a:p>
          <a:p>
            <a:pPr lvl="1">
              <a:spcBef>
                <a:spcPts val="0"/>
              </a:spcBef>
              <a:spcAft>
                <a:spcPts val="1200"/>
              </a:spcAft>
              <a:buClr>
                <a:srgbClr val="FFC000"/>
              </a:buClr>
              <a:buFont typeface="Wingdings" panose="05000000000000000000" pitchFamily="2" charset="2"/>
              <a:buChar char="§"/>
              <a:tabLst>
                <a:tab pos="1885950" algn="l"/>
              </a:tabLst>
            </a:pPr>
            <a:r>
              <a:rPr lang="en-US" b="1" dirty="0">
                <a:latin typeface="Arial" panose="020B0604020202020204" pitchFamily="34" charset="0"/>
                <a:cs typeface="Arial" panose="020B0604020202020204" pitchFamily="34" charset="0"/>
              </a:rPr>
              <a:t>these receptors are prominent in the brain, but also located throughout the body </a:t>
            </a:r>
          </a:p>
          <a:p>
            <a:pPr>
              <a:spcBef>
                <a:spcPts val="0"/>
              </a:spcBef>
              <a:spcAft>
                <a:spcPts val="1200"/>
              </a:spcAft>
              <a:buClr>
                <a:srgbClr val="FFC000"/>
              </a:buClr>
              <a:buFont typeface="Wingdings" panose="05000000000000000000" pitchFamily="2" charset="2"/>
              <a:buChar char="§"/>
            </a:pPr>
            <a:endParaRPr lang="en-US" sz="1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r>
              <a:rPr lang="en-US" sz="2700" b="1" dirty="0">
                <a:latin typeface="Arial" panose="020B0604020202020204" pitchFamily="34" charset="0"/>
                <a:cs typeface="Arial" panose="020B0604020202020204" pitchFamily="34" charset="0"/>
              </a:rPr>
              <a:t>Expected potency effects of a cannabinoid based on its </a:t>
            </a:r>
            <a:r>
              <a:rPr lang="en-US" sz="2700" b="1" u="sng" dirty="0">
                <a:latin typeface="Arial" panose="020B0604020202020204" pitchFamily="34" charset="0"/>
                <a:cs typeface="Arial" panose="020B0604020202020204" pitchFamily="34" charset="0"/>
              </a:rPr>
              <a:t>binding affinity</a:t>
            </a:r>
            <a:r>
              <a:rPr lang="en-US" sz="2700" b="1" dirty="0">
                <a:latin typeface="Arial" panose="020B0604020202020204" pitchFamily="34" charset="0"/>
                <a:cs typeface="Arial" panose="020B0604020202020204" pitchFamily="34" charset="0"/>
              </a:rPr>
              <a:t> to CB1/CB2 (some exceptions)</a:t>
            </a:r>
          </a:p>
          <a:p>
            <a:pPr>
              <a:spcBef>
                <a:spcPts val="0"/>
              </a:spcBef>
              <a:spcAft>
                <a:spcPts val="1200"/>
              </a:spcAft>
              <a:buClr>
                <a:srgbClr val="FFC000"/>
              </a:buClr>
              <a:buFont typeface="Wingdings" panose="05000000000000000000" pitchFamily="2" charset="2"/>
              <a:buChar char="§"/>
            </a:pPr>
            <a:endParaRPr lang="en-US" sz="36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endParaRPr lang="en-US" altLang="en-US" sz="32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endParaRPr lang="en-US" altLang="en-US" sz="3200" b="1" dirty="0">
              <a:latin typeface="Arial" panose="020B0604020202020204" pitchFamily="34" charset="0"/>
              <a:cs typeface="Arial" panose="020B0604020202020204" pitchFamily="34" charset="0"/>
            </a:endParaRPr>
          </a:p>
        </p:txBody>
      </p:sp>
      <p:pic>
        <p:nvPicPr>
          <p:cNvPr id="6" name="Content Placeholder 3" descr="This image is an MRI schan of cannibanoid receptors throughout the body. " title="Cannibanoid Receptors"/>
          <p:cNvPicPr>
            <a:picLocks noChangeAspect="1"/>
          </p:cNvPicPr>
          <p:nvPr/>
        </p:nvPicPr>
        <p:blipFill>
          <a:blip r:embed="rId3"/>
          <a:stretch>
            <a:fillRect/>
          </a:stretch>
        </p:blipFill>
        <p:spPr>
          <a:xfrm>
            <a:off x="9014064" y="1853851"/>
            <a:ext cx="3292183" cy="4112857"/>
          </a:xfrm>
          <a:prstGeom prst="rect">
            <a:avLst/>
          </a:prstGeom>
        </p:spPr>
      </p:pic>
    </p:spTree>
    <p:extLst>
      <p:ext uri="{BB962C8B-B14F-4D97-AF65-F5344CB8AC3E}">
        <p14:creationId xmlns:p14="http://schemas.microsoft.com/office/powerpoint/2010/main" val="114600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630" y="964811"/>
            <a:ext cx="4059332" cy="5802529"/>
          </a:xfrm>
          <a:prstGeom prst="rect">
            <a:avLst/>
          </a:prstGeom>
        </p:spPr>
      </p:pic>
      <p:cxnSp>
        <p:nvCxnSpPr>
          <p:cNvPr id="4" name="Straight Arrow Connector 3"/>
          <p:cNvCxnSpPr/>
          <p:nvPr/>
        </p:nvCxnSpPr>
        <p:spPr bwMode="auto">
          <a:xfrm>
            <a:off x="8176061" y="1151860"/>
            <a:ext cx="546100" cy="603250"/>
          </a:xfrm>
          <a:prstGeom prst="straightConnector1">
            <a:avLst/>
          </a:prstGeom>
          <a:solidFill>
            <a:schemeClr val="accent1"/>
          </a:solidFill>
          <a:ln w="66675"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9071942" y="4025101"/>
            <a:ext cx="516007" cy="579201"/>
          </a:xfrm>
          <a:prstGeom prst="straightConnector1">
            <a:avLst/>
          </a:prstGeom>
          <a:solidFill>
            <a:schemeClr val="accent1"/>
          </a:solidFill>
          <a:ln w="66675"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3"/>
          <p:cNvSpPr>
            <a:spLocks noGrp="1"/>
          </p:cNvSpPr>
          <p:nvPr>
            <p:ph sz="half" idx="1"/>
          </p:nvPr>
        </p:nvSpPr>
        <p:spPr>
          <a:xfrm>
            <a:off x="307501" y="1424240"/>
            <a:ext cx="7607219" cy="5093292"/>
          </a:xfrm>
        </p:spPr>
        <p:txBody>
          <a:bodyPr/>
          <a:lstStyle/>
          <a:p>
            <a:pPr marL="627062" lvl="1" indent="-514350" eaLnBrk="1" fontAlgn="auto" hangingPunct="1">
              <a:spcBef>
                <a:spcPts val="0"/>
              </a:spcBef>
              <a:spcAft>
                <a:spcPts val="1800"/>
              </a:spcAft>
              <a:buFont typeface="+mj-lt"/>
              <a:buAutoNum type="arabicPeriod"/>
            </a:pPr>
            <a:r>
              <a:rPr lang="en-US" sz="2800" b="1" dirty="0">
                <a:latin typeface="Arial" panose="020B0604020202020204" pitchFamily="34" charset="0"/>
                <a:cs typeface="Arial" panose="020B0604020202020204" pitchFamily="34" charset="0"/>
              </a:rPr>
              <a:t>One chemical structural factor related to binding affinity: </a:t>
            </a:r>
            <a:r>
              <a:rPr lang="en-US" sz="2800" b="1" u="sng" dirty="0">
                <a:latin typeface="Arial" panose="020B0604020202020204" pitchFamily="34" charset="0"/>
                <a:cs typeface="Arial" panose="020B0604020202020204" pitchFamily="34" charset="0"/>
              </a:rPr>
              <a:t>location of the “double bond”</a:t>
            </a:r>
          </a:p>
          <a:p>
            <a:pPr marL="909813" lvl="3" indent="-344488" eaLnBrk="1" fontAlgn="auto" hangingPunct="1">
              <a:spcBef>
                <a:spcPts val="0"/>
              </a:spcBef>
              <a:spcAft>
                <a:spcPts val="1800"/>
              </a:spcAft>
              <a:buFont typeface="Wingdings" panose="05000000000000000000" pitchFamily="2" charset="2"/>
              <a:buChar char="§"/>
            </a:pPr>
            <a:r>
              <a:rPr lang="en-US" sz="2600" b="1" dirty="0">
                <a:latin typeface="Arial" panose="020B0604020202020204" pitchFamily="34" charset="0"/>
                <a:cs typeface="Arial" panose="020B0604020202020204" pitchFamily="34" charset="0"/>
              </a:rPr>
              <a:t>Example:</a:t>
            </a:r>
          </a:p>
          <a:p>
            <a:pPr marL="1362444" lvl="4" indent="-344488" eaLnBrk="1" fontAlgn="auto" hangingPunct="1">
              <a:spcBef>
                <a:spcPts val="0"/>
              </a:spcBef>
              <a:spcAft>
                <a:spcPts val="1800"/>
              </a:spcAft>
              <a:buFont typeface="Wingdings" panose="05000000000000000000" pitchFamily="2" charset="2"/>
              <a:buChar char="§"/>
            </a:pPr>
            <a:r>
              <a:rPr lang="en-US" sz="2400" b="1" dirty="0">
                <a:latin typeface="Arial" panose="020B0604020202020204" pitchFamily="34" charset="0"/>
                <a:cs typeface="Arial" panose="020B0604020202020204" pitchFamily="34" charset="0"/>
              </a:rPr>
              <a:t>Delta-8 and Delta-9 have different locations of a “double bond” between carbon atoms</a:t>
            </a:r>
          </a:p>
          <a:p>
            <a:pPr marL="1362444" lvl="4" indent="-344488" eaLnBrk="1" fontAlgn="auto" hangingPunct="1">
              <a:spcBef>
                <a:spcPts val="0"/>
              </a:spcBef>
              <a:spcAft>
                <a:spcPts val="1800"/>
              </a:spcAft>
              <a:buFont typeface="Wingdings" panose="05000000000000000000" pitchFamily="2" charset="2"/>
              <a:buChar char="§"/>
            </a:pPr>
            <a:r>
              <a:rPr lang="en-US" sz="2400" b="1" dirty="0">
                <a:latin typeface="Arial" panose="020B0604020202020204" pitchFamily="34" charset="0"/>
                <a:cs typeface="Arial" panose="020B0604020202020204" pitchFamily="34" charset="0"/>
              </a:rPr>
              <a:t>Delta-9’s double bond location causes more binding affinity to CB1 receptors compared to Delta-8 </a:t>
            </a:r>
            <a:endParaRPr lang="en-US" sz="1400" b="1" dirty="0">
              <a:latin typeface="Arial" panose="020B0604020202020204" pitchFamily="34" charset="0"/>
              <a:cs typeface="Arial" panose="020B0604020202020204" pitchFamily="34" charset="0"/>
            </a:endParaRPr>
          </a:p>
          <a:p>
            <a:pPr marL="469742" indent="-457200" eaLnBrk="1" fontAlgn="auto" hangingPunct="1">
              <a:spcBef>
                <a:spcPts val="0"/>
              </a:spcBef>
              <a:spcAft>
                <a:spcPts val="1800"/>
              </a:spcAft>
              <a:buFont typeface="Wingdings" panose="05000000000000000000" pitchFamily="2" charset="2"/>
              <a:buChar char="§"/>
              <a:tabLst>
                <a:tab pos="352054" algn="l"/>
              </a:tabLst>
            </a:pPr>
            <a:endParaRPr lang="en-US" sz="2000" b="1" dirty="0">
              <a:latin typeface="Arial" panose="020B0604020202020204" pitchFamily="34" charset="0"/>
              <a:cs typeface="Arial" panose="020B0604020202020204" pitchFamily="34" charset="0"/>
            </a:endParaRPr>
          </a:p>
        </p:txBody>
      </p:sp>
      <p:sp>
        <p:nvSpPr>
          <p:cNvPr id="3" name="TextBox 2"/>
          <p:cNvSpPr txBox="1"/>
          <p:nvPr/>
        </p:nvSpPr>
        <p:spPr>
          <a:xfrm>
            <a:off x="11386286" y="1299117"/>
            <a:ext cx="57986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8000"/>
                </a:solidFill>
                <a:effectLst/>
                <a:uLnTx/>
                <a:uFillTx/>
                <a:latin typeface="Arial Black"/>
                <a:ea typeface="+mn-ea"/>
                <a:cs typeface="+mn-cs"/>
              </a:rPr>
              <a:t>8</a:t>
            </a:r>
          </a:p>
        </p:txBody>
      </p:sp>
      <p:sp>
        <p:nvSpPr>
          <p:cNvPr id="5" name="Isosceles Triangle 4"/>
          <p:cNvSpPr/>
          <p:nvPr/>
        </p:nvSpPr>
        <p:spPr bwMode="auto">
          <a:xfrm>
            <a:off x="11094467" y="1434413"/>
            <a:ext cx="342995" cy="498848"/>
          </a:xfrm>
          <a:prstGeom prst="triangl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 name="TextBox 15"/>
          <p:cNvSpPr txBox="1"/>
          <p:nvPr/>
        </p:nvSpPr>
        <p:spPr>
          <a:xfrm>
            <a:off x="11386285" y="4219581"/>
            <a:ext cx="57986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8000"/>
                </a:solidFill>
                <a:effectLst/>
                <a:uLnTx/>
                <a:uFillTx/>
                <a:latin typeface="Arial Black"/>
                <a:ea typeface="+mn-ea"/>
                <a:cs typeface="+mn-cs"/>
              </a:rPr>
              <a:t>9</a:t>
            </a:r>
          </a:p>
        </p:txBody>
      </p:sp>
      <p:sp>
        <p:nvSpPr>
          <p:cNvPr id="17" name="Isosceles Triangle 16"/>
          <p:cNvSpPr/>
          <p:nvPr/>
        </p:nvSpPr>
        <p:spPr bwMode="auto">
          <a:xfrm>
            <a:off x="11094466" y="4314701"/>
            <a:ext cx="342995" cy="498848"/>
          </a:xfrm>
          <a:prstGeom prst="triangl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ectangle 2"/>
          <p:cNvSpPr>
            <a:spLocks noGrp="1"/>
          </p:cNvSpPr>
          <p:nvPr>
            <p:ph type="title"/>
          </p:nvPr>
        </p:nvSpPr>
        <p:spPr>
          <a:xfrm>
            <a:off x="1146132" y="-166613"/>
            <a:ext cx="10014298" cy="1143000"/>
          </a:xfrm>
        </p:spPr>
        <p:txBody>
          <a:bodyPr/>
          <a:lstStyle/>
          <a:p>
            <a:pPr algn="ctr"/>
            <a:r>
              <a:rPr lang="en-US" sz="3600" b="1" spc="-5" dirty="0">
                <a:solidFill>
                  <a:schemeClr val="tx1"/>
                </a:solidFill>
                <a:latin typeface="Arial Black" panose="020B0A04020102020204" pitchFamily="34" charset="0"/>
                <a:cs typeface="Calibri"/>
              </a:rPr>
              <a:t>Chemical Structure &amp; Binding Affinity</a:t>
            </a:r>
            <a:endParaRPr lang="en-US" altLang="en-US" sz="3600" u="sng" dirty="0">
              <a:solidFill>
                <a:schemeClr val="tx1"/>
              </a:solidFill>
              <a:latin typeface="Arial Black" panose="020B0A040201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29" y="131864"/>
            <a:ext cx="1068449" cy="1068449"/>
          </a:xfrm>
          <a:prstGeom prst="rect">
            <a:avLst/>
          </a:prstGeom>
        </p:spPr>
      </p:pic>
    </p:spTree>
    <p:extLst>
      <p:ext uri="{BB962C8B-B14F-4D97-AF65-F5344CB8AC3E}">
        <p14:creationId xmlns:p14="http://schemas.microsoft.com/office/powerpoint/2010/main" val="2322798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297048" y="1569677"/>
            <a:ext cx="8261513" cy="5715000"/>
          </a:xfrm>
        </p:spPr>
        <p:txBody>
          <a:bodyPr/>
          <a:lstStyle/>
          <a:p>
            <a:pPr marL="627062" lvl="1" indent="-514350" eaLnBrk="1" fontAlgn="auto" hangingPunct="1">
              <a:spcBef>
                <a:spcPts val="0"/>
              </a:spcBef>
              <a:spcAft>
                <a:spcPts val="1800"/>
              </a:spcAft>
              <a:buFont typeface="+mj-lt"/>
              <a:buAutoNum type="arabicPeriod" startAt="2"/>
            </a:pPr>
            <a:r>
              <a:rPr lang="en-US" sz="3200" b="1" dirty="0">
                <a:latin typeface="Arial" panose="020B0604020202020204" pitchFamily="34" charset="0"/>
                <a:cs typeface="Arial" panose="020B0604020202020204" pitchFamily="34" charset="0"/>
              </a:rPr>
              <a:t>Another chemical structural factor related to binding affinity: </a:t>
            </a:r>
            <a:r>
              <a:rPr lang="en-US" sz="3200" b="1" u="sng" dirty="0">
                <a:latin typeface="Arial" panose="020B0604020202020204" pitchFamily="34" charset="0"/>
                <a:cs typeface="Arial" panose="020B0604020202020204" pitchFamily="34" charset="0"/>
              </a:rPr>
              <a:t>length of the carbon tail</a:t>
            </a:r>
          </a:p>
          <a:p>
            <a:pPr marL="910258" lvl="1" indent="-514350">
              <a:spcBef>
                <a:spcPts val="0"/>
              </a:spcBef>
              <a:spcAft>
                <a:spcPts val="1800"/>
              </a:spcAft>
              <a:buClr>
                <a:srgbClr val="FFC000"/>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length of the carbon tail is a marker of potency differences </a:t>
            </a:r>
          </a:p>
          <a:p>
            <a:pPr marL="910258" lvl="1" indent="-514350">
              <a:spcBef>
                <a:spcPts val="0"/>
              </a:spcBef>
              <a:spcAft>
                <a:spcPts val="1800"/>
              </a:spcAft>
              <a:buClr>
                <a:srgbClr val="FFC000"/>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longer tails tend to bind better to CB1 </a:t>
            </a:r>
          </a:p>
          <a:p>
            <a:pPr marL="0" indent="0">
              <a:spcBef>
                <a:spcPts val="0"/>
              </a:spcBef>
              <a:spcAft>
                <a:spcPts val="1800"/>
              </a:spcAft>
              <a:buClr>
                <a:srgbClr val="FFC000"/>
              </a:buClr>
              <a:buNone/>
            </a:pPr>
            <a:endParaRPr lang="en-US" altLang="en-US" sz="3200" b="1" dirty="0">
              <a:latin typeface="Arial" panose="020B0604020202020204" pitchFamily="34" charset="0"/>
              <a:cs typeface="Arial" panose="020B0604020202020204" pitchFamily="34" charset="0"/>
            </a:endParaRPr>
          </a:p>
          <a:p>
            <a:pPr marL="514350" indent="-514350">
              <a:spcBef>
                <a:spcPts val="0"/>
              </a:spcBef>
              <a:spcAft>
                <a:spcPts val="1800"/>
              </a:spcAft>
              <a:buClr>
                <a:srgbClr val="FFC000"/>
              </a:buClr>
              <a:buFont typeface="+mj-lt"/>
              <a:buAutoNum type="arabicPeriod" startAt="3"/>
            </a:pPr>
            <a:endParaRPr lang="en-US" alt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809" y="1690978"/>
            <a:ext cx="2533780" cy="137167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6087" y="4110263"/>
            <a:ext cx="2238490" cy="1343094"/>
          </a:xfrm>
          <a:prstGeom prst="rect">
            <a:avLst/>
          </a:prstGeom>
        </p:spPr>
      </p:pic>
      <p:sp>
        <p:nvSpPr>
          <p:cNvPr id="4" name="TextBox 3"/>
          <p:cNvSpPr txBox="1"/>
          <p:nvPr/>
        </p:nvSpPr>
        <p:spPr>
          <a:xfrm>
            <a:off x="9189929" y="3269647"/>
            <a:ext cx="10390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Delta-9</a:t>
            </a:r>
          </a:p>
        </p:txBody>
      </p:sp>
      <p:sp>
        <p:nvSpPr>
          <p:cNvPr id="9" name="TextBox 8"/>
          <p:cNvSpPr txBox="1"/>
          <p:nvPr/>
        </p:nvSpPr>
        <p:spPr>
          <a:xfrm>
            <a:off x="9343817" y="5525435"/>
            <a:ext cx="8851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THCV</a:t>
            </a:r>
          </a:p>
        </p:txBody>
      </p:sp>
      <p:sp>
        <p:nvSpPr>
          <p:cNvPr id="6" name="Up Arrow 5"/>
          <p:cNvSpPr/>
          <p:nvPr/>
        </p:nvSpPr>
        <p:spPr bwMode="auto">
          <a:xfrm rot="20180208">
            <a:off x="11075340" y="3097251"/>
            <a:ext cx="484632" cy="978408"/>
          </a:xfrm>
          <a:prstGeom prst="up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Up Arrow 10"/>
          <p:cNvSpPr/>
          <p:nvPr/>
        </p:nvSpPr>
        <p:spPr bwMode="auto">
          <a:xfrm rot="20180208">
            <a:off x="10672523" y="5347761"/>
            <a:ext cx="484632" cy="978408"/>
          </a:xfrm>
          <a:prstGeom prst="up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2"/>
          <p:cNvSpPr>
            <a:spLocks noGrp="1"/>
          </p:cNvSpPr>
          <p:nvPr>
            <p:ph type="title"/>
          </p:nvPr>
        </p:nvSpPr>
        <p:spPr>
          <a:xfrm>
            <a:off x="1146132" y="-166613"/>
            <a:ext cx="10014298" cy="1143000"/>
          </a:xfrm>
        </p:spPr>
        <p:txBody>
          <a:bodyPr/>
          <a:lstStyle/>
          <a:p>
            <a:pPr algn="ctr"/>
            <a:r>
              <a:rPr lang="en-US" sz="3600" b="1" spc="-5" dirty="0">
                <a:solidFill>
                  <a:schemeClr val="tx1"/>
                </a:solidFill>
                <a:latin typeface="Arial Black" panose="020B0A04020102020204" pitchFamily="34" charset="0"/>
                <a:cs typeface="Calibri"/>
              </a:rPr>
              <a:t>Chemical Structure &amp; Binding Affinity</a:t>
            </a:r>
            <a:endParaRPr lang="en-US" altLang="en-US" sz="3600" u="sng" dirty="0">
              <a:solidFill>
                <a:schemeClr val="tx1"/>
              </a:solidFill>
              <a:latin typeface="Arial Black" panose="020B0A040201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29" y="131864"/>
            <a:ext cx="1068449" cy="1068449"/>
          </a:xfrm>
          <a:prstGeom prst="rect">
            <a:avLst/>
          </a:prstGeom>
        </p:spPr>
      </p:pic>
    </p:spTree>
    <p:extLst>
      <p:ext uri="{BB962C8B-B14F-4D97-AF65-F5344CB8AC3E}">
        <p14:creationId xmlns:p14="http://schemas.microsoft.com/office/powerpoint/2010/main" val="1354751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body" idx="4294967295"/>
          </p:nvPr>
        </p:nvSpPr>
        <p:spPr>
          <a:xfrm>
            <a:off x="1534716" y="1569668"/>
            <a:ext cx="9122569" cy="37186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000"/>
              <a:buNone/>
            </a:pPr>
            <a:r>
              <a:rPr lang="en-US" sz="2000" b="1" dirty="0"/>
              <a:t>Acknowledgement: </a:t>
            </a:r>
            <a:endParaRPr dirty="0"/>
          </a:p>
          <a:p>
            <a:pPr marL="0" lvl="0" indent="0" rtl="0">
              <a:lnSpc>
                <a:spcPct val="90000"/>
              </a:lnSpc>
              <a:spcBef>
                <a:spcPts val="1000"/>
              </a:spcBef>
              <a:spcAft>
                <a:spcPts val="0"/>
              </a:spcAft>
              <a:buClr>
                <a:schemeClr val="dk1"/>
              </a:buClr>
              <a:buSzPts val="2000"/>
              <a:buNone/>
            </a:pPr>
            <a:r>
              <a:rPr lang="en-US" sz="2400" dirty="0"/>
              <a:t>The event in which you are about to participate is provided through the Prevention Technology Transfer Center National Coordinating Office, a program funded through the Substance Abuse and Mental Health Services Administration’s (SAMHSA). Reference # # 1H79SP081018.</a:t>
            </a:r>
            <a:br>
              <a:rPr lang="en-US" sz="2400" dirty="0"/>
            </a:br>
            <a:br>
              <a:rPr lang="en-US" sz="2400" dirty="0"/>
            </a:br>
            <a:r>
              <a:rPr lang="en-US" sz="2400" dirty="0"/>
              <a:t>The views expressed do not necessarily reflect the official policies of the Department of Health and Human Services; nor does mention of trade names, commercial practices, or organizations imply endorsement by the U.S. Government.</a:t>
            </a:r>
            <a:endParaRPr sz="2400" dirty="0"/>
          </a:p>
        </p:txBody>
      </p:sp>
      <p:pic>
        <p:nvPicPr>
          <p:cNvPr id="2" name="Picture 1">
            <a:extLst>
              <a:ext uri="{FF2B5EF4-FFF2-40B4-BE49-F238E27FC236}">
                <a16:creationId xmlns:a16="http://schemas.microsoft.com/office/drawing/2014/main" id="{67AC03C7-67C5-4059-6895-B0585BF1AB85}"/>
              </a:ext>
            </a:extLst>
          </p:cNvPr>
          <p:cNvPicPr>
            <a:picLocks noChangeAspect="1"/>
          </p:cNvPicPr>
          <p:nvPr/>
        </p:nvPicPr>
        <p:blipFill>
          <a:blip r:embed="rId3"/>
          <a:stretch>
            <a:fillRect/>
          </a:stretch>
        </p:blipFill>
        <p:spPr>
          <a:xfrm>
            <a:off x="6649807" y="5836730"/>
            <a:ext cx="5175953" cy="780356"/>
          </a:xfrm>
          <a:prstGeom prst="rect">
            <a:avLst/>
          </a:prstGeom>
        </p:spPr>
      </p:pic>
    </p:spTree>
    <p:extLst>
      <p:ext uri="{BB962C8B-B14F-4D97-AF65-F5344CB8AC3E}">
        <p14:creationId xmlns:p14="http://schemas.microsoft.com/office/powerpoint/2010/main" val="1572653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600" y="1432214"/>
            <a:ext cx="2868502" cy="3944190"/>
          </a:xfrm>
          <a:prstGeom prst="rect">
            <a:avLst/>
          </a:prstGeom>
        </p:spPr>
      </p:pic>
      <p:pic>
        <p:nvPicPr>
          <p:cNvPr id="4" name="Picture 3"/>
          <p:cNvPicPr>
            <a:picLocks noChangeAspect="1"/>
          </p:cNvPicPr>
          <p:nvPr/>
        </p:nvPicPr>
        <p:blipFill>
          <a:blip r:embed="rId4"/>
          <a:stretch>
            <a:fillRect/>
          </a:stretch>
        </p:blipFill>
        <p:spPr>
          <a:xfrm>
            <a:off x="171450" y="1582340"/>
            <a:ext cx="6465485" cy="3636837"/>
          </a:xfrm>
          <a:prstGeom prst="rect">
            <a:avLst/>
          </a:prstGeom>
        </p:spPr>
      </p:pic>
      <p:sp>
        <p:nvSpPr>
          <p:cNvPr id="5" name="TextBox 4"/>
          <p:cNvSpPr txBox="1"/>
          <p:nvPr/>
        </p:nvSpPr>
        <p:spPr>
          <a:xfrm>
            <a:off x="1104425" y="5337944"/>
            <a:ext cx="492955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cannabis plants: ~ 0.10% is CBD</a:t>
            </a:r>
          </a:p>
        </p:txBody>
      </p:sp>
      <p:sp>
        <p:nvSpPr>
          <p:cNvPr id="6" name="TextBox 5"/>
          <p:cNvSpPr txBox="1"/>
          <p:nvPr/>
        </p:nvSpPr>
        <p:spPr>
          <a:xfrm>
            <a:off x="6477167" y="5587144"/>
            <a:ext cx="426270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hemp plant: ~ 5-15% is CBD</a:t>
            </a:r>
          </a:p>
        </p:txBody>
      </p:sp>
      <p:sp>
        <p:nvSpPr>
          <p:cNvPr id="7" name="Title 6"/>
          <p:cNvSpPr>
            <a:spLocks noGrp="1"/>
          </p:cNvSpPr>
          <p:nvPr>
            <p:ph type="title"/>
          </p:nvPr>
        </p:nvSpPr>
        <p:spPr>
          <a:xfrm>
            <a:off x="710969" y="0"/>
            <a:ext cx="10363200" cy="1143000"/>
          </a:xfrm>
        </p:spPr>
        <p:txBody>
          <a:bodyPr/>
          <a:lstStyle/>
          <a:p>
            <a:pPr algn="ctr"/>
            <a:r>
              <a:rPr lang="en-US" sz="3700" dirty="0">
                <a:solidFill>
                  <a:schemeClr val="tx1"/>
                </a:solidFill>
              </a:rPr>
              <a:t>Background #3: The Analogs Need CBD</a:t>
            </a:r>
          </a:p>
        </p:txBody>
      </p:sp>
    </p:spTree>
    <p:extLst>
      <p:ext uri="{BB962C8B-B14F-4D97-AF65-F5344CB8AC3E}">
        <p14:creationId xmlns:p14="http://schemas.microsoft.com/office/powerpoint/2010/main" val="3266600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25260" y="-172402"/>
            <a:ext cx="12494712" cy="1143000"/>
          </a:xfrm>
        </p:spPr>
        <p:txBody>
          <a:bodyPr/>
          <a:lstStyle/>
          <a:p>
            <a:pPr algn="ctr"/>
            <a:r>
              <a:rPr lang="en-US" sz="3700" b="1" spc="-5" dirty="0">
                <a:solidFill>
                  <a:schemeClr val="tx1"/>
                </a:solidFill>
                <a:latin typeface="Arial Black" panose="020B0A04020102020204" pitchFamily="34" charset="0"/>
                <a:cs typeface="Calibri"/>
              </a:rPr>
              <a:t>Background #4: The Analogs Need Chemicals</a:t>
            </a:r>
            <a:endParaRPr lang="en-US" altLang="en-US" sz="3700" u="sng"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3594" y="1485142"/>
            <a:ext cx="11331776" cy="5715000"/>
          </a:xfrm>
        </p:spPr>
        <p:txBody>
          <a:bodyPr/>
          <a:lstStyle/>
          <a:p>
            <a:pPr marL="395908" lvl="1" indent="0">
              <a:spcBef>
                <a:spcPts val="0"/>
              </a:spcBef>
              <a:spcAft>
                <a:spcPts val="1800"/>
              </a:spcAft>
              <a:buClr>
                <a:srgbClr val="FFC000"/>
              </a:buClr>
              <a:buNone/>
            </a:pPr>
            <a:r>
              <a:rPr lang="en-US" sz="3200" b="1" dirty="0">
                <a:latin typeface="Arial" panose="020B0604020202020204" pitchFamily="34" charset="0"/>
                <a:cs typeface="Arial" panose="020B0604020202020204" pitchFamily="34" charset="0"/>
              </a:rPr>
              <a:t>Hemp ----------------------</a:t>
            </a:r>
            <a:r>
              <a:rPr lang="en-US" sz="3200" b="1" dirty="0">
                <a:latin typeface="Arial" panose="020B0604020202020204" pitchFamily="34" charset="0"/>
                <a:cs typeface="Arial" panose="020B0604020202020204" pitchFamily="34" charset="0"/>
                <a:sym typeface="Wingdings" panose="05000000000000000000" pitchFamily="2" charset="2"/>
              </a:rPr>
              <a:t>CBD</a:t>
            </a:r>
            <a:r>
              <a:rPr lang="en-US" sz="32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3200" b="1" dirty="0">
                <a:latin typeface="Arial" panose="020B0604020202020204" pitchFamily="34" charset="0"/>
                <a:cs typeface="Arial" panose="020B0604020202020204" pitchFamily="34" charset="0"/>
                <a:sym typeface="Wingdings" panose="05000000000000000000" pitchFamily="2" charset="2"/>
              </a:rPr>
              <a:t>product</a:t>
            </a:r>
          </a:p>
          <a:p>
            <a:pPr marL="914400" lvl="1" indent="-512763">
              <a:spcBef>
                <a:spcPts val="0"/>
              </a:spcBef>
              <a:spcAft>
                <a:spcPts val="1800"/>
              </a:spcAft>
              <a:buClr>
                <a:srgbClr val="FFC000"/>
              </a:buClr>
              <a:buFont typeface="Wingdings" panose="05000000000000000000" pitchFamily="2" charset="2"/>
              <a:buChar char="§"/>
            </a:pPr>
            <a:r>
              <a:rPr lang="en-US" sz="3600" b="1" dirty="0">
                <a:solidFill>
                  <a:srgbClr val="FF0000"/>
                </a:solidFill>
                <a:latin typeface="Arial" panose="020B0604020202020204" pitchFamily="34" charset="0"/>
                <a:cs typeface="Arial" panose="020B0604020202020204" pitchFamily="34" charset="0"/>
              </a:rPr>
              <a:t>Harmful solvents, acid, and other “chemical constituents” </a:t>
            </a:r>
            <a:r>
              <a:rPr lang="en-US" sz="3600" b="1" dirty="0">
                <a:latin typeface="Arial" panose="020B0604020202020204" pitchFamily="34" charset="0"/>
                <a:cs typeface="Arial" panose="020B0604020202020204" pitchFamily="34" charset="0"/>
              </a:rPr>
              <a:t>are needed to convert the CBD into the target analog </a:t>
            </a:r>
          </a:p>
          <a:p>
            <a:pPr marL="1310578" lvl="2" indent="-512763">
              <a:spcBef>
                <a:spcPts val="0"/>
              </a:spcBef>
              <a:spcAft>
                <a:spcPts val="1800"/>
              </a:spcAft>
              <a:buClr>
                <a:srgbClr val="FFC000"/>
              </a:buClr>
              <a:buFont typeface="Wingdings" panose="05000000000000000000" pitchFamily="2" charset="2"/>
              <a:buChar char="§"/>
            </a:pPr>
            <a:r>
              <a:rPr lang="en-US" sz="3200" b="1" dirty="0">
                <a:latin typeface="Arial" panose="020B0604020202020204" pitchFamily="34" charset="0"/>
                <a:cs typeface="Arial" panose="020B0604020202020204" pitchFamily="34" charset="0"/>
              </a:rPr>
              <a:t>these chemicals and by-products during manufacturing may be consumed or inhaled</a:t>
            </a:r>
          </a:p>
          <a:p>
            <a:pPr marL="1310578" lvl="2" indent="-512763">
              <a:spcBef>
                <a:spcPts val="0"/>
              </a:spcBef>
              <a:spcAft>
                <a:spcPts val="1800"/>
              </a:spcAft>
              <a:buClr>
                <a:srgbClr val="FFC000"/>
              </a:buClr>
              <a:buFont typeface="Wingdings" panose="05000000000000000000" pitchFamily="2" charset="2"/>
              <a:buChar char="§"/>
            </a:pPr>
            <a:endParaRPr lang="en-US" sz="3200" b="1" dirty="0">
              <a:latin typeface="Arial" panose="020B0604020202020204" pitchFamily="34" charset="0"/>
              <a:cs typeface="Arial" panose="020B0604020202020204" pitchFamily="34" charset="0"/>
            </a:endParaRPr>
          </a:p>
          <a:p>
            <a:pPr marL="910258" lvl="1" indent="-514350">
              <a:spcBef>
                <a:spcPts val="0"/>
              </a:spcBef>
              <a:spcAft>
                <a:spcPts val="1800"/>
              </a:spcAft>
              <a:buClr>
                <a:srgbClr val="FFC000"/>
              </a:buClr>
              <a:buFont typeface="Wingdings" panose="05000000000000000000" pitchFamily="2" charset="2"/>
              <a:buChar char="§"/>
            </a:pPr>
            <a:endParaRPr lang="en-US" sz="2800" b="1"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1800"/>
              </a:spcAft>
              <a:buClr>
                <a:srgbClr val="FFC000"/>
              </a:buClr>
              <a:buFont typeface="Wingdings" panose="05000000000000000000" pitchFamily="2" charset="2"/>
              <a:buChar char="§"/>
            </a:pPr>
            <a:endParaRPr lang="en-US" sz="3200" b="1" dirty="0">
              <a:latin typeface="Arial" panose="020B0604020202020204" pitchFamily="34" charset="0"/>
              <a:cs typeface="Arial" panose="020B0604020202020204" pitchFamily="34" charset="0"/>
            </a:endParaRPr>
          </a:p>
          <a:p>
            <a:pPr>
              <a:spcBef>
                <a:spcPts val="0"/>
              </a:spcBef>
              <a:spcAft>
                <a:spcPts val="1800"/>
              </a:spcAft>
              <a:buClr>
                <a:srgbClr val="FFC000"/>
              </a:buClr>
              <a:buFont typeface="Wingdings" panose="05000000000000000000" pitchFamily="2" charset="2"/>
              <a:buChar char="§"/>
            </a:pPr>
            <a:endParaRPr lang="en-US" altLang="en-US" b="1" dirty="0">
              <a:latin typeface="Arial" panose="020B0604020202020204" pitchFamily="34" charset="0"/>
              <a:cs typeface="Arial" panose="020B0604020202020204" pitchFamily="34" charset="0"/>
            </a:endParaRPr>
          </a:p>
          <a:p>
            <a:pPr>
              <a:spcBef>
                <a:spcPts val="0"/>
              </a:spcBef>
              <a:spcAft>
                <a:spcPts val="1800"/>
              </a:spcAft>
              <a:buClr>
                <a:srgbClr val="FFC000"/>
              </a:buClr>
              <a:buFont typeface="Wingdings" panose="05000000000000000000" pitchFamily="2" charset="2"/>
              <a:buChar char="§"/>
            </a:pPr>
            <a:endParaRPr lang="en-US" alt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013216" y="5081020"/>
            <a:ext cx="2966668" cy="1668751"/>
          </a:xfrm>
          <a:prstGeom prst="rect">
            <a:avLst/>
          </a:prstGeom>
        </p:spPr>
      </p:pic>
    </p:spTree>
    <p:extLst>
      <p:ext uri="{BB962C8B-B14F-4D97-AF65-F5344CB8AC3E}">
        <p14:creationId xmlns:p14="http://schemas.microsoft.com/office/powerpoint/2010/main" val="178521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613775" y="84381"/>
            <a:ext cx="11073008" cy="1143000"/>
          </a:xfrm>
        </p:spPr>
        <p:txBody>
          <a:bodyPr/>
          <a:lstStyle/>
          <a:p>
            <a:pPr algn="ctr"/>
            <a:r>
              <a:rPr lang="en-US" sz="3700" b="1" spc="-5" dirty="0">
                <a:solidFill>
                  <a:schemeClr val="tx1"/>
                </a:solidFill>
                <a:latin typeface="Arial Black" panose="020B0A04020102020204" pitchFamily="34" charset="0"/>
                <a:cs typeface="Calibri"/>
              </a:rPr>
              <a:t>Background #5: Research on the Analogs</a:t>
            </a:r>
            <a:endParaRPr lang="en-US" altLang="en-US" sz="3700"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3348" y="1573774"/>
            <a:ext cx="7436628" cy="5715000"/>
          </a:xfrm>
        </p:spPr>
        <p:txBody>
          <a:bodyPr/>
          <a:lstStyle/>
          <a:p>
            <a:pPr>
              <a:lnSpc>
                <a:spcPct val="90000"/>
              </a:lnSpc>
              <a:spcBef>
                <a:spcPts val="0"/>
              </a:spcBef>
              <a:spcAft>
                <a:spcPts val="600"/>
              </a:spcAft>
              <a:buClr>
                <a:srgbClr val="FFC000"/>
              </a:buClr>
              <a:buFont typeface="Wingdings" panose="05000000000000000000" pitchFamily="2" charset="2"/>
              <a:buChar char="§"/>
            </a:pPr>
            <a:r>
              <a:rPr lang="en-US" sz="3100" b="1" dirty="0">
                <a:latin typeface="Arial" panose="020B0604020202020204" pitchFamily="34" charset="0"/>
                <a:cs typeface="Arial" panose="020B0604020202020204" pitchFamily="34" charset="0"/>
              </a:rPr>
              <a:t>Scientists have known about these rare analogs; but little, if any, lab research</a:t>
            </a:r>
          </a:p>
          <a:p>
            <a:pPr>
              <a:spcBef>
                <a:spcPts val="0"/>
              </a:spcBef>
              <a:spcAft>
                <a:spcPts val="600"/>
              </a:spcAft>
              <a:buClr>
                <a:srgbClr val="FFC000"/>
              </a:buClr>
              <a:buFont typeface="Wingdings" panose="05000000000000000000" pitchFamily="2" charset="2"/>
              <a:buChar char="§"/>
            </a:pPr>
            <a:r>
              <a:rPr lang="en-US" sz="3100" b="1" dirty="0">
                <a:latin typeface="Arial" panose="020B0604020202020204" pitchFamily="34" charset="0"/>
                <a:cs typeface="Arial" panose="020B0604020202020204" pitchFamily="34" charset="0"/>
              </a:rPr>
              <a:t>Why?</a:t>
            </a:r>
          </a:p>
          <a:p>
            <a:pPr lvl="1">
              <a:spcBef>
                <a:spcPts val="0"/>
              </a:spcBef>
              <a:spcAft>
                <a:spcPts val="600"/>
              </a:spcAft>
              <a:buClr>
                <a:srgbClr val="FFC000"/>
              </a:buClr>
              <a:buFont typeface="Wingdings" panose="05000000000000000000" pitchFamily="2" charset="2"/>
              <a:buChar char="§"/>
            </a:pPr>
            <a:r>
              <a:rPr lang="en-US" sz="2900" b="1" dirty="0">
                <a:latin typeface="Arial" panose="020B0604020202020204" pitchFamily="34" charset="0"/>
                <a:cs typeface="Arial" panose="020B0604020202020204" pitchFamily="34" charset="0"/>
              </a:rPr>
              <a:t>some occur in negligible amounts naturally</a:t>
            </a:r>
          </a:p>
          <a:p>
            <a:pPr lvl="1">
              <a:spcBef>
                <a:spcPts val="0"/>
              </a:spcBef>
              <a:spcAft>
                <a:spcPts val="600"/>
              </a:spcAft>
              <a:buClr>
                <a:srgbClr val="FFC000"/>
              </a:buClr>
              <a:buFont typeface="Wingdings" panose="05000000000000000000" pitchFamily="2" charset="2"/>
              <a:buChar char="§"/>
            </a:pPr>
            <a:r>
              <a:rPr lang="en-US" sz="2900" b="1" dirty="0">
                <a:latin typeface="Arial" panose="020B0604020202020204" pitchFamily="34" charset="0"/>
                <a:cs typeface="Arial" panose="020B0604020202020204" pitchFamily="34" charset="0"/>
              </a:rPr>
              <a:t>with some exceptions, not on the radar for most cannabis researchers</a:t>
            </a:r>
            <a:endParaRPr lang="en-US" sz="2000" b="1" dirty="0">
              <a:latin typeface="Arial" panose="020B0604020202020204" pitchFamily="34" charset="0"/>
              <a:cs typeface="Arial" panose="020B0604020202020204" pitchFamily="34" charset="0"/>
            </a:endParaRPr>
          </a:p>
          <a:p>
            <a:pPr>
              <a:spcBef>
                <a:spcPts val="0"/>
              </a:spcBef>
              <a:spcAft>
                <a:spcPts val="600"/>
              </a:spcAft>
              <a:buClr>
                <a:srgbClr val="FFC000"/>
              </a:buClr>
              <a:buFont typeface="Wingdings" panose="05000000000000000000" pitchFamily="2" charset="2"/>
              <a:buChar char="§"/>
            </a:pPr>
            <a:r>
              <a:rPr lang="en-US" altLang="en-US" sz="3100" b="1" dirty="0">
                <a:latin typeface="Arial" panose="020B0604020202020204" pitchFamily="34" charset="0"/>
                <a:cs typeface="Arial" panose="020B0604020202020204" pitchFamily="34" charset="0"/>
              </a:rPr>
              <a:t>Anecdotal reports of effects dominate</a:t>
            </a:r>
          </a:p>
          <a:p>
            <a:pPr>
              <a:spcBef>
                <a:spcPts val="0"/>
              </a:spcBef>
              <a:spcAft>
                <a:spcPts val="600"/>
              </a:spcAft>
              <a:buClr>
                <a:srgbClr val="FFC000"/>
              </a:buClr>
              <a:buFont typeface="Wingdings" panose="05000000000000000000" pitchFamily="2" charset="2"/>
              <a:buChar char="§"/>
            </a:pPr>
            <a:endParaRPr lang="en-US" alt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383" y="1524987"/>
            <a:ext cx="3336164" cy="4587226"/>
          </a:xfrm>
          <a:prstGeom prst="rect">
            <a:avLst/>
          </a:prstGeom>
        </p:spPr>
      </p:pic>
    </p:spTree>
    <p:extLst>
      <p:ext uri="{BB962C8B-B14F-4D97-AF65-F5344CB8AC3E}">
        <p14:creationId xmlns:p14="http://schemas.microsoft.com/office/powerpoint/2010/main" val="186970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245639" y="1631459"/>
            <a:ext cx="8841994" cy="5715000"/>
          </a:xfrm>
        </p:spPr>
        <p:txBody>
          <a:bodyPr/>
          <a:lstStyle/>
          <a:p>
            <a:pPr>
              <a:spcBef>
                <a:spcPts val="0"/>
              </a:spcBef>
              <a:spcAft>
                <a:spcPts val="1200"/>
              </a:spcAft>
              <a:buClr>
                <a:srgbClr val="FFC000"/>
              </a:buClr>
              <a:buFont typeface="Wingdings" panose="05000000000000000000" pitchFamily="2" charset="2"/>
              <a:buChar char="§"/>
            </a:pPr>
            <a:r>
              <a:rPr lang="en-US" sz="3200" b="1" dirty="0">
                <a:latin typeface="Arial" panose="020B0604020202020204" pitchFamily="34" charset="0"/>
                <a:cs typeface="Arial" panose="020B0604020202020204" pitchFamily="34" charset="0"/>
              </a:rPr>
              <a:t>Not clear how different analogs overload the endocannabinoid receptors</a:t>
            </a:r>
          </a:p>
          <a:p>
            <a:pPr marL="0" indent="0">
              <a:spcBef>
                <a:spcPts val="0"/>
              </a:spcBef>
              <a:spcAft>
                <a:spcPts val="1200"/>
              </a:spcAft>
              <a:buClr>
                <a:srgbClr val="FFC000"/>
              </a:buClr>
              <a:buNone/>
            </a:pPr>
            <a:endParaRPr lang="en-US" sz="11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r>
              <a:rPr lang="en-US" sz="3200" b="1" dirty="0">
                <a:latin typeface="Arial" panose="020B0604020202020204" pitchFamily="34" charset="0"/>
                <a:cs typeface="Arial" panose="020B0604020202020204" pitchFamily="34" charset="0"/>
              </a:rPr>
              <a:t>Example: Some of the analogs bind to CB1/CB2 with greater binding affinity than Delta-9, but the experienced “high” may not be proportionally as strong</a:t>
            </a:r>
          </a:p>
          <a:p>
            <a:pPr>
              <a:spcBef>
                <a:spcPts val="0"/>
              </a:spcBef>
              <a:spcAft>
                <a:spcPts val="1200"/>
              </a:spcAft>
              <a:buClr>
                <a:srgbClr val="FFC000"/>
              </a:buClr>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endParaRPr lang="en-US" altLang="en-US" sz="3600" b="1" dirty="0">
              <a:latin typeface="Arial" panose="020B0604020202020204" pitchFamily="34" charset="0"/>
              <a:cs typeface="Arial" panose="020B0604020202020204" pitchFamily="34" charset="0"/>
            </a:endParaRPr>
          </a:p>
          <a:p>
            <a:pPr>
              <a:spcBef>
                <a:spcPts val="0"/>
              </a:spcBef>
              <a:spcAft>
                <a:spcPts val="1200"/>
              </a:spcAft>
              <a:buClr>
                <a:srgbClr val="FFC000"/>
              </a:buClr>
              <a:buFont typeface="Wingdings" panose="05000000000000000000" pitchFamily="2" charset="2"/>
              <a:buChar char="§"/>
            </a:pPr>
            <a:endParaRPr lang="en-US" altLang="en-US" sz="3600" b="1" dirty="0">
              <a:latin typeface="Arial" panose="020B0604020202020204" pitchFamily="34" charset="0"/>
              <a:cs typeface="Arial" panose="020B0604020202020204" pitchFamily="34" charset="0"/>
            </a:endParaRPr>
          </a:p>
        </p:txBody>
      </p:sp>
      <p:sp>
        <p:nvSpPr>
          <p:cNvPr id="7" name="Rectangle 2"/>
          <p:cNvSpPr>
            <a:spLocks noGrp="1"/>
          </p:cNvSpPr>
          <p:nvPr>
            <p:ph type="title"/>
          </p:nvPr>
        </p:nvSpPr>
        <p:spPr>
          <a:xfrm>
            <a:off x="613775" y="84381"/>
            <a:ext cx="11073008" cy="1143000"/>
          </a:xfrm>
        </p:spPr>
        <p:txBody>
          <a:bodyPr/>
          <a:lstStyle/>
          <a:p>
            <a:pPr algn="ctr"/>
            <a:r>
              <a:rPr lang="en-US" sz="3700" b="1" spc="-5" dirty="0">
                <a:solidFill>
                  <a:schemeClr val="tx1"/>
                </a:solidFill>
                <a:latin typeface="Arial Black" panose="020B0A04020102020204" pitchFamily="34" charset="0"/>
                <a:cs typeface="Calibri"/>
              </a:rPr>
              <a:t>Background #5: Research on the Analogs</a:t>
            </a:r>
            <a:endParaRPr lang="en-US" altLang="en-US" sz="3700" dirty="0">
              <a:solidFill>
                <a:schemeClr val="tx1"/>
              </a:solidFill>
              <a:latin typeface="Arial Black" panose="020B0A04020102020204" pitchFamily="34" charset="0"/>
            </a:endParaRPr>
          </a:p>
        </p:txBody>
      </p:sp>
      <p:pic>
        <p:nvPicPr>
          <p:cNvPr id="2" name="Picture 1"/>
          <p:cNvPicPr>
            <a:picLocks noChangeAspect="1"/>
          </p:cNvPicPr>
          <p:nvPr/>
        </p:nvPicPr>
        <p:blipFill>
          <a:blip r:embed="rId3"/>
          <a:stretch>
            <a:fillRect/>
          </a:stretch>
        </p:blipFill>
        <p:spPr>
          <a:xfrm>
            <a:off x="9451180" y="2643546"/>
            <a:ext cx="1932599" cy="1646063"/>
          </a:xfrm>
          <a:prstGeom prst="rect">
            <a:avLst/>
          </a:prstGeom>
        </p:spPr>
      </p:pic>
    </p:spTree>
    <p:extLst>
      <p:ext uri="{BB962C8B-B14F-4D97-AF65-F5344CB8AC3E}">
        <p14:creationId xmlns:p14="http://schemas.microsoft.com/office/powerpoint/2010/main" val="155863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Rectangle 2"/>
          <p:cNvSpPr>
            <a:spLocks noGrp="1"/>
          </p:cNvSpPr>
          <p:nvPr>
            <p:ph type="title"/>
          </p:nvPr>
        </p:nvSpPr>
        <p:spPr>
          <a:xfrm>
            <a:off x="400833" y="648051"/>
            <a:ext cx="11442526" cy="1143000"/>
          </a:xfrm>
        </p:spPr>
        <p:txBody>
          <a:bodyPr/>
          <a:lstStyle/>
          <a:p>
            <a:pPr algn="ctr"/>
            <a:r>
              <a:rPr lang="en-US" sz="3700" b="1" spc="-5" dirty="0">
                <a:solidFill>
                  <a:schemeClr val="tx1"/>
                </a:solidFill>
                <a:latin typeface="Arial Black" panose="020B0A04020102020204" pitchFamily="34" charset="0"/>
                <a:cs typeface="Calibri"/>
              </a:rPr>
              <a:t>Background #6: Analogs as Vapes and Edibles</a:t>
            </a:r>
            <a:endParaRPr lang="en-US" altLang="en-US" sz="3700" dirty="0">
              <a:solidFill>
                <a:schemeClr val="tx1"/>
              </a:solidFill>
              <a:latin typeface="Arial Black" panose="020B0A04020102020204" pitchFamily="34" charset="0"/>
            </a:endParaRPr>
          </a:p>
        </p:txBody>
      </p:sp>
      <p:pic>
        <p:nvPicPr>
          <p:cNvPr id="6" name="Picture 5" descr="Artisan HHC cartridge"/>
          <p:cNvPicPr/>
          <p:nvPr/>
        </p:nvPicPr>
        <p:blipFill>
          <a:blip r:embed="rId3">
            <a:extLst>
              <a:ext uri="{28A0092B-C50C-407E-A947-70E740481C1C}">
                <a14:useLocalDpi xmlns:a14="http://schemas.microsoft.com/office/drawing/2010/main" val="0"/>
              </a:ext>
            </a:extLst>
          </a:blip>
          <a:srcRect/>
          <a:stretch>
            <a:fillRect/>
          </a:stretch>
        </p:blipFill>
        <p:spPr bwMode="auto">
          <a:xfrm>
            <a:off x="1857188" y="2167003"/>
            <a:ext cx="3622949" cy="3559275"/>
          </a:xfrm>
          <a:prstGeom prst="rect">
            <a:avLst/>
          </a:prstGeom>
          <a:noFill/>
          <a:ln>
            <a:noFill/>
          </a:ln>
        </p:spPr>
      </p:pic>
      <p:pic>
        <p:nvPicPr>
          <p:cNvPr id="8" name="Picture 7" descr="summit hhc gummies"/>
          <p:cNvPicPr/>
          <p:nvPr/>
        </p:nvPicPr>
        <p:blipFill>
          <a:blip r:embed="rId4">
            <a:extLst>
              <a:ext uri="{28A0092B-C50C-407E-A947-70E740481C1C}">
                <a14:useLocalDpi xmlns:a14="http://schemas.microsoft.com/office/drawing/2010/main" val="0"/>
              </a:ext>
            </a:extLst>
          </a:blip>
          <a:srcRect/>
          <a:stretch>
            <a:fillRect/>
          </a:stretch>
        </p:blipFill>
        <p:spPr bwMode="auto">
          <a:xfrm>
            <a:off x="6034618" y="2167003"/>
            <a:ext cx="3429635" cy="3429635"/>
          </a:xfrm>
          <a:prstGeom prst="rect">
            <a:avLst/>
          </a:prstGeom>
          <a:noFill/>
          <a:ln>
            <a:noFill/>
          </a:ln>
        </p:spPr>
      </p:pic>
    </p:spTree>
    <p:extLst>
      <p:ext uri="{BB962C8B-B14F-4D97-AF65-F5344CB8AC3E}">
        <p14:creationId xmlns:p14="http://schemas.microsoft.com/office/powerpoint/2010/main" val="6463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6701" y="5182292"/>
            <a:ext cx="177737" cy="4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Monotype Sorts" pitchFamily="2" charset="2"/>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76" name="Line 4"/>
          <p:cNvSpPr>
            <a:spLocks noChangeShapeType="1"/>
          </p:cNvSpPr>
          <p:nvPr/>
        </p:nvSpPr>
        <p:spPr bwMode="auto">
          <a:xfrm>
            <a:off x="5105440" y="1600200"/>
            <a:ext cx="533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26" name="Rectangle 6"/>
          <p:cNvSpPr>
            <a:spLocks noChangeArrowheads="1"/>
          </p:cNvSpPr>
          <p:nvPr/>
        </p:nvSpPr>
        <p:spPr bwMode="auto">
          <a:xfrm>
            <a:off x="7761922" y="3120691"/>
            <a:ext cx="3363278" cy="137510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Tahoma" pitchFamily="34" charset="0"/>
                <a:ea typeface="+mn-ea"/>
                <a:cs typeface="+mn-cs"/>
              </a:rPr>
              <a:t>2. Semi-Synthetics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Tahoma" pitchFamily="34" charset="0"/>
                <a:ea typeface="+mn-ea"/>
                <a:cs typeface="+mn-cs"/>
              </a:rPr>
              <a:t>(Analogs)</a:t>
            </a:r>
            <a:endParaRPr kumimoji="0" lang="en-US" sz="2000" b="1" i="0" u="none" strike="noStrike" kern="1200" cap="none" spc="0" normalizeH="0" baseline="0" noProof="0" dirty="0">
              <a:ln>
                <a:noFill/>
              </a:ln>
              <a:effectLst/>
              <a:uLnTx/>
              <a:uFillTx/>
              <a:latin typeface="Tahoma" pitchFamily="34" charset="0"/>
              <a:ea typeface="+mn-ea"/>
              <a:cs typeface="+mn-cs"/>
            </a:endParaRPr>
          </a:p>
        </p:txBody>
      </p:sp>
      <p:sp>
        <p:nvSpPr>
          <p:cNvPr id="28679" name="Line 7"/>
          <p:cNvSpPr>
            <a:spLocks noChangeShapeType="1"/>
          </p:cNvSpPr>
          <p:nvPr/>
        </p:nvSpPr>
        <p:spPr bwMode="auto">
          <a:xfrm flipH="1">
            <a:off x="6400800" y="4094967"/>
            <a:ext cx="299198" cy="13819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83" name="Line 11"/>
          <p:cNvSpPr>
            <a:spLocks noChangeShapeType="1"/>
          </p:cNvSpPr>
          <p:nvPr/>
        </p:nvSpPr>
        <p:spPr bwMode="auto">
          <a:xfrm>
            <a:off x="3915072" y="3692191"/>
            <a:ext cx="914400" cy="422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 name="Rectangle 10"/>
          <p:cNvSpPr>
            <a:spLocks noChangeArrowheads="1"/>
          </p:cNvSpPr>
          <p:nvPr/>
        </p:nvSpPr>
        <p:spPr bwMode="auto">
          <a:xfrm>
            <a:off x="1019697" y="3236744"/>
            <a:ext cx="29718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4. Summary</a:t>
            </a:r>
          </a:p>
        </p:txBody>
      </p:sp>
      <p:sp>
        <p:nvSpPr>
          <p:cNvPr id="10" name="Rectangle 3">
            <a:extLst>
              <a:ext uri="{FF2B5EF4-FFF2-40B4-BE49-F238E27FC236}">
                <a16:creationId xmlns:a16="http://schemas.microsoft.com/office/drawing/2014/main" id="{43968C8D-935A-49B3-BA3B-1AE8B64080BE}"/>
              </a:ext>
            </a:extLst>
          </p:cNvPr>
          <p:cNvSpPr>
            <a:spLocks noChangeArrowheads="1"/>
          </p:cNvSpPr>
          <p:nvPr/>
        </p:nvSpPr>
        <p:spPr bwMode="auto">
          <a:xfrm>
            <a:off x="3429000" y="112021"/>
            <a:ext cx="4038600" cy="1600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lvl1pPr marL="457200" indent="-4572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1. Background</a:t>
            </a:r>
          </a:p>
        </p:txBody>
      </p:sp>
      <p:sp>
        <p:nvSpPr>
          <p:cNvPr id="11" name="Rectangle 10"/>
          <p:cNvSpPr>
            <a:spLocks noChangeArrowheads="1"/>
          </p:cNvSpPr>
          <p:nvPr/>
        </p:nvSpPr>
        <p:spPr bwMode="auto">
          <a:xfrm>
            <a:off x="4447222" y="5241591"/>
            <a:ext cx="33147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3. Potency</a:t>
            </a:r>
          </a:p>
        </p:txBody>
      </p:sp>
      <p:sp>
        <p:nvSpPr>
          <p:cNvPr id="15" name="Line 11"/>
          <p:cNvSpPr>
            <a:spLocks noChangeShapeType="1"/>
          </p:cNvSpPr>
          <p:nvPr/>
        </p:nvSpPr>
        <p:spPr bwMode="auto">
          <a:xfrm>
            <a:off x="7010400" y="3692190"/>
            <a:ext cx="685800" cy="32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272" y="2286000"/>
            <a:ext cx="2895375" cy="2249566"/>
          </a:xfrm>
          <a:prstGeom prst="rect">
            <a:avLst/>
          </a:prstGeom>
        </p:spPr>
      </p:pic>
    </p:spTree>
    <p:extLst>
      <p:ext uri="{BB962C8B-B14F-4D97-AF65-F5344CB8AC3E}">
        <p14:creationId xmlns:p14="http://schemas.microsoft.com/office/powerpoint/2010/main" val="3245481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88540" y="-139794"/>
            <a:ext cx="11485150" cy="1143000"/>
          </a:xfrm>
        </p:spPr>
        <p:txBody>
          <a:bodyPr/>
          <a:lstStyle/>
          <a:p>
            <a:pPr algn="ctr"/>
            <a:r>
              <a:rPr lang="en-US" sz="2800" b="1" spc="-17" dirty="0">
                <a:solidFill>
                  <a:srgbClr val="006600"/>
                </a:solidFill>
                <a:latin typeface="Arial Black" panose="020B0A04020102020204" pitchFamily="34" charset="0"/>
                <a:cs typeface="Calibri"/>
              </a:rPr>
              <a:t>The Six “Majors” </a:t>
            </a:r>
            <a:endParaRPr lang="en-US" altLang="en-US" sz="2800" dirty="0">
              <a:solidFill>
                <a:srgbClr val="006600"/>
              </a:solidFill>
              <a:latin typeface="Arial Black" panose="020B0A04020102020204" pitchFamily="34" charset="0"/>
            </a:endParaRPr>
          </a:p>
        </p:txBody>
      </p:sp>
      <p:graphicFrame>
        <p:nvGraphicFramePr>
          <p:cNvPr id="3" name="Table 2"/>
          <p:cNvGraphicFramePr>
            <a:graphicFrameLocks noGrp="1"/>
          </p:cNvGraphicFramePr>
          <p:nvPr/>
        </p:nvGraphicFramePr>
        <p:xfrm>
          <a:off x="476257" y="1160722"/>
          <a:ext cx="10909716" cy="4761710"/>
        </p:xfrm>
        <a:graphic>
          <a:graphicData uri="http://schemas.openxmlformats.org/drawingml/2006/table">
            <a:tbl>
              <a:tblPr firstRow="1" bandRow="1">
                <a:tableStyleId>{5C22544A-7EE6-4342-B048-85BDC9FD1C3A}</a:tableStyleId>
              </a:tblPr>
              <a:tblGrid>
                <a:gridCol w="2640741">
                  <a:extLst>
                    <a:ext uri="{9D8B030D-6E8A-4147-A177-3AD203B41FA5}">
                      <a16:colId xmlns:a16="http://schemas.microsoft.com/office/drawing/2014/main" val="1721604550"/>
                    </a:ext>
                  </a:extLst>
                </a:gridCol>
                <a:gridCol w="2060644">
                  <a:extLst>
                    <a:ext uri="{9D8B030D-6E8A-4147-A177-3AD203B41FA5}">
                      <a16:colId xmlns:a16="http://schemas.microsoft.com/office/drawing/2014/main" val="472554787"/>
                    </a:ext>
                  </a:extLst>
                </a:gridCol>
                <a:gridCol w="1156984">
                  <a:extLst>
                    <a:ext uri="{9D8B030D-6E8A-4147-A177-3AD203B41FA5}">
                      <a16:colId xmlns:a16="http://schemas.microsoft.com/office/drawing/2014/main" val="791572413"/>
                    </a:ext>
                  </a:extLst>
                </a:gridCol>
                <a:gridCol w="1916143">
                  <a:extLst>
                    <a:ext uri="{9D8B030D-6E8A-4147-A177-3AD203B41FA5}">
                      <a16:colId xmlns:a16="http://schemas.microsoft.com/office/drawing/2014/main" val="2892948176"/>
                    </a:ext>
                  </a:extLst>
                </a:gridCol>
                <a:gridCol w="3135204">
                  <a:extLst>
                    <a:ext uri="{9D8B030D-6E8A-4147-A177-3AD203B41FA5}">
                      <a16:colId xmlns:a16="http://schemas.microsoft.com/office/drawing/2014/main" val="3564037910"/>
                    </a:ext>
                  </a:extLst>
                </a:gridCol>
              </a:tblGrid>
              <a:tr h="680110">
                <a:tc>
                  <a:txBody>
                    <a:bodyPr/>
                    <a:lstStyle/>
                    <a:p>
                      <a:pPr algn="ctr"/>
                      <a:r>
                        <a:rPr lang="en-US" sz="2000" dirty="0">
                          <a:latin typeface="+mj-lt"/>
                        </a:rPr>
                        <a:t>Type</a:t>
                      </a:r>
                    </a:p>
                  </a:txBody>
                  <a:tcPr anchor="ctr">
                    <a:solidFill>
                      <a:srgbClr val="008000"/>
                    </a:solidFill>
                  </a:tcPr>
                </a:tc>
                <a:tc>
                  <a:txBody>
                    <a:bodyPr/>
                    <a:lstStyle/>
                    <a:p>
                      <a:pPr algn="ctr"/>
                      <a:r>
                        <a:rPr lang="en-US" sz="2000" dirty="0">
                          <a:latin typeface="+mj-lt"/>
                        </a:rPr>
                        <a:t>Strength</a:t>
                      </a:r>
                    </a:p>
                  </a:txBody>
                  <a:tcPr anchor="ctr">
                    <a:solidFill>
                      <a:srgbClr val="008000"/>
                    </a:solidFill>
                  </a:tcPr>
                </a:tc>
                <a:tc>
                  <a:txBody>
                    <a:bodyPr/>
                    <a:lstStyle/>
                    <a:p>
                      <a:pPr algn="ctr"/>
                      <a:r>
                        <a:rPr lang="en-US" sz="1600" dirty="0">
                          <a:latin typeface="+mj-lt"/>
                        </a:rPr>
                        <a:t>Legality</a:t>
                      </a:r>
                    </a:p>
                  </a:txBody>
                  <a:tcPr anchor="ctr">
                    <a:solidFill>
                      <a:srgbClr val="008000"/>
                    </a:solidFill>
                  </a:tcPr>
                </a:tc>
                <a:tc>
                  <a:txBody>
                    <a:bodyPr/>
                    <a:lstStyle/>
                    <a:p>
                      <a:pPr algn="ctr"/>
                      <a:r>
                        <a:rPr lang="en-US" sz="1600" dirty="0">
                          <a:latin typeface="+mj-lt"/>
                        </a:rPr>
                        <a:t>Detectable in</a:t>
                      </a:r>
                    </a:p>
                    <a:p>
                      <a:pPr algn="ctr"/>
                      <a:r>
                        <a:rPr lang="en-US" sz="1600" dirty="0">
                          <a:latin typeface="+mj-lt"/>
                        </a:rPr>
                        <a:t>User</a:t>
                      </a:r>
                    </a:p>
                  </a:txBody>
                  <a:tcPr anchor="ctr">
                    <a:solidFill>
                      <a:srgbClr val="008000"/>
                    </a:solidFill>
                  </a:tcPr>
                </a:tc>
                <a:tc>
                  <a:txBody>
                    <a:bodyPr/>
                    <a:lstStyle/>
                    <a:p>
                      <a:pPr algn="ctr"/>
                      <a:r>
                        <a:rPr lang="en-US" sz="2000" dirty="0">
                          <a:latin typeface="+mj-lt"/>
                        </a:rPr>
                        <a:t>Primary Source</a:t>
                      </a:r>
                    </a:p>
                  </a:txBody>
                  <a:tcPr anchor="ctr">
                    <a:solidFill>
                      <a:srgbClr val="008000"/>
                    </a:solidFill>
                  </a:tcPr>
                </a:tc>
                <a:extLst>
                  <a:ext uri="{0D108BD9-81ED-4DB2-BD59-A6C34878D82A}">
                    <a16:rowId xmlns:a16="http://schemas.microsoft.com/office/drawing/2014/main" val="792943284"/>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Delta-8</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363030056"/>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Delta-10</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1382306677"/>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Delta-11</a:t>
                      </a:r>
                    </a:p>
                  </a:txBody>
                  <a:tcPr>
                    <a:solidFill>
                      <a:srgbClr val="92D050"/>
                    </a:solidFill>
                  </a:tcPr>
                </a:tc>
                <a:tc>
                  <a:txBody>
                    <a:bodyPr/>
                    <a:lstStyle/>
                    <a:p>
                      <a:r>
                        <a:rPr lang="en-US" sz="1800" b="1" dirty="0">
                          <a:solidFill>
                            <a:srgbClr val="336600"/>
                          </a:solidFill>
                          <a:latin typeface="Arial" panose="020B0604020202020204" pitchFamily="34" charset="0"/>
                          <a:cs typeface="Arial" panose="020B0604020202020204" pitchFamily="34" charset="0"/>
                        </a:rPr>
                        <a:t> </a:t>
                      </a:r>
                      <a:endParaRPr lang="en-US" sz="1600" b="1" dirty="0">
                        <a:solidFill>
                          <a:srgbClr val="336600"/>
                        </a:solidFill>
                        <a:latin typeface="Arial" panose="020B0604020202020204" pitchFamily="34" charset="0"/>
                        <a:cs typeface="Arial" panose="020B0604020202020204" pitchFamily="34" charset="0"/>
                      </a:endParaRPr>
                    </a:p>
                  </a:txBody>
                  <a:tcPr anchor="ct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103415693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HHC</a:t>
                      </a: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267214773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THC-A</a:t>
                      </a:r>
                    </a:p>
                  </a:txBody>
                  <a:tcPr>
                    <a:solidFill>
                      <a:srgbClr val="92D050"/>
                    </a:solidFill>
                  </a:tcPr>
                </a:tc>
                <a:tc>
                  <a:txBody>
                    <a:bodyPr/>
                    <a:lstStyle/>
                    <a:p>
                      <a:pPr algn="ctr"/>
                      <a:endParaRPr lang="en-US" sz="1600" b="1" dirty="0">
                        <a:solidFill>
                          <a:srgbClr val="336600"/>
                        </a:solidFill>
                        <a:latin typeface="Arial" panose="020B0604020202020204" pitchFamily="34" charset="0"/>
                        <a:cs typeface="Arial" panose="020B0604020202020204" pitchFamily="34" charset="0"/>
                      </a:endParaRPr>
                    </a:p>
                  </a:txBody>
                  <a:tcPr marT="91440" marB="91440" anchor="ctr">
                    <a:solidFill>
                      <a:srgbClr val="92D050"/>
                    </a:solidFill>
                  </a:tcPr>
                </a:tc>
                <a:tc>
                  <a:txBody>
                    <a:bodyPr/>
                    <a:lstStyle/>
                    <a:p>
                      <a:pPr algn="ctr"/>
                      <a:endParaRPr lang="en-US" sz="2400" b="1" dirty="0">
                        <a:solidFill>
                          <a:srgbClr val="336600"/>
                        </a:solidFill>
                        <a:latin typeface="Arial" panose="020B0604020202020204" pitchFamily="34" charset="0"/>
                        <a:cs typeface="Arial" panose="020B0604020202020204" pitchFamily="34" charset="0"/>
                      </a:endParaRPr>
                    </a:p>
                  </a:txBody>
                  <a:tcPr anchor="ctr">
                    <a:solidFill>
                      <a:srgbClr val="92D050"/>
                    </a:solidFill>
                  </a:tcPr>
                </a:tc>
                <a:tc>
                  <a:txBody>
                    <a:bodyPr/>
                    <a:lstStyle/>
                    <a:p>
                      <a:endParaRPr lang="en-US" sz="3600" dirty="0"/>
                    </a:p>
                  </a:txBody>
                  <a:tcPr marT="91440" marB="91440" anchor="ctr">
                    <a:solidFill>
                      <a:srgbClr val="92D050"/>
                    </a:solidFill>
                  </a:tcPr>
                </a:tc>
                <a:tc>
                  <a:txBody>
                    <a:bodyPr/>
                    <a:lstStyle/>
                    <a:p>
                      <a:endParaRPr lang="en-US" sz="2400" b="1" dirty="0">
                        <a:solidFill>
                          <a:srgbClr val="006600"/>
                        </a:solidFill>
                        <a:latin typeface="Arial" panose="020B0604020202020204" pitchFamily="34" charset="0"/>
                        <a:cs typeface="Arial" panose="020B0604020202020204" pitchFamily="34" charset="0"/>
                      </a:endParaRPr>
                    </a:p>
                  </a:txBody>
                  <a:tcPr marT="91440" marB="91440" anchor="ctr">
                    <a:solidFill>
                      <a:srgbClr val="92D050"/>
                    </a:solidFill>
                  </a:tcPr>
                </a:tc>
                <a:extLst>
                  <a:ext uri="{0D108BD9-81ED-4DB2-BD59-A6C34878D82A}">
                    <a16:rowId xmlns:a16="http://schemas.microsoft.com/office/drawing/2014/main" val="628218071"/>
                  </a:ext>
                </a:extLst>
              </a:tr>
              <a:tr h="670016">
                <a:tc>
                  <a:txBody>
                    <a:bodyPr/>
                    <a:lstStyle/>
                    <a:p>
                      <a:r>
                        <a:rPr lang="en-US" sz="3600" b="1" dirty="0">
                          <a:solidFill>
                            <a:schemeClr val="tx1"/>
                          </a:solidFill>
                          <a:latin typeface="Arial" panose="020B0604020202020204" pitchFamily="34" charset="0"/>
                          <a:cs typeface="Arial" panose="020B0604020202020204" pitchFamily="34" charset="0"/>
                        </a:rPr>
                        <a:t>THC-P</a:t>
                      </a:r>
                    </a:p>
                  </a:txBody>
                  <a:tcPr>
                    <a:solidFill>
                      <a:srgbClr val="92D050"/>
                    </a:solidFill>
                  </a:tcPr>
                </a:tc>
                <a:tc>
                  <a:txBody>
                    <a:bodyPr/>
                    <a:lstStyle/>
                    <a:p>
                      <a:r>
                        <a:rPr lang="en-US" sz="3600" dirty="0"/>
                        <a:t>          </a:t>
                      </a:r>
                      <a:endParaRPr lang="en-US" sz="3600" dirty="0">
                        <a:solidFill>
                          <a:srgbClr val="336600"/>
                        </a:solidFill>
                      </a:endParaRPr>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tc>
                  <a:txBody>
                    <a:bodyPr/>
                    <a:lstStyle/>
                    <a:p>
                      <a:endParaRPr lang="en-US" sz="3600" dirty="0"/>
                    </a:p>
                  </a:txBody>
                  <a:tcPr>
                    <a:solidFill>
                      <a:srgbClr val="92D050"/>
                    </a:solidFill>
                  </a:tcPr>
                </a:tc>
                <a:extLst>
                  <a:ext uri="{0D108BD9-81ED-4DB2-BD59-A6C34878D82A}">
                    <a16:rowId xmlns:a16="http://schemas.microsoft.com/office/drawing/2014/main" val="921346626"/>
                  </a:ext>
                </a:extLst>
              </a:tr>
            </a:tbl>
          </a:graphicData>
        </a:graphic>
      </p:graphicFrame>
      <p:pic>
        <p:nvPicPr>
          <p:cNvPr id="14" name="Picture 7" descr="marijuana.gif"/>
          <p:cNvPicPr>
            <a:picLocks noChangeAspect="1"/>
          </p:cNvPicPr>
          <p:nvPr/>
        </p:nvPicPr>
        <p:blipFill>
          <a:blip r:embed="rId3" cstate="print"/>
          <a:srcRect/>
          <a:stretch>
            <a:fillRect/>
          </a:stretch>
        </p:blipFill>
        <p:spPr bwMode="auto">
          <a:xfrm>
            <a:off x="3806960" y="2717007"/>
            <a:ext cx="230062" cy="272410"/>
          </a:xfrm>
          <a:prstGeom prst="rect">
            <a:avLst/>
          </a:prstGeom>
          <a:noFill/>
          <a:ln w="9525">
            <a:noFill/>
            <a:miter lim="800000"/>
            <a:headEnd/>
            <a:tailEnd/>
          </a:ln>
        </p:spPr>
      </p:pic>
      <p:pic>
        <p:nvPicPr>
          <p:cNvPr id="17" name="Picture 7" descr="marijuana.gif"/>
          <p:cNvPicPr>
            <a:picLocks noChangeAspect="1"/>
          </p:cNvPicPr>
          <p:nvPr/>
        </p:nvPicPr>
        <p:blipFill>
          <a:blip r:embed="rId3" cstate="print"/>
          <a:srcRect/>
          <a:stretch>
            <a:fillRect/>
          </a:stretch>
        </p:blipFill>
        <p:spPr bwMode="auto">
          <a:xfrm>
            <a:off x="3457434" y="1897722"/>
            <a:ext cx="494186" cy="585151"/>
          </a:xfrm>
          <a:prstGeom prst="rect">
            <a:avLst/>
          </a:prstGeom>
          <a:noFill/>
          <a:ln w="9525">
            <a:noFill/>
            <a:miter lim="800000"/>
            <a:headEnd/>
            <a:tailEnd/>
          </a:ln>
        </p:spPr>
      </p:pic>
      <p:sp>
        <p:nvSpPr>
          <p:cNvPr id="27" name="TextBox 26"/>
          <p:cNvSpPr txBox="1"/>
          <p:nvPr/>
        </p:nvSpPr>
        <p:spPr>
          <a:xfrm>
            <a:off x="5880347" y="3183498"/>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420" y="1910088"/>
            <a:ext cx="473125" cy="509519"/>
          </a:xfrm>
          <a:prstGeom prst="rect">
            <a:avLst/>
          </a:prstGeom>
        </p:spPr>
      </p:pic>
      <p:sp>
        <p:nvSpPr>
          <p:cNvPr id="29" name="TextBox 28"/>
          <p:cNvSpPr txBox="1"/>
          <p:nvPr/>
        </p:nvSpPr>
        <p:spPr>
          <a:xfrm>
            <a:off x="9369013" y="2019416"/>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9369013" y="4687081"/>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36" name="TextBox 35"/>
          <p:cNvSpPr txBox="1"/>
          <p:nvPr/>
        </p:nvSpPr>
        <p:spPr>
          <a:xfrm>
            <a:off x="9363630" y="2635211"/>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00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9361340" y="5383783"/>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9361340" y="3321997"/>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6886435" y="2570797"/>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46" name="TextBox 45"/>
              <p:cNvSpPr txBox="1">
                <a:spLocks noRot="1" noChangeAspect="1" noMove="1" noResize="1" noEditPoints="1" noAdjustHandles="1" noChangeArrowheads="1" noChangeShapeType="1" noTextEdit="1"/>
              </p:cNvSpPr>
              <p:nvPr/>
            </p:nvSpPr>
            <p:spPr>
              <a:xfrm>
                <a:off x="6886435" y="2570797"/>
                <a:ext cx="837089" cy="523220"/>
              </a:xfrm>
              <a:prstGeom prst="rect">
                <a:avLst/>
              </a:prstGeom>
              <a:blipFill>
                <a:blip r:embed="rId5"/>
                <a:stretch>
                  <a:fillRect t="-12791" r="-13139" b="-31395"/>
                </a:stretch>
              </a:blipFill>
            </p:spPr>
            <p:txBody>
              <a:bodyPr/>
              <a:lstStyle/>
              <a:p>
                <a:r>
                  <a:rPr lang="en-US">
                    <a:noFill/>
                  </a:rPr>
                  <a:t> </a:t>
                </a:r>
              </a:p>
            </p:txBody>
          </p:sp>
        </mc:Fallback>
      </mc:AlternateContent>
      <p:pic>
        <p:nvPicPr>
          <p:cNvPr id="47" name="Picture 46"/>
          <p:cNvPicPr>
            <a:picLocks noChangeAspect="1"/>
          </p:cNvPicPr>
          <p:nvPr/>
        </p:nvPicPr>
        <p:blipFill>
          <a:blip r:embed="rId6"/>
          <a:stretch>
            <a:fillRect/>
          </a:stretch>
        </p:blipFill>
        <p:spPr>
          <a:xfrm>
            <a:off x="5203420" y="1995872"/>
            <a:ext cx="646232" cy="384081"/>
          </a:xfrm>
          <a:prstGeom prst="rect">
            <a:avLst/>
          </a:prstGeom>
        </p:spPr>
      </p:pic>
      <mc:AlternateContent xmlns:mc="http://schemas.openxmlformats.org/markup-compatibility/2006" xmlns:a14="http://schemas.microsoft.com/office/drawing/2010/main">
        <mc:Choice Requires="a14">
          <p:sp>
            <p:nvSpPr>
              <p:cNvPr id="42" name="TextBox 41"/>
              <p:cNvSpPr txBox="1"/>
              <p:nvPr/>
            </p:nvSpPr>
            <p:spPr>
              <a:xfrm>
                <a:off x="6906400" y="5299533"/>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42" name="TextBox 41"/>
              <p:cNvSpPr txBox="1">
                <a:spLocks noRot="1" noChangeAspect="1" noMove="1" noResize="1" noEditPoints="1" noAdjustHandles="1" noChangeArrowheads="1" noChangeShapeType="1" noTextEdit="1"/>
              </p:cNvSpPr>
              <p:nvPr/>
            </p:nvSpPr>
            <p:spPr>
              <a:xfrm>
                <a:off x="6906400" y="5299533"/>
                <a:ext cx="837089" cy="523220"/>
              </a:xfrm>
              <a:prstGeom prst="rect">
                <a:avLst/>
              </a:prstGeom>
              <a:blipFill>
                <a:blip r:embed="rId7"/>
                <a:stretch>
                  <a:fillRect t="-11628" r="-13139" b="-31395"/>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6886435" y="3186418"/>
            <a:ext cx="951058" cy="749873"/>
          </a:xfrm>
          <a:prstGeom prst="rect">
            <a:avLst/>
          </a:prstGeom>
        </p:spPr>
      </p:pic>
      <p:pic>
        <p:nvPicPr>
          <p:cNvPr id="22" name="Picture 21"/>
          <p:cNvPicPr>
            <a:picLocks noChangeAspect="1"/>
          </p:cNvPicPr>
          <p:nvPr/>
        </p:nvPicPr>
        <p:blipFill>
          <a:blip r:embed="rId9"/>
          <a:stretch>
            <a:fillRect/>
          </a:stretch>
        </p:blipFill>
        <p:spPr>
          <a:xfrm>
            <a:off x="5685802" y="4451894"/>
            <a:ext cx="835224" cy="969348"/>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6894643" y="4642523"/>
                <a:ext cx="837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336600"/>
                        </a:solidFill>
                        <a:effectLst/>
                        <a:uLnTx/>
                        <a:uFillTx/>
                        <a:latin typeface="Cambria Math" panose="02040503050406030204" pitchFamily="18" charset="0"/>
                        <a:ea typeface="Cambria Math" panose="02040503050406030204" pitchFamily="18" charset="0"/>
                        <a:cs typeface="Arial" panose="020B0604020202020204" pitchFamily="34" charset="0"/>
                      </a:rPr>
                      <m:t>𝚫</m:t>
                    </m:r>
                  </m:oMath>
                </a14:m>
                <a:r>
                  <a:rPr kumimoji="0" lang="en-US" sz="2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9?</a:t>
                </a:r>
              </a:p>
            </p:txBody>
          </p:sp>
        </mc:Choice>
        <mc:Fallback xmlns="">
          <p:sp>
            <p:nvSpPr>
              <p:cNvPr id="54" name="TextBox 53"/>
              <p:cNvSpPr txBox="1">
                <a:spLocks noRot="1" noChangeAspect="1" noMove="1" noResize="1" noEditPoints="1" noAdjustHandles="1" noChangeArrowheads="1" noChangeShapeType="1" noTextEdit="1"/>
              </p:cNvSpPr>
              <p:nvPr/>
            </p:nvSpPr>
            <p:spPr>
              <a:xfrm>
                <a:off x="6894643" y="4642523"/>
                <a:ext cx="837089" cy="523220"/>
              </a:xfrm>
              <a:prstGeom prst="rect">
                <a:avLst/>
              </a:prstGeom>
              <a:blipFill>
                <a:blip r:embed="rId10"/>
                <a:stretch>
                  <a:fillRect t="-12941" r="-13869" b="-32941"/>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a:off x="8798089" y="2593857"/>
            <a:ext cx="390178" cy="530398"/>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8089" y="3261376"/>
            <a:ext cx="385598" cy="530197"/>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3435" y="1918900"/>
            <a:ext cx="385598" cy="530197"/>
          </a:xfrm>
          <a:prstGeom prst="rect">
            <a:avLst/>
          </a:prstGeom>
        </p:spPr>
      </p:pic>
      <p:pic>
        <p:nvPicPr>
          <p:cNvPr id="11" name="Picture 10"/>
          <p:cNvPicPr>
            <a:picLocks noChangeAspect="1"/>
          </p:cNvPicPr>
          <p:nvPr/>
        </p:nvPicPr>
        <p:blipFill>
          <a:blip r:embed="rId11"/>
          <a:stretch>
            <a:fillRect/>
          </a:stretch>
        </p:blipFill>
        <p:spPr>
          <a:xfrm>
            <a:off x="8800641" y="4628572"/>
            <a:ext cx="390178" cy="530398"/>
          </a:xfrm>
          <a:prstGeom prst="rect">
            <a:avLst/>
          </a:prstGeom>
        </p:spPr>
      </p:pic>
      <p:sp>
        <p:nvSpPr>
          <p:cNvPr id="50" name="TextBox 49"/>
          <p:cNvSpPr txBox="1"/>
          <p:nvPr/>
        </p:nvSpPr>
        <p:spPr>
          <a:xfrm>
            <a:off x="5880347" y="1852933"/>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51" name="Picture 50"/>
          <p:cNvPicPr>
            <a:picLocks noChangeAspect="1"/>
          </p:cNvPicPr>
          <p:nvPr/>
        </p:nvPicPr>
        <p:blipFill>
          <a:blip r:embed="rId6"/>
          <a:stretch>
            <a:fillRect/>
          </a:stretch>
        </p:blipFill>
        <p:spPr>
          <a:xfrm>
            <a:off x="5203420" y="2656474"/>
            <a:ext cx="646232" cy="384081"/>
          </a:xfrm>
          <a:prstGeom prst="rect">
            <a:avLst/>
          </a:prstGeom>
        </p:spPr>
      </p:pic>
      <p:sp>
        <p:nvSpPr>
          <p:cNvPr id="58" name="TextBox 57"/>
          <p:cNvSpPr txBox="1"/>
          <p:nvPr/>
        </p:nvSpPr>
        <p:spPr>
          <a:xfrm>
            <a:off x="5881771" y="2505425"/>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59" name="Picture 58"/>
          <p:cNvPicPr>
            <a:picLocks noChangeAspect="1"/>
          </p:cNvPicPr>
          <p:nvPr/>
        </p:nvPicPr>
        <p:blipFill>
          <a:blip r:embed="rId6"/>
          <a:stretch>
            <a:fillRect/>
          </a:stretch>
        </p:blipFill>
        <p:spPr>
          <a:xfrm>
            <a:off x="5217790" y="3324873"/>
            <a:ext cx="646232" cy="384081"/>
          </a:xfrm>
          <a:prstGeom prst="rect">
            <a:avLst/>
          </a:prstGeom>
        </p:spPr>
      </p:pic>
      <p:pic>
        <p:nvPicPr>
          <p:cNvPr id="60" name="Picture 59"/>
          <p:cNvPicPr>
            <a:picLocks noChangeAspect="1"/>
          </p:cNvPicPr>
          <p:nvPr/>
        </p:nvPicPr>
        <p:blipFill>
          <a:blip r:embed="rId11"/>
          <a:stretch>
            <a:fillRect/>
          </a:stretch>
        </p:blipFill>
        <p:spPr>
          <a:xfrm>
            <a:off x="8793509" y="5321054"/>
            <a:ext cx="390178" cy="530398"/>
          </a:xfrm>
          <a:prstGeom prst="rect">
            <a:avLst/>
          </a:prstGeom>
        </p:spPr>
      </p:pic>
      <p:sp>
        <p:nvSpPr>
          <p:cNvPr id="61" name="TextBox 60"/>
          <p:cNvSpPr txBox="1"/>
          <p:nvPr/>
        </p:nvSpPr>
        <p:spPr>
          <a:xfrm>
            <a:off x="5868067" y="5221043"/>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62" name="Picture 61"/>
          <p:cNvPicPr>
            <a:picLocks noChangeAspect="1"/>
          </p:cNvPicPr>
          <p:nvPr/>
        </p:nvPicPr>
        <p:blipFill>
          <a:blip r:embed="rId6"/>
          <a:stretch>
            <a:fillRect/>
          </a:stretch>
        </p:blipFill>
        <p:spPr>
          <a:xfrm>
            <a:off x="5203420" y="5369103"/>
            <a:ext cx="646232" cy="384081"/>
          </a:xfrm>
          <a:prstGeom prst="rect">
            <a:avLst/>
          </a:prstGeom>
        </p:spPr>
      </p:pic>
      <p:pic>
        <p:nvPicPr>
          <p:cNvPr id="64" name="Picture 63"/>
          <p:cNvPicPr>
            <a:picLocks noChangeAspect="1"/>
          </p:cNvPicPr>
          <p:nvPr/>
        </p:nvPicPr>
        <p:blipFill>
          <a:blip r:embed="rId6"/>
          <a:stretch>
            <a:fillRect/>
          </a:stretch>
        </p:blipFill>
        <p:spPr>
          <a:xfrm>
            <a:off x="5215754" y="4708384"/>
            <a:ext cx="646232" cy="384081"/>
          </a:xfrm>
          <a:prstGeom prst="rect">
            <a:avLst/>
          </a:prstGeom>
        </p:spPr>
      </p:pic>
      <p:pic>
        <p:nvPicPr>
          <p:cNvPr id="39" name="Picture 38"/>
          <p:cNvPicPr>
            <a:picLocks noChangeAspect="1"/>
          </p:cNvPicPr>
          <p:nvPr/>
        </p:nvPicPr>
        <p:blipFill>
          <a:blip r:embed="rId9"/>
          <a:stretch>
            <a:fillRect/>
          </a:stretch>
        </p:blipFill>
        <p:spPr>
          <a:xfrm>
            <a:off x="4410054" y="3090478"/>
            <a:ext cx="835224" cy="969348"/>
          </a:xfrm>
          <a:prstGeom prst="rect">
            <a:avLst/>
          </a:prstGeom>
        </p:spPr>
      </p:pic>
      <p:pic>
        <p:nvPicPr>
          <p:cNvPr id="41" name="Picture 7" descr="marijuana.gif"/>
          <p:cNvPicPr>
            <a:picLocks noChangeAspect="1"/>
          </p:cNvPicPr>
          <p:nvPr/>
        </p:nvPicPr>
        <p:blipFill>
          <a:blip r:embed="rId3" cstate="print"/>
          <a:srcRect/>
          <a:stretch>
            <a:fillRect/>
          </a:stretch>
        </p:blipFill>
        <p:spPr bwMode="auto">
          <a:xfrm>
            <a:off x="3762134" y="4546866"/>
            <a:ext cx="494186" cy="585151"/>
          </a:xfrm>
          <a:prstGeom prst="rect">
            <a:avLst/>
          </a:prstGeom>
          <a:noFill/>
          <a:ln w="9525">
            <a:noFill/>
            <a:miter lim="800000"/>
            <a:headEnd/>
            <a:tailEnd/>
          </a:ln>
        </p:spPr>
      </p:pic>
      <p:pic>
        <p:nvPicPr>
          <p:cNvPr id="43" name="Picture 7" descr="marijuana.gif"/>
          <p:cNvPicPr>
            <a:picLocks noChangeAspect="1"/>
          </p:cNvPicPr>
          <p:nvPr/>
        </p:nvPicPr>
        <p:blipFill>
          <a:blip r:embed="rId3" cstate="print"/>
          <a:srcRect/>
          <a:stretch>
            <a:fillRect/>
          </a:stretch>
        </p:blipFill>
        <p:spPr bwMode="auto">
          <a:xfrm>
            <a:off x="3788462" y="3247185"/>
            <a:ext cx="494186" cy="585151"/>
          </a:xfrm>
          <a:prstGeom prst="rect">
            <a:avLst/>
          </a:prstGeom>
          <a:noFill/>
          <a:ln w="9525">
            <a:noFill/>
            <a:miter lim="800000"/>
            <a:headEnd/>
            <a:tailEnd/>
          </a:ln>
        </p:spPr>
      </p:pic>
      <p:pic>
        <p:nvPicPr>
          <p:cNvPr id="48" name="Picture 7" descr="marijuana.gif"/>
          <p:cNvPicPr>
            <a:picLocks noChangeAspect="1"/>
          </p:cNvPicPr>
          <p:nvPr/>
        </p:nvPicPr>
        <p:blipFill>
          <a:blip r:embed="rId3" cstate="print"/>
          <a:srcRect/>
          <a:stretch>
            <a:fillRect/>
          </a:stretch>
        </p:blipFill>
        <p:spPr bwMode="auto">
          <a:xfrm>
            <a:off x="4250223" y="3228073"/>
            <a:ext cx="494186" cy="585151"/>
          </a:xfrm>
          <a:prstGeom prst="rect">
            <a:avLst/>
          </a:prstGeom>
          <a:noFill/>
          <a:ln w="9525">
            <a:noFill/>
            <a:miter lim="800000"/>
            <a:headEnd/>
            <a:tailEnd/>
          </a:ln>
        </p:spPr>
      </p:pic>
      <p:pic>
        <p:nvPicPr>
          <p:cNvPr id="52" name="Picture 7" descr="marijuana.gif"/>
          <p:cNvPicPr>
            <a:picLocks noChangeAspect="1"/>
          </p:cNvPicPr>
          <p:nvPr/>
        </p:nvPicPr>
        <p:blipFill>
          <a:blip r:embed="rId3" cstate="print"/>
          <a:srcRect/>
          <a:stretch>
            <a:fillRect/>
          </a:stretch>
        </p:blipFill>
        <p:spPr bwMode="auto">
          <a:xfrm>
            <a:off x="3311494" y="3228072"/>
            <a:ext cx="494186" cy="585151"/>
          </a:xfrm>
          <a:prstGeom prst="rect">
            <a:avLst/>
          </a:prstGeom>
          <a:noFill/>
          <a:ln w="9525">
            <a:noFill/>
            <a:miter lim="800000"/>
            <a:headEnd/>
            <a:tailEnd/>
          </a:ln>
        </p:spPr>
      </p:pic>
      <p:pic>
        <p:nvPicPr>
          <p:cNvPr id="63" name="Picture 62"/>
          <p:cNvPicPr>
            <a:picLocks noChangeAspect="1"/>
          </p:cNvPicPr>
          <p:nvPr/>
        </p:nvPicPr>
        <p:blipFill>
          <a:blip r:embed="rId9"/>
          <a:stretch>
            <a:fillRect/>
          </a:stretch>
        </p:blipFill>
        <p:spPr>
          <a:xfrm>
            <a:off x="4249959" y="5142092"/>
            <a:ext cx="835224" cy="969348"/>
          </a:xfrm>
          <a:prstGeom prst="rect">
            <a:avLst/>
          </a:prstGeom>
        </p:spPr>
      </p:pic>
      <p:pic>
        <p:nvPicPr>
          <p:cNvPr id="66" name="Picture 65"/>
          <p:cNvPicPr>
            <a:picLocks noChangeAspect="1"/>
          </p:cNvPicPr>
          <p:nvPr/>
        </p:nvPicPr>
        <p:blipFill>
          <a:blip r:embed="rId9"/>
          <a:stretch>
            <a:fillRect/>
          </a:stretch>
        </p:blipFill>
        <p:spPr>
          <a:xfrm>
            <a:off x="4256218" y="3748512"/>
            <a:ext cx="822849" cy="969348"/>
          </a:xfrm>
          <a:prstGeom prst="rect">
            <a:avLst/>
          </a:prstGeom>
        </p:spPr>
      </p:pic>
      <p:pic>
        <p:nvPicPr>
          <p:cNvPr id="68" name="Picture 7" descr="marijuana.gif"/>
          <p:cNvPicPr>
            <a:picLocks noChangeAspect="1"/>
          </p:cNvPicPr>
          <p:nvPr/>
        </p:nvPicPr>
        <p:blipFill>
          <a:blip r:embed="rId3" cstate="print"/>
          <a:srcRect/>
          <a:stretch>
            <a:fillRect/>
          </a:stretch>
        </p:blipFill>
        <p:spPr bwMode="auto">
          <a:xfrm>
            <a:off x="3427805" y="3872604"/>
            <a:ext cx="494186" cy="585151"/>
          </a:xfrm>
          <a:prstGeom prst="rect">
            <a:avLst/>
          </a:prstGeom>
          <a:noFill/>
          <a:ln w="9525">
            <a:noFill/>
            <a:miter lim="800000"/>
            <a:headEnd/>
            <a:tailEnd/>
          </a:ln>
        </p:spPr>
      </p:pic>
      <p:pic>
        <p:nvPicPr>
          <p:cNvPr id="69" name="Picture 68"/>
          <p:cNvPicPr>
            <a:picLocks noChangeAspect="1"/>
          </p:cNvPicPr>
          <p:nvPr/>
        </p:nvPicPr>
        <p:blipFill>
          <a:blip r:embed="rId6"/>
          <a:stretch>
            <a:fillRect/>
          </a:stretch>
        </p:blipFill>
        <p:spPr>
          <a:xfrm>
            <a:off x="5203420" y="4022464"/>
            <a:ext cx="646232" cy="384081"/>
          </a:xfrm>
          <a:prstGeom prst="rect">
            <a:avLst/>
          </a:prstGeom>
        </p:spPr>
      </p:pic>
      <p:sp>
        <p:nvSpPr>
          <p:cNvPr id="70" name="TextBox 69"/>
          <p:cNvSpPr txBox="1"/>
          <p:nvPr/>
        </p:nvSpPr>
        <p:spPr>
          <a:xfrm>
            <a:off x="5902123" y="3873145"/>
            <a:ext cx="4667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rPr>
              <a:t>?</a:t>
            </a:r>
          </a:p>
        </p:txBody>
      </p:sp>
      <p:pic>
        <p:nvPicPr>
          <p:cNvPr id="71" name="Picture 70"/>
          <p:cNvPicPr>
            <a:picLocks noChangeAspect="1"/>
          </p:cNvPicPr>
          <p:nvPr/>
        </p:nvPicPr>
        <p:blipFill>
          <a:blip r:embed="rId8"/>
          <a:stretch>
            <a:fillRect/>
          </a:stretch>
        </p:blipFill>
        <p:spPr>
          <a:xfrm>
            <a:off x="6894643" y="3872605"/>
            <a:ext cx="951058" cy="749873"/>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8089" y="3936291"/>
            <a:ext cx="385598" cy="530197"/>
          </a:xfrm>
          <a:prstGeom prst="rect">
            <a:avLst/>
          </a:prstGeom>
        </p:spPr>
      </p:pic>
      <p:sp>
        <p:nvSpPr>
          <p:cNvPr id="73" name="TextBox 72"/>
          <p:cNvSpPr txBox="1"/>
          <p:nvPr/>
        </p:nvSpPr>
        <p:spPr>
          <a:xfrm>
            <a:off x="9361340" y="3980514"/>
            <a:ext cx="1846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rPr>
              <a:t>CBD</a:t>
            </a:r>
            <a:r>
              <a:rPr kumimoji="0" lang="en-US" sz="1800" b="1" i="0" u="none" strike="noStrike" kern="1200" cap="none" spc="0" normalizeH="0" baseline="0" noProof="0" dirty="0" err="1">
                <a:ln>
                  <a:noFill/>
                </a:ln>
                <a:solidFill>
                  <a:srgbClr val="336600"/>
                </a:solidFill>
                <a:effectLst/>
                <a:uLnTx/>
                <a:uFillTx/>
                <a:latin typeface="Arial" panose="020B0604020202020204" pitchFamily="34" charset="0"/>
                <a:ea typeface="+mn-ea"/>
                <a:cs typeface="Arial" panose="020B0604020202020204" pitchFamily="34" charset="0"/>
                <a:sym typeface="Wingdings" panose="05000000000000000000" pitchFamily="2" charset="2"/>
              </a:rPr>
              <a:t>solvents</a:t>
            </a:r>
            <a:endParaRPr kumimoji="0" lang="en-US" sz="1800" b="1" i="0" u="none" strike="noStrike" kern="1200" cap="none" spc="0" normalizeH="0" baseline="0" noProof="0" dirty="0">
              <a:ln>
                <a:noFill/>
              </a:ln>
              <a:solidFill>
                <a:srgbClr val="336600"/>
              </a:solidFill>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9"/>
          <a:stretch>
            <a:fillRect/>
          </a:stretch>
        </p:blipFill>
        <p:spPr>
          <a:xfrm>
            <a:off x="3741720" y="2419607"/>
            <a:ext cx="835224" cy="969348"/>
          </a:xfrm>
          <a:prstGeom prst="rect">
            <a:avLst/>
          </a:prstGeom>
        </p:spPr>
      </p:pic>
      <p:sp>
        <p:nvSpPr>
          <p:cNvPr id="4" name="TextBox 3"/>
          <p:cNvSpPr txBox="1"/>
          <p:nvPr/>
        </p:nvSpPr>
        <p:spPr>
          <a:xfrm>
            <a:off x="3882971" y="2016090"/>
            <a:ext cx="1228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½ Delta-9</a:t>
            </a:r>
          </a:p>
        </p:txBody>
      </p:sp>
      <p:pic>
        <p:nvPicPr>
          <p:cNvPr id="74" name="Picture 73"/>
          <p:cNvPicPr>
            <a:picLocks noChangeAspect="1"/>
          </p:cNvPicPr>
          <p:nvPr/>
        </p:nvPicPr>
        <p:blipFill>
          <a:blip r:embed="rId13"/>
          <a:stretch>
            <a:fillRect/>
          </a:stretch>
        </p:blipFill>
        <p:spPr>
          <a:xfrm>
            <a:off x="3756404" y="5307293"/>
            <a:ext cx="493819" cy="585267"/>
          </a:xfrm>
          <a:prstGeom prst="rect">
            <a:avLst/>
          </a:prstGeom>
        </p:spPr>
      </p:pic>
      <p:pic>
        <p:nvPicPr>
          <p:cNvPr id="75" name="Picture 74"/>
          <p:cNvPicPr>
            <a:picLocks noChangeAspect="1"/>
          </p:cNvPicPr>
          <p:nvPr/>
        </p:nvPicPr>
        <p:blipFill>
          <a:blip r:embed="rId9"/>
          <a:stretch>
            <a:fillRect/>
          </a:stretch>
        </p:blipFill>
        <p:spPr>
          <a:xfrm>
            <a:off x="3992442" y="4424690"/>
            <a:ext cx="835224" cy="969348"/>
          </a:xfrm>
          <a:prstGeom prst="rect">
            <a:avLst/>
          </a:prstGeom>
        </p:spPr>
      </p:pic>
      <p:pic>
        <p:nvPicPr>
          <p:cNvPr id="65" name="Picture 64"/>
          <p:cNvPicPr>
            <a:picLocks noChangeAspect="1"/>
          </p:cNvPicPr>
          <p:nvPr/>
        </p:nvPicPr>
        <p:blipFill>
          <a:blip r:embed="rId14"/>
          <a:stretch>
            <a:fillRect/>
          </a:stretch>
        </p:blipFill>
        <p:spPr>
          <a:xfrm>
            <a:off x="4036577" y="3995276"/>
            <a:ext cx="347241" cy="402068"/>
          </a:xfrm>
          <a:prstGeom prst="rect">
            <a:avLst/>
          </a:prstGeom>
        </p:spPr>
      </p:pic>
      <p:sp>
        <p:nvSpPr>
          <p:cNvPr id="76" name="TextBox 75"/>
          <p:cNvSpPr txBox="1"/>
          <p:nvPr/>
        </p:nvSpPr>
        <p:spPr>
          <a:xfrm>
            <a:off x="4095897" y="5272853"/>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30</a:t>
            </a:r>
          </a:p>
        </p:txBody>
      </p:sp>
    </p:spTree>
    <p:extLst>
      <p:ext uri="{BB962C8B-B14F-4D97-AF65-F5344CB8AC3E}">
        <p14:creationId xmlns:p14="http://schemas.microsoft.com/office/powerpoint/2010/main" val="404423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06405" y="8860"/>
            <a:ext cx="8743950" cy="1143000"/>
          </a:xfrm>
        </p:spPr>
        <p:txBody>
          <a:bodyPr/>
          <a:lstStyle/>
          <a:p>
            <a:pPr algn="ctr"/>
            <a:r>
              <a:rPr lang="en-US" b="1" spc="-20" dirty="0">
                <a:solidFill>
                  <a:schemeClr val="tx1"/>
                </a:solidFill>
                <a:latin typeface="Arial Black" panose="020B0A04020102020204" pitchFamily="34" charset="0"/>
                <a:cs typeface="Calibri"/>
              </a:rPr>
              <a:t>Delta-8</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352969" y="1273512"/>
            <a:ext cx="8459092" cy="4800600"/>
          </a:xfrm>
        </p:spPr>
        <p:txBody>
          <a:bodyPr/>
          <a:lstStyle/>
          <a:p>
            <a:pPr marL="344488" indent="-344488" eaLnBrk="1" fontAlgn="auto" hangingPunct="1">
              <a:spcBef>
                <a:spcPts val="0"/>
              </a:spcBef>
              <a:spcAft>
                <a:spcPts val="1200"/>
              </a:spcAft>
              <a:buFont typeface="Wingdings" panose="05000000000000000000" pitchFamily="2" charset="2"/>
              <a:buChar char="§"/>
              <a:tabLst>
                <a:tab pos="352054" algn="l"/>
              </a:tabLst>
            </a:pPr>
            <a:r>
              <a:rPr lang="en-US" altLang="en-US" sz="3600" b="1" dirty="0">
                <a:latin typeface="Arial" panose="020B0604020202020204" pitchFamily="34" charset="0"/>
                <a:cs typeface="Arial" panose="020B0604020202020204" pitchFamily="34" charset="0"/>
              </a:rPr>
              <a:t>“Delta-9 Light” or “Diet Weed”</a:t>
            </a:r>
          </a:p>
          <a:p>
            <a:pPr marL="740396" lvl="1" indent="-344488" eaLnBrk="1" fontAlgn="auto" hangingPunct="1">
              <a:spcBef>
                <a:spcPts val="0"/>
              </a:spcBef>
              <a:spcAft>
                <a:spcPts val="1200"/>
              </a:spcAft>
              <a:buFont typeface="Wingdings" panose="05000000000000000000" pitchFamily="2" charset="2"/>
              <a:buChar char="§"/>
              <a:tabLst>
                <a:tab pos="352054" algn="l"/>
              </a:tabLst>
            </a:pPr>
            <a:r>
              <a:rPr lang="en-US" altLang="en-US" sz="3200" b="1" dirty="0">
                <a:latin typeface="Arial" panose="020B0604020202020204" pitchFamily="34" charset="0"/>
                <a:cs typeface="Arial" panose="020B0604020202020204" pitchFamily="34" charset="0"/>
              </a:rPr>
              <a:t>yields less pronounced euphoria and fewer side effects</a:t>
            </a:r>
          </a:p>
          <a:p>
            <a:pPr marL="344488" indent="-344488" eaLnBrk="1" fontAlgn="auto" hangingPunct="1">
              <a:spcBef>
                <a:spcPts val="0"/>
              </a:spcBef>
              <a:spcAft>
                <a:spcPts val="1200"/>
              </a:spcAft>
              <a:buFont typeface="Wingdings" panose="05000000000000000000" pitchFamily="2" charset="2"/>
              <a:buChar char="§"/>
              <a:tabLst>
                <a:tab pos="352054" algn="l"/>
              </a:tabLst>
            </a:pPr>
            <a:endParaRPr lang="en-US" sz="500" b="1" dirty="0">
              <a:latin typeface="Arial" panose="020B0604020202020204" pitchFamily="34" charset="0"/>
              <a:cs typeface="Arial" panose="020B0604020202020204" pitchFamily="34" charset="0"/>
            </a:endParaRPr>
          </a:p>
          <a:p>
            <a:pPr marL="344488" indent="-344488" eaLnBrk="1" fontAlgn="auto" hangingPunct="1">
              <a:spcBef>
                <a:spcPts val="0"/>
              </a:spcBef>
              <a:spcAft>
                <a:spcPts val="1200"/>
              </a:spcAft>
              <a:buFont typeface="Wingdings" panose="05000000000000000000" pitchFamily="2" charset="2"/>
              <a:buChar char="§"/>
              <a:tabLst>
                <a:tab pos="352054" algn="l"/>
              </a:tabLst>
            </a:pPr>
            <a:endParaRPr lang="en-US" altLang="en-US" sz="500" b="1" dirty="0">
              <a:latin typeface="Arial" panose="020B0604020202020204" pitchFamily="34" charset="0"/>
              <a:cs typeface="Arial" panose="020B0604020202020204" pitchFamily="34" charset="0"/>
            </a:endParaRPr>
          </a:p>
          <a:p>
            <a:pPr marL="344488" indent="-344488">
              <a:spcBef>
                <a:spcPts val="0"/>
              </a:spcBef>
              <a:spcAft>
                <a:spcPts val="12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Sales are gaining in popularity due to…</a:t>
            </a:r>
          </a:p>
          <a:p>
            <a:pPr marL="740396" lvl="1" indent="-344488">
              <a:spcBef>
                <a:spcPts val="0"/>
              </a:spcBef>
              <a:spcAft>
                <a:spcPts val="12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some prefer the “diet” effect</a:t>
            </a:r>
          </a:p>
          <a:p>
            <a:pPr marL="740396" lvl="1" indent="-344488">
              <a:spcBef>
                <a:spcPts val="0"/>
              </a:spcBef>
              <a:spcAft>
                <a:spcPts val="12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lack of clear regulations </a:t>
            </a:r>
            <a:endParaRPr lang="en-US" b="1" dirty="0">
              <a:latin typeface="Arial" panose="020B0604020202020204" pitchFamily="34" charset="0"/>
              <a:cs typeface="Arial" panose="020B0604020202020204" pitchFamily="34" charset="0"/>
            </a:endParaRPr>
          </a:p>
          <a:p>
            <a:pPr marL="469742" indent="-457200" eaLnBrk="1" fontAlgn="auto" hangingPunct="1">
              <a:spcBef>
                <a:spcPts val="0"/>
              </a:spcBef>
              <a:spcAft>
                <a:spcPts val="1200"/>
              </a:spcAft>
              <a:buFont typeface="Wingdings" panose="05000000000000000000" pitchFamily="2" charset="2"/>
              <a:buChar char="§"/>
              <a:tabLst>
                <a:tab pos="352054" algn="l"/>
              </a:tabLst>
            </a:pPr>
            <a:endParaRPr lang="en-US" altLang="en-US" sz="36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spTree>
    <p:extLst>
      <p:ext uri="{BB962C8B-B14F-4D97-AF65-F5344CB8AC3E}">
        <p14:creationId xmlns:p14="http://schemas.microsoft.com/office/powerpoint/2010/main" val="3380175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003" y="209850"/>
            <a:ext cx="6960368" cy="1143000"/>
          </a:xfrm>
        </p:spPr>
        <p:txBody>
          <a:bodyPr/>
          <a:lstStyle/>
          <a:p>
            <a:pPr algn="ctr"/>
            <a:r>
              <a:rPr lang="en-US" sz="3200" dirty="0">
                <a:solidFill>
                  <a:schemeClr val="tx1"/>
                </a:solidFill>
              </a:rPr>
              <a:t>FDA: </a:t>
            </a:r>
            <a:r>
              <a:rPr lang="en-US" sz="3200" i="1" dirty="0">
                <a:solidFill>
                  <a:schemeClr val="tx1"/>
                </a:solidFill>
              </a:rPr>
              <a:t>5 Things to Know about Delta-8 </a:t>
            </a:r>
          </a:p>
        </p:txBody>
      </p:sp>
      <p:sp>
        <p:nvSpPr>
          <p:cNvPr id="3" name="Content Placeholder 2"/>
          <p:cNvSpPr>
            <a:spLocks noGrp="1"/>
          </p:cNvSpPr>
          <p:nvPr>
            <p:ph idx="1"/>
          </p:nvPr>
        </p:nvSpPr>
        <p:spPr>
          <a:xfrm>
            <a:off x="403323" y="1570757"/>
            <a:ext cx="4149435" cy="4760770"/>
          </a:xfrm>
        </p:spPr>
        <p:txBody>
          <a:bodyPr/>
          <a:lstStyle/>
          <a:p>
            <a:pPr marL="514350" indent="-514350">
              <a:buAutoNum type="arabicPeriod"/>
            </a:pPr>
            <a:r>
              <a:rPr lang="en-US" sz="2600" b="1" dirty="0">
                <a:latin typeface="Arial" panose="020B0604020202020204" pitchFamily="34" charset="0"/>
                <a:cs typeface="Arial" panose="020B0604020202020204" pitchFamily="34" charset="0"/>
              </a:rPr>
              <a:t>Not safe</a:t>
            </a:r>
          </a:p>
          <a:p>
            <a:pPr marL="514350" indent="-514350">
              <a:buAutoNum type="arabicPeriod"/>
            </a:pPr>
            <a:r>
              <a:rPr lang="en-US" sz="2600" b="1" dirty="0">
                <a:latin typeface="Arial" panose="020B0604020202020204" pitchFamily="34" charset="0"/>
                <a:cs typeface="Arial" panose="020B0604020202020204" pitchFamily="34" charset="0"/>
              </a:rPr>
              <a:t>Received &gt;100 adverse event reports</a:t>
            </a:r>
          </a:p>
          <a:p>
            <a:pPr marL="514350" indent="-514350">
              <a:buAutoNum type="arabicPeriod"/>
            </a:pPr>
            <a:r>
              <a:rPr lang="en-US" sz="2600" b="1" dirty="0">
                <a:latin typeface="Arial" panose="020B0604020202020204" pitchFamily="34" charset="0"/>
                <a:cs typeface="Arial" panose="020B0604020202020204" pitchFamily="34" charset="0"/>
              </a:rPr>
              <a:t>Is intoxicating</a:t>
            </a:r>
          </a:p>
          <a:p>
            <a:pPr marL="514350" indent="-514350">
              <a:buAutoNum type="arabicPeriod"/>
            </a:pPr>
            <a:r>
              <a:rPr lang="en-US" sz="2600" b="1" dirty="0">
                <a:latin typeface="Arial" panose="020B0604020202020204" pitchFamily="34" charset="0"/>
                <a:cs typeface="Arial" panose="020B0604020202020204" pitchFamily="34" charset="0"/>
              </a:rPr>
              <a:t>Can be adulterated</a:t>
            </a:r>
          </a:p>
          <a:p>
            <a:pPr marL="514350" indent="-514350">
              <a:buAutoNum type="arabicPeriod"/>
            </a:pPr>
            <a:r>
              <a:rPr lang="en-US" sz="2600" b="1" dirty="0">
                <a:latin typeface="Arial" panose="020B0604020202020204" pitchFamily="34" charset="0"/>
                <a:cs typeface="Arial" panose="020B0604020202020204" pitchFamily="34" charset="0"/>
              </a:rPr>
              <a:t>Danger to children and pets</a:t>
            </a:r>
          </a:p>
          <a:p>
            <a:pPr marL="0" indent="0">
              <a:buNone/>
            </a:pPr>
            <a:endParaRPr lang="en-US" sz="26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16" y="1648690"/>
            <a:ext cx="7275084" cy="4094018"/>
          </a:xfrm>
          <a:prstGeom prst="rect">
            <a:avLst/>
          </a:prstGeom>
        </p:spPr>
      </p:pic>
    </p:spTree>
    <p:extLst>
      <p:ext uri="{BB962C8B-B14F-4D97-AF65-F5344CB8AC3E}">
        <p14:creationId xmlns:p14="http://schemas.microsoft.com/office/powerpoint/2010/main" val="3092354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06405" y="8860"/>
            <a:ext cx="8743950" cy="1143000"/>
          </a:xfrm>
        </p:spPr>
        <p:txBody>
          <a:bodyPr/>
          <a:lstStyle/>
          <a:p>
            <a:pPr algn="ctr"/>
            <a:r>
              <a:rPr lang="en-US" b="1" spc="-20" dirty="0">
                <a:solidFill>
                  <a:schemeClr val="tx1"/>
                </a:solidFill>
                <a:latin typeface="Arial Black" panose="020B0A04020102020204" pitchFamily="34" charset="0"/>
                <a:cs typeface="Calibri"/>
              </a:rPr>
              <a:t>Delta-10 &amp; Delta-11</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540471" y="1531012"/>
            <a:ext cx="7762772" cy="4800600"/>
          </a:xfrm>
        </p:spPr>
        <p:txBody>
          <a:bodyPr/>
          <a:lstStyle/>
          <a:p>
            <a:pPr marL="469742" indent="-457200" eaLnBrk="1" fontAlgn="auto" hangingPunct="1">
              <a:spcBef>
                <a:spcPts val="0"/>
              </a:spcBef>
              <a:spcAft>
                <a:spcPts val="0"/>
              </a:spcAft>
              <a:buFont typeface="Wingdings" panose="05000000000000000000" pitchFamily="2" charset="2"/>
              <a:buChar char="§"/>
              <a:tabLst>
                <a:tab pos="352054" algn="l"/>
              </a:tabLst>
            </a:pPr>
            <a:r>
              <a:rPr lang="en-US" sz="3600" b="1" dirty="0">
                <a:latin typeface="Arial" panose="020B0604020202020204" pitchFamily="34" charset="0"/>
                <a:cs typeface="Arial" panose="020B0604020202020204" pitchFamily="34" charset="0"/>
              </a:rPr>
              <a:t>Delta-10: </a:t>
            </a:r>
            <a:r>
              <a:rPr lang="en-US" sz="4000" b="1" dirty="0">
                <a:latin typeface="Arial" panose="020B0604020202020204" pitchFamily="34" charset="0"/>
                <a:cs typeface="Arial" panose="020B0604020202020204" pitchFamily="34" charset="0"/>
              </a:rPr>
              <a:t>milder</a:t>
            </a:r>
            <a:r>
              <a:rPr lang="en-US" sz="3600" b="1" dirty="0">
                <a:latin typeface="Arial" panose="020B0604020202020204" pitchFamily="34" charset="0"/>
                <a:cs typeface="Arial" panose="020B0604020202020204" pitchFamily="34" charset="0"/>
              </a:rPr>
              <a:t> than Delta-8 (?)</a:t>
            </a:r>
          </a:p>
          <a:p>
            <a:pPr marL="469742" indent="-457200" eaLnBrk="1" fontAlgn="auto" hangingPunct="1">
              <a:spcBef>
                <a:spcPts val="0"/>
              </a:spcBef>
              <a:spcAft>
                <a:spcPts val="0"/>
              </a:spcAft>
              <a:buFont typeface="Wingdings" panose="05000000000000000000" pitchFamily="2" charset="2"/>
              <a:buChar char="§"/>
              <a:tabLst>
                <a:tab pos="352054" algn="l"/>
              </a:tabLst>
            </a:pPr>
            <a:endParaRPr lang="en-US" altLang="en-US" sz="3600" b="1" dirty="0">
              <a:latin typeface="Arial" panose="020B0604020202020204" pitchFamily="34" charset="0"/>
              <a:cs typeface="Arial" panose="020B0604020202020204" pitchFamily="34" charset="0"/>
            </a:endParaRPr>
          </a:p>
          <a:p>
            <a:pPr marL="469742" indent="-457200" eaLnBrk="1" fontAlgn="auto" hangingPunct="1">
              <a:spcBef>
                <a:spcPts val="0"/>
              </a:spcBef>
              <a:spcAft>
                <a:spcPts val="0"/>
              </a:spcAft>
              <a:buFont typeface="Wingdings" panose="05000000000000000000" pitchFamily="2" charset="2"/>
              <a:buChar char="§"/>
              <a:tabLst>
                <a:tab pos="352054" algn="l"/>
              </a:tabLst>
            </a:pPr>
            <a:r>
              <a:rPr lang="en-US" altLang="en-US" sz="3600" b="1" dirty="0">
                <a:latin typeface="Arial" panose="020B0604020202020204" pitchFamily="34" charset="0"/>
                <a:cs typeface="Arial" panose="020B0604020202020204" pitchFamily="34" charset="0"/>
              </a:rPr>
              <a:t>Delta-11: more potent than Delta-9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spTree>
    <p:extLst>
      <p:ext uri="{BB962C8B-B14F-4D97-AF65-F5344CB8AC3E}">
        <p14:creationId xmlns:p14="http://schemas.microsoft.com/office/powerpoint/2010/main" val="271925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A1712-3007-D709-6CAD-B096C143E380}"/>
              </a:ext>
            </a:extLst>
          </p:cNvPr>
          <p:cNvSpPr>
            <a:spLocks noGrp="1"/>
          </p:cNvSpPr>
          <p:nvPr>
            <p:ph type="ctrTitle"/>
          </p:nvPr>
        </p:nvSpPr>
        <p:spPr>
          <a:xfrm>
            <a:off x="1524000" y="1076019"/>
            <a:ext cx="9144000" cy="1476458"/>
          </a:xfrm>
        </p:spPr>
        <p:txBody>
          <a:bodyPr/>
          <a:lstStyle/>
          <a:p>
            <a:r>
              <a:rPr lang="en-US" dirty="0"/>
              <a:t>This Webinar is Now Live</a:t>
            </a:r>
          </a:p>
        </p:txBody>
      </p:sp>
      <p:sp>
        <p:nvSpPr>
          <p:cNvPr id="7" name="Subtitle 6">
            <a:extLst>
              <a:ext uri="{FF2B5EF4-FFF2-40B4-BE49-F238E27FC236}">
                <a16:creationId xmlns:a16="http://schemas.microsoft.com/office/drawing/2014/main" id="{7854EFBD-756A-500D-4A20-8A60FE36A59E}"/>
              </a:ext>
            </a:extLst>
          </p:cNvPr>
          <p:cNvSpPr>
            <a:spLocks noGrp="1"/>
          </p:cNvSpPr>
          <p:nvPr>
            <p:ph type="subTitle" idx="1"/>
          </p:nvPr>
        </p:nvSpPr>
        <p:spPr>
          <a:xfrm>
            <a:off x="1193259" y="3492328"/>
            <a:ext cx="9144000" cy="1655762"/>
          </a:xfrm>
        </p:spPr>
        <p:txBody>
          <a:bodyPr>
            <a:normAutofit fontScale="92500" lnSpcReduction="20000"/>
          </a:bodyPr>
          <a:lstStyle/>
          <a:p>
            <a:r>
              <a:rPr lang="en-US" dirty="0"/>
              <a:t>This webinar is being recorded and will be available for future viewing along with a copy of today’s slides.</a:t>
            </a:r>
            <a:br>
              <a:rPr lang="en-US" dirty="0"/>
            </a:br>
            <a:endParaRPr lang="en-US" dirty="0"/>
          </a:p>
          <a:p>
            <a:r>
              <a:rPr lang="en-US" dirty="0"/>
              <a:t>The recording and slides will be posted on the PTTC Network’s Products and Resources Catalog at </a:t>
            </a:r>
            <a:r>
              <a:rPr lang="en-US" b="1" dirty="0"/>
              <a:t>pttcnetwork.org </a:t>
            </a:r>
            <a:r>
              <a:rPr lang="en-US" dirty="0"/>
              <a:t>in approximately 5 business days.</a:t>
            </a:r>
          </a:p>
        </p:txBody>
      </p:sp>
      <p:pic>
        <p:nvPicPr>
          <p:cNvPr id="8" name="Picture 7">
            <a:extLst>
              <a:ext uri="{FF2B5EF4-FFF2-40B4-BE49-F238E27FC236}">
                <a16:creationId xmlns:a16="http://schemas.microsoft.com/office/drawing/2014/main" id="{D8D87E88-8C0D-0597-A241-1BD125CCCFB0}"/>
              </a:ext>
            </a:extLst>
          </p:cNvPr>
          <p:cNvPicPr>
            <a:picLocks noChangeAspect="1"/>
          </p:cNvPicPr>
          <p:nvPr/>
        </p:nvPicPr>
        <p:blipFill>
          <a:blip r:embed="rId2"/>
          <a:stretch>
            <a:fillRect/>
          </a:stretch>
        </p:blipFill>
        <p:spPr>
          <a:xfrm>
            <a:off x="6802423" y="5977741"/>
            <a:ext cx="5175953" cy="780356"/>
          </a:xfrm>
          <a:prstGeom prst="rect">
            <a:avLst/>
          </a:prstGeom>
        </p:spPr>
      </p:pic>
      <p:pic>
        <p:nvPicPr>
          <p:cNvPr id="9" name="Picture 8">
            <a:extLst>
              <a:ext uri="{FF2B5EF4-FFF2-40B4-BE49-F238E27FC236}">
                <a16:creationId xmlns:a16="http://schemas.microsoft.com/office/drawing/2014/main" id="{48B603F0-222A-13C4-8171-376CCFC90EAB}"/>
              </a:ext>
            </a:extLst>
          </p:cNvPr>
          <p:cNvPicPr>
            <a:picLocks noChangeAspect="1"/>
          </p:cNvPicPr>
          <p:nvPr/>
        </p:nvPicPr>
        <p:blipFill>
          <a:blip r:embed="rId3"/>
          <a:stretch>
            <a:fillRect/>
          </a:stretch>
        </p:blipFill>
        <p:spPr>
          <a:xfrm>
            <a:off x="5749012" y="2528079"/>
            <a:ext cx="914479" cy="914479"/>
          </a:xfrm>
          <a:prstGeom prst="rect">
            <a:avLst/>
          </a:prstGeom>
        </p:spPr>
      </p:pic>
    </p:spTree>
    <p:extLst>
      <p:ext uri="{BB962C8B-B14F-4D97-AF65-F5344CB8AC3E}">
        <p14:creationId xmlns:p14="http://schemas.microsoft.com/office/powerpoint/2010/main" val="4111380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06405" y="8860"/>
            <a:ext cx="8743950" cy="1143000"/>
          </a:xfrm>
        </p:spPr>
        <p:txBody>
          <a:bodyPr/>
          <a:lstStyle/>
          <a:p>
            <a:pPr algn="ctr"/>
            <a:r>
              <a:rPr lang="en-US" b="1" spc="-20" dirty="0">
                <a:solidFill>
                  <a:schemeClr val="tx1"/>
                </a:solidFill>
                <a:latin typeface="Arial Black" panose="020B0A04020102020204" pitchFamily="34" charset="0"/>
                <a:cs typeface="Calibri"/>
              </a:rPr>
              <a:t>HHC</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540470" y="1531012"/>
            <a:ext cx="7995976" cy="4800600"/>
          </a:xfrm>
        </p:spPr>
        <p:txBody>
          <a:bodyPr/>
          <a:lstStyle/>
          <a:p>
            <a:pPr>
              <a:spcBef>
                <a:spcPts val="0"/>
              </a:spcBef>
              <a:spcAft>
                <a:spcPts val="18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Strength in-between Delta-8 and Delta-9 (?)</a:t>
            </a:r>
          </a:p>
          <a:p>
            <a:pPr marL="0" indent="0">
              <a:spcBef>
                <a:spcPts val="0"/>
              </a:spcBef>
              <a:spcAft>
                <a:spcPts val="1800"/>
              </a:spcAft>
              <a:buNone/>
            </a:pPr>
            <a:endParaRPr lang="en-US" sz="900" b="1" dirty="0">
              <a:latin typeface="Arial" panose="020B0604020202020204" pitchFamily="34" charset="0"/>
              <a:cs typeface="Arial" panose="020B0604020202020204" pitchFamily="34" charset="0"/>
            </a:endParaRPr>
          </a:p>
          <a:p>
            <a:pPr>
              <a:spcBef>
                <a:spcPts val="0"/>
              </a:spcBef>
              <a:spcAft>
                <a:spcPts val="18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Tricky to manufacture; hydrogen is added to the THC molecule (hydrogenation)</a:t>
            </a:r>
          </a:p>
          <a:p>
            <a:pPr marL="0" indent="0">
              <a:spcBef>
                <a:spcPts val="0"/>
              </a:spcBef>
              <a:spcAft>
                <a:spcPts val="1800"/>
              </a:spcAft>
              <a:buNone/>
            </a:pPr>
            <a:endParaRPr lang="en-US" sz="3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spTree>
    <p:extLst>
      <p:ext uri="{BB962C8B-B14F-4D97-AF65-F5344CB8AC3E}">
        <p14:creationId xmlns:p14="http://schemas.microsoft.com/office/powerpoint/2010/main" val="777789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06405" y="8860"/>
            <a:ext cx="8743950" cy="1143000"/>
          </a:xfrm>
        </p:spPr>
        <p:txBody>
          <a:bodyPr/>
          <a:lstStyle/>
          <a:p>
            <a:pPr algn="ctr"/>
            <a:r>
              <a:rPr lang="en-US" b="1" spc="-20" dirty="0">
                <a:solidFill>
                  <a:schemeClr val="tx1"/>
                </a:solidFill>
                <a:latin typeface="Arial Black" panose="020B0A04020102020204" pitchFamily="34" charset="0"/>
                <a:cs typeface="Calibri"/>
              </a:rPr>
              <a:t>THC-A</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540470" y="1531012"/>
            <a:ext cx="7995976" cy="4800600"/>
          </a:xfrm>
        </p:spPr>
        <p:txBody>
          <a:bodyPr/>
          <a:lstStyle/>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Effects similar to Delta-8 (?)</a:t>
            </a:r>
          </a:p>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Heating it (e.g., vape pen) required to create an effect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554" y="3632200"/>
            <a:ext cx="2181133" cy="111622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850" y="4130319"/>
            <a:ext cx="2324100" cy="1409700"/>
          </a:xfrm>
          <a:prstGeom prst="rect">
            <a:avLst/>
          </a:prstGeom>
        </p:spPr>
      </p:pic>
    </p:spTree>
    <p:extLst>
      <p:ext uri="{BB962C8B-B14F-4D97-AF65-F5344CB8AC3E}">
        <p14:creationId xmlns:p14="http://schemas.microsoft.com/office/powerpoint/2010/main" val="879631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06405" y="14997"/>
            <a:ext cx="8743950" cy="1143000"/>
          </a:xfrm>
        </p:spPr>
        <p:txBody>
          <a:bodyPr/>
          <a:lstStyle/>
          <a:p>
            <a:pPr algn="ctr"/>
            <a:r>
              <a:rPr lang="en-US" b="1" spc="-20" dirty="0">
                <a:solidFill>
                  <a:schemeClr val="tx1"/>
                </a:solidFill>
                <a:latin typeface="Arial Black" panose="020B0A04020102020204" pitchFamily="34" charset="0"/>
                <a:cs typeface="Calibri"/>
              </a:rPr>
              <a:t>THC-P</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540470" y="1531012"/>
            <a:ext cx="7927125" cy="4800600"/>
          </a:xfrm>
        </p:spPr>
        <p:txBody>
          <a:bodyPr/>
          <a:lstStyle/>
          <a:p>
            <a:pPr>
              <a:spcBef>
                <a:spcPts val="0"/>
              </a:spcBef>
              <a:spcAft>
                <a:spcPts val="18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Among all cannabinoids studied, THC-P appears to have the greatest binding affinity to CB1 receptors</a:t>
            </a:r>
          </a:p>
          <a:p>
            <a:pPr>
              <a:spcBef>
                <a:spcPts val="0"/>
              </a:spcBef>
              <a:spcAft>
                <a:spcPts val="12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Chemical structure suggests up to 30x greater binding to CB1 compared to Delta-9</a:t>
            </a:r>
          </a:p>
          <a:p>
            <a:pPr>
              <a:spcBef>
                <a:spcPts val="0"/>
              </a:spcBef>
              <a:spcAft>
                <a:spcPts val="1200"/>
              </a:spcAft>
              <a:buFont typeface="Wingdings" panose="05000000000000000000" pitchFamily="2" charset="2"/>
              <a:buChar char="§"/>
            </a:pPr>
            <a:r>
              <a:rPr lang="en-US" sz="3200" b="1" dirty="0">
                <a:latin typeface="Arial" panose="020B0604020202020204" pitchFamily="34" charset="0"/>
                <a:cs typeface="Arial" panose="020B0604020202020204" pitchFamily="34" charset="0"/>
              </a:rPr>
              <a:t>Not clear how pronounced an effect on the user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spTree>
    <p:extLst>
      <p:ext uri="{BB962C8B-B14F-4D97-AF65-F5344CB8AC3E}">
        <p14:creationId xmlns:p14="http://schemas.microsoft.com/office/powerpoint/2010/main" val="1280984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 name="Rectangle 7"/>
          <p:cNvSpPr/>
          <p:nvPr/>
        </p:nvSpPr>
        <p:spPr bwMode="auto">
          <a:xfrm>
            <a:off x="554294" y="766988"/>
            <a:ext cx="6203498" cy="609101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3"/>
          <p:cNvSpPr>
            <a:spLocks noGrp="1"/>
          </p:cNvSpPr>
          <p:nvPr>
            <p:ph sz="half" idx="1"/>
          </p:nvPr>
        </p:nvSpPr>
        <p:spPr>
          <a:xfrm>
            <a:off x="628062" y="974450"/>
            <a:ext cx="6067100" cy="5529247"/>
          </a:xfrm>
        </p:spPr>
        <p:txBody>
          <a:bodyPr/>
          <a:lstStyle/>
          <a:p>
            <a:pPr marL="468313" indent="-457200" eaLnBrk="1" fontAlgn="auto" hangingPunct="1">
              <a:lnSpc>
                <a:spcPct val="90000"/>
              </a:lnSpc>
              <a:spcBef>
                <a:spcPts val="0"/>
              </a:spcBef>
              <a:spcAft>
                <a:spcPts val="600"/>
              </a:spcAft>
              <a:buClrTx/>
              <a:buFont typeface="Wingdings" panose="05000000000000000000" pitchFamily="2" charset="2"/>
              <a:buChar char="§"/>
            </a:pPr>
            <a:r>
              <a:rPr lang="en-US" b="1" dirty="0">
                <a:latin typeface="Arial" panose="020B0604020202020204" pitchFamily="34" charset="0"/>
                <a:cs typeface="Arial" panose="020B0604020202020204" pitchFamily="34" charset="0"/>
              </a:rPr>
              <a:t>CBG/CBN</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sz="1800" b="1" dirty="0">
                <a:latin typeface="Arial" panose="020B0604020202020204" pitchFamily="34" charset="0"/>
                <a:cs typeface="Arial" panose="020B0604020202020204" pitchFamily="34" charset="0"/>
              </a:rPr>
              <a:t>both similar to CBD; CBN: neuroprotective ?</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Delta-6</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similar to Delta-8 ?</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THC-B</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analgesic effects ?</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THC-JD</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as potent as THC-P ?</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THCV</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may decrease appetite (“diet weed”) ?</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THC-O</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stronger than Delta-9 ? Hallucinating?</a:t>
            </a:r>
          </a:p>
          <a:p>
            <a:pPr marL="468313" indent="-457200" eaLnBrk="1" fontAlgn="auto" hangingPunct="1">
              <a:lnSpc>
                <a:spcPct val="90000"/>
              </a:lnSpc>
              <a:spcBef>
                <a:spcPts val="0"/>
              </a:spcBef>
              <a:spcAft>
                <a:spcPts val="600"/>
              </a:spcAft>
              <a:buClrTx/>
              <a:buFont typeface="Wingdings" panose="05000000000000000000" pitchFamily="2" charset="2"/>
              <a:buChar char="§"/>
            </a:pPr>
            <a:r>
              <a:rPr lang="en-US" altLang="en-US" b="1" dirty="0">
                <a:latin typeface="Arial" panose="020B0604020202020204" pitchFamily="34" charset="0"/>
                <a:cs typeface="Arial" panose="020B0604020202020204" pitchFamily="34" charset="0"/>
              </a:rPr>
              <a:t>THC-X</a:t>
            </a:r>
          </a:p>
          <a:p>
            <a:pPr marL="693737" lvl="1" indent="-285750" eaLnBrk="1" fontAlgn="auto" hangingPunct="1">
              <a:lnSpc>
                <a:spcPct val="90000"/>
              </a:lnSpc>
              <a:spcBef>
                <a:spcPts val="0"/>
              </a:spcBef>
              <a:spcAft>
                <a:spcPts val="600"/>
              </a:spcAft>
              <a:buClrTx/>
              <a:buFont typeface="Wingdings" panose="05000000000000000000" pitchFamily="2" charset="2"/>
              <a:buChar char="§"/>
              <a:tabLst>
                <a:tab pos="352054" algn="l"/>
              </a:tabLst>
            </a:pPr>
            <a:r>
              <a:rPr lang="en-US" altLang="en-US" sz="1800" b="1" dirty="0">
                <a:latin typeface="Arial" panose="020B0604020202020204" pitchFamily="34" charset="0"/>
                <a:cs typeface="Arial" panose="020B0604020202020204" pitchFamily="34" charset="0"/>
              </a:rPr>
              <a:t>marketing buzzword ?</a:t>
            </a:r>
          </a:p>
          <a:p>
            <a:pPr marL="865650" lvl="1" indent="-457200" eaLnBrk="1" fontAlgn="auto" hangingPunct="1">
              <a:lnSpc>
                <a:spcPct val="90000"/>
              </a:lnSpc>
              <a:spcBef>
                <a:spcPts val="0"/>
              </a:spcBef>
              <a:spcAft>
                <a:spcPts val="600"/>
              </a:spcAft>
              <a:buClrTx/>
              <a:buFont typeface="Wingdings" panose="05000000000000000000" pitchFamily="2" charset="2"/>
              <a:buChar char="§"/>
              <a:tabLst>
                <a:tab pos="352054" algn="l"/>
              </a:tabLst>
            </a:pPr>
            <a:endParaRPr lang="en-US" altLang="en-US" sz="1800" b="1" dirty="0">
              <a:latin typeface="Arial" panose="020B0604020202020204" pitchFamily="34" charset="0"/>
              <a:cs typeface="Arial" panose="020B0604020202020204" pitchFamily="34" charset="0"/>
            </a:endParaRPr>
          </a:p>
          <a:p>
            <a:pPr marL="751350" lvl="1" indent="-342900" eaLnBrk="1" fontAlgn="auto" hangingPunct="1">
              <a:lnSpc>
                <a:spcPct val="90000"/>
              </a:lnSpc>
              <a:spcBef>
                <a:spcPts val="0"/>
              </a:spcBef>
              <a:spcAft>
                <a:spcPts val="600"/>
              </a:spcAft>
              <a:buClrTx/>
              <a:buFont typeface="Wingdings" panose="05000000000000000000" pitchFamily="2" charset="2"/>
              <a:buChar char="§"/>
              <a:tabLst>
                <a:tab pos="352054" algn="l"/>
              </a:tabLst>
            </a:pPr>
            <a:endParaRPr lang="en-US" altLang="en-US" b="1" dirty="0">
              <a:latin typeface="Arial" panose="020B0604020202020204" pitchFamily="34" charset="0"/>
              <a:cs typeface="Arial" panose="020B0604020202020204" pitchFamily="34" charset="0"/>
            </a:endParaRPr>
          </a:p>
          <a:p>
            <a:pPr marL="865650" lvl="1" indent="-457200" eaLnBrk="1" fontAlgn="auto" hangingPunct="1">
              <a:lnSpc>
                <a:spcPct val="90000"/>
              </a:lnSpc>
              <a:spcBef>
                <a:spcPts val="0"/>
              </a:spcBef>
              <a:spcAft>
                <a:spcPts val="600"/>
              </a:spcAft>
              <a:buClrTx/>
              <a:buFont typeface="Wingdings" panose="05000000000000000000" pitchFamily="2" charset="2"/>
              <a:buChar char="§"/>
              <a:tabLst>
                <a:tab pos="352054" algn="l"/>
              </a:tabLst>
            </a:pPr>
            <a:endParaRPr lang="en-US" altLang="en-US" b="1" dirty="0">
              <a:latin typeface="Arial" panose="020B0604020202020204" pitchFamily="34" charset="0"/>
              <a:cs typeface="Arial" panose="020B0604020202020204" pitchFamily="34" charset="0"/>
            </a:endParaRPr>
          </a:p>
          <a:p>
            <a:pPr marL="865650" lvl="1" indent="-457200" eaLnBrk="1" fontAlgn="auto" hangingPunct="1">
              <a:lnSpc>
                <a:spcPct val="90000"/>
              </a:lnSpc>
              <a:spcBef>
                <a:spcPts val="0"/>
              </a:spcBef>
              <a:spcAft>
                <a:spcPts val="600"/>
              </a:spcAft>
              <a:buClrTx/>
              <a:buFont typeface="Wingdings" panose="05000000000000000000" pitchFamily="2" charset="2"/>
              <a:buChar char="§"/>
              <a:tabLst>
                <a:tab pos="352054" algn="l"/>
              </a:tabLst>
            </a:pPr>
            <a:endParaRPr lang="en-US" altLang="en-US" b="1" dirty="0">
              <a:latin typeface="Arial" panose="020B0604020202020204" pitchFamily="34" charset="0"/>
              <a:cs typeface="Arial" panose="020B0604020202020204" pitchFamily="34" charset="0"/>
            </a:endParaRPr>
          </a:p>
        </p:txBody>
      </p:sp>
      <p:sp>
        <p:nvSpPr>
          <p:cNvPr id="9" name="Rectangle 2"/>
          <p:cNvSpPr txBox="1">
            <a:spLocks/>
          </p:cNvSpPr>
          <p:nvPr/>
        </p:nvSpPr>
        <p:spPr>
          <a:xfrm>
            <a:off x="-244257" y="158601"/>
            <a:ext cx="8297925" cy="712118"/>
          </a:xfrm>
          <a:prstGeom prst="rect">
            <a:avLst/>
          </a:prstGeom>
        </p:spPr>
        <p:txBody>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algn="ctr"/>
            <a:r>
              <a:rPr lang="en-US" sz="2800" b="1" kern="0" spc="-17" dirty="0">
                <a:solidFill>
                  <a:srgbClr val="006600"/>
                </a:solidFill>
                <a:latin typeface="Arial Black" panose="020B0A04020102020204" pitchFamily="34" charset="0"/>
                <a:cs typeface="Calibri"/>
              </a:rPr>
              <a:t>The “Other” Analogs</a:t>
            </a:r>
            <a:endParaRPr lang="en-US" altLang="en-US" sz="2800" kern="0" dirty="0">
              <a:solidFill>
                <a:srgbClr val="006600"/>
              </a:solidFill>
              <a:latin typeface="Arial Black" panose="020B0A04020102020204" pitchFamily="34" charset="0"/>
            </a:endParaRPr>
          </a:p>
        </p:txBody>
      </p:sp>
      <p:sp>
        <p:nvSpPr>
          <p:cNvPr id="2" name="Left Arrow 1"/>
          <p:cNvSpPr/>
          <p:nvPr/>
        </p:nvSpPr>
        <p:spPr bwMode="auto">
          <a:xfrm>
            <a:off x="3792114" y="3787440"/>
            <a:ext cx="751273" cy="338203"/>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Left Arrow 11"/>
          <p:cNvSpPr/>
          <p:nvPr/>
        </p:nvSpPr>
        <p:spPr bwMode="auto">
          <a:xfrm>
            <a:off x="5730800" y="5363226"/>
            <a:ext cx="751273" cy="338203"/>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020" y="2412827"/>
            <a:ext cx="3039556" cy="4179390"/>
          </a:xfrm>
          <a:prstGeom prst="rect">
            <a:avLst/>
          </a:prstGeom>
        </p:spPr>
      </p:pic>
    </p:spTree>
    <p:extLst>
      <p:ext uri="{BB962C8B-B14F-4D97-AF65-F5344CB8AC3E}">
        <p14:creationId xmlns:p14="http://schemas.microsoft.com/office/powerpoint/2010/main" val="39142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6701" y="5182292"/>
            <a:ext cx="177737" cy="4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Monotype Sorts" pitchFamily="2" charset="2"/>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76" name="Line 4"/>
          <p:cNvSpPr>
            <a:spLocks noChangeShapeType="1"/>
          </p:cNvSpPr>
          <p:nvPr/>
        </p:nvSpPr>
        <p:spPr bwMode="auto">
          <a:xfrm>
            <a:off x="5105440" y="1600200"/>
            <a:ext cx="533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26" name="Rectangle 6"/>
          <p:cNvSpPr>
            <a:spLocks noChangeArrowheads="1"/>
          </p:cNvSpPr>
          <p:nvPr/>
        </p:nvSpPr>
        <p:spPr bwMode="auto">
          <a:xfrm>
            <a:off x="7761922" y="3120691"/>
            <a:ext cx="3363278" cy="137510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2. Semi-Synthetics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(Analogs)</a:t>
            </a:r>
            <a:endParaRPr kumimoji="0" lang="en-US" sz="20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endParaRPr>
          </a:p>
        </p:txBody>
      </p:sp>
      <p:sp>
        <p:nvSpPr>
          <p:cNvPr id="28679" name="Line 7"/>
          <p:cNvSpPr>
            <a:spLocks noChangeShapeType="1"/>
          </p:cNvSpPr>
          <p:nvPr/>
        </p:nvSpPr>
        <p:spPr bwMode="auto">
          <a:xfrm flipH="1">
            <a:off x="6400800" y="4094967"/>
            <a:ext cx="299198" cy="13819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83" name="Line 11"/>
          <p:cNvSpPr>
            <a:spLocks noChangeShapeType="1"/>
          </p:cNvSpPr>
          <p:nvPr/>
        </p:nvSpPr>
        <p:spPr bwMode="auto">
          <a:xfrm>
            <a:off x="3915072" y="3692191"/>
            <a:ext cx="914400" cy="422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 name="Rectangle 10"/>
          <p:cNvSpPr>
            <a:spLocks noChangeArrowheads="1"/>
          </p:cNvSpPr>
          <p:nvPr/>
        </p:nvSpPr>
        <p:spPr bwMode="auto">
          <a:xfrm>
            <a:off x="1019697" y="3236744"/>
            <a:ext cx="29718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4. Summary</a:t>
            </a:r>
          </a:p>
        </p:txBody>
      </p:sp>
      <p:sp>
        <p:nvSpPr>
          <p:cNvPr id="10" name="Rectangle 3">
            <a:extLst>
              <a:ext uri="{FF2B5EF4-FFF2-40B4-BE49-F238E27FC236}">
                <a16:creationId xmlns:a16="http://schemas.microsoft.com/office/drawing/2014/main" id="{43968C8D-935A-49B3-BA3B-1AE8B64080BE}"/>
              </a:ext>
            </a:extLst>
          </p:cNvPr>
          <p:cNvSpPr>
            <a:spLocks noChangeArrowheads="1"/>
          </p:cNvSpPr>
          <p:nvPr/>
        </p:nvSpPr>
        <p:spPr bwMode="auto">
          <a:xfrm>
            <a:off x="3429000" y="112021"/>
            <a:ext cx="4038600" cy="1600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lvl1pPr marL="457200" indent="-4572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1. Background</a:t>
            </a:r>
          </a:p>
        </p:txBody>
      </p:sp>
      <p:sp>
        <p:nvSpPr>
          <p:cNvPr id="11" name="Rectangle 10"/>
          <p:cNvSpPr>
            <a:spLocks noChangeArrowheads="1"/>
          </p:cNvSpPr>
          <p:nvPr/>
        </p:nvSpPr>
        <p:spPr bwMode="auto">
          <a:xfrm>
            <a:off x="4447222" y="5241591"/>
            <a:ext cx="33147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Tahoma" pitchFamily="34" charset="0"/>
                <a:ea typeface="+mn-ea"/>
                <a:cs typeface="+mn-cs"/>
              </a:rPr>
              <a:t>3. Potency</a:t>
            </a:r>
          </a:p>
        </p:txBody>
      </p:sp>
      <p:sp>
        <p:nvSpPr>
          <p:cNvPr id="15" name="Line 11"/>
          <p:cNvSpPr>
            <a:spLocks noChangeShapeType="1"/>
          </p:cNvSpPr>
          <p:nvPr/>
        </p:nvSpPr>
        <p:spPr bwMode="auto">
          <a:xfrm>
            <a:off x="7010400" y="3692190"/>
            <a:ext cx="685800" cy="32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513" y="2553961"/>
            <a:ext cx="2904846" cy="1845889"/>
          </a:xfrm>
          <a:prstGeom prst="rect">
            <a:avLst/>
          </a:prstGeom>
        </p:spPr>
      </p:pic>
      <p:sp>
        <p:nvSpPr>
          <p:cNvPr id="16" name="object 81"/>
          <p:cNvSpPr txBox="1"/>
          <p:nvPr/>
        </p:nvSpPr>
        <p:spPr>
          <a:xfrm>
            <a:off x="4447222" y="4101757"/>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Calibri"/>
                <a:ea typeface="+mn-ea"/>
                <a:cs typeface="Calibri"/>
              </a:rPr>
              <a:t>source: Recovery Research Institute</a:t>
            </a:r>
            <a:r>
              <a:rPr kumimoji="0" lang="en-US" sz="1200" b="1" i="0" u="none" strike="noStrike" kern="1200" cap="none" spc="-5" normalizeH="0" baseline="0" noProof="0" dirty="0">
                <a:ln>
                  <a:noFill/>
                </a:ln>
                <a:solidFill>
                  <a:srgbClr val="000000"/>
                </a:solidFill>
                <a:effectLst/>
                <a:uLnTx/>
                <a:uFillTx/>
                <a:latin typeface="Calibri"/>
                <a:ea typeface="+mn-ea"/>
                <a:cs typeface="Calibri"/>
              </a:rPr>
              <a:t>           </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0825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281835" y="1374845"/>
            <a:ext cx="11617890" cy="791995"/>
          </a:xfrm>
        </p:spPr>
        <p:txBody>
          <a:bodyPr/>
          <a:lstStyle/>
          <a:p>
            <a:pPr algn="ctr"/>
            <a:r>
              <a:rPr lang="en-US" sz="2400" b="1" spc="-20" dirty="0">
                <a:solidFill>
                  <a:schemeClr val="tx1"/>
                </a:solidFill>
                <a:latin typeface="Arial Black" panose="020B0A04020102020204" pitchFamily="34" charset="0"/>
                <a:cs typeface="Calibri"/>
              </a:rPr>
              <a:t>A Speculative Potency Strength Continuum of Select Cannabinoids</a:t>
            </a:r>
            <a:endParaRPr lang="en-US" altLang="en-US" sz="2400" dirty="0">
              <a:solidFill>
                <a:schemeClr val="tx1"/>
              </a:solidFill>
              <a:latin typeface="Arial Black" panose="020B0A04020102020204" pitchFamily="34" charset="0"/>
            </a:endParaRPr>
          </a:p>
        </p:txBody>
      </p:sp>
      <p:cxnSp>
        <p:nvCxnSpPr>
          <p:cNvPr id="4" name="Straight Connector 3"/>
          <p:cNvCxnSpPr/>
          <p:nvPr/>
        </p:nvCxnSpPr>
        <p:spPr bwMode="auto">
          <a:xfrm flipV="1">
            <a:off x="774700" y="2934586"/>
            <a:ext cx="10502900" cy="47018"/>
          </a:xfrm>
          <a:prstGeom prst="line">
            <a:avLst/>
          </a:prstGeom>
          <a:solidFill>
            <a:schemeClr val="accent1"/>
          </a:solidFill>
          <a:ln w="127000" cap="flat" cmpd="sng" algn="ctr">
            <a:solidFill>
              <a:srgbClr val="008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226287" y="2469833"/>
            <a:ext cx="192873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STRONGER</a:t>
            </a:r>
          </a:p>
        </p:txBody>
      </p:sp>
      <p:sp>
        <p:nvSpPr>
          <p:cNvPr id="11" name="TextBox 10"/>
          <p:cNvSpPr txBox="1"/>
          <p:nvPr/>
        </p:nvSpPr>
        <p:spPr>
          <a:xfrm>
            <a:off x="10510403" y="2382311"/>
            <a:ext cx="153439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LIGHTER</a:t>
            </a:r>
          </a:p>
        </p:txBody>
      </p:sp>
      <p:sp>
        <p:nvSpPr>
          <p:cNvPr id="12" name="TextBox 11"/>
          <p:cNvSpPr txBox="1"/>
          <p:nvPr/>
        </p:nvSpPr>
        <p:spPr>
          <a:xfrm>
            <a:off x="11497380" y="2927934"/>
            <a:ext cx="671979" cy="369332"/>
          </a:xfrm>
          <a:prstGeom prst="rect">
            <a:avLst/>
          </a:prstGeom>
          <a:noFill/>
        </p:spPr>
        <p:txBody>
          <a:bodyPr wrap="none" rtlCol="0">
            <a:spAutoFit/>
          </a:bodyPr>
          <a:lstStyle/>
          <a:p>
            <a:r>
              <a:rPr lang="en-US" b="1" dirty="0">
                <a:solidFill>
                  <a:srgbClr val="008000"/>
                </a:solidFill>
                <a:cs typeface="Arial" panose="020B0604020202020204" pitchFamily="34" charset="0"/>
              </a:rPr>
              <a:t>CBD</a:t>
            </a:r>
          </a:p>
        </p:txBody>
      </p:sp>
      <p:sp>
        <p:nvSpPr>
          <p:cNvPr id="13" name="TextBox 12"/>
          <p:cNvSpPr txBox="1"/>
          <p:nvPr/>
        </p:nvSpPr>
        <p:spPr>
          <a:xfrm>
            <a:off x="6930165" y="3415383"/>
            <a:ext cx="1045479" cy="369332"/>
          </a:xfrm>
          <a:prstGeom prst="rect">
            <a:avLst/>
          </a:prstGeom>
          <a:noFill/>
        </p:spPr>
        <p:txBody>
          <a:bodyPr wrap="none" rtlCol="0">
            <a:spAutoFit/>
          </a:bodyPr>
          <a:lstStyle/>
          <a:p>
            <a:r>
              <a:rPr lang="en-US" b="1" dirty="0">
                <a:solidFill>
                  <a:srgbClr val="FF0000"/>
                </a:solidFill>
                <a:cs typeface="Arial" panose="020B0604020202020204" pitchFamily="34" charset="0"/>
              </a:rPr>
              <a:t>THC-A</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14" name="TextBox 13"/>
          <p:cNvSpPr txBox="1"/>
          <p:nvPr/>
        </p:nvSpPr>
        <p:spPr>
          <a:xfrm>
            <a:off x="-50866" y="3445077"/>
            <a:ext cx="1039067" cy="369332"/>
          </a:xfrm>
          <a:prstGeom prst="rect">
            <a:avLst/>
          </a:prstGeom>
          <a:noFill/>
        </p:spPr>
        <p:txBody>
          <a:bodyPr wrap="none" rtlCol="0">
            <a:spAutoFit/>
          </a:bodyPr>
          <a:lstStyle/>
          <a:p>
            <a:r>
              <a:rPr lang="en-US" b="1" dirty="0">
                <a:solidFill>
                  <a:srgbClr val="FF0000"/>
                </a:solidFill>
              </a:rPr>
              <a:t>THC-P</a:t>
            </a:r>
            <a:r>
              <a:rPr lang="en-US" sz="1600" b="1" dirty="0">
                <a:solidFill>
                  <a:srgbClr val="FF0000"/>
                </a:solidFill>
              </a:rPr>
              <a:t>?</a:t>
            </a:r>
            <a:endParaRPr lang="en-US" b="1" dirty="0">
              <a:solidFill>
                <a:srgbClr val="FF0000"/>
              </a:solidFill>
            </a:endParaRPr>
          </a:p>
        </p:txBody>
      </p:sp>
      <p:sp>
        <p:nvSpPr>
          <p:cNvPr id="15" name="TextBox 14"/>
          <p:cNvSpPr txBox="1"/>
          <p:nvPr/>
        </p:nvSpPr>
        <p:spPr>
          <a:xfrm>
            <a:off x="4312221" y="3112600"/>
            <a:ext cx="1047082" cy="369332"/>
          </a:xfrm>
          <a:prstGeom prst="rect">
            <a:avLst/>
          </a:prstGeom>
          <a:noFill/>
        </p:spPr>
        <p:txBody>
          <a:bodyPr wrap="none" rtlCol="0">
            <a:spAutoFit/>
          </a:bodyPr>
          <a:lstStyle/>
          <a:p>
            <a:r>
              <a:rPr lang="en-US" b="1" dirty="0">
                <a:solidFill>
                  <a:srgbClr val="008000"/>
                </a:solidFill>
                <a:cs typeface="Arial" panose="020B0604020202020204" pitchFamily="34" charset="0"/>
              </a:rPr>
              <a:t>Delta-9</a:t>
            </a:r>
          </a:p>
        </p:txBody>
      </p:sp>
      <p:sp>
        <p:nvSpPr>
          <p:cNvPr id="16" name="TextBox 15"/>
          <p:cNvSpPr txBox="1"/>
          <p:nvPr/>
        </p:nvSpPr>
        <p:spPr>
          <a:xfrm>
            <a:off x="6914811" y="3091197"/>
            <a:ext cx="1047082" cy="369332"/>
          </a:xfrm>
          <a:prstGeom prst="rect">
            <a:avLst/>
          </a:prstGeom>
          <a:noFill/>
        </p:spPr>
        <p:txBody>
          <a:bodyPr wrap="none" rtlCol="0">
            <a:spAutoFit/>
          </a:bodyPr>
          <a:lstStyle/>
          <a:p>
            <a:r>
              <a:rPr lang="en-US" b="1" dirty="0">
                <a:solidFill>
                  <a:srgbClr val="008000"/>
                </a:solidFill>
                <a:cs typeface="Arial" panose="020B0604020202020204" pitchFamily="34" charset="0"/>
              </a:rPr>
              <a:t>Delta-8</a:t>
            </a:r>
          </a:p>
        </p:txBody>
      </p:sp>
      <p:sp>
        <p:nvSpPr>
          <p:cNvPr id="17" name="TextBox 16"/>
          <p:cNvSpPr txBox="1"/>
          <p:nvPr/>
        </p:nvSpPr>
        <p:spPr>
          <a:xfrm>
            <a:off x="8303611" y="3075745"/>
            <a:ext cx="1326004" cy="369332"/>
          </a:xfrm>
          <a:prstGeom prst="rect">
            <a:avLst/>
          </a:prstGeom>
          <a:noFill/>
        </p:spPr>
        <p:txBody>
          <a:bodyPr wrap="none" rtlCol="0">
            <a:spAutoFit/>
          </a:bodyPr>
          <a:lstStyle/>
          <a:p>
            <a:r>
              <a:rPr lang="en-US" b="1" dirty="0">
                <a:solidFill>
                  <a:srgbClr val="FF0000"/>
                </a:solidFill>
                <a:cs typeface="Arial" panose="020B0604020202020204" pitchFamily="34" charset="0"/>
              </a:rPr>
              <a:t>Delta-10</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18" name="TextBox 17"/>
          <p:cNvSpPr txBox="1"/>
          <p:nvPr/>
        </p:nvSpPr>
        <p:spPr>
          <a:xfrm>
            <a:off x="2236929" y="3099328"/>
            <a:ext cx="1326004" cy="369332"/>
          </a:xfrm>
          <a:prstGeom prst="rect">
            <a:avLst/>
          </a:prstGeom>
          <a:noFill/>
        </p:spPr>
        <p:txBody>
          <a:bodyPr wrap="none" rtlCol="0">
            <a:spAutoFit/>
          </a:bodyPr>
          <a:lstStyle/>
          <a:p>
            <a:r>
              <a:rPr lang="en-US" b="1" dirty="0">
                <a:solidFill>
                  <a:srgbClr val="FF0000"/>
                </a:solidFill>
                <a:cs typeface="Arial" panose="020B0604020202020204" pitchFamily="34" charset="0"/>
              </a:rPr>
              <a:t>Delta-11</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19" name="TextBox 18"/>
          <p:cNvSpPr txBox="1"/>
          <p:nvPr/>
        </p:nvSpPr>
        <p:spPr>
          <a:xfrm>
            <a:off x="2305830" y="3499229"/>
            <a:ext cx="1064715" cy="369332"/>
          </a:xfrm>
          <a:prstGeom prst="rect">
            <a:avLst/>
          </a:prstGeom>
          <a:noFill/>
        </p:spPr>
        <p:txBody>
          <a:bodyPr wrap="none" rtlCol="0">
            <a:spAutoFit/>
          </a:bodyPr>
          <a:lstStyle/>
          <a:p>
            <a:r>
              <a:rPr lang="en-US" b="1" dirty="0">
                <a:solidFill>
                  <a:srgbClr val="FF0000"/>
                </a:solidFill>
                <a:cs typeface="Arial" panose="020B0604020202020204" pitchFamily="34" charset="0"/>
              </a:rPr>
              <a:t>THC-O</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20" name="TextBox 19"/>
          <p:cNvSpPr txBox="1"/>
          <p:nvPr/>
        </p:nvSpPr>
        <p:spPr>
          <a:xfrm>
            <a:off x="9925079" y="3058314"/>
            <a:ext cx="954107" cy="369332"/>
          </a:xfrm>
          <a:prstGeom prst="rect">
            <a:avLst/>
          </a:prstGeom>
          <a:noFill/>
        </p:spPr>
        <p:txBody>
          <a:bodyPr wrap="none" rtlCol="0">
            <a:spAutoFit/>
          </a:bodyPr>
          <a:lstStyle/>
          <a:p>
            <a:r>
              <a:rPr lang="en-US" b="1" dirty="0">
                <a:solidFill>
                  <a:srgbClr val="FF0000"/>
                </a:solidFill>
                <a:cs typeface="Arial" panose="020B0604020202020204" pitchFamily="34" charset="0"/>
              </a:rPr>
              <a:t>THCV</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21" name="TextBox 20"/>
          <p:cNvSpPr txBox="1"/>
          <p:nvPr/>
        </p:nvSpPr>
        <p:spPr>
          <a:xfrm>
            <a:off x="5762580" y="3094596"/>
            <a:ext cx="825867" cy="369332"/>
          </a:xfrm>
          <a:prstGeom prst="rect">
            <a:avLst/>
          </a:prstGeom>
          <a:noFill/>
        </p:spPr>
        <p:txBody>
          <a:bodyPr wrap="none" rtlCol="0">
            <a:spAutoFit/>
          </a:bodyPr>
          <a:lstStyle/>
          <a:p>
            <a:r>
              <a:rPr lang="en-US" b="1" dirty="0">
                <a:solidFill>
                  <a:srgbClr val="FF0000"/>
                </a:solidFill>
                <a:cs typeface="Arial" panose="020B0604020202020204" pitchFamily="34" charset="0"/>
              </a:rPr>
              <a:t>HHC</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cxnSp>
        <p:nvCxnSpPr>
          <p:cNvPr id="22" name="Straight Arrow Connector 21"/>
          <p:cNvCxnSpPr/>
          <p:nvPr/>
        </p:nvCxnSpPr>
        <p:spPr bwMode="auto">
          <a:xfrm flipH="1">
            <a:off x="75402" y="3857210"/>
            <a:ext cx="679450" cy="5677"/>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11534472" y="3998901"/>
            <a:ext cx="620286" cy="0"/>
          </a:xfrm>
          <a:prstGeom prst="straightConnector1">
            <a:avLst/>
          </a:prstGeom>
          <a:solidFill>
            <a:schemeClr val="accent1"/>
          </a:solidFill>
          <a:ln w="254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189332" y="262730"/>
            <a:ext cx="10499713" cy="830997"/>
          </a:xfrm>
          <a:prstGeom prst="rect">
            <a:avLst/>
          </a:prstGeom>
        </p:spPr>
        <p:txBody>
          <a:bodyPr wrap="square">
            <a:spAutoFit/>
          </a:bodyPr>
          <a:lstStyle/>
          <a:p>
            <a:r>
              <a:rPr lang="en-US" sz="2400" dirty="0">
                <a:latin typeface="Arial Black" panose="020B0A04020102020204" pitchFamily="34" charset="0"/>
              </a:rPr>
              <a:t>Final Point: Potency Likely Impacts Acute and Chronic Effects, Regardless of Which Cannabinoid is Consumed</a:t>
            </a:r>
          </a:p>
        </p:txBody>
      </p:sp>
      <p:sp>
        <p:nvSpPr>
          <p:cNvPr id="23" name="TextBox 22"/>
          <p:cNvSpPr txBox="1"/>
          <p:nvPr/>
        </p:nvSpPr>
        <p:spPr>
          <a:xfrm>
            <a:off x="11510229" y="3197425"/>
            <a:ext cx="668773" cy="369332"/>
          </a:xfrm>
          <a:prstGeom prst="rect">
            <a:avLst/>
          </a:prstGeom>
          <a:noFill/>
        </p:spPr>
        <p:txBody>
          <a:bodyPr wrap="none" rtlCol="0">
            <a:spAutoFit/>
          </a:bodyPr>
          <a:lstStyle/>
          <a:p>
            <a:r>
              <a:rPr lang="en-US" b="1" dirty="0">
                <a:solidFill>
                  <a:srgbClr val="008000"/>
                </a:solidFill>
                <a:cs typeface="Arial" panose="020B0604020202020204" pitchFamily="34" charset="0"/>
              </a:rPr>
              <a:t>CBG</a:t>
            </a:r>
          </a:p>
        </p:txBody>
      </p:sp>
      <p:sp>
        <p:nvSpPr>
          <p:cNvPr id="24" name="TextBox 23"/>
          <p:cNvSpPr txBox="1"/>
          <p:nvPr/>
        </p:nvSpPr>
        <p:spPr>
          <a:xfrm>
            <a:off x="-50866" y="3126007"/>
            <a:ext cx="1162498" cy="369332"/>
          </a:xfrm>
          <a:prstGeom prst="rect">
            <a:avLst/>
          </a:prstGeom>
          <a:noFill/>
        </p:spPr>
        <p:txBody>
          <a:bodyPr wrap="none" rtlCol="0">
            <a:spAutoFit/>
          </a:bodyPr>
          <a:lstStyle/>
          <a:p>
            <a:r>
              <a:rPr lang="en-US" b="1" dirty="0">
                <a:solidFill>
                  <a:srgbClr val="FF0000"/>
                </a:solidFill>
              </a:rPr>
              <a:t>THC-JD</a:t>
            </a:r>
            <a:r>
              <a:rPr lang="en-US" sz="1600" b="1" dirty="0">
                <a:solidFill>
                  <a:srgbClr val="FF0000"/>
                </a:solidFill>
              </a:rPr>
              <a:t>?</a:t>
            </a:r>
            <a:endParaRPr lang="en-US" b="1" dirty="0">
              <a:solidFill>
                <a:srgbClr val="FF0000"/>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08" y="0"/>
            <a:ext cx="1452951" cy="939575"/>
          </a:xfrm>
          <a:prstGeom prst="rect">
            <a:avLst/>
          </a:prstGeom>
        </p:spPr>
      </p:pic>
      <p:sp>
        <p:nvSpPr>
          <p:cNvPr id="26" name="TextBox 25"/>
          <p:cNvSpPr txBox="1"/>
          <p:nvPr/>
        </p:nvSpPr>
        <p:spPr>
          <a:xfrm>
            <a:off x="4312221" y="3508590"/>
            <a:ext cx="1031051" cy="369332"/>
          </a:xfrm>
          <a:prstGeom prst="rect">
            <a:avLst/>
          </a:prstGeom>
          <a:noFill/>
        </p:spPr>
        <p:txBody>
          <a:bodyPr wrap="none" rtlCol="0">
            <a:spAutoFit/>
          </a:bodyPr>
          <a:lstStyle/>
          <a:p>
            <a:r>
              <a:rPr lang="en-US" b="1" dirty="0">
                <a:solidFill>
                  <a:srgbClr val="FF0000"/>
                </a:solidFill>
                <a:cs typeface="Arial" panose="020B0604020202020204" pitchFamily="34" charset="0"/>
              </a:rPr>
              <a:t>THC-B</a:t>
            </a:r>
            <a:r>
              <a:rPr lang="en-US" sz="1600" b="1" dirty="0">
                <a:solidFill>
                  <a:srgbClr val="FF0000"/>
                </a:solidFill>
                <a:cs typeface="Arial" panose="020B0604020202020204" pitchFamily="34" charset="0"/>
              </a:rPr>
              <a:t>?</a:t>
            </a:r>
            <a:endParaRPr lang="en-US" b="1" dirty="0">
              <a:solidFill>
                <a:srgbClr val="FF0000"/>
              </a:solidFill>
              <a:cs typeface="Arial" panose="020B0604020202020204" pitchFamily="34" charset="0"/>
            </a:endParaRPr>
          </a:p>
        </p:txBody>
      </p:sp>
      <p:sp>
        <p:nvSpPr>
          <p:cNvPr id="27" name="TextBox 26"/>
          <p:cNvSpPr txBox="1"/>
          <p:nvPr/>
        </p:nvSpPr>
        <p:spPr>
          <a:xfrm>
            <a:off x="11510229" y="3500418"/>
            <a:ext cx="675185" cy="369332"/>
          </a:xfrm>
          <a:prstGeom prst="rect">
            <a:avLst/>
          </a:prstGeom>
          <a:noFill/>
        </p:spPr>
        <p:txBody>
          <a:bodyPr wrap="none" rtlCol="0">
            <a:spAutoFit/>
          </a:bodyPr>
          <a:lstStyle/>
          <a:p>
            <a:r>
              <a:rPr lang="en-US" b="1" dirty="0">
                <a:solidFill>
                  <a:srgbClr val="008000"/>
                </a:solidFill>
                <a:cs typeface="Arial" panose="020B0604020202020204" pitchFamily="34" charset="0"/>
              </a:rPr>
              <a:t>CBN</a:t>
            </a:r>
          </a:p>
        </p:txBody>
      </p:sp>
    </p:spTree>
    <p:extLst>
      <p:ext uri="{BB962C8B-B14F-4D97-AF65-F5344CB8AC3E}">
        <p14:creationId xmlns:p14="http://schemas.microsoft.com/office/powerpoint/2010/main" val="2449665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40A8E-E639-4B9C-A923-0BB32D121D0C}"/>
              </a:ext>
            </a:extLst>
          </p:cNvPr>
          <p:cNvSpPr>
            <a:spLocks noGrp="1"/>
          </p:cNvSpPr>
          <p:nvPr>
            <p:ph idx="1"/>
          </p:nvPr>
        </p:nvSpPr>
        <p:spPr>
          <a:xfrm>
            <a:off x="189143" y="1663313"/>
            <a:ext cx="4491554" cy="4986011"/>
          </a:xfrm>
        </p:spPr>
        <p:txBody>
          <a:bodyPr>
            <a:normAutofit/>
          </a:bodyPr>
          <a:lstStyle/>
          <a:p>
            <a:pPr>
              <a:lnSpc>
                <a:spcPct val="100000"/>
              </a:lnSpc>
              <a:spcBef>
                <a:spcPts val="0"/>
              </a:spcBef>
              <a:spcAft>
                <a:spcPts val="1200"/>
              </a:spcAft>
              <a:buClr>
                <a:srgbClr val="FFC000"/>
              </a:buClr>
              <a:buFont typeface="Wingdings" panose="05000000000000000000" pitchFamily="2" charset="2"/>
              <a:buChar char="§"/>
            </a:pPr>
            <a:r>
              <a:rPr lang="en-US" sz="1900" b="1" dirty="0">
                <a:latin typeface="Arial" panose="020B0604020202020204" pitchFamily="34" charset="0"/>
                <a:cs typeface="Arial" panose="020B0604020202020204" pitchFamily="34" charset="0"/>
              </a:rPr>
              <a:t>Synthesis from 87 experimental studies that examined acute effects of cannabis</a:t>
            </a:r>
          </a:p>
          <a:p>
            <a:pPr>
              <a:lnSpc>
                <a:spcPct val="100000"/>
              </a:lnSpc>
              <a:spcBef>
                <a:spcPts val="0"/>
              </a:spcBef>
              <a:spcAft>
                <a:spcPts val="1200"/>
              </a:spcAft>
              <a:buClr>
                <a:srgbClr val="FFC000"/>
              </a:buClr>
              <a:buFont typeface="Wingdings" panose="05000000000000000000" pitchFamily="2" charset="2"/>
              <a:buChar char="§"/>
            </a:pPr>
            <a:r>
              <a:rPr lang="en-US" sz="1900" b="1" dirty="0">
                <a:latin typeface="Arial" panose="020B0604020202020204" pitchFamily="34" charset="0"/>
                <a:cs typeface="Arial" panose="020B0604020202020204" pitchFamily="34" charset="0"/>
              </a:rPr>
              <a:t>All studies compared pre-post results on one or more cognitive tests as a function of THC concentration in plasma after eating (---) and smoking (—) cannabis</a:t>
            </a:r>
          </a:p>
          <a:p>
            <a:pPr marL="578678" lvl="2">
              <a:lnSpc>
                <a:spcPct val="100000"/>
              </a:lnSpc>
              <a:spcBef>
                <a:spcPts val="0"/>
              </a:spcBef>
              <a:spcAft>
                <a:spcPts val="1200"/>
              </a:spcAft>
              <a:buClr>
                <a:srgbClr val="FFC000"/>
              </a:buClr>
              <a:buFont typeface="Wingdings" panose="05000000000000000000" pitchFamily="2" charset="2"/>
              <a:buChar char="§"/>
            </a:pPr>
            <a:r>
              <a:rPr lang="en-US" sz="1225" b="1" dirty="0">
                <a:latin typeface="Arial" panose="020B0604020202020204" pitchFamily="34" charset="0"/>
                <a:cs typeface="Arial" panose="020B0604020202020204" pitchFamily="34" charset="0"/>
              </a:rPr>
              <a:t>tracking, reaction time performance, eye-hand coordination, distractibility</a:t>
            </a:r>
            <a:endParaRPr lang="en-US" sz="1563" b="1" dirty="0">
              <a:solidFill>
                <a:srgbClr val="FF0000"/>
              </a:solidFill>
              <a:latin typeface="Arial" panose="020B0604020202020204" pitchFamily="34" charset="0"/>
              <a:cs typeface="Arial" panose="020B0604020202020204" pitchFamily="34" charset="0"/>
            </a:endParaRPr>
          </a:p>
          <a:p>
            <a:pPr>
              <a:lnSpc>
                <a:spcPct val="100000"/>
              </a:lnSpc>
              <a:spcBef>
                <a:spcPts val="0"/>
              </a:spcBef>
              <a:spcAft>
                <a:spcPts val="1200"/>
              </a:spcAft>
              <a:buClr>
                <a:srgbClr val="FFC000"/>
              </a:buClr>
              <a:buFont typeface="Wingdings" panose="05000000000000000000" pitchFamily="2" charset="2"/>
              <a:buChar char="§"/>
            </a:pPr>
            <a:r>
              <a:rPr lang="en-US" sz="1900" b="1" dirty="0">
                <a:latin typeface="Arial" panose="020B0604020202020204" pitchFamily="34" charset="0"/>
                <a:cs typeface="Arial" panose="020B0604020202020204" pitchFamily="34" charset="0"/>
              </a:rPr>
              <a:t>Data in the chart are the frequency (%) of observed </a:t>
            </a:r>
            <a:r>
              <a:rPr lang="en-US" sz="1900" b="1" i="1" dirty="0">
                <a:latin typeface="Arial" panose="020B0604020202020204" pitchFamily="34" charset="0"/>
                <a:cs typeface="Arial" panose="020B0604020202020204" pitchFamily="34" charset="0"/>
              </a:rPr>
              <a:t>significantly impaired cognitive test results </a:t>
            </a:r>
            <a:r>
              <a:rPr lang="en-US" sz="1900" b="1" dirty="0">
                <a:latin typeface="Arial" panose="020B0604020202020204" pitchFamily="34" charset="0"/>
                <a:cs typeface="Arial" panose="020B0604020202020204" pitchFamily="34" charset="0"/>
              </a:rPr>
              <a:t>associated with varying levels of THC</a:t>
            </a:r>
          </a:p>
        </p:txBody>
      </p:sp>
      <p:sp>
        <p:nvSpPr>
          <p:cNvPr id="5" name="TextBox 4"/>
          <p:cNvSpPr txBox="1"/>
          <p:nvPr/>
        </p:nvSpPr>
        <p:spPr>
          <a:xfrm>
            <a:off x="6477000" y="5410200"/>
            <a:ext cx="381000" cy="4770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 name="Content Placeholder 2">
            <a:extLst>
              <a:ext uri="{FF2B5EF4-FFF2-40B4-BE49-F238E27FC236}">
                <a16:creationId xmlns:a16="http://schemas.microsoft.com/office/drawing/2014/main" id="{A2240A8E-E639-4B9C-A923-0BB32D121D0C}"/>
              </a:ext>
            </a:extLst>
          </p:cNvPr>
          <p:cNvSpPr txBox="1">
            <a:spLocks/>
          </p:cNvSpPr>
          <p:nvPr/>
        </p:nvSpPr>
        <p:spPr>
          <a:xfrm>
            <a:off x="5791201" y="4156319"/>
            <a:ext cx="5108879" cy="2984817"/>
          </a:xfrm>
          <a:prstGeom prst="rect">
            <a:avLst/>
          </a:prstGeom>
        </p:spPr>
        <p:txBody>
          <a:bodyPr vert="horz" lIns="91440" tIns="45720" rIns="91440" bIns="45720" rtlCol="0">
            <a:no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385785" marR="0" lvl="1" indent="0" algn="l" defTabSz="771571" rtl="0" eaLnBrk="1" fontAlgn="auto" latinLnBrk="0" hangingPunct="1">
              <a:lnSpc>
                <a:spcPct val="90000"/>
              </a:lnSpc>
              <a:spcBef>
                <a:spcPts val="422"/>
              </a:spcBef>
              <a:spcAft>
                <a:spcPts val="0"/>
              </a:spcAft>
              <a:buClr>
                <a:srgbClr val="FFC000"/>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394" y="1888902"/>
            <a:ext cx="7148916" cy="3998352"/>
          </a:xfrm>
          <a:prstGeom prst="rect">
            <a:avLst/>
          </a:prstGeom>
        </p:spPr>
      </p:pic>
      <p:sp>
        <p:nvSpPr>
          <p:cNvPr id="6" name="TextBox 5"/>
          <p:cNvSpPr txBox="1"/>
          <p:nvPr/>
        </p:nvSpPr>
        <p:spPr>
          <a:xfrm>
            <a:off x="6212167" y="2790006"/>
            <a:ext cx="1875835"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eating THC</a:t>
            </a:r>
          </a:p>
        </p:txBody>
      </p:sp>
      <p:sp>
        <p:nvSpPr>
          <p:cNvPr id="10" name="TextBox 9"/>
          <p:cNvSpPr txBox="1"/>
          <p:nvPr/>
        </p:nvSpPr>
        <p:spPr>
          <a:xfrm>
            <a:off x="9024281" y="3803551"/>
            <a:ext cx="2249334"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smoking THC</a:t>
            </a:r>
          </a:p>
        </p:txBody>
      </p:sp>
      <p:cxnSp>
        <p:nvCxnSpPr>
          <p:cNvPr id="11" name="Straight Arrow Connector 10"/>
          <p:cNvCxnSpPr/>
          <p:nvPr/>
        </p:nvCxnSpPr>
        <p:spPr>
          <a:xfrm flipH="1" flipV="1">
            <a:off x="8737600" y="3479800"/>
            <a:ext cx="799846" cy="389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46907" y="3196058"/>
            <a:ext cx="1004638" cy="343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6C191FCF-B297-429A-A4BA-551879A57BBA}"/>
              </a:ext>
            </a:extLst>
          </p:cNvPr>
          <p:cNvSpPr txBox="1">
            <a:spLocks/>
          </p:cNvSpPr>
          <p:nvPr/>
        </p:nvSpPr>
        <p:spPr>
          <a:xfrm>
            <a:off x="1925612" y="655518"/>
            <a:ext cx="8892143" cy="1118444"/>
          </a:xfrm>
          <a:prstGeom prst="rect">
            <a:avLst/>
          </a:prstGeom>
        </p:spPr>
        <p:txBody>
          <a:bodyPr vert="horz" lIns="91440" tIns="45720" rIns="91440" bIns="45720" rtlCol="0" anchor="ctr">
            <a:noAutofit/>
          </a:bodyPr>
          <a:lstStyle>
            <a:lvl1pPr algn="l" defTabSz="771571" rtl="0" eaLnBrk="1" latinLnBrk="0" hangingPunct="1">
              <a:lnSpc>
                <a:spcPct val="90000"/>
              </a:lnSpc>
              <a:spcBef>
                <a:spcPct val="0"/>
              </a:spcBef>
              <a:buNone/>
              <a:defRPr sz="3713" kern="1200">
                <a:solidFill>
                  <a:schemeClr val="tx1"/>
                </a:solidFill>
                <a:latin typeface="+mj-lt"/>
                <a:ea typeface="+mj-ea"/>
                <a:cs typeface="+mj-cs"/>
              </a:defRPr>
            </a:lvl1pPr>
          </a:lstStyle>
          <a:p>
            <a:pPr marL="0" marR="0" lvl="0" indent="0" algn="l" defTabSz="771571"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Review of Cognitive Performance and THC (adapted from Berghaus et al., 1998; cited in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Ramaekers</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et al., 1994)</a:t>
            </a:r>
          </a:p>
        </p:txBody>
      </p:sp>
      <p:sp>
        <p:nvSpPr>
          <p:cNvPr id="12" name="Title 1">
            <a:extLst>
              <a:ext uri="{FF2B5EF4-FFF2-40B4-BE49-F238E27FC236}">
                <a16:creationId xmlns:a16="http://schemas.microsoft.com/office/drawing/2014/main" id="{1E18308B-A7AF-4CE2-88FC-1781DEB3820E}"/>
              </a:ext>
            </a:extLst>
          </p:cNvPr>
          <p:cNvSpPr>
            <a:spLocks noGrp="1"/>
          </p:cNvSpPr>
          <p:nvPr>
            <p:ph type="title"/>
          </p:nvPr>
        </p:nvSpPr>
        <p:spPr>
          <a:xfrm>
            <a:off x="1365572" y="218733"/>
            <a:ext cx="9310124" cy="668640"/>
          </a:xfrm>
        </p:spPr>
        <p:txBody>
          <a:bodyPr>
            <a:noAutofit/>
          </a:bodyPr>
          <a:lstStyle/>
          <a:p>
            <a:pPr algn="ctr"/>
            <a:r>
              <a:rPr lang="en-US" sz="2800" dirty="0">
                <a:latin typeface="Arial Black" panose="020B0A04020102020204" pitchFamily="34" charset="0"/>
              </a:rPr>
              <a:t>Cannabis Potency: Cognitive Functioning</a:t>
            </a:r>
          </a:p>
        </p:txBody>
      </p:sp>
    </p:spTree>
    <p:extLst>
      <p:ext uri="{BB962C8B-B14F-4D97-AF65-F5344CB8AC3E}">
        <p14:creationId xmlns:p14="http://schemas.microsoft.com/office/powerpoint/2010/main" val="1139186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45689" y="1948934"/>
            <a:ext cx="4423973" cy="4648200"/>
          </a:xfrm>
        </p:spPr>
        <p:txBody>
          <a:bodyPr/>
          <a:lstStyle/>
          <a:p>
            <a:pPr marL="228600" indent="-228600">
              <a:spcBef>
                <a:spcPts val="0"/>
              </a:spcBef>
              <a:spcAft>
                <a:spcPts val="12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Daily use of low potency cannabis = adjusted odds ratio, 3.2</a:t>
            </a:r>
          </a:p>
          <a:p>
            <a:pPr marL="228600" lvl="1" indent="-228600">
              <a:spcBef>
                <a:spcPts val="0"/>
              </a:spcBef>
              <a:spcAft>
                <a:spcPts val="1200"/>
              </a:spcAft>
              <a:buFont typeface="Wingdings" panose="05000000000000000000" pitchFamily="2" charset="2"/>
              <a:buChar char="§"/>
            </a:pPr>
            <a:r>
              <a:rPr lang="en-US" b="1" dirty="0">
                <a:latin typeface="Arial" panose="020B0604020202020204" pitchFamily="34" charset="0"/>
                <a:cs typeface="Arial" panose="020B0604020202020204" pitchFamily="34" charset="0"/>
              </a:rPr>
              <a:t>Daily use of high potency cannabis = adjusted odds ratio, 4.8 </a:t>
            </a:r>
          </a:p>
          <a:p>
            <a:pPr marL="457200" indent="-228600">
              <a:spcBef>
                <a:spcPts val="0"/>
              </a:spcBef>
              <a:spcAft>
                <a:spcPts val="1200"/>
              </a:spcAft>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662" y="2339397"/>
            <a:ext cx="7623878" cy="40704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281" y="107035"/>
            <a:ext cx="4539873" cy="792019"/>
          </a:xfrm>
          <a:prstGeom prst="rect">
            <a:avLst/>
          </a:prstGeom>
        </p:spPr>
      </p:pic>
      <p:sp>
        <p:nvSpPr>
          <p:cNvPr id="4" name="TextBox 3"/>
          <p:cNvSpPr txBox="1"/>
          <p:nvPr/>
        </p:nvSpPr>
        <p:spPr>
          <a:xfrm>
            <a:off x="6119269" y="1579602"/>
            <a:ext cx="390844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Source: </a:t>
            </a:r>
            <a:r>
              <a:rPr kumimoji="0" lang="en-US" sz="18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Lancet Psychiatry</a:t>
            </a: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2019</a:t>
            </a:r>
          </a:p>
        </p:txBody>
      </p:sp>
      <p:sp>
        <p:nvSpPr>
          <p:cNvPr id="7" name="Rectangle 6"/>
          <p:cNvSpPr/>
          <p:nvPr/>
        </p:nvSpPr>
        <p:spPr bwMode="auto">
          <a:xfrm>
            <a:off x="10872130" y="2491336"/>
            <a:ext cx="951570" cy="316016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Line Callout 1 7"/>
          <p:cNvSpPr/>
          <p:nvPr/>
        </p:nvSpPr>
        <p:spPr bwMode="auto">
          <a:xfrm>
            <a:off x="10983951" y="682598"/>
            <a:ext cx="914400" cy="612648"/>
          </a:xfrm>
          <a:prstGeom prst="borderCallout1">
            <a:avLst>
              <a:gd name="adj1" fmla="val 106118"/>
              <a:gd name="adj2" fmla="val 3862"/>
              <a:gd name="adj3" fmla="val 295427"/>
              <a:gd name="adj4" fmla="val 20203"/>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Daily use, high </a:t>
            </a:r>
            <a:r>
              <a:rPr lang="en-US" sz="1200" b="1" dirty="0">
                <a:solidFill>
                  <a:srgbClr val="FFFFFF"/>
                </a:solidFill>
                <a:latin typeface="Arial" panose="020B0604020202020204" pitchFamily="34" charset="0"/>
                <a:cs typeface="Arial" panose="020B0604020202020204" pitchFamily="34" charset="0"/>
              </a:rPr>
              <a:t>potency</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bwMode="auto">
          <a:xfrm>
            <a:off x="5493369" y="4131905"/>
            <a:ext cx="625900" cy="151959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Line Callout 1 10"/>
          <p:cNvSpPr/>
          <p:nvPr/>
        </p:nvSpPr>
        <p:spPr bwMode="auto">
          <a:xfrm>
            <a:off x="6378281" y="2152148"/>
            <a:ext cx="914400" cy="612648"/>
          </a:xfrm>
          <a:prstGeom prst="borderCallout1">
            <a:avLst>
              <a:gd name="adj1" fmla="val 106118"/>
              <a:gd name="adj2" fmla="val 3862"/>
              <a:gd name="adj3" fmla="val 310179"/>
              <a:gd name="adj4" fmla="val -5944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 group: non users</a:t>
            </a:r>
          </a:p>
        </p:txBody>
      </p:sp>
      <p:sp>
        <p:nvSpPr>
          <p:cNvPr id="12" name="Title 1">
            <a:extLst>
              <a:ext uri="{FF2B5EF4-FFF2-40B4-BE49-F238E27FC236}">
                <a16:creationId xmlns:a16="http://schemas.microsoft.com/office/drawing/2014/main" id="{1E18308B-A7AF-4CE2-88FC-1781DEB3820E}"/>
              </a:ext>
            </a:extLst>
          </p:cNvPr>
          <p:cNvSpPr>
            <a:spLocks noGrp="1"/>
          </p:cNvSpPr>
          <p:nvPr>
            <p:ph type="title"/>
          </p:nvPr>
        </p:nvSpPr>
        <p:spPr>
          <a:xfrm>
            <a:off x="345689" y="70432"/>
            <a:ext cx="4976748" cy="1450227"/>
          </a:xfrm>
        </p:spPr>
        <p:txBody>
          <a:bodyPr>
            <a:noAutofit/>
          </a:bodyPr>
          <a:lstStyle/>
          <a:p>
            <a:r>
              <a:rPr lang="en-US" sz="2800" dirty="0">
                <a:latin typeface="Arial Black" panose="020B0A04020102020204" pitchFamily="34" charset="0"/>
              </a:rPr>
              <a:t>Cannabis Potency:</a:t>
            </a:r>
            <a:br>
              <a:rPr lang="en-US" sz="2800" dirty="0">
                <a:latin typeface="Arial Black" panose="020B0A04020102020204" pitchFamily="34" charset="0"/>
              </a:rPr>
            </a:br>
            <a:r>
              <a:rPr lang="en-US" sz="2800" dirty="0">
                <a:latin typeface="Arial Black" panose="020B0A04020102020204" pitchFamily="34" charset="0"/>
              </a:rPr>
              <a:t>Risk of First Episode Psychosis </a:t>
            </a:r>
            <a:r>
              <a:rPr lang="en-US" sz="1600" dirty="0">
                <a:latin typeface="Arial Black" panose="020B0A04020102020204" pitchFamily="34" charset="0"/>
              </a:rPr>
              <a:t>(Di </a:t>
            </a:r>
            <a:r>
              <a:rPr lang="en-US" sz="1600" dirty="0" err="1">
                <a:latin typeface="Arial Black" panose="020B0A04020102020204" pitchFamily="34" charset="0"/>
              </a:rPr>
              <a:t>Forti</a:t>
            </a:r>
            <a:r>
              <a:rPr lang="en-US" sz="1600" dirty="0">
                <a:latin typeface="Arial Black" panose="020B0A04020102020204" pitchFamily="34" charset="0"/>
              </a:rPr>
              <a:t> et al., 2019)</a:t>
            </a:r>
          </a:p>
        </p:txBody>
      </p:sp>
    </p:spTree>
    <p:extLst>
      <p:ext uri="{BB962C8B-B14F-4D97-AF65-F5344CB8AC3E}">
        <p14:creationId xmlns:p14="http://schemas.microsoft.com/office/powerpoint/2010/main" val="325446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672B7-E2BA-454E-9601-73F51D9D6AEE}"/>
              </a:ext>
            </a:extLst>
          </p:cNvPr>
          <p:cNvSpPr>
            <a:spLocks noGrp="1"/>
          </p:cNvSpPr>
          <p:nvPr>
            <p:ph idx="1"/>
          </p:nvPr>
        </p:nvSpPr>
        <p:spPr>
          <a:xfrm>
            <a:off x="494682" y="1456744"/>
            <a:ext cx="9116089" cy="5270461"/>
          </a:xfrm>
        </p:spPr>
        <p:txBody>
          <a:bodyPr/>
          <a:lstStyle/>
          <a:p>
            <a:pPr>
              <a:lnSpc>
                <a:spcPct val="90000"/>
              </a:lnSpc>
              <a:spcBef>
                <a:spcPts val="0"/>
              </a:spcBef>
              <a:spcAft>
                <a:spcPts val="1200"/>
              </a:spcAft>
              <a:buClr>
                <a:srgbClr val="FFC000"/>
              </a:buClr>
              <a:buFont typeface="Wingdings" panose="05000000000000000000" pitchFamily="2" charset="2"/>
              <a:buChar char="§"/>
            </a:pPr>
            <a:br>
              <a:rPr lang="en-US" sz="500" b="1" dirty="0">
                <a:latin typeface="Arial" panose="020B0604020202020204" pitchFamily="34" charset="0"/>
                <a:cs typeface="Arial" panose="020B0604020202020204" pitchFamily="34" charset="0"/>
              </a:rPr>
            </a:br>
            <a:endParaRPr lang="en-US" sz="500" b="1" dirty="0">
              <a:latin typeface="Arial" panose="020B0604020202020204" pitchFamily="34" charset="0"/>
              <a:cs typeface="Arial" panose="020B0604020202020204" pitchFamily="34" charset="0"/>
            </a:endParaRPr>
          </a:p>
          <a:p>
            <a:pPr>
              <a:lnSpc>
                <a:spcPct val="90000"/>
              </a:lnSpc>
              <a:spcBef>
                <a:spcPts val="0"/>
              </a:spcBef>
              <a:spcAft>
                <a:spcPts val="1200"/>
              </a:spcAft>
              <a:buClr>
                <a:srgbClr val="FFC000"/>
              </a:buClr>
              <a:buFont typeface="Wingdings" panose="05000000000000000000" pitchFamily="2" charset="2"/>
              <a:buChar char="§"/>
            </a:pPr>
            <a:r>
              <a:rPr lang="en-US" sz="1900" b="1" dirty="0">
                <a:latin typeface="Arial" panose="020B0604020202020204" pitchFamily="34" charset="0"/>
                <a:cs typeface="Arial" panose="020B0604020202020204" pitchFamily="34" charset="0"/>
              </a:rPr>
              <a:t>Systematic literature review of published research on the association of cannabis potency with mental health and addiction</a:t>
            </a:r>
          </a:p>
          <a:p>
            <a:pPr>
              <a:lnSpc>
                <a:spcPct val="90000"/>
              </a:lnSpc>
              <a:spcBef>
                <a:spcPts val="0"/>
              </a:spcBef>
              <a:spcAft>
                <a:spcPts val="1200"/>
              </a:spcAft>
              <a:buClr>
                <a:srgbClr val="FFC000"/>
              </a:buClr>
              <a:buFont typeface="Wingdings" panose="05000000000000000000" pitchFamily="2" charset="2"/>
              <a:buChar char="§"/>
            </a:pPr>
            <a:r>
              <a:rPr lang="en-US" sz="1900" b="1" dirty="0">
                <a:latin typeface="Arial" panose="020B0604020202020204" pitchFamily="34" charset="0"/>
                <a:cs typeface="Arial" panose="020B0604020202020204" pitchFamily="34" charset="0"/>
              </a:rPr>
              <a:t>20 met the eligibility criteria: eight studies focused on psychosis, eight on anxiety, seven on depression, and six on Cannabis Use Disorder (CUD)</a:t>
            </a:r>
          </a:p>
          <a:p>
            <a:pPr>
              <a:lnSpc>
                <a:spcPct val="90000"/>
              </a:lnSpc>
              <a:spcBef>
                <a:spcPts val="0"/>
              </a:spcBef>
              <a:spcAft>
                <a:spcPts val="1200"/>
              </a:spcAft>
              <a:buClr>
                <a:srgbClr val="FFC000"/>
              </a:buClr>
              <a:buFont typeface="Wingdings" panose="05000000000000000000" pitchFamily="2" charset="2"/>
              <a:buChar char="§"/>
            </a:pPr>
            <a:endParaRPr lang="en-US" sz="300" b="1" dirty="0">
              <a:latin typeface="Arial" panose="020B0604020202020204" pitchFamily="34" charset="0"/>
              <a:cs typeface="Arial" panose="020B0604020202020204" pitchFamily="34" charset="0"/>
            </a:endParaRPr>
          </a:p>
          <a:p>
            <a:pPr>
              <a:lnSpc>
                <a:spcPct val="90000"/>
              </a:lnSpc>
              <a:spcBef>
                <a:spcPts val="0"/>
              </a:spcBef>
              <a:spcAft>
                <a:spcPts val="1200"/>
              </a:spcAft>
              <a:buClr>
                <a:srgbClr val="FFC000"/>
              </a:buClr>
              <a:buFont typeface="Wingdings" panose="05000000000000000000" pitchFamily="2" charset="2"/>
              <a:buChar char="§"/>
            </a:pPr>
            <a:r>
              <a:rPr lang="en-US" sz="3200" b="1" dirty="0">
                <a:latin typeface="Arial" panose="020B0604020202020204" pitchFamily="34" charset="0"/>
                <a:cs typeface="Arial" panose="020B0604020202020204" pitchFamily="34" charset="0"/>
              </a:rPr>
              <a:t>“Overall, use of higher potency cannabis, relative to lower potency cannabis, was associated with an increased risk of psychosis and CUD. Evidence varied for depression and anxiety.”</a:t>
            </a:r>
          </a:p>
        </p:txBody>
      </p:sp>
      <p:pic>
        <p:nvPicPr>
          <p:cNvPr id="5" name="Picture 4">
            <a:extLst>
              <a:ext uri="{FF2B5EF4-FFF2-40B4-BE49-F238E27FC236}">
                <a16:creationId xmlns:a16="http://schemas.microsoft.com/office/drawing/2014/main" id="{40EA6DCD-22BB-456A-BC8A-FFF1772F48D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176978" y="0"/>
            <a:ext cx="3703584" cy="1408897"/>
          </a:xfrm>
          <a:prstGeom prst="rect">
            <a:avLst/>
          </a:prstGeom>
        </p:spPr>
      </p:pic>
      <p:sp>
        <p:nvSpPr>
          <p:cNvPr id="6" name="Title 1">
            <a:extLst>
              <a:ext uri="{FF2B5EF4-FFF2-40B4-BE49-F238E27FC236}">
                <a16:creationId xmlns:a16="http://schemas.microsoft.com/office/drawing/2014/main" id="{1E18308B-A7AF-4CE2-88FC-1781DEB3820E}"/>
              </a:ext>
            </a:extLst>
          </p:cNvPr>
          <p:cNvSpPr txBox="1">
            <a:spLocks/>
          </p:cNvSpPr>
          <p:nvPr/>
        </p:nvSpPr>
        <p:spPr bwMode="auto">
          <a:xfrm>
            <a:off x="340373" y="-133517"/>
            <a:ext cx="4976748" cy="145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noAutofit/>
          </a:bodyPr>
          <a:lstStyle>
            <a:lvl1pPr algn="l" rtl="0" eaLnBrk="0" fontAlgn="base" hangingPunct="0">
              <a:spcBef>
                <a:spcPct val="0"/>
              </a:spcBef>
              <a:spcAft>
                <a:spcPct val="0"/>
              </a:spcAft>
              <a:defRPr kumimoji="1" sz="3375">
                <a:solidFill>
                  <a:schemeClr val="tx2"/>
                </a:solidFill>
                <a:latin typeface="+mj-lt"/>
                <a:ea typeface="+mj-ea"/>
                <a:cs typeface="+mj-cs"/>
              </a:defRPr>
            </a:lvl1pPr>
            <a:lvl2pPr algn="l" rtl="0" eaLnBrk="0" fontAlgn="base" hangingPunct="0">
              <a:spcBef>
                <a:spcPct val="0"/>
              </a:spcBef>
              <a:spcAft>
                <a:spcPct val="0"/>
              </a:spcAft>
              <a:defRPr kumimoji="1" sz="3375">
                <a:solidFill>
                  <a:schemeClr val="tx2"/>
                </a:solidFill>
                <a:latin typeface="Arial Black" pitchFamily="34" charset="0"/>
              </a:defRPr>
            </a:lvl2pPr>
            <a:lvl3pPr algn="l" rtl="0" eaLnBrk="0" fontAlgn="base" hangingPunct="0">
              <a:spcBef>
                <a:spcPct val="0"/>
              </a:spcBef>
              <a:spcAft>
                <a:spcPct val="0"/>
              </a:spcAft>
              <a:defRPr kumimoji="1" sz="3375">
                <a:solidFill>
                  <a:schemeClr val="tx2"/>
                </a:solidFill>
                <a:latin typeface="Arial Black" pitchFamily="34" charset="0"/>
              </a:defRPr>
            </a:lvl3pPr>
            <a:lvl4pPr algn="l" rtl="0" eaLnBrk="0" fontAlgn="base" hangingPunct="0">
              <a:spcBef>
                <a:spcPct val="0"/>
              </a:spcBef>
              <a:spcAft>
                <a:spcPct val="0"/>
              </a:spcAft>
              <a:defRPr kumimoji="1" sz="3375">
                <a:solidFill>
                  <a:schemeClr val="tx2"/>
                </a:solidFill>
                <a:latin typeface="Arial Black" pitchFamily="34" charset="0"/>
              </a:defRPr>
            </a:lvl4pPr>
            <a:lvl5pPr algn="l" rtl="0" eaLnBrk="0" fontAlgn="base" hangingPunct="0">
              <a:spcBef>
                <a:spcPct val="0"/>
              </a:spcBef>
              <a:spcAft>
                <a:spcPct val="0"/>
              </a:spcAft>
              <a:defRPr kumimoji="1" sz="3375">
                <a:solidFill>
                  <a:schemeClr val="tx2"/>
                </a:solidFill>
                <a:latin typeface="Arial Black" pitchFamily="34" charset="0"/>
              </a:defRPr>
            </a:lvl5pPr>
            <a:lvl6pPr marL="371174" algn="l" rtl="0" eaLnBrk="0" fontAlgn="base" hangingPunct="0">
              <a:spcBef>
                <a:spcPct val="0"/>
              </a:spcBef>
              <a:spcAft>
                <a:spcPct val="0"/>
              </a:spcAft>
              <a:defRPr kumimoji="1" sz="3375">
                <a:solidFill>
                  <a:schemeClr val="tx2"/>
                </a:solidFill>
                <a:latin typeface="Arial Black" pitchFamily="34" charset="0"/>
              </a:defRPr>
            </a:lvl6pPr>
            <a:lvl7pPr marL="742350" algn="l" rtl="0" eaLnBrk="0" fontAlgn="base" hangingPunct="0">
              <a:spcBef>
                <a:spcPct val="0"/>
              </a:spcBef>
              <a:spcAft>
                <a:spcPct val="0"/>
              </a:spcAft>
              <a:defRPr kumimoji="1" sz="3375">
                <a:solidFill>
                  <a:schemeClr val="tx2"/>
                </a:solidFill>
                <a:latin typeface="Arial Black" pitchFamily="34" charset="0"/>
              </a:defRPr>
            </a:lvl7pPr>
            <a:lvl8pPr marL="1113624" algn="l" rtl="0" eaLnBrk="0" fontAlgn="base" hangingPunct="0">
              <a:spcBef>
                <a:spcPct val="0"/>
              </a:spcBef>
              <a:spcAft>
                <a:spcPct val="0"/>
              </a:spcAft>
              <a:defRPr kumimoji="1" sz="3375">
                <a:solidFill>
                  <a:schemeClr val="tx2"/>
                </a:solidFill>
                <a:latin typeface="Arial Black" pitchFamily="34" charset="0"/>
              </a:defRPr>
            </a:lvl8pPr>
            <a:lvl9pPr marL="1484885" algn="l" rtl="0" eaLnBrk="0" fontAlgn="base" hangingPunct="0">
              <a:spcBef>
                <a:spcPct val="0"/>
              </a:spcBef>
              <a:spcAft>
                <a:spcPct val="0"/>
              </a:spcAft>
              <a:defRPr kumimoji="1" sz="3375">
                <a:solidFill>
                  <a:schemeClr val="tx2"/>
                </a:solidFill>
                <a:latin typeface="Arial Black" pitchFamily="34" charset="0"/>
              </a:defRPr>
            </a:lvl9pPr>
          </a:lstStyle>
          <a:p>
            <a:r>
              <a:rPr lang="en-US" sz="2800" kern="0" dirty="0">
                <a:latin typeface="Arial Black" panose="020B0A04020102020204" pitchFamily="34" charset="0"/>
              </a:rPr>
              <a:t>Cannabis Potency:   </a:t>
            </a:r>
            <a:br>
              <a:rPr lang="en-US" sz="2800" kern="0" dirty="0">
                <a:latin typeface="Arial Black" panose="020B0A04020102020204" pitchFamily="34" charset="0"/>
              </a:rPr>
            </a:br>
            <a:r>
              <a:rPr lang="en-US" sz="2800" kern="0" dirty="0">
                <a:latin typeface="Arial Black" panose="020B0A04020102020204" pitchFamily="34" charset="0"/>
              </a:rPr>
              <a:t>Risk of Mental Illness </a:t>
            </a:r>
            <a:r>
              <a:rPr lang="en-US" sz="1600" kern="0" dirty="0">
                <a:latin typeface="Arial Black" panose="020B0A04020102020204" pitchFamily="34" charset="0"/>
              </a:rPr>
              <a:t>(</a:t>
            </a:r>
            <a:r>
              <a:rPr lang="en-US" sz="1600" kern="0" dirty="0" err="1">
                <a:latin typeface="Arial Black" panose="020B0A04020102020204" pitchFamily="34" charset="0"/>
              </a:rPr>
              <a:t>Petrilli</a:t>
            </a:r>
            <a:r>
              <a:rPr lang="en-US" sz="1600" kern="0" dirty="0">
                <a:latin typeface="Arial Black" panose="020B0A04020102020204" pitchFamily="34" charset="0"/>
              </a:rPr>
              <a:t> et al., 2022)</a:t>
            </a:r>
          </a:p>
        </p:txBody>
      </p:sp>
    </p:spTree>
    <p:extLst>
      <p:ext uri="{BB962C8B-B14F-4D97-AF65-F5344CB8AC3E}">
        <p14:creationId xmlns:p14="http://schemas.microsoft.com/office/powerpoint/2010/main" val="956434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6701" y="5182292"/>
            <a:ext cx="177737" cy="4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Monotype Sorts" pitchFamily="2" charset="2"/>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76" name="Line 4"/>
          <p:cNvSpPr>
            <a:spLocks noChangeShapeType="1"/>
          </p:cNvSpPr>
          <p:nvPr/>
        </p:nvSpPr>
        <p:spPr bwMode="auto">
          <a:xfrm>
            <a:off x="5105440" y="1600200"/>
            <a:ext cx="533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26" name="Rectangle 6"/>
          <p:cNvSpPr>
            <a:spLocks noChangeArrowheads="1"/>
          </p:cNvSpPr>
          <p:nvPr/>
        </p:nvSpPr>
        <p:spPr bwMode="auto">
          <a:xfrm>
            <a:off x="7761922" y="3120691"/>
            <a:ext cx="3363278" cy="1375109"/>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2. Semi-Synthetics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(Analogs)</a:t>
            </a:r>
            <a:endParaRPr kumimoji="0" lang="en-US" sz="20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endParaRPr>
          </a:p>
        </p:txBody>
      </p:sp>
      <p:sp>
        <p:nvSpPr>
          <p:cNvPr id="28679" name="Line 7"/>
          <p:cNvSpPr>
            <a:spLocks noChangeShapeType="1"/>
          </p:cNvSpPr>
          <p:nvPr/>
        </p:nvSpPr>
        <p:spPr bwMode="auto">
          <a:xfrm flipH="1">
            <a:off x="6400800" y="4094967"/>
            <a:ext cx="299198" cy="13819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83" name="Line 11"/>
          <p:cNvSpPr>
            <a:spLocks noChangeShapeType="1"/>
          </p:cNvSpPr>
          <p:nvPr/>
        </p:nvSpPr>
        <p:spPr bwMode="auto">
          <a:xfrm>
            <a:off x="3915072" y="3692191"/>
            <a:ext cx="914400" cy="422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 name="Rectangle 10"/>
          <p:cNvSpPr>
            <a:spLocks noChangeArrowheads="1"/>
          </p:cNvSpPr>
          <p:nvPr/>
        </p:nvSpPr>
        <p:spPr bwMode="auto">
          <a:xfrm>
            <a:off x="1019697" y="3236744"/>
            <a:ext cx="29718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Tahoma" pitchFamily="34" charset="0"/>
                <a:ea typeface="+mn-ea"/>
                <a:cs typeface="+mn-cs"/>
              </a:rPr>
              <a:t>4. Summary</a:t>
            </a:r>
          </a:p>
        </p:txBody>
      </p:sp>
      <p:sp>
        <p:nvSpPr>
          <p:cNvPr id="10" name="Rectangle 3">
            <a:extLst>
              <a:ext uri="{FF2B5EF4-FFF2-40B4-BE49-F238E27FC236}">
                <a16:creationId xmlns:a16="http://schemas.microsoft.com/office/drawing/2014/main" id="{43968C8D-935A-49B3-BA3B-1AE8B64080BE}"/>
              </a:ext>
            </a:extLst>
          </p:cNvPr>
          <p:cNvSpPr>
            <a:spLocks noChangeArrowheads="1"/>
          </p:cNvSpPr>
          <p:nvPr/>
        </p:nvSpPr>
        <p:spPr bwMode="auto">
          <a:xfrm>
            <a:off x="3429000" y="112021"/>
            <a:ext cx="4038600" cy="1600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lvl1pPr marL="457200" indent="-4572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400" b="1" i="0" u="none" strike="noStrike" kern="1200" cap="none" spc="0" normalizeH="0" baseline="0" noProof="0" dirty="0">
                <a:ln>
                  <a:noFill/>
                </a:ln>
                <a:solidFill>
                  <a:srgbClr val="FFFFFF">
                    <a:lumMod val="85000"/>
                  </a:srgbClr>
                </a:solidFill>
                <a:effectLst/>
                <a:uLnTx/>
                <a:uFillTx/>
                <a:latin typeface="Tahoma" pitchFamily="34" charset="0"/>
                <a:ea typeface="+mn-ea"/>
                <a:cs typeface="+mn-cs"/>
              </a:rPr>
              <a:t>1. Background</a:t>
            </a:r>
          </a:p>
        </p:txBody>
      </p:sp>
      <p:sp>
        <p:nvSpPr>
          <p:cNvPr id="11" name="Rectangle 10"/>
          <p:cNvSpPr>
            <a:spLocks noChangeArrowheads="1"/>
          </p:cNvSpPr>
          <p:nvPr/>
        </p:nvSpPr>
        <p:spPr bwMode="auto">
          <a:xfrm>
            <a:off x="4447222" y="5241591"/>
            <a:ext cx="3314700" cy="11430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77" tIns="44098" rIns="87977" bIns="4409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latin typeface="Tahoma" pitchFamily="34" charset="0"/>
                <a:ea typeface="+mn-ea"/>
                <a:cs typeface="+mn-cs"/>
              </a:rPr>
              <a:t>3. Potency</a:t>
            </a:r>
          </a:p>
        </p:txBody>
      </p:sp>
      <p:sp>
        <p:nvSpPr>
          <p:cNvPr id="15" name="Line 11"/>
          <p:cNvSpPr>
            <a:spLocks noChangeShapeType="1"/>
          </p:cNvSpPr>
          <p:nvPr/>
        </p:nvSpPr>
        <p:spPr bwMode="auto">
          <a:xfrm>
            <a:off x="7010400" y="3692190"/>
            <a:ext cx="685800" cy="32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7" tIns="44098" rIns="87977" bIns="4409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272" y="2286000"/>
            <a:ext cx="2895375" cy="2249566"/>
          </a:xfrm>
          <a:prstGeom prst="rect">
            <a:avLst/>
          </a:prstGeom>
        </p:spPr>
      </p:pic>
    </p:spTree>
    <p:extLst>
      <p:ext uri="{BB962C8B-B14F-4D97-AF65-F5344CB8AC3E}">
        <p14:creationId xmlns:p14="http://schemas.microsoft.com/office/powerpoint/2010/main" val="965915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6AA5-A9F7-6F8F-870C-82DE3222C551}"/>
              </a:ext>
            </a:extLst>
          </p:cNvPr>
          <p:cNvSpPr>
            <a:spLocks noGrp="1"/>
          </p:cNvSpPr>
          <p:nvPr>
            <p:ph type="title"/>
          </p:nvPr>
        </p:nvSpPr>
        <p:spPr>
          <a:xfrm>
            <a:off x="462814" y="381017"/>
            <a:ext cx="10515600" cy="1325563"/>
          </a:xfrm>
        </p:spPr>
        <p:txBody>
          <a:bodyPr/>
          <a:lstStyle/>
          <a:p>
            <a:pPr algn="ctr"/>
            <a:r>
              <a:rPr lang="en-US" dirty="0"/>
              <a:t>Certificates of Attendance</a:t>
            </a:r>
          </a:p>
        </p:txBody>
      </p:sp>
      <p:sp>
        <p:nvSpPr>
          <p:cNvPr id="4" name="Text Placeholder 3">
            <a:extLst>
              <a:ext uri="{FF2B5EF4-FFF2-40B4-BE49-F238E27FC236}">
                <a16:creationId xmlns:a16="http://schemas.microsoft.com/office/drawing/2014/main" id="{B7EC07AB-4FCC-CD5B-F4A0-4794139BE5E3}"/>
              </a:ext>
            </a:extLst>
          </p:cNvPr>
          <p:cNvSpPr>
            <a:spLocks noGrp="1"/>
          </p:cNvSpPr>
          <p:nvPr>
            <p:ph type="body" idx="2"/>
          </p:nvPr>
        </p:nvSpPr>
        <p:spPr>
          <a:xfrm>
            <a:off x="1135781" y="1888645"/>
            <a:ext cx="10218019" cy="4147954"/>
          </a:xfrm>
        </p:spPr>
        <p:txBody>
          <a:bodyPr>
            <a:normAutofit/>
          </a:bodyPr>
          <a:lstStyle/>
          <a:p>
            <a:r>
              <a:rPr lang="en-US" dirty="0"/>
              <a:t>Certificates of attendance will be provided via email in approximately 48 hours.</a:t>
            </a:r>
          </a:p>
          <a:p>
            <a:r>
              <a:rPr lang="en-US" dirty="0"/>
              <a:t>They will be sent with the post event survey. </a:t>
            </a:r>
          </a:p>
        </p:txBody>
      </p:sp>
      <p:pic>
        <p:nvPicPr>
          <p:cNvPr id="7" name="Picture 6">
            <a:extLst>
              <a:ext uri="{FF2B5EF4-FFF2-40B4-BE49-F238E27FC236}">
                <a16:creationId xmlns:a16="http://schemas.microsoft.com/office/drawing/2014/main" id="{3A1B89AA-672A-D0E5-08F9-E361127B6BD6}"/>
              </a:ext>
            </a:extLst>
          </p:cNvPr>
          <p:cNvPicPr>
            <a:picLocks noChangeAspect="1"/>
          </p:cNvPicPr>
          <p:nvPr/>
        </p:nvPicPr>
        <p:blipFill>
          <a:blip r:embed="rId3"/>
          <a:stretch>
            <a:fillRect/>
          </a:stretch>
        </p:blipFill>
        <p:spPr>
          <a:xfrm>
            <a:off x="6530356" y="5828486"/>
            <a:ext cx="5175953" cy="780356"/>
          </a:xfrm>
          <a:prstGeom prst="rect">
            <a:avLst/>
          </a:prstGeom>
        </p:spPr>
      </p:pic>
    </p:spTree>
    <p:extLst>
      <p:ext uri="{BB962C8B-B14F-4D97-AF65-F5344CB8AC3E}">
        <p14:creationId xmlns:p14="http://schemas.microsoft.com/office/powerpoint/2010/main" val="1842272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37914" y="591197"/>
            <a:ext cx="8082265" cy="5711761"/>
          </a:xfrm>
        </p:spPr>
        <p:txBody>
          <a:bodyPr rtlCol="0">
            <a:noAutofit/>
          </a:bodyPr>
          <a:lstStyle/>
          <a:p>
            <a:pPr marL="514350" indent="-514350">
              <a:spcBef>
                <a:spcPts val="0"/>
              </a:spcBef>
              <a:spcAft>
                <a:spcPts val="1200"/>
              </a:spcAft>
              <a:buClr>
                <a:srgbClr val="FFC000"/>
              </a:buClr>
              <a:buFont typeface="+mj-lt"/>
              <a:buAutoNum type="arabicPeriod"/>
            </a:pPr>
            <a:r>
              <a:rPr lang="en-US" sz="3000" b="1" dirty="0">
                <a:latin typeface="Arial" panose="020B0604020202020204" pitchFamily="34" charset="0"/>
                <a:cs typeface="Arial" panose="020B0604020202020204" pitchFamily="34" charset="0"/>
              </a:rPr>
              <a:t>The non-Delta-9 cannabinoid analogs represent the </a:t>
            </a:r>
            <a:r>
              <a:rPr lang="en-US" sz="3000" b="1" u="sng" dirty="0">
                <a:latin typeface="Arial" panose="020B0604020202020204" pitchFamily="34" charset="0"/>
                <a:cs typeface="Arial" panose="020B0604020202020204" pitchFamily="34" charset="0"/>
              </a:rPr>
              <a:t>wild west</a:t>
            </a:r>
            <a:r>
              <a:rPr lang="en-US" sz="3000" b="1" dirty="0">
                <a:latin typeface="Arial" panose="020B0604020202020204" pitchFamily="34" charset="0"/>
                <a:cs typeface="Arial" panose="020B0604020202020204" pitchFamily="34" charset="0"/>
              </a:rPr>
              <a:t> in the marketplace and mostly </a:t>
            </a:r>
            <a:r>
              <a:rPr lang="en-US" sz="3000" b="1" u="sng" dirty="0">
                <a:latin typeface="Arial" panose="020B0604020202020204" pitchFamily="34" charset="0"/>
                <a:cs typeface="Arial" panose="020B0604020202020204" pitchFamily="34" charset="0"/>
              </a:rPr>
              <a:t>unchartered territory</a:t>
            </a:r>
            <a:r>
              <a:rPr lang="en-US" sz="3000" b="1" dirty="0">
                <a:latin typeface="Arial" panose="020B0604020202020204" pitchFamily="34" charset="0"/>
                <a:cs typeface="Arial" panose="020B0604020202020204" pitchFamily="34" charset="0"/>
              </a:rPr>
              <a:t> in terms of research.</a:t>
            </a:r>
          </a:p>
          <a:p>
            <a:pPr marL="514350" indent="-514350">
              <a:spcBef>
                <a:spcPts val="0"/>
              </a:spcBef>
              <a:spcAft>
                <a:spcPts val="1200"/>
              </a:spcAft>
              <a:buClr>
                <a:srgbClr val="FFC000"/>
              </a:buClr>
              <a:buFont typeface="+mj-lt"/>
              <a:buAutoNum type="arabicPeriod"/>
            </a:pPr>
            <a:r>
              <a:rPr lang="en-US" sz="3000" b="1" dirty="0">
                <a:latin typeface="Arial" panose="020B0604020202020204" pitchFamily="34" charset="0"/>
                <a:cs typeface="Arial" panose="020B0604020202020204" pitchFamily="34" charset="0"/>
              </a:rPr>
              <a:t>The manufacturing process can lead to toxic products being consumed.</a:t>
            </a:r>
          </a:p>
          <a:p>
            <a:pPr marL="514350" indent="-514350">
              <a:spcBef>
                <a:spcPts val="0"/>
              </a:spcBef>
              <a:spcAft>
                <a:spcPts val="1200"/>
              </a:spcAft>
              <a:buClr>
                <a:srgbClr val="FFC000"/>
              </a:buClr>
              <a:buFont typeface="+mj-lt"/>
              <a:buAutoNum type="arabicPeriod"/>
            </a:pPr>
            <a:r>
              <a:rPr lang="en-US" sz="3000" b="1" dirty="0">
                <a:latin typeface="Arial" panose="020B0604020202020204" pitchFamily="34" charset="0"/>
                <a:cs typeface="Arial" panose="020B0604020202020204" pitchFamily="34" charset="0"/>
              </a:rPr>
              <a:t>Regardless of the type of cannabinoid consumed, “heavy” consumption of any cannabinoid likely contributes to more short- and long-term harms compared to “light” consumption.</a:t>
            </a:r>
          </a:p>
        </p:txBody>
      </p:sp>
      <p:pic>
        <p:nvPicPr>
          <p:cNvPr id="6" name="Picture 2" descr="C:\Users\winte001\Desktop\pi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4758" y="66908"/>
            <a:ext cx="3068370" cy="241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3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572736" y="1482246"/>
            <a:ext cx="10374664"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7663" marR="0" lvl="1" indent="0" algn="l" defTabSz="914400" rtl="0" eaLnBrk="0" fontAlgn="base" latinLnBrk="0" hangingPunct="0">
              <a:lnSpc>
                <a:spcPct val="100000"/>
              </a:lnSpc>
              <a:spcBef>
                <a:spcPts val="0"/>
              </a:spcBef>
              <a:spcAft>
                <a:spcPts val="600"/>
              </a:spcAft>
              <a:buClr>
                <a:srgbClr val="FFC000"/>
              </a:buClr>
              <a:buSzTx/>
              <a:buFont typeface="Monotype Sorts" pitchFamily="2" charset="2"/>
              <a:buNone/>
              <a:tabLst/>
              <a:defRPr/>
            </a:pPr>
            <a:r>
              <a:rPr kumimoji="1"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lang="en-US" sz="3200" b="1" dirty="0">
                <a:solidFill>
                  <a:srgbClr val="000000"/>
                </a:solidFill>
                <a:latin typeface="Arial" panose="020B0604020202020204" pitchFamily="34" charset="0"/>
                <a:cs typeface="Arial" panose="020B0604020202020204" pitchFamily="34" charset="0"/>
              </a:rPr>
              <a:t>Research publication:</a:t>
            </a:r>
          </a:p>
          <a:p>
            <a:pPr marL="347663" lvl="1" indent="0" eaLnBrk="0" fontAlgn="base" hangingPunct="0">
              <a:spcBef>
                <a:spcPts val="0"/>
              </a:spcBef>
              <a:spcAft>
                <a:spcPts val="600"/>
              </a:spcAft>
              <a:buClr>
                <a:srgbClr val="FFC000"/>
              </a:buClr>
              <a:buNone/>
              <a:defRPr/>
            </a:pPr>
            <a:r>
              <a:rPr lang="en-US" dirty="0" err="1"/>
              <a:t>Shahbazi</a:t>
            </a:r>
            <a:r>
              <a:rPr lang="en-US" dirty="0"/>
              <a:t>, F., </a:t>
            </a:r>
            <a:r>
              <a:rPr lang="en-US" dirty="0" err="1"/>
              <a:t>Grandi</a:t>
            </a:r>
            <a:r>
              <a:rPr lang="en-US" dirty="0"/>
              <a:t>, V., Banerjee, A., &amp; </a:t>
            </a:r>
            <a:r>
              <a:rPr lang="en-US" dirty="0" err="1"/>
              <a:t>Trant</a:t>
            </a:r>
            <a:r>
              <a:rPr lang="en-US" dirty="0"/>
              <a:t>, J. F. (2020). Cannabinoids and cannabinoid receptors: The story so far. </a:t>
            </a:r>
            <a:r>
              <a:rPr lang="en-US" i="1" dirty="0" err="1"/>
              <a:t>IScience</a:t>
            </a:r>
            <a:r>
              <a:rPr lang="en-US" dirty="0"/>
              <a:t>, </a:t>
            </a:r>
            <a:r>
              <a:rPr lang="en-US" i="1" dirty="0"/>
              <a:t>23 </a:t>
            </a:r>
            <a:r>
              <a:rPr lang="en-US" dirty="0"/>
              <a:t>(7).</a:t>
            </a:r>
          </a:p>
          <a:p>
            <a:pPr marL="347663" lvl="1" indent="0" eaLnBrk="0" fontAlgn="base" hangingPunct="0">
              <a:spcBef>
                <a:spcPts val="0"/>
              </a:spcBef>
              <a:spcAft>
                <a:spcPts val="600"/>
              </a:spcAft>
              <a:buClr>
                <a:srgbClr val="FFC000"/>
              </a:buClr>
              <a:buNone/>
              <a:defRPr/>
            </a:pPr>
            <a:endParaRPr kumimoji="1"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7663" marR="0" lvl="0" indent="0" algn="l" defTabSz="914400" rtl="0" eaLnBrk="0" fontAlgn="base" latinLnBrk="0" hangingPunct="0">
              <a:lnSpc>
                <a:spcPct val="100000"/>
              </a:lnSpc>
              <a:spcBef>
                <a:spcPts val="0"/>
              </a:spcBef>
              <a:spcAft>
                <a:spcPts val="600"/>
              </a:spcAft>
              <a:buClr>
                <a:srgbClr val="FFCC00"/>
              </a:buClr>
              <a:buSzTx/>
              <a:buFont typeface="Monotype Sorts" pitchFamily="2" charset="2"/>
              <a:buNone/>
              <a:tabLst/>
              <a:defRPr/>
            </a:pPr>
            <a:endParaRPr kumimoji="1"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7663" marR="0" lvl="0" indent="0" algn="l" defTabSz="914400" rtl="0" eaLnBrk="0" fontAlgn="base" latinLnBrk="0" hangingPunct="0">
              <a:lnSpc>
                <a:spcPct val="100000"/>
              </a:lnSpc>
              <a:spcBef>
                <a:spcPts val="0"/>
              </a:spcBef>
              <a:spcAft>
                <a:spcPts val="600"/>
              </a:spcAft>
              <a:buClr>
                <a:srgbClr val="FFCC00"/>
              </a:buClr>
              <a:buSzTx/>
              <a:buFont typeface="Monotype Sorts" pitchFamily="2" charset="2"/>
              <a:buNone/>
              <a:tabLst/>
              <a:defRPr/>
            </a:pPr>
            <a:r>
              <a:rPr kumimoji="1" lang="en-US" altLang="en-US"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 </a:t>
            </a:r>
            <a:r>
              <a:rPr kumimoji="1" lang="en-US"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Web site </a:t>
            </a:r>
            <a:r>
              <a:rPr kumimoji="1"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caution – it’s a vaping site)</a:t>
            </a:r>
            <a:r>
              <a:rPr kumimoji="1"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1" lang="en-US" sz="2000" b="1" i="0" u="sng"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4488" lvl="0" indent="0" eaLnBrk="0" fontAlgn="base" hangingPunct="0">
              <a:spcBef>
                <a:spcPts val="0"/>
              </a:spcBef>
              <a:spcAft>
                <a:spcPts val="600"/>
              </a:spcAft>
              <a:buClr>
                <a:srgbClr val="FFCC00"/>
              </a:buClr>
              <a:buNone/>
              <a:defRPr/>
            </a:pPr>
            <a:r>
              <a:rPr lang="en-US" sz="2800" dirty="0"/>
              <a:t>https://vaping360.com/learn/strongest-cannabinoid-thc-delta-variants/</a:t>
            </a:r>
            <a:endParaRPr lang="en-US" sz="2800" dirty="0">
              <a:hlinkClick r:id="rId3"/>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540" y="3081700"/>
            <a:ext cx="3814259" cy="978148"/>
          </a:xfrm>
          <a:prstGeom prst="rect">
            <a:avLst/>
          </a:prstGeom>
        </p:spPr>
      </p:pic>
      <p:sp>
        <p:nvSpPr>
          <p:cNvPr id="6" name="TextBox 5"/>
          <p:cNvSpPr txBox="1"/>
          <p:nvPr/>
        </p:nvSpPr>
        <p:spPr>
          <a:xfrm>
            <a:off x="2332153" y="382142"/>
            <a:ext cx="7315200" cy="769421"/>
          </a:xfrm>
          <a:prstGeom prst="rect">
            <a:avLst/>
          </a:prstGeom>
          <a:solidFill>
            <a:srgbClr val="92D050"/>
          </a:solidFill>
        </p:spPr>
        <p:txBody>
          <a:bodyPr wrap="square" lIns="91422" tIns="45710" rIns="91422" bIns="45710">
            <a:spAutoFit/>
          </a:bodyPr>
          <a:lstStyle/>
          <a:p>
            <a:pPr marL="0" marR="0" lvl="0" indent="0" algn="ctr" defTabSz="457110" rtl="0" eaLnBrk="0" fontAlgn="auto" latinLnBrk="0" hangingPunct="0">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uLnTx/>
                <a:uFillTx/>
                <a:latin typeface="Arial Black" panose="020B0A04020102020204" pitchFamily="34" charset="0"/>
                <a:cs typeface="Arial" pitchFamily="34" charset="0"/>
              </a:rPr>
              <a:t>Suggested Resources</a:t>
            </a:r>
          </a:p>
        </p:txBody>
      </p:sp>
    </p:spTree>
    <p:extLst>
      <p:ext uri="{BB962C8B-B14F-4D97-AF65-F5344CB8AC3E}">
        <p14:creationId xmlns:p14="http://schemas.microsoft.com/office/powerpoint/2010/main" val="1457050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09A9-07E2-FDA8-70AD-96D9F83C138E}"/>
              </a:ext>
            </a:extLst>
          </p:cNvPr>
          <p:cNvSpPr>
            <a:spLocks noGrp="1"/>
          </p:cNvSpPr>
          <p:nvPr>
            <p:ph type="title"/>
          </p:nvPr>
        </p:nvSpPr>
        <p:spPr>
          <a:xfrm>
            <a:off x="295909" y="1767007"/>
            <a:ext cx="11600180" cy="1661993"/>
          </a:xfrm>
        </p:spPr>
        <p:txBody>
          <a:bodyPr/>
          <a:lstStyle/>
          <a:p>
            <a:pPr algn="ctr"/>
            <a:r>
              <a:rPr lang="en-US" sz="5400" dirty="0"/>
              <a:t>Marketing and Retail Availability of Semisynthetic Cannabinoids</a:t>
            </a:r>
          </a:p>
        </p:txBody>
      </p:sp>
      <p:sp>
        <p:nvSpPr>
          <p:cNvPr id="4" name="TextBox 3">
            <a:extLst>
              <a:ext uri="{FF2B5EF4-FFF2-40B4-BE49-F238E27FC236}">
                <a16:creationId xmlns:a16="http://schemas.microsoft.com/office/drawing/2014/main" id="{FBE749AD-9A7E-0EA5-BD47-12588EA2531E}"/>
              </a:ext>
            </a:extLst>
          </p:cNvPr>
          <p:cNvSpPr txBox="1"/>
          <p:nvPr/>
        </p:nvSpPr>
        <p:spPr>
          <a:xfrm>
            <a:off x="1743940" y="3985643"/>
            <a:ext cx="870411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Matthew Rossheim, PhD, MPH, CPH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University of North Texas Health Science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School of Public Health</a:t>
            </a:r>
          </a:p>
        </p:txBody>
      </p:sp>
      <p:pic>
        <p:nvPicPr>
          <p:cNvPr id="5" name="Picture 2" descr="See the source image">
            <a:extLst>
              <a:ext uri="{FF2B5EF4-FFF2-40B4-BE49-F238E27FC236}">
                <a16:creationId xmlns:a16="http://schemas.microsoft.com/office/drawing/2014/main" id="{4C8C6D44-41F2-143C-B1C1-FCA6A5A5B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2975" y="301236"/>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447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7603" y="-74675"/>
            <a:ext cx="3297554" cy="695960"/>
          </a:xfrm>
          <a:prstGeom prst="rect">
            <a:avLst/>
          </a:prstGeom>
        </p:spPr>
        <p:txBody>
          <a:bodyPr vert="horz" wrap="square" lIns="0" tIns="12700" rIns="0" bIns="0" rtlCol="0">
            <a:spAutoFit/>
          </a:bodyPr>
          <a:lstStyle/>
          <a:p>
            <a:pPr marL="12700">
              <a:lnSpc>
                <a:spcPct val="100000"/>
              </a:lnSpc>
              <a:spcBef>
                <a:spcPts val="100"/>
              </a:spcBef>
            </a:pPr>
            <a:r>
              <a:rPr spc="60" dirty="0"/>
              <a:t>2018</a:t>
            </a:r>
            <a:r>
              <a:rPr spc="-145" dirty="0"/>
              <a:t> </a:t>
            </a:r>
            <a:r>
              <a:rPr dirty="0"/>
              <a:t>Farm</a:t>
            </a:r>
            <a:r>
              <a:rPr spc="-140" dirty="0"/>
              <a:t> </a:t>
            </a:r>
            <a:r>
              <a:rPr spc="-20" dirty="0"/>
              <a:t>Bill</a:t>
            </a:r>
          </a:p>
        </p:txBody>
      </p:sp>
      <p:sp>
        <p:nvSpPr>
          <p:cNvPr id="3" name="object 3"/>
          <p:cNvSpPr txBox="1"/>
          <p:nvPr/>
        </p:nvSpPr>
        <p:spPr>
          <a:xfrm>
            <a:off x="2117995" y="2537460"/>
            <a:ext cx="1687830" cy="421640"/>
          </a:xfrm>
          <a:prstGeom prst="rect">
            <a:avLst/>
          </a:prstGeom>
        </p:spPr>
        <p:txBody>
          <a:bodyPr vert="horz" wrap="square" lIns="0" tIns="12700" rIns="0" bIns="0" rtlCol="0">
            <a:spAutoFit/>
          </a:bodyPr>
          <a:lstStyle/>
          <a:p>
            <a:pPr marL="12700">
              <a:lnSpc>
                <a:spcPct val="100000"/>
              </a:lnSpc>
              <a:spcBef>
                <a:spcPts val="100"/>
              </a:spcBef>
            </a:pPr>
            <a:r>
              <a:rPr sz="2600" spc="114" dirty="0">
                <a:latin typeface="Calibri"/>
                <a:cs typeface="Calibri"/>
              </a:rPr>
              <a:t>“Cannabis”</a:t>
            </a:r>
            <a:endParaRPr sz="2600">
              <a:latin typeface="Calibri"/>
              <a:cs typeface="Calibri"/>
            </a:endParaRPr>
          </a:p>
        </p:txBody>
      </p:sp>
      <p:grpSp>
        <p:nvGrpSpPr>
          <p:cNvPr id="4" name="object 4"/>
          <p:cNvGrpSpPr/>
          <p:nvPr/>
        </p:nvGrpSpPr>
        <p:grpSpPr>
          <a:xfrm>
            <a:off x="4584933" y="2306593"/>
            <a:ext cx="1748155" cy="979805"/>
            <a:chOff x="4584933" y="2306593"/>
            <a:chExt cx="1748155" cy="979805"/>
          </a:xfrm>
        </p:grpSpPr>
        <p:sp>
          <p:nvSpPr>
            <p:cNvPr id="5" name="object 5"/>
            <p:cNvSpPr/>
            <p:nvPr/>
          </p:nvSpPr>
          <p:spPr>
            <a:xfrm>
              <a:off x="4594458" y="2316118"/>
              <a:ext cx="1729105" cy="960755"/>
            </a:xfrm>
            <a:custGeom>
              <a:avLst/>
              <a:gdLst/>
              <a:ahLst/>
              <a:cxnLst/>
              <a:rect l="l" t="t" r="r" b="b"/>
              <a:pathLst>
                <a:path w="1729104" h="960754">
                  <a:moveTo>
                    <a:pt x="1632832" y="0"/>
                  </a:moveTo>
                  <a:lnTo>
                    <a:pt x="96048" y="0"/>
                  </a:lnTo>
                  <a:lnTo>
                    <a:pt x="58662" y="7547"/>
                  </a:lnTo>
                  <a:lnTo>
                    <a:pt x="28131" y="28131"/>
                  </a:lnTo>
                  <a:lnTo>
                    <a:pt x="7547" y="58662"/>
                  </a:lnTo>
                  <a:lnTo>
                    <a:pt x="0" y="96048"/>
                  </a:lnTo>
                  <a:lnTo>
                    <a:pt x="0" y="864440"/>
                  </a:lnTo>
                  <a:lnTo>
                    <a:pt x="7547" y="901827"/>
                  </a:lnTo>
                  <a:lnTo>
                    <a:pt x="28131" y="932357"/>
                  </a:lnTo>
                  <a:lnTo>
                    <a:pt x="58662" y="952941"/>
                  </a:lnTo>
                  <a:lnTo>
                    <a:pt x="96048" y="960489"/>
                  </a:lnTo>
                  <a:lnTo>
                    <a:pt x="1632832" y="960489"/>
                  </a:lnTo>
                  <a:lnTo>
                    <a:pt x="1670219" y="952941"/>
                  </a:lnTo>
                  <a:lnTo>
                    <a:pt x="1700749" y="932357"/>
                  </a:lnTo>
                  <a:lnTo>
                    <a:pt x="1721333" y="901827"/>
                  </a:lnTo>
                  <a:lnTo>
                    <a:pt x="1728881" y="864440"/>
                  </a:lnTo>
                  <a:lnTo>
                    <a:pt x="1728881" y="96048"/>
                  </a:lnTo>
                  <a:lnTo>
                    <a:pt x="1721333" y="58662"/>
                  </a:lnTo>
                  <a:lnTo>
                    <a:pt x="1700749" y="28131"/>
                  </a:lnTo>
                  <a:lnTo>
                    <a:pt x="1670219" y="7547"/>
                  </a:lnTo>
                  <a:lnTo>
                    <a:pt x="1632832" y="0"/>
                  </a:lnTo>
                  <a:close/>
                </a:path>
              </a:pathLst>
            </a:custGeom>
            <a:solidFill>
              <a:srgbClr val="CCD2D8">
                <a:alpha val="90199"/>
              </a:srgbClr>
            </a:solidFill>
          </p:spPr>
          <p:txBody>
            <a:bodyPr wrap="square" lIns="0" tIns="0" rIns="0" bIns="0" rtlCol="0"/>
            <a:lstStyle/>
            <a:p>
              <a:endParaRPr/>
            </a:p>
          </p:txBody>
        </p:sp>
        <p:sp>
          <p:nvSpPr>
            <p:cNvPr id="6" name="object 6"/>
            <p:cNvSpPr/>
            <p:nvPr/>
          </p:nvSpPr>
          <p:spPr>
            <a:xfrm>
              <a:off x="4594458" y="2316118"/>
              <a:ext cx="1729105" cy="960755"/>
            </a:xfrm>
            <a:custGeom>
              <a:avLst/>
              <a:gdLst/>
              <a:ahLst/>
              <a:cxnLst/>
              <a:rect l="l" t="t" r="r" b="b"/>
              <a:pathLst>
                <a:path w="1729104" h="960754">
                  <a:moveTo>
                    <a:pt x="0" y="96049"/>
                  </a:moveTo>
                  <a:lnTo>
                    <a:pt x="7548" y="58662"/>
                  </a:lnTo>
                  <a:lnTo>
                    <a:pt x="28132" y="28132"/>
                  </a:lnTo>
                  <a:lnTo>
                    <a:pt x="58662" y="7548"/>
                  </a:lnTo>
                  <a:lnTo>
                    <a:pt x="96049" y="0"/>
                  </a:lnTo>
                  <a:lnTo>
                    <a:pt x="1632833" y="0"/>
                  </a:lnTo>
                  <a:lnTo>
                    <a:pt x="1670219" y="7548"/>
                  </a:lnTo>
                  <a:lnTo>
                    <a:pt x="1700749" y="28132"/>
                  </a:lnTo>
                  <a:lnTo>
                    <a:pt x="1721333" y="58662"/>
                  </a:lnTo>
                  <a:lnTo>
                    <a:pt x="1728882" y="96049"/>
                  </a:lnTo>
                  <a:lnTo>
                    <a:pt x="1728882" y="864441"/>
                  </a:lnTo>
                  <a:lnTo>
                    <a:pt x="1721333" y="901827"/>
                  </a:lnTo>
                  <a:lnTo>
                    <a:pt x="1700749" y="932357"/>
                  </a:lnTo>
                  <a:lnTo>
                    <a:pt x="1670219" y="952942"/>
                  </a:lnTo>
                  <a:lnTo>
                    <a:pt x="1632833" y="960490"/>
                  </a:lnTo>
                  <a:lnTo>
                    <a:pt x="96049" y="960490"/>
                  </a:lnTo>
                  <a:lnTo>
                    <a:pt x="58662" y="952942"/>
                  </a:lnTo>
                  <a:lnTo>
                    <a:pt x="28132" y="932357"/>
                  </a:lnTo>
                  <a:lnTo>
                    <a:pt x="7548" y="901827"/>
                  </a:lnTo>
                  <a:lnTo>
                    <a:pt x="0" y="864441"/>
                  </a:lnTo>
                  <a:lnTo>
                    <a:pt x="0" y="96049"/>
                  </a:lnTo>
                  <a:close/>
                </a:path>
              </a:pathLst>
            </a:custGeom>
            <a:ln w="19050">
              <a:solidFill>
                <a:srgbClr val="CCD2D8"/>
              </a:solidFill>
            </a:ln>
          </p:spPr>
          <p:txBody>
            <a:bodyPr wrap="square" lIns="0" tIns="0" rIns="0" bIns="0" rtlCol="0"/>
            <a:lstStyle/>
            <a:p>
              <a:endParaRPr/>
            </a:p>
          </p:txBody>
        </p:sp>
      </p:grpSp>
      <p:sp>
        <p:nvSpPr>
          <p:cNvPr id="7" name="object 7"/>
          <p:cNvSpPr txBox="1"/>
          <p:nvPr/>
        </p:nvSpPr>
        <p:spPr>
          <a:xfrm>
            <a:off x="4861458" y="2537460"/>
            <a:ext cx="1195070" cy="421640"/>
          </a:xfrm>
          <a:prstGeom prst="rect">
            <a:avLst/>
          </a:prstGeom>
        </p:spPr>
        <p:txBody>
          <a:bodyPr vert="horz" wrap="square" lIns="0" tIns="12700" rIns="0" bIns="0" rtlCol="0">
            <a:spAutoFit/>
          </a:bodyPr>
          <a:lstStyle/>
          <a:p>
            <a:pPr marL="12700">
              <a:lnSpc>
                <a:spcPct val="100000"/>
              </a:lnSpc>
              <a:spcBef>
                <a:spcPts val="100"/>
              </a:spcBef>
            </a:pPr>
            <a:r>
              <a:rPr sz="2600" spc="95" dirty="0">
                <a:latin typeface="Calibri"/>
                <a:cs typeface="Calibri"/>
              </a:rPr>
              <a:t>“Hemp”</a:t>
            </a:r>
            <a:endParaRPr sz="2600">
              <a:latin typeface="Calibri"/>
              <a:cs typeface="Calibri"/>
            </a:endParaRPr>
          </a:p>
        </p:txBody>
      </p:sp>
      <p:grpSp>
        <p:nvGrpSpPr>
          <p:cNvPr id="8" name="object 8"/>
          <p:cNvGrpSpPr/>
          <p:nvPr/>
        </p:nvGrpSpPr>
        <p:grpSpPr>
          <a:xfrm>
            <a:off x="1981348" y="4330965"/>
            <a:ext cx="4341495" cy="2444750"/>
            <a:chOff x="1981348" y="4330965"/>
            <a:chExt cx="4341495" cy="2444750"/>
          </a:xfrm>
        </p:grpSpPr>
        <p:sp>
          <p:nvSpPr>
            <p:cNvPr id="9" name="object 9"/>
            <p:cNvSpPr/>
            <p:nvPr/>
          </p:nvSpPr>
          <p:spPr>
            <a:xfrm>
              <a:off x="3791793" y="6045574"/>
              <a:ext cx="720725" cy="720725"/>
            </a:xfrm>
            <a:custGeom>
              <a:avLst/>
              <a:gdLst/>
              <a:ahLst/>
              <a:cxnLst/>
              <a:rect l="l" t="t" r="r" b="b"/>
              <a:pathLst>
                <a:path w="720725" h="720725">
                  <a:moveTo>
                    <a:pt x="360183" y="0"/>
                  </a:moveTo>
                  <a:lnTo>
                    <a:pt x="0" y="720367"/>
                  </a:lnTo>
                  <a:lnTo>
                    <a:pt x="720366" y="720367"/>
                  </a:lnTo>
                  <a:lnTo>
                    <a:pt x="360183" y="0"/>
                  </a:lnTo>
                  <a:close/>
                </a:path>
              </a:pathLst>
            </a:custGeom>
            <a:solidFill>
              <a:srgbClr val="CCD2D8">
                <a:alpha val="90199"/>
              </a:srgbClr>
            </a:solidFill>
          </p:spPr>
          <p:txBody>
            <a:bodyPr wrap="square" lIns="0" tIns="0" rIns="0" bIns="0" rtlCol="0"/>
            <a:lstStyle/>
            <a:p>
              <a:endParaRPr/>
            </a:p>
          </p:txBody>
        </p:sp>
        <p:sp>
          <p:nvSpPr>
            <p:cNvPr id="10" name="object 10"/>
            <p:cNvSpPr/>
            <p:nvPr/>
          </p:nvSpPr>
          <p:spPr>
            <a:xfrm>
              <a:off x="3791793" y="6045574"/>
              <a:ext cx="720725" cy="720725"/>
            </a:xfrm>
            <a:custGeom>
              <a:avLst/>
              <a:gdLst/>
              <a:ahLst/>
              <a:cxnLst/>
              <a:rect l="l" t="t" r="r" b="b"/>
              <a:pathLst>
                <a:path w="720725" h="720725">
                  <a:moveTo>
                    <a:pt x="0" y="720367"/>
                  </a:moveTo>
                  <a:lnTo>
                    <a:pt x="360183" y="0"/>
                  </a:lnTo>
                  <a:lnTo>
                    <a:pt x="720367" y="720367"/>
                  </a:lnTo>
                  <a:lnTo>
                    <a:pt x="0" y="720367"/>
                  </a:lnTo>
                  <a:close/>
                </a:path>
              </a:pathLst>
            </a:custGeom>
            <a:ln w="19050">
              <a:solidFill>
                <a:srgbClr val="CCD2D8"/>
              </a:solidFill>
            </a:ln>
          </p:spPr>
          <p:txBody>
            <a:bodyPr wrap="square" lIns="0" tIns="0" rIns="0" bIns="0" rtlCol="0"/>
            <a:lstStyle/>
            <a:p>
              <a:endParaRPr/>
            </a:p>
          </p:txBody>
        </p:sp>
        <p:sp>
          <p:nvSpPr>
            <p:cNvPr id="11" name="object 11"/>
            <p:cNvSpPr/>
            <p:nvPr/>
          </p:nvSpPr>
          <p:spPr>
            <a:xfrm>
              <a:off x="1990873" y="5804013"/>
              <a:ext cx="4322445" cy="292100"/>
            </a:xfrm>
            <a:custGeom>
              <a:avLst/>
              <a:gdLst/>
              <a:ahLst/>
              <a:cxnLst/>
              <a:rect l="l" t="t" r="r" b="b"/>
              <a:pathLst>
                <a:path w="4322445" h="292100">
                  <a:moveTo>
                    <a:pt x="4322204" y="0"/>
                  </a:moveTo>
                  <a:lnTo>
                    <a:pt x="0" y="0"/>
                  </a:lnTo>
                  <a:lnTo>
                    <a:pt x="0" y="291989"/>
                  </a:lnTo>
                  <a:lnTo>
                    <a:pt x="4322204" y="291989"/>
                  </a:lnTo>
                  <a:lnTo>
                    <a:pt x="4322204" y="0"/>
                  </a:lnTo>
                  <a:close/>
                </a:path>
              </a:pathLst>
            </a:custGeom>
            <a:solidFill>
              <a:srgbClr val="CCD2D8">
                <a:alpha val="90199"/>
              </a:srgbClr>
            </a:solidFill>
          </p:spPr>
          <p:txBody>
            <a:bodyPr wrap="square" lIns="0" tIns="0" rIns="0" bIns="0" rtlCol="0"/>
            <a:lstStyle/>
            <a:p>
              <a:endParaRPr/>
            </a:p>
          </p:txBody>
        </p:sp>
        <p:sp>
          <p:nvSpPr>
            <p:cNvPr id="12" name="object 12"/>
            <p:cNvSpPr/>
            <p:nvPr/>
          </p:nvSpPr>
          <p:spPr>
            <a:xfrm>
              <a:off x="1990873" y="5804013"/>
              <a:ext cx="4322445" cy="292100"/>
            </a:xfrm>
            <a:custGeom>
              <a:avLst/>
              <a:gdLst/>
              <a:ahLst/>
              <a:cxnLst/>
              <a:rect l="l" t="t" r="r" b="b"/>
              <a:pathLst>
                <a:path w="4322445" h="292100">
                  <a:moveTo>
                    <a:pt x="0" y="0"/>
                  </a:moveTo>
                  <a:lnTo>
                    <a:pt x="4322205" y="0"/>
                  </a:lnTo>
                  <a:lnTo>
                    <a:pt x="4322205" y="291989"/>
                  </a:lnTo>
                  <a:lnTo>
                    <a:pt x="0" y="291989"/>
                  </a:lnTo>
                  <a:lnTo>
                    <a:pt x="0" y="0"/>
                  </a:lnTo>
                  <a:close/>
                </a:path>
              </a:pathLst>
            </a:custGeom>
            <a:ln w="19050">
              <a:solidFill>
                <a:srgbClr val="CCD2D8"/>
              </a:solidFill>
            </a:ln>
          </p:spPr>
          <p:txBody>
            <a:bodyPr wrap="square" lIns="0" tIns="0" rIns="0" bIns="0" rtlCol="0"/>
            <a:lstStyle/>
            <a:p>
              <a:endParaRPr/>
            </a:p>
          </p:txBody>
        </p:sp>
        <p:sp>
          <p:nvSpPr>
            <p:cNvPr id="13" name="object 13"/>
            <p:cNvSpPr/>
            <p:nvPr/>
          </p:nvSpPr>
          <p:spPr>
            <a:xfrm>
              <a:off x="2038898" y="4340490"/>
              <a:ext cx="1729105" cy="1450975"/>
            </a:xfrm>
            <a:custGeom>
              <a:avLst/>
              <a:gdLst/>
              <a:ahLst/>
              <a:cxnLst/>
              <a:rect l="l" t="t" r="r" b="b"/>
              <a:pathLst>
                <a:path w="1729104" h="1450975">
                  <a:moveTo>
                    <a:pt x="1487089" y="0"/>
                  </a:moveTo>
                  <a:lnTo>
                    <a:pt x="241792" y="0"/>
                  </a:lnTo>
                  <a:lnTo>
                    <a:pt x="193063" y="4912"/>
                  </a:lnTo>
                  <a:lnTo>
                    <a:pt x="147676" y="19001"/>
                  </a:lnTo>
                  <a:lnTo>
                    <a:pt x="106604" y="41294"/>
                  </a:lnTo>
                  <a:lnTo>
                    <a:pt x="70819" y="70819"/>
                  </a:lnTo>
                  <a:lnTo>
                    <a:pt x="41294" y="106603"/>
                  </a:lnTo>
                  <a:lnTo>
                    <a:pt x="19001" y="147675"/>
                  </a:lnTo>
                  <a:lnTo>
                    <a:pt x="4912" y="193062"/>
                  </a:lnTo>
                  <a:lnTo>
                    <a:pt x="0" y="241791"/>
                  </a:lnTo>
                  <a:lnTo>
                    <a:pt x="0" y="1208925"/>
                  </a:lnTo>
                  <a:lnTo>
                    <a:pt x="4912" y="1257655"/>
                  </a:lnTo>
                  <a:lnTo>
                    <a:pt x="19001" y="1303042"/>
                  </a:lnTo>
                  <a:lnTo>
                    <a:pt x="41294" y="1344114"/>
                  </a:lnTo>
                  <a:lnTo>
                    <a:pt x="70819" y="1379899"/>
                  </a:lnTo>
                  <a:lnTo>
                    <a:pt x="106604" y="1409424"/>
                  </a:lnTo>
                  <a:lnTo>
                    <a:pt x="147676" y="1431717"/>
                  </a:lnTo>
                  <a:lnTo>
                    <a:pt x="193063" y="1445806"/>
                  </a:lnTo>
                  <a:lnTo>
                    <a:pt x="241792" y="1450718"/>
                  </a:lnTo>
                  <a:lnTo>
                    <a:pt x="1487089" y="1450718"/>
                  </a:lnTo>
                  <a:lnTo>
                    <a:pt x="1535819" y="1445806"/>
                  </a:lnTo>
                  <a:lnTo>
                    <a:pt x="1581206" y="1431717"/>
                  </a:lnTo>
                  <a:lnTo>
                    <a:pt x="1622278" y="1409424"/>
                  </a:lnTo>
                  <a:lnTo>
                    <a:pt x="1658063" y="1379899"/>
                  </a:lnTo>
                  <a:lnTo>
                    <a:pt x="1687588" y="1344114"/>
                  </a:lnTo>
                  <a:lnTo>
                    <a:pt x="1709881" y="1303042"/>
                  </a:lnTo>
                  <a:lnTo>
                    <a:pt x="1723970" y="1257655"/>
                  </a:lnTo>
                  <a:lnTo>
                    <a:pt x="1728882" y="1208925"/>
                  </a:lnTo>
                  <a:lnTo>
                    <a:pt x="1728882" y="241791"/>
                  </a:lnTo>
                  <a:lnTo>
                    <a:pt x="1723970" y="193062"/>
                  </a:lnTo>
                  <a:lnTo>
                    <a:pt x="1709881" y="147675"/>
                  </a:lnTo>
                  <a:lnTo>
                    <a:pt x="1687588" y="106603"/>
                  </a:lnTo>
                  <a:lnTo>
                    <a:pt x="1658063" y="70819"/>
                  </a:lnTo>
                  <a:lnTo>
                    <a:pt x="1622278" y="41294"/>
                  </a:lnTo>
                  <a:lnTo>
                    <a:pt x="1581206" y="19001"/>
                  </a:lnTo>
                  <a:lnTo>
                    <a:pt x="1535819" y="4912"/>
                  </a:lnTo>
                  <a:lnTo>
                    <a:pt x="1487089" y="0"/>
                  </a:lnTo>
                  <a:close/>
                </a:path>
              </a:pathLst>
            </a:custGeom>
            <a:solidFill>
              <a:srgbClr val="156082"/>
            </a:solidFill>
          </p:spPr>
          <p:txBody>
            <a:bodyPr wrap="square" lIns="0" tIns="0" rIns="0" bIns="0" rtlCol="0"/>
            <a:lstStyle/>
            <a:p>
              <a:endParaRPr/>
            </a:p>
          </p:txBody>
        </p:sp>
        <p:sp>
          <p:nvSpPr>
            <p:cNvPr id="14" name="object 14"/>
            <p:cNvSpPr/>
            <p:nvPr/>
          </p:nvSpPr>
          <p:spPr>
            <a:xfrm>
              <a:off x="2038898" y="4340490"/>
              <a:ext cx="1729105" cy="1450975"/>
            </a:xfrm>
            <a:custGeom>
              <a:avLst/>
              <a:gdLst/>
              <a:ahLst/>
              <a:cxnLst/>
              <a:rect l="l" t="t" r="r" b="b"/>
              <a:pathLst>
                <a:path w="1729104" h="1450975">
                  <a:moveTo>
                    <a:pt x="0" y="241792"/>
                  </a:moveTo>
                  <a:lnTo>
                    <a:pt x="4912" y="193062"/>
                  </a:lnTo>
                  <a:lnTo>
                    <a:pt x="19001" y="147675"/>
                  </a:lnTo>
                  <a:lnTo>
                    <a:pt x="41294" y="106603"/>
                  </a:lnTo>
                  <a:lnTo>
                    <a:pt x="70819" y="70819"/>
                  </a:lnTo>
                  <a:lnTo>
                    <a:pt x="106603" y="41294"/>
                  </a:lnTo>
                  <a:lnTo>
                    <a:pt x="147675" y="19001"/>
                  </a:lnTo>
                  <a:lnTo>
                    <a:pt x="193062" y="4912"/>
                  </a:lnTo>
                  <a:lnTo>
                    <a:pt x="241792" y="0"/>
                  </a:lnTo>
                  <a:lnTo>
                    <a:pt x="1487090" y="0"/>
                  </a:lnTo>
                  <a:lnTo>
                    <a:pt x="1535819" y="4912"/>
                  </a:lnTo>
                  <a:lnTo>
                    <a:pt x="1581206" y="19001"/>
                  </a:lnTo>
                  <a:lnTo>
                    <a:pt x="1622278" y="41294"/>
                  </a:lnTo>
                  <a:lnTo>
                    <a:pt x="1658062" y="70819"/>
                  </a:lnTo>
                  <a:lnTo>
                    <a:pt x="1687587" y="106603"/>
                  </a:lnTo>
                  <a:lnTo>
                    <a:pt x="1709880" y="147675"/>
                  </a:lnTo>
                  <a:lnTo>
                    <a:pt x="1723969" y="193062"/>
                  </a:lnTo>
                  <a:lnTo>
                    <a:pt x="1728882" y="241792"/>
                  </a:lnTo>
                  <a:lnTo>
                    <a:pt x="1728882" y="1208927"/>
                  </a:lnTo>
                  <a:lnTo>
                    <a:pt x="1723969" y="1257656"/>
                  </a:lnTo>
                  <a:lnTo>
                    <a:pt x="1709880" y="1303043"/>
                  </a:lnTo>
                  <a:lnTo>
                    <a:pt x="1687587" y="1344115"/>
                  </a:lnTo>
                  <a:lnTo>
                    <a:pt x="1658062" y="1379899"/>
                  </a:lnTo>
                  <a:lnTo>
                    <a:pt x="1622278" y="1409424"/>
                  </a:lnTo>
                  <a:lnTo>
                    <a:pt x="1581206" y="1431717"/>
                  </a:lnTo>
                  <a:lnTo>
                    <a:pt x="1535819" y="1445806"/>
                  </a:lnTo>
                  <a:lnTo>
                    <a:pt x="1487090" y="1450719"/>
                  </a:lnTo>
                  <a:lnTo>
                    <a:pt x="241792" y="1450719"/>
                  </a:lnTo>
                  <a:lnTo>
                    <a:pt x="193062" y="1445806"/>
                  </a:lnTo>
                  <a:lnTo>
                    <a:pt x="147675" y="1431717"/>
                  </a:lnTo>
                  <a:lnTo>
                    <a:pt x="106603" y="1409424"/>
                  </a:lnTo>
                  <a:lnTo>
                    <a:pt x="70819" y="1379899"/>
                  </a:lnTo>
                  <a:lnTo>
                    <a:pt x="41294" y="1344115"/>
                  </a:lnTo>
                  <a:lnTo>
                    <a:pt x="19001" y="1303043"/>
                  </a:lnTo>
                  <a:lnTo>
                    <a:pt x="4912" y="1257656"/>
                  </a:lnTo>
                  <a:lnTo>
                    <a:pt x="0" y="1208927"/>
                  </a:lnTo>
                  <a:lnTo>
                    <a:pt x="0" y="241792"/>
                  </a:lnTo>
                  <a:close/>
                </a:path>
              </a:pathLst>
            </a:custGeom>
            <a:ln w="19050">
              <a:solidFill>
                <a:srgbClr val="FFFFFF"/>
              </a:solidFill>
            </a:ln>
          </p:spPr>
          <p:txBody>
            <a:bodyPr wrap="square" lIns="0" tIns="0" rIns="0" bIns="0" rtlCol="0"/>
            <a:lstStyle/>
            <a:p>
              <a:endParaRPr/>
            </a:p>
          </p:txBody>
        </p:sp>
      </p:grpSp>
      <p:sp>
        <p:nvSpPr>
          <p:cNvPr id="15" name="object 15"/>
          <p:cNvSpPr txBox="1"/>
          <p:nvPr/>
        </p:nvSpPr>
        <p:spPr>
          <a:xfrm>
            <a:off x="2351492" y="4863084"/>
            <a:ext cx="1104265" cy="330200"/>
          </a:xfrm>
          <a:prstGeom prst="rect">
            <a:avLst/>
          </a:prstGeom>
        </p:spPr>
        <p:txBody>
          <a:bodyPr vert="horz" wrap="square" lIns="0" tIns="12700" rIns="0" bIns="0" rtlCol="0">
            <a:spAutoFit/>
          </a:bodyPr>
          <a:lstStyle/>
          <a:p>
            <a:pPr marL="12700">
              <a:lnSpc>
                <a:spcPct val="100000"/>
              </a:lnSpc>
              <a:spcBef>
                <a:spcPts val="100"/>
              </a:spcBef>
            </a:pPr>
            <a:r>
              <a:rPr sz="2000" spc="60" dirty="0">
                <a:solidFill>
                  <a:srgbClr val="FFFFFF"/>
                </a:solidFill>
                <a:latin typeface="Calibri"/>
                <a:cs typeface="Calibri"/>
              </a:rPr>
              <a:t>&gt;</a:t>
            </a:r>
            <a:r>
              <a:rPr sz="2000" spc="-45" dirty="0">
                <a:solidFill>
                  <a:srgbClr val="FFFFFF"/>
                </a:solidFill>
                <a:latin typeface="Calibri"/>
                <a:cs typeface="Calibri"/>
              </a:rPr>
              <a:t> </a:t>
            </a:r>
            <a:r>
              <a:rPr sz="2000" spc="95" dirty="0">
                <a:solidFill>
                  <a:srgbClr val="FFFFFF"/>
                </a:solidFill>
                <a:latin typeface="Calibri"/>
                <a:cs typeface="Calibri"/>
              </a:rPr>
              <a:t>0.3%</a:t>
            </a:r>
            <a:r>
              <a:rPr sz="2000" spc="-35" dirty="0">
                <a:solidFill>
                  <a:srgbClr val="FFFFFF"/>
                </a:solidFill>
                <a:latin typeface="Calibri"/>
                <a:cs typeface="Calibri"/>
              </a:rPr>
              <a:t> Δ9</a:t>
            </a:r>
            <a:endParaRPr sz="2000">
              <a:latin typeface="Calibri"/>
              <a:cs typeface="Calibri"/>
            </a:endParaRPr>
          </a:p>
        </p:txBody>
      </p:sp>
      <p:grpSp>
        <p:nvGrpSpPr>
          <p:cNvPr id="16" name="object 16"/>
          <p:cNvGrpSpPr/>
          <p:nvPr/>
        </p:nvGrpSpPr>
        <p:grpSpPr>
          <a:xfrm>
            <a:off x="4526648" y="4386887"/>
            <a:ext cx="1748155" cy="1414145"/>
            <a:chOff x="4526648" y="4386887"/>
            <a:chExt cx="1748155" cy="1414145"/>
          </a:xfrm>
        </p:grpSpPr>
        <p:sp>
          <p:nvSpPr>
            <p:cNvPr id="17" name="object 17"/>
            <p:cNvSpPr/>
            <p:nvPr/>
          </p:nvSpPr>
          <p:spPr>
            <a:xfrm>
              <a:off x="4536173" y="4396412"/>
              <a:ext cx="1729105" cy="1395095"/>
            </a:xfrm>
            <a:custGeom>
              <a:avLst/>
              <a:gdLst/>
              <a:ahLst/>
              <a:cxnLst/>
              <a:rect l="l" t="t" r="r" b="b"/>
              <a:pathLst>
                <a:path w="1729104" h="1395095">
                  <a:moveTo>
                    <a:pt x="1496413" y="0"/>
                  </a:moveTo>
                  <a:lnTo>
                    <a:pt x="232468" y="0"/>
                  </a:lnTo>
                  <a:lnTo>
                    <a:pt x="185617" y="4722"/>
                  </a:lnTo>
                  <a:lnTo>
                    <a:pt x="141980" y="18268"/>
                  </a:lnTo>
                  <a:lnTo>
                    <a:pt x="102492" y="39702"/>
                  </a:lnTo>
                  <a:lnTo>
                    <a:pt x="68088" y="68088"/>
                  </a:lnTo>
                  <a:lnTo>
                    <a:pt x="39701" y="102493"/>
                  </a:lnTo>
                  <a:lnTo>
                    <a:pt x="18268" y="141982"/>
                  </a:lnTo>
                  <a:lnTo>
                    <a:pt x="4722" y="185618"/>
                  </a:lnTo>
                  <a:lnTo>
                    <a:pt x="0" y="232469"/>
                  </a:lnTo>
                  <a:lnTo>
                    <a:pt x="0" y="1162314"/>
                  </a:lnTo>
                  <a:lnTo>
                    <a:pt x="4722" y="1209164"/>
                  </a:lnTo>
                  <a:lnTo>
                    <a:pt x="18268" y="1252801"/>
                  </a:lnTo>
                  <a:lnTo>
                    <a:pt x="39701" y="1292290"/>
                  </a:lnTo>
                  <a:lnTo>
                    <a:pt x="68088" y="1326694"/>
                  </a:lnTo>
                  <a:lnTo>
                    <a:pt x="102492" y="1355081"/>
                  </a:lnTo>
                  <a:lnTo>
                    <a:pt x="141980" y="1376514"/>
                  </a:lnTo>
                  <a:lnTo>
                    <a:pt x="185617" y="1390060"/>
                  </a:lnTo>
                  <a:lnTo>
                    <a:pt x="232468" y="1394783"/>
                  </a:lnTo>
                  <a:lnTo>
                    <a:pt x="1496413" y="1394783"/>
                  </a:lnTo>
                  <a:lnTo>
                    <a:pt x="1543263" y="1390060"/>
                  </a:lnTo>
                  <a:lnTo>
                    <a:pt x="1586899" y="1376514"/>
                  </a:lnTo>
                  <a:lnTo>
                    <a:pt x="1626388" y="1355081"/>
                  </a:lnTo>
                  <a:lnTo>
                    <a:pt x="1660792" y="1326694"/>
                  </a:lnTo>
                  <a:lnTo>
                    <a:pt x="1689179" y="1292290"/>
                  </a:lnTo>
                  <a:lnTo>
                    <a:pt x="1710612" y="1252801"/>
                  </a:lnTo>
                  <a:lnTo>
                    <a:pt x="1724158" y="1209164"/>
                  </a:lnTo>
                  <a:lnTo>
                    <a:pt x="1728881" y="1162314"/>
                  </a:lnTo>
                  <a:lnTo>
                    <a:pt x="1728881" y="232469"/>
                  </a:lnTo>
                  <a:lnTo>
                    <a:pt x="1724158" y="185618"/>
                  </a:lnTo>
                  <a:lnTo>
                    <a:pt x="1710612" y="141982"/>
                  </a:lnTo>
                  <a:lnTo>
                    <a:pt x="1689179" y="102493"/>
                  </a:lnTo>
                  <a:lnTo>
                    <a:pt x="1660792" y="68088"/>
                  </a:lnTo>
                  <a:lnTo>
                    <a:pt x="1626388" y="39702"/>
                  </a:lnTo>
                  <a:lnTo>
                    <a:pt x="1586899" y="18268"/>
                  </a:lnTo>
                  <a:lnTo>
                    <a:pt x="1543263" y="4722"/>
                  </a:lnTo>
                  <a:lnTo>
                    <a:pt x="1496413" y="0"/>
                  </a:lnTo>
                  <a:close/>
                </a:path>
              </a:pathLst>
            </a:custGeom>
            <a:solidFill>
              <a:srgbClr val="156082"/>
            </a:solidFill>
          </p:spPr>
          <p:txBody>
            <a:bodyPr wrap="square" lIns="0" tIns="0" rIns="0" bIns="0" rtlCol="0"/>
            <a:lstStyle/>
            <a:p>
              <a:endParaRPr/>
            </a:p>
          </p:txBody>
        </p:sp>
        <p:sp>
          <p:nvSpPr>
            <p:cNvPr id="18" name="object 18"/>
            <p:cNvSpPr/>
            <p:nvPr/>
          </p:nvSpPr>
          <p:spPr>
            <a:xfrm>
              <a:off x="4536173" y="4396412"/>
              <a:ext cx="1729105" cy="1395095"/>
            </a:xfrm>
            <a:custGeom>
              <a:avLst/>
              <a:gdLst/>
              <a:ahLst/>
              <a:cxnLst/>
              <a:rect l="l" t="t" r="r" b="b"/>
              <a:pathLst>
                <a:path w="1729104" h="1395095">
                  <a:moveTo>
                    <a:pt x="0" y="232468"/>
                  </a:moveTo>
                  <a:lnTo>
                    <a:pt x="4722" y="185618"/>
                  </a:lnTo>
                  <a:lnTo>
                    <a:pt x="18268" y="141981"/>
                  </a:lnTo>
                  <a:lnTo>
                    <a:pt x="39702" y="102493"/>
                  </a:lnTo>
                  <a:lnTo>
                    <a:pt x="68088" y="68088"/>
                  </a:lnTo>
                  <a:lnTo>
                    <a:pt x="102493" y="39702"/>
                  </a:lnTo>
                  <a:lnTo>
                    <a:pt x="141981" y="18268"/>
                  </a:lnTo>
                  <a:lnTo>
                    <a:pt x="185618" y="4722"/>
                  </a:lnTo>
                  <a:lnTo>
                    <a:pt x="232468" y="0"/>
                  </a:lnTo>
                  <a:lnTo>
                    <a:pt x="1496413" y="0"/>
                  </a:lnTo>
                  <a:lnTo>
                    <a:pt x="1543263" y="4722"/>
                  </a:lnTo>
                  <a:lnTo>
                    <a:pt x="1586900" y="18268"/>
                  </a:lnTo>
                  <a:lnTo>
                    <a:pt x="1626388" y="39702"/>
                  </a:lnTo>
                  <a:lnTo>
                    <a:pt x="1660793" y="68088"/>
                  </a:lnTo>
                  <a:lnTo>
                    <a:pt x="1689179" y="102493"/>
                  </a:lnTo>
                  <a:lnTo>
                    <a:pt x="1710613" y="141981"/>
                  </a:lnTo>
                  <a:lnTo>
                    <a:pt x="1724159" y="185618"/>
                  </a:lnTo>
                  <a:lnTo>
                    <a:pt x="1728882" y="232468"/>
                  </a:lnTo>
                  <a:lnTo>
                    <a:pt x="1728882" y="1162314"/>
                  </a:lnTo>
                  <a:lnTo>
                    <a:pt x="1724159" y="1209164"/>
                  </a:lnTo>
                  <a:lnTo>
                    <a:pt x="1710613" y="1252801"/>
                  </a:lnTo>
                  <a:lnTo>
                    <a:pt x="1689179" y="1292289"/>
                  </a:lnTo>
                  <a:lnTo>
                    <a:pt x="1660793" y="1326694"/>
                  </a:lnTo>
                  <a:lnTo>
                    <a:pt x="1626388" y="1355080"/>
                  </a:lnTo>
                  <a:lnTo>
                    <a:pt x="1586900" y="1376514"/>
                  </a:lnTo>
                  <a:lnTo>
                    <a:pt x="1543263" y="1390060"/>
                  </a:lnTo>
                  <a:lnTo>
                    <a:pt x="1496413" y="1394783"/>
                  </a:lnTo>
                  <a:lnTo>
                    <a:pt x="232468" y="1394783"/>
                  </a:lnTo>
                  <a:lnTo>
                    <a:pt x="185618" y="1390060"/>
                  </a:lnTo>
                  <a:lnTo>
                    <a:pt x="141981" y="1376514"/>
                  </a:lnTo>
                  <a:lnTo>
                    <a:pt x="102493" y="1355080"/>
                  </a:lnTo>
                  <a:lnTo>
                    <a:pt x="68088" y="1326694"/>
                  </a:lnTo>
                  <a:lnTo>
                    <a:pt x="39702" y="1292289"/>
                  </a:lnTo>
                  <a:lnTo>
                    <a:pt x="18268" y="1252801"/>
                  </a:lnTo>
                  <a:lnTo>
                    <a:pt x="4722" y="1209164"/>
                  </a:lnTo>
                  <a:lnTo>
                    <a:pt x="0" y="1162314"/>
                  </a:lnTo>
                  <a:lnTo>
                    <a:pt x="0" y="232468"/>
                  </a:lnTo>
                  <a:close/>
                </a:path>
              </a:pathLst>
            </a:custGeom>
            <a:ln w="19050">
              <a:solidFill>
                <a:srgbClr val="FFFFFF"/>
              </a:solidFill>
            </a:ln>
          </p:spPr>
          <p:txBody>
            <a:bodyPr wrap="square" lIns="0" tIns="0" rIns="0" bIns="0" rtlCol="0"/>
            <a:lstStyle/>
            <a:p>
              <a:endParaRPr/>
            </a:p>
          </p:txBody>
        </p:sp>
      </p:grpSp>
      <p:sp>
        <p:nvSpPr>
          <p:cNvPr id="19" name="object 19"/>
          <p:cNvSpPr txBox="1"/>
          <p:nvPr/>
        </p:nvSpPr>
        <p:spPr>
          <a:xfrm>
            <a:off x="4746786" y="4861052"/>
            <a:ext cx="1308100" cy="391160"/>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FFFFFF"/>
                </a:solidFill>
                <a:uFill>
                  <a:solidFill>
                    <a:srgbClr val="FFFFFF"/>
                  </a:solidFill>
                </a:uFill>
                <a:latin typeface="Constantia"/>
                <a:cs typeface="Constantia"/>
              </a:rPr>
              <a:t>≤</a:t>
            </a:r>
            <a:r>
              <a:rPr sz="2400" u="none" spc="-10" dirty="0">
                <a:solidFill>
                  <a:srgbClr val="FFFFFF"/>
                </a:solidFill>
                <a:latin typeface="Constantia"/>
                <a:cs typeface="Constantia"/>
              </a:rPr>
              <a:t> </a:t>
            </a:r>
            <a:r>
              <a:rPr sz="2400" u="none" spc="55" dirty="0">
                <a:solidFill>
                  <a:srgbClr val="FFFFFF"/>
                </a:solidFill>
                <a:latin typeface="Constantia"/>
                <a:cs typeface="Constantia"/>
              </a:rPr>
              <a:t>0.3</a:t>
            </a:r>
            <a:r>
              <a:rPr sz="2400" u="none" spc="55" dirty="0">
                <a:solidFill>
                  <a:srgbClr val="FFFFFF"/>
                </a:solidFill>
                <a:latin typeface="Calibri"/>
                <a:cs typeface="Calibri"/>
              </a:rPr>
              <a:t>%</a:t>
            </a:r>
            <a:r>
              <a:rPr sz="2400" u="none" spc="-55" dirty="0">
                <a:solidFill>
                  <a:srgbClr val="FFFFFF"/>
                </a:solidFill>
                <a:latin typeface="Calibri"/>
                <a:cs typeface="Calibri"/>
              </a:rPr>
              <a:t> </a:t>
            </a:r>
            <a:r>
              <a:rPr sz="2400" u="none" spc="25" dirty="0">
                <a:solidFill>
                  <a:srgbClr val="FFFFFF"/>
                </a:solidFill>
                <a:latin typeface="Calibri"/>
                <a:cs typeface="Calibri"/>
              </a:rPr>
              <a:t>Δ9</a:t>
            </a:r>
            <a:endParaRPr sz="2400">
              <a:latin typeface="Calibri"/>
              <a:cs typeface="Calibri"/>
            </a:endParaRPr>
          </a:p>
        </p:txBody>
      </p:sp>
    </p:spTree>
    <p:extLst>
      <p:ext uri="{BB962C8B-B14F-4D97-AF65-F5344CB8AC3E}">
        <p14:creationId xmlns:p14="http://schemas.microsoft.com/office/powerpoint/2010/main" val="397577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2" y="914402"/>
            <a:ext cx="9174480" cy="5943600"/>
            <a:chOff x="1524002" y="914402"/>
            <a:chExt cx="9174480" cy="5943600"/>
          </a:xfrm>
        </p:grpSpPr>
        <p:pic>
          <p:nvPicPr>
            <p:cNvPr id="3" name="object 3"/>
            <p:cNvPicPr/>
            <p:nvPr/>
          </p:nvPicPr>
          <p:blipFill>
            <a:blip r:embed="rId2" cstate="print"/>
            <a:stretch>
              <a:fillRect/>
            </a:stretch>
          </p:blipFill>
          <p:spPr>
            <a:xfrm>
              <a:off x="1524002" y="914402"/>
              <a:ext cx="9174052" cy="5943597"/>
            </a:xfrm>
            <a:prstGeom prst="rect">
              <a:avLst/>
            </a:prstGeom>
          </p:spPr>
        </p:pic>
        <p:sp>
          <p:nvSpPr>
            <p:cNvPr id="4" name="object 4"/>
            <p:cNvSpPr/>
            <p:nvPr/>
          </p:nvSpPr>
          <p:spPr>
            <a:xfrm>
              <a:off x="1980614" y="2087510"/>
              <a:ext cx="1962150" cy="960755"/>
            </a:xfrm>
            <a:custGeom>
              <a:avLst/>
              <a:gdLst/>
              <a:ahLst/>
              <a:cxnLst/>
              <a:rect l="l" t="t" r="r" b="b"/>
              <a:pathLst>
                <a:path w="1962150" h="960755">
                  <a:moveTo>
                    <a:pt x="1865971" y="0"/>
                  </a:moveTo>
                  <a:lnTo>
                    <a:pt x="96048" y="0"/>
                  </a:lnTo>
                  <a:lnTo>
                    <a:pt x="58662" y="7548"/>
                  </a:lnTo>
                  <a:lnTo>
                    <a:pt x="28131" y="28132"/>
                  </a:lnTo>
                  <a:lnTo>
                    <a:pt x="7547" y="58663"/>
                  </a:lnTo>
                  <a:lnTo>
                    <a:pt x="0" y="96050"/>
                  </a:lnTo>
                  <a:lnTo>
                    <a:pt x="0" y="864440"/>
                  </a:lnTo>
                  <a:lnTo>
                    <a:pt x="7547" y="901827"/>
                  </a:lnTo>
                  <a:lnTo>
                    <a:pt x="28131" y="932358"/>
                  </a:lnTo>
                  <a:lnTo>
                    <a:pt x="58662" y="952942"/>
                  </a:lnTo>
                  <a:lnTo>
                    <a:pt x="96048" y="960490"/>
                  </a:lnTo>
                  <a:lnTo>
                    <a:pt x="1865971" y="960490"/>
                  </a:lnTo>
                  <a:lnTo>
                    <a:pt x="1903358" y="952942"/>
                  </a:lnTo>
                  <a:lnTo>
                    <a:pt x="1933889" y="932358"/>
                  </a:lnTo>
                  <a:lnTo>
                    <a:pt x="1954473" y="901827"/>
                  </a:lnTo>
                  <a:lnTo>
                    <a:pt x="1962021" y="864440"/>
                  </a:lnTo>
                  <a:lnTo>
                    <a:pt x="1962021" y="96050"/>
                  </a:lnTo>
                  <a:lnTo>
                    <a:pt x="1954473" y="58663"/>
                  </a:lnTo>
                  <a:lnTo>
                    <a:pt x="1933889" y="28132"/>
                  </a:lnTo>
                  <a:lnTo>
                    <a:pt x="1903358" y="7548"/>
                  </a:lnTo>
                  <a:lnTo>
                    <a:pt x="1865971" y="0"/>
                  </a:lnTo>
                  <a:close/>
                </a:path>
              </a:pathLst>
            </a:custGeom>
            <a:solidFill>
              <a:srgbClr val="CCD2D8">
                <a:alpha val="90199"/>
              </a:srgbClr>
            </a:solidFill>
          </p:spPr>
          <p:txBody>
            <a:bodyPr wrap="square" lIns="0" tIns="0" rIns="0" bIns="0" rtlCol="0"/>
            <a:lstStyle/>
            <a:p>
              <a:endParaRPr/>
            </a:p>
          </p:txBody>
        </p:sp>
        <p:sp>
          <p:nvSpPr>
            <p:cNvPr id="5" name="object 5"/>
            <p:cNvSpPr/>
            <p:nvPr/>
          </p:nvSpPr>
          <p:spPr>
            <a:xfrm>
              <a:off x="1980614" y="2087510"/>
              <a:ext cx="1962150" cy="960755"/>
            </a:xfrm>
            <a:custGeom>
              <a:avLst/>
              <a:gdLst/>
              <a:ahLst/>
              <a:cxnLst/>
              <a:rect l="l" t="t" r="r" b="b"/>
              <a:pathLst>
                <a:path w="1962150" h="960755">
                  <a:moveTo>
                    <a:pt x="0" y="96049"/>
                  </a:moveTo>
                  <a:lnTo>
                    <a:pt x="7548" y="58662"/>
                  </a:lnTo>
                  <a:lnTo>
                    <a:pt x="28132" y="28132"/>
                  </a:lnTo>
                  <a:lnTo>
                    <a:pt x="58662" y="7548"/>
                  </a:lnTo>
                  <a:lnTo>
                    <a:pt x="96049" y="0"/>
                  </a:lnTo>
                  <a:lnTo>
                    <a:pt x="1865972" y="0"/>
                  </a:lnTo>
                  <a:lnTo>
                    <a:pt x="1903359" y="7548"/>
                  </a:lnTo>
                  <a:lnTo>
                    <a:pt x="1933889" y="28132"/>
                  </a:lnTo>
                  <a:lnTo>
                    <a:pt x="1954473" y="58662"/>
                  </a:lnTo>
                  <a:lnTo>
                    <a:pt x="1962022" y="96049"/>
                  </a:lnTo>
                  <a:lnTo>
                    <a:pt x="1962022" y="864440"/>
                  </a:lnTo>
                  <a:lnTo>
                    <a:pt x="1954473" y="901827"/>
                  </a:lnTo>
                  <a:lnTo>
                    <a:pt x="1933889" y="932357"/>
                  </a:lnTo>
                  <a:lnTo>
                    <a:pt x="1903359" y="952941"/>
                  </a:lnTo>
                  <a:lnTo>
                    <a:pt x="1865972" y="960490"/>
                  </a:lnTo>
                  <a:lnTo>
                    <a:pt x="96049" y="960490"/>
                  </a:lnTo>
                  <a:lnTo>
                    <a:pt x="58662" y="952941"/>
                  </a:lnTo>
                  <a:lnTo>
                    <a:pt x="28132" y="932357"/>
                  </a:lnTo>
                  <a:lnTo>
                    <a:pt x="7548" y="901827"/>
                  </a:lnTo>
                  <a:lnTo>
                    <a:pt x="0" y="864440"/>
                  </a:lnTo>
                  <a:lnTo>
                    <a:pt x="0" y="96049"/>
                  </a:lnTo>
                  <a:close/>
                </a:path>
              </a:pathLst>
            </a:custGeom>
            <a:ln w="19050">
              <a:solidFill>
                <a:srgbClr val="CCD2D8"/>
              </a:solidFill>
            </a:ln>
          </p:spPr>
          <p:txBody>
            <a:bodyPr wrap="square" lIns="0" tIns="0" rIns="0" bIns="0" rtlCol="0"/>
            <a:lstStyle/>
            <a:p>
              <a:endParaRPr/>
            </a:p>
          </p:txBody>
        </p:sp>
      </p:grpSp>
      <p:sp>
        <p:nvSpPr>
          <p:cNvPr id="6" name="object 6"/>
          <p:cNvSpPr txBox="1">
            <a:spLocks noGrp="1"/>
          </p:cNvSpPr>
          <p:nvPr>
            <p:ph type="title"/>
          </p:nvPr>
        </p:nvSpPr>
        <p:spPr>
          <a:xfrm>
            <a:off x="4447603" y="-74675"/>
            <a:ext cx="3297554" cy="695960"/>
          </a:xfrm>
          <a:prstGeom prst="rect">
            <a:avLst/>
          </a:prstGeom>
        </p:spPr>
        <p:txBody>
          <a:bodyPr vert="horz" wrap="square" lIns="0" tIns="12700" rIns="0" bIns="0" rtlCol="0">
            <a:spAutoFit/>
          </a:bodyPr>
          <a:lstStyle/>
          <a:p>
            <a:pPr marL="12700">
              <a:lnSpc>
                <a:spcPct val="100000"/>
              </a:lnSpc>
              <a:spcBef>
                <a:spcPts val="100"/>
              </a:spcBef>
            </a:pPr>
            <a:r>
              <a:rPr spc="60" dirty="0"/>
              <a:t>2018</a:t>
            </a:r>
            <a:r>
              <a:rPr spc="-145" dirty="0"/>
              <a:t> </a:t>
            </a:r>
            <a:r>
              <a:rPr dirty="0"/>
              <a:t>Farm</a:t>
            </a:r>
            <a:r>
              <a:rPr spc="-140" dirty="0"/>
              <a:t> </a:t>
            </a:r>
            <a:r>
              <a:rPr spc="-20" dirty="0"/>
              <a:t>Bill</a:t>
            </a:r>
          </a:p>
        </p:txBody>
      </p:sp>
      <p:sp>
        <p:nvSpPr>
          <p:cNvPr id="7" name="object 7"/>
          <p:cNvSpPr txBox="1"/>
          <p:nvPr/>
        </p:nvSpPr>
        <p:spPr>
          <a:xfrm>
            <a:off x="2117995" y="2308860"/>
            <a:ext cx="1687830" cy="421640"/>
          </a:xfrm>
          <a:prstGeom prst="rect">
            <a:avLst/>
          </a:prstGeom>
        </p:spPr>
        <p:txBody>
          <a:bodyPr vert="horz" wrap="square" lIns="0" tIns="12700" rIns="0" bIns="0" rtlCol="0">
            <a:spAutoFit/>
          </a:bodyPr>
          <a:lstStyle/>
          <a:p>
            <a:pPr marL="12700">
              <a:lnSpc>
                <a:spcPct val="100000"/>
              </a:lnSpc>
              <a:spcBef>
                <a:spcPts val="100"/>
              </a:spcBef>
            </a:pPr>
            <a:r>
              <a:rPr sz="2600" spc="114" dirty="0">
                <a:latin typeface="Calibri"/>
                <a:cs typeface="Calibri"/>
              </a:rPr>
              <a:t>“Cannabis”</a:t>
            </a:r>
            <a:endParaRPr sz="2600">
              <a:latin typeface="Calibri"/>
              <a:cs typeface="Calibri"/>
            </a:endParaRPr>
          </a:p>
        </p:txBody>
      </p:sp>
      <p:grpSp>
        <p:nvGrpSpPr>
          <p:cNvPr id="8" name="object 8"/>
          <p:cNvGrpSpPr/>
          <p:nvPr/>
        </p:nvGrpSpPr>
        <p:grpSpPr>
          <a:xfrm>
            <a:off x="4584933" y="2077985"/>
            <a:ext cx="1748155" cy="979805"/>
            <a:chOff x="4584933" y="2077985"/>
            <a:chExt cx="1748155" cy="979805"/>
          </a:xfrm>
        </p:grpSpPr>
        <p:sp>
          <p:nvSpPr>
            <p:cNvPr id="9" name="object 9"/>
            <p:cNvSpPr/>
            <p:nvPr/>
          </p:nvSpPr>
          <p:spPr>
            <a:xfrm>
              <a:off x="4594458" y="2087510"/>
              <a:ext cx="1729105" cy="960755"/>
            </a:xfrm>
            <a:custGeom>
              <a:avLst/>
              <a:gdLst/>
              <a:ahLst/>
              <a:cxnLst/>
              <a:rect l="l" t="t" r="r" b="b"/>
              <a:pathLst>
                <a:path w="1729104" h="960755">
                  <a:moveTo>
                    <a:pt x="1632832" y="0"/>
                  </a:moveTo>
                  <a:lnTo>
                    <a:pt x="96048" y="0"/>
                  </a:lnTo>
                  <a:lnTo>
                    <a:pt x="58662" y="7548"/>
                  </a:lnTo>
                  <a:lnTo>
                    <a:pt x="28131" y="28132"/>
                  </a:lnTo>
                  <a:lnTo>
                    <a:pt x="7547" y="58663"/>
                  </a:lnTo>
                  <a:lnTo>
                    <a:pt x="0" y="96050"/>
                  </a:lnTo>
                  <a:lnTo>
                    <a:pt x="0" y="864442"/>
                  </a:lnTo>
                  <a:lnTo>
                    <a:pt x="7547" y="901828"/>
                  </a:lnTo>
                  <a:lnTo>
                    <a:pt x="28131" y="932358"/>
                  </a:lnTo>
                  <a:lnTo>
                    <a:pt x="58662" y="952942"/>
                  </a:lnTo>
                  <a:lnTo>
                    <a:pt x="96048" y="960490"/>
                  </a:lnTo>
                  <a:lnTo>
                    <a:pt x="1632832" y="960490"/>
                  </a:lnTo>
                  <a:lnTo>
                    <a:pt x="1670219" y="952942"/>
                  </a:lnTo>
                  <a:lnTo>
                    <a:pt x="1700749" y="932358"/>
                  </a:lnTo>
                  <a:lnTo>
                    <a:pt x="1721333" y="901828"/>
                  </a:lnTo>
                  <a:lnTo>
                    <a:pt x="1728881" y="864442"/>
                  </a:lnTo>
                  <a:lnTo>
                    <a:pt x="1728881" y="96050"/>
                  </a:lnTo>
                  <a:lnTo>
                    <a:pt x="1721333" y="58663"/>
                  </a:lnTo>
                  <a:lnTo>
                    <a:pt x="1700749" y="28132"/>
                  </a:lnTo>
                  <a:lnTo>
                    <a:pt x="1670219" y="7548"/>
                  </a:lnTo>
                  <a:lnTo>
                    <a:pt x="1632832" y="0"/>
                  </a:lnTo>
                  <a:close/>
                </a:path>
              </a:pathLst>
            </a:custGeom>
            <a:solidFill>
              <a:srgbClr val="CCD2D8">
                <a:alpha val="90199"/>
              </a:srgbClr>
            </a:solidFill>
          </p:spPr>
          <p:txBody>
            <a:bodyPr wrap="square" lIns="0" tIns="0" rIns="0" bIns="0" rtlCol="0"/>
            <a:lstStyle/>
            <a:p>
              <a:endParaRPr/>
            </a:p>
          </p:txBody>
        </p:sp>
        <p:sp>
          <p:nvSpPr>
            <p:cNvPr id="10" name="object 10"/>
            <p:cNvSpPr/>
            <p:nvPr/>
          </p:nvSpPr>
          <p:spPr>
            <a:xfrm>
              <a:off x="4594458" y="2087510"/>
              <a:ext cx="1729105" cy="960755"/>
            </a:xfrm>
            <a:custGeom>
              <a:avLst/>
              <a:gdLst/>
              <a:ahLst/>
              <a:cxnLst/>
              <a:rect l="l" t="t" r="r" b="b"/>
              <a:pathLst>
                <a:path w="1729104" h="960755">
                  <a:moveTo>
                    <a:pt x="0" y="96049"/>
                  </a:moveTo>
                  <a:lnTo>
                    <a:pt x="7548" y="58662"/>
                  </a:lnTo>
                  <a:lnTo>
                    <a:pt x="28132" y="28132"/>
                  </a:lnTo>
                  <a:lnTo>
                    <a:pt x="58662" y="7548"/>
                  </a:lnTo>
                  <a:lnTo>
                    <a:pt x="96049" y="0"/>
                  </a:lnTo>
                  <a:lnTo>
                    <a:pt x="1632833" y="0"/>
                  </a:lnTo>
                  <a:lnTo>
                    <a:pt x="1670219" y="7548"/>
                  </a:lnTo>
                  <a:lnTo>
                    <a:pt x="1700749" y="28132"/>
                  </a:lnTo>
                  <a:lnTo>
                    <a:pt x="1721333" y="58662"/>
                  </a:lnTo>
                  <a:lnTo>
                    <a:pt x="1728882" y="96049"/>
                  </a:lnTo>
                  <a:lnTo>
                    <a:pt x="1728882" y="864441"/>
                  </a:lnTo>
                  <a:lnTo>
                    <a:pt x="1721333" y="901827"/>
                  </a:lnTo>
                  <a:lnTo>
                    <a:pt x="1700749" y="932357"/>
                  </a:lnTo>
                  <a:lnTo>
                    <a:pt x="1670219" y="952942"/>
                  </a:lnTo>
                  <a:lnTo>
                    <a:pt x="1632833" y="960490"/>
                  </a:lnTo>
                  <a:lnTo>
                    <a:pt x="96049" y="960490"/>
                  </a:lnTo>
                  <a:lnTo>
                    <a:pt x="58662" y="952942"/>
                  </a:lnTo>
                  <a:lnTo>
                    <a:pt x="28132" y="932357"/>
                  </a:lnTo>
                  <a:lnTo>
                    <a:pt x="7548" y="901827"/>
                  </a:lnTo>
                  <a:lnTo>
                    <a:pt x="0" y="864441"/>
                  </a:lnTo>
                  <a:lnTo>
                    <a:pt x="0" y="96049"/>
                  </a:lnTo>
                  <a:close/>
                </a:path>
              </a:pathLst>
            </a:custGeom>
            <a:ln w="19050">
              <a:solidFill>
                <a:srgbClr val="CCD2D8"/>
              </a:solidFill>
            </a:ln>
          </p:spPr>
          <p:txBody>
            <a:bodyPr wrap="square" lIns="0" tIns="0" rIns="0" bIns="0" rtlCol="0"/>
            <a:lstStyle/>
            <a:p>
              <a:endParaRPr/>
            </a:p>
          </p:txBody>
        </p:sp>
      </p:grpSp>
      <p:sp>
        <p:nvSpPr>
          <p:cNvPr id="11" name="object 11"/>
          <p:cNvSpPr txBox="1"/>
          <p:nvPr/>
        </p:nvSpPr>
        <p:spPr>
          <a:xfrm>
            <a:off x="4861458" y="2308860"/>
            <a:ext cx="1195070" cy="421640"/>
          </a:xfrm>
          <a:prstGeom prst="rect">
            <a:avLst/>
          </a:prstGeom>
        </p:spPr>
        <p:txBody>
          <a:bodyPr vert="horz" wrap="square" lIns="0" tIns="12700" rIns="0" bIns="0" rtlCol="0">
            <a:spAutoFit/>
          </a:bodyPr>
          <a:lstStyle/>
          <a:p>
            <a:pPr marL="12700">
              <a:lnSpc>
                <a:spcPct val="100000"/>
              </a:lnSpc>
              <a:spcBef>
                <a:spcPts val="100"/>
              </a:spcBef>
            </a:pPr>
            <a:r>
              <a:rPr sz="2600" spc="95" dirty="0">
                <a:latin typeface="Calibri"/>
                <a:cs typeface="Calibri"/>
              </a:rPr>
              <a:t>“Hemp”</a:t>
            </a:r>
            <a:endParaRPr sz="2600">
              <a:latin typeface="Calibri"/>
              <a:cs typeface="Calibri"/>
            </a:endParaRPr>
          </a:p>
        </p:txBody>
      </p:sp>
      <p:grpSp>
        <p:nvGrpSpPr>
          <p:cNvPr id="12" name="object 12"/>
          <p:cNvGrpSpPr/>
          <p:nvPr/>
        </p:nvGrpSpPr>
        <p:grpSpPr>
          <a:xfrm>
            <a:off x="2021830" y="4782453"/>
            <a:ext cx="4368800" cy="1993264"/>
            <a:chOff x="2021830" y="4782453"/>
            <a:chExt cx="4368800" cy="1993264"/>
          </a:xfrm>
        </p:grpSpPr>
        <p:sp>
          <p:nvSpPr>
            <p:cNvPr id="13" name="object 13"/>
            <p:cNvSpPr/>
            <p:nvPr/>
          </p:nvSpPr>
          <p:spPr>
            <a:xfrm>
              <a:off x="3791793" y="6045573"/>
              <a:ext cx="720725" cy="720725"/>
            </a:xfrm>
            <a:custGeom>
              <a:avLst/>
              <a:gdLst/>
              <a:ahLst/>
              <a:cxnLst/>
              <a:rect l="l" t="t" r="r" b="b"/>
              <a:pathLst>
                <a:path w="720725" h="720725">
                  <a:moveTo>
                    <a:pt x="360183" y="0"/>
                  </a:moveTo>
                  <a:lnTo>
                    <a:pt x="0" y="720367"/>
                  </a:lnTo>
                  <a:lnTo>
                    <a:pt x="720366" y="720367"/>
                  </a:lnTo>
                  <a:lnTo>
                    <a:pt x="360183" y="0"/>
                  </a:lnTo>
                  <a:close/>
                </a:path>
              </a:pathLst>
            </a:custGeom>
            <a:solidFill>
              <a:srgbClr val="CCD2D8">
                <a:alpha val="90199"/>
              </a:srgbClr>
            </a:solidFill>
          </p:spPr>
          <p:txBody>
            <a:bodyPr wrap="square" lIns="0" tIns="0" rIns="0" bIns="0" rtlCol="0"/>
            <a:lstStyle/>
            <a:p>
              <a:endParaRPr/>
            </a:p>
          </p:txBody>
        </p:sp>
        <p:sp>
          <p:nvSpPr>
            <p:cNvPr id="14" name="object 14"/>
            <p:cNvSpPr/>
            <p:nvPr/>
          </p:nvSpPr>
          <p:spPr>
            <a:xfrm>
              <a:off x="3791793" y="6045573"/>
              <a:ext cx="720725" cy="720725"/>
            </a:xfrm>
            <a:custGeom>
              <a:avLst/>
              <a:gdLst/>
              <a:ahLst/>
              <a:cxnLst/>
              <a:rect l="l" t="t" r="r" b="b"/>
              <a:pathLst>
                <a:path w="720725" h="720725">
                  <a:moveTo>
                    <a:pt x="0" y="720367"/>
                  </a:moveTo>
                  <a:lnTo>
                    <a:pt x="360183" y="0"/>
                  </a:lnTo>
                  <a:lnTo>
                    <a:pt x="720367" y="720367"/>
                  </a:lnTo>
                  <a:lnTo>
                    <a:pt x="0" y="720367"/>
                  </a:lnTo>
                  <a:close/>
                </a:path>
              </a:pathLst>
            </a:custGeom>
            <a:ln w="19050">
              <a:solidFill>
                <a:srgbClr val="CCD2D8"/>
              </a:solidFill>
            </a:ln>
          </p:spPr>
          <p:txBody>
            <a:bodyPr wrap="square" lIns="0" tIns="0" rIns="0" bIns="0" rtlCol="0"/>
            <a:lstStyle/>
            <a:p>
              <a:endParaRPr/>
            </a:p>
          </p:txBody>
        </p:sp>
        <p:sp>
          <p:nvSpPr>
            <p:cNvPr id="15" name="object 15"/>
            <p:cNvSpPr/>
            <p:nvPr/>
          </p:nvSpPr>
          <p:spPr>
            <a:xfrm>
              <a:off x="2031356" y="5373472"/>
              <a:ext cx="4283075" cy="1256030"/>
            </a:xfrm>
            <a:custGeom>
              <a:avLst/>
              <a:gdLst/>
              <a:ahLst/>
              <a:cxnLst/>
              <a:rect l="l" t="t" r="r" b="b"/>
              <a:pathLst>
                <a:path w="4283075" h="1256029">
                  <a:moveTo>
                    <a:pt x="67210" y="0"/>
                  </a:moveTo>
                  <a:lnTo>
                    <a:pt x="0" y="294764"/>
                  </a:lnTo>
                  <a:lnTo>
                    <a:pt x="4215331" y="1255931"/>
                  </a:lnTo>
                  <a:lnTo>
                    <a:pt x="4282542" y="961167"/>
                  </a:lnTo>
                  <a:lnTo>
                    <a:pt x="67210" y="0"/>
                  </a:lnTo>
                  <a:close/>
                </a:path>
              </a:pathLst>
            </a:custGeom>
            <a:solidFill>
              <a:srgbClr val="CCD2D8">
                <a:alpha val="90199"/>
              </a:srgbClr>
            </a:solidFill>
          </p:spPr>
          <p:txBody>
            <a:bodyPr wrap="square" lIns="0" tIns="0" rIns="0" bIns="0" rtlCol="0"/>
            <a:lstStyle/>
            <a:p>
              <a:endParaRPr/>
            </a:p>
          </p:txBody>
        </p:sp>
        <p:sp>
          <p:nvSpPr>
            <p:cNvPr id="16" name="object 16"/>
            <p:cNvSpPr/>
            <p:nvPr/>
          </p:nvSpPr>
          <p:spPr>
            <a:xfrm>
              <a:off x="2031355" y="5373472"/>
              <a:ext cx="4283075" cy="1256030"/>
            </a:xfrm>
            <a:custGeom>
              <a:avLst/>
              <a:gdLst/>
              <a:ahLst/>
              <a:cxnLst/>
              <a:rect l="l" t="t" r="r" b="b"/>
              <a:pathLst>
                <a:path w="4283075" h="1256029">
                  <a:moveTo>
                    <a:pt x="67211" y="0"/>
                  </a:moveTo>
                  <a:lnTo>
                    <a:pt x="4282543" y="961167"/>
                  </a:lnTo>
                  <a:lnTo>
                    <a:pt x="4215332" y="1255931"/>
                  </a:lnTo>
                  <a:lnTo>
                    <a:pt x="0" y="294764"/>
                  </a:lnTo>
                  <a:lnTo>
                    <a:pt x="67211" y="0"/>
                  </a:lnTo>
                  <a:close/>
                </a:path>
              </a:pathLst>
            </a:custGeom>
            <a:ln w="19050">
              <a:solidFill>
                <a:srgbClr val="CCD2D8"/>
              </a:solidFill>
            </a:ln>
          </p:spPr>
          <p:txBody>
            <a:bodyPr wrap="square" lIns="0" tIns="0" rIns="0" bIns="0" rtlCol="0"/>
            <a:lstStyle/>
            <a:p>
              <a:endParaRPr/>
            </a:p>
          </p:txBody>
        </p:sp>
        <p:sp>
          <p:nvSpPr>
            <p:cNvPr id="17" name="object 17"/>
            <p:cNvSpPr/>
            <p:nvPr/>
          </p:nvSpPr>
          <p:spPr>
            <a:xfrm>
              <a:off x="4619365" y="5407206"/>
              <a:ext cx="1761489" cy="897255"/>
            </a:xfrm>
            <a:custGeom>
              <a:avLst/>
              <a:gdLst/>
              <a:ahLst/>
              <a:cxnLst/>
              <a:rect l="l" t="t" r="r" b="b"/>
              <a:pathLst>
                <a:path w="1761489" h="897254">
                  <a:moveTo>
                    <a:pt x="160857" y="0"/>
                  </a:moveTo>
                  <a:lnTo>
                    <a:pt x="98491" y="40428"/>
                  </a:lnTo>
                  <a:lnTo>
                    <a:pt x="82878" y="76402"/>
                  </a:lnTo>
                  <a:lnTo>
                    <a:pt x="433" y="462712"/>
                  </a:lnTo>
                  <a:lnTo>
                    <a:pt x="0" y="501925"/>
                  </a:lnTo>
                  <a:lnTo>
                    <a:pt x="14146" y="537042"/>
                  </a:lnTo>
                  <a:lnTo>
                    <a:pt x="40428" y="564292"/>
                  </a:lnTo>
                  <a:lnTo>
                    <a:pt x="76402" y="579905"/>
                  </a:lnTo>
                  <a:lnTo>
                    <a:pt x="1561193" y="896784"/>
                  </a:lnTo>
                  <a:lnTo>
                    <a:pt x="1600407" y="897217"/>
                  </a:lnTo>
                  <a:lnTo>
                    <a:pt x="1635524" y="883071"/>
                  </a:lnTo>
                  <a:lnTo>
                    <a:pt x="1662774" y="856788"/>
                  </a:lnTo>
                  <a:lnTo>
                    <a:pt x="1678388" y="820814"/>
                  </a:lnTo>
                  <a:lnTo>
                    <a:pt x="1760832" y="434505"/>
                  </a:lnTo>
                  <a:lnTo>
                    <a:pt x="1761265" y="395291"/>
                  </a:lnTo>
                  <a:lnTo>
                    <a:pt x="1747119" y="360174"/>
                  </a:lnTo>
                  <a:lnTo>
                    <a:pt x="1720836" y="332924"/>
                  </a:lnTo>
                  <a:lnTo>
                    <a:pt x="1684862" y="317311"/>
                  </a:lnTo>
                  <a:lnTo>
                    <a:pt x="200071" y="433"/>
                  </a:lnTo>
                  <a:lnTo>
                    <a:pt x="160857" y="0"/>
                  </a:lnTo>
                  <a:close/>
                </a:path>
              </a:pathLst>
            </a:custGeom>
            <a:solidFill>
              <a:srgbClr val="156082"/>
            </a:solidFill>
          </p:spPr>
          <p:txBody>
            <a:bodyPr wrap="square" lIns="0" tIns="0" rIns="0" bIns="0" rtlCol="0"/>
            <a:lstStyle/>
            <a:p>
              <a:endParaRPr/>
            </a:p>
          </p:txBody>
        </p:sp>
        <p:sp>
          <p:nvSpPr>
            <p:cNvPr id="18" name="object 18"/>
            <p:cNvSpPr/>
            <p:nvPr/>
          </p:nvSpPr>
          <p:spPr>
            <a:xfrm>
              <a:off x="4619365" y="5407206"/>
              <a:ext cx="1761489" cy="897255"/>
            </a:xfrm>
            <a:custGeom>
              <a:avLst/>
              <a:gdLst/>
              <a:ahLst/>
              <a:cxnLst/>
              <a:rect l="l" t="t" r="r" b="b"/>
              <a:pathLst>
                <a:path w="1761489" h="897254">
                  <a:moveTo>
                    <a:pt x="82877" y="76402"/>
                  </a:moveTo>
                  <a:lnTo>
                    <a:pt x="98490" y="40428"/>
                  </a:lnTo>
                  <a:lnTo>
                    <a:pt x="125740" y="14146"/>
                  </a:lnTo>
                  <a:lnTo>
                    <a:pt x="160857" y="0"/>
                  </a:lnTo>
                  <a:lnTo>
                    <a:pt x="200071" y="433"/>
                  </a:lnTo>
                  <a:lnTo>
                    <a:pt x="1684862" y="317311"/>
                  </a:lnTo>
                  <a:lnTo>
                    <a:pt x="1720836" y="332924"/>
                  </a:lnTo>
                  <a:lnTo>
                    <a:pt x="1747118" y="360174"/>
                  </a:lnTo>
                  <a:lnTo>
                    <a:pt x="1761265" y="395291"/>
                  </a:lnTo>
                  <a:lnTo>
                    <a:pt x="1760831" y="434505"/>
                  </a:lnTo>
                  <a:lnTo>
                    <a:pt x="1678387" y="820814"/>
                  </a:lnTo>
                  <a:lnTo>
                    <a:pt x="1662774" y="856788"/>
                  </a:lnTo>
                  <a:lnTo>
                    <a:pt x="1635524" y="883071"/>
                  </a:lnTo>
                  <a:lnTo>
                    <a:pt x="1600407" y="897217"/>
                  </a:lnTo>
                  <a:lnTo>
                    <a:pt x="1561194" y="896784"/>
                  </a:lnTo>
                  <a:lnTo>
                    <a:pt x="76402" y="579905"/>
                  </a:lnTo>
                  <a:lnTo>
                    <a:pt x="40428" y="564292"/>
                  </a:lnTo>
                  <a:lnTo>
                    <a:pt x="14146" y="537042"/>
                  </a:lnTo>
                  <a:lnTo>
                    <a:pt x="0" y="501925"/>
                  </a:lnTo>
                  <a:lnTo>
                    <a:pt x="433" y="462712"/>
                  </a:lnTo>
                  <a:lnTo>
                    <a:pt x="82877" y="76402"/>
                  </a:lnTo>
                  <a:close/>
                </a:path>
              </a:pathLst>
            </a:custGeom>
            <a:ln w="19049">
              <a:solidFill>
                <a:srgbClr val="FFFFFF"/>
              </a:solidFill>
            </a:ln>
          </p:spPr>
          <p:txBody>
            <a:bodyPr wrap="square" lIns="0" tIns="0" rIns="0" bIns="0" rtlCol="0"/>
            <a:lstStyle/>
            <a:p>
              <a:endParaRPr/>
            </a:p>
          </p:txBody>
        </p:sp>
        <p:sp>
          <p:nvSpPr>
            <p:cNvPr id="19" name="object 19"/>
            <p:cNvSpPr/>
            <p:nvPr/>
          </p:nvSpPr>
          <p:spPr>
            <a:xfrm>
              <a:off x="4615835" y="4791979"/>
              <a:ext cx="1762125" cy="902969"/>
            </a:xfrm>
            <a:custGeom>
              <a:avLst/>
              <a:gdLst/>
              <a:ahLst/>
              <a:cxnLst/>
              <a:rect l="l" t="t" r="r" b="b"/>
              <a:pathLst>
                <a:path w="1762125" h="902970">
                  <a:moveTo>
                    <a:pt x="162745" y="0"/>
                  </a:moveTo>
                  <a:lnTo>
                    <a:pt x="100227" y="40193"/>
                  </a:lnTo>
                  <a:lnTo>
                    <a:pt x="84479" y="76108"/>
                  </a:lnTo>
                  <a:lnTo>
                    <a:pt x="580" y="462104"/>
                  </a:lnTo>
                  <a:lnTo>
                    <a:pt x="0" y="501316"/>
                  </a:lnTo>
                  <a:lnTo>
                    <a:pt x="14014" y="536486"/>
                  </a:lnTo>
                  <a:lnTo>
                    <a:pt x="40193" y="563835"/>
                  </a:lnTo>
                  <a:lnTo>
                    <a:pt x="76108" y="579583"/>
                  </a:lnTo>
                  <a:lnTo>
                    <a:pt x="1559697" y="902047"/>
                  </a:lnTo>
                  <a:lnTo>
                    <a:pt x="1598908" y="902627"/>
                  </a:lnTo>
                  <a:lnTo>
                    <a:pt x="1634078" y="888613"/>
                  </a:lnTo>
                  <a:lnTo>
                    <a:pt x="1661427" y="862434"/>
                  </a:lnTo>
                  <a:lnTo>
                    <a:pt x="1677176" y="826519"/>
                  </a:lnTo>
                  <a:lnTo>
                    <a:pt x="1761073" y="440522"/>
                  </a:lnTo>
                  <a:lnTo>
                    <a:pt x="1761654" y="401311"/>
                  </a:lnTo>
                  <a:lnTo>
                    <a:pt x="1747640" y="366141"/>
                  </a:lnTo>
                  <a:lnTo>
                    <a:pt x="1721460" y="338792"/>
                  </a:lnTo>
                  <a:lnTo>
                    <a:pt x="1685545" y="323043"/>
                  </a:lnTo>
                  <a:lnTo>
                    <a:pt x="201956" y="580"/>
                  </a:lnTo>
                  <a:lnTo>
                    <a:pt x="162745" y="0"/>
                  </a:lnTo>
                  <a:close/>
                </a:path>
              </a:pathLst>
            </a:custGeom>
            <a:solidFill>
              <a:srgbClr val="156082"/>
            </a:solidFill>
          </p:spPr>
          <p:txBody>
            <a:bodyPr wrap="square" lIns="0" tIns="0" rIns="0" bIns="0" rtlCol="0"/>
            <a:lstStyle/>
            <a:p>
              <a:endParaRPr/>
            </a:p>
          </p:txBody>
        </p:sp>
        <p:sp>
          <p:nvSpPr>
            <p:cNvPr id="20" name="object 20"/>
            <p:cNvSpPr/>
            <p:nvPr/>
          </p:nvSpPr>
          <p:spPr>
            <a:xfrm>
              <a:off x="4615835" y="4791978"/>
              <a:ext cx="1762125" cy="902969"/>
            </a:xfrm>
            <a:custGeom>
              <a:avLst/>
              <a:gdLst/>
              <a:ahLst/>
              <a:cxnLst/>
              <a:rect l="l" t="t" r="r" b="b"/>
              <a:pathLst>
                <a:path w="1762125" h="902970">
                  <a:moveTo>
                    <a:pt x="84478" y="76108"/>
                  </a:moveTo>
                  <a:lnTo>
                    <a:pt x="100226" y="40193"/>
                  </a:lnTo>
                  <a:lnTo>
                    <a:pt x="127575" y="14014"/>
                  </a:lnTo>
                  <a:lnTo>
                    <a:pt x="162745" y="0"/>
                  </a:lnTo>
                  <a:lnTo>
                    <a:pt x="201957" y="580"/>
                  </a:lnTo>
                  <a:lnTo>
                    <a:pt x="1685545" y="323044"/>
                  </a:lnTo>
                  <a:lnTo>
                    <a:pt x="1721460" y="338792"/>
                  </a:lnTo>
                  <a:lnTo>
                    <a:pt x="1747639" y="366141"/>
                  </a:lnTo>
                  <a:lnTo>
                    <a:pt x="1761654" y="401311"/>
                  </a:lnTo>
                  <a:lnTo>
                    <a:pt x="1761073" y="440522"/>
                  </a:lnTo>
                  <a:lnTo>
                    <a:pt x="1677175" y="826519"/>
                  </a:lnTo>
                  <a:lnTo>
                    <a:pt x="1661427" y="862434"/>
                  </a:lnTo>
                  <a:lnTo>
                    <a:pt x="1634078" y="888613"/>
                  </a:lnTo>
                  <a:lnTo>
                    <a:pt x="1598908" y="902628"/>
                  </a:lnTo>
                  <a:lnTo>
                    <a:pt x="1559697" y="902047"/>
                  </a:lnTo>
                  <a:lnTo>
                    <a:pt x="76108" y="579583"/>
                  </a:lnTo>
                  <a:lnTo>
                    <a:pt x="40193" y="563835"/>
                  </a:lnTo>
                  <a:lnTo>
                    <a:pt x="14014" y="536486"/>
                  </a:lnTo>
                  <a:lnTo>
                    <a:pt x="0" y="501317"/>
                  </a:lnTo>
                  <a:lnTo>
                    <a:pt x="580" y="462105"/>
                  </a:lnTo>
                  <a:lnTo>
                    <a:pt x="84478" y="76108"/>
                  </a:lnTo>
                  <a:close/>
                </a:path>
              </a:pathLst>
            </a:custGeom>
            <a:ln w="19050">
              <a:solidFill>
                <a:srgbClr val="FFFFFF"/>
              </a:solidFill>
            </a:ln>
          </p:spPr>
          <p:txBody>
            <a:bodyPr wrap="square" lIns="0" tIns="0" rIns="0" bIns="0" rtlCol="0"/>
            <a:lstStyle/>
            <a:p>
              <a:endParaRPr/>
            </a:p>
          </p:txBody>
        </p:sp>
      </p:grpSp>
      <p:sp>
        <p:nvSpPr>
          <p:cNvPr id="21" name="object 21"/>
          <p:cNvSpPr txBox="1"/>
          <p:nvPr/>
        </p:nvSpPr>
        <p:spPr>
          <a:xfrm rot="720000">
            <a:off x="4965226" y="5064947"/>
            <a:ext cx="1063257" cy="355600"/>
          </a:xfrm>
          <a:prstGeom prst="rect">
            <a:avLst/>
          </a:prstGeom>
        </p:spPr>
        <p:txBody>
          <a:bodyPr vert="horz" wrap="square" lIns="0" tIns="0" rIns="0" bIns="0" rtlCol="0">
            <a:spAutoFit/>
          </a:bodyPr>
          <a:lstStyle/>
          <a:p>
            <a:pPr>
              <a:lnSpc>
                <a:spcPts val="2730"/>
              </a:lnSpc>
            </a:pPr>
            <a:r>
              <a:rPr sz="2800" spc="170" dirty="0">
                <a:solidFill>
                  <a:srgbClr val="FFFFFF"/>
                </a:solidFill>
                <a:latin typeface="Calibri"/>
                <a:cs typeface="Calibri"/>
              </a:rPr>
              <a:t>THC-</a:t>
            </a:r>
            <a:r>
              <a:rPr sz="2800" spc="-50" dirty="0">
                <a:solidFill>
                  <a:srgbClr val="FFFFFF"/>
                </a:solidFill>
                <a:latin typeface="Calibri"/>
                <a:cs typeface="Calibri"/>
              </a:rPr>
              <a:t>A</a:t>
            </a:r>
            <a:endParaRPr sz="2800">
              <a:latin typeface="Calibri"/>
              <a:cs typeface="Calibri"/>
            </a:endParaRPr>
          </a:p>
        </p:txBody>
      </p:sp>
      <p:sp>
        <p:nvSpPr>
          <p:cNvPr id="22" name="object 22"/>
          <p:cNvSpPr txBox="1"/>
          <p:nvPr/>
        </p:nvSpPr>
        <p:spPr>
          <a:xfrm rot="720000">
            <a:off x="5085620" y="5675836"/>
            <a:ext cx="829398" cy="355600"/>
          </a:xfrm>
          <a:prstGeom prst="rect">
            <a:avLst/>
          </a:prstGeom>
        </p:spPr>
        <p:txBody>
          <a:bodyPr vert="horz" wrap="square" lIns="0" tIns="0" rIns="0" bIns="0" rtlCol="0">
            <a:spAutoFit/>
          </a:bodyPr>
          <a:lstStyle/>
          <a:p>
            <a:pPr>
              <a:lnSpc>
                <a:spcPts val="2720"/>
              </a:lnSpc>
            </a:pPr>
            <a:r>
              <a:rPr sz="2800" spc="265" dirty="0">
                <a:solidFill>
                  <a:srgbClr val="FFFFFF"/>
                </a:solidFill>
                <a:latin typeface="Calibri"/>
                <a:cs typeface="Calibri"/>
              </a:rPr>
              <a:t>HHC</a:t>
            </a:r>
            <a:endParaRPr sz="2800">
              <a:latin typeface="Calibri"/>
              <a:cs typeface="Calibri"/>
            </a:endParaRPr>
          </a:p>
        </p:txBody>
      </p:sp>
      <p:grpSp>
        <p:nvGrpSpPr>
          <p:cNvPr id="23" name="object 23"/>
          <p:cNvGrpSpPr/>
          <p:nvPr/>
        </p:nvGrpSpPr>
        <p:grpSpPr>
          <a:xfrm>
            <a:off x="5456399" y="4279538"/>
            <a:ext cx="1193800" cy="858519"/>
            <a:chOff x="5456399" y="4279538"/>
            <a:chExt cx="1193800" cy="858519"/>
          </a:xfrm>
        </p:grpSpPr>
        <p:sp>
          <p:nvSpPr>
            <p:cNvPr id="24" name="object 24"/>
            <p:cNvSpPr/>
            <p:nvPr/>
          </p:nvSpPr>
          <p:spPr>
            <a:xfrm>
              <a:off x="5465924" y="4289063"/>
              <a:ext cx="1174750" cy="839469"/>
            </a:xfrm>
            <a:custGeom>
              <a:avLst/>
              <a:gdLst/>
              <a:ahLst/>
              <a:cxnLst/>
              <a:rect l="l" t="t" r="r" b="b"/>
              <a:pathLst>
                <a:path w="1174750" h="839470">
                  <a:moveTo>
                    <a:pt x="193462" y="0"/>
                  </a:moveTo>
                  <a:lnTo>
                    <a:pt x="155229" y="13689"/>
                  </a:lnTo>
                  <a:lnTo>
                    <a:pt x="124920" y="40717"/>
                  </a:lnTo>
                  <a:lnTo>
                    <a:pt x="106677" y="78621"/>
                  </a:lnTo>
                  <a:lnTo>
                    <a:pt x="2109" y="489232"/>
                  </a:lnTo>
                  <a:lnTo>
                    <a:pt x="0" y="531244"/>
                  </a:lnTo>
                  <a:lnTo>
                    <a:pt x="13689" y="569477"/>
                  </a:lnTo>
                  <a:lnTo>
                    <a:pt x="40717" y="599787"/>
                  </a:lnTo>
                  <a:lnTo>
                    <a:pt x="78621" y="618031"/>
                  </a:lnTo>
                  <a:lnTo>
                    <a:pt x="939255" y="837203"/>
                  </a:lnTo>
                  <a:lnTo>
                    <a:pt x="981268" y="839312"/>
                  </a:lnTo>
                  <a:lnTo>
                    <a:pt x="1019501" y="825622"/>
                  </a:lnTo>
                  <a:lnTo>
                    <a:pt x="1049811" y="798594"/>
                  </a:lnTo>
                  <a:lnTo>
                    <a:pt x="1068054" y="760690"/>
                  </a:lnTo>
                  <a:lnTo>
                    <a:pt x="1172622" y="350080"/>
                  </a:lnTo>
                  <a:lnTo>
                    <a:pt x="1174731" y="308067"/>
                  </a:lnTo>
                  <a:lnTo>
                    <a:pt x="1161041" y="269834"/>
                  </a:lnTo>
                  <a:lnTo>
                    <a:pt x="1134013" y="239524"/>
                  </a:lnTo>
                  <a:lnTo>
                    <a:pt x="1096109" y="221281"/>
                  </a:lnTo>
                  <a:lnTo>
                    <a:pt x="235475" y="2109"/>
                  </a:lnTo>
                  <a:lnTo>
                    <a:pt x="193462" y="0"/>
                  </a:lnTo>
                  <a:close/>
                </a:path>
              </a:pathLst>
            </a:custGeom>
            <a:solidFill>
              <a:srgbClr val="156082"/>
            </a:solidFill>
          </p:spPr>
          <p:txBody>
            <a:bodyPr wrap="square" lIns="0" tIns="0" rIns="0" bIns="0" rtlCol="0"/>
            <a:lstStyle/>
            <a:p>
              <a:endParaRPr/>
            </a:p>
          </p:txBody>
        </p:sp>
        <p:sp>
          <p:nvSpPr>
            <p:cNvPr id="25" name="object 25"/>
            <p:cNvSpPr/>
            <p:nvPr/>
          </p:nvSpPr>
          <p:spPr>
            <a:xfrm>
              <a:off x="5465924" y="4289063"/>
              <a:ext cx="1174750" cy="839469"/>
            </a:xfrm>
            <a:custGeom>
              <a:avLst/>
              <a:gdLst/>
              <a:ahLst/>
              <a:cxnLst/>
              <a:rect l="l" t="t" r="r" b="b"/>
              <a:pathLst>
                <a:path w="1174750" h="839470">
                  <a:moveTo>
                    <a:pt x="106676" y="78621"/>
                  </a:moveTo>
                  <a:lnTo>
                    <a:pt x="124919" y="40717"/>
                  </a:lnTo>
                  <a:lnTo>
                    <a:pt x="155229" y="13690"/>
                  </a:lnTo>
                  <a:lnTo>
                    <a:pt x="193462" y="0"/>
                  </a:lnTo>
                  <a:lnTo>
                    <a:pt x="235475" y="2108"/>
                  </a:lnTo>
                  <a:lnTo>
                    <a:pt x="1096109" y="221281"/>
                  </a:lnTo>
                  <a:lnTo>
                    <a:pt x="1134013" y="239524"/>
                  </a:lnTo>
                  <a:lnTo>
                    <a:pt x="1161041" y="269834"/>
                  </a:lnTo>
                  <a:lnTo>
                    <a:pt x="1174731" y="308067"/>
                  </a:lnTo>
                  <a:lnTo>
                    <a:pt x="1172622" y="350080"/>
                  </a:lnTo>
                  <a:lnTo>
                    <a:pt x="1068054" y="760690"/>
                  </a:lnTo>
                  <a:lnTo>
                    <a:pt x="1049811" y="798594"/>
                  </a:lnTo>
                  <a:lnTo>
                    <a:pt x="1019501" y="825622"/>
                  </a:lnTo>
                  <a:lnTo>
                    <a:pt x="981268" y="839312"/>
                  </a:lnTo>
                  <a:lnTo>
                    <a:pt x="939255" y="837203"/>
                  </a:lnTo>
                  <a:lnTo>
                    <a:pt x="78621" y="618030"/>
                  </a:lnTo>
                  <a:lnTo>
                    <a:pt x="40717" y="599787"/>
                  </a:lnTo>
                  <a:lnTo>
                    <a:pt x="13690" y="569478"/>
                  </a:lnTo>
                  <a:lnTo>
                    <a:pt x="0" y="531245"/>
                  </a:lnTo>
                  <a:lnTo>
                    <a:pt x="2108" y="489232"/>
                  </a:lnTo>
                  <a:lnTo>
                    <a:pt x="106676" y="78621"/>
                  </a:lnTo>
                  <a:close/>
                </a:path>
              </a:pathLst>
            </a:custGeom>
            <a:ln w="19049">
              <a:solidFill>
                <a:srgbClr val="FFFFFF"/>
              </a:solidFill>
            </a:ln>
          </p:spPr>
          <p:txBody>
            <a:bodyPr wrap="square" lIns="0" tIns="0" rIns="0" bIns="0" rtlCol="0"/>
            <a:lstStyle/>
            <a:p>
              <a:endParaRPr/>
            </a:p>
          </p:txBody>
        </p:sp>
      </p:grpSp>
      <p:sp>
        <p:nvSpPr>
          <p:cNvPr id="26" name="object 26"/>
          <p:cNvSpPr txBox="1"/>
          <p:nvPr/>
        </p:nvSpPr>
        <p:spPr>
          <a:xfrm rot="840000">
            <a:off x="5708423" y="4528954"/>
            <a:ext cx="690436" cy="355600"/>
          </a:xfrm>
          <a:prstGeom prst="rect">
            <a:avLst/>
          </a:prstGeom>
        </p:spPr>
        <p:txBody>
          <a:bodyPr vert="horz" wrap="square" lIns="0" tIns="0" rIns="0" bIns="0" rtlCol="0">
            <a:spAutoFit/>
          </a:bodyPr>
          <a:lstStyle/>
          <a:p>
            <a:pPr>
              <a:lnSpc>
                <a:spcPts val="2715"/>
              </a:lnSpc>
            </a:pPr>
            <a:r>
              <a:rPr sz="2800" spc="-25" dirty="0">
                <a:solidFill>
                  <a:srgbClr val="FFFFFF"/>
                </a:solidFill>
                <a:latin typeface="Calibri"/>
                <a:cs typeface="Calibri"/>
              </a:rPr>
              <a:t>Δ10</a:t>
            </a:r>
            <a:endParaRPr sz="2800">
              <a:latin typeface="Calibri"/>
              <a:cs typeface="Calibri"/>
            </a:endParaRPr>
          </a:p>
        </p:txBody>
      </p:sp>
      <p:grpSp>
        <p:nvGrpSpPr>
          <p:cNvPr id="27" name="object 27"/>
          <p:cNvGrpSpPr/>
          <p:nvPr/>
        </p:nvGrpSpPr>
        <p:grpSpPr>
          <a:xfrm>
            <a:off x="4656837" y="4053840"/>
            <a:ext cx="890905" cy="799465"/>
            <a:chOff x="4656837" y="4053840"/>
            <a:chExt cx="890905" cy="799465"/>
          </a:xfrm>
        </p:grpSpPr>
        <p:sp>
          <p:nvSpPr>
            <p:cNvPr id="28" name="object 28"/>
            <p:cNvSpPr/>
            <p:nvPr/>
          </p:nvSpPr>
          <p:spPr>
            <a:xfrm>
              <a:off x="4666361" y="4063365"/>
              <a:ext cx="871855" cy="780415"/>
            </a:xfrm>
            <a:custGeom>
              <a:avLst/>
              <a:gdLst/>
              <a:ahLst/>
              <a:cxnLst/>
              <a:rect l="l" t="t" r="r" b="b"/>
              <a:pathLst>
                <a:path w="871854" h="780414">
                  <a:moveTo>
                    <a:pt x="199290" y="0"/>
                  </a:moveTo>
                  <a:lnTo>
                    <a:pt x="159750" y="14231"/>
                  </a:lnTo>
                  <a:lnTo>
                    <a:pt x="128431" y="42251"/>
                  </a:lnTo>
                  <a:lnTo>
                    <a:pt x="109618" y="81505"/>
                  </a:lnTo>
                  <a:lnTo>
                    <a:pt x="2110" y="506582"/>
                  </a:lnTo>
                  <a:lnTo>
                    <a:pt x="0" y="550060"/>
                  </a:lnTo>
                  <a:lnTo>
                    <a:pt x="14231" y="589601"/>
                  </a:lnTo>
                  <a:lnTo>
                    <a:pt x="42251" y="620919"/>
                  </a:lnTo>
                  <a:lnTo>
                    <a:pt x="81505" y="639732"/>
                  </a:lnTo>
                  <a:lnTo>
                    <a:pt x="628697" y="778124"/>
                  </a:lnTo>
                  <a:lnTo>
                    <a:pt x="672175" y="780235"/>
                  </a:lnTo>
                  <a:lnTo>
                    <a:pt x="711715" y="766004"/>
                  </a:lnTo>
                  <a:lnTo>
                    <a:pt x="743034" y="737984"/>
                  </a:lnTo>
                  <a:lnTo>
                    <a:pt x="761848" y="698730"/>
                  </a:lnTo>
                  <a:lnTo>
                    <a:pt x="869355" y="273654"/>
                  </a:lnTo>
                  <a:lnTo>
                    <a:pt x="871466" y="230175"/>
                  </a:lnTo>
                  <a:lnTo>
                    <a:pt x="857234" y="190635"/>
                  </a:lnTo>
                  <a:lnTo>
                    <a:pt x="829214" y="159316"/>
                  </a:lnTo>
                  <a:lnTo>
                    <a:pt x="789961" y="140503"/>
                  </a:lnTo>
                  <a:lnTo>
                    <a:pt x="242769" y="2110"/>
                  </a:lnTo>
                  <a:lnTo>
                    <a:pt x="199290" y="0"/>
                  </a:lnTo>
                  <a:close/>
                </a:path>
              </a:pathLst>
            </a:custGeom>
            <a:solidFill>
              <a:srgbClr val="156082"/>
            </a:solidFill>
          </p:spPr>
          <p:txBody>
            <a:bodyPr wrap="square" lIns="0" tIns="0" rIns="0" bIns="0" rtlCol="0"/>
            <a:lstStyle/>
            <a:p>
              <a:endParaRPr/>
            </a:p>
          </p:txBody>
        </p:sp>
        <p:sp>
          <p:nvSpPr>
            <p:cNvPr id="29" name="object 29"/>
            <p:cNvSpPr/>
            <p:nvPr/>
          </p:nvSpPr>
          <p:spPr>
            <a:xfrm>
              <a:off x="4666362" y="4063365"/>
              <a:ext cx="871855" cy="780415"/>
            </a:xfrm>
            <a:custGeom>
              <a:avLst/>
              <a:gdLst/>
              <a:ahLst/>
              <a:cxnLst/>
              <a:rect l="l" t="t" r="r" b="b"/>
              <a:pathLst>
                <a:path w="871854" h="780414">
                  <a:moveTo>
                    <a:pt x="109618" y="81505"/>
                  </a:moveTo>
                  <a:lnTo>
                    <a:pt x="128431" y="42251"/>
                  </a:lnTo>
                  <a:lnTo>
                    <a:pt x="159750" y="14231"/>
                  </a:lnTo>
                  <a:lnTo>
                    <a:pt x="199290" y="0"/>
                  </a:lnTo>
                  <a:lnTo>
                    <a:pt x="242768" y="2110"/>
                  </a:lnTo>
                  <a:lnTo>
                    <a:pt x="789960" y="140502"/>
                  </a:lnTo>
                  <a:lnTo>
                    <a:pt x="829214" y="159316"/>
                  </a:lnTo>
                  <a:lnTo>
                    <a:pt x="857234" y="190634"/>
                  </a:lnTo>
                  <a:lnTo>
                    <a:pt x="871466" y="230175"/>
                  </a:lnTo>
                  <a:lnTo>
                    <a:pt x="869355" y="273653"/>
                  </a:lnTo>
                  <a:lnTo>
                    <a:pt x="761847" y="698730"/>
                  </a:lnTo>
                  <a:lnTo>
                    <a:pt x="743034" y="737984"/>
                  </a:lnTo>
                  <a:lnTo>
                    <a:pt x="711715" y="766003"/>
                  </a:lnTo>
                  <a:lnTo>
                    <a:pt x="672175" y="780235"/>
                  </a:lnTo>
                  <a:lnTo>
                    <a:pt x="628697" y="778125"/>
                  </a:lnTo>
                  <a:lnTo>
                    <a:pt x="81505" y="639732"/>
                  </a:lnTo>
                  <a:lnTo>
                    <a:pt x="42251" y="620919"/>
                  </a:lnTo>
                  <a:lnTo>
                    <a:pt x="14231" y="589600"/>
                  </a:lnTo>
                  <a:lnTo>
                    <a:pt x="0" y="550060"/>
                  </a:lnTo>
                  <a:lnTo>
                    <a:pt x="2110" y="506582"/>
                  </a:lnTo>
                  <a:lnTo>
                    <a:pt x="109618" y="81505"/>
                  </a:lnTo>
                  <a:close/>
                </a:path>
              </a:pathLst>
            </a:custGeom>
            <a:ln w="19049">
              <a:solidFill>
                <a:srgbClr val="FFFFFF"/>
              </a:solidFill>
            </a:ln>
          </p:spPr>
          <p:txBody>
            <a:bodyPr wrap="square" lIns="0" tIns="0" rIns="0" bIns="0" rtlCol="0"/>
            <a:lstStyle/>
            <a:p>
              <a:endParaRPr/>
            </a:p>
          </p:txBody>
        </p:sp>
      </p:grpSp>
      <p:sp>
        <p:nvSpPr>
          <p:cNvPr id="30" name="object 30"/>
          <p:cNvSpPr txBox="1"/>
          <p:nvPr/>
        </p:nvSpPr>
        <p:spPr>
          <a:xfrm rot="840000">
            <a:off x="4844666" y="4277482"/>
            <a:ext cx="516845" cy="342900"/>
          </a:xfrm>
          <a:prstGeom prst="rect">
            <a:avLst/>
          </a:prstGeom>
        </p:spPr>
        <p:txBody>
          <a:bodyPr vert="horz" wrap="square" lIns="0" tIns="0" rIns="0" bIns="0" rtlCol="0">
            <a:spAutoFit/>
          </a:bodyPr>
          <a:lstStyle/>
          <a:p>
            <a:pPr>
              <a:lnSpc>
                <a:spcPts val="2625"/>
              </a:lnSpc>
            </a:pPr>
            <a:r>
              <a:rPr sz="2700" spc="30" dirty="0">
                <a:solidFill>
                  <a:srgbClr val="FFFFFF"/>
                </a:solidFill>
                <a:latin typeface="Calibri"/>
                <a:cs typeface="Calibri"/>
              </a:rPr>
              <a:t>Δ8</a:t>
            </a:r>
            <a:endParaRPr sz="2700">
              <a:latin typeface="Calibri"/>
              <a:cs typeface="Calibri"/>
            </a:endParaRPr>
          </a:p>
        </p:txBody>
      </p:sp>
      <p:grpSp>
        <p:nvGrpSpPr>
          <p:cNvPr id="31" name="object 31"/>
          <p:cNvGrpSpPr/>
          <p:nvPr/>
        </p:nvGrpSpPr>
        <p:grpSpPr>
          <a:xfrm>
            <a:off x="2157711" y="4760304"/>
            <a:ext cx="1781810" cy="930910"/>
            <a:chOff x="2157711" y="4760304"/>
            <a:chExt cx="1781810" cy="930910"/>
          </a:xfrm>
        </p:grpSpPr>
        <p:sp>
          <p:nvSpPr>
            <p:cNvPr id="32" name="object 32"/>
            <p:cNvSpPr/>
            <p:nvPr/>
          </p:nvSpPr>
          <p:spPr>
            <a:xfrm>
              <a:off x="2167236" y="4769829"/>
              <a:ext cx="1762760" cy="911860"/>
            </a:xfrm>
            <a:custGeom>
              <a:avLst/>
              <a:gdLst/>
              <a:ahLst/>
              <a:cxnLst/>
              <a:rect l="l" t="t" r="r" b="b"/>
              <a:pathLst>
                <a:path w="1762760" h="911860">
                  <a:moveTo>
                    <a:pt x="165790" y="0"/>
                  </a:moveTo>
                  <a:lnTo>
                    <a:pt x="103028" y="39813"/>
                  </a:lnTo>
                  <a:lnTo>
                    <a:pt x="87061" y="75631"/>
                  </a:lnTo>
                  <a:lnTo>
                    <a:pt x="819" y="461111"/>
                  </a:lnTo>
                  <a:lnTo>
                    <a:pt x="0" y="500318"/>
                  </a:lnTo>
                  <a:lnTo>
                    <a:pt x="13800" y="535572"/>
                  </a:lnTo>
                  <a:lnTo>
                    <a:pt x="39812" y="563080"/>
                  </a:lnTo>
                  <a:lnTo>
                    <a:pt x="75631" y="579045"/>
                  </a:lnTo>
                  <a:lnTo>
                    <a:pt x="1557231" y="910523"/>
                  </a:lnTo>
                  <a:lnTo>
                    <a:pt x="1596439" y="911342"/>
                  </a:lnTo>
                  <a:lnTo>
                    <a:pt x="1631693" y="897542"/>
                  </a:lnTo>
                  <a:lnTo>
                    <a:pt x="1659201" y="871529"/>
                  </a:lnTo>
                  <a:lnTo>
                    <a:pt x="1675167" y="835711"/>
                  </a:lnTo>
                  <a:lnTo>
                    <a:pt x="1761410" y="450231"/>
                  </a:lnTo>
                  <a:lnTo>
                    <a:pt x="1762229" y="411023"/>
                  </a:lnTo>
                  <a:lnTo>
                    <a:pt x="1748429" y="375769"/>
                  </a:lnTo>
                  <a:lnTo>
                    <a:pt x="1722416" y="348262"/>
                  </a:lnTo>
                  <a:lnTo>
                    <a:pt x="1686598" y="332296"/>
                  </a:lnTo>
                  <a:lnTo>
                    <a:pt x="204997" y="818"/>
                  </a:lnTo>
                  <a:lnTo>
                    <a:pt x="165790" y="0"/>
                  </a:lnTo>
                  <a:close/>
                </a:path>
              </a:pathLst>
            </a:custGeom>
            <a:solidFill>
              <a:srgbClr val="156082"/>
            </a:solidFill>
          </p:spPr>
          <p:txBody>
            <a:bodyPr wrap="square" lIns="0" tIns="0" rIns="0" bIns="0" rtlCol="0"/>
            <a:lstStyle/>
            <a:p>
              <a:endParaRPr/>
            </a:p>
          </p:txBody>
        </p:sp>
        <p:sp>
          <p:nvSpPr>
            <p:cNvPr id="33" name="object 33"/>
            <p:cNvSpPr/>
            <p:nvPr/>
          </p:nvSpPr>
          <p:spPr>
            <a:xfrm>
              <a:off x="2167236" y="4769829"/>
              <a:ext cx="1762760" cy="911860"/>
            </a:xfrm>
            <a:custGeom>
              <a:avLst/>
              <a:gdLst/>
              <a:ahLst/>
              <a:cxnLst/>
              <a:rect l="l" t="t" r="r" b="b"/>
              <a:pathLst>
                <a:path w="1762760" h="911860">
                  <a:moveTo>
                    <a:pt x="87062" y="75631"/>
                  </a:moveTo>
                  <a:lnTo>
                    <a:pt x="103028" y="39812"/>
                  </a:lnTo>
                  <a:lnTo>
                    <a:pt x="130535" y="13800"/>
                  </a:lnTo>
                  <a:lnTo>
                    <a:pt x="165790" y="0"/>
                  </a:lnTo>
                  <a:lnTo>
                    <a:pt x="204997" y="819"/>
                  </a:lnTo>
                  <a:lnTo>
                    <a:pt x="1686598" y="332296"/>
                  </a:lnTo>
                  <a:lnTo>
                    <a:pt x="1722416" y="348262"/>
                  </a:lnTo>
                  <a:lnTo>
                    <a:pt x="1748429" y="375769"/>
                  </a:lnTo>
                  <a:lnTo>
                    <a:pt x="1762229" y="411024"/>
                  </a:lnTo>
                  <a:lnTo>
                    <a:pt x="1761410" y="450231"/>
                  </a:lnTo>
                  <a:lnTo>
                    <a:pt x="1675167" y="835710"/>
                  </a:lnTo>
                  <a:lnTo>
                    <a:pt x="1659201" y="871529"/>
                  </a:lnTo>
                  <a:lnTo>
                    <a:pt x="1631693" y="897542"/>
                  </a:lnTo>
                  <a:lnTo>
                    <a:pt x="1596439" y="911342"/>
                  </a:lnTo>
                  <a:lnTo>
                    <a:pt x="1557232" y="910523"/>
                  </a:lnTo>
                  <a:lnTo>
                    <a:pt x="75631" y="579046"/>
                  </a:lnTo>
                  <a:lnTo>
                    <a:pt x="39812" y="563080"/>
                  </a:lnTo>
                  <a:lnTo>
                    <a:pt x="13800" y="535572"/>
                  </a:lnTo>
                  <a:lnTo>
                    <a:pt x="0" y="500318"/>
                  </a:lnTo>
                  <a:lnTo>
                    <a:pt x="819" y="461110"/>
                  </a:lnTo>
                  <a:lnTo>
                    <a:pt x="87062" y="75631"/>
                  </a:lnTo>
                  <a:close/>
                </a:path>
              </a:pathLst>
            </a:custGeom>
            <a:ln w="19049">
              <a:solidFill>
                <a:srgbClr val="FFFFFF"/>
              </a:solidFill>
            </a:ln>
          </p:spPr>
          <p:txBody>
            <a:bodyPr wrap="square" lIns="0" tIns="0" rIns="0" bIns="0" rtlCol="0"/>
            <a:lstStyle/>
            <a:p>
              <a:endParaRPr/>
            </a:p>
          </p:txBody>
        </p:sp>
      </p:grpSp>
      <p:sp>
        <p:nvSpPr>
          <p:cNvPr id="34" name="object 34"/>
          <p:cNvSpPr txBox="1"/>
          <p:nvPr/>
        </p:nvSpPr>
        <p:spPr>
          <a:xfrm rot="720000">
            <a:off x="2397473" y="5048957"/>
            <a:ext cx="1301732" cy="355600"/>
          </a:xfrm>
          <a:prstGeom prst="rect">
            <a:avLst/>
          </a:prstGeom>
        </p:spPr>
        <p:txBody>
          <a:bodyPr vert="horz" wrap="square" lIns="0" tIns="0" rIns="0" bIns="0" rtlCol="0">
            <a:spAutoFit/>
          </a:bodyPr>
          <a:lstStyle/>
          <a:p>
            <a:pPr>
              <a:lnSpc>
                <a:spcPts val="2735"/>
              </a:lnSpc>
            </a:pPr>
            <a:r>
              <a:rPr sz="4200" spc="195" baseline="1984" dirty="0">
                <a:solidFill>
                  <a:srgbClr val="FFFFFF"/>
                </a:solidFill>
                <a:latin typeface="Calibri"/>
                <a:cs typeface="Calibri"/>
              </a:rPr>
              <a:t>&gt;.3%</a:t>
            </a:r>
            <a:r>
              <a:rPr sz="4200" spc="-127" baseline="1984" dirty="0">
                <a:solidFill>
                  <a:srgbClr val="FFFFFF"/>
                </a:solidFill>
                <a:latin typeface="Calibri"/>
                <a:cs typeface="Calibri"/>
              </a:rPr>
              <a:t> </a:t>
            </a:r>
            <a:r>
              <a:rPr sz="2800" spc="-25" dirty="0">
                <a:solidFill>
                  <a:srgbClr val="FFFFFF"/>
                </a:solidFill>
                <a:latin typeface="Calibri"/>
                <a:cs typeface="Calibri"/>
              </a:rPr>
              <a:t>Δ9</a:t>
            </a:r>
            <a:endParaRPr sz="2800">
              <a:latin typeface="Calibri"/>
              <a:cs typeface="Calibri"/>
            </a:endParaRPr>
          </a:p>
        </p:txBody>
      </p:sp>
      <p:grpSp>
        <p:nvGrpSpPr>
          <p:cNvPr id="35" name="object 35"/>
          <p:cNvGrpSpPr/>
          <p:nvPr/>
        </p:nvGrpSpPr>
        <p:grpSpPr>
          <a:xfrm>
            <a:off x="4824125" y="3405801"/>
            <a:ext cx="1789430" cy="1012825"/>
            <a:chOff x="4824125" y="3405801"/>
            <a:chExt cx="1789430" cy="1012825"/>
          </a:xfrm>
        </p:grpSpPr>
        <p:sp>
          <p:nvSpPr>
            <p:cNvPr id="36" name="object 36"/>
            <p:cNvSpPr/>
            <p:nvPr/>
          </p:nvSpPr>
          <p:spPr>
            <a:xfrm>
              <a:off x="4833650" y="3415325"/>
              <a:ext cx="1770380" cy="993775"/>
            </a:xfrm>
            <a:custGeom>
              <a:avLst/>
              <a:gdLst/>
              <a:ahLst/>
              <a:cxnLst/>
              <a:rect l="l" t="t" r="r" b="b"/>
              <a:pathLst>
                <a:path w="1770379" h="993775">
                  <a:moveTo>
                    <a:pt x="192411" y="0"/>
                  </a:moveTo>
                  <a:lnTo>
                    <a:pt x="152166" y="15459"/>
                  </a:lnTo>
                  <a:lnTo>
                    <a:pt x="120654" y="44881"/>
                  </a:lnTo>
                  <a:lnTo>
                    <a:pt x="102213" y="85553"/>
                  </a:lnTo>
                  <a:lnTo>
                    <a:pt x="1216" y="523884"/>
                  </a:lnTo>
                  <a:lnTo>
                    <a:pt x="0" y="568524"/>
                  </a:lnTo>
                  <a:lnTo>
                    <a:pt x="15459" y="608769"/>
                  </a:lnTo>
                  <a:lnTo>
                    <a:pt x="44881" y="640281"/>
                  </a:lnTo>
                  <a:lnTo>
                    <a:pt x="85553" y="658721"/>
                  </a:lnTo>
                  <a:lnTo>
                    <a:pt x="1532711" y="992167"/>
                  </a:lnTo>
                  <a:lnTo>
                    <a:pt x="1577351" y="993383"/>
                  </a:lnTo>
                  <a:lnTo>
                    <a:pt x="1617596" y="977924"/>
                  </a:lnTo>
                  <a:lnTo>
                    <a:pt x="1649107" y="948502"/>
                  </a:lnTo>
                  <a:lnTo>
                    <a:pt x="1667548" y="907830"/>
                  </a:lnTo>
                  <a:lnTo>
                    <a:pt x="1768546" y="469498"/>
                  </a:lnTo>
                  <a:lnTo>
                    <a:pt x="1769762" y="424858"/>
                  </a:lnTo>
                  <a:lnTo>
                    <a:pt x="1754303" y="384613"/>
                  </a:lnTo>
                  <a:lnTo>
                    <a:pt x="1724881" y="353102"/>
                  </a:lnTo>
                  <a:lnTo>
                    <a:pt x="1684209" y="334661"/>
                  </a:lnTo>
                  <a:lnTo>
                    <a:pt x="237052" y="1216"/>
                  </a:lnTo>
                  <a:lnTo>
                    <a:pt x="192411" y="0"/>
                  </a:lnTo>
                  <a:close/>
                </a:path>
              </a:pathLst>
            </a:custGeom>
            <a:solidFill>
              <a:srgbClr val="156082"/>
            </a:solidFill>
          </p:spPr>
          <p:txBody>
            <a:bodyPr wrap="square" lIns="0" tIns="0" rIns="0" bIns="0" rtlCol="0"/>
            <a:lstStyle/>
            <a:p>
              <a:endParaRPr/>
            </a:p>
          </p:txBody>
        </p:sp>
        <p:sp>
          <p:nvSpPr>
            <p:cNvPr id="37" name="object 37"/>
            <p:cNvSpPr/>
            <p:nvPr/>
          </p:nvSpPr>
          <p:spPr>
            <a:xfrm>
              <a:off x="4833650" y="3415326"/>
              <a:ext cx="1770380" cy="993775"/>
            </a:xfrm>
            <a:custGeom>
              <a:avLst/>
              <a:gdLst/>
              <a:ahLst/>
              <a:cxnLst/>
              <a:rect l="l" t="t" r="r" b="b"/>
              <a:pathLst>
                <a:path w="1770379" h="993775">
                  <a:moveTo>
                    <a:pt x="102214" y="85553"/>
                  </a:moveTo>
                  <a:lnTo>
                    <a:pt x="120654" y="44881"/>
                  </a:lnTo>
                  <a:lnTo>
                    <a:pt x="152166" y="15459"/>
                  </a:lnTo>
                  <a:lnTo>
                    <a:pt x="192411" y="0"/>
                  </a:lnTo>
                  <a:lnTo>
                    <a:pt x="237051" y="1216"/>
                  </a:lnTo>
                  <a:lnTo>
                    <a:pt x="1684208" y="334661"/>
                  </a:lnTo>
                  <a:lnTo>
                    <a:pt x="1724881" y="353102"/>
                  </a:lnTo>
                  <a:lnTo>
                    <a:pt x="1754303" y="384613"/>
                  </a:lnTo>
                  <a:lnTo>
                    <a:pt x="1769762" y="424858"/>
                  </a:lnTo>
                  <a:lnTo>
                    <a:pt x="1768545" y="469499"/>
                  </a:lnTo>
                  <a:lnTo>
                    <a:pt x="1667548" y="907830"/>
                  </a:lnTo>
                  <a:lnTo>
                    <a:pt x="1649108" y="948501"/>
                  </a:lnTo>
                  <a:lnTo>
                    <a:pt x="1617596" y="977924"/>
                  </a:lnTo>
                  <a:lnTo>
                    <a:pt x="1577351" y="993383"/>
                  </a:lnTo>
                  <a:lnTo>
                    <a:pt x="1532710" y="992166"/>
                  </a:lnTo>
                  <a:lnTo>
                    <a:pt x="85553" y="658721"/>
                  </a:lnTo>
                  <a:lnTo>
                    <a:pt x="44881" y="640281"/>
                  </a:lnTo>
                  <a:lnTo>
                    <a:pt x="15459" y="608769"/>
                  </a:lnTo>
                  <a:lnTo>
                    <a:pt x="0" y="568524"/>
                  </a:lnTo>
                  <a:lnTo>
                    <a:pt x="1216" y="523884"/>
                  </a:lnTo>
                  <a:lnTo>
                    <a:pt x="102214" y="85553"/>
                  </a:lnTo>
                  <a:close/>
                </a:path>
              </a:pathLst>
            </a:custGeom>
            <a:ln w="19050">
              <a:solidFill>
                <a:srgbClr val="FFFFFF"/>
              </a:solidFill>
            </a:ln>
          </p:spPr>
          <p:txBody>
            <a:bodyPr wrap="square" lIns="0" tIns="0" rIns="0" bIns="0" rtlCol="0"/>
            <a:lstStyle/>
            <a:p>
              <a:endParaRPr/>
            </a:p>
          </p:txBody>
        </p:sp>
      </p:grpSp>
      <p:sp>
        <p:nvSpPr>
          <p:cNvPr id="38" name="object 38"/>
          <p:cNvSpPr txBox="1"/>
          <p:nvPr/>
        </p:nvSpPr>
        <p:spPr>
          <a:xfrm rot="720000">
            <a:off x="5013139" y="3767850"/>
            <a:ext cx="1408158" cy="304800"/>
          </a:xfrm>
          <a:prstGeom prst="rect">
            <a:avLst/>
          </a:prstGeom>
        </p:spPr>
        <p:txBody>
          <a:bodyPr vert="horz" wrap="square" lIns="0" tIns="0" rIns="0" bIns="0" rtlCol="0">
            <a:spAutoFit/>
          </a:bodyPr>
          <a:lstStyle/>
          <a:p>
            <a:pPr>
              <a:lnSpc>
                <a:spcPts val="2365"/>
              </a:lnSpc>
            </a:pPr>
            <a:r>
              <a:rPr sz="3600" baseline="4629" dirty="0">
                <a:solidFill>
                  <a:srgbClr val="FFFFFF"/>
                </a:solidFill>
                <a:latin typeface="Calibri"/>
                <a:cs typeface="Calibri"/>
              </a:rPr>
              <a:t>Δ</a:t>
            </a:r>
            <a:r>
              <a:rPr sz="3600" baseline="3472" dirty="0">
                <a:solidFill>
                  <a:srgbClr val="FFFFFF"/>
                </a:solidFill>
                <a:latin typeface="Calibri"/>
                <a:cs typeface="Calibri"/>
              </a:rPr>
              <a:t>9</a:t>
            </a:r>
            <a:r>
              <a:rPr sz="3600" spc="-67" baseline="3472" dirty="0">
                <a:solidFill>
                  <a:srgbClr val="FFFFFF"/>
                </a:solidFill>
                <a:latin typeface="Calibri"/>
                <a:cs typeface="Calibri"/>
              </a:rPr>
              <a:t> </a:t>
            </a:r>
            <a:r>
              <a:rPr sz="3600" spc="52" baseline="2314" dirty="0">
                <a:solidFill>
                  <a:srgbClr val="FFFFFF"/>
                </a:solidFill>
                <a:latin typeface="Calibri"/>
                <a:cs typeface="Calibri"/>
              </a:rPr>
              <a:t>ed</a:t>
            </a:r>
            <a:r>
              <a:rPr sz="3600" spc="52" baseline="1157" dirty="0">
                <a:solidFill>
                  <a:srgbClr val="FFFFFF"/>
                </a:solidFill>
                <a:latin typeface="Calibri"/>
                <a:cs typeface="Calibri"/>
              </a:rPr>
              <a:t>ibl</a:t>
            </a:r>
            <a:r>
              <a:rPr sz="2400" spc="35" dirty="0">
                <a:solidFill>
                  <a:srgbClr val="FFFFFF"/>
                </a:solidFill>
                <a:latin typeface="Calibri"/>
                <a:cs typeface="Calibri"/>
              </a:rPr>
              <a:t>es</a:t>
            </a:r>
            <a:endParaRPr sz="2400">
              <a:latin typeface="Calibri"/>
              <a:cs typeface="Calibri"/>
            </a:endParaRPr>
          </a:p>
        </p:txBody>
      </p:sp>
      <p:grpSp>
        <p:nvGrpSpPr>
          <p:cNvPr id="39" name="object 39"/>
          <p:cNvGrpSpPr/>
          <p:nvPr/>
        </p:nvGrpSpPr>
        <p:grpSpPr>
          <a:xfrm>
            <a:off x="7026944" y="1564109"/>
            <a:ext cx="1462405" cy="1509395"/>
            <a:chOff x="7026944" y="1564109"/>
            <a:chExt cx="1462405" cy="1509395"/>
          </a:xfrm>
        </p:grpSpPr>
        <p:sp>
          <p:nvSpPr>
            <p:cNvPr id="40" name="object 40"/>
            <p:cNvSpPr/>
            <p:nvPr/>
          </p:nvSpPr>
          <p:spPr>
            <a:xfrm>
              <a:off x="7036469" y="1573634"/>
              <a:ext cx="1443355" cy="1490345"/>
            </a:xfrm>
            <a:custGeom>
              <a:avLst/>
              <a:gdLst/>
              <a:ahLst/>
              <a:cxnLst/>
              <a:rect l="l" t="t" r="r" b="b"/>
              <a:pathLst>
                <a:path w="1443354" h="1490345">
                  <a:moveTo>
                    <a:pt x="454627" y="0"/>
                  </a:moveTo>
                  <a:lnTo>
                    <a:pt x="411317" y="6654"/>
                  </a:lnTo>
                  <a:lnTo>
                    <a:pt x="372537" y="30241"/>
                  </a:lnTo>
                  <a:lnTo>
                    <a:pt x="36663" y="340428"/>
                  </a:lnTo>
                  <a:lnTo>
                    <a:pt x="10071" y="377213"/>
                  </a:lnTo>
                  <a:lnTo>
                    <a:pt x="0" y="419858"/>
                  </a:lnTo>
                  <a:lnTo>
                    <a:pt x="6654" y="463169"/>
                  </a:lnTo>
                  <a:lnTo>
                    <a:pt x="30241" y="501948"/>
                  </a:lnTo>
                  <a:lnTo>
                    <a:pt x="909111" y="1453598"/>
                  </a:lnTo>
                  <a:lnTo>
                    <a:pt x="945896" y="1480189"/>
                  </a:lnTo>
                  <a:lnTo>
                    <a:pt x="988541" y="1490261"/>
                  </a:lnTo>
                  <a:lnTo>
                    <a:pt x="1031851" y="1483607"/>
                  </a:lnTo>
                  <a:lnTo>
                    <a:pt x="1070631" y="1460021"/>
                  </a:lnTo>
                  <a:lnTo>
                    <a:pt x="1406505" y="1149832"/>
                  </a:lnTo>
                  <a:lnTo>
                    <a:pt x="1433096" y="1113048"/>
                  </a:lnTo>
                  <a:lnTo>
                    <a:pt x="1443168" y="1070403"/>
                  </a:lnTo>
                  <a:lnTo>
                    <a:pt x="1436514" y="1027092"/>
                  </a:lnTo>
                  <a:lnTo>
                    <a:pt x="1412928" y="988312"/>
                  </a:lnTo>
                  <a:lnTo>
                    <a:pt x="534057" y="36662"/>
                  </a:lnTo>
                  <a:lnTo>
                    <a:pt x="497273" y="10071"/>
                  </a:lnTo>
                  <a:lnTo>
                    <a:pt x="454627" y="0"/>
                  </a:lnTo>
                  <a:close/>
                </a:path>
              </a:pathLst>
            </a:custGeom>
            <a:solidFill>
              <a:srgbClr val="156082"/>
            </a:solidFill>
          </p:spPr>
          <p:txBody>
            <a:bodyPr wrap="square" lIns="0" tIns="0" rIns="0" bIns="0" rtlCol="0"/>
            <a:lstStyle/>
            <a:p>
              <a:endParaRPr/>
            </a:p>
          </p:txBody>
        </p:sp>
        <p:sp>
          <p:nvSpPr>
            <p:cNvPr id="41" name="object 41"/>
            <p:cNvSpPr/>
            <p:nvPr/>
          </p:nvSpPr>
          <p:spPr>
            <a:xfrm>
              <a:off x="7036469" y="1573634"/>
              <a:ext cx="1443355" cy="1490345"/>
            </a:xfrm>
            <a:custGeom>
              <a:avLst/>
              <a:gdLst/>
              <a:ahLst/>
              <a:cxnLst/>
              <a:rect l="l" t="t" r="r" b="b"/>
              <a:pathLst>
                <a:path w="1443354" h="1490345">
                  <a:moveTo>
                    <a:pt x="372537" y="30240"/>
                  </a:moveTo>
                  <a:lnTo>
                    <a:pt x="411316" y="6654"/>
                  </a:lnTo>
                  <a:lnTo>
                    <a:pt x="454627" y="0"/>
                  </a:lnTo>
                  <a:lnTo>
                    <a:pt x="497272" y="10071"/>
                  </a:lnTo>
                  <a:lnTo>
                    <a:pt x="534057" y="36662"/>
                  </a:lnTo>
                  <a:lnTo>
                    <a:pt x="1412927" y="988313"/>
                  </a:lnTo>
                  <a:lnTo>
                    <a:pt x="1436514" y="1027092"/>
                  </a:lnTo>
                  <a:lnTo>
                    <a:pt x="1443168" y="1070402"/>
                  </a:lnTo>
                  <a:lnTo>
                    <a:pt x="1433096" y="1113048"/>
                  </a:lnTo>
                  <a:lnTo>
                    <a:pt x="1406505" y="1149832"/>
                  </a:lnTo>
                  <a:lnTo>
                    <a:pt x="1070630" y="1460020"/>
                  </a:lnTo>
                  <a:lnTo>
                    <a:pt x="1031851" y="1483607"/>
                  </a:lnTo>
                  <a:lnTo>
                    <a:pt x="988540" y="1490261"/>
                  </a:lnTo>
                  <a:lnTo>
                    <a:pt x="945895" y="1480189"/>
                  </a:lnTo>
                  <a:lnTo>
                    <a:pt x="909111" y="1453598"/>
                  </a:lnTo>
                  <a:lnTo>
                    <a:pt x="30240" y="501948"/>
                  </a:lnTo>
                  <a:lnTo>
                    <a:pt x="6654" y="463168"/>
                  </a:lnTo>
                  <a:lnTo>
                    <a:pt x="0" y="419858"/>
                  </a:lnTo>
                  <a:lnTo>
                    <a:pt x="10071" y="377213"/>
                  </a:lnTo>
                  <a:lnTo>
                    <a:pt x="36662" y="340428"/>
                  </a:lnTo>
                  <a:lnTo>
                    <a:pt x="372537" y="30240"/>
                  </a:lnTo>
                  <a:close/>
                </a:path>
              </a:pathLst>
            </a:custGeom>
            <a:ln w="19050">
              <a:solidFill>
                <a:srgbClr val="FFFFFF"/>
              </a:solidFill>
            </a:ln>
          </p:spPr>
          <p:txBody>
            <a:bodyPr wrap="square" lIns="0" tIns="0" rIns="0" bIns="0" rtlCol="0"/>
            <a:lstStyle/>
            <a:p>
              <a:endParaRPr/>
            </a:p>
          </p:txBody>
        </p:sp>
      </p:grpSp>
      <p:sp>
        <p:nvSpPr>
          <p:cNvPr id="42" name="object 42"/>
          <p:cNvSpPr txBox="1"/>
          <p:nvPr/>
        </p:nvSpPr>
        <p:spPr>
          <a:xfrm rot="2820000">
            <a:off x="7214127" y="2155169"/>
            <a:ext cx="1057872" cy="355600"/>
          </a:xfrm>
          <a:prstGeom prst="rect">
            <a:avLst/>
          </a:prstGeom>
        </p:spPr>
        <p:txBody>
          <a:bodyPr vert="horz" wrap="square" lIns="0" tIns="0" rIns="0" bIns="0" rtlCol="0">
            <a:spAutoFit/>
          </a:bodyPr>
          <a:lstStyle/>
          <a:p>
            <a:pPr>
              <a:lnSpc>
                <a:spcPts val="2725"/>
              </a:lnSpc>
            </a:pPr>
            <a:r>
              <a:rPr sz="2800" spc="170" dirty="0">
                <a:solidFill>
                  <a:srgbClr val="FFFFFF"/>
                </a:solidFill>
                <a:latin typeface="Calibri"/>
                <a:cs typeface="Calibri"/>
              </a:rPr>
              <a:t>THC-</a:t>
            </a:r>
            <a:r>
              <a:rPr sz="2800" spc="105" dirty="0">
                <a:solidFill>
                  <a:srgbClr val="FFFFFF"/>
                </a:solidFill>
                <a:latin typeface="Calibri"/>
                <a:cs typeface="Calibri"/>
              </a:rPr>
              <a:t>P</a:t>
            </a:r>
            <a:endParaRPr sz="2800">
              <a:latin typeface="Calibri"/>
              <a:cs typeface="Calibri"/>
            </a:endParaRPr>
          </a:p>
        </p:txBody>
      </p:sp>
      <p:grpSp>
        <p:nvGrpSpPr>
          <p:cNvPr id="43" name="object 43"/>
          <p:cNvGrpSpPr/>
          <p:nvPr/>
        </p:nvGrpSpPr>
        <p:grpSpPr>
          <a:xfrm>
            <a:off x="7569619" y="1084984"/>
            <a:ext cx="1527175" cy="1439545"/>
            <a:chOff x="7569619" y="1084984"/>
            <a:chExt cx="1527175" cy="1439545"/>
          </a:xfrm>
        </p:grpSpPr>
        <p:sp>
          <p:nvSpPr>
            <p:cNvPr id="44" name="object 44"/>
            <p:cNvSpPr/>
            <p:nvPr/>
          </p:nvSpPr>
          <p:spPr>
            <a:xfrm>
              <a:off x="7579144" y="1094509"/>
              <a:ext cx="1508125" cy="1420495"/>
            </a:xfrm>
            <a:custGeom>
              <a:avLst/>
              <a:gdLst/>
              <a:ahLst/>
              <a:cxnLst/>
              <a:rect l="l" t="t" r="r" b="b"/>
              <a:pathLst>
                <a:path w="1508125" h="1420495">
                  <a:moveTo>
                    <a:pt x="403952" y="0"/>
                  </a:moveTo>
                  <a:lnTo>
                    <a:pt x="361678" y="11534"/>
                  </a:lnTo>
                  <a:lnTo>
                    <a:pt x="325832" y="39376"/>
                  </a:lnTo>
                  <a:lnTo>
                    <a:pt x="27396" y="385734"/>
                  </a:lnTo>
                  <a:lnTo>
                    <a:pt x="5158" y="425303"/>
                  </a:lnTo>
                  <a:lnTo>
                    <a:pt x="0" y="468817"/>
                  </a:lnTo>
                  <a:lnTo>
                    <a:pt x="11534" y="511090"/>
                  </a:lnTo>
                  <a:lnTo>
                    <a:pt x="39376" y="546937"/>
                  </a:lnTo>
                  <a:lnTo>
                    <a:pt x="1020729" y="1392512"/>
                  </a:lnTo>
                  <a:lnTo>
                    <a:pt x="1060297" y="1414749"/>
                  </a:lnTo>
                  <a:lnTo>
                    <a:pt x="1103811" y="1419908"/>
                  </a:lnTo>
                  <a:lnTo>
                    <a:pt x="1146084" y="1408374"/>
                  </a:lnTo>
                  <a:lnTo>
                    <a:pt x="1181931" y="1380532"/>
                  </a:lnTo>
                  <a:lnTo>
                    <a:pt x="1480368" y="1034174"/>
                  </a:lnTo>
                  <a:lnTo>
                    <a:pt x="1502606" y="994605"/>
                  </a:lnTo>
                  <a:lnTo>
                    <a:pt x="1507764" y="951091"/>
                  </a:lnTo>
                  <a:lnTo>
                    <a:pt x="1496230" y="908818"/>
                  </a:lnTo>
                  <a:lnTo>
                    <a:pt x="1468387" y="872971"/>
                  </a:lnTo>
                  <a:lnTo>
                    <a:pt x="487034" y="27395"/>
                  </a:lnTo>
                  <a:lnTo>
                    <a:pt x="447465" y="5158"/>
                  </a:lnTo>
                  <a:lnTo>
                    <a:pt x="403952" y="0"/>
                  </a:lnTo>
                  <a:close/>
                </a:path>
              </a:pathLst>
            </a:custGeom>
            <a:solidFill>
              <a:srgbClr val="156082"/>
            </a:solidFill>
          </p:spPr>
          <p:txBody>
            <a:bodyPr wrap="square" lIns="0" tIns="0" rIns="0" bIns="0" rtlCol="0"/>
            <a:lstStyle/>
            <a:p>
              <a:endParaRPr/>
            </a:p>
          </p:txBody>
        </p:sp>
        <p:sp>
          <p:nvSpPr>
            <p:cNvPr id="45" name="object 45"/>
            <p:cNvSpPr/>
            <p:nvPr/>
          </p:nvSpPr>
          <p:spPr>
            <a:xfrm>
              <a:off x="7579144" y="1094509"/>
              <a:ext cx="1508125" cy="1420495"/>
            </a:xfrm>
            <a:custGeom>
              <a:avLst/>
              <a:gdLst/>
              <a:ahLst/>
              <a:cxnLst/>
              <a:rect l="l" t="t" r="r" b="b"/>
              <a:pathLst>
                <a:path w="1508125" h="1420495">
                  <a:moveTo>
                    <a:pt x="325832" y="39376"/>
                  </a:moveTo>
                  <a:lnTo>
                    <a:pt x="361679" y="11534"/>
                  </a:lnTo>
                  <a:lnTo>
                    <a:pt x="403952" y="0"/>
                  </a:lnTo>
                  <a:lnTo>
                    <a:pt x="447466" y="5158"/>
                  </a:lnTo>
                  <a:lnTo>
                    <a:pt x="487035" y="27395"/>
                  </a:lnTo>
                  <a:lnTo>
                    <a:pt x="1468388" y="872971"/>
                  </a:lnTo>
                  <a:lnTo>
                    <a:pt x="1496230" y="908817"/>
                  </a:lnTo>
                  <a:lnTo>
                    <a:pt x="1507764" y="951091"/>
                  </a:lnTo>
                  <a:lnTo>
                    <a:pt x="1502606" y="994605"/>
                  </a:lnTo>
                  <a:lnTo>
                    <a:pt x="1480368" y="1034173"/>
                  </a:lnTo>
                  <a:lnTo>
                    <a:pt x="1181932" y="1380531"/>
                  </a:lnTo>
                  <a:lnTo>
                    <a:pt x="1146085" y="1408373"/>
                  </a:lnTo>
                  <a:lnTo>
                    <a:pt x="1103812" y="1419908"/>
                  </a:lnTo>
                  <a:lnTo>
                    <a:pt x="1060298" y="1414749"/>
                  </a:lnTo>
                  <a:lnTo>
                    <a:pt x="1020729" y="1392512"/>
                  </a:lnTo>
                  <a:lnTo>
                    <a:pt x="39376" y="546937"/>
                  </a:lnTo>
                  <a:lnTo>
                    <a:pt x="11534" y="511090"/>
                  </a:lnTo>
                  <a:lnTo>
                    <a:pt x="0" y="468817"/>
                  </a:lnTo>
                  <a:lnTo>
                    <a:pt x="5158" y="425303"/>
                  </a:lnTo>
                  <a:lnTo>
                    <a:pt x="27395" y="385734"/>
                  </a:lnTo>
                  <a:lnTo>
                    <a:pt x="325832" y="39376"/>
                  </a:lnTo>
                  <a:close/>
                </a:path>
              </a:pathLst>
            </a:custGeom>
            <a:ln w="19049">
              <a:solidFill>
                <a:srgbClr val="FFFFFF"/>
              </a:solidFill>
            </a:ln>
          </p:spPr>
          <p:txBody>
            <a:bodyPr wrap="square" lIns="0" tIns="0" rIns="0" bIns="0" rtlCol="0"/>
            <a:lstStyle/>
            <a:p>
              <a:endParaRPr/>
            </a:p>
          </p:txBody>
        </p:sp>
      </p:grpSp>
      <p:sp>
        <p:nvSpPr>
          <p:cNvPr id="46" name="object 46"/>
          <p:cNvSpPr txBox="1"/>
          <p:nvPr/>
        </p:nvSpPr>
        <p:spPr>
          <a:xfrm rot="2400000">
            <a:off x="7761529" y="1645322"/>
            <a:ext cx="1113668" cy="355600"/>
          </a:xfrm>
          <a:prstGeom prst="rect">
            <a:avLst/>
          </a:prstGeom>
        </p:spPr>
        <p:txBody>
          <a:bodyPr vert="horz" wrap="square" lIns="0" tIns="0" rIns="0" bIns="0" rtlCol="0">
            <a:spAutoFit/>
          </a:bodyPr>
          <a:lstStyle/>
          <a:p>
            <a:pPr>
              <a:lnSpc>
                <a:spcPts val="2725"/>
              </a:lnSpc>
            </a:pPr>
            <a:r>
              <a:rPr sz="4200" spc="232" baseline="1984" dirty="0">
                <a:solidFill>
                  <a:srgbClr val="FFFFFF"/>
                </a:solidFill>
                <a:latin typeface="Calibri"/>
                <a:cs typeface="Calibri"/>
              </a:rPr>
              <a:t>THC</a:t>
            </a:r>
            <a:r>
              <a:rPr sz="2800" spc="155" dirty="0">
                <a:solidFill>
                  <a:srgbClr val="FFFFFF"/>
                </a:solidFill>
                <a:latin typeface="Calibri"/>
                <a:cs typeface="Calibri"/>
              </a:rPr>
              <a:t>-</a:t>
            </a:r>
            <a:r>
              <a:rPr sz="2800" spc="135" dirty="0">
                <a:solidFill>
                  <a:srgbClr val="FFFFFF"/>
                </a:solidFill>
                <a:latin typeface="Calibri"/>
                <a:cs typeface="Calibri"/>
              </a:rPr>
              <a:t>O</a:t>
            </a:r>
            <a:endParaRPr sz="2800">
              <a:latin typeface="Calibri"/>
              <a:cs typeface="Calibri"/>
            </a:endParaRPr>
          </a:p>
        </p:txBody>
      </p:sp>
      <p:grpSp>
        <p:nvGrpSpPr>
          <p:cNvPr id="47" name="object 47"/>
          <p:cNvGrpSpPr/>
          <p:nvPr/>
        </p:nvGrpSpPr>
        <p:grpSpPr>
          <a:xfrm>
            <a:off x="9426863" y="2799367"/>
            <a:ext cx="1459230" cy="1511935"/>
            <a:chOff x="9426863" y="2799367"/>
            <a:chExt cx="1459230" cy="1511935"/>
          </a:xfrm>
        </p:grpSpPr>
        <p:sp>
          <p:nvSpPr>
            <p:cNvPr id="48" name="object 48"/>
            <p:cNvSpPr/>
            <p:nvPr/>
          </p:nvSpPr>
          <p:spPr>
            <a:xfrm>
              <a:off x="9436388" y="2808892"/>
              <a:ext cx="1440180" cy="1492885"/>
            </a:xfrm>
            <a:custGeom>
              <a:avLst/>
              <a:gdLst/>
              <a:ahLst/>
              <a:cxnLst/>
              <a:rect l="l" t="t" r="r" b="b"/>
              <a:pathLst>
                <a:path w="1440179" h="1492885">
                  <a:moveTo>
                    <a:pt x="456700" y="0"/>
                  </a:moveTo>
                  <a:lnTo>
                    <a:pt x="413357" y="6439"/>
                  </a:lnTo>
                  <a:lnTo>
                    <a:pt x="374461" y="29834"/>
                  </a:lnTo>
                  <a:lnTo>
                    <a:pt x="37055" y="338355"/>
                  </a:lnTo>
                  <a:lnTo>
                    <a:pt x="10282" y="375007"/>
                  </a:lnTo>
                  <a:lnTo>
                    <a:pt x="0" y="417603"/>
                  </a:lnTo>
                  <a:lnTo>
                    <a:pt x="6439" y="460946"/>
                  </a:lnTo>
                  <a:lnTo>
                    <a:pt x="29834" y="499841"/>
                  </a:lnTo>
                  <a:lnTo>
                    <a:pt x="903983" y="1455830"/>
                  </a:lnTo>
                  <a:lnTo>
                    <a:pt x="940635" y="1482603"/>
                  </a:lnTo>
                  <a:lnTo>
                    <a:pt x="983230" y="1492886"/>
                  </a:lnTo>
                  <a:lnTo>
                    <a:pt x="1026572" y="1486446"/>
                  </a:lnTo>
                  <a:lnTo>
                    <a:pt x="1065468" y="1463051"/>
                  </a:lnTo>
                  <a:lnTo>
                    <a:pt x="1402874" y="1154530"/>
                  </a:lnTo>
                  <a:lnTo>
                    <a:pt x="1429647" y="1117878"/>
                  </a:lnTo>
                  <a:lnTo>
                    <a:pt x="1439930" y="1075282"/>
                  </a:lnTo>
                  <a:lnTo>
                    <a:pt x="1433490" y="1031940"/>
                  </a:lnTo>
                  <a:lnTo>
                    <a:pt x="1410095" y="993045"/>
                  </a:lnTo>
                  <a:lnTo>
                    <a:pt x="535947" y="37055"/>
                  </a:lnTo>
                  <a:lnTo>
                    <a:pt x="499295" y="10282"/>
                  </a:lnTo>
                  <a:lnTo>
                    <a:pt x="456700" y="0"/>
                  </a:lnTo>
                  <a:close/>
                </a:path>
              </a:pathLst>
            </a:custGeom>
            <a:solidFill>
              <a:srgbClr val="156082"/>
            </a:solidFill>
          </p:spPr>
          <p:txBody>
            <a:bodyPr wrap="square" lIns="0" tIns="0" rIns="0" bIns="0" rtlCol="0"/>
            <a:lstStyle/>
            <a:p>
              <a:endParaRPr/>
            </a:p>
          </p:txBody>
        </p:sp>
        <p:sp>
          <p:nvSpPr>
            <p:cNvPr id="49" name="object 49"/>
            <p:cNvSpPr/>
            <p:nvPr/>
          </p:nvSpPr>
          <p:spPr>
            <a:xfrm>
              <a:off x="9436388" y="2808892"/>
              <a:ext cx="1440180" cy="1492885"/>
            </a:xfrm>
            <a:custGeom>
              <a:avLst/>
              <a:gdLst/>
              <a:ahLst/>
              <a:cxnLst/>
              <a:rect l="l" t="t" r="r" b="b"/>
              <a:pathLst>
                <a:path w="1440179" h="1492885">
                  <a:moveTo>
                    <a:pt x="374461" y="29834"/>
                  </a:moveTo>
                  <a:lnTo>
                    <a:pt x="413357" y="6439"/>
                  </a:lnTo>
                  <a:lnTo>
                    <a:pt x="456700" y="0"/>
                  </a:lnTo>
                  <a:lnTo>
                    <a:pt x="499295" y="10282"/>
                  </a:lnTo>
                  <a:lnTo>
                    <a:pt x="535947" y="37055"/>
                  </a:lnTo>
                  <a:lnTo>
                    <a:pt x="1410096" y="993044"/>
                  </a:lnTo>
                  <a:lnTo>
                    <a:pt x="1433490" y="1031940"/>
                  </a:lnTo>
                  <a:lnTo>
                    <a:pt x="1439930" y="1075282"/>
                  </a:lnTo>
                  <a:lnTo>
                    <a:pt x="1429647" y="1117878"/>
                  </a:lnTo>
                  <a:lnTo>
                    <a:pt x="1402875" y="1154530"/>
                  </a:lnTo>
                  <a:lnTo>
                    <a:pt x="1065469" y="1463051"/>
                  </a:lnTo>
                  <a:lnTo>
                    <a:pt x="1026573" y="1486446"/>
                  </a:lnTo>
                  <a:lnTo>
                    <a:pt x="983230" y="1492885"/>
                  </a:lnTo>
                  <a:lnTo>
                    <a:pt x="940635" y="1482603"/>
                  </a:lnTo>
                  <a:lnTo>
                    <a:pt x="903983" y="1455830"/>
                  </a:lnTo>
                  <a:lnTo>
                    <a:pt x="29834" y="499841"/>
                  </a:lnTo>
                  <a:lnTo>
                    <a:pt x="6439" y="460945"/>
                  </a:lnTo>
                  <a:lnTo>
                    <a:pt x="0" y="417602"/>
                  </a:lnTo>
                  <a:lnTo>
                    <a:pt x="10282" y="375007"/>
                  </a:lnTo>
                  <a:lnTo>
                    <a:pt x="37055" y="338355"/>
                  </a:lnTo>
                  <a:lnTo>
                    <a:pt x="374461" y="29834"/>
                  </a:lnTo>
                  <a:close/>
                </a:path>
              </a:pathLst>
            </a:custGeom>
            <a:ln w="19049">
              <a:solidFill>
                <a:srgbClr val="FFFFFF"/>
              </a:solidFill>
            </a:ln>
          </p:spPr>
          <p:txBody>
            <a:bodyPr wrap="square" lIns="0" tIns="0" rIns="0" bIns="0" rtlCol="0"/>
            <a:lstStyle/>
            <a:p>
              <a:endParaRPr/>
            </a:p>
          </p:txBody>
        </p:sp>
      </p:grpSp>
      <p:sp>
        <p:nvSpPr>
          <p:cNvPr id="50" name="object 50"/>
          <p:cNvSpPr txBox="1"/>
          <p:nvPr/>
        </p:nvSpPr>
        <p:spPr>
          <a:xfrm rot="2820000">
            <a:off x="9574242" y="3393412"/>
            <a:ext cx="1131737" cy="355600"/>
          </a:xfrm>
          <a:prstGeom prst="rect">
            <a:avLst/>
          </a:prstGeom>
        </p:spPr>
        <p:txBody>
          <a:bodyPr vert="horz" wrap="square" lIns="0" tIns="0" rIns="0" bIns="0" rtlCol="0">
            <a:spAutoFit/>
          </a:bodyPr>
          <a:lstStyle/>
          <a:p>
            <a:pPr>
              <a:lnSpc>
                <a:spcPts val="2725"/>
              </a:lnSpc>
            </a:pPr>
            <a:r>
              <a:rPr sz="2800" spc="160" dirty="0">
                <a:solidFill>
                  <a:srgbClr val="FFFFFF"/>
                </a:solidFill>
                <a:latin typeface="Calibri"/>
                <a:cs typeface="Calibri"/>
              </a:rPr>
              <a:t>THC-</a:t>
            </a:r>
            <a:r>
              <a:rPr sz="2800" spc="-114" dirty="0">
                <a:solidFill>
                  <a:srgbClr val="FFFFFF"/>
                </a:solidFill>
                <a:latin typeface="Calibri"/>
                <a:cs typeface="Calibri"/>
              </a:rPr>
              <a:t>M</a:t>
            </a:r>
            <a:endParaRPr sz="2800">
              <a:latin typeface="Calibri"/>
              <a:cs typeface="Calibri"/>
            </a:endParaRPr>
          </a:p>
        </p:txBody>
      </p:sp>
      <p:grpSp>
        <p:nvGrpSpPr>
          <p:cNvPr id="51" name="object 51"/>
          <p:cNvGrpSpPr/>
          <p:nvPr/>
        </p:nvGrpSpPr>
        <p:grpSpPr>
          <a:xfrm>
            <a:off x="6127493" y="2872247"/>
            <a:ext cx="1557020" cy="1386840"/>
            <a:chOff x="6127493" y="2872247"/>
            <a:chExt cx="1557020" cy="1386840"/>
          </a:xfrm>
        </p:grpSpPr>
        <p:sp>
          <p:nvSpPr>
            <p:cNvPr id="52" name="object 52"/>
            <p:cNvSpPr/>
            <p:nvPr/>
          </p:nvSpPr>
          <p:spPr>
            <a:xfrm>
              <a:off x="6137018" y="2881772"/>
              <a:ext cx="1537970" cy="1367790"/>
            </a:xfrm>
            <a:custGeom>
              <a:avLst/>
              <a:gdLst/>
              <a:ahLst/>
              <a:cxnLst/>
              <a:rect l="l" t="t" r="r" b="b"/>
              <a:pathLst>
                <a:path w="1537970" h="1367789">
                  <a:moveTo>
                    <a:pt x="370020" y="0"/>
                  </a:moveTo>
                  <a:lnTo>
                    <a:pt x="328661" y="14475"/>
                  </a:lnTo>
                  <a:lnTo>
                    <a:pt x="294859" y="44767"/>
                  </a:lnTo>
                  <a:lnTo>
                    <a:pt x="21492" y="411235"/>
                  </a:lnTo>
                  <a:lnTo>
                    <a:pt x="2089" y="452267"/>
                  </a:lnTo>
                  <a:lnTo>
                    <a:pt x="0" y="496036"/>
                  </a:lnTo>
                  <a:lnTo>
                    <a:pt x="14475" y="537395"/>
                  </a:lnTo>
                  <a:lnTo>
                    <a:pt x="44767" y="571197"/>
                  </a:lnTo>
                  <a:lnTo>
                    <a:pt x="1083097" y="1345744"/>
                  </a:lnTo>
                  <a:lnTo>
                    <a:pt x="1124130" y="1365146"/>
                  </a:lnTo>
                  <a:lnTo>
                    <a:pt x="1167899" y="1367235"/>
                  </a:lnTo>
                  <a:lnTo>
                    <a:pt x="1209257" y="1352759"/>
                  </a:lnTo>
                  <a:lnTo>
                    <a:pt x="1243059" y="1322467"/>
                  </a:lnTo>
                  <a:lnTo>
                    <a:pt x="1516428" y="956000"/>
                  </a:lnTo>
                  <a:lnTo>
                    <a:pt x="1535830" y="914967"/>
                  </a:lnTo>
                  <a:lnTo>
                    <a:pt x="1537919" y="871198"/>
                  </a:lnTo>
                  <a:lnTo>
                    <a:pt x="1523444" y="829840"/>
                  </a:lnTo>
                  <a:lnTo>
                    <a:pt x="1493152" y="796038"/>
                  </a:lnTo>
                  <a:lnTo>
                    <a:pt x="454822" y="21491"/>
                  </a:lnTo>
                  <a:lnTo>
                    <a:pt x="413789" y="2088"/>
                  </a:lnTo>
                  <a:lnTo>
                    <a:pt x="370020" y="0"/>
                  </a:lnTo>
                  <a:close/>
                </a:path>
              </a:pathLst>
            </a:custGeom>
            <a:solidFill>
              <a:srgbClr val="156082"/>
            </a:solidFill>
          </p:spPr>
          <p:txBody>
            <a:bodyPr wrap="square" lIns="0" tIns="0" rIns="0" bIns="0" rtlCol="0"/>
            <a:lstStyle/>
            <a:p>
              <a:endParaRPr/>
            </a:p>
          </p:txBody>
        </p:sp>
        <p:sp>
          <p:nvSpPr>
            <p:cNvPr id="53" name="object 53"/>
            <p:cNvSpPr/>
            <p:nvPr/>
          </p:nvSpPr>
          <p:spPr>
            <a:xfrm>
              <a:off x="6137018" y="2881772"/>
              <a:ext cx="1537970" cy="1367790"/>
            </a:xfrm>
            <a:custGeom>
              <a:avLst/>
              <a:gdLst/>
              <a:ahLst/>
              <a:cxnLst/>
              <a:rect l="l" t="t" r="r" b="b"/>
              <a:pathLst>
                <a:path w="1537970" h="1367789">
                  <a:moveTo>
                    <a:pt x="294859" y="44767"/>
                  </a:moveTo>
                  <a:lnTo>
                    <a:pt x="328661" y="14475"/>
                  </a:lnTo>
                  <a:lnTo>
                    <a:pt x="370020" y="0"/>
                  </a:lnTo>
                  <a:lnTo>
                    <a:pt x="413789" y="2089"/>
                  </a:lnTo>
                  <a:lnTo>
                    <a:pt x="454822" y="21491"/>
                  </a:lnTo>
                  <a:lnTo>
                    <a:pt x="1493152" y="796037"/>
                  </a:lnTo>
                  <a:lnTo>
                    <a:pt x="1523443" y="829840"/>
                  </a:lnTo>
                  <a:lnTo>
                    <a:pt x="1537919" y="871198"/>
                  </a:lnTo>
                  <a:lnTo>
                    <a:pt x="1535830" y="914967"/>
                  </a:lnTo>
                  <a:lnTo>
                    <a:pt x="1516427" y="956000"/>
                  </a:lnTo>
                  <a:lnTo>
                    <a:pt x="1243060" y="1322468"/>
                  </a:lnTo>
                  <a:lnTo>
                    <a:pt x="1209257" y="1352759"/>
                  </a:lnTo>
                  <a:lnTo>
                    <a:pt x="1167898" y="1367235"/>
                  </a:lnTo>
                  <a:lnTo>
                    <a:pt x="1124130" y="1365146"/>
                  </a:lnTo>
                  <a:lnTo>
                    <a:pt x="1083097" y="1345743"/>
                  </a:lnTo>
                  <a:lnTo>
                    <a:pt x="44767" y="571197"/>
                  </a:lnTo>
                  <a:lnTo>
                    <a:pt x="14475" y="537394"/>
                  </a:lnTo>
                  <a:lnTo>
                    <a:pt x="0" y="496036"/>
                  </a:lnTo>
                  <a:lnTo>
                    <a:pt x="2089" y="452267"/>
                  </a:lnTo>
                  <a:lnTo>
                    <a:pt x="21491" y="411234"/>
                  </a:lnTo>
                  <a:lnTo>
                    <a:pt x="294859" y="44767"/>
                  </a:lnTo>
                  <a:close/>
                </a:path>
              </a:pathLst>
            </a:custGeom>
            <a:ln w="19049">
              <a:solidFill>
                <a:srgbClr val="FFFFFF"/>
              </a:solidFill>
            </a:ln>
          </p:spPr>
          <p:txBody>
            <a:bodyPr wrap="square" lIns="0" tIns="0" rIns="0" bIns="0" rtlCol="0"/>
            <a:lstStyle/>
            <a:p>
              <a:endParaRPr/>
            </a:p>
          </p:txBody>
        </p:sp>
      </p:grpSp>
      <p:sp>
        <p:nvSpPr>
          <p:cNvPr id="54" name="object 54"/>
          <p:cNvSpPr txBox="1"/>
          <p:nvPr/>
        </p:nvSpPr>
        <p:spPr>
          <a:xfrm rot="2160000">
            <a:off x="6360994" y="3405838"/>
            <a:ext cx="1063855" cy="355600"/>
          </a:xfrm>
          <a:prstGeom prst="rect">
            <a:avLst/>
          </a:prstGeom>
        </p:spPr>
        <p:txBody>
          <a:bodyPr vert="horz" wrap="square" lIns="0" tIns="0" rIns="0" bIns="0" rtlCol="0">
            <a:spAutoFit/>
          </a:bodyPr>
          <a:lstStyle/>
          <a:p>
            <a:pPr>
              <a:lnSpc>
                <a:spcPts val="2725"/>
              </a:lnSpc>
            </a:pPr>
            <a:r>
              <a:rPr sz="2800" spc="155" dirty="0">
                <a:solidFill>
                  <a:srgbClr val="FFFFFF"/>
                </a:solidFill>
                <a:latin typeface="Calibri"/>
                <a:cs typeface="Calibri"/>
              </a:rPr>
              <a:t>THC-</a:t>
            </a:r>
            <a:r>
              <a:rPr sz="2800" spc="-50" dirty="0">
                <a:solidFill>
                  <a:srgbClr val="FFFFFF"/>
                </a:solidFill>
                <a:latin typeface="Calibri"/>
                <a:cs typeface="Calibri"/>
              </a:rPr>
              <a:t>A</a:t>
            </a:r>
            <a:endParaRPr sz="2800">
              <a:latin typeface="Calibri"/>
              <a:cs typeface="Calibri"/>
            </a:endParaRPr>
          </a:p>
        </p:txBody>
      </p:sp>
      <p:grpSp>
        <p:nvGrpSpPr>
          <p:cNvPr id="55" name="object 55"/>
          <p:cNvGrpSpPr/>
          <p:nvPr/>
        </p:nvGrpSpPr>
        <p:grpSpPr>
          <a:xfrm>
            <a:off x="7861584" y="3199263"/>
            <a:ext cx="1470025" cy="1503680"/>
            <a:chOff x="7861584" y="3199263"/>
            <a:chExt cx="1470025" cy="1503680"/>
          </a:xfrm>
        </p:grpSpPr>
        <p:sp>
          <p:nvSpPr>
            <p:cNvPr id="56" name="object 56"/>
            <p:cNvSpPr/>
            <p:nvPr/>
          </p:nvSpPr>
          <p:spPr>
            <a:xfrm>
              <a:off x="7871109" y="3208788"/>
              <a:ext cx="1450975" cy="1484630"/>
            </a:xfrm>
            <a:custGeom>
              <a:avLst/>
              <a:gdLst/>
              <a:ahLst/>
              <a:cxnLst/>
              <a:rect l="l" t="t" r="r" b="b"/>
              <a:pathLst>
                <a:path w="1450975" h="1484629">
                  <a:moveTo>
                    <a:pt x="449835" y="0"/>
                  </a:moveTo>
                  <a:lnTo>
                    <a:pt x="406603" y="7145"/>
                  </a:lnTo>
                  <a:lnTo>
                    <a:pt x="368093" y="31170"/>
                  </a:lnTo>
                  <a:lnTo>
                    <a:pt x="35760" y="345148"/>
                  </a:lnTo>
                  <a:lnTo>
                    <a:pt x="9587" y="382231"/>
                  </a:lnTo>
                  <a:lnTo>
                    <a:pt x="0" y="424988"/>
                  </a:lnTo>
                  <a:lnTo>
                    <a:pt x="7145" y="468221"/>
                  </a:lnTo>
                  <a:lnTo>
                    <a:pt x="31170" y="506730"/>
                  </a:lnTo>
                  <a:lnTo>
                    <a:pt x="920779" y="1448349"/>
                  </a:lnTo>
                  <a:lnTo>
                    <a:pt x="957863" y="1474521"/>
                  </a:lnTo>
                  <a:lnTo>
                    <a:pt x="1000620" y="1484108"/>
                  </a:lnTo>
                  <a:lnTo>
                    <a:pt x="1043852" y="1476963"/>
                  </a:lnTo>
                  <a:lnTo>
                    <a:pt x="1082361" y="1452937"/>
                  </a:lnTo>
                  <a:lnTo>
                    <a:pt x="1414696" y="1138959"/>
                  </a:lnTo>
                  <a:lnTo>
                    <a:pt x="1440868" y="1101876"/>
                  </a:lnTo>
                  <a:lnTo>
                    <a:pt x="1450455" y="1059119"/>
                  </a:lnTo>
                  <a:lnTo>
                    <a:pt x="1443310" y="1015887"/>
                  </a:lnTo>
                  <a:lnTo>
                    <a:pt x="1419285" y="977377"/>
                  </a:lnTo>
                  <a:lnTo>
                    <a:pt x="529675" y="35758"/>
                  </a:lnTo>
                  <a:lnTo>
                    <a:pt x="492592" y="9587"/>
                  </a:lnTo>
                  <a:lnTo>
                    <a:pt x="449835" y="0"/>
                  </a:lnTo>
                  <a:close/>
                </a:path>
              </a:pathLst>
            </a:custGeom>
            <a:solidFill>
              <a:srgbClr val="156082"/>
            </a:solidFill>
          </p:spPr>
          <p:txBody>
            <a:bodyPr wrap="square" lIns="0" tIns="0" rIns="0" bIns="0" rtlCol="0"/>
            <a:lstStyle/>
            <a:p>
              <a:endParaRPr/>
            </a:p>
          </p:txBody>
        </p:sp>
        <p:sp>
          <p:nvSpPr>
            <p:cNvPr id="57" name="object 57"/>
            <p:cNvSpPr/>
            <p:nvPr/>
          </p:nvSpPr>
          <p:spPr>
            <a:xfrm>
              <a:off x="7871109" y="3208788"/>
              <a:ext cx="1450975" cy="1484630"/>
            </a:xfrm>
            <a:custGeom>
              <a:avLst/>
              <a:gdLst/>
              <a:ahLst/>
              <a:cxnLst/>
              <a:rect l="l" t="t" r="r" b="b"/>
              <a:pathLst>
                <a:path w="1450975" h="1484629">
                  <a:moveTo>
                    <a:pt x="368093" y="31170"/>
                  </a:moveTo>
                  <a:lnTo>
                    <a:pt x="406602" y="7145"/>
                  </a:lnTo>
                  <a:lnTo>
                    <a:pt x="449835" y="0"/>
                  </a:lnTo>
                  <a:lnTo>
                    <a:pt x="492591" y="9587"/>
                  </a:lnTo>
                  <a:lnTo>
                    <a:pt x="529675" y="35759"/>
                  </a:lnTo>
                  <a:lnTo>
                    <a:pt x="1419285" y="977378"/>
                  </a:lnTo>
                  <a:lnTo>
                    <a:pt x="1443310" y="1015887"/>
                  </a:lnTo>
                  <a:lnTo>
                    <a:pt x="1450455" y="1059119"/>
                  </a:lnTo>
                  <a:lnTo>
                    <a:pt x="1440868" y="1101876"/>
                  </a:lnTo>
                  <a:lnTo>
                    <a:pt x="1414696" y="1138960"/>
                  </a:lnTo>
                  <a:lnTo>
                    <a:pt x="1082362" y="1452938"/>
                  </a:lnTo>
                  <a:lnTo>
                    <a:pt x="1043852" y="1476963"/>
                  </a:lnTo>
                  <a:lnTo>
                    <a:pt x="1000620" y="1484108"/>
                  </a:lnTo>
                  <a:lnTo>
                    <a:pt x="957863" y="1474521"/>
                  </a:lnTo>
                  <a:lnTo>
                    <a:pt x="920779" y="1448349"/>
                  </a:lnTo>
                  <a:lnTo>
                    <a:pt x="31170" y="506730"/>
                  </a:lnTo>
                  <a:lnTo>
                    <a:pt x="7145" y="468221"/>
                  </a:lnTo>
                  <a:lnTo>
                    <a:pt x="0" y="424988"/>
                  </a:lnTo>
                  <a:lnTo>
                    <a:pt x="9587" y="382232"/>
                  </a:lnTo>
                  <a:lnTo>
                    <a:pt x="35759" y="345148"/>
                  </a:lnTo>
                  <a:lnTo>
                    <a:pt x="368093" y="31170"/>
                  </a:lnTo>
                  <a:close/>
                </a:path>
              </a:pathLst>
            </a:custGeom>
            <a:ln w="19049">
              <a:solidFill>
                <a:srgbClr val="FFFFFF"/>
              </a:solidFill>
            </a:ln>
          </p:spPr>
          <p:txBody>
            <a:bodyPr wrap="square" lIns="0" tIns="0" rIns="0" bIns="0" rtlCol="0"/>
            <a:lstStyle/>
            <a:p>
              <a:endParaRPr/>
            </a:p>
          </p:txBody>
        </p:sp>
      </p:grpSp>
      <p:sp>
        <p:nvSpPr>
          <p:cNvPr id="58" name="object 58"/>
          <p:cNvSpPr txBox="1"/>
          <p:nvPr/>
        </p:nvSpPr>
        <p:spPr>
          <a:xfrm rot="2760000">
            <a:off x="7985961" y="3788688"/>
            <a:ext cx="1188552" cy="355600"/>
          </a:xfrm>
          <a:prstGeom prst="rect">
            <a:avLst/>
          </a:prstGeom>
        </p:spPr>
        <p:txBody>
          <a:bodyPr vert="horz" wrap="square" lIns="0" tIns="0" rIns="0" bIns="0" rtlCol="0">
            <a:spAutoFit/>
          </a:bodyPr>
          <a:lstStyle/>
          <a:p>
            <a:pPr>
              <a:lnSpc>
                <a:spcPts val="2725"/>
              </a:lnSpc>
            </a:pPr>
            <a:r>
              <a:rPr sz="2800" spc="220" dirty="0">
                <a:solidFill>
                  <a:srgbClr val="FFFFFF"/>
                </a:solidFill>
                <a:latin typeface="Calibri"/>
                <a:cs typeface="Calibri"/>
              </a:rPr>
              <a:t>HHC-</a:t>
            </a:r>
            <a:r>
              <a:rPr sz="2800" spc="135" dirty="0">
                <a:solidFill>
                  <a:srgbClr val="FFFFFF"/>
                </a:solidFill>
                <a:latin typeface="Calibri"/>
                <a:cs typeface="Calibri"/>
              </a:rPr>
              <a:t>O</a:t>
            </a:r>
            <a:endParaRPr sz="2800">
              <a:latin typeface="Calibri"/>
              <a:cs typeface="Calibri"/>
            </a:endParaRPr>
          </a:p>
        </p:txBody>
      </p:sp>
      <p:grpSp>
        <p:nvGrpSpPr>
          <p:cNvPr id="59" name="object 59"/>
          <p:cNvGrpSpPr/>
          <p:nvPr/>
        </p:nvGrpSpPr>
        <p:grpSpPr>
          <a:xfrm>
            <a:off x="8625006" y="937300"/>
            <a:ext cx="1440180" cy="1526540"/>
            <a:chOff x="8625006" y="937300"/>
            <a:chExt cx="1440180" cy="1526540"/>
          </a:xfrm>
        </p:grpSpPr>
        <p:sp>
          <p:nvSpPr>
            <p:cNvPr id="60" name="object 60"/>
            <p:cNvSpPr/>
            <p:nvPr/>
          </p:nvSpPr>
          <p:spPr>
            <a:xfrm>
              <a:off x="8634531" y="946824"/>
              <a:ext cx="1421130" cy="1507490"/>
            </a:xfrm>
            <a:custGeom>
              <a:avLst/>
              <a:gdLst/>
              <a:ahLst/>
              <a:cxnLst/>
              <a:rect l="l" t="t" r="r" b="b"/>
              <a:pathLst>
                <a:path w="1421129" h="1507489">
                  <a:moveTo>
                    <a:pt x="468446" y="0"/>
                  </a:moveTo>
                  <a:lnTo>
                    <a:pt x="424937" y="5198"/>
                  </a:lnTo>
                  <a:lnTo>
                    <a:pt x="385389" y="27472"/>
                  </a:lnTo>
                  <a:lnTo>
                    <a:pt x="39304" y="326225"/>
                  </a:lnTo>
                  <a:lnTo>
                    <a:pt x="11495" y="362098"/>
                  </a:lnTo>
                  <a:lnTo>
                    <a:pt x="0" y="404382"/>
                  </a:lnTo>
                  <a:lnTo>
                    <a:pt x="5198" y="447891"/>
                  </a:lnTo>
                  <a:lnTo>
                    <a:pt x="27472" y="487439"/>
                  </a:lnTo>
                  <a:lnTo>
                    <a:pt x="873947" y="1468017"/>
                  </a:lnTo>
                  <a:lnTo>
                    <a:pt x="909819" y="1495826"/>
                  </a:lnTo>
                  <a:lnTo>
                    <a:pt x="952102" y="1507322"/>
                  </a:lnTo>
                  <a:lnTo>
                    <a:pt x="995611" y="1502123"/>
                  </a:lnTo>
                  <a:lnTo>
                    <a:pt x="1035160" y="1479850"/>
                  </a:lnTo>
                  <a:lnTo>
                    <a:pt x="1381245" y="1181095"/>
                  </a:lnTo>
                  <a:lnTo>
                    <a:pt x="1409054" y="1145223"/>
                  </a:lnTo>
                  <a:lnTo>
                    <a:pt x="1420549" y="1102940"/>
                  </a:lnTo>
                  <a:lnTo>
                    <a:pt x="1415350" y="1059430"/>
                  </a:lnTo>
                  <a:lnTo>
                    <a:pt x="1393077" y="1019881"/>
                  </a:lnTo>
                  <a:lnTo>
                    <a:pt x="546602" y="39304"/>
                  </a:lnTo>
                  <a:lnTo>
                    <a:pt x="510730" y="11495"/>
                  </a:lnTo>
                  <a:lnTo>
                    <a:pt x="468446" y="0"/>
                  </a:lnTo>
                  <a:close/>
                </a:path>
              </a:pathLst>
            </a:custGeom>
            <a:solidFill>
              <a:srgbClr val="156082"/>
            </a:solidFill>
          </p:spPr>
          <p:txBody>
            <a:bodyPr wrap="square" lIns="0" tIns="0" rIns="0" bIns="0" rtlCol="0"/>
            <a:lstStyle/>
            <a:p>
              <a:endParaRPr/>
            </a:p>
          </p:txBody>
        </p:sp>
        <p:sp>
          <p:nvSpPr>
            <p:cNvPr id="61" name="object 61"/>
            <p:cNvSpPr/>
            <p:nvPr/>
          </p:nvSpPr>
          <p:spPr>
            <a:xfrm>
              <a:off x="8634531" y="946825"/>
              <a:ext cx="1421130" cy="1507490"/>
            </a:xfrm>
            <a:custGeom>
              <a:avLst/>
              <a:gdLst/>
              <a:ahLst/>
              <a:cxnLst/>
              <a:rect l="l" t="t" r="r" b="b"/>
              <a:pathLst>
                <a:path w="1421129" h="1507489">
                  <a:moveTo>
                    <a:pt x="385389" y="27472"/>
                  </a:moveTo>
                  <a:lnTo>
                    <a:pt x="424937" y="5198"/>
                  </a:lnTo>
                  <a:lnTo>
                    <a:pt x="468446" y="0"/>
                  </a:lnTo>
                  <a:lnTo>
                    <a:pt x="510730" y="11495"/>
                  </a:lnTo>
                  <a:lnTo>
                    <a:pt x="546602" y="39304"/>
                  </a:lnTo>
                  <a:lnTo>
                    <a:pt x="1393077" y="1019882"/>
                  </a:lnTo>
                  <a:lnTo>
                    <a:pt x="1415350" y="1059430"/>
                  </a:lnTo>
                  <a:lnTo>
                    <a:pt x="1420549" y="1102939"/>
                  </a:lnTo>
                  <a:lnTo>
                    <a:pt x="1409053" y="1145223"/>
                  </a:lnTo>
                  <a:lnTo>
                    <a:pt x="1381244" y="1181095"/>
                  </a:lnTo>
                  <a:lnTo>
                    <a:pt x="1035160" y="1479849"/>
                  </a:lnTo>
                  <a:lnTo>
                    <a:pt x="995611" y="1502123"/>
                  </a:lnTo>
                  <a:lnTo>
                    <a:pt x="952102" y="1507321"/>
                  </a:lnTo>
                  <a:lnTo>
                    <a:pt x="909818" y="1495826"/>
                  </a:lnTo>
                  <a:lnTo>
                    <a:pt x="873946" y="1468017"/>
                  </a:lnTo>
                  <a:lnTo>
                    <a:pt x="27471" y="487439"/>
                  </a:lnTo>
                  <a:lnTo>
                    <a:pt x="5198" y="447891"/>
                  </a:lnTo>
                  <a:lnTo>
                    <a:pt x="0" y="404382"/>
                  </a:lnTo>
                  <a:lnTo>
                    <a:pt x="11495" y="362098"/>
                  </a:lnTo>
                  <a:lnTo>
                    <a:pt x="39304" y="326226"/>
                  </a:lnTo>
                  <a:lnTo>
                    <a:pt x="385389" y="27472"/>
                  </a:lnTo>
                  <a:close/>
                </a:path>
              </a:pathLst>
            </a:custGeom>
            <a:ln w="19049">
              <a:solidFill>
                <a:srgbClr val="FFFFFF"/>
              </a:solidFill>
            </a:ln>
          </p:spPr>
          <p:txBody>
            <a:bodyPr wrap="square" lIns="0" tIns="0" rIns="0" bIns="0" rtlCol="0"/>
            <a:lstStyle/>
            <a:p>
              <a:endParaRPr/>
            </a:p>
          </p:txBody>
        </p:sp>
      </p:grpSp>
      <p:sp>
        <p:nvSpPr>
          <p:cNvPr id="62" name="object 62"/>
          <p:cNvSpPr txBox="1"/>
          <p:nvPr/>
        </p:nvSpPr>
        <p:spPr>
          <a:xfrm rot="2940000">
            <a:off x="8726250" y="1535917"/>
            <a:ext cx="1205529" cy="355600"/>
          </a:xfrm>
          <a:prstGeom prst="rect">
            <a:avLst/>
          </a:prstGeom>
        </p:spPr>
        <p:txBody>
          <a:bodyPr vert="horz" wrap="square" lIns="0" tIns="0" rIns="0" bIns="0" rtlCol="0">
            <a:spAutoFit/>
          </a:bodyPr>
          <a:lstStyle/>
          <a:p>
            <a:pPr>
              <a:lnSpc>
                <a:spcPts val="2725"/>
              </a:lnSpc>
            </a:pPr>
            <a:r>
              <a:rPr sz="2800" spc="175" dirty="0">
                <a:solidFill>
                  <a:srgbClr val="FFFFFF"/>
                </a:solidFill>
                <a:latin typeface="Calibri"/>
                <a:cs typeface="Calibri"/>
              </a:rPr>
              <a:t>THC-</a:t>
            </a:r>
            <a:r>
              <a:rPr sz="2800" spc="85" dirty="0">
                <a:solidFill>
                  <a:srgbClr val="FFFFFF"/>
                </a:solidFill>
                <a:latin typeface="Calibri"/>
                <a:cs typeface="Calibri"/>
              </a:rPr>
              <a:t>JD</a:t>
            </a:r>
            <a:endParaRPr sz="2800">
              <a:latin typeface="Calibri"/>
              <a:cs typeface="Calibri"/>
            </a:endParaRPr>
          </a:p>
        </p:txBody>
      </p:sp>
      <p:grpSp>
        <p:nvGrpSpPr>
          <p:cNvPr id="63" name="object 63"/>
          <p:cNvGrpSpPr/>
          <p:nvPr/>
        </p:nvGrpSpPr>
        <p:grpSpPr>
          <a:xfrm>
            <a:off x="9353398" y="4133570"/>
            <a:ext cx="1368425" cy="1565275"/>
            <a:chOff x="9353398" y="4133570"/>
            <a:chExt cx="1368425" cy="1565275"/>
          </a:xfrm>
        </p:grpSpPr>
        <p:sp>
          <p:nvSpPr>
            <p:cNvPr id="64" name="object 64"/>
            <p:cNvSpPr/>
            <p:nvPr/>
          </p:nvSpPr>
          <p:spPr>
            <a:xfrm>
              <a:off x="9362923" y="4143095"/>
              <a:ext cx="1349375" cy="1546225"/>
            </a:xfrm>
            <a:custGeom>
              <a:avLst/>
              <a:gdLst/>
              <a:ahLst/>
              <a:cxnLst/>
              <a:rect l="l" t="t" r="r" b="b"/>
              <a:pathLst>
                <a:path w="1349375" h="1546225">
                  <a:moveTo>
                    <a:pt x="504052" y="0"/>
                  </a:moveTo>
                  <a:lnTo>
                    <a:pt x="460248" y="1126"/>
                  </a:lnTo>
                  <a:lnTo>
                    <a:pt x="418798" y="19621"/>
                  </a:lnTo>
                  <a:lnTo>
                    <a:pt x="46408" y="284864"/>
                  </a:lnTo>
                  <a:lnTo>
                    <a:pt x="15381" y="317993"/>
                  </a:lnTo>
                  <a:lnTo>
                    <a:pt x="0" y="359024"/>
                  </a:lnTo>
                  <a:lnTo>
                    <a:pt x="1126" y="402828"/>
                  </a:lnTo>
                  <a:lnTo>
                    <a:pt x="19622" y="444277"/>
                  </a:lnTo>
                  <a:lnTo>
                    <a:pt x="771149" y="1499388"/>
                  </a:lnTo>
                  <a:lnTo>
                    <a:pt x="804277" y="1530415"/>
                  </a:lnTo>
                  <a:lnTo>
                    <a:pt x="845307" y="1545796"/>
                  </a:lnTo>
                  <a:lnTo>
                    <a:pt x="889112" y="1544670"/>
                  </a:lnTo>
                  <a:lnTo>
                    <a:pt x="930562" y="1526175"/>
                  </a:lnTo>
                  <a:lnTo>
                    <a:pt x="1302952" y="1260931"/>
                  </a:lnTo>
                  <a:lnTo>
                    <a:pt x="1333979" y="1227803"/>
                  </a:lnTo>
                  <a:lnTo>
                    <a:pt x="1349360" y="1186773"/>
                  </a:lnTo>
                  <a:lnTo>
                    <a:pt x="1348234" y="1142969"/>
                  </a:lnTo>
                  <a:lnTo>
                    <a:pt x="1329738" y="1101519"/>
                  </a:lnTo>
                  <a:lnTo>
                    <a:pt x="578211" y="46408"/>
                  </a:lnTo>
                  <a:lnTo>
                    <a:pt x="545082" y="15381"/>
                  </a:lnTo>
                  <a:lnTo>
                    <a:pt x="504052" y="0"/>
                  </a:lnTo>
                  <a:close/>
                </a:path>
              </a:pathLst>
            </a:custGeom>
            <a:solidFill>
              <a:srgbClr val="156082"/>
            </a:solidFill>
          </p:spPr>
          <p:txBody>
            <a:bodyPr wrap="square" lIns="0" tIns="0" rIns="0" bIns="0" rtlCol="0"/>
            <a:lstStyle/>
            <a:p>
              <a:endParaRPr/>
            </a:p>
          </p:txBody>
        </p:sp>
        <p:sp>
          <p:nvSpPr>
            <p:cNvPr id="65" name="object 65"/>
            <p:cNvSpPr/>
            <p:nvPr/>
          </p:nvSpPr>
          <p:spPr>
            <a:xfrm>
              <a:off x="9362923" y="4143095"/>
              <a:ext cx="1349375" cy="1546225"/>
            </a:xfrm>
            <a:custGeom>
              <a:avLst/>
              <a:gdLst/>
              <a:ahLst/>
              <a:cxnLst/>
              <a:rect l="l" t="t" r="r" b="b"/>
              <a:pathLst>
                <a:path w="1349375" h="1546225">
                  <a:moveTo>
                    <a:pt x="418798" y="19621"/>
                  </a:moveTo>
                  <a:lnTo>
                    <a:pt x="460248" y="1126"/>
                  </a:lnTo>
                  <a:lnTo>
                    <a:pt x="504052" y="0"/>
                  </a:lnTo>
                  <a:lnTo>
                    <a:pt x="545082" y="15381"/>
                  </a:lnTo>
                  <a:lnTo>
                    <a:pt x="578210" y="46408"/>
                  </a:lnTo>
                  <a:lnTo>
                    <a:pt x="1329738" y="1101518"/>
                  </a:lnTo>
                  <a:lnTo>
                    <a:pt x="1348234" y="1142968"/>
                  </a:lnTo>
                  <a:lnTo>
                    <a:pt x="1349360" y="1186772"/>
                  </a:lnTo>
                  <a:lnTo>
                    <a:pt x="1333979" y="1227803"/>
                  </a:lnTo>
                  <a:lnTo>
                    <a:pt x="1302951" y="1260931"/>
                  </a:lnTo>
                  <a:lnTo>
                    <a:pt x="930562" y="1526174"/>
                  </a:lnTo>
                  <a:lnTo>
                    <a:pt x="889112" y="1544670"/>
                  </a:lnTo>
                  <a:lnTo>
                    <a:pt x="845307" y="1545796"/>
                  </a:lnTo>
                  <a:lnTo>
                    <a:pt x="804277" y="1530415"/>
                  </a:lnTo>
                  <a:lnTo>
                    <a:pt x="771149" y="1499387"/>
                  </a:lnTo>
                  <a:lnTo>
                    <a:pt x="19621" y="444277"/>
                  </a:lnTo>
                  <a:lnTo>
                    <a:pt x="1126" y="402827"/>
                  </a:lnTo>
                  <a:lnTo>
                    <a:pt x="0" y="359023"/>
                  </a:lnTo>
                  <a:lnTo>
                    <a:pt x="15381" y="317993"/>
                  </a:lnTo>
                  <a:lnTo>
                    <a:pt x="46409" y="284865"/>
                  </a:lnTo>
                  <a:lnTo>
                    <a:pt x="418798" y="19621"/>
                  </a:lnTo>
                  <a:close/>
                </a:path>
              </a:pathLst>
            </a:custGeom>
            <a:ln w="19049">
              <a:solidFill>
                <a:srgbClr val="FFFFFF"/>
              </a:solidFill>
            </a:ln>
          </p:spPr>
          <p:txBody>
            <a:bodyPr wrap="square" lIns="0" tIns="0" rIns="0" bIns="0" rtlCol="0"/>
            <a:lstStyle/>
            <a:p>
              <a:endParaRPr/>
            </a:p>
          </p:txBody>
        </p:sp>
      </p:grpSp>
      <p:sp>
        <p:nvSpPr>
          <p:cNvPr id="66" name="object 66"/>
          <p:cNvSpPr txBox="1"/>
          <p:nvPr/>
        </p:nvSpPr>
        <p:spPr>
          <a:xfrm rot="3240000">
            <a:off x="9450768" y="4750900"/>
            <a:ext cx="1137767" cy="355600"/>
          </a:xfrm>
          <a:prstGeom prst="rect">
            <a:avLst/>
          </a:prstGeom>
        </p:spPr>
        <p:txBody>
          <a:bodyPr vert="horz" wrap="square" lIns="0" tIns="0" rIns="0" bIns="0" rtlCol="0">
            <a:spAutoFit/>
          </a:bodyPr>
          <a:lstStyle/>
          <a:p>
            <a:pPr>
              <a:lnSpc>
                <a:spcPts val="2730"/>
              </a:lnSpc>
            </a:pPr>
            <a:r>
              <a:rPr sz="2800" spc="225" dirty="0">
                <a:solidFill>
                  <a:srgbClr val="FFFFFF"/>
                </a:solidFill>
                <a:latin typeface="Calibri"/>
                <a:cs typeface="Calibri"/>
              </a:rPr>
              <a:t>HHC-</a:t>
            </a:r>
            <a:r>
              <a:rPr sz="2800" spc="105" dirty="0">
                <a:solidFill>
                  <a:srgbClr val="FFFFFF"/>
                </a:solidFill>
                <a:latin typeface="Calibri"/>
                <a:cs typeface="Calibri"/>
              </a:rPr>
              <a:t>P</a:t>
            </a:r>
            <a:endParaRPr sz="2800">
              <a:latin typeface="Calibri"/>
              <a:cs typeface="Calibri"/>
            </a:endParaRPr>
          </a:p>
        </p:txBody>
      </p:sp>
      <p:grpSp>
        <p:nvGrpSpPr>
          <p:cNvPr id="67" name="object 67"/>
          <p:cNvGrpSpPr/>
          <p:nvPr/>
        </p:nvGrpSpPr>
        <p:grpSpPr>
          <a:xfrm>
            <a:off x="6466802" y="2140947"/>
            <a:ext cx="1511300" cy="1460500"/>
            <a:chOff x="6466802" y="2140947"/>
            <a:chExt cx="1511300" cy="1460500"/>
          </a:xfrm>
        </p:grpSpPr>
        <p:sp>
          <p:nvSpPr>
            <p:cNvPr id="68" name="object 68"/>
            <p:cNvSpPr/>
            <p:nvPr/>
          </p:nvSpPr>
          <p:spPr>
            <a:xfrm>
              <a:off x="6476327" y="2150472"/>
              <a:ext cx="1492250" cy="1441450"/>
            </a:xfrm>
            <a:custGeom>
              <a:avLst/>
              <a:gdLst/>
              <a:ahLst/>
              <a:cxnLst/>
              <a:rect l="l" t="t" r="r" b="b"/>
              <a:pathLst>
                <a:path w="1492250" h="1441450">
                  <a:moveTo>
                    <a:pt x="418299" y="0"/>
                  </a:moveTo>
                  <a:lnTo>
                    <a:pt x="375688" y="10217"/>
                  </a:lnTo>
                  <a:lnTo>
                    <a:pt x="338994" y="36933"/>
                  </a:lnTo>
                  <a:lnTo>
                    <a:pt x="29959" y="373870"/>
                  </a:lnTo>
                  <a:lnTo>
                    <a:pt x="6505" y="412729"/>
                  </a:lnTo>
                  <a:lnTo>
                    <a:pt x="0" y="456062"/>
                  </a:lnTo>
                  <a:lnTo>
                    <a:pt x="10217" y="498672"/>
                  </a:lnTo>
                  <a:lnTo>
                    <a:pt x="36933" y="535365"/>
                  </a:lnTo>
                  <a:lnTo>
                    <a:pt x="991590" y="1410972"/>
                  </a:lnTo>
                  <a:lnTo>
                    <a:pt x="1030449" y="1434425"/>
                  </a:lnTo>
                  <a:lnTo>
                    <a:pt x="1073782" y="1440931"/>
                  </a:lnTo>
                  <a:lnTo>
                    <a:pt x="1116393" y="1430713"/>
                  </a:lnTo>
                  <a:lnTo>
                    <a:pt x="1153086" y="1403997"/>
                  </a:lnTo>
                  <a:lnTo>
                    <a:pt x="1462121" y="1067061"/>
                  </a:lnTo>
                  <a:lnTo>
                    <a:pt x="1485575" y="1028201"/>
                  </a:lnTo>
                  <a:lnTo>
                    <a:pt x="1492081" y="984869"/>
                  </a:lnTo>
                  <a:lnTo>
                    <a:pt x="1481863" y="942258"/>
                  </a:lnTo>
                  <a:lnTo>
                    <a:pt x="1455146" y="905565"/>
                  </a:lnTo>
                  <a:lnTo>
                    <a:pt x="500491" y="29959"/>
                  </a:lnTo>
                  <a:lnTo>
                    <a:pt x="461632" y="6505"/>
                  </a:lnTo>
                  <a:lnTo>
                    <a:pt x="418299" y="0"/>
                  </a:lnTo>
                  <a:close/>
                </a:path>
              </a:pathLst>
            </a:custGeom>
            <a:solidFill>
              <a:srgbClr val="156082"/>
            </a:solidFill>
          </p:spPr>
          <p:txBody>
            <a:bodyPr wrap="square" lIns="0" tIns="0" rIns="0" bIns="0" rtlCol="0"/>
            <a:lstStyle/>
            <a:p>
              <a:endParaRPr/>
            </a:p>
          </p:txBody>
        </p:sp>
        <p:sp>
          <p:nvSpPr>
            <p:cNvPr id="69" name="object 69"/>
            <p:cNvSpPr/>
            <p:nvPr/>
          </p:nvSpPr>
          <p:spPr>
            <a:xfrm>
              <a:off x="6476327" y="2150472"/>
              <a:ext cx="1492250" cy="1441450"/>
            </a:xfrm>
            <a:custGeom>
              <a:avLst/>
              <a:gdLst/>
              <a:ahLst/>
              <a:cxnLst/>
              <a:rect l="l" t="t" r="r" b="b"/>
              <a:pathLst>
                <a:path w="1492250" h="1441450">
                  <a:moveTo>
                    <a:pt x="338995" y="36934"/>
                  </a:moveTo>
                  <a:lnTo>
                    <a:pt x="375688" y="10217"/>
                  </a:lnTo>
                  <a:lnTo>
                    <a:pt x="418298" y="0"/>
                  </a:lnTo>
                  <a:lnTo>
                    <a:pt x="461631" y="6505"/>
                  </a:lnTo>
                  <a:lnTo>
                    <a:pt x="500491" y="29959"/>
                  </a:lnTo>
                  <a:lnTo>
                    <a:pt x="1455146" y="905564"/>
                  </a:lnTo>
                  <a:lnTo>
                    <a:pt x="1481863" y="942257"/>
                  </a:lnTo>
                  <a:lnTo>
                    <a:pt x="1492081" y="984868"/>
                  </a:lnTo>
                  <a:lnTo>
                    <a:pt x="1485575" y="1028201"/>
                  </a:lnTo>
                  <a:lnTo>
                    <a:pt x="1462122" y="1067061"/>
                  </a:lnTo>
                  <a:lnTo>
                    <a:pt x="1153086" y="1403996"/>
                  </a:lnTo>
                  <a:lnTo>
                    <a:pt x="1116393" y="1430713"/>
                  </a:lnTo>
                  <a:lnTo>
                    <a:pt x="1073782" y="1440931"/>
                  </a:lnTo>
                  <a:lnTo>
                    <a:pt x="1030449" y="1434425"/>
                  </a:lnTo>
                  <a:lnTo>
                    <a:pt x="991589" y="1410972"/>
                  </a:lnTo>
                  <a:lnTo>
                    <a:pt x="36934" y="535366"/>
                  </a:lnTo>
                  <a:lnTo>
                    <a:pt x="10217" y="498673"/>
                  </a:lnTo>
                  <a:lnTo>
                    <a:pt x="0" y="456062"/>
                  </a:lnTo>
                  <a:lnTo>
                    <a:pt x="6505" y="412729"/>
                  </a:lnTo>
                  <a:lnTo>
                    <a:pt x="29959" y="373869"/>
                  </a:lnTo>
                  <a:lnTo>
                    <a:pt x="338995" y="36934"/>
                  </a:lnTo>
                  <a:close/>
                </a:path>
              </a:pathLst>
            </a:custGeom>
            <a:ln w="19049">
              <a:solidFill>
                <a:srgbClr val="FFFFFF"/>
              </a:solidFill>
            </a:ln>
          </p:spPr>
          <p:txBody>
            <a:bodyPr wrap="square" lIns="0" tIns="0" rIns="0" bIns="0" rtlCol="0"/>
            <a:lstStyle/>
            <a:p>
              <a:endParaRPr/>
            </a:p>
          </p:txBody>
        </p:sp>
      </p:grpSp>
      <p:sp>
        <p:nvSpPr>
          <p:cNvPr id="70" name="object 70"/>
          <p:cNvSpPr txBox="1"/>
          <p:nvPr/>
        </p:nvSpPr>
        <p:spPr>
          <a:xfrm rot="2520000">
            <a:off x="6673522" y="2709897"/>
            <a:ext cx="1069243" cy="355600"/>
          </a:xfrm>
          <a:prstGeom prst="rect">
            <a:avLst/>
          </a:prstGeom>
        </p:spPr>
        <p:txBody>
          <a:bodyPr vert="horz" wrap="square" lIns="0" tIns="0" rIns="0" bIns="0" rtlCol="0">
            <a:spAutoFit/>
          </a:bodyPr>
          <a:lstStyle/>
          <a:p>
            <a:pPr>
              <a:lnSpc>
                <a:spcPts val="2730"/>
              </a:lnSpc>
            </a:pPr>
            <a:r>
              <a:rPr sz="2800" spc="165" dirty="0">
                <a:solidFill>
                  <a:srgbClr val="FFFFFF"/>
                </a:solidFill>
                <a:latin typeface="Calibri"/>
                <a:cs typeface="Calibri"/>
              </a:rPr>
              <a:t>THC-</a:t>
            </a:r>
            <a:r>
              <a:rPr sz="2800" spc="100" dirty="0">
                <a:solidFill>
                  <a:srgbClr val="FFFFFF"/>
                </a:solidFill>
                <a:latin typeface="Calibri"/>
                <a:cs typeface="Calibri"/>
              </a:rPr>
              <a:t>B</a:t>
            </a:r>
            <a:endParaRPr sz="2800">
              <a:latin typeface="Calibri"/>
              <a:cs typeface="Calibri"/>
            </a:endParaRPr>
          </a:p>
        </p:txBody>
      </p:sp>
      <p:grpSp>
        <p:nvGrpSpPr>
          <p:cNvPr id="71" name="object 71"/>
          <p:cNvGrpSpPr/>
          <p:nvPr/>
        </p:nvGrpSpPr>
        <p:grpSpPr>
          <a:xfrm>
            <a:off x="9465493" y="5545639"/>
            <a:ext cx="1470025" cy="1322070"/>
            <a:chOff x="9465493" y="5545639"/>
            <a:chExt cx="1470025" cy="1322070"/>
          </a:xfrm>
        </p:grpSpPr>
        <p:sp>
          <p:nvSpPr>
            <p:cNvPr id="72" name="object 72"/>
            <p:cNvSpPr/>
            <p:nvPr/>
          </p:nvSpPr>
          <p:spPr>
            <a:xfrm>
              <a:off x="9475017" y="5555164"/>
              <a:ext cx="1450975" cy="1303020"/>
            </a:xfrm>
            <a:custGeom>
              <a:avLst/>
              <a:gdLst/>
              <a:ahLst/>
              <a:cxnLst/>
              <a:rect l="l" t="t" r="r" b="b"/>
              <a:pathLst>
                <a:path w="1450975" h="1303020">
                  <a:moveTo>
                    <a:pt x="449834" y="0"/>
                  </a:moveTo>
                  <a:lnTo>
                    <a:pt x="406602" y="7145"/>
                  </a:lnTo>
                  <a:lnTo>
                    <a:pt x="368093" y="31170"/>
                  </a:lnTo>
                  <a:lnTo>
                    <a:pt x="35760" y="345148"/>
                  </a:lnTo>
                  <a:lnTo>
                    <a:pt x="9587" y="382231"/>
                  </a:lnTo>
                  <a:lnTo>
                    <a:pt x="0" y="424988"/>
                  </a:lnTo>
                  <a:lnTo>
                    <a:pt x="7145" y="468220"/>
                  </a:lnTo>
                  <a:lnTo>
                    <a:pt x="31170" y="506730"/>
                  </a:lnTo>
                  <a:lnTo>
                    <a:pt x="783303" y="1302835"/>
                  </a:lnTo>
                  <a:lnTo>
                    <a:pt x="1241240" y="1302835"/>
                  </a:lnTo>
                  <a:lnTo>
                    <a:pt x="1414696" y="1138960"/>
                  </a:lnTo>
                  <a:lnTo>
                    <a:pt x="1440868" y="1101876"/>
                  </a:lnTo>
                  <a:lnTo>
                    <a:pt x="1450455" y="1059119"/>
                  </a:lnTo>
                  <a:lnTo>
                    <a:pt x="1443310" y="1015887"/>
                  </a:lnTo>
                  <a:lnTo>
                    <a:pt x="1419285" y="977378"/>
                  </a:lnTo>
                  <a:lnTo>
                    <a:pt x="529675" y="35759"/>
                  </a:lnTo>
                  <a:lnTo>
                    <a:pt x="492591" y="9587"/>
                  </a:lnTo>
                  <a:lnTo>
                    <a:pt x="449834" y="0"/>
                  </a:lnTo>
                  <a:close/>
                </a:path>
              </a:pathLst>
            </a:custGeom>
            <a:solidFill>
              <a:srgbClr val="156082"/>
            </a:solidFill>
          </p:spPr>
          <p:txBody>
            <a:bodyPr wrap="square" lIns="0" tIns="0" rIns="0" bIns="0" rtlCol="0"/>
            <a:lstStyle/>
            <a:p>
              <a:endParaRPr/>
            </a:p>
          </p:txBody>
        </p:sp>
        <p:sp>
          <p:nvSpPr>
            <p:cNvPr id="73" name="object 73"/>
            <p:cNvSpPr/>
            <p:nvPr/>
          </p:nvSpPr>
          <p:spPr>
            <a:xfrm>
              <a:off x="9475018" y="5555164"/>
              <a:ext cx="1450975" cy="1303020"/>
            </a:xfrm>
            <a:custGeom>
              <a:avLst/>
              <a:gdLst/>
              <a:ahLst/>
              <a:cxnLst/>
              <a:rect l="l" t="t" r="r" b="b"/>
              <a:pathLst>
                <a:path w="1450975" h="1303020">
                  <a:moveTo>
                    <a:pt x="368093" y="31170"/>
                  </a:moveTo>
                  <a:lnTo>
                    <a:pt x="406602" y="7145"/>
                  </a:lnTo>
                  <a:lnTo>
                    <a:pt x="449835" y="0"/>
                  </a:lnTo>
                  <a:lnTo>
                    <a:pt x="492591" y="9587"/>
                  </a:lnTo>
                  <a:lnTo>
                    <a:pt x="529675" y="35759"/>
                  </a:lnTo>
                  <a:lnTo>
                    <a:pt x="1419285" y="977378"/>
                  </a:lnTo>
                  <a:lnTo>
                    <a:pt x="1443310" y="1015887"/>
                  </a:lnTo>
                  <a:lnTo>
                    <a:pt x="1450455" y="1059119"/>
                  </a:lnTo>
                  <a:lnTo>
                    <a:pt x="1440868" y="1101876"/>
                  </a:lnTo>
                  <a:lnTo>
                    <a:pt x="1414696" y="1138960"/>
                  </a:lnTo>
                  <a:lnTo>
                    <a:pt x="1241239" y="1302836"/>
                  </a:lnTo>
                </a:path>
                <a:path w="1450975" h="1303020">
                  <a:moveTo>
                    <a:pt x="783303" y="1302836"/>
                  </a:moveTo>
                  <a:lnTo>
                    <a:pt x="31170" y="506730"/>
                  </a:lnTo>
                  <a:lnTo>
                    <a:pt x="7145" y="468221"/>
                  </a:lnTo>
                  <a:lnTo>
                    <a:pt x="0" y="424988"/>
                  </a:lnTo>
                  <a:lnTo>
                    <a:pt x="9587" y="382232"/>
                  </a:lnTo>
                  <a:lnTo>
                    <a:pt x="35759" y="345148"/>
                  </a:lnTo>
                  <a:lnTo>
                    <a:pt x="368093" y="31170"/>
                  </a:lnTo>
                </a:path>
              </a:pathLst>
            </a:custGeom>
            <a:ln w="19049">
              <a:solidFill>
                <a:srgbClr val="FFFFFF"/>
              </a:solidFill>
            </a:ln>
          </p:spPr>
          <p:txBody>
            <a:bodyPr wrap="square" lIns="0" tIns="0" rIns="0" bIns="0" rtlCol="0"/>
            <a:lstStyle/>
            <a:p>
              <a:endParaRPr/>
            </a:p>
          </p:txBody>
        </p:sp>
      </p:grpSp>
      <p:sp>
        <p:nvSpPr>
          <p:cNvPr id="74" name="object 74"/>
          <p:cNvSpPr txBox="1"/>
          <p:nvPr/>
        </p:nvSpPr>
        <p:spPr>
          <a:xfrm rot="2760000">
            <a:off x="9796080" y="6136070"/>
            <a:ext cx="777588" cy="355600"/>
          </a:xfrm>
          <a:prstGeom prst="rect">
            <a:avLst/>
          </a:prstGeom>
        </p:spPr>
        <p:txBody>
          <a:bodyPr vert="horz" wrap="square" lIns="0" tIns="0" rIns="0" bIns="0" rtlCol="0">
            <a:spAutoFit/>
          </a:bodyPr>
          <a:lstStyle/>
          <a:p>
            <a:pPr>
              <a:lnSpc>
                <a:spcPts val="2720"/>
              </a:lnSpc>
            </a:pPr>
            <a:r>
              <a:rPr sz="2800" spc="195" dirty="0">
                <a:solidFill>
                  <a:srgbClr val="FFFFFF"/>
                </a:solidFill>
                <a:latin typeface="Calibri"/>
                <a:cs typeface="Calibri"/>
              </a:rPr>
              <a:t>HXC</a:t>
            </a:r>
            <a:endParaRPr sz="2800">
              <a:latin typeface="Calibri"/>
              <a:cs typeface="Calibri"/>
            </a:endParaRPr>
          </a:p>
        </p:txBody>
      </p:sp>
      <p:grpSp>
        <p:nvGrpSpPr>
          <p:cNvPr id="75" name="object 75"/>
          <p:cNvGrpSpPr/>
          <p:nvPr/>
        </p:nvGrpSpPr>
        <p:grpSpPr>
          <a:xfrm>
            <a:off x="8544789" y="2762821"/>
            <a:ext cx="1010285" cy="864869"/>
            <a:chOff x="8544789" y="2762821"/>
            <a:chExt cx="1010285" cy="864869"/>
          </a:xfrm>
        </p:grpSpPr>
        <p:sp>
          <p:nvSpPr>
            <p:cNvPr id="76" name="object 76"/>
            <p:cNvSpPr/>
            <p:nvPr/>
          </p:nvSpPr>
          <p:spPr>
            <a:xfrm>
              <a:off x="8554314" y="2772346"/>
              <a:ext cx="991235" cy="845819"/>
            </a:xfrm>
            <a:custGeom>
              <a:avLst/>
              <a:gdLst/>
              <a:ahLst/>
              <a:cxnLst/>
              <a:rect l="l" t="t" r="r" b="b"/>
              <a:pathLst>
                <a:path w="991234" h="845820">
                  <a:moveTo>
                    <a:pt x="221302" y="0"/>
                  </a:moveTo>
                  <a:lnTo>
                    <a:pt x="179734" y="13861"/>
                  </a:lnTo>
                  <a:lnTo>
                    <a:pt x="146396" y="42298"/>
                  </a:lnTo>
                  <a:lnTo>
                    <a:pt x="125817" y="82754"/>
                  </a:lnTo>
                  <a:lnTo>
                    <a:pt x="3271" y="523219"/>
                  </a:lnTo>
                  <a:lnTo>
                    <a:pt x="0" y="568490"/>
                  </a:lnTo>
                  <a:lnTo>
                    <a:pt x="13861" y="610059"/>
                  </a:lnTo>
                  <a:lnTo>
                    <a:pt x="42298" y="643397"/>
                  </a:lnTo>
                  <a:lnTo>
                    <a:pt x="82754" y="663977"/>
                  </a:lnTo>
                  <a:lnTo>
                    <a:pt x="724072" y="842403"/>
                  </a:lnTo>
                  <a:lnTo>
                    <a:pt x="769344" y="845675"/>
                  </a:lnTo>
                  <a:lnTo>
                    <a:pt x="810912" y="831813"/>
                  </a:lnTo>
                  <a:lnTo>
                    <a:pt x="844250" y="803376"/>
                  </a:lnTo>
                  <a:lnTo>
                    <a:pt x="864829" y="762920"/>
                  </a:lnTo>
                  <a:lnTo>
                    <a:pt x="987375" y="322455"/>
                  </a:lnTo>
                  <a:lnTo>
                    <a:pt x="990646" y="277184"/>
                  </a:lnTo>
                  <a:lnTo>
                    <a:pt x="976785" y="235614"/>
                  </a:lnTo>
                  <a:lnTo>
                    <a:pt x="948348" y="202276"/>
                  </a:lnTo>
                  <a:lnTo>
                    <a:pt x="907892" y="181697"/>
                  </a:lnTo>
                  <a:lnTo>
                    <a:pt x="266574" y="3271"/>
                  </a:lnTo>
                  <a:lnTo>
                    <a:pt x="221302" y="0"/>
                  </a:lnTo>
                  <a:close/>
                </a:path>
              </a:pathLst>
            </a:custGeom>
            <a:solidFill>
              <a:srgbClr val="156082"/>
            </a:solidFill>
          </p:spPr>
          <p:txBody>
            <a:bodyPr wrap="square" lIns="0" tIns="0" rIns="0" bIns="0" rtlCol="0"/>
            <a:lstStyle/>
            <a:p>
              <a:endParaRPr/>
            </a:p>
          </p:txBody>
        </p:sp>
        <p:sp>
          <p:nvSpPr>
            <p:cNvPr id="77" name="object 77"/>
            <p:cNvSpPr/>
            <p:nvPr/>
          </p:nvSpPr>
          <p:spPr>
            <a:xfrm>
              <a:off x="8554314" y="2772346"/>
              <a:ext cx="991235" cy="845819"/>
            </a:xfrm>
            <a:custGeom>
              <a:avLst/>
              <a:gdLst/>
              <a:ahLst/>
              <a:cxnLst/>
              <a:rect l="l" t="t" r="r" b="b"/>
              <a:pathLst>
                <a:path w="991234" h="845820">
                  <a:moveTo>
                    <a:pt x="125816" y="82754"/>
                  </a:moveTo>
                  <a:lnTo>
                    <a:pt x="146396" y="42298"/>
                  </a:lnTo>
                  <a:lnTo>
                    <a:pt x="179734" y="13861"/>
                  </a:lnTo>
                  <a:lnTo>
                    <a:pt x="221302" y="0"/>
                  </a:lnTo>
                  <a:lnTo>
                    <a:pt x="266574" y="3271"/>
                  </a:lnTo>
                  <a:lnTo>
                    <a:pt x="907892" y="181697"/>
                  </a:lnTo>
                  <a:lnTo>
                    <a:pt x="948348" y="202276"/>
                  </a:lnTo>
                  <a:lnTo>
                    <a:pt x="976785" y="235614"/>
                  </a:lnTo>
                  <a:lnTo>
                    <a:pt x="990646" y="277183"/>
                  </a:lnTo>
                  <a:lnTo>
                    <a:pt x="987374" y="322454"/>
                  </a:lnTo>
                  <a:lnTo>
                    <a:pt x="864829" y="762920"/>
                  </a:lnTo>
                  <a:lnTo>
                    <a:pt x="844250" y="803376"/>
                  </a:lnTo>
                  <a:lnTo>
                    <a:pt x="810912" y="831813"/>
                  </a:lnTo>
                  <a:lnTo>
                    <a:pt x="769343" y="845674"/>
                  </a:lnTo>
                  <a:lnTo>
                    <a:pt x="724072" y="842403"/>
                  </a:lnTo>
                  <a:lnTo>
                    <a:pt x="82754" y="663977"/>
                  </a:lnTo>
                  <a:lnTo>
                    <a:pt x="42298" y="643397"/>
                  </a:lnTo>
                  <a:lnTo>
                    <a:pt x="13861" y="610059"/>
                  </a:lnTo>
                  <a:lnTo>
                    <a:pt x="0" y="568491"/>
                  </a:lnTo>
                  <a:lnTo>
                    <a:pt x="3271" y="523219"/>
                  </a:lnTo>
                  <a:lnTo>
                    <a:pt x="125816" y="82754"/>
                  </a:lnTo>
                  <a:close/>
                </a:path>
              </a:pathLst>
            </a:custGeom>
            <a:ln w="19049">
              <a:solidFill>
                <a:srgbClr val="FFFFFF"/>
              </a:solidFill>
            </a:ln>
          </p:spPr>
          <p:txBody>
            <a:bodyPr wrap="square" lIns="0" tIns="0" rIns="0" bIns="0" rtlCol="0"/>
            <a:lstStyle/>
            <a:p>
              <a:endParaRPr/>
            </a:p>
          </p:txBody>
        </p:sp>
      </p:grpSp>
      <p:sp>
        <p:nvSpPr>
          <p:cNvPr id="78" name="object 78"/>
          <p:cNvSpPr txBox="1"/>
          <p:nvPr/>
        </p:nvSpPr>
        <p:spPr>
          <a:xfrm rot="900000">
            <a:off x="8672027" y="3029852"/>
            <a:ext cx="692614" cy="355600"/>
          </a:xfrm>
          <a:prstGeom prst="rect">
            <a:avLst/>
          </a:prstGeom>
        </p:spPr>
        <p:txBody>
          <a:bodyPr vert="horz" wrap="square" lIns="0" tIns="0" rIns="0" bIns="0" rtlCol="0">
            <a:spAutoFit/>
          </a:bodyPr>
          <a:lstStyle/>
          <a:p>
            <a:pPr>
              <a:lnSpc>
                <a:spcPts val="2705"/>
              </a:lnSpc>
            </a:pPr>
            <a:r>
              <a:rPr sz="2800" spc="-25" dirty="0">
                <a:solidFill>
                  <a:srgbClr val="FFFFFF"/>
                </a:solidFill>
                <a:latin typeface="Calibri"/>
                <a:cs typeface="Calibri"/>
              </a:rPr>
              <a:t>Δ11</a:t>
            </a:r>
            <a:endParaRPr sz="2800">
              <a:latin typeface="Calibri"/>
              <a:cs typeface="Calibri"/>
            </a:endParaRPr>
          </a:p>
        </p:txBody>
      </p:sp>
      <p:grpSp>
        <p:nvGrpSpPr>
          <p:cNvPr id="79" name="object 79"/>
          <p:cNvGrpSpPr/>
          <p:nvPr/>
        </p:nvGrpSpPr>
        <p:grpSpPr>
          <a:xfrm>
            <a:off x="6788499" y="4403867"/>
            <a:ext cx="1296670" cy="1594485"/>
            <a:chOff x="6788499" y="4403867"/>
            <a:chExt cx="1296670" cy="1594485"/>
          </a:xfrm>
        </p:grpSpPr>
        <p:sp>
          <p:nvSpPr>
            <p:cNvPr id="80" name="object 80"/>
            <p:cNvSpPr/>
            <p:nvPr/>
          </p:nvSpPr>
          <p:spPr>
            <a:xfrm>
              <a:off x="6798024" y="4413392"/>
              <a:ext cx="1277620" cy="1575435"/>
            </a:xfrm>
            <a:custGeom>
              <a:avLst/>
              <a:gdLst/>
              <a:ahLst/>
              <a:cxnLst/>
              <a:rect l="l" t="t" r="r" b="b"/>
              <a:pathLst>
                <a:path w="1277620" h="1575435">
                  <a:moveTo>
                    <a:pt x="492492" y="0"/>
                  </a:moveTo>
                  <a:lnTo>
                    <a:pt x="449583" y="14800"/>
                  </a:lnTo>
                  <a:lnTo>
                    <a:pt x="55425" y="246462"/>
                  </a:lnTo>
                  <a:lnTo>
                    <a:pt x="21619" y="276749"/>
                  </a:lnTo>
                  <a:lnTo>
                    <a:pt x="2708" y="316277"/>
                  </a:lnTo>
                  <a:lnTo>
                    <a:pt x="0" y="360012"/>
                  </a:lnTo>
                  <a:lnTo>
                    <a:pt x="14800" y="402921"/>
                  </a:lnTo>
                  <a:lnTo>
                    <a:pt x="671180" y="1519709"/>
                  </a:lnTo>
                  <a:lnTo>
                    <a:pt x="701468" y="1553515"/>
                  </a:lnTo>
                  <a:lnTo>
                    <a:pt x="740996" y="1572425"/>
                  </a:lnTo>
                  <a:lnTo>
                    <a:pt x="784731" y="1575134"/>
                  </a:lnTo>
                  <a:lnTo>
                    <a:pt x="827639" y="1560334"/>
                  </a:lnTo>
                  <a:lnTo>
                    <a:pt x="1221798" y="1328672"/>
                  </a:lnTo>
                  <a:lnTo>
                    <a:pt x="1255603" y="1298384"/>
                  </a:lnTo>
                  <a:lnTo>
                    <a:pt x="1274514" y="1258856"/>
                  </a:lnTo>
                  <a:lnTo>
                    <a:pt x="1277222" y="1215121"/>
                  </a:lnTo>
                  <a:lnTo>
                    <a:pt x="1262422" y="1172213"/>
                  </a:lnTo>
                  <a:lnTo>
                    <a:pt x="606042" y="55425"/>
                  </a:lnTo>
                  <a:lnTo>
                    <a:pt x="575754" y="21619"/>
                  </a:lnTo>
                  <a:lnTo>
                    <a:pt x="536226" y="2708"/>
                  </a:lnTo>
                  <a:lnTo>
                    <a:pt x="492492" y="0"/>
                  </a:lnTo>
                  <a:close/>
                </a:path>
              </a:pathLst>
            </a:custGeom>
            <a:solidFill>
              <a:srgbClr val="156082"/>
            </a:solidFill>
          </p:spPr>
          <p:txBody>
            <a:bodyPr wrap="square" lIns="0" tIns="0" rIns="0" bIns="0" rtlCol="0"/>
            <a:lstStyle/>
            <a:p>
              <a:endParaRPr/>
            </a:p>
          </p:txBody>
        </p:sp>
        <p:sp>
          <p:nvSpPr>
            <p:cNvPr id="81" name="object 81"/>
            <p:cNvSpPr/>
            <p:nvPr/>
          </p:nvSpPr>
          <p:spPr>
            <a:xfrm>
              <a:off x="6798024" y="4413392"/>
              <a:ext cx="1277620" cy="1575435"/>
            </a:xfrm>
            <a:custGeom>
              <a:avLst/>
              <a:gdLst/>
              <a:ahLst/>
              <a:cxnLst/>
              <a:rect l="l" t="t" r="r" b="b"/>
              <a:pathLst>
                <a:path w="1277620" h="1575435">
                  <a:moveTo>
                    <a:pt x="449583" y="14800"/>
                  </a:moveTo>
                  <a:lnTo>
                    <a:pt x="492492" y="0"/>
                  </a:lnTo>
                  <a:lnTo>
                    <a:pt x="536226" y="2708"/>
                  </a:lnTo>
                  <a:lnTo>
                    <a:pt x="575754" y="21619"/>
                  </a:lnTo>
                  <a:lnTo>
                    <a:pt x="606042" y="55424"/>
                  </a:lnTo>
                  <a:lnTo>
                    <a:pt x="1262422" y="1172213"/>
                  </a:lnTo>
                  <a:lnTo>
                    <a:pt x="1277222" y="1215121"/>
                  </a:lnTo>
                  <a:lnTo>
                    <a:pt x="1274513" y="1258856"/>
                  </a:lnTo>
                  <a:lnTo>
                    <a:pt x="1255603" y="1298384"/>
                  </a:lnTo>
                  <a:lnTo>
                    <a:pt x="1221797" y="1328672"/>
                  </a:lnTo>
                  <a:lnTo>
                    <a:pt x="827639" y="1560334"/>
                  </a:lnTo>
                  <a:lnTo>
                    <a:pt x="784730" y="1575134"/>
                  </a:lnTo>
                  <a:lnTo>
                    <a:pt x="740995" y="1572425"/>
                  </a:lnTo>
                  <a:lnTo>
                    <a:pt x="701467" y="1553515"/>
                  </a:lnTo>
                  <a:lnTo>
                    <a:pt x="671180" y="1519709"/>
                  </a:lnTo>
                  <a:lnTo>
                    <a:pt x="14799" y="402921"/>
                  </a:lnTo>
                  <a:lnTo>
                    <a:pt x="0" y="360012"/>
                  </a:lnTo>
                  <a:lnTo>
                    <a:pt x="2708" y="316278"/>
                  </a:lnTo>
                  <a:lnTo>
                    <a:pt x="21619" y="276750"/>
                  </a:lnTo>
                  <a:lnTo>
                    <a:pt x="55425" y="246462"/>
                  </a:lnTo>
                  <a:lnTo>
                    <a:pt x="449583" y="14800"/>
                  </a:lnTo>
                  <a:close/>
                </a:path>
              </a:pathLst>
            </a:custGeom>
            <a:ln w="19049">
              <a:solidFill>
                <a:srgbClr val="FFFFFF"/>
              </a:solidFill>
            </a:ln>
          </p:spPr>
          <p:txBody>
            <a:bodyPr wrap="square" lIns="0" tIns="0" rIns="0" bIns="0" rtlCol="0"/>
            <a:lstStyle/>
            <a:p>
              <a:endParaRPr/>
            </a:p>
          </p:txBody>
        </p:sp>
      </p:grpSp>
      <p:sp>
        <p:nvSpPr>
          <p:cNvPr id="82" name="object 82"/>
          <p:cNvSpPr txBox="1"/>
          <p:nvPr/>
        </p:nvSpPr>
        <p:spPr>
          <a:xfrm rot="3540000">
            <a:off x="7023083" y="5035661"/>
            <a:ext cx="790605" cy="355600"/>
          </a:xfrm>
          <a:prstGeom prst="rect">
            <a:avLst/>
          </a:prstGeom>
        </p:spPr>
        <p:txBody>
          <a:bodyPr vert="horz" wrap="square" lIns="0" tIns="0" rIns="0" bIns="0" rtlCol="0">
            <a:spAutoFit/>
          </a:bodyPr>
          <a:lstStyle/>
          <a:p>
            <a:pPr>
              <a:lnSpc>
                <a:spcPts val="2720"/>
              </a:lnSpc>
            </a:pPr>
            <a:r>
              <a:rPr sz="2800" spc="235" dirty="0">
                <a:solidFill>
                  <a:srgbClr val="FFFFFF"/>
                </a:solidFill>
                <a:latin typeface="Calibri"/>
                <a:cs typeface="Calibri"/>
              </a:rPr>
              <a:t>PHC</a:t>
            </a:r>
            <a:endParaRPr sz="2800">
              <a:latin typeface="Calibri"/>
              <a:cs typeface="Calibri"/>
            </a:endParaRPr>
          </a:p>
        </p:txBody>
      </p:sp>
      <p:grpSp>
        <p:nvGrpSpPr>
          <p:cNvPr id="83" name="object 83"/>
          <p:cNvGrpSpPr/>
          <p:nvPr/>
        </p:nvGrpSpPr>
        <p:grpSpPr>
          <a:xfrm>
            <a:off x="8599399" y="4829617"/>
            <a:ext cx="942975" cy="1033144"/>
            <a:chOff x="8599399" y="4829617"/>
            <a:chExt cx="942975" cy="1033144"/>
          </a:xfrm>
        </p:grpSpPr>
        <p:sp>
          <p:nvSpPr>
            <p:cNvPr id="84" name="object 84"/>
            <p:cNvSpPr/>
            <p:nvPr/>
          </p:nvSpPr>
          <p:spPr>
            <a:xfrm>
              <a:off x="8608924" y="4839142"/>
              <a:ext cx="923925" cy="1014094"/>
            </a:xfrm>
            <a:custGeom>
              <a:avLst/>
              <a:gdLst/>
              <a:ahLst/>
              <a:cxnLst/>
              <a:rect l="l" t="t" r="r" b="b"/>
              <a:pathLst>
                <a:path w="923925" h="1014095">
                  <a:moveTo>
                    <a:pt x="519640" y="0"/>
                  </a:moveTo>
                  <a:lnTo>
                    <a:pt x="475687" y="11330"/>
                  </a:lnTo>
                  <a:lnTo>
                    <a:pt x="64306" y="210811"/>
                  </a:lnTo>
                  <a:lnTo>
                    <a:pt x="28192" y="238306"/>
                  </a:lnTo>
                  <a:lnTo>
                    <a:pt x="6188" y="276200"/>
                  </a:lnTo>
                  <a:lnTo>
                    <a:pt x="0" y="319580"/>
                  </a:lnTo>
                  <a:lnTo>
                    <a:pt x="11330" y="363532"/>
                  </a:lnTo>
                  <a:lnTo>
                    <a:pt x="295478" y="949516"/>
                  </a:lnTo>
                  <a:lnTo>
                    <a:pt x="322972" y="985630"/>
                  </a:lnTo>
                  <a:lnTo>
                    <a:pt x="360866" y="1007633"/>
                  </a:lnTo>
                  <a:lnTo>
                    <a:pt x="404246" y="1013822"/>
                  </a:lnTo>
                  <a:lnTo>
                    <a:pt x="448198" y="1002492"/>
                  </a:lnTo>
                  <a:lnTo>
                    <a:pt x="859579" y="803010"/>
                  </a:lnTo>
                  <a:lnTo>
                    <a:pt x="895694" y="775515"/>
                  </a:lnTo>
                  <a:lnTo>
                    <a:pt x="917697" y="737621"/>
                  </a:lnTo>
                  <a:lnTo>
                    <a:pt x="923886" y="694242"/>
                  </a:lnTo>
                  <a:lnTo>
                    <a:pt x="912556" y="650290"/>
                  </a:lnTo>
                  <a:lnTo>
                    <a:pt x="628407" y="64305"/>
                  </a:lnTo>
                  <a:lnTo>
                    <a:pt x="600913" y="28192"/>
                  </a:lnTo>
                  <a:lnTo>
                    <a:pt x="563019" y="6188"/>
                  </a:lnTo>
                  <a:lnTo>
                    <a:pt x="519640" y="0"/>
                  </a:lnTo>
                  <a:close/>
                </a:path>
              </a:pathLst>
            </a:custGeom>
            <a:solidFill>
              <a:srgbClr val="156082"/>
            </a:solidFill>
          </p:spPr>
          <p:txBody>
            <a:bodyPr wrap="square" lIns="0" tIns="0" rIns="0" bIns="0" rtlCol="0"/>
            <a:lstStyle/>
            <a:p>
              <a:endParaRPr/>
            </a:p>
          </p:txBody>
        </p:sp>
        <p:sp>
          <p:nvSpPr>
            <p:cNvPr id="85" name="object 85"/>
            <p:cNvSpPr/>
            <p:nvPr/>
          </p:nvSpPr>
          <p:spPr>
            <a:xfrm>
              <a:off x="8608924" y="4839142"/>
              <a:ext cx="923925" cy="1014094"/>
            </a:xfrm>
            <a:custGeom>
              <a:avLst/>
              <a:gdLst/>
              <a:ahLst/>
              <a:cxnLst/>
              <a:rect l="l" t="t" r="r" b="b"/>
              <a:pathLst>
                <a:path w="923925" h="1014095">
                  <a:moveTo>
                    <a:pt x="475687" y="11330"/>
                  </a:moveTo>
                  <a:lnTo>
                    <a:pt x="519640" y="0"/>
                  </a:lnTo>
                  <a:lnTo>
                    <a:pt x="563019" y="6188"/>
                  </a:lnTo>
                  <a:lnTo>
                    <a:pt x="600913" y="28192"/>
                  </a:lnTo>
                  <a:lnTo>
                    <a:pt x="628408" y="64306"/>
                  </a:lnTo>
                  <a:lnTo>
                    <a:pt x="912556" y="650290"/>
                  </a:lnTo>
                  <a:lnTo>
                    <a:pt x="923886" y="694242"/>
                  </a:lnTo>
                  <a:lnTo>
                    <a:pt x="917697" y="737621"/>
                  </a:lnTo>
                  <a:lnTo>
                    <a:pt x="895693" y="775515"/>
                  </a:lnTo>
                  <a:lnTo>
                    <a:pt x="859579" y="803010"/>
                  </a:lnTo>
                  <a:lnTo>
                    <a:pt x="448198" y="1002492"/>
                  </a:lnTo>
                  <a:lnTo>
                    <a:pt x="404246" y="1013822"/>
                  </a:lnTo>
                  <a:lnTo>
                    <a:pt x="360866" y="1007633"/>
                  </a:lnTo>
                  <a:lnTo>
                    <a:pt x="322973" y="985630"/>
                  </a:lnTo>
                  <a:lnTo>
                    <a:pt x="295478" y="949516"/>
                  </a:lnTo>
                  <a:lnTo>
                    <a:pt x="11330" y="363532"/>
                  </a:lnTo>
                  <a:lnTo>
                    <a:pt x="0" y="319580"/>
                  </a:lnTo>
                  <a:lnTo>
                    <a:pt x="6188" y="276200"/>
                  </a:lnTo>
                  <a:lnTo>
                    <a:pt x="28192" y="238306"/>
                  </a:lnTo>
                  <a:lnTo>
                    <a:pt x="64306" y="210812"/>
                  </a:lnTo>
                  <a:lnTo>
                    <a:pt x="475687" y="11330"/>
                  </a:lnTo>
                  <a:close/>
                </a:path>
              </a:pathLst>
            </a:custGeom>
            <a:ln w="19049">
              <a:solidFill>
                <a:srgbClr val="FFFFFF"/>
              </a:solidFill>
            </a:ln>
          </p:spPr>
          <p:txBody>
            <a:bodyPr wrap="square" lIns="0" tIns="0" rIns="0" bIns="0" rtlCol="0"/>
            <a:lstStyle/>
            <a:p>
              <a:endParaRPr/>
            </a:p>
          </p:txBody>
        </p:sp>
      </p:grpSp>
      <p:sp>
        <p:nvSpPr>
          <p:cNvPr id="86" name="object 86"/>
          <p:cNvSpPr txBox="1"/>
          <p:nvPr/>
        </p:nvSpPr>
        <p:spPr>
          <a:xfrm rot="3840000">
            <a:off x="8724660" y="5040846"/>
            <a:ext cx="592295" cy="405765"/>
          </a:xfrm>
          <a:prstGeom prst="rect">
            <a:avLst/>
          </a:prstGeom>
        </p:spPr>
        <p:txBody>
          <a:bodyPr vert="horz" wrap="square" lIns="0" tIns="0" rIns="0" bIns="0" rtlCol="0">
            <a:spAutoFit/>
          </a:bodyPr>
          <a:lstStyle/>
          <a:p>
            <a:pPr>
              <a:lnSpc>
                <a:spcPts val="3195"/>
              </a:lnSpc>
            </a:pPr>
            <a:r>
              <a:rPr sz="2800" spc="30" dirty="0">
                <a:solidFill>
                  <a:srgbClr val="FFFFFF"/>
                </a:solidFill>
                <a:latin typeface="Calibri"/>
                <a:cs typeface="Calibri"/>
              </a:rPr>
              <a:t>Δ9</a:t>
            </a:r>
            <a:endParaRPr sz="2800">
              <a:latin typeface="Calibri"/>
              <a:cs typeface="Calibri"/>
            </a:endParaRPr>
          </a:p>
        </p:txBody>
      </p:sp>
      <p:sp>
        <p:nvSpPr>
          <p:cNvPr id="87" name="object 87"/>
          <p:cNvSpPr txBox="1"/>
          <p:nvPr/>
        </p:nvSpPr>
        <p:spPr>
          <a:xfrm rot="3840000">
            <a:off x="8938078" y="5356120"/>
            <a:ext cx="341016" cy="289560"/>
          </a:xfrm>
          <a:prstGeom prst="rect">
            <a:avLst/>
          </a:prstGeom>
        </p:spPr>
        <p:txBody>
          <a:bodyPr vert="horz" wrap="square" lIns="0" tIns="0" rIns="0" bIns="0" rtlCol="0">
            <a:spAutoFit/>
          </a:bodyPr>
          <a:lstStyle/>
          <a:p>
            <a:pPr>
              <a:lnSpc>
                <a:spcPts val="2280"/>
              </a:lnSpc>
            </a:pPr>
            <a:r>
              <a:rPr sz="2000" dirty="0">
                <a:solidFill>
                  <a:srgbClr val="FFFFFF"/>
                </a:solidFill>
                <a:latin typeface="Calibri"/>
                <a:cs typeface="Calibri"/>
              </a:rPr>
              <a:t>o</a:t>
            </a:r>
            <a:endParaRPr sz="2000">
              <a:latin typeface="Calibri"/>
              <a:cs typeface="Calibri"/>
            </a:endParaRPr>
          </a:p>
        </p:txBody>
      </p:sp>
      <p:grpSp>
        <p:nvGrpSpPr>
          <p:cNvPr id="88" name="object 88"/>
          <p:cNvGrpSpPr/>
          <p:nvPr/>
        </p:nvGrpSpPr>
        <p:grpSpPr>
          <a:xfrm>
            <a:off x="7962603" y="5583990"/>
            <a:ext cx="1470025" cy="1283970"/>
            <a:chOff x="7962603" y="5583990"/>
            <a:chExt cx="1470025" cy="1283970"/>
          </a:xfrm>
        </p:grpSpPr>
        <p:sp>
          <p:nvSpPr>
            <p:cNvPr id="89" name="object 89"/>
            <p:cNvSpPr/>
            <p:nvPr/>
          </p:nvSpPr>
          <p:spPr>
            <a:xfrm>
              <a:off x="7972127" y="5593515"/>
              <a:ext cx="1450975" cy="1264920"/>
            </a:xfrm>
            <a:custGeom>
              <a:avLst/>
              <a:gdLst/>
              <a:ahLst/>
              <a:cxnLst/>
              <a:rect l="l" t="t" r="r" b="b"/>
              <a:pathLst>
                <a:path w="1450975" h="1264920">
                  <a:moveTo>
                    <a:pt x="449834" y="0"/>
                  </a:moveTo>
                  <a:lnTo>
                    <a:pt x="406602" y="7145"/>
                  </a:lnTo>
                  <a:lnTo>
                    <a:pt x="368093" y="31170"/>
                  </a:lnTo>
                  <a:lnTo>
                    <a:pt x="35758" y="345148"/>
                  </a:lnTo>
                  <a:lnTo>
                    <a:pt x="9587" y="382232"/>
                  </a:lnTo>
                  <a:lnTo>
                    <a:pt x="0" y="424989"/>
                  </a:lnTo>
                  <a:lnTo>
                    <a:pt x="7145" y="468221"/>
                  </a:lnTo>
                  <a:lnTo>
                    <a:pt x="31170" y="506730"/>
                  </a:lnTo>
                  <a:lnTo>
                    <a:pt x="747070" y="1264484"/>
                  </a:lnTo>
                  <a:lnTo>
                    <a:pt x="1281833" y="1264484"/>
                  </a:lnTo>
                  <a:lnTo>
                    <a:pt x="1414695" y="1138960"/>
                  </a:lnTo>
                  <a:lnTo>
                    <a:pt x="1440868" y="1101876"/>
                  </a:lnTo>
                  <a:lnTo>
                    <a:pt x="1450455" y="1059119"/>
                  </a:lnTo>
                  <a:lnTo>
                    <a:pt x="1443310" y="1015887"/>
                  </a:lnTo>
                  <a:lnTo>
                    <a:pt x="1419285" y="977378"/>
                  </a:lnTo>
                  <a:lnTo>
                    <a:pt x="529675" y="35759"/>
                  </a:lnTo>
                  <a:lnTo>
                    <a:pt x="492592" y="9587"/>
                  </a:lnTo>
                  <a:lnTo>
                    <a:pt x="449834" y="0"/>
                  </a:lnTo>
                  <a:close/>
                </a:path>
              </a:pathLst>
            </a:custGeom>
            <a:solidFill>
              <a:srgbClr val="156082"/>
            </a:solidFill>
          </p:spPr>
          <p:txBody>
            <a:bodyPr wrap="square" lIns="0" tIns="0" rIns="0" bIns="0" rtlCol="0"/>
            <a:lstStyle/>
            <a:p>
              <a:endParaRPr/>
            </a:p>
          </p:txBody>
        </p:sp>
        <p:sp>
          <p:nvSpPr>
            <p:cNvPr id="90" name="object 90"/>
            <p:cNvSpPr/>
            <p:nvPr/>
          </p:nvSpPr>
          <p:spPr>
            <a:xfrm>
              <a:off x="7972128" y="5593515"/>
              <a:ext cx="1450975" cy="1264920"/>
            </a:xfrm>
            <a:custGeom>
              <a:avLst/>
              <a:gdLst/>
              <a:ahLst/>
              <a:cxnLst/>
              <a:rect l="l" t="t" r="r" b="b"/>
              <a:pathLst>
                <a:path w="1450975" h="1264920">
                  <a:moveTo>
                    <a:pt x="368093" y="31170"/>
                  </a:moveTo>
                  <a:lnTo>
                    <a:pt x="406602" y="7145"/>
                  </a:lnTo>
                  <a:lnTo>
                    <a:pt x="449835" y="0"/>
                  </a:lnTo>
                  <a:lnTo>
                    <a:pt x="492591" y="9587"/>
                  </a:lnTo>
                  <a:lnTo>
                    <a:pt x="529675" y="35759"/>
                  </a:lnTo>
                  <a:lnTo>
                    <a:pt x="1419285" y="977378"/>
                  </a:lnTo>
                  <a:lnTo>
                    <a:pt x="1443310" y="1015887"/>
                  </a:lnTo>
                  <a:lnTo>
                    <a:pt x="1450455" y="1059119"/>
                  </a:lnTo>
                  <a:lnTo>
                    <a:pt x="1440868" y="1101876"/>
                  </a:lnTo>
                  <a:lnTo>
                    <a:pt x="1414696" y="1138960"/>
                  </a:lnTo>
                  <a:lnTo>
                    <a:pt x="1281833" y="1264484"/>
                  </a:lnTo>
                </a:path>
                <a:path w="1450975" h="1264920">
                  <a:moveTo>
                    <a:pt x="747070" y="1264484"/>
                  </a:moveTo>
                  <a:lnTo>
                    <a:pt x="31170" y="506730"/>
                  </a:lnTo>
                  <a:lnTo>
                    <a:pt x="7145" y="468221"/>
                  </a:lnTo>
                  <a:lnTo>
                    <a:pt x="0" y="424988"/>
                  </a:lnTo>
                  <a:lnTo>
                    <a:pt x="9587" y="382232"/>
                  </a:lnTo>
                  <a:lnTo>
                    <a:pt x="35759" y="345148"/>
                  </a:lnTo>
                  <a:lnTo>
                    <a:pt x="368093" y="31170"/>
                  </a:lnTo>
                </a:path>
              </a:pathLst>
            </a:custGeom>
            <a:ln w="19049">
              <a:solidFill>
                <a:srgbClr val="FFFFFF"/>
              </a:solidFill>
            </a:ln>
          </p:spPr>
          <p:txBody>
            <a:bodyPr wrap="square" lIns="0" tIns="0" rIns="0" bIns="0" rtlCol="0"/>
            <a:lstStyle/>
            <a:p>
              <a:endParaRPr/>
            </a:p>
          </p:txBody>
        </p:sp>
      </p:grpSp>
      <p:sp>
        <p:nvSpPr>
          <p:cNvPr id="91" name="object 91"/>
          <p:cNvSpPr txBox="1"/>
          <p:nvPr/>
        </p:nvSpPr>
        <p:spPr>
          <a:xfrm rot="2760000">
            <a:off x="8141638" y="6173661"/>
            <a:ext cx="1079429" cy="355600"/>
          </a:xfrm>
          <a:prstGeom prst="rect">
            <a:avLst/>
          </a:prstGeom>
        </p:spPr>
        <p:txBody>
          <a:bodyPr vert="horz" wrap="square" lIns="0" tIns="0" rIns="0" bIns="0" rtlCol="0">
            <a:spAutoFit/>
          </a:bodyPr>
          <a:lstStyle/>
          <a:p>
            <a:pPr>
              <a:lnSpc>
                <a:spcPts val="2730"/>
              </a:lnSpc>
            </a:pPr>
            <a:r>
              <a:rPr sz="2800" spc="170" dirty="0">
                <a:solidFill>
                  <a:srgbClr val="FFFFFF"/>
                </a:solidFill>
                <a:latin typeface="Calibri"/>
                <a:cs typeface="Calibri"/>
              </a:rPr>
              <a:t>HXC-</a:t>
            </a:r>
            <a:r>
              <a:rPr sz="2800" spc="105" dirty="0">
                <a:solidFill>
                  <a:srgbClr val="FFFFFF"/>
                </a:solidFill>
                <a:latin typeface="Calibri"/>
                <a:cs typeface="Calibri"/>
              </a:rPr>
              <a:t>P</a:t>
            </a:r>
            <a:endParaRPr sz="2800">
              <a:latin typeface="Calibri"/>
              <a:cs typeface="Calibri"/>
            </a:endParaRPr>
          </a:p>
        </p:txBody>
      </p:sp>
      <p:grpSp>
        <p:nvGrpSpPr>
          <p:cNvPr id="92" name="object 92"/>
          <p:cNvGrpSpPr/>
          <p:nvPr/>
        </p:nvGrpSpPr>
        <p:grpSpPr>
          <a:xfrm>
            <a:off x="6438602" y="5600401"/>
            <a:ext cx="1470025" cy="1267460"/>
            <a:chOff x="6438602" y="5600401"/>
            <a:chExt cx="1470025" cy="1267460"/>
          </a:xfrm>
        </p:grpSpPr>
        <p:sp>
          <p:nvSpPr>
            <p:cNvPr id="93" name="object 93"/>
            <p:cNvSpPr/>
            <p:nvPr/>
          </p:nvSpPr>
          <p:spPr>
            <a:xfrm>
              <a:off x="6448127" y="5609926"/>
              <a:ext cx="1450975" cy="1248410"/>
            </a:xfrm>
            <a:custGeom>
              <a:avLst/>
              <a:gdLst/>
              <a:ahLst/>
              <a:cxnLst/>
              <a:rect l="l" t="t" r="r" b="b"/>
              <a:pathLst>
                <a:path w="1450975" h="1248409">
                  <a:moveTo>
                    <a:pt x="449834" y="0"/>
                  </a:moveTo>
                  <a:lnTo>
                    <a:pt x="406602" y="7145"/>
                  </a:lnTo>
                  <a:lnTo>
                    <a:pt x="368093" y="31170"/>
                  </a:lnTo>
                  <a:lnTo>
                    <a:pt x="35758" y="345148"/>
                  </a:lnTo>
                  <a:lnTo>
                    <a:pt x="9587" y="382232"/>
                  </a:lnTo>
                  <a:lnTo>
                    <a:pt x="0" y="424988"/>
                  </a:lnTo>
                  <a:lnTo>
                    <a:pt x="7145" y="468221"/>
                  </a:lnTo>
                  <a:lnTo>
                    <a:pt x="31170" y="506730"/>
                  </a:lnTo>
                  <a:lnTo>
                    <a:pt x="731566" y="1248073"/>
                  </a:lnTo>
                  <a:lnTo>
                    <a:pt x="1299203" y="1248073"/>
                  </a:lnTo>
                  <a:lnTo>
                    <a:pt x="1414695" y="1138960"/>
                  </a:lnTo>
                  <a:lnTo>
                    <a:pt x="1440868" y="1101876"/>
                  </a:lnTo>
                  <a:lnTo>
                    <a:pt x="1450455" y="1059119"/>
                  </a:lnTo>
                  <a:lnTo>
                    <a:pt x="1443310" y="1015887"/>
                  </a:lnTo>
                  <a:lnTo>
                    <a:pt x="1419285" y="977378"/>
                  </a:lnTo>
                  <a:lnTo>
                    <a:pt x="529675" y="35759"/>
                  </a:lnTo>
                  <a:lnTo>
                    <a:pt x="492592" y="9587"/>
                  </a:lnTo>
                  <a:lnTo>
                    <a:pt x="449834" y="0"/>
                  </a:lnTo>
                  <a:close/>
                </a:path>
              </a:pathLst>
            </a:custGeom>
            <a:solidFill>
              <a:srgbClr val="156082"/>
            </a:solidFill>
          </p:spPr>
          <p:txBody>
            <a:bodyPr wrap="square" lIns="0" tIns="0" rIns="0" bIns="0" rtlCol="0"/>
            <a:lstStyle/>
            <a:p>
              <a:endParaRPr/>
            </a:p>
          </p:txBody>
        </p:sp>
        <p:sp>
          <p:nvSpPr>
            <p:cNvPr id="94" name="object 94"/>
            <p:cNvSpPr/>
            <p:nvPr/>
          </p:nvSpPr>
          <p:spPr>
            <a:xfrm>
              <a:off x="6448127" y="5609926"/>
              <a:ext cx="1450975" cy="1248410"/>
            </a:xfrm>
            <a:custGeom>
              <a:avLst/>
              <a:gdLst/>
              <a:ahLst/>
              <a:cxnLst/>
              <a:rect l="l" t="t" r="r" b="b"/>
              <a:pathLst>
                <a:path w="1450975" h="1248409">
                  <a:moveTo>
                    <a:pt x="368093" y="31170"/>
                  </a:moveTo>
                  <a:lnTo>
                    <a:pt x="406602" y="7145"/>
                  </a:lnTo>
                  <a:lnTo>
                    <a:pt x="449835" y="0"/>
                  </a:lnTo>
                  <a:lnTo>
                    <a:pt x="492591" y="9587"/>
                  </a:lnTo>
                  <a:lnTo>
                    <a:pt x="529675" y="35759"/>
                  </a:lnTo>
                  <a:lnTo>
                    <a:pt x="1419285" y="977378"/>
                  </a:lnTo>
                  <a:lnTo>
                    <a:pt x="1443310" y="1015887"/>
                  </a:lnTo>
                  <a:lnTo>
                    <a:pt x="1450455" y="1059119"/>
                  </a:lnTo>
                  <a:lnTo>
                    <a:pt x="1440868" y="1101876"/>
                  </a:lnTo>
                  <a:lnTo>
                    <a:pt x="1414696" y="1138960"/>
                  </a:lnTo>
                  <a:lnTo>
                    <a:pt x="1299203" y="1248073"/>
                  </a:lnTo>
                </a:path>
                <a:path w="1450975" h="1248409">
                  <a:moveTo>
                    <a:pt x="731566" y="1248073"/>
                  </a:moveTo>
                  <a:lnTo>
                    <a:pt x="31170" y="506730"/>
                  </a:lnTo>
                  <a:lnTo>
                    <a:pt x="7145" y="468221"/>
                  </a:lnTo>
                  <a:lnTo>
                    <a:pt x="0" y="424988"/>
                  </a:lnTo>
                  <a:lnTo>
                    <a:pt x="9587" y="382232"/>
                  </a:lnTo>
                  <a:lnTo>
                    <a:pt x="35759" y="345148"/>
                  </a:lnTo>
                  <a:lnTo>
                    <a:pt x="368093" y="31170"/>
                  </a:lnTo>
                </a:path>
              </a:pathLst>
            </a:custGeom>
            <a:ln w="19049">
              <a:solidFill>
                <a:srgbClr val="FFFFFF"/>
              </a:solidFill>
            </a:ln>
          </p:spPr>
          <p:txBody>
            <a:bodyPr wrap="square" lIns="0" tIns="0" rIns="0" bIns="0" rtlCol="0"/>
            <a:lstStyle/>
            <a:p>
              <a:endParaRPr/>
            </a:p>
          </p:txBody>
        </p:sp>
      </p:grpSp>
      <p:sp>
        <p:nvSpPr>
          <p:cNvPr id="95" name="object 95"/>
          <p:cNvSpPr txBox="1"/>
          <p:nvPr/>
        </p:nvSpPr>
        <p:spPr>
          <a:xfrm rot="2760000">
            <a:off x="6684609" y="6188385"/>
            <a:ext cx="945702" cy="355600"/>
          </a:xfrm>
          <a:prstGeom prst="rect">
            <a:avLst/>
          </a:prstGeom>
        </p:spPr>
        <p:txBody>
          <a:bodyPr vert="horz" wrap="square" lIns="0" tIns="0" rIns="0" bIns="0" rtlCol="0">
            <a:spAutoFit/>
          </a:bodyPr>
          <a:lstStyle/>
          <a:p>
            <a:pPr>
              <a:lnSpc>
                <a:spcPts val="2725"/>
              </a:lnSpc>
            </a:pPr>
            <a:r>
              <a:rPr sz="2800" spc="130" dirty="0">
                <a:solidFill>
                  <a:srgbClr val="FFFFFF"/>
                </a:solidFill>
                <a:latin typeface="Calibri"/>
                <a:cs typeface="Calibri"/>
              </a:rPr>
              <a:t>THCV</a:t>
            </a:r>
            <a:endParaRPr sz="2800">
              <a:latin typeface="Calibri"/>
              <a:cs typeface="Calibri"/>
            </a:endParaRPr>
          </a:p>
        </p:txBody>
      </p:sp>
      <p:grpSp>
        <p:nvGrpSpPr>
          <p:cNvPr id="96" name="object 96"/>
          <p:cNvGrpSpPr/>
          <p:nvPr/>
        </p:nvGrpSpPr>
        <p:grpSpPr>
          <a:xfrm>
            <a:off x="10027207" y="1134450"/>
            <a:ext cx="887094" cy="875665"/>
            <a:chOff x="10027207" y="1134450"/>
            <a:chExt cx="887094" cy="875665"/>
          </a:xfrm>
        </p:grpSpPr>
        <p:sp>
          <p:nvSpPr>
            <p:cNvPr id="97" name="object 97"/>
            <p:cNvSpPr/>
            <p:nvPr/>
          </p:nvSpPr>
          <p:spPr>
            <a:xfrm>
              <a:off x="10036732" y="1143975"/>
              <a:ext cx="868044" cy="856615"/>
            </a:xfrm>
            <a:custGeom>
              <a:avLst/>
              <a:gdLst/>
              <a:ahLst/>
              <a:cxnLst/>
              <a:rect l="l" t="t" r="r" b="b"/>
              <a:pathLst>
                <a:path w="868045" h="856614">
                  <a:moveTo>
                    <a:pt x="332712" y="0"/>
                  </a:moveTo>
                  <a:lnTo>
                    <a:pt x="289190" y="5082"/>
                  </a:lnTo>
                  <a:lnTo>
                    <a:pt x="250748" y="26113"/>
                  </a:lnTo>
                  <a:lnTo>
                    <a:pt x="222342" y="61514"/>
                  </a:lnTo>
                  <a:lnTo>
                    <a:pt x="12446" y="467682"/>
                  </a:lnTo>
                  <a:lnTo>
                    <a:pt x="0" y="511331"/>
                  </a:lnTo>
                  <a:lnTo>
                    <a:pt x="5081" y="554854"/>
                  </a:lnTo>
                  <a:lnTo>
                    <a:pt x="26112" y="593295"/>
                  </a:lnTo>
                  <a:lnTo>
                    <a:pt x="61515" y="621701"/>
                  </a:lnTo>
                  <a:lnTo>
                    <a:pt x="491653" y="843987"/>
                  </a:lnTo>
                  <a:lnTo>
                    <a:pt x="535303" y="856433"/>
                  </a:lnTo>
                  <a:lnTo>
                    <a:pt x="578826" y="851351"/>
                  </a:lnTo>
                  <a:lnTo>
                    <a:pt x="617268" y="830319"/>
                  </a:lnTo>
                  <a:lnTo>
                    <a:pt x="645674" y="794918"/>
                  </a:lnTo>
                  <a:lnTo>
                    <a:pt x="855571" y="388750"/>
                  </a:lnTo>
                  <a:lnTo>
                    <a:pt x="868016" y="345101"/>
                  </a:lnTo>
                  <a:lnTo>
                    <a:pt x="862934" y="301578"/>
                  </a:lnTo>
                  <a:lnTo>
                    <a:pt x="841903" y="263136"/>
                  </a:lnTo>
                  <a:lnTo>
                    <a:pt x="806502" y="234731"/>
                  </a:lnTo>
                  <a:lnTo>
                    <a:pt x="376361" y="12445"/>
                  </a:lnTo>
                  <a:lnTo>
                    <a:pt x="332712" y="0"/>
                  </a:lnTo>
                  <a:close/>
                </a:path>
              </a:pathLst>
            </a:custGeom>
            <a:solidFill>
              <a:srgbClr val="156082"/>
            </a:solidFill>
          </p:spPr>
          <p:txBody>
            <a:bodyPr wrap="square" lIns="0" tIns="0" rIns="0" bIns="0" rtlCol="0"/>
            <a:lstStyle/>
            <a:p>
              <a:endParaRPr/>
            </a:p>
          </p:txBody>
        </p:sp>
        <p:sp>
          <p:nvSpPr>
            <p:cNvPr id="98" name="object 98"/>
            <p:cNvSpPr/>
            <p:nvPr/>
          </p:nvSpPr>
          <p:spPr>
            <a:xfrm>
              <a:off x="10036732" y="1143975"/>
              <a:ext cx="868044" cy="856615"/>
            </a:xfrm>
            <a:custGeom>
              <a:avLst/>
              <a:gdLst/>
              <a:ahLst/>
              <a:cxnLst/>
              <a:rect l="l" t="t" r="r" b="b"/>
              <a:pathLst>
                <a:path w="868045" h="856614">
                  <a:moveTo>
                    <a:pt x="222342" y="61514"/>
                  </a:moveTo>
                  <a:lnTo>
                    <a:pt x="250748" y="26112"/>
                  </a:lnTo>
                  <a:lnTo>
                    <a:pt x="289189" y="5081"/>
                  </a:lnTo>
                  <a:lnTo>
                    <a:pt x="332712" y="0"/>
                  </a:lnTo>
                  <a:lnTo>
                    <a:pt x="376362" y="12445"/>
                  </a:lnTo>
                  <a:lnTo>
                    <a:pt x="806501" y="234730"/>
                  </a:lnTo>
                  <a:lnTo>
                    <a:pt x="841903" y="263136"/>
                  </a:lnTo>
                  <a:lnTo>
                    <a:pt x="862934" y="301578"/>
                  </a:lnTo>
                  <a:lnTo>
                    <a:pt x="868016" y="345101"/>
                  </a:lnTo>
                  <a:lnTo>
                    <a:pt x="855570" y="388750"/>
                  </a:lnTo>
                  <a:lnTo>
                    <a:pt x="645674" y="794917"/>
                  </a:lnTo>
                  <a:lnTo>
                    <a:pt x="617268" y="830319"/>
                  </a:lnTo>
                  <a:lnTo>
                    <a:pt x="578826" y="851350"/>
                  </a:lnTo>
                  <a:lnTo>
                    <a:pt x="535303" y="856432"/>
                  </a:lnTo>
                  <a:lnTo>
                    <a:pt x="491654" y="843986"/>
                  </a:lnTo>
                  <a:lnTo>
                    <a:pt x="61514" y="621701"/>
                  </a:lnTo>
                  <a:lnTo>
                    <a:pt x="26112" y="593296"/>
                  </a:lnTo>
                  <a:lnTo>
                    <a:pt x="5081" y="554854"/>
                  </a:lnTo>
                  <a:lnTo>
                    <a:pt x="0" y="511331"/>
                  </a:lnTo>
                  <a:lnTo>
                    <a:pt x="12445" y="467681"/>
                  </a:lnTo>
                  <a:lnTo>
                    <a:pt x="222342" y="61514"/>
                  </a:lnTo>
                  <a:close/>
                </a:path>
              </a:pathLst>
            </a:custGeom>
            <a:ln w="19049">
              <a:solidFill>
                <a:srgbClr val="FFFFFF"/>
              </a:solidFill>
            </a:ln>
          </p:spPr>
          <p:txBody>
            <a:bodyPr wrap="square" lIns="0" tIns="0" rIns="0" bIns="0" rtlCol="0"/>
            <a:lstStyle/>
            <a:p>
              <a:endParaRPr/>
            </a:p>
          </p:txBody>
        </p:sp>
      </p:grpSp>
      <p:sp>
        <p:nvSpPr>
          <p:cNvPr id="99" name="object 99"/>
          <p:cNvSpPr txBox="1"/>
          <p:nvPr/>
        </p:nvSpPr>
        <p:spPr>
          <a:xfrm rot="1620000">
            <a:off x="10164686" y="1398734"/>
            <a:ext cx="537149" cy="355600"/>
          </a:xfrm>
          <a:prstGeom prst="rect">
            <a:avLst/>
          </a:prstGeom>
        </p:spPr>
        <p:txBody>
          <a:bodyPr vert="horz" wrap="square" lIns="0" tIns="0" rIns="0" bIns="0" rtlCol="0">
            <a:spAutoFit/>
          </a:bodyPr>
          <a:lstStyle/>
          <a:p>
            <a:pPr>
              <a:lnSpc>
                <a:spcPts val="2725"/>
              </a:lnSpc>
            </a:pPr>
            <a:r>
              <a:rPr sz="2800" spc="25" dirty="0">
                <a:solidFill>
                  <a:srgbClr val="FFFFFF"/>
                </a:solidFill>
                <a:latin typeface="Calibri"/>
                <a:cs typeface="Calibri"/>
              </a:rPr>
              <a:t>Δ6</a:t>
            </a:r>
            <a:endParaRPr sz="2800">
              <a:latin typeface="Calibri"/>
              <a:cs typeface="Calibri"/>
            </a:endParaRPr>
          </a:p>
        </p:txBody>
      </p:sp>
    </p:spTree>
    <p:extLst>
      <p:ext uri="{BB962C8B-B14F-4D97-AF65-F5344CB8AC3E}">
        <p14:creationId xmlns:p14="http://schemas.microsoft.com/office/powerpoint/2010/main" val="4172492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0" y="1676400"/>
            <a:ext cx="5792057" cy="4194208"/>
          </a:xfrm>
          <a:prstGeom prst="rect">
            <a:avLst/>
          </a:prstGeom>
        </p:spPr>
      </p:pic>
      <p:sp>
        <p:nvSpPr>
          <p:cNvPr id="3" name="object 3"/>
          <p:cNvSpPr txBox="1">
            <a:spLocks noGrp="1"/>
          </p:cNvSpPr>
          <p:nvPr>
            <p:ph type="title"/>
          </p:nvPr>
        </p:nvSpPr>
        <p:spPr>
          <a:prstGeom prst="rect">
            <a:avLst/>
          </a:prstGeom>
        </p:spPr>
        <p:txBody>
          <a:bodyPr vert="horz" wrap="square" lIns="0" tIns="241300" rIns="0" bIns="0" rtlCol="0">
            <a:spAutoFit/>
          </a:bodyPr>
          <a:lstStyle/>
          <a:p>
            <a:pPr marL="4321175">
              <a:lnSpc>
                <a:spcPts val="4930"/>
              </a:lnSpc>
              <a:spcBef>
                <a:spcPts val="100"/>
              </a:spcBef>
            </a:pPr>
            <a:r>
              <a:rPr dirty="0"/>
              <a:t>State</a:t>
            </a:r>
            <a:r>
              <a:rPr spc="-170" dirty="0"/>
              <a:t> </a:t>
            </a:r>
            <a:r>
              <a:rPr spc="125" dirty="0"/>
              <a:t>Laws</a:t>
            </a:r>
          </a:p>
          <a:p>
            <a:pPr marL="2004695">
              <a:lnSpc>
                <a:spcPts val="3729"/>
              </a:lnSpc>
            </a:pPr>
            <a:r>
              <a:rPr sz="3400" spc="114" dirty="0"/>
              <a:t>Delta-</a:t>
            </a:r>
            <a:r>
              <a:rPr sz="3400" spc="85" dirty="0"/>
              <a:t>9</a:t>
            </a:r>
            <a:r>
              <a:rPr sz="3400" spc="-90" dirty="0"/>
              <a:t> </a:t>
            </a:r>
            <a:r>
              <a:rPr sz="3400" spc="229" dirty="0"/>
              <a:t>THC</a:t>
            </a:r>
            <a:endParaRPr sz="3400"/>
          </a:p>
        </p:txBody>
      </p:sp>
      <p:pic>
        <p:nvPicPr>
          <p:cNvPr id="4" name="object 4"/>
          <p:cNvPicPr/>
          <p:nvPr/>
        </p:nvPicPr>
        <p:blipFill>
          <a:blip r:embed="rId3" cstate="print"/>
          <a:stretch>
            <a:fillRect/>
          </a:stretch>
        </p:blipFill>
        <p:spPr>
          <a:xfrm>
            <a:off x="5791202" y="1243284"/>
            <a:ext cx="6324597" cy="5157515"/>
          </a:xfrm>
          <a:prstGeom prst="rect">
            <a:avLst/>
          </a:prstGeom>
        </p:spPr>
      </p:pic>
    </p:spTree>
    <p:extLst>
      <p:ext uri="{BB962C8B-B14F-4D97-AF65-F5344CB8AC3E}">
        <p14:creationId xmlns:p14="http://schemas.microsoft.com/office/powerpoint/2010/main" val="3070281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0964" rIns="0" bIns="0" rtlCol="0">
            <a:spAutoFit/>
          </a:bodyPr>
          <a:lstStyle/>
          <a:p>
            <a:pPr marL="24130">
              <a:lnSpc>
                <a:spcPct val="100000"/>
              </a:lnSpc>
              <a:spcBef>
                <a:spcPts val="100"/>
              </a:spcBef>
            </a:pPr>
            <a:r>
              <a:rPr sz="3800" spc="-60" dirty="0"/>
              <a:t>In</a:t>
            </a:r>
            <a:r>
              <a:rPr sz="3800" spc="-70" dirty="0"/>
              <a:t> </a:t>
            </a:r>
            <a:r>
              <a:rPr sz="3800" dirty="0"/>
              <a:t>which</a:t>
            </a:r>
            <a:r>
              <a:rPr sz="3800" spc="-65" dirty="0"/>
              <a:t> </a:t>
            </a:r>
            <a:r>
              <a:rPr sz="3800" dirty="0"/>
              <a:t>states</a:t>
            </a:r>
            <a:r>
              <a:rPr sz="3800" spc="-70" dirty="0"/>
              <a:t> </a:t>
            </a:r>
            <a:r>
              <a:rPr sz="3800" spc="60" dirty="0"/>
              <a:t>can</a:t>
            </a:r>
            <a:r>
              <a:rPr sz="3800" spc="-65" dirty="0"/>
              <a:t> </a:t>
            </a:r>
            <a:r>
              <a:rPr sz="3800" spc="-90" dirty="0"/>
              <a:t>you</a:t>
            </a:r>
            <a:r>
              <a:rPr sz="3800" spc="-65" dirty="0"/>
              <a:t> </a:t>
            </a:r>
            <a:r>
              <a:rPr sz="3800" spc="-55" dirty="0"/>
              <a:t>buy</a:t>
            </a:r>
            <a:r>
              <a:rPr sz="3800" spc="-65" dirty="0"/>
              <a:t> </a:t>
            </a:r>
            <a:r>
              <a:rPr sz="3800" spc="-60" dirty="0"/>
              <a:t>intoxicating</a:t>
            </a:r>
            <a:r>
              <a:rPr sz="3800" spc="-65" dirty="0"/>
              <a:t> </a:t>
            </a:r>
            <a:r>
              <a:rPr sz="3800" dirty="0"/>
              <a:t>cannabis</a:t>
            </a:r>
            <a:r>
              <a:rPr sz="3800" spc="-65" dirty="0"/>
              <a:t> </a:t>
            </a:r>
            <a:r>
              <a:rPr sz="3800" spc="-10" dirty="0"/>
              <a:t>products?</a:t>
            </a:r>
            <a:endParaRPr sz="3800"/>
          </a:p>
        </p:txBody>
      </p:sp>
      <p:sp>
        <p:nvSpPr>
          <p:cNvPr id="3" name="object 3"/>
          <p:cNvSpPr txBox="1"/>
          <p:nvPr/>
        </p:nvSpPr>
        <p:spPr>
          <a:xfrm>
            <a:off x="840739" y="1795780"/>
            <a:ext cx="8884285" cy="1546860"/>
          </a:xfrm>
          <a:prstGeom prst="rect">
            <a:avLst/>
          </a:prstGeom>
        </p:spPr>
        <p:txBody>
          <a:bodyPr vert="horz" wrap="square" lIns="0" tIns="91440" rIns="0" bIns="0" rtlCol="0">
            <a:spAutoFit/>
          </a:bodyPr>
          <a:lstStyle/>
          <a:p>
            <a:pPr marL="240665" indent="-227965">
              <a:lnSpc>
                <a:spcPct val="100000"/>
              </a:lnSpc>
              <a:spcBef>
                <a:spcPts val="720"/>
              </a:spcBef>
              <a:buFont typeface="Arial"/>
              <a:buChar char="•"/>
              <a:tabLst>
                <a:tab pos="240665" algn="l"/>
              </a:tabLst>
            </a:pPr>
            <a:r>
              <a:rPr sz="2800" dirty="0">
                <a:latin typeface="Calibri"/>
                <a:cs typeface="Calibri"/>
              </a:rPr>
              <a:t>Without</a:t>
            </a:r>
            <a:r>
              <a:rPr sz="2800" spc="-30" dirty="0">
                <a:latin typeface="Calibri"/>
                <a:cs typeface="Calibri"/>
              </a:rPr>
              <a:t> </a:t>
            </a:r>
            <a:r>
              <a:rPr sz="2800" spc="145" dirty="0">
                <a:latin typeface="Calibri"/>
                <a:cs typeface="Calibri"/>
              </a:rPr>
              <a:t>a</a:t>
            </a:r>
            <a:r>
              <a:rPr sz="2800" spc="-25" dirty="0">
                <a:latin typeface="Calibri"/>
                <a:cs typeface="Calibri"/>
              </a:rPr>
              <a:t> </a:t>
            </a:r>
            <a:r>
              <a:rPr sz="2800" spc="114" dirty="0">
                <a:latin typeface="Calibri"/>
                <a:cs typeface="Calibri"/>
              </a:rPr>
              <a:t>medical</a:t>
            </a:r>
            <a:r>
              <a:rPr sz="2800" spc="-30" dirty="0">
                <a:latin typeface="Calibri"/>
                <a:cs typeface="Calibri"/>
              </a:rPr>
              <a:t> </a:t>
            </a:r>
            <a:r>
              <a:rPr sz="2800" spc="125" dirty="0">
                <a:latin typeface="Calibri"/>
                <a:cs typeface="Calibri"/>
              </a:rPr>
              <a:t>cannabis</a:t>
            </a:r>
            <a:r>
              <a:rPr sz="2800" spc="-20" dirty="0">
                <a:latin typeface="Calibri"/>
                <a:cs typeface="Calibri"/>
              </a:rPr>
              <a:t> </a:t>
            </a:r>
            <a:r>
              <a:rPr sz="2800" spc="80" dirty="0">
                <a:latin typeface="Calibri"/>
                <a:cs typeface="Calibri"/>
              </a:rPr>
              <a:t>card</a:t>
            </a:r>
            <a:endParaRPr sz="2800">
              <a:latin typeface="Calibri"/>
              <a:cs typeface="Calibri"/>
            </a:endParaRPr>
          </a:p>
          <a:p>
            <a:pPr marL="240665" indent="-227965">
              <a:lnSpc>
                <a:spcPct val="100000"/>
              </a:lnSpc>
              <a:spcBef>
                <a:spcPts val="625"/>
              </a:spcBef>
              <a:buFont typeface="Arial"/>
              <a:buChar char="•"/>
              <a:tabLst>
                <a:tab pos="240665" algn="l"/>
              </a:tabLst>
            </a:pPr>
            <a:r>
              <a:rPr sz="2800" dirty="0">
                <a:latin typeface="Calibri"/>
                <a:cs typeface="Calibri"/>
              </a:rPr>
              <a:t>Where</a:t>
            </a:r>
            <a:r>
              <a:rPr sz="2800" spc="5" dirty="0">
                <a:latin typeface="Calibri"/>
                <a:cs typeface="Calibri"/>
              </a:rPr>
              <a:t> </a:t>
            </a:r>
            <a:r>
              <a:rPr sz="2800" dirty="0">
                <a:latin typeface="Calibri"/>
                <a:cs typeface="Calibri"/>
              </a:rPr>
              <a:t>in the</a:t>
            </a:r>
            <a:r>
              <a:rPr sz="2800" spc="5" dirty="0">
                <a:latin typeface="Calibri"/>
                <a:cs typeface="Calibri"/>
              </a:rPr>
              <a:t> </a:t>
            </a:r>
            <a:r>
              <a:rPr sz="2800" spc="100" dirty="0">
                <a:latin typeface="Calibri"/>
                <a:cs typeface="Calibri"/>
              </a:rPr>
              <a:t>U.S.</a:t>
            </a:r>
            <a:r>
              <a:rPr sz="2800" spc="10" dirty="0">
                <a:latin typeface="Calibri"/>
                <a:cs typeface="Calibri"/>
              </a:rPr>
              <a:t> </a:t>
            </a:r>
            <a:r>
              <a:rPr sz="2800" spc="150" dirty="0">
                <a:latin typeface="Calibri"/>
                <a:cs typeface="Calibri"/>
              </a:rPr>
              <a:t>can</a:t>
            </a:r>
            <a:r>
              <a:rPr sz="2800" dirty="0">
                <a:latin typeface="Calibri"/>
                <a:cs typeface="Calibri"/>
              </a:rPr>
              <a:t> you</a:t>
            </a:r>
            <a:r>
              <a:rPr sz="2800" spc="5" dirty="0">
                <a:latin typeface="Calibri"/>
                <a:cs typeface="Calibri"/>
              </a:rPr>
              <a:t> </a:t>
            </a:r>
            <a:r>
              <a:rPr sz="2800" spc="70" dirty="0">
                <a:latin typeface="Calibri"/>
                <a:cs typeface="Calibri"/>
              </a:rPr>
              <a:t>walk</a:t>
            </a:r>
            <a:r>
              <a:rPr sz="2800" spc="10" dirty="0">
                <a:latin typeface="Calibri"/>
                <a:cs typeface="Calibri"/>
              </a:rPr>
              <a:t> </a:t>
            </a:r>
            <a:r>
              <a:rPr sz="2800" dirty="0">
                <a:latin typeface="Calibri"/>
                <a:cs typeface="Calibri"/>
              </a:rPr>
              <a:t>into</a:t>
            </a:r>
            <a:r>
              <a:rPr sz="2800" spc="10" dirty="0">
                <a:latin typeface="Calibri"/>
                <a:cs typeface="Calibri"/>
              </a:rPr>
              <a:t> </a:t>
            </a:r>
            <a:r>
              <a:rPr sz="2800" spc="145" dirty="0">
                <a:latin typeface="Calibri"/>
                <a:cs typeface="Calibri"/>
              </a:rPr>
              <a:t>a</a:t>
            </a:r>
            <a:r>
              <a:rPr sz="2800" spc="10" dirty="0">
                <a:latin typeface="Calibri"/>
                <a:cs typeface="Calibri"/>
              </a:rPr>
              <a:t> </a:t>
            </a:r>
            <a:r>
              <a:rPr sz="2800" dirty="0">
                <a:latin typeface="Calibri"/>
                <a:cs typeface="Calibri"/>
              </a:rPr>
              <a:t>store</a:t>
            </a:r>
            <a:r>
              <a:rPr sz="2800" spc="5" dirty="0">
                <a:latin typeface="Calibri"/>
                <a:cs typeface="Calibri"/>
              </a:rPr>
              <a:t> </a:t>
            </a:r>
            <a:r>
              <a:rPr sz="2800" spc="90" dirty="0">
                <a:latin typeface="Calibri"/>
                <a:cs typeface="Calibri"/>
              </a:rPr>
              <a:t>and</a:t>
            </a:r>
            <a:r>
              <a:rPr sz="2800" spc="15" dirty="0">
                <a:latin typeface="Calibri"/>
                <a:cs typeface="Calibri"/>
              </a:rPr>
              <a:t> </a:t>
            </a:r>
            <a:r>
              <a:rPr sz="2800" spc="100" dirty="0">
                <a:latin typeface="Calibri"/>
                <a:cs typeface="Calibri"/>
              </a:rPr>
              <a:t>purchase</a:t>
            </a:r>
            <a:endParaRPr sz="2800">
              <a:latin typeface="Calibri"/>
              <a:cs typeface="Calibri"/>
            </a:endParaRPr>
          </a:p>
          <a:p>
            <a:pPr marL="240665" indent="-227965">
              <a:lnSpc>
                <a:spcPct val="100000"/>
              </a:lnSpc>
              <a:spcBef>
                <a:spcPts val="650"/>
              </a:spcBef>
              <a:buFont typeface="Arial"/>
              <a:buChar char="•"/>
              <a:tabLst>
                <a:tab pos="240665" algn="l"/>
              </a:tabLst>
            </a:pPr>
            <a:r>
              <a:rPr sz="2800" dirty="0">
                <a:latin typeface="Calibri"/>
                <a:cs typeface="Calibri"/>
              </a:rPr>
              <a:t>A</a:t>
            </a:r>
            <a:r>
              <a:rPr sz="2800" spc="-15" dirty="0">
                <a:latin typeface="Calibri"/>
                <a:cs typeface="Calibri"/>
              </a:rPr>
              <a:t> </a:t>
            </a:r>
            <a:r>
              <a:rPr sz="2800" spc="120" dirty="0">
                <a:latin typeface="Calibri"/>
                <a:cs typeface="Calibri"/>
              </a:rPr>
              <a:t>cannabis</a:t>
            </a:r>
            <a:r>
              <a:rPr sz="2800" spc="-10" dirty="0">
                <a:latin typeface="Calibri"/>
                <a:cs typeface="Calibri"/>
              </a:rPr>
              <a:t> </a:t>
            </a:r>
            <a:r>
              <a:rPr sz="2800" spc="65" dirty="0">
                <a:latin typeface="Calibri"/>
                <a:cs typeface="Calibri"/>
              </a:rPr>
              <a:t>product</a:t>
            </a:r>
            <a:r>
              <a:rPr sz="2800" spc="-15" dirty="0">
                <a:latin typeface="Calibri"/>
                <a:cs typeface="Calibri"/>
              </a:rPr>
              <a:t> </a:t>
            </a:r>
            <a:r>
              <a:rPr sz="2800" dirty="0">
                <a:latin typeface="Calibri"/>
                <a:cs typeface="Calibri"/>
              </a:rPr>
              <a:t>that</a:t>
            </a:r>
            <a:r>
              <a:rPr sz="2800" spc="-15" dirty="0">
                <a:latin typeface="Calibri"/>
                <a:cs typeface="Calibri"/>
              </a:rPr>
              <a:t> </a:t>
            </a:r>
            <a:r>
              <a:rPr sz="2800" spc="150" dirty="0">
                <a:latin typeface="Calibri"/>
                <a:cs typeface="Calibri"/>
              </a:rPr>
              <a:t>can</a:t>
            </a:r>
            <a:r>
              <a:rPr sz="2800" spc="-15" dirty="0">
                <a:latin typeface="Calibri"/>
                <a:cs typeface="Calibri"/>
              </a:rPr>
              <a:t> </a:t>
            </a:r>
            <a:r>
              <a:rPr sz="2800" dirty="0">
                <a:latin typeface="Calibri"/>
                <a:cs typeface="Calibri"/>
              </a:rPr>
              <a:t>get</a:t>
            </a:r>
            <a:r>
              <a:rPr sz="2800" spc="-20" dirty="0">
                <a:latin typeface="Calibri"/>
                <a:cs typeface="Calibri"/>
              </a:rPr>
              <a:t> </a:t>
            </a:r>
            <a:r>
              <a:rPr sz="2800" dirty="0">
                <a:latin typeface="Calibri"/>
                <a:cs typeface="Calibri"/>
              </a:rPr>
              <a:t>you</a:t>
            </a:r>
            <a:r>
              <a:rPr sz="2800" spc="-145" dirty="0">
                <a:latin typeface="Calibri"/>
                <a:cs typeface="Calibri"/>
              </a:rPr>
              <a:t> </a:t>
            </a:r>
            <a:r>
              <a:rPr sz="2800" spc="40" dirty="0">
                <a:latin typeface="Calibri"/>
                <a:cs typeface="Calibri"/>
              </a:rPr>
              <a:t>“high”</a:t>
            </a:r>
            <a:endParaRPr sz="2800">
              <a:latin typeface="Calibri"/>
              <a:cs typeface="Calibri"/>
            </a:endParaRPr>
          </a:p>
        </p:txBody>
      </p:sp>
    </p:spTree>
    <p:extLst>
      <p:ext uri="{BB962C8B-B14F-4D97-AF65-F5344CB8AC3E}">
        <p14:creationId xmlns:p14="http://schemas.microsoft.com/office/powerpoint/2010/main" val="2734798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1703" rIns="0" bIns="0" rtlCol="0">
            <a:spAutoFit/>
          </a:bodyPr>
          <a:lstStyle/>
          <a:p>
            <a:pPr marL="1471295">
              <a:lnSpc>
                <a:spcPct val="100000"/>
              </a:lnSpc>
              <a:spcBef>
                <a:spcPts val="100"/>
              </a:spcBef>
            </a:pPr>
            <a:r>
              <a:rPr sz="4300" dirty="0"/>
              <a:t>Retail</a:t>
            </a:r>
            <a:r>
              <a:rPr sz="4300" spc="-114" dirty="0"/>
              <a:t> </a:t>
            </a:r>
            <a:r>
              <a:rPr sz="4300" spc="60" dirty="0"/>
              <a:t>Cannabis</a:t>
            </a:r>
            <a:r>
              <a:rPr sz="4300" spc="-114" dirty="0"/>
              <a:t> </a:t>
            </a:r>
            <a:r>
              <a:rPr sz="4300" dirty="0"/>
              <a:t>Legal</a:t>
            </a:r>
            <a:r>
              <a:rPr sz="4300" spc="-110" dirty="0"/>
              <a:t> </a:t>
            </a:r>
            <a:r>
              <a:rPr sz="4300" spc="105" dirty="0"/>
              <a:t>+</a:t>
            </a:r>
            <a:r>
              <a:rPr sz="4300" spc="-120" dirty="0"/>
              <a:t> </a:t>
            </a:r>
            <a:r>
              <a:rPr sz="4300" spc="-10" dirty="0"/>
              <a:t>Dispensaries</a:t>
            </a:r>
            <a:endParaRPr sz="4300"/>
          </a:p>
        </p:txBody>
      </p:sp>
      <p:pic>
        <p:nvPicPr>
          <p:cNvPr id="3" name="object 3"/>
          <p:cNvPicPr/>
          <p:nvPr/>
        </p:nvPicPr>
        <p:blipFill>
          <a:blip r:embed="rId2" cstate="print"/>
          <a:stretch>
            <a:fillRect/>
          </a:stretch>
        </p:blipFill>
        <p:spPr>
          <a:xfrm>
            <a:off x="1676400" y="1449981"/>
            <a:ext cx="8796945" cy="5287483"/>
          </a:xfrm>
          <a:prstGeom prst="rect">
            <a:avLst/>
          </a:prstGeom>
        </p:spPr>
      </p:pic>
    </p:spTree>
    <p:extLst>
      <p:ext uri="{BB962C8B-B14F-4D97-AF65-F5344CB8AC3E}">
        <p14:creationId xmlns:p14="http://schemas.microsoft.com/office/powerpoint/2010/main" val="1712288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9910" y="1767098"/>
            <a:ext cx="8954765" cy="4941965"/>
          </a:xfrm>
          <a:prstGeom prst="rect">
            <a:avLst/>
          </a:prstGeom>
        </p:spPr>
      </p:pic>
      <p:sp>
        <p:nvSpPr>
          <p:cNvPr id="3" name="object 3"/>
          <p:cNvSpPr txBox="1"/>
          <p:nvPr/>
        </p:nvSpPr>
        <p:spPr>
          <a:xfrm>
            <a:off x="2059939" y="197611"/>
            <a:ext cx="9498965" cy="1613535"/>
          </a:xfrm>
          <a:prstGeom prst="rect">
            <a:avLst/>
          </a:prstGeom>
        </p:spPr>
        <p:txBody>
          <a:bodyPr vert="horz" wrap="square" lIns="0" tIns="12700" rIns="0" bIns="0" rtlCol="0">
            <a:spAutoFit/>
          </a:bodyPr>
          <a:lstStyle/>
          <a:p>
            <a:pPr marL="12700">
              <a:lnSpc>
                <a:spcPts val="4054"/>
              </a:lnSpc>
              <a:spcBef>
                <a:spcPts val="100"/>
              </a:spcBef>
            </a:pPr>
            <a:r>
              <a:rPr sz="3600" spc="-50" dirty="0">
                <a:latin typeface="Calibri"/>
                <a:cs typeface="Calibri"/>
              </a:rPr>
              <a:t>Vape</a:t>
            </a:r>
            <a:r>
              <a:rPr sz="3600" spc="-100" dirty="0">
                <a:latin typeface="Calibri"/>
                <a:cs typeface="Calibri"/>
              </a:rPr>
              <a:t> </a:t>
            </a:r>
            <a:r>
              <a:rPr sz="3600" spc="50" dirty="0">
                <a:latin typeface="Calibri"/>
                <a:cs typeface="Calibri"/>
              </a:rPr>
              <a:t>Shops,</a:t>
            </a:r>
            <a:r>
              <a:rPr sz="3600" spc="-90" dirty="0">
                <a:latin typeface="Calibri"/>
                <a:cs typeface="Calibri"/>
              </a:rPr>
              <a:t> </a:t>
            </a:r>
            <a:r>
              <a:rPr sz="3600" spc="-40" dirty="0">
                <a:latin typeface="Calibri"/>
                <a:cs typeface="Calibri"/>
              </a:rPr>
              <a:t>November</a:t>
            </a:r>
            <a:r>
              <a:rPr sz="3600" spc="-105" dirty="0">
                <a:latin typeface="Calibri"/>
                <a:cs typeface="Calibri"/>
              </a:rPr>
              <a:t> </a:t>
            </a:r>
            <a:r>
              <a:rPr sz="3600" spc="-150" dirty="0">
                <a:latin typeface="Calibri"/>
                <a:cs typeface="Calibri"/>
              </a:rPr>
              <a:t>–</a:t>
            </a:r>
            <a:r>
              <a:rPr sz="3600" spc="-95" dirty="0">
                <a:latin typeface="Calibri"/>
                <a:cs typeface="Calibri"/>
              </a:rPr>
              <a:t> </a:t>
            </a:r>
            <a:r>
              <a:rPr sz="3600" dirty="0">
                <a:latin typeface="Calibri"/>
                <a:cs typeface="Calibri"/>
              </a:rPr>
              <a:t>December</a:t>
            </a:r>
            <a:r>
              <a:rPr sz="3600" spc="-100" dirty="0">
                <a:latin typeface="Calibri"/>
                <a:cs typeface="Calibri"/>
              </a:rPr>
              <a:t> </a:t>
            </a:r>
            <a:r>
              <a:rPr sz="3600" spc="-10" dirty="0">
                <a:latin typeface="Calibri"/>
                <a:cs typeface="Calibri"/>
              </a:rPr>
              <a:t>2023:</a:t>
            </a:r>
            <a:endParaRPr sz="3600">
              <a:latin typeface="Calibri"/>
              <a:cs typeface="Calibri"/>
            </a:endParaRPr>
          </a:p>
          <a:p>
            <a:pPr marL="5979160">
              <a:lnSpc>
                <a:spcPts val="4054"/>
              </a:lnSpc>
            </a:pPr>
            <a:r>
              <a:rPr sz="3600" spc="95" dirty="0">
                <a:solidFill>
                  <a:srgbClr val="0E2841"/>
                </a:solidFill>
                <a:latin typeface="Calibri"/>
                <a:cs typeface="Calibri"/>
              </a:rPr>
              <a:t>Sell</a:t>
            </a:r>
            <a:r>
              <a:rPr sz="3600" spc="-110" dirty="0">
                <a:solidFill>
                  <a:srgbClr val="0E2841"/>
                </a:solidFill>
                <a:latin typeface="Calibri"/>
                <a:cs typeface="Calibri"/>
              </a:rPr>
              <a:t> </a:t>
            </a:r>
            <a:r>
              <a:rPr sz="3600" spc="-10" dirty="0">
                <a:solidFill>
                  <a:srgbClr val="0E2841"/>
                </a:solidFill>
                <a:latin typeface="Calibri"/>
                <a:cs typeface="Calibri"/>
              </a:rPr>
              <a:t>Intoxicating</a:t>
            </a:r>
            <a:endParaRPr sz="3600">
              <a:latin typeface="Calibri"/>
              <a:cs typeface="Calibri"/>
            </a:endParaRPr>
          </a:p>
          <a:p>
            <a:pPr marL="5979160">
              <a:lnSpc>
                <a:spcPct val="100000"/>
              </a:lnSpc>
              <a:spcBef>
                <a:spcPts val="70"/>
              </a:spcBef>
            </a:pPr>
            <a:r>
              <a:rPr sz="3600" spc="60" dirty="0">
                <a:solidFill>
                  <a:srgbClr val="0E2841"/>
                </a:solidFill>
                <a:latin typeface="Calibri"/>
                <a:cs typeface="Calibri"/>
              </a:rPr>
              <a:t>Cannabis</a:t>
            </a:r>
            <a:r>
              <a:rPr sz="3600" spc="-120" dirty="0">
                <a:solidFill>
                  <a:srgbClr val="0E2841"/>
                </a:solidFill>
                <a:latin typeface="Calibri"/>
                <a:cs typeface="Calibri"/>
              </a:rPr>
              <a:t> </a:t>
            </a:r>
            <a:r>
              <a:rPr sz="3600" spc="-10" dirty="0">
                <a:solidFill>
                  <a:srgbClr val="0E2841"/>
                </a:solidFill>
                <a:latin typeface="Calibri"/>
                <a:cs typeface="Calibri"/>
              </a:rPr>
              <a:t>Products</a:t>
            </a:r>
            <a:endParaRPr sz="3600">
              <a:latin typeface="Calibri"/>
              <a:cs typeface="Calibri"/>
            </a:endParaRPr>
          </a:p>
        </p:txBody>
      </p:sp>
    </p:spTree>
    <p:extLst>
      <p:ext uri="{BB962C8B-B14F-4D97-AF65-F5344CB8AC3E}">
        <p14:creationId xmlns:p14="http://schemas.microsoft.com/office/powerpoint/2010/main" val="302611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787" y="333286"/>
            <a:ext cx="11600180" cy="1353820"/>
          </a:xfrm>
          <a:prstGeom prst="rect">
            <a:avLst/>
          </a:prstGeom>
        </p:spPr>
        <p:txBody>
          <a:bodyPr vert="horz" wrap="square" lIns="0" tIns="80771" rIns="0" bIns="0" rtlCol="0">
            <a:spAutoFit/>
          </a:bodyPr>
          <a:lstStyle/>
          <a:p>
            <a:pPr marL="937894">
              <a:lnSpc>
                <a:spcPct val="100000"/>
              </a:lnSpc>
              <a:spcBef>
                <a:spcPts val="100"/>
              </a:spcBef>
            </a:pPr>
            <a:r>
              <a:rPr sz="3600" dirty="0"/>
              <a:t>Retail</a:t>
            </a:r>
            <a:r>
              <a:rPr sz="3600" spc="-125" dirty="0"/>
              <a:t> </a:t>
            </a:r>
            <a:r>
              <a:rPr sz="3600" spc="-35" dirty="0"/>
              <a:t>Availability</a:t>
            </a:r>
            <a:r>
              <a:rPr sz="3600" spc="-114" dirty="0"/>
              <a:t> </a:t>
            </a:r>
            <a:r>
              <a:rPr sz="3600" spc="-55" dirty="0"/>
              <a:t>of</a:t>
            </a:r>
            <a:r>
              <a:rPr sz="3600" spc="-120" dirty="0"/>
              <a:t> </a:t>
            </a:r>
            <a:r>
              <a:rPr sz="3600" spc="-50" dirty="0"/>
              <a:t>Intoxicating</a:t>
            </a:r>
            <a:r>
              <a:rPr sz="3600" spc="-110" dirty="0"/>
              <a:t> </a:t>
            </a:r>
            <a:r>
              <a:rPr sz="3600" spc="60" dirty="0"/>
              <a:t>Cannabis</a:t>
            </a:r>
            <a:r>
              <a:rPr sz="3600" spc="-130" dirty="0"/>
              <a:t> </a:t>
            </a:r>
            <a:r>
              <a:rPr sz="3600" spc="-10" dirty="0"/>
              <a:t>Products</a:t>
            </a:r>
            <a:endParaRPr sz="3600" dirty="0"/>
          </a:p>
        </p:txBody>
      </p:sp>
      <p:pic>
        <p:nvPicPr>
          <p:cNvPr id="3" name="object 3"/>
          <p:cNvPicPr/>
          <p:nvPr/>
        </p:nvPicPr>
        <p:blipFill>
          <a:blip r:embed="rId2" cstate="print"/>
          <a:stretch>
            <a:fillRect/>
          </a:stretch>
        </p:blipFill>
        <p:spPr>
          <a:xfrm>
            <a:off x="6304103" y="1735572"/>
            <a:ext cx="5888211" cy="3968068"/>
          </a:xfrm>
          <a:prstGeom prst="rect">
            <a:avLst/>
          </a:prstGeom>
        </p:spPr>
      </p:pic>
      <p:grpSp>
        <p:nvGrpSpPr>
          <p:cNvPr id="4" name="object 4"/>
          <p:cNvGrpSpPr/>
          <p:nvPr/>
        </p:nvGrpSpPr>
        <p:grpSpPr>
          <a:xfrm>
            <a:off x="0" y="1735572"/>
            <a:ext cx="6066155" cy="3582035"/>
            <a:chOff x="76200" y="1347056"/>
            <a:chExt cx="6066155" cy="3582035"/>
          </a:xfrm>
        </p:grpSpPr>
        <p:pic>
          <p:nvPicPr>
            <p:cNvPr id="5" name="object 5"/>
            <p:cNvPicPr/>
            <p:nvPr/>
          </p:nvPicPr>
          <p:blipFill>
            <a:blip r:embed="rId3" cstate="print"/>
            <a:stretch>
              <a:fillRect/>
            </a:stretch>
          </p:blipFill>
          <p:spPr>
            <a:xfrm>
              <a:off x="76200" y="1347056"/>
              <a:ext cx="5774543" cy="3581549"/>
            </a:xfrm>
            <a:prstGeom prst="rect">
              <a:avLst/>
            </a:prstGeom>
          </p:spPr>
        </p:pic>
        <p:sp>
          <p:nvSpPr>
            <p:cNvPr id="6" name="object 6"/>
            <p:cNvSpPr/>
            <p:nvPr/>
          </p:nvSpPr>
          <p:spPr>
            <a:xfrm>
              <a:off x="5488394" y="2797809"/>
              <a:ext cx="643890" cy="728980"/>
            </a:xfrm>
            <a:custGeom>
              <a:avLst/>
              <a:gdLst/>
              <a:ahLst/>
              <a:cxnLst/>
              <a:rect l="l" t="t" r="r" b="b"/>
              <a:pathLst>
                <a:path w="643889" h="728979">
                  <a:moveTo>
                    <a:pt x="643864" y="261620"/>
                  </a:moveTo>
                  <a:lnTo>
                    <a:pt x="424967" y="261620"/>
                  </a:lnTo>
                  <a:lnTo>
                    <a:pt x="424967" y="0"/>
                  </a:lnTo>
                  <a:lnTo>
                    <a:pt x="218897" y="0"/>
                  </a:lnTo>
                  <a:lnTo>
                    <a:pt x="218897" y="261620"/>
                  </a:lnTo>
                  <a:lnTo>
                    <a:pt x="0" y="261620"/>
                  </a:lnTo>
                  <a:lnTo>
                    <a:pt x="0" y="467360"/>
                  </a:lnTo>
                  <a:lnTo>
                    <a:pt x="218897" y="467360"/>
                  </a:lnTo>
                  <a:lnTo>
                    <a:pt x="218897" y="728980"/>
                  </a:lnTo>
                  <a:lnTo>
                    <a:pt x="424967" y="728980"/>
                  </a:lnTo>
                  <a:lnTo>
                    <a:pt x="424967" y="467360"/>
                  </a:lnTo>
                  <a:lnTo>
                    <a:pt x="643864" y="467360"/>
                  </a:lnTo>
                  <a:lnTo>
                    <a:pt x="643864" y="261620"/>
                  </a:lnTo>
                  <a:close/>
                </a:path>
              </a:pathLst>
            </a:custGeom>
            <a:solidFill>
              <a:srgbClr val="000000"/>
            </a:solidFill>
          </p:spPr>
          <p:txBody>
            <a:bodyPr wrap="square" lIns="0" tIns="0" rIns="0" bIns="0" rtlCol="0"/>
            <a:lstStyle/>
            <a:p>
              <a:endParaRPr/>
            </a:p>
          </p:txBody>
        </p:sp>
        <p:sp>
          <p:nvSpPr>
            <p:cNvPr id="7" name="object 7"/>
            <p:cNvSpPr/>
            <p:nvPr/>
          </p:nvSpPr>
          <p:spPr>
            <a:xfrm>
              <a:off x="5488398" y="2798304"/>
              <a:ext cx="643890" cy="728345"/>
            </a:xfrm>
            <a:custGeom>
              <a:avLst/>
              <a:gdLst/>
              <a:ahLst/>
              <a:cxnLst/>
              <a:rect l="l" t="t" r="r" b="b"/>
              <a:pathLst>
                <a:path w="643889" h="728345">
                  <a:moveTo>
                    <a:pt x="0" y="260963"/>
                  </a:moveTo>
                  <a:lnTo>
                    <a:pt x="218901" y="260963"/>
                  </a:lnTo>
                  <a:lnTo>
                    <a:pt x="218901" y="0"/>
                  </a:lnTo>
                  <a:lnTo>
                    <a:pt x="424967" y="0"/>
                  </a:lnTo>
                  <a:lnTo>
                    <a:pt x="424967" y="260963"/>
                  </a:lnTo>
                  <a:lnTo>
                    <a:pt x="643869" y="260963"/>
                  </a:lnTo>
                  <a:lnTo>
                    <a:pt x="643869" y="467028"/>
                  </a:lnTo>
                  <a:lnTo>
                    <a:pt x="424967" y="467028"/>
                  </a:lnTo>
                  <a:lnTo>
                    <a:pt x="424967" y="727991"/>
                  </a:lnTo>
                  <a:lnTo>
                    <a:pt x="218901" y="727991"/>
                  </a:lnTo>
                  <a:lnTo>
                    <a:pt x="218901" y="467028"/>
                  </a:lnTo>
                  <a:lnTo>
                    <a:pt x="0" y="467028"/>
                  </a:lnTo>
                  <a:lnTo>
                    <a:pt x="0" y="260963"/>
                  </a:lnTo>
                  <a:close/>
                </a:path>
              </a:pathLst>
            </a:custGeom>
            <a:ln w="1905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0826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6AA5-A9F7-6F8F-870C-82DE3222C551}"/>
              </a:ext>
            </a:extLst>
          </p:cNvPr>
          <p:cNvSpPr>
            <a:spLocks noGrp="1"/>
          </p:cNvSpPr>
          <p:nvPr>
            <p:ph type="title"/>
          </p:nvPr>
        </p:nvSpPr>
        <p:spPr>
          <a:xfrm>
            <a:off x="462814" y="381017"/>
            <a:ext cx="10515600" cy="1325563"/>
          </a:xfrm>
        </p:spPr>
        <p:txBody>
          <a:bodyPr/>
          <a:lstStyle/>
          <a:p>
            <a:pPr algn="ctr"/>
            <a:r>
              <a:rPr lang="en-US" dirty="0"/>
              <a:t>Chat and Q&amp;A Features</a:t>
            </a:r>
          </a:p>
        </p:txBody>
      </p:sp>
      <p:sp>
        <p:nvSpPr>
          <p:cNvPr id="4" name="Text Placeholder 3">
            <a:extLst>
              <a:ext uri="{FF2B5EF4-FFF2-40B4-BE49-F238E27FC236}">
                <a16:creationId xmlns:a16="http://schemas.microsoft.com/office/drawing/2014/main" id="{B7EC07AB-4FCC-CD5B-F4A0-4794139BE5E3}"/>
              </a:ext>
            </a:extLst>
          </p:cNvPr>
          <p:cNvSpPr>
            <a:spLocks noGrp="1"/>
          </p:cNvSpPr>
          <p:nvPr>
            <p:ph type="body" idx="2"/>
          </p:nvPr>
        </p:nvSpPr>
        <p:spPr>
          <a:xfrm>
            <a:off x="1135781" y="1888645"/>
            <a:ext cx="10218019" cy="4147954"/>
          </a:xfrm>
        </p:spPr>
        <p:txBody>
          <a:bodyPr>
            <a:normAutofit/>
          </a:bodyPr>
          <a:lstStyle/>
          <a:p>
            <a:r>
              <a:rPr lang="en-US" dirty="0"/>
              <a:t>Please use the chat feature for comments and discussions. We welcome your thoughts and hope for a rich conversation in the chat.</a:t>
            </a:r>
            <a:br>
              <a:rPr lang="en-US" dirty="0"/>
            </a:br>
            <a:endParaRPr lang="en-US" dirty="0"/>
          </a:p>
          <a:p>
            <a:r>
              <a:rPr lang="en-US" dirty="0"/>
              <a:t>Type any questions for the presenters in the Zoom Q&amp;A function. These questions will be addressed by the presenters at the end of the webinar.</a:t>
            </a:r>
          </a:p>
        </p:txBody>
      </p:sp>
      <p:pic>
        <p:nvPicPr>
          <p:cNvPr id="6" name="Picture 5">
            <a:extLst>
              <a:ext uri="{FF2B5EF4-FFF2-40B4-BE49-F238E27FC236}">
                <a16:creationId xmlns:a16="http://schemas.microsoft.com/office/drawing/2014/main" id="{C0B192D0-DAF9-A2A7-3959-6348B375D1CF}"/>
              </a:ext>
            </a:extLst>
          </p:cNvPr>
          <p:cNvPicPr>
            <a:picLocks noChangeAspect="1"/>
          </p:cNvPicPr>
          <p:nvPr/>
        </p:nvPicPr>
        <p:blipFill>
          <a:blip r:embed="rId3"/>
          <a:stretch>
            <a:fillRect/>
          </a:stretch>
        </p:blipFill>
        <p:spPr>
          <a:xfrm>
            <a:off x="8825367" y="521673"/>
            <a:ext cx="1184907" cy="1184907"/>
          </a:xfrm>
          <a:prstGeom prst="rect">
            <a:avLst/>
          </a:prstGeom>
        </p:spPr>
      </p:pic>
      <p:pic>
        <p:nvPicPr>
          <p:cNvPr id="7" name="Picture 6">
            <a:extLst>
              <a:ext uri="{FF2B5EF4-FFF2-40B4-BE49-F238E27FC236}">
                <a16:creationId xmlns:a16="http://schemas.microsoft.com/office/drawing/2014/main" id="{3A1B89AA-672A-D0E5-08F9-E361127B6BD6}"/>
              </a:ext>
            </a:extLst>
          </p:cNvPr>
          <p:cNvPicPr>
            <a:picLocks noChangeAspect="1"/>
          </p:cNvPicPr>
          <p:nvPr/>
        </p:nvPicPr>
        <p:blipFill>
          <a:blip r:embed="rId4"/>
          <a:stretch>
            <a:fillRect/>
          </a:stretch>
        </p:blipFill>
        <p:spPr>
          <a:xfrm>
            <a:off x="6530356" y="5828486"/>
            <a:ext cx="5175953" cy="780356"/>
          </a:xfrm>
          <a:prstGeom prst="rect">
            <a:avLst/>
          </a:prstGeom>
        </p:spPr>
      </p:pic>
    </p:spTree>
    <p:extLst>
      <p:ext uri="{BB962C8B-B14F-4D97-AF65-F5344CB8AC3E}">
        <p14:creationId xmlns:p14="http://schemas.microsoft.com/office/powerpoint/2010/main" val="3971749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39" y="1170940"/>
            <a:ext cx="8707120" cy="635000"/>
          </a:xfrm>
          <a:prstGeom prst="rect">
            <a:avLst/>
          </a:prstGeom>
        </p:spPr>
        <p:txBody>
          <a:bodyPr vert="horz" wrap="square" lIns="0" tIns="12700" rIns="0" bIns="0" rtlCol="0">
            <a:spAutoFit/>
          </a:bodyPr>
          <a:lstStyle/>
          <a:p>
            <a:pPr marL="12700">
              <a:lnSpc>
                <a:spcPct val="100000"/>
              </a:lnSpc>
              <a:spcBef>
                <a:spcPts val="100"/>
              </a:spcBef>
            </a:pPr>
            <a:r>
              <a:rPr sz="4000" dirty="0"/>
              <a:t>Common</a:t>
            </a:r>
            <a:r>
              <a:rPr sz="4000" spc="-110" dirty="0"/>
              <a:t> </a:t>
            </a:r>
            <a:r>
              <a:rPr sz="4000" dirty="0"/>
              <a:t>Types</a:t>
            </a:r>
            <a:r>
              <a:rPr sz="4000" spc="-110" dirty="0"/>
              <a:t> </a:t>
            </a:r>
            <a:r>
              <a:rPr sz="4000" spc="65" dirty="0"/>
              <a:t>Sold</a:t>
            </a:r>
            <a:r>
              <a:rPr sz="4000" spc="-105" dirty="0"/>
              <a:t> </a:t>
            </a:r>
            <a:r>
              <a:rPr sz="4000" spc="-75" dirty="0"/>
              <a:t>in</a:t>
            </a:r>
            <a:r>
              <a:rPr sz="4000" spc="-110" dirty="0"/>
              <a:t> </a:t>
            </a:r>
            <a:r>
              <a:rPr sz="4000" spc="-50" dirty="0"/>
              <a:t>Vape</a:t>
            </a:r>
            <a:r>
              <a:rPr sz="4000" spc="-110" dirty="0"/>
              <a:t> </a:t>
            </a:r>
            <a:r>
              <a:rPr sz="4000" spc="80" dirty="0"/>
              <a:t>Shops</a:t>
            </a:r>
            <a:r>
              <a:rPr sz="4000" spc="-110" dirty="0"/>
              <a:t> </a:t>
            </a:r>
            <a:r>
              <a:rPr sz="4000" spc="-10" dirty="0"/>
              <a:t>Differs</a:t>
            </a:r>
            <a:endParaRPr sz="4000"/>
          </a:p>
        </p:txBody>
      </p:sp>
      <p:sp>
        <p:nvSpPr>
          <p:cNvPr id="3" name="object 3"/>
          <p:cNvSpPr txBox="1"/>
          <p:nvPr/>
        </p:nvSpPr>
        <p:spPr>
          <a:xfrm>
            <a:off x="2059939" y="2319020"/>
            <a:ext cx="5678805" cy="1726564"/>
          </a:xfrm>
          <a:prstGeom prst="rect">
            <a:avLst/>
          </a:prstGeom>
        </p:spPr>
        <p:txBody>
          <a:bodyPr vert="horz" wrap="square" lIns="0" tIns="12700" rIns="0" bIns="0" rtlCol="0">
            <a:spAutoFit/>
          </a:bodyPr>
          <a:lstStyle/>
          <a:p>
            <a:pPr marL="241300" indent="-228600">
              <a:lnSpc>
                <a:spcPts val="3445"/>
              </a:lnSpc>
              <a:spcBef>
                <a:spcPts val="100"/>
              </a:spcBef>
              <a:buFont typeface="Arial"/>
              <a:buChar char="•"/>
              <a:tabLst>
                <a:tab pos="241300" algn="l"/>
              </a:tabLst>
            </a:pPr>
            <a:r>
              <a:rPr sz="3000" dirty="0">
                <a:latin typeface="Constantia"/>
                <a:cs typeface="Constantia"/>
              </a:rPr>
              <a:t>Michigan</a:t>
            </a:r>
            <a:r>
              <a:rPr sz="3000" spc="-120" dirty="0">
                <a:latin typeface="Constantia"/>
                <a:cs typeface="Constantia"/>
              </a:rPr>
              <a:t> </a:t>
            </a:r>
            <a:r>
              <a:rPr sz="3000" dirty="0">
                <a:latin typeface="Constantia"/>
                <a:cs typeface="Constantia"/>
              </a:rPr>
              <a:t>&amp;</a:t>
            </a:r>
            <a:r>
              <a:rPr sz="3000" spc="-90" dirty="0">
                <a:latin typeface="Constantia"/>
                <a:cs typeface="Constantia"/>
              </a:rPr>
              <a:t> </a:t>
            </a:r>
            <a:r>
              <a:rPr sz="3000" dirty="0">
                <a:latin typeface="Constantia"/>
                <a:cs typeface="Constantia"/>
              </a:rPr>
              <a:t>Massachusetts:</a:t>
            </a:r>
            <a:r>
              <a:rPr sz="3000" spc="-90" dirty="0">
                <a:latin typeface="Constantia"/>
                <a:cs typeface="Constantia"/>
              </a:rPr>
              <a:t> </a:t>
            </a:r>
            <a:r>
              <a:rPr sz="3000" spc="-25" dirty="0">
                <a:latin typeface="Constantia"/>
                <a:cs typeface="Constantia"/>
              </a:rPr>
              <a:t>HHC</a:t>
            </a:r>
            <a:endParaRPr sz="3000">
              <a:latin typeface="Constantia"/>
              <a:cs typeface="Constantia"/>
            </a:endParaRPr>
          </a:p>
          <a:p>
            <a:pPr marL="241300" indent="-228600">
              <a:lnSpc>
                <a:spcPts val="3250"/>
              </a:lnSpc>
              <a:buFont typeface="Arial"/>
              <a:buChar char="•"/>
              <a:tabLst>
                <a:tab pos="241300" algn="l"/>
              </a:tabLst>
            </a:pPr>
            <a:r>
              <a:rPr sz="3000" dirty="0">
                <a:latin typeface="Constantia"/>
                <a:cs typeface="Constantia"/>
              </a:rPr>
              <a:t>Virginia:</a:t>
            </a:r>
            <a:r>
              <a:rPr sz="3000" spc="-170" dirty="0">
                <a:latin typeface="Constantia"/>
                <a:cs typeface="Constantia"/>
              </a:rPr>
              <a:t> </a:t>
            </a:r>
            <a:r>
              <a:rPr sz="3000" spc="-20" dirty="0">
                <a:latin typeface="Constantia"/>
                <a:cs typeface="Constantia"/>
              </a:rPr>
              <a:t>THCA</a:t>
            </a:r>
            <a:endParaRPr sz="3000">
              <a:latin typeface="Constantia"/>
              <a:cs typeface="Constantia"/>
            </a:endParaRPr>
          </a:p>
          <a:p>
            <a:pPr marL="241300" indent="-228600">
              <a:lnSpc>
                <a:spcPts val="3250"/>
              </a:lnSpc>
              <a:buFont typeface="Arial"/>
              <a:buChar char="•"/>
              <a:tabLst>
                <a:tab pos="241300" algn="l"/>
              </a:tabLst>
            </a:pPr>
            <a:r>
              <a:rPr sz="3000" spc="-35" dirty="0">
                <a:latin typeface="Constantia"/>
                <a:cs typeface="Constantia"/>
              </a:rPr>
              <a:t>New</a:t>
            </a:r>
            <a:r>
              <a:rPr sz="3000" spc="-155" dirty="0">
                <a:latin typeface="Constantia"/>
                <a:cs typeface="Constantia"/>
              </a:rPr>
              <a:t> </a:t>
            </a:r>
            <a:r>
              <a:rPr sz="3000" spc="-35" dirty="0">
                <a:latin typeface="Constantia"/>
                <a:cs typeface="Constantia"/>
              </a:rPr>
              <a:t>York:</a:t>
            </a:r>
            <a:r>
              <a:rPr sz="3000" spc="-50" dirty="0">
                <a:latin typeface="Constantia"/>
                <a:cs typeface="Constantia"/>
              </a:rPr>
              <a:t> </a:t>
            </a:r>
            <a:r>
              <a:rPr sz="3000" spc="-10" dirty="0">
                <a:latin typeface="Constantia"/>
                <a:cs typeface="Constantia"/>
              </a:rPr>
              <a:t>Delta-</a:t>
            </a:r>
            <a:r>
              <a:rPr sz="3000" dirty="0">
                <a:latin typeface="Constantia"/>
                <a:cs typeface="Constantia"/>
              </a:rPr>
              <a:t>9</a:t>
            </a:r>
            <a:r>
              <a:rPr sz="3000" spc="-95" dirty="0">
                <a:latin typeface="Constantia"/>
                <a:cs typeface="Constantia"/>
              </a:rPr>
              <a:t> </a:t>
            </a:r>
            <a:r>
              <a:rPr sz="3000" dirty="0">
                <a:latin typeface="Constantia"/>
                <a:cs typeface="Constantia"/>
              </a:rPr>
              <a:t>THC</a:t>
            </a:r>
            <a:r>
              <a:rPr sz="3000" spc="-145" dirty="0">
                <a:latin typeface="Constantia"/>
                <a:cs typeface="Constantia"/>
              </a:rPr>
              <a:t> </a:t>
            </a:r>
            <a:r>
              <a:rPr sz="3000" spc="-10" dirty="0">
                <a:latin typeface="Constantia"/>
                <a:cs typeface="Constantia"/>
              </a:rPr>
              <a:t>edibles</a:t>
            </a:r>
            <a:endParaRPr sz="3000">
              <a:latin typeface="Constantia"/>
              <a:cs typeface="Constantia"/>
            </a:endParaRPr>
          </a:p>
          <a:p>
            <a:pPr marL="241300" indent="-228600">
              <a:lnSpc>
                <a:spcPts val="3445"/>
              </a:lnSpc>
              <a:buFont typeface="Arial"/>
              <a:buChar char="•"/>
              <a:tabLst>
                <a:tab pos="241300" algn="l"/>
              </a:tabLst>
            </a:pPr>
            <a:r>
              <a:rPr sz="3000" spc="-10" dirty="0">
                <a:latin typeface="Constantia"/>
                <a:cs typeface="Constantia"/>
              </a:rPr>
              <a:t>Most</a:t>
            </a:r>
            <a:r>
              <a:rPr sz="3000" spc="-175" dirty="0">
                <a:latin typeface="Constantia"/>
                <a:cs typeface="Constantia"/>
              </a:rPr>
              <a:t> </a:t>
            </a:r>
            <a:r>
              <a:rPr sz="3000" dirty="0">
                <a:latin typeface="Constantia"/>
                <a:cs typeface="Constantia"/>
              </a:rPr>
              <a:t>states:</a:t>
            </a:r>
            <a:r>
              <a:rPr sz="3000" spc="-90" dirty="0">
                <a:latin typeface="Constantia"/>
                <a:cs typeface="Constantia"/>
              </a:rPr>
              <a:t> </a:t>
            </a:r>
            <a:r>
              <a:rPr sz="3000" dirty="0">
                <a:latin typeface="Constantia"/>
                <a:cs typeface="Constantia"/>
              </a:rPr>
              <a:t>All</a:t>
            </a:r>
            <a:r>
              <a:rPr sz="3000" spc="-120" dirty="0">
                <a:latin typeface="Constantia"/>
                <a:cs typeface="Constantia"/>
              </a:rPr>
              <a:t> </a:t>
            </a:r>
            <a:r>
              <a:rPr sz="3000" dirty="0">
                <a:latin typeface="Constantia"/>
                <a:cs typeface="Constantia"/>
              </a:rPr>
              <a:t>of</a:t>
            </a:r>
            <a:r>
              <a:rPr sz="3000" spc="-10" dirty="0">
                <a:latin typeface="Constantia"/>
                <a:cs typeface="Constantia"/>
              </a:rPr>
              <a:t> </a:t>
            </a:r>
            <a:r>
              <a:rPr sz="3000" spc="-20" dirty="0">
                <a:latin typeface="Constantia"/>
                <a:cs typeface="Constantia"/>
              </a:rPr>
              <a:t>them</a:t>
            </a:r>
            <a:endParaRPr sz="3000">
              <a:latin typeface="Constantia"/>
              <a:cs typeface="Constantia"/>
            </a:endParaRPr>
          </a:p>
        </p:txBody>
      </p:sp>
    </p:spTree>
    <p:extLst>
      <p:ext uri="{BB962C8B-B14F-4D97-AF65-F5344CB8AC3E}">
        <p14:creationId xmlns:p14="http://schemas.microsoft.com/office/powerpoint/2010/main" val="2260502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781209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1776095">
              <a:lnSpc>
                <a:spcPct val="100000"/>
              </a:lnSpc>
              <a:spcBef>
                <a:spcPts val="100"/>
              </a:spcBef>
            </a:pPr>
            <a:r>
              <a:rPr spc="-95" dirty="0"/>
              <a:t>Purported</a:t>
            </a:r>
            <a:r>
              <a:rPr spc="-114" dirty="0"/>
              <a:t> </a:t>
            </a:r>
            <a:r>
              <a:rPr spc="-25" dirty="0"/>
              <a:t>Legality:</a:t>
            </a:r>
            <a:r>
              <a:rPr spc="-110" dirty="0"/>
              <a:t> </a:t>
            </a:r>
            <a:r>
              <a:rPr dirty="0"/>
              <a:t>New</a:t>
            </a:r>
            <a:r>
              <a:rPr spc="-120" dirty="0"/>
              <a:t> </a:t>
            </a:r>
            <a:r>
              <a:rPr spc="-10" dirty="0"/>
              <a:t>Hampshire</a:t>
            </a:r>
          </a:p>
        </p:txBody>
      </p:sp>
      <p:sp>
        <p:nvSpPr>
          <p:cNvPr id="3" name="object 3"/>
          <p:cNvSpPr txBox="1"/>
          <p:nvPr/>
        </p:nvSpPr>
        <p:spPr>
          <a:xfrm>
            <a:off x="2059939" y="1583435"/>
            <a:ext cx="7952740" cy="4218940"/>
          </a:xfrm>
          <a:prstGeom prst="rect">
            <a:avLst/>
          </a:prstGeom>
        </p:spPr>
        <p:txBody>
          <a:bodyPr vert="horz" wrap="square" lIns="0" tIns="61594" rIns="0" bIns="0" rtlCol="0">
            <a:spAutoFit/>
          </a:bodyPr>
          <a:lstStyle/>
          <a:p>
            <a:pPr marL="241300" indent="-228600">
              <a:lnSpc>
                <a:spcPct val="100000"/>
              </a:lnSpc>
              <a:spcBef>
                <a:spcPts val="484"/>
              </a:spcBef>
              <a:buFont typeface="Arial"/>
              <a:buChar char="•"/>
              <a:tabLst>
                <a:tab pos="241300" algn="l"/>
              </a:tabLst>
            </a:pPr>
            <a:r>
              <a:rPr sz="2600" spc="130" dirty="0">
                <a:latin typeface="Calibri"/>
                <a:cs typeface="Calibri"/>
              </a:rPr>
              <a:t>Some</a:t>
            </a:r>
            <a:r>
              <a:rPr sz="2600" spc="-50" dirty="0">
                <a:latin typeface="Calibri"/>
                <a:cs typeface="Calibri"/>
              </a:rPr>
              <a:t> </a:t>
            </a:r>
            <a:r>
              <a:rPr sz="2600" spc="114" dirty="0">
                <a:latin typeface="Calibri"/>
                <a:cs typeface="Calibri"/>
              </a:rPr>
              <a:t>said</a:t>
            </a:r>
            <a:r>
              <a:rPr sz="2600" spc="-50" dirty="0">
                <a:latin typeface="Calibri"/>
                <a:cs typeface="Calibri"/>
              </a:rPr>
              <a:t> </a:t>
            </a:r>
            <a:r>
              <a:rPr sz="2600" b="1" spc="130" dirty="0">
                <a:latin typeface="Calibri"/>
                <a:cs typeface="Calibri"/>
              </a:rPr>
              <a:t>all</a:t>
            </a:r>
            <a:r>
              <a:rPr sz="2600" b="1" spc="-50" dirty="0">
                <a:latin typeface="Calibri"/>
                <a:cs typeface="Calibri"/>
              </a:rPr>
              <a:t> </a:t>
            </a:r>
            <a:r>
              <a:rPr sz="2600" b="1" spc="240" dirty="0">
                <a:latin typeface="Calibri"/>
                <a:cs typeface="Calibri"/>
              </a:rPr>
              <a:t>THC</a:t>
            </a:r>
            <a:r>
              <a:rPr sz="2600" b="1" spc="-55" dirty="0">
                <a:latin typeface="Calibri"/>
                <a:cs typeface="Calibri"/>
              </a:rPr>
              <a:t> </a:t>
            </a:r>
            <a:r>
              <a:rPr sz="2600" b="1" spc="130" dirty="0">
                <a:latin typeface="Calibri"/>
                <a:cs typeface="Calibri"/>
              </a:rPr>
              <a:t>products</a:t>
            </a:r>
            <a:r>
              <a:rPr sz="2600" b="1" spc="-60" dirty="0">
                <a:latin typeface="Calibri"/>
                <a:cs typeface="Calibri"/>
              </a:rPr>
              <a:t> </a:t>
            </a:r>
            <a:r>
              <a:rPr sz="2600" b="1" spc="100" dirty="0">
                <a:latin typeface="Calibri"/>
                <a:cs typeface="Calibri"/>
              </a:rPr>
              <a:t>illegal</a:t>
            </a:r>
            <a:endParaRPr sz="2600">
              <a:latin typeface="Calibri"/>
              <a:cs typeface="Calibri"/>
            </a:endParaRPr>
          </a:p>
          <a:p>
            <a:pPr marL="241300" indent="-228600">
              <a:lnSpc>
                <a:spcPct val="100000"/>
              </a:lnSpc>
              <a:spcBef>
                <a:spcPts val="380"/>
              </a:spcBef>
              <a:buFont typeface="Arial"/>
              <a:buChar char="•"/>
              <a:tabLst>
                <a:tab pos="241300" algn="l"/>
              </a:tabLst>
            </a:pPr>
            <a:r>
              <a:rPr sz="2600" spc="70" dirty="0">
                <a:latin typeface="Calibri"/>
                <a:cs typeface="Calibri"/>
              </a:rPr>
              <a:t>Others</a:t>
            </a:r>
            <a:r>
              <a:rPr sz="2600" spc="-10" dirty="0">
                <a:latin typeface="Calibri"/>
                <a:cs typeface="Calibri"/>
              </a:rPr>
              <a:t> </a:t>
            </a:r>
            <a:r>
              <a:rPr sz="2600" dirty="0">
                <a:latin typeface="Calibri"/>
                <a:cs typeface="Calibri"/>
              </a:rPr>
              <a:t>reported </a:t>
            </a:r>
            <a:r>
              <a:rPr sz="2600" b="1" spc="85" dirty="0">
                <a:latin typeface="Calibri"/>
                <a:cs typeface="Calibri"/>
              </a:rPr>
              <a:t>only</a:t>
            </a:r>
            <a:r>
              <a:rPr sz="2600" b="1" dirty="0">
                <a:latin typeface="Calibri"/>
                <a:cs typeface="Calibri"/>
              </a:rPr>
              <a:t> </a:t>
            </a:r>
            <a:r>
              <a:rPr sz="2600" b="1" spc="110" dirty="0">
                <a:latin typeface="Calibri"/>
                <a:cs typeface="Calibri"/>
              </a:rPr>
              <a:t>Delta-</a:t>
            </a:r>
            <a:r>
              <a:rPr sz="2600" b="1" spc="65" dirty="0">
                <a:latin typeface="Calibri"/>
                <a:cs typeface="Calibri"/>
              </a:rPr>
              <a:t>9</a:t>
            </a:r>
            <a:r>
              <a:rPr sz="2600" b="1" spc="-5" dirty="0">
                <a:latin typeface="Calibri"/>
                <a:cs typeface="Calibri"/>
              </a:rPr>
              <a:t> </a:t>
            </a:r>
            <a:r>
              <a:rPr sz="2600" b="1" spc="235" dirty="0">
                <a:latin typeface="Calibri"/>
                <a:cs typeface="Calibri"/>
              </a:rPr>
              <a:t>THC</a:t>
            </a:r>
            <a:r>
              <a:rPr sz="2600" b="1" spc="-10" dirty="0">
                <a:latin typeface="Calibri"/>
                <a:cs typeface="Calibri"/>
              </a:rPr>
              <a:t> </a:t>
            </a:r>
            <a:r>
              <a:rPr sz="2600" b="1" spc="95" dirty="0">
                <a:latin typeface="Calibri"/>
                <a:cs typeface="Calibri"/>
              </a:rPr>
              <a:t>illegal</a:t>
            </a:r>
            <a:endParaRPr sz="2600">
              <a:latin typeface="Calibri"/>
              <a:cs typeface="Calibri"/>
            </a:endParaRPr>
          </a:p>
          <a:p>
            <a:pPr marL="241300" marR="200660" indent="-228600">
              <a:lnSpc>
                <a:spcPct val="80400"/>
              </a:lnSpc>
              <a:spcBef>
                <a:spcPts val="975"/>
              </a:spcBef>
              <a:buFont typeface="Arial"/>
              <a:buChar char="•"/>
              <a:tabLst>
                <a:tab pos="241300" algn="l"/>
              </a:tabLst>
            </a:pPr>
            <a:r>
              <a:rPr sz="2600" spc="105" dirty="0">
                <a:latin typeface="Calibri"/>
                <a:cs typeface="Calibri"/>
              </a:rPr>
              <a:t>One</a:t>
            </a:r>
            <a:r>
              <a:rPr sz="2600" dirty="0">
                <a:latin typeface="Calibri"/>
                <a:cs typeface="Calibri"/>
              </a:rPr>
              <a:t> </a:t>
            </a:r>
            <a:r>
              <a:rPr sz="2600" spc="60" dirty="0">
                <a:latin typeface="Calibri"/>
                <a:cs typeface="Calibri"/>
              </a:rPr>
              <a:t>did</a:t>
            </a:r>
            <a:r>
              <a:rPr sz="2600" dirty="0">
                <a:latin typeface="Calibri"/>
                <a:cs typeface="Calibri"/>
              </a:rPr>
              <a:t> not</a:t>
            </a:r>
            <a:r>
              <a:rPr sz="2600" spc="-10" dirty="0">
                <a:latin typeface="Calibri"/>
                <a:cs typeface="Calibri"/>
              </a:rPr>
              <a:t> </a:t>
            </a:r>
            <a:r>
              <a:rPr sz="2600" spc="65" dirty="0">
                <a:latin typeface="Calibri"/>
                <a:cs typeface="Calibri"/>
              </a:rPr>
              <a:t>understand</a:t>
            </a:r>
            <a:r>
              <a:rPr sz="2600" dirty="0">
                <a:latin typeface="Calibri"/>
                <a:cs typeface="Calibri"/>
              </a:rPr>
              <a:t> what</a:t>
            </a:r>
            <a:r>
              <a:rPr sz="2600" spc="-10" dirty="0">
                <a:latin typeface="Calibri"/>
                <a:cs typeface="Calibri"/>
              </a:rPr>
              <a:t> </a:t>
            </a:r>
            <a:r>
              <a:rPr sz="2600" dirty="0">
                <a:latin typeface="Calibri"/>
                <a:cs typeface="Calibri"/>
              </a:rPr>
              <a:t>they</a:t>
            </a:r>
            <a:r>
              <a:rPr sz="2600" spc="-5" dirty="0">
                <a:latin typeface="Calibri"/>
                <a:cs typeface="Calibri"/>
              </a:rPr>
              <a:t> </a:t>
            </a:r>
            <a:r>
              <a:rPr sz="2600" dirty="0">
                <a:latin typeface="Calibri"/>
                <a:cs typeface="Calibri"/>
              </a:rPr>
              <a:t>were </a:t>
            </a:r>
            <a:r>
              <a:rPr sz="2600" spc="70" dirty="0">
                <a:latin typeface="Calibri"/>
                <a:cs typeface="Calibri"/>
              </a:rPr>
              <a:t>selling, </a:t>
            </a:r>
            <a:r>
              <a:rPr sz="2600" spc="55" dirty="0">
                <a:latin typeface="Calibri"/>
                <a:cs typeface="Calibri"/>
              </a:rPr>
              <a:t>explaining</a:t>
            </a:r>
            <a:r>
              <a:rPr sz="2600" spc="-45" dirty="0">
                <a:latin typeface="Calibri"/>
                <a:cs typeface="Calibri"/>
              </a:rPr>
              <a:t> </a:t>
            </a:r>
            <a:r>
              <a:rPr sz="2600" dirty="0">
                <a:latin typeface="Calibri"/>
                <a:cs typeface="Calibri"/>
              </a:rPr>
              <a:t>they</a:t>
            </a:r>
            <a:r>
              <a:rPr sz="2600" spc="-45" dirty="0">
                <a:latin typeface="Calibri"/>
                <a:cs typeface="Calibri"/>
              </a:rPr>
              <a:t> </a:t>
            </a:r>
            <a:r>
              <a:rPr sz="2600" b="1" spc="90" dirty="0">
                <a:latin typeface="Calibri"/>
                <a:cs typeface="Calibri"/>
              </a:rPr>
              <a:t>did</a:t>
            </a:r>
            <a:r>
              <a:rPr sz="2600" b="1" spc="-45" dirty="0">
                <a:latin typeface="Calibri"/>
                <a:cs typeface="Calibri"/>
              </a:rPr>
              <a:t> </a:t>
            </a:r>
            <a:r>
              <a:rPr sz="2600" b="1" spc="60" dirty="0">
                <a:latin typeface="Calibri"/>
                <a:cs typeface="Calibri"/>
              </a:rPr>
              <a:t>not</a:t>
            </a:r>
            <a:r>
              <a:rPr sz="2600" b="1" spc="-45" dirty="0">
                <a:latin typeface="Calibri"/>
                <a:cs typeface="Calibri"/>
              </a:rPr>
              <a:t> </a:t>
            </a:r>
            <a:r>
              <a:rPr sz="2600" b="1" spc="170" dirty="0">
                <a:latin typeface="Calibri"/>
                <a:cs typeface="Calibri"/>
              </a:rPr>
              <a:t>sell</a:t>
            </a:r>
            <a:r>
              <a:rPr sz="2600" b="1" spc="-40" dirty="0">
                <a:latin typeface="Calibri"/>
                <a:cs typeface="Calibri"/>
              </a:rPr>
              <a:t> </a:t>
            </a:r>
            <a:r>
              <a:rPr sz="2600" b="1" spc="85" dirty="0">
                <a:latin typeface="Calibri"/>
                <a:cs typeface="Calibri"/>
              </a:rPr>
              <a:t>any</a:t>
            </a:r>
            <a:r>
              <a:rPr sz="2600" b="1" spc="-45" dirty="0">
                <a:latin typeface="Calibri"/>
                <a:cs typeface="Calibri"/>
              </a:rPr>
              <a:t> </a:t>
            </a:r>
            <a:r>
              <a:rPr sz="2600" b="1" spc="240" dirty="0">
                <a:latin typeface="Calibri"/>
                <a:cs typeface="Calibri"/>
              </a:rPr>
              <a:t>THC</a:t>
            </a:r>
            <a:r>
              <a:rPr sz="2600" b="1" spc="-45" dirty="0">
                <a:latin typeface="Calibri"/>
                <a:cs typeface="Calibri"/>
              </a:rPr>
              <a:t> </a:t>
            </a:r>
            <a:r>
              <a:rPr sz="2600" b="1" spc="125" dirty="0">
                <a:latin typeface="Calibri"/>
                <a:cs typeface="Calibri"/>
              </a:rPr>
              <a:t>products</a:t>
            </a:r>
            <a:r>
              <a:rPr sz="2600" spc="125" dirty="0">
                <a:latin typeface="Calibri"/>
                <a:cs typeface="Calibri"/>
              </a:rPr>
              <a:t>,</a:t>
            </a:r>
            <a:r>
              <a:rPr sz="2600" spc="-50" dirty="0">
                <a:latin typeface="Calibri"/>
                <a:cs typeface="Calibri"/>
              </a:rPr>
              <a:t> </a:t>
            </a:r>
            <a:r>
              <a:rPr sz="2600" spc="-10" dirty="0">
                <a:latin typeface="Calibri"/>
                <a:cs typeface="Calibri"/>
              </a:rPr>
              <a:t>while </a:t>
            </a:r>
            <a:r>
              <a:rPr sz="2600" spc="80" dirty="0">
                <a:latin typeface="Calibri"/>
                <a:cs typeface="Calibri"/>
              </a:rPr>
              <a:t>simultaneously</a:t>
            </a:r>
            <a:r>
              <a:rPr sz="2600" spc="-5" dirty="0">
                <a:latin typeface="Calibri"/>
                <a:cs typeface="Calibri"/>
              </a:rPr>
              <a:t> </a:t>
            </a:r>
            <a:r>
              <a:rPr sz="2600" dirty="0">
                <a:latin typeface="Calibri"/>
                <a:cs typeface="Calibri"/>
              </a:rPr>
              <a:t>reporting that</a:t>
            </a:r>
            <a:r>
              <a:rPr sz="2600" spc="15" dirty="0">
                <a:latin typeface="Calibri"/>
                <a:cs typeface="Calibri"/>
              </a:rPr>
              <a:t> </a:t>
            </a:r>
            <a:r>
              <a:rPr sz="2600" b="1" spc="65" dirty="0">
                <a:latin typeface="Calibri"/>
                <a:cs typeface="Calibri"/>
              </a:rPr>
              <a:t>they</a:t>
            </a:r>
            <a:r>
              <a:rPr sz="2600" b="1" dirty="0">
                <a:latin typeface="Calibri"/>
                <a:cs typeface="Calibri"/>
              </a:rPr>
              <a:t> </a:t>
            </a:r>
            <a:r>
              <a:rPr sz="2600" b="1" spc="150" dirty="0">
                <a:latin typeface="Calibri"/>
                <a:cs typeface="Calibri"/>
              </a:rPr>
              <a:t>sold</a:t>
            </a:r>
            <a:r>
              <a:rPr sz="2600" b="1" spc="10" dirty="0">
                <a:latin typeface="Calibri"/>
                <a:cs typeface="Calibri"/>
              </a:rPr>
              <a:t> </a:t>
            </a:r>
            <a:r>
              <a:rPr sz="2600" b="1" spc="95" dirty="0">
                <a:latin typeface="Calibri"/>
                <a:cs typeface="Calibri"/>
              </a:rPr>
              <a:t>Δ-</a:t>
            </a:r>
            <a:r>
              <a:rPr sz="2600" b="1" spc="15" dirty="0">
                <a:latin typeface="Calibri"/>
                <a:cs typeface="Calibri"/>
              </a:rPr>
              <a:t>8</a:t>
            </a:r>
            <a:endParaRPr sz="2600">
              <a:latin typeface="Calibri"/>
              <a:cs typeface="Calibri"/>
            </a:endParaRPr>
          </a:p>
          <a:p>
            <a:pPr marL="697865" lvl="1" indent="-227965">
              <a:lnSpc>
                <a:spcPts val="2610"/>
              </a:lnSpc>
              <a:buFont typeface="Arial"/>
              <a:buChar char="•"/>
              <a:tabLst>
                <a:tab pos="697865" algn="l"/>
              </a:tabLst>
            </a:pPr>
            <a:r>
              <a:rPr sz="2200" dirty="0">
                <a:latin typeface="Calibri"/>
                <a:cs typeface="Calibri"/>
              </a:rPr>
              <a:t>verified</a:t>
            </a:r>
            <a:r>
              <a:rPr sz="2200" spc="150" dirty="0">
                <a:latin typeface="Calibri"/>
                <a:cs typeface="Calibri"/>
              </a:rPr>
              <a:t> </a:t>
            </a:r>
            <a:r>
              <a:rPr sz="2200" dirty="0">
                <a:latin typeface="Calibri"/>
                <a:cs typeface="Calibri"/>
              </a:rPr>
              <a:t>by</a:t>
            </a:r>
            <a:r>
              <a:rPr sz="2200" spc="155" dirty="0">
                <a:latin typeface="Calibri"/>
                <a:cs typeface="Calibri"/>
              </a:rPr>
              <a:t> </a:t>
            </a:r>
            <a:r>
              <a:rPr sz="2200" dirty="0">
                <a:latin typeface="Calibri"/>
                <a:cs typeface="Calibri"/>
              </a:rPr>
              <a:t>providing</a:t>
            </a:r>
            <a:r>
              <a:rPr sz="2200" spc="135" dirty="0">
                <a:latin typeface="Calibri"/>
                <a:cs typeface="Calibri"/>
              </a:rPr>
              <a:t> </a:t>
            </a:r>
            <a:r>
              <a:rPr sz="2200" dirty="0">
                <a:latin typeface="Calibri"/>
                <a:cs typeface="Calibri"/>
              </a:rPr>
              <a:t>related</a:t>
            </a:r>
            <a:r>
              <a:rPr sz="2200" spc="155" dirty="0">
                <a:latin typeface="Calibri"/>
                <a:cs typeface="Calibri"/>
              </a:rPr>
              <a:t> </a:t>
            </a:r>
            <a:r>
              <a:rPr sz="2200" dirty="0">
                <a:latin typeface="Calibri"/>
                <a:cs typeface="Calibri"/>
              </a:rPr>
              <a:t>brand</a:t>
            </a:r>
            <a:r>
              <a:rPr sz="2200" spc="150" dirty="0">
                <a:latin typeface="Calibri"/>
                <a:cs typeface="Calibri"/>
              </a:rPr>
              <a:t> </a:t>
            </a:r>
            <a:r>
              <a:rPr sz="2200" spc="95" dirty="0">
                <a:latin typeface="Calibri"/>
                <a:cs typeface="Calibri"/>
              </a:rPr>
              <a:t>names</a:t>
            </a:r>
            <a:endParaRPr sz="2200">
              <a:latin typeface="Calibri"/>
              <a:cs typeface="Calibri"/>
            </a:endParaRPr>
          </a:p>
          <a:p>
            <a:pPr marL="241300" marR="1101090" indent="-228600">
              <a:lnSpc>
                <a:spcPts val="2500"/>
              </a:lnSpc>
              <a:spcBef>
                <a:spcPts val="965"/>
              </a:spcBef>
              <a:buFont typeface="Arial"/>
              <a:buChar char="•"/>
              <a:tabLst>
                <a:tab pos="241300" algn="l"/>
              </a:tabLst>
            </a:pPr>
            <a:r>
              <a:rPr sz="2600" spc="70" dirty="0">
                <a:latin typeface="Calibri"/>
                <a:cs typeface="Calibri"/>
              </a:rPr>
              <a:t>Others</a:t>
            </a:r>
            <a:r>
              <a:rPr sz="2600" spc="-10" dirty="0">
                <a:latin typeface="Calibri"/>
                <a:cs typeface="Calibri"/>
              </a:rPr>
              <a:t> </a:t>
            </a:r>
            <a:r>
              <a:rPr sz="2600" spc="75" dirty="0">
                <a:latin typeface="Calibri"/>
                <a:cs typeface="Calibri"/>
              </a:rPr>
              <a:t>appeared</a:t>
            </a:r>
            <a:r>
              <a:rPr sz="2600" spc="-5" dirty="0">
                <a:latin typeface="Calibri"/>
                <a:cs typeface="Calibri"/>
              </a:rPr>
              <a:t> </a:t>
            </a:r>
            <a:r>
              <a:rPr sz="2600" dirty="0">
                <a:latin typeface="Calibri"/>
                <a:cs typeface="Calibri"/>
              </a:rPr>
              <a:t>to</a:t>
            </a:r>
            <a:r>
              <a:rPr sz="2600" spc="-5" dirty="0">
                <a:latin typeface="Calibri"/>
                <a:cs typeface="Calibri"/>
              </a:rPr>
              <a:t> </a:t>
            </a:r>
            <a:r>
              <a:rPr sz="2600" dirty="0">
                <a:latin typeface="Calibri"/>
                <a:cs typeface="Calibri"/>
              </a:rPr>
              <a:t>know</a:t>
            </a:r>
            <a:r>
              <a:rPr sz="2600" spc="-10" dirty="0">
                <a:latin typeface="Calibri"/>
                <a:cs typeface="Calibri"/>
              </a:rPr>
              <a:t> </a:t>
            </a:r>
            <a:r>
              <a:rPr sz="2600" dirty="0">
                <a:latin typeface="Calibri"/>
                <a:cs typeface="Calibri"/>
              </a:rPr>
              <a:t>they</a:t>
            </a:r>
            <a:r>
              <a:rPr sz="2600" spc="-10" dirty="0">
                <a:latin typeface="Calibri"/>
                <a:cs typeface="Calibri"/>
              </a:rPr>
              <a:t> </a:t>
            </a:r>
            <a:r>
              <a:rPr sz="2600" dirty="0">
                <a:latin typeface="Calibri"/>
                <a:cs typeface="Calibri"/>
              </a:rPr>
              <a:t>were </a:t>
            </a:r>
            <a:r>
              <a:rPr sz="2600" spc="35" dirty="0">
                <a:latin typeface="Calibri"/>
                <a:cs typeface="Calibri"/>
              </a:rPr>
              <a:t>potentially </a:t>
            </a:r>
            <a:r>
              <a:rPr sz="2600" dirty="0">
                <a:latin typeface="Calibri"/>
                <a:cs typeface="Calibri"/>
              </a:rPr>
              <a:t>violating</a:t>
            </a:r>
            <a:r>
              <a:rPr sz="2600" spc="270" dirty="0">
                <a:latin typeface="Calibri"/>
                <a:cs typeface="Calibri"/>
              </a:rPr>
              <a:t> </a:t>
            </a:r>
            <a:r>
              <a:rPr sz="2600" spc="85" dirty="0">
                <a:latin typeface="Calibri"/>
                <a:cs typeface="Calibri"/>
              </a:rPr>
              <a:t>laws</a:t>
            </a:r>
            <a:endParaRPr sz="2600">
              <a:latin typeface="Calibri"/>
              <a:cs typeface="Calibri"/>
            </a:endParaRPr>
          </a:p>
          <a:p>
            <a:pPr marL="698500" marR="5080" lvl="1" indent="-228600">
              <a:lnSpc>
                <a:spcPct val="79400"/>
              </a:lnSpc>
              <a:spcBef>
                <a:spcPts val="555"/>
              </a:spcBef>
              <a:buFont typeface="Arial"/>
              <a:buChar char="•"/>
              <a:tabLst>
                <a:tab pos="698500" algn="l"/>
              </a:tabLst>
            </a:pPr>
            <a:r>
              <a:rPr sz="2200" dirty="0">
                <a:latin typeface="Calibri"/>
                <a:cs typeface="Calibri"/>
              </a:rPr>
              <a:t>one reported</a:t>
            </a:r>
            <a:r>
              <a:rPr sz="2200" spc="-105" dirty="0">
                <a:latin typeface="Calibri"/>
                <a:cs typeface="Calibri"/>
              </a:rPr>
              <a:t> </a:t>
            </a:r>
            <a:r>
              <a:rPr sz="2200" spc="60" dirty="0">
                <a:latin typeface="Calibri"/>
                <a:cs typeface="Calibri"/>
              </a:rPr>
              <a:t>“yes”</a:t>
            </a:r>
            <a:r>
              <a:rPr sz="2200" spc="-100" dirty="0">
                <a:latin typeface="Calibri"/>
                <a:cs typeface="Calibri"/>
              </a:rPr>
              <a:t> </a:t>
            </a:r>
            <a:r>
              <a:rPr sz="2200" dirty="0">
                <a:latin typeface="Calibri"/>
                <a:cs typeface="Calibri"/>
              </a:rPr>
              <a:t>to </a:t>
            </a:r>
            <a:r>
              <a:rPr sz="2200" spc="45" dirty="0">
                <a:latin typeface="Calibri"/>
                <a:cs typeface="Calibri"/>
              </a:rPr>
              <a:t>carrying</a:t>
            </a:r>
            <a:r>
              <a:rPr sz="2200" spc="-5" dirty="0">
                <a:latin typeface="Calibri"/>
                <a:cs typeface="Calibri"/>
              </a:rPr>
              <a:t> </a:t>
            </a:r>
            <a:r>
              <a:rPr sz="2200" spc="110" dirty="0">
                <a:latin typeface="Calibri"/>
                <a:cs typeface="Calibri"/>
              </a:rPr>
              <a:t>each</a:t>
            </a:r>
            <a:r>
              <a:rPr sz="2200" spc="5" dirty="0">
                <a:latin typeface="Calibri"/>
                <a:cs typeface="Calibri"/>
              </a:rPr>
              <a:t> </a:t>
            </a:r>
            <a:r>
              <a:rPr sz="2200" spc="60" dirty="0">
                <a:latin typeface="Calibri"/>
                <a:cs typeface="Calibri"/>
              </a:rPr>
              <a:t>(Delta-</a:t>
            </a:r>
            <a:r>
              <a:rPr sz="2200" spc="55" dirty="0">
                <a:latin typeface="Calibri"/>
                <a:cs typeface="Calibri"/>
              </a:rPr>
              <a:t>8</a:t>
            </a:r>
            <a:r>
              <a:rPr sz="2200" dirty="0">
                <a:latin typeface="Calibri"/>
                <a:cs typeface="Calibri"/>
              </a:rPr>
              <a:t> </a:t>
            </a:r>
            <a:r>
              <a:rPr sz="2200" spc="120" dirty="0">
                <a:latin typeface="Calibri"/>
                <a:cs typeface="Calibri"/>
              </a:rPr>
              <a:t>THC,</a:t>
            </a:r>
            <a:r>
              <a:rPr sz="2200" dirty="0">
                <a:latin typeface="Calibri"/>
                <a:cs typeface="Calibri"/>
              </a:rPr>
              <a:t> </a:t>
            </a:r>
            <a:r>
              <a:rPr sz="2200" spc="70" dirty="0">
                <a:latin typeface="Calibri"/>
                <a:cs typeface="Calibri"/>
              </a:rPr>
              <a:t>Delta-</a:t>
            </a:r>
            <a:r>
              <a:rPr sz="2200" spc="5" dirty="0">
                <a:latin typeface="Calibri"/>
                <a:cs typeface="Calibri"/>
              </a:rPr>
              <a:t>9 </a:t>
            </a:r>
            <a:r>
              <a:rPr sz="2200" spc="120" dirty="0">
                <a:latin typeface="Calibri"/>
                <a:cs typeface="Calibri"/>
              </a:rPr>
              <a:t>THC,</a:t>
            </a:r>
            <a:r>
              <a:rPr sz="2200" spc="-10" dirty="0">
                <a:latin typeface="Calibri"/>
                <a:cs typeface="Calibri"/>
              </a:rPr>
              <a:t> </a:t>
            </a:r>
            <a:r>
              <a:rPr sz="2200" dirty="0">
                <a:latin typeface="Calibri"/>
                <a:cs typeface="Calibri"/>
              </a:rPr>
              <a:t>Delta-</a:t>
            </a:r>
            <a:r>
              <a:rPr sz="2200" spc="50" dirty="0">
                <a:latin typeface="Calibri"/>
                <a:cs typeface="Calibri"/>
              </a:rPr>
              <a:t>10</a:t>
            </a:r>
            <a:r>
              <a:rPr sz="2200" dirty="0">
                <a:latin typeface="Calibri"/>
                <a:cs typeface="Calibri"/>
              </a:rPr>
              <a:t> </a:t>
            </a:r>
            <a:r>
              <a:rPr sz="2200" spc="120" dirty="0">
                <a:latin typeface="Calibri"/>
                <a:cs typeface="Calibri"/>
              </a:rPr>
              <a:t>THC,</a:t>
            </a:r>
            <a:r>
              <a:rPr sz="2200" spc="-5" dirty="0">
                <a:latin typeface="Calibri"/>
                <a:cs typeface="Calibri"/>
              </a:rPr>
              <a:t> </a:t>
            </a:r>
            <a:r>
              <a:rPr sz="2200" spc="170" dirty="0">
                <a:latin typeface="Calibri"/>
                <a:cs typeface="Calibri"/>
              </a:rPr>
              <a:t>HHC,</a:t>
            </a:r>
            <a:r>
              <a:rPr sz="2200" spc="-5" dirty="0">
                <a:latin typeface="Calibri"/>
                <a:cs typeface="Calibri"/>
              </a:rPr>
              <a:t> </a:t>
            </a:r>
            <a:r>
              <a:rPr sz="2200" spc="114" dirty="0">
                <a:latin typeface="Calibri"/>
                <a:cs typeface="Calibri"/>
              </a:rPr>
              <a:t>THCA,</a:t>
            </a:r>
            <a:r>
              <a:rPr sz="2200" spc="-5" dirty="0">
                <a:latin typeface="Calibri"/>
                <a:cs typeface="Calibri"/>
              </a:rPr>
              <a:t> </a:t>
            </a:r>
            <a:r>
              <a:rPr sz="2200" spc="85" dirty="0">
                <a:latin typeface="Calibri"/>
                <a:cs typeface="Calibri"/>
              </a:rPr>
              <a:t>and</a:t>
            </a:r>
            <a:r>
              <a:rPr sz="2200" spc="5" dirty="0">
                <a:latin typeface="Calibri"/>
                <a:cs typeface="Calibri"/>
              </a:rPr>
              <a:t> </a:t>
            </a:r>
            <a:r>
              <a:rPr sz="2200" spc="114" dirty="0">
                <a:latin typeface="Calibri"/>
                <a:cs typeface="Calibri"/>
              </a:rPr>
              <a:t>THCO)</a:t>
            </a:r>
            <a:r>
              <a:rPr sz="2200" spc="5" dirty="0">
                <a:latin typeface="Calibri"/>
                <a:cs typeface="Calibri"/>
              </a:rPr>
              <a:t> </a:t>
            </a:r>
            <a:r>
              <a:rPr sz="2200" dirty="0">
                <a:latin typeface="Calibri"/>
                <a:cs typeface="Calibri"/>
              </a:rPr>
              <a:t>with the </a:t>
            </a:r>
            <a:r>
              <a:rPr sz="2200" spc="60" dirty="0">
                <a:latin typeface="Calibri"/>
                <a:cs typeface="Calibri"/>
              </a:rPr>
              <a:t>caveat </a:t>
            </a:r>
            <a:r>
              <a:rPr sz="2200" dirty="0">
                <a:latin typeface="Calibri"/>
                <a:cs typeface="Calibri"/>
              </a:rPr>
              <a:t>that the</a:t>
            </a:r>
            <a:r>
              <a:rPr sz="2200" spc="10" dirty="0">
                <a:latin typeface="Calibri"/>
                <a:cs typeface="Calibri"/>
              </a:rPr>
              <a:t> </a:t>
            </a:r>
            <a:r>
              <a:rPr sz="2200" spc="60" dirty="0">
                <a:latin typeface="Calibri"/>
                <a:cs typeface="Calibri"/>
              </a:rPr>
              <a:t>person</a:t>
            </a:r>
            <a:r>
              <a:rPr sz="2200" dirty="0">
                <a:latin typeface="Calibri"/>
                <a:cs typeface="Calibri"/>
              </a:rPr>
              <a:t> </a:t>
            </a:r>
            <a:r>
              <a:rPr sz="2200" spc="80" dirty="0">
                <a:latin typeface="Calibri"/>
                <a:cs typeface="Calibri"/>
              </a:rPr>
              <a:t>calling</a:t>
            </a:r>
            <a:r>
              <a:rPr sz="2200" spc="5" dirty="0">
                <a:latin typeface="Calibri"/>
                <a:cs typeface="Calibri"/>
              </a:rPr>
              <a:t> </a:t>
            </a:r>
            <a:r>
              <a:rPr sz="2200" spc="100" dirty="0">
                <a:latin typeface="Calibri"/>
                <a:cs typeface="Calibri"/>
              </a:rPr>
              <a:t>was</a:t>
            </a:r>
            <a:r>
              <a:rPr sz="2200" spc="15" dirty="0">
                <a:latin typeface="Calibri"/>
                <a:cs typeface="Calibri"/>
              </a:rPr>
              <a:t> </a:t>
            </a:r>
            <a:r>
              <a:rPr sz="2200" dirty="0">
                <a:latin typeface="Calibri"/>
                <a:cs typeface="Calibri"/>
              </a:rPr>
              <a:t>not </a:t>
            </a:r>
            <a:r>
              <a:rPr sz="2200" spc="114" dirty="0">
                <a:latin typeface="Calibri"/>
                <a:cs typeface="Calibri"/>
              </a:rPr>
              <a:t>a</a:t>
            </a:r>
            <a:r>
              <a:rPr sz="2200" spc="10" dirty="0">
                <a:latin typeface="Calibri"/>
                <a:cs typeface="Calibri"/>
              </a:rPr>
              <a:t> </a:t>
            </a:r>
            <a:r>
              <a:rPr sz="2200" spc="60" dirty="0">
                <a:latin typeface="Calibri"/>
                <a:cs typeface="Calibri"/>
              </a:rPr>
              <a:t>law</a:t>
            </a:r>
            <a:r>
              <a:rPr sz="2200" spc="10" dirty="0">
                <a:latin typeface="Calibri"/>
                <a:cs typeface="Calibri"/>
              </a:rPr>
              <a:t> </a:t>
            </a:r>
            <a:r>
              <a:rPr sz="2200" spc="45" dirty="0">
                <a:latin typeface="Calibri"/>
                <a:cs typeface="Calibri"/>
              </a:rPr>
              <a:t>enforcement</a:t>
            </a:r>
            <a:r>
              <a:rPr sz="2200" dirty="0">
                <a:latin typeface="Calibri"/>
                <a:cs typeface="Calibri"/>
              </a:rPr>
              <a:t> officer</a:t>
            </a:r>
            <a:r>
              <a:rPr sz="2200" spc="5" dirty="0">
                <a:latin typeface="Calibri"/>
                <a:cs typeface="Calibri"/>
              </a:rPr>
              <a:t> </a:t>
            </a:r>
            <a:r>
              <a:rPr sz="2200" spc="-20" dirty="0">
                <a:latin typeface="Calibri"/>
                <a:cs typeface="Calibri"/>
              </a:rPr>
              <a:t>(</a:t>
            </a:r>
            <a:r>
              <a:rPr sz="2200" b="1" spc="-20" dirty="0">
                <a:latin typeface="Calibri"/>
                <a:cs typeface="Calibri"/>
              </a:rPr>
              <a:t>"If </a:t>
            </a:r>
            <a:r>
              <a:rPr sz="2200" b="1" dirty="0">
                <a:latin typeface="Calibri"/>
                <a:cs typeface="Calibri"/>
              </a:rPr>
              <a:t>you're</a:t>
            </a:r>
            <a:r>
              <a:rPr sz="2200" b="1" spc="15" dirty="0">
                <a:latin typeface="Calibri"/>
                <a:cs typeface="Calibri"/>
              </a:rPr>
              <a:t> </a:t>
            </a:r>
            <a:r>
              <a:rPr sz="2200" b="1" spc="60" dirty="0">
                <a:latin typeface="Calibri"/>
                <a:cs typeface="Calibri"/>
              </a:rPr>
              <a:t>not</a:t>
            </a:r>
            <a:r>
              <a:rPr sz="2200" b="1" spc="25" dirty="0">
                <a:latin typeface="Calibri"/>
                <a:cs typeface="Calibri"/>
              </a:rPr>
              <a:t> </a:t>
            </a:r>
            <a:r>
              <a:rPr sz="2200" b="1" spc="114" dirty="0">
                <a:latin typeface="Calibri"/>
                <a:cs typeface="Calibri"/>
              </a:rPr>
              <a:t>a</a:t>
            </a:r>
            <a:r>
              <a:rPr sz="2200" b="1" spc="20" dirty="0">
                <a:latin typeface="Calibri"/>
                <a:cs typeface="Calibri"/>
              </a:rPr>
              <a:t> </a:t>
            </a:r>
            <a:r>
              <a:rPr sz="2200" b="1" spc="125" dirty="0">
                <a:latin typeface="Calibri"/>
                <a:cs typeface="Calibri"/>
              </a:rPr>
              <a:t>cop,</a:t>
            </a:r>
            <a:r>
              <a:rPr sz="2200" b="1" spc="25" dirty="0">
                <a:latin typeface="Calibri"/>
                <a:cs typeface="Calibri"/>
              </a:rPr>
              <a:t> </a:t>
            </a:r>
            <a:r>
              <a:rPr sz="2200" b="1" spc="-10" dirty="0">
                <a:latin typeface="Calibri"/>
                <a:cs typeface="Calibri"/>
              </a:rPr>
              <a:t>yeah"</a:t>
            </a:r>
            <a:r>
              <a:rPr sz="2200" spc="-10" dirty="0">
                <a:latin typeface="Calibri"/>
                <a:cs typeface="Calibri"/>
              </a:rPr>
              <a:t>)</a:t>
            </a:r>
            <a:endParaRPr sz="2200">
              <a:latin typeface="Calibri"/>
              <a:cs typeface="Calibri"/>
            </a:endParaRPr>
          </a:p>
        </p:txBody>
      </p:sp>
    </p:spTree>
    <p:extLst>
      <p:ext uri="{BB962C8B-B14F-4D97-AF65-F5344CB8AC3E}">
        <p14:creationId xmlns:p14="http://schemas.microsoft.com/office/powerpoint/2010/main" val="3488751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1776095">
              <a:lnSpc>
                <a:spcPct val="100000"/>
              </a:lnSpc>
              <a:spcBef>
                <a:spcPts val="100"/>
              </a:spcBef>
            </a:pPr>
            <a:r>
              <a:rPr spc="-95" dirty="0"/>
              <a:t>Purported</a:t>
            </a:r>
            <a:r>
              <a:rPr spc="-145" dirty="0"/>
              <a:t> </a:t>
            </a:r>
            <a:r>
              <a:rPr spc="-25" dirty="0"/>
              <a:t>Legality:</a:t>
            </a:r>
            <a:r>
              <a:rPr spc="-140" dirty="0"/>
              <a:t> </a:t>
            </a:r>
            <a:r>
              <a:rPr spc="-10" dirty="0"/>
              <a:t>Delaware</a:t>
            </a:r>
          </a:p>
        </p:txBody>
      </p:sp>
      <p:sp>
        <p:nvSpPr>
          <p:cNvPr id="3" name="object 3"/>
          <p:cNvSpPr txBox="1"/>
          <p:nvPr/>
        </p:nvSpPr>
        <p:spPr>
          <a:xfrm>
            <a:off x="2059939" y="1981707"/>
            <a:ext cx="8021320" cy="4112260"/>
          </a:xfrm>
          <a:prstGeom prst="rect">
            <a:avLst/>
          </a:prstGeom>
        </p:spPr>
        <p:txBody>
          <a:bodyPr vert="horz" wrap="square" lIns="0" tIns="63500" rIns="0" bIns="0" rtlCol="0">
            <a:spAutoFit/>
          </a:bodyPr>
          <a:lstStyle/>
          <a:p>
            <a:pPr marL="241300" marR="17145" indent="-228600">
              <a:lnSpc>
                <a:spcPts val="3000"/>
              </a:lnSpc>
              <a:spcBef>
                <a:spcPts val="500"/>
              </a:spcBef>
              <a:buFont typeface="Arial"/>
              <a:buChar char="•"/>
              <a:tabLst>
                <a:tab pos="241300" algn="l"/>
              </a:tabLst>
            </a:pPr>
            <a:r>
              <a:rPr sz="2800" spc="110" dirty="0">
                <a:latin typeface="Calibri"/>
                <a:cs typeface="Calibri"/>
              </a:rPr>
              <a:t>One</a:t>
            </a:r>
            <a:r>
              <a:rPr sz="2800" spc="-20" dirty="0">
                <a:latin typeface="Calibri"/>
                <a:cs typeface="Calibri"/>
              </a:rPr>
              <a:t> </a:t>
            </a:r>
            <a:r>
              <a:rPr sz="2800" dirty="0">
                <a:latin typeface="Calibri"/>
                <a:cs typeface="Calibri"/>
              </a:rPr>
              <a:t>retailer</a:t>
            </a:r>
            <a:r>
              <a:rPr sz="2800" spc="-15" dirty="0">
                <a:latin typeface="Calibri"/>
                <a:cs typeface="Calibri"/>
              </a:rPr>
              <a:t> </a:t>
            </a:r>
            <a:r>
              <a:rPr sz="2800" spc="80" dirty="0">
                <a:latin typeface="Calibri"/>
                <a:cs typeface="Calibri"/>
              </a:rPr>
              <a:t>selling</a:t>
            </a:r>
            <a:r>
              <a:rPr sz="2800" spc="-10" dirty="0">
                <a:latin typeface="Calibri"/>
                <a:cs typeface="Calibri"/>
              </a:rPr>
              <a:t> </a:t>
            </a:r>
            <a:r>
              <a:rPr sz="2800" b="1" spc="95" dirty="0">
                <a:latin typeface="Calibri"/>
                <a:cs typeface="Calibri"/>
              </a:rPr>
              <a:t>only</a:t>
            </a:r>
            <a:r>
              <a:rPr sz="2800" b="1" spc="-15" dirty="0">
                <a:latin typeface="Calibri"/>
                <a:cs typeface="Calibri"/>
              </a:rPr>
              <a:t> </a:t>
            </a:r>
            <a:r>
              <a:rPr sz="2800" b="1" spc="120" dirty="0">
                <a:latin typeface="Calibri"/>
                <a:cs typeface="Calibri"/>
              </a:rPr>
              <a:t>Delta-</a:t>
            </a:r>
            <a:r>
              <a:rPr sz="2800" b="1" spc="55" dirty="0">
                <a:latin typeface="Calibri"/>
                <a:cs typeface="Calibri"/>
              </a:rPr>
              <a:t>9</a:t>
            </a:r>
            <a:r>
              <a:rPr sz="2800" b="1" spc="-10" dirty="0">
                <a:latin typeface="Calibri"/>
                <a:cs typeface="Calibri"/>
              </a:rPr>
              <a:t> </a:t>
            </a:r>
            <a:r>
              <a:rPr sz="2800" spc="85" dirty="0">
                <a:latin typeface="Calibri"/>
                <a:cs typeface="Calibri"/>
              </a:rPr>
              <a:t>products</a:t>
            </a:r>
            <a:r>
              <a:rPr sz="2800" spc="-15" dirty="0">
                <a:latin typeface="Calibri"/>
                <a:cs typeface="Calibri"/>
              </a:rPr>
              <a:t> </a:t>
            </a:r>
            <a:r>
              <a:rPr sz="2800" spc="125" dirty="0">
                <a:latin typeface="Calibri"/>
                <a:cs typeface="Calibri"/>
              </a:rPr>
              <a:t>said</a:t>
            </a:r>
            <a:r>
              <a:rPr sz="2800" spc="-10" dirty="0">
                <a:latin typeface="Calibri"/>
                <a:cs typeface="Calibri"/>
              </a:rPr>
              <a:t> </a:t>
            </a:r>
            <a:r>
              <a:rPr sz="2800" spc="-20" dirty="0">
                <a:latin typeface="Calibri"/>
                <a:cs typeface="Calibri"/>
              </a:rPr>
              <a:t>that </a:t>
            </a:r>
            <a:r>
              <a:rPr sz="2800" dirty="0">
                <a:latin typeface="Calibri"/>
                <a:cs typeface="Calibri"/>
              </a:rPr>
              <a:t>it</a:t>
            </a:r>
            <a:r>
              <a:rPr sz="2800" spc="-50" dirty="0">
                <a:latin typeface="Calibri"/>
                <a:cs typeface="Calibri"/>
              </a:rPr>
              <a:t> </a:t>
            </a:r>
            <a:r>
              <a:rPr sz="2800" spc="125" dirty="0">
                <a:latin typeface="Calibri"/>
                <a:cs typeface="Calibri"/>
              </a:rPr>
              <a:t>was</a:t>
            </a:r>
            <a:r>
              <a:rPr sz="2800" spc="-45" dirty="0">
                <a:latin typeface="Calibri"/>
                <a:cs typeface="Calibri"/>
              </a:rPr>
              <a:t> </a:t>
            </a:r>
            <a:r>
              <a:rPr sz="2800" dirty="0">
                <a:latin typeface="Calibri"/>
                <a:cs typeface="Calibri"/>
              </a:rPr>
              <a:t>the</a:t>
            </a:r>
            <a:r>
              <a:rPr sz="2800" spc="-40" dirty="0">
                <a:latin typeface="Calibri"/>
                <a:cs typeface="Calibri"/>
              </a:rPr>
              <a:t> </a:t>
            </a:r>
            <a:r>
              <a:rPr sz="2800" spc="50" dirty="0">
                <a:latin typeface="Calibri"/>
                <a:cs typeface="Calibri"/>
              </a:rPr>
              <a:t>only</a:t>
            </a:r>
            <a:r>
              <a:rPr sz="2800" spc="-55" dirty="0">
                <a:latin typeface="Calibri"/>
                <a:cs typeface="Calibri"/>
              </a:rPr>
              <a:t> </a:t>
            </a:r>
            <a:r>
              <a:rPr sz="2800" b="1" spc="125" dirty="0">
                <a:latin typeface="Calibri"/>
                <a:cs typeface="Calibri"/>
              </a:rPr>
              <a:t>legal</a:t>
            </a:r>
            <a:r>
              <a:rPr sz="2800" b="1" spc="-50" dirty="0">
                <a:latin typeface="Calibri"/>
                <a:cs typeface="Calibri"/>
              </a:rPr>
              <a:t> </a:t>
            </a:r>
            <a:r>
              <a:rPr sz="2800" spc="210" dirty="0">
                <a:latin typeface="Calibri"/>
                <a:cs typeface="Calibri"/>
              </a:rPr>
              <a:t>THC</a:t>
            </a:r>
            <a:r>
              <a:rPr sz="2800" spc="-40" dirty="0">
                <a:latin typeface="Calibri"/>
                <a:cs typeface="Calibri"/>
              </a:rPr>
              <a:t> </a:t>
            </a:r>
            <a:r>
              <a:rPr sz="2800" spc="60" dirty="0">
                <a:latin typeface="Calibri"/>
                <a:cs typeface="Calibri"/>
              </a:rPr>
              <a:t>product</a:t>
            </a:r>
            <a:endParaRPr sz="2800">
              <a:latin typeface="Calibri"/>
              <a:cs typeface="Calibri"/>
            </a:endParaRPr>
          </a:p>
          <a:p>
            <a:pPr marL="241300" marR="166370" indent="-228600">
              <a:lnSpc>
                <a:spcPct val="91100"/>
              </a:lnSpc>
              <a:spcBef>
                <a:spcPts val="880"/>
              </a:spcBef>
              <a:buFont typeface="Arial"/>
              <a:buChar char="•"/>
              <a:tabLst>
                <a:tab pos="241300" algn="l"/>
              </a:tabLst>
            </a:pPr>
            <a:r>
              <a:rPr sz="2800" dirty="0">
                <a:latin typeface="Calibri"/>
                <a:cs typeface="Calibri"/>
              </a:rPr>
              <a:t>A</a:t>
            </a:r>
            <a:r>
              <a:rPr sz="2800" spc="25" dirty="0">
                <a:latin typeface="Calibri"/>
                <a:cs typeface="Calibri"/>
              </a:rPr>
              <a:t> </a:t>
            </a:r>
            <a:r>
              <a:rPr sz="2800" dirty="0">
                <a:latin typeface="Calibri"/>
                <a:cs typeface="Calibri"/>
              </a:rPr>
              <a:t>different</a:t>
            </a:r>
            <a:r>
              <a:rPr sz="2800" spc="15" dirty="0">
                <a:latin typeface="Calibri"/>
                <a:cs typeface="Calibri"/>
              </a:rPr>
              <a:t> </a:t>
            </a:r>
            <a:r>
              <a:rPr sz="2800" dirty="0">
                <a:latin typeface="Calibri"/>
                <a:cs typeface="Calibri"/>
              </a:rPr>
              <a:t>retailer</a:t>
            </a:r>
            <a:r>
              <a:rPr sz="2800" spc="25" dirty="0">
                <a:latin typeface="Calibri"/>
                <a:cs typeface="Calibri"/>
              </a:rPr>
              <a:t> </a:t>
            </a:r>
            <a:r>
              <a:rPr sz="2800" spc="65" dirty="0">
                <a:latin typeface="Calibri"/>
                <a:cs typeface="Calibri"/>
              </a:rPr>
              <a:t>stated</a:t>
            </a:r>
            <a:r>
              <a:rPr sz="2800" spc="35" dirty="0">
                <a:latin typeface="Calibri"/>
                <a:cs typeface="Calibri"/>
              </a:rPr>
              <a:t> </a:t>
            </a:r>
            <a:r>
              <a:rPr sz="2800" dirty="0">
                <a:latin typeface="Calibri"/>
                <a:cs typeface="Calibri"/>
              </a:rPr>
              <a:t>the</a:t>
            </a:r>
            <a:r>
              <a:rPr sz="2800" spc="25" dirty="0">
                <a:latin typeface="Calibri"/>
                <a:cs typeface="Calibri"/>
              </a:rPr>
              <a:t> </a:t>
            </a:r>
            <a:r>
              <a:rPr sz="2800" spc="65" dirty="0">
                <a:latin typeface="Calibri"/>
                <a:cs typeface="Calibri"/>
              </a:rPr>
              <a:t>opposite:</a:t>
            </a:r>
            <a:r>
              <a:rPr sz="2800" spc="40" dirty="0">
                <a:latin typeface="Calibri"/>
                <a:cs typeface="Calibri"/>
              </a:rPr>
              <a:t> </a:t>
            </a:r>
            <a:r>
              <a:rPr sz="2800" b="1" spc="120" dirty="0">
                <a:latin typeface="Calibri"/>
                <a:cs typeface="Calibri"/>
              </a:rPr>
              <a:t>Delta-</a:t>
            </a:r>
            <a:r>
              <a:rPr sz="2800" b="1" spc="5" dirty="0">
                <a:latin typeface="Calibri"/>
                <a:cs typeface="Calibri"/>
              </a:rPr>
              <a:t>9 </a:t>
            </a:r>
            <a:r>
              <a:rPr sz="2800" b="1" spc="245" dirty="0">
                <a:latin typeface="Calibri"/>
                <a:cs typeface="Calibri"/>
              </a:rPr>
              <a:t>THC</a:t>
            </a:r>
            <a:r>
              <a:rPr sz="2800" b="1" spc="-45" dirty="0">
                <a:latin typeface="Calibri"/>
                <a:cs typeface="Calibri"/>
              </a:rPr>
              <a:t> </a:t>
            </a:r>
            <a:r>
              <a:rPr sz="2800" spc="85" dirty="0">
                <a:latin typeface="Calibri"/>
                <a:cs typeface="Calibri"/>
              </a:rPr>
              <a:t>products</a:t>
            </a:r>
            <a:r>
              <a:rPr sz="2800" spc="-35" dirty="0">
                <a:latin typeface="Calibri"/>
                <a:cs typeface="Calibri"/>
              </a:rPr>
              <a:t> </a:t>
            </a:r>
            <a:r>
              <a:rPr sz="2800" dirty="0">
                <a:latin typeface="Calibri"/>
                <a:cs typeface="Calibri"/>
              </a:rPr>
              <a:t>were</a:t>
            </a:r>
            <a:r>
              <a:rPr sz="2800" spc="-35" dirty="0">
                <a:latin typeface="Calibri"/>
                <a:cs typeface="Calibri"/>
              </a:rPr>
              <a:t> </a:t>
            </a:r>
            <a:r>
              <a:rPr sz="2800" dirty="0">
                <a:latin typeface="Calibri"/>
                <a:cs typeface="Calibri"/>
              </a:rPr>
              <a:t>the</a:t>
            </a:r>
            <a:r>
              <a:rPr sz="2800" spc="-40" dirty="0">
                <a:latin typeface="Calibri"/>
                <a:cs typeface="Calibri"/>
              </a:rPr>
              <a:t> </a:t>
            </a:r>
            <a:r>
              <a:rPr sz="2800" b="1" spc="95" dirty="0">
                <a:latin typeface="Calibri"/>
                <a:cs typeface="Calibri"/>
              </a:rPr>
              <a:t>only</a:t>
            </a:r>
            <a:r>
              <a:rPr sz="2800" b="1" spc="-30" dirty="0">
                <a:latin typeface="Calibri"/>
                <a:cs typeface="Calibri"/>
              </a:rPr>
              <a:t> </a:t>
            </a:r>
            <a:r>
              <a:rPr sz="2800" b="1" spc="120" dirty="0">
                <a:latin typeface="Calibri"/>
                <a:cs typeface="Calibri"/>
              </a:rPr>
              <a:t>illegal</a:t>
            </a:r>
            <a:r>
              <a:rPr sz="2800" b="1" spc="-40" dirty="0">
                <a:latin typeface="Calibri"/>
                <a:cs typeface="Calibri"/>
              </a:rPr>
              <a:t> </a:t>
            </a:r>
            <a:r>
              <a:rPr sz="2800" dirty="0">
                <a:latin typeface="Calibri"/>
                <a:cs typeface="Calibri"/>
              </a:rPr>
              <a:t>to</a:t>
            </a:r>
            <a:r>
              <a:rPr sz="2800" spc="-30" dirty="0">
                <a:latin typeface="Calibri"/>
                <a:cs typeface="Calibri"/>
              </a:rPr>
              <a:t> </a:t>
            </a:r>
            <a:r>
              <a:rPr sz="2800" spc="125" dirty="0">
                <a:latin typeface="Calibri"/>
                <a:cs typeface="Calibri"/>
              </a:rPr>
              <a:t>sell</a:t>
            </a:r>
            <a:r>
              <a:rPr sz="2800" spc="-45" dirty="0">
                <a:latin typeface="Calibri"/>
                <a:cs typeface="Calibri"/>
              </a:rPr>
              <a:t> </a:t>
            </a:r>
            <a:r>
              <a:rPr sz="2800" spc="-10" dirty="0">
                <a:latin typeface="Calibri"/>
                <a:cs typeface="Calibri"/>
              </a:rPr>
              <a:t>(they </a:t>
            </a:r>
            <a:r>
              <a:rPr sz="2800" spc="120" dirty="0">
                <a:latin typeface="Calibri"/>
                <a:cs typeface="Calibri"/>
              </a:rPr>
              <a:t>sold</a:t>
            </a:r>
            <a:r>
              <a:rPr sz="2800" spc="-20" dirty="0">
                <a:latin typeface="Calibri"/>
                <a:cs typeface="Calibri"/>
              </a:rPr>
              <a:t> </a:t>
            </a:r>
            <a:r>
              <a:rPr sz="2800" dirty="0">
                <a:latin typeface="Calibri"/>
                <a:cs typeface="Calibri"/>
              </a:rPr>
              <a:t>everything</a:t>
            </a:r>
            <a:r>
              <a:rPr sz="2800" spc="-15" dirty="0">
                <a:latin typeface="Calibri"/>
                <a:cs typeface="Calibri"/>
              </a:rPr>
              <a:t> </a:t>
            </a:r>
            <a:r>
              <a:rPr sz="2800" spc="105" dirty="0">
                <a:latin typeface="Calibri"/>
                <a:cs typeface="Calibri"/>
              </a:rPr>
              <a:t>else:</a:t>
            </a:r>
            <a:r>
              <a:rPr sz="2800" spc="-20" dirty="0">
                <a:latin typeface="Calibri"/>
                <a:cs typeface="Calibri"/>
              </a:rPr>
              <a:t> </a:t>
            </a:r>
            <a:r>
              <a:rPr sz="2800" spc="110" dirty="0">
                <a:latin typeface="Calibri"/>
                <a:cs typeface="Calibri"/>
              </a:rPr>
              <a:t>D8,</a:t>
            </a:r>
            <a:r>
              <a:rPr sz="2800" spc="-20" dirty="0">
                <a:latin typeface="Calibri"/>
                <a:cs typeface="Calibri"/>
              </a:rPr>
              <a:t> </a:t>
            </a:r>
            <a:r>
              <a:rPr sz="2800" spc="100" dirty="0">
                <a:latin typeface="Calibri"/>
                <a:cs typeface="Calibri"/>
              </a:rPr>
              <a:t>D10,</a:t>
            </a:r>
            <a:r>
              <a:rPr sz="2800" spc="-20" dirty="0">
                <a:latin typeface="Calibri"/>
                <a:cs typeface="Calibri"/>
              </a:rPr>
              <a:t> </a:t>
            </a:r>
            <a:r>
              <a:rPr sz="2800" spc="220" dirty="0">
                <a:latin typeface="Calibri"/>
                <a:cs typeface="Calibri"/>
              </a:rPr>
              <a:t>HHC,</a:t>
            </a:r>
            <a:r>
              <a:rPr sz="2800" spc="-20" dirty="0">
                <a:latin typeface="Calibri"/>
                <a:cs typeface="Calibri"/>
              </a:rPr>
              <a:t> </a:t>
            </a:r>
            <a:r>
              <a:rPr sz="2800" spc="155" dirty="0">
                <a:latin typeface="Calibri"/>
                <a:cs typeface="Calibri"/>
              </a:rPr>
              <a:t>THCA,</a:t>
            </a:r>
            <a:r>
              <a:rPr sz="2800" spc="-20" dirty="0">
                <a:latin typeface="Calibri"/>
                <a:cs typeface="Calibri"/>
              </a:rPr>
              <a:t> </a:t>
            </a:r>
            <a:r>
              <a:rPr sz="2800" spc="140" dirty="0">
                <a:latin typeface="Calibri"/>
                <a:cs typeface="Calibri"/>
              </a:rPr>
              <a:t>THCO)</a:t>
            </a:r>
            <a:endParaRPr sz="2800">
              <a:latin typeface="Calibri"/>
              <a:cs typeface="Calibri"/>
            </a:endParaRPr>
          </a:p>
          <a:p>
            <a:pPr marL="241300" marR="5080" indent="-228600">
              <a:lnSpc>
                <a:spcPts val="3000"/>
              </a:lnSpc>
              <a:spcBef>
                <a:spcPts val="1025"/>
              </a:spcBef>
              <a:buFont typeface="Arial"/>
              <a:buChar char="•"/>
              <a:tabLst>
                <a:tab pos="241300" algn="l"/>
              </a:tabLst>
            </a:pPr>
            <a:r>
              <a:rPr sz="2800" dirty="0">
                <a:latin typeface="Calibri"/>
                <a:cs typeface="Calibri"/>
              </a:rPr>
              <a:t>A</a:t>
            </a:r>
            <a:r>
              <a:rPr sz="2800" spc="25" dirty="0">
                <a:latin typeface="Calibri"/>
                <a:cs typeface="Calibri"/>
              </a:rPr>
              <a:t> </a:t>
            </a:r>
            <a:r>
              <a:rPr sz="2800" dirty="0">
                <a:latin typeface="Calibri"/>
                <a:cs typeface="Calibri"/>
              </a:rPr>
              <a:t>third</a:t>
            </a:r>
            <a:r>
              <a:rPr sz="2800" spc="35" dirty="0">
                <a:latin typeface="Calibri"/>
                <a:cs typeface="Calibri"/>
              </a:rPr>
              <a:t> </a:t>
            </a:r>
            <a:r>
              <a:rPr sz="2800" spc="75" dirty="0">
                <a:latin typeface="Calibri"/>
                <a:cs typeface="Calibri"/>
              </a:rPr>
              <a:t>Delaware</a:t>
            </a:r>
            <a:r>
              <a:rPr sz="2800" spc="25" dirty="0">
                <a:latin typeface="Calibri"/>
                <a:cs typeface="Calibri"/>
              </a:rPr>
              <a:t> </a:t>
            </a:r>
            <a:r>
              <a:rPr sz="2800" dirty="0">
                <a:latin typeface="Calibri"/>
                <a:cs typeface="Calibri"/>
              </a:rPr>
              <a:t>retailer</a:t>
            </a:r>
            <a:r>
              <a:rPr sz="2800" spc="30" dirty="0">
                <a:latin typeface="Calibri"/>
                <a:cs typeface="Calibri"/>
              </a:rPr>
              <a:t> </a:t>
            </a:r>
            <a:r>
              <a:rPr sz="2800" dirty="0">
                <a:latin typeface="Calibri"/>
                <a:cs typeface="Calibri"/>
              </a:rPr>
              <a:t>reported</a:t>
            </a:r>
            <a:r>
              <a:rPr sz="2800" spc="30" dirty="0">
                <a:latin typeface="Calibri"/>
                <a:cs typeface="Calibri"/>
              </a:rPr>
              <a:t> </a:t>
            </a:r>
            <a:r>
              <a:rPr sz="2800" spc="80" dirty="0">
                <a:latin typeface="Calibri"/>
                <a:cs typeface="Calibri"/>
              </a:rPr>
              <a:t>selling</a:t>
            </a:r>
            <a:r>
              <a:rPr sz="2800" spc="45" dirty="0">
                <a:latin typeface="Calibri"/>
                <a:cs typeface="Calibri"/>
              </a:rPr>
              <a:t> </a:t>
            </a:r>
            <a:r>
              <a:rPr sz="2800" b="1" spc="70" dirty="0">
                <a:latin typeface="Calibri"/>
                <a:cs typeface="Calibri"/>
              </a:rPr>
              <a:t>only </a:t>
            </a:r>
            <a:r>
              <a:rPr sz="2800" b="1" spc="120" dirty="0">
                <a:latin typeface="Calibri"/>
                <a:cs typeface="Calibri"/>
              </a:rPr>
              <a:t>Delta-</a:t>
            </a:r>
            <a:r>
              <a:rPr sz="2800" b="1" spc="55" dirty="0">
                <a:latin typeface="Calibri"/>
                <a:cs typeface="Calibri"/>
              </a:rPr>
              <a:t>9</a:t>
            </a:r>
            <a:r>
              <a:rPr sz="2800" b="1" spc="-55" dirty="0">
                <a:latin typeface="Calibri"/>
                <a:cs typeface="Calibri"/>
              </a:rPr>
              <a:t> </a:t>
            </a:r>
            <a:r>
              <a:rPr sz="2800" b="1" spc="245" dirty="0">
                <a:latin typeface="Calibri"/>
                <a:cs typeface="Calibri"/>
              </a:rPr>
              <a:t>THC</a:t>
            </a:r>
            <a:r>
              <a:rPr sz="2800" b="1" spc="-50" dirty="0">
                <a:latin typeface="Calibri"/>
                <a:cs typeface="Calibri"/>
              </a:rPr>
              <a:t> </a:t>
            </a:r>
            <a:r>
              <a:rPr sz="2800" b="1" spc="150" dirty="0">
                <a:latin typeface="Calibri"/>
                <a:cs typeface="Calibri"/>
              </a:rPr>
              <a:t>vapes</a:t>
            </a:r>
            <a:r>
              <a:rPr sz="2800" b="1" spc="-45" dirty="0">
                <a:latin typeface="Calibri"/>
                <a:cs typeface="Calibri"/>
              </a:rPr>
              <a:t> </a:t>
            </a:r>
            <a:r>
              <a:rPr sz="2800" b="1" spc="130" dirty="0">
                <a:latin typeface="Calibri"/>
                <a:cs typeface="Calibri"/>
              </a:rPr>
              <a:t>and</a:t>
            </a:r>
            <a:r>
              <a:rPr sz="2800" b="1" spc="-50" dirty="0">
                <a:latin typeface="Calibri"/>
                <a:cs typeface="Calibri"/>
              </a:rPr>
              <a:t> </a:t>
            </a:r>
            <a:r>
              <a:rPr sz="2800" b="1" spc="330" dirty="0">
                <a:latin typeface="Calibri"/>
                <a:cs typeface="Calibri"/>
              </a:rPr>
              <a:t>HHC</a:t>
            </a:r>
            <a:r>
              <a:rPr sz="2800" b="1" spc="-50" dirty="0">
                <a:latin typeface="Calibri"/>
                <a:cs typeface="Calibri"/>
              </a:rPr>
              <a:t> </a:t>
            </a:r>
            <a:r>
              <a:rPr sz="2800" b="1" spc="140" dirty="0">
                <a:latin typeface="Calibri"/>
                <a:cs typeface="Calibri"/>
              </a:rPr>
              <a:t>vapes</a:t>
            </a:r>
            <a:r>
              <a:rPr sz="2800" spc="140" dirty="0">
                <a:latin typeface="Calibri"/>
                <a:cs typeface="Calibri"/>
              </a:rPr>
              <a:t>,</a:t>
            </a:r>
            <a:r>
              <a:rPr sz="2800" spc="-50" dirty="0">
                <a:latin typeface="Calibri"/>
                <a:cs typeface="Calibri"/>
              </a:rPr>
              <a:t> </a:t>
            </a:r>
            <a:r>
              <a:rPr sz="2800" spc="140" dirty="0">
                <a:latin typeface="Calibri"/>
                <a:cs typeface="Calibri"/>
              </a:rPr>
              <a:t>because</a:t>
            </a:r>
            <a:r>
              <a:rPr sz="2800" spc="-45" dirty="0">
                <a:latin typeface="Calibri"/>
                <a:cs typeface="Calibri"/>
              </a:rPr>
              <a:t> </a:t>
            </a:r>
            <a:r>
              <a:rPr sz="2800" spc="-20" dirty="0">
                <a:latin typeface="Calibri"/>
                <a:cs typeface="Calibri"/>
              </a:rPr>
              <a:t>they </a:t>
            </a:r>
            <a:r>
              <a:rPr sz="2800" dirty="0">
                <a:latin typeface="Calibri"/>
                <a:cs typeface="Calibri"/>
              </a:rPr>
              <a:t>were</a:t>
            </a:r>
            <a:r>
              <a:rPr sz="2800" spc="60" dirty="0">
                <a:latin typeface="Calibri"/>
                <a:cs typeface="Calibri"/>
              </a:rPr>
              <a:t> </a:t>
            </a:r>
            <a:r>
              <a:rPr sz="2800" dirty="0">
                <a:latin typeface="Calibri"/>
                <a:cs typeface="Calibri"/>
              </a:rPr>
              <a:t>purportedly</a:t>
            </a:r>
            <a:r>
              <a:rPr sz="2800" spc="60" dirty="0">
                <a:latin typeface="Calibri"/>
                <a:cs typeface="Calibri"/>
              </a:rPr>
              <a:t> </a:t>
            </a:r>
            <a:r>
              <a:rPr sz="2800" dirty="0">
                <a:latin typeface="Calibri"/>
                <a:cs typeface="Calibri"/>
              </a:rPr>
              <a:t>the</a:t>
            </a:r>
            <a:r>
              <a:rPr sz="2800" spc="60" dirty="0">
                <a:latin typeface="Calibri"/>
                <a:cs typeface="Calibri"/>
              </a:rPr>
              <a:t> </a:t>
            </a:r>
            <a:r>
              <a:rPr sz="2800" dirty="0">
                <a:latin typeface="Calibri"/>
                <a:cs typeface="Calibri"/>
              </a:rPr>
              <a:t>only</a:t>
            </a:r>
            <a:r>
              <a:rPr sz="2800" spc="65" dirty="0">
                <a:latin typeface="Calibri"/>
                <a:cs typeface="Calibri"/>
              </a:rPr>
              <a:t> </a:t>
            </a:r>
            <a:r>
              <a:rPr sz="2800" spc="80" dirty="0">
                <a:latin typeface="Calibri"/>
                <a:cs typeface="Calibri"/>
              </a:rPr>
              <a:t>legal</a:t>
            </a:r>
            <a:r>
              <a:rPr sz="2800" spc="55" dirty="0">
                <a:latin typeface="Calibri"/>
                <a:cs typeface="Calibri"/>
              </a:rPr>
              <a:t> </a:t>
            </a:r>
            <a:r>
              <a:rPr sz="2800" spc="90" dirty="0">
                <a:latin typeface="Calibri"/>
                <a:cs typeface="Calibri"/>
              </a:rPr>
              <a:t>products</a:t>
            </a:r>
            <a:r>
              <a:rPr sz="2800" spc="65" dirty="0">
                <a:latin typeface="Calibri"/>
                <a:cs typeface="Calibri"/>
              </a:rPr>
              <a:t> </a:t>
            </a:r>
            <a:r>
              <a:rPr sz="2800" dirty="0">
                <a:latin typeface="Calibri"/>
                <a:cs typeface="Calibri"/>
              </a:rPr>
              <a:t>to</a:t>
            </a:r>
            <a:r>
              <a:rPr sz="2800" spc="70" dirty="0">
                <a:latin typeface="Calibri"/>
                <a:cs typeface="Calibri"/>
              </a:rPr>
              <a:t> </a:t>
            </a:r>
            <a:r>
              <a:rPr sz="2800" spc="105" dirty="0">
                <a:latin typeface="Calibri"/>
                <a:cs typeface="Calibri"/>
              </a:rPr>
              <a:t>sell</a:t>
            </a:r>
            <a:endParaRPr sz="2800">
              <a:latin typeface="Calibri"/>
              <a:cs typeface="Calibri"/>
            </a:endParaRPr>
          </a:p>
          <a:p>
            <a:pPr marL="697230" marR="1083945" lvl="1" indent="-227329">
              <a:lnSpc>
                <a:spcPts val="2590"/>
              </a:lnSpc>
              <a:spcBef>
                <a:spcPts val="545"/>
              </a:spcBef>
              <a:buFont typeface="Arial"/>
              <a:buChar char="•"/>
              <a:tabLst>
                <a:tab pos="698500" algn="l"/>
              </a:tabLst>
            </a:pPr>
            <a:r>
              <a:rPr sz="2400" spc="-40" dirty="0">
                <a:latin typeface="Calibri"/>
                <a:cs typeface="Calibri"/>
              </a:rPr>
              <a:t>Met</a:t>
            </a:r>
            <a:r>
              <a:rPr sz="2400" spc="-20" dirty="0">
                <a:latin typeface="Calibri"/>
                <a:cs typeface="Calibri"/>
              </a:rPr>
              <a:t> </a:t>
            </a:r>
            <a:r>
              <a:rPr sz="2400" dirty="0">
                <a:latin typeface="Calibri"/>
                <a:cs typeface="Calibri"/>
              </a:rPr>
              <a:t>the</a:t>
            </a:r>
            <a:r>
              <a:rPr sz="2400" spc="-20" dirty="0">
                <a:latin typeface="Calibri"/>
                <a:cs typeface="Calibri"/>
              </a:rPr>
              <a:t> </a:t>
            </a:r>
            <a:r>
              <a:rPr sz="2400" spc="114" dirty="0">
                <a:latin typeface="Calibri"/>
                <a:cs typeface="Calibri"/>
              </a:rPr>
              <a:t>0.3%</a:t>
            </a:r>
            <a:r>
              <a:rPr sz="2400" spc="-15" dirty="0">
                <a:latin typeface="Calibri"/>
                <a:cs typeface="Calibri"/>
              </a:rPr>
              <a:t> </a:t>
            </a:r>
            <a:r>
              <a:rPr sz="2400" spc="180" dirty="0">
                <a:latin typeface="Calibri"/>
                <a:cs typeface="Calibri"/>
              </a:rPr>
              <a:t>THC</a:t>
            </a:r>
            <a:r>
              <a:rPr sz="2400" spc="-20" dirty="0">
                <a:latin typeface="Calibri"/>
                <a:cs typeface="Calibri"/>
              </a:rPr>
              <a:t> </a:t>
            </a:r>
            <a:r>
              <a:rPr sz="2400" dirty="0">
                <a:latin typeface="Calibri"/>
                <a:cs typeface="Calibri"/>
              </a:rPr>
              <a:t>by</a:t>
            </a:r>
            <a:r>
              <a:rPr sz="2400" spc="-15" dirty="0">
                <a:latin typeface="Calibri"/>
                <a:cs typeface="Calibri"/>
              </a:rPr>
              <a:t> </a:t>
            </a:r>
            <a:r>
              <a:rPr sz="2400" dirty="0">
                <a:latin typeface="Calibri"/>
                <a:cs typeface="Calibri"/>
              </a:rPr>
              <a:t>weight</a:t>
            </a:r>
            <a:r>
              <a:rPr sz="2400" spc="-20" dirty="0">
                <a:latin typeface="Calibri"/>
                <a:cs typeface="Calibri"/>
              </a:rPr>
              <a:t> </a:t>
            </a:r>
            <a:r>
              <a:rPr sz="2400" spc="50" dirty="0">
                <a:latin typeface="Calibri"/>
                <a:cs typeface="Calibri"/>
              </a:rPr>
              <a:t>threshold,</a:t>
            </a:r>
            <a:r>
              <a:rPr sz="2400" spc="-15" dirty="0">
                <a:latin typeface="Calibri"/>
                <a:cs typeface="Calibri"/>
              </a:rPr>
              <a:t> </a:t>
            </a:r>
            <a:r>
              <a:rPr sz="2400" spc="50" dirty="0">
                <a:latin typeface="Calibri"/>
                <a:cs typeface="Calibri"/>
              </a:rPr>
              <a:t>whereas 	</a:t>
            </a:r>
            <a:r>
              <a:rPr sz="2400" spc="100" dirty="0">
                <a:latin typeface="Calibri"/>
                <a:cs typeface="Calibri"/>
              </a:rPr>
              <a:t>claimed</a:t>
            </a:r>
            <a:r>
              <a:rPr sz="2400" spc="-30" dirty="0">
                <a:latin typeface="Calibri"/>
                <a:cs typeface="Calibri"/>
              </a:rPr>
              <a:t> </a:t>
            </a:r>
            <a:r>
              <a:rPr sz="2400" spc="80" dirty="0">
                <a:latin typeface="Calibri"/>
                <a:cs typeface="Calibri"/>
              </a:rPr>
              <a:t>edibles</a:t>
            </a:r>
            <a:r>
              <a:rPr sz="2400" spc="-35" dirty="0">
                <a:latin typeface="Calibri"/>
                <a:cs typeface="Calibri"/>
              </a:rPr>
              <a:t> </a:t>
            </a:r>
            <a:r>
              <a:rPr sz="2400" dirty="0">
                <a:latin typeface="Calibri"/>
                <a:cs typeface="Calibri"/>
              </a:rPr>
              <a:t>were</a:t>
            </a:r>
            <a:r>
              <a:rPr sz="2400" spc="-35" dirty="0">
                <a:latin typeface="Calibri"/>
                <a:cs typeface="Calibri"/>
              </a:rPr>
              <a:t> </a:t>
            </a:r>
            <a:r>
              <a:rPr sz="2400" spc="85" dirty="0">
                <a:latin typeface="Calibri"/>
                <a:cs typeface="Calibri"/>
              </a:rPr>
              <a:t>mislabeled</a:t>
            </a:r>
            <a:r>
              <a:rPr sz="2400" spc="-25" dirty="0">
                <a:latin typeface="Calibri"/>
                <a:cs typeface="Calibri"/>
              </a:rPr>
              <a:t> </a:t>
            </a:r>
            <a:r>
              <a:rPr sz="2400" dirty="0">
                <a:latin typeface="Calibri"/>
                <a:cs typeface="Calibri"/>
              </a:rPr>
              <a:t>in</a:t>
            </a:r>
            <a:r>
              <a:rPr sz="2400" spc="-30" dirty="0">
                <a:latin typeface="Calibri"/>
                <a:cs typeface="Calibri"/>
              </a:rPr>
              <a:t> </a:t>
            </a:r>
            <a:r>
              <a:rPr sz="2400" spc="65" dirty="0">
                <a:latin typeface="Calibri"/>
                <a:cs typeface="Calibri"/>
              </a:rPr>
              <a:t>this</a:t>
            </a:r>
            <a:r>
              <a:rPr sz="2400" spc="-35" dirty="0">
                <a:latin typeface="Calibri"/>
                <a:cs typeface="Calibri"/>
              </a:rPr>
              <a:t> </a:t>
            </a:r>
            <a:r>
              <a:rPr sz="2400" spc="-10" dirty="0">
                <a:latin typeface="Calibri"/>
                <a:cs typeface="Calibri"/>
              </a:rPr>
              <a:t>regard</a:t>
            </a:r>
            <a:endParaRPr sz="2400">
              <a:latin typeface="Calibri"/>
              <a:cs typeface="Calibri"/>
            </a:endParaRPr>
          </a:p>
        </p:txBody>
      </p:sp>
    </p:spTree>
    <p:extLst>
      <p:ext uri="{BB962C8B-B14F-4D97-AF65-F5344CB8AC3E}">
        <p14:creationId xmlns:p14="http://schemas.microsoft.com/office/powerpoint/2010/main" val="3608854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1339" y="763524"/>
            <a:ext cx="5193665" cy="695960"/>
          </a:xfrm>
          <a:prstGeom prst="rect">
            <a:avLst/>
          </a:prstGeom>
        </p:spPr>
        <p:txBody>
          <a:bodyPr vert="horz" wrap="square" lIns="0" tIns="12700" rIns="0" bIns="0" rtlCol="0">
            <a:spAutoFit/>
          </a:bodyPr>
          <a:lstStyle/>
          <a:p>
            <a:pPr marL="12700">
              <a:lnSpc>
                <a:spcPct val="100000"/>
              </a:lnSpc>
              <a:spcBef>
                <a:spcPts val="100"/>
              </a:spcBef>
            </a:pPr>
            <a:r>
              <a:rPr spc="-70" dirty="0"/>
              <a:t>Why</a:t>
            </a:r>
            <a:r>
              <a:rPr spc="-125" dirty="0"/>
              <a:t> </a:t>
            </a:r>
            <a:r>
              <a:rPr spc="-150" dirty="0"/>
              <a:t>Marketing</a:t>
            </a:r>
            <a:r>
              <a:rPr spc="-120" dirty="0"/>
              <a:t> </a:t>
            </a:r>
            <a:r>
              <a:rPr spc="-65" dirty="0"/>
              <a:t>Matters</a:t>
            </a:r>
          </a:p>
        </p:txBody>
      </p:sp>
      <p:sp>
        <p:nvSpPr>
          <p:cNvPr id="3" name="object 3"/>
          <p:cNvSpPr txBox="1"/>
          <p:nvPr/>
        </p:nvSpPr>
        <p:spPr>
          <a:xfrm>
            <a:off x="1602739" y="1708404"/>
            <a:ext cx="9482455" cy="4451350"/>
          </a:xfrm>
          <a:prstGeom prst="rect">
            <a:avLst/>
          </a:prstGeom>
        </p:spPr>
        <p:txBody>
          <a:bodyPr vert="horz" wrap="square" lIns="0" tIns="12700" rIns="0" bIns="0" rtlCol="0">
            <a:spAutoFit/>
          </a:bodyPr>
          <a:lstStyle/>
          <a:p>
            <a:pPr marL="240665" indent="-227965">
              <a:lnSpc>
                <a:spcPct val="100000"/>
              </a:lnSpc>
              <a:spcBef>
                <a:spcPts val="100"/>
              </a:spcBef>
              <a:buFont typeface="Arial"/>
              <a:buChar char="•"/>
              <a:tabLst>
                <a:tab pos="240665" algn="l"/>
              </a:tabLst>
            </a:pPr>
            <a:r>
              <a:rPr sz="3200" spc="175" dirty="0">
                <a:latin typeface="Calibri"/>
                <a:cs typeface="Calibri"/>
              </a:rPr>
              <a:t>Shapes</a:t>
            </a:r>
            <a:r>
              <a:rPr sz="3200" spc="-75" dirty="0">
                <a:latin typeface="Calibri"/>
                <a:cs typeface="Calibri"/>
              </a:rPr>
              <a:t> </a:t>
            </a:r>
            <a:r>
              <a:rPr sz="3200" spc="155" dirty="0">
                <a:latin typeface="Calibri"/>
                <a:cs typeface="Calibri"/>
              </a:rPr>
              <a:t>social</a:t>
            </a:r>
            <a:r>
              <a:rPr sz="3200" spc="-60" dirty="0">
                <a:latin typeface="Calibri"/>
                <a:cs typeface="Calibri"/>
              </a:rPr>
              <a:t> </a:t>
            </a:r>
            <a:r>
              <a:rPr sz="3200" spc="105" dirty="0">
                <a:latin typeface="Calibri"/>
                <a:cs typeface="Calibri"/>
              </a:rPr>
              <a:t>norms</a:t>
            </a:r>
            <a:r>
              <a:rPr sz="3200" spc="-70" dirty="0">
                <a:latin typeface="Calibri"/>
                <a:cs typeface="Calibri"/>
              </a:rPr>
              <a:t> </a:t>
            </a:r>
            <a:r>
              <a:rPr sz="3200" spc="105" dirty="0">
                <a:latin typeface="Calibri"/>
                <a:cs typeface="Calibri"/>
              </a:rPr>
              <a:t>and</a:t>
            </a:r>
            <a:r>
              <a:rPr sz="3200" spc="-60" dirty="0">
                <a:latin typeface="Calibri"/>
                <a:cs typeface="Calibri"/>
              </a:rPr>
              <a:t> </a:t>
            </a:r>
            <a:r>
              <a:rPr sz="3200" spc="80" dirty="0">
                <a:latin typeface="Calibri"/>
                <a:cs typeface="Calibri"/>
              </a:rPr>
              <a:t>perceptions</a:t>
            </a:r>
            <a:endParaRPr sz="3200">
              <a:latin typeface="Calibri"/>
              <a:cs typeface="Calibri"/>
            </a:endParaRPr>
          </a:p>
          <a:p>
            <a:pPr marL="227965" marR="5080" lvl="1" indent="-227965" algn="r">
              <a:lnSpc>
                <a:spcPct val="100000"/>
              </a:lnSpc>
              <a:spcBef>
                <a:spcPts val="160"/>
              </a:spcBef>
              <a:buFont typeface="Arial"/>
              <a:buChar char="•"/>
              <a:tabLst>
                <a:tab pos="227965" algn="l"/>
              </a:tabLst>
            </a:pPr>
            <a:r>
              <a:rPr sz="2800" dirty="0">
                <a:latin typeface="Calibri"/>
                <a:cs typeface="Calibri"/>
              </a:rPr>
              <a:t>Make</a:t>
            </a:r>
            <a:r>
              <a:rPr sz="2800" spc="5" dirty="0">
                <a:latin typeface="Calibri"/>
                <a:cs typeface="Calibri"/>
              </a:rPr>
              <a:t> </a:t>
            </a:r>
            <a:r>
              <a:rPr sz="2800" spc="135" dirty="0">
                <a:latin typeface="Calibri"/>
                <a:cs typeface="Calibri"/>
              </a:rPr>
              <a:t>substances</a:t>
            </a:r>
            <a:r>
              <a:rPr sz="2800" spc="5" dirty="0">
                <a:latin typeface="Calibri"/>
                <a:cs typeface="Calibri"/>
              </a:rPr>
              <a:t> </a:t>
            </a:r>
            <a:r>
              <a:rPr sz="2800" dirty="0">
                <a:latin typeface="Calibri"/>
                <a:cs typeface="Calibri"/>
              </a:rPr>
              <a:t>more</a:t>
            </a:r>
            <a:r>
              <a:rPr sz="2800" spc="5" dirty="0">
                <a:latin typeface="Calibri"/>
                <a:cs typeface="Calibri"/>
              </a:rPr>
              <a:t> </a:t>
            </a:r>
            <a:r>
              <a:rPr sz="2800" spc="70" dirty="0">
                <a:latin typeface="Calibri"/>
                <a:cs typeface="Calibri"/>
              </a:rPr>
              <a:t>desirable,</a:t>
            </a:r>
            <a:r>
              <a:rPr sz="2800" spc="5" dirty="0">
                <a:latin typeface="Calibri"/>
                <a:cs typeface="Calibri"/>
              </a:rPr>
              <a:t> </a:t>
            </a:r>
            <a:r>
              <a:rPr sz="2800" spc="110" dirty="0">
                <a:latin typeface="Calibri"/>
                <a:cs typeface="Calibri"/>
              </a:rPr>
              <a:t>acceptable,</a:t>
            </a:r>
            <a:r>
              <a:rPr sz="2800" spc="10" dirty="0">
                <a:latin typeface="Calibri"/>
                <a:cs typeface="Calibri"/>
              </a:rPr>
              <a:t> </a:t>
            </a:r>
            <a:r>
              <a:rPr sz="2800" spc="145" dirty="0">
                <a:latin typeface="Calibri"/>
                <a:cs typeface="Calibri"/>
              </a:rPr>
              <a:t>accessible</a:t>
            </a:r>
            <a:endParaRPr sz="2800">
              <a:latin typeface="Calibri"/>
              <a:cs typeface="Calibri"/>
            </a:endParaRPr>
          </a:p>
          <a:p>
            <a:pPr marL="227965" marR="74295" indent="-227965" algn="r">
              <a:lnSpc>
                <a:spcPct val="100000"/>
              </a:lnSpc>
              <a:spcBef>
                <a:spcPts val="655"/>
              </a:spcBef>
              <a:buFont typeface="Arial"/>
              <a:buChar char="•"/>
              <a:tabLst>
                <a:tab pos="227965" algn="l"/>
              </a:tabLst>
            </a:pPr>
            <a:r>
              <a:rPr sz="3200" b="1" spc="90" dirty="0">
                <a:latin typeface="Calibri"/>
                <a:cs typeface="Calibri"/>
              </a:rPr>
              <a:t>Availability</a:t>
            </a:r>
            <a:r>
              <a:rPr sz="3200" b="1" spc="-60" dirty="0">
                <a:latin typeface="Calibri"/>
                <a:cs typeface="Calibri"/>
              </a:rPr>
              <a:t> </a:t>
            </a:r>
            <a:r>
              <a:rPr sz="3200" spc="110" dirty="0">
                <a:latin typeface="Calibri"/>
                <a:cs typeface="Calibri"/>
              </a:rPr>
              <a:t>and</a:t>
            </a:r>
            <a:r>
              <a:rPr sz="3200" spc="-50" dirty="0">
                <a:latin typeface="Calibri"/>
                <a:cs typeface="Calibri"/>
              </a:rPr>
              <a:t> </a:t>
            </a:r>
            <a:r>
              <a:rPr sz="3200" b="1" spc="165" dirty="0">
                <a:latin typeface="Calibri"/>
                <a:cs typeface="Calibri"/>
              </a:rPr>
              <a:t>price</a:t>
            </a:r>
            <a:r>
              <a:rPr sz="3200" b="1" spc="-55" dirty="0">
                <a:latin typeface="Calibri"/>
                <a:cs typeface="Calibri"/>
              </a:rPr>
              <a:t> </a:t>
            </a:r>
            <a:r>
              <a:rPr sz="3200" spc="50" dirty="0">
                <a:latin typeface="Calibri"/>
                <a:cs typeface="Calibri"/>
              </a:rPr>
              <a:t>are</a:t>
            </a:r>
            <a:r>
              <a:rPr sz="3200" spc="-45" dirty="0">
                <a:latin typeface="Calibri"/>
                <a:cs typeface="Calibri"/>
              </a:rPr>
              <a:t> </a:t>
            </a:r>
            <a:r>
              <a:rPr sz="3200" spc="60" dirty="0">
                <a:latin typeface="Calibri"/>
                <a:cs typeface="Calibri"/>
              </a:rPr>
              <a:t>major</a:t>
            </a:r>
            <a:r>
              <a:rPr sz="3200" spc="-45" dirty="0">
                <a:latin typeface="Calibri"/>
                <a:cs typeface="Calibri"/>
              </a:rPr>
              <a:t> </a:t>
            </a:r>
            <a:r>
              <a:rPr sz="3200" spc="70" dirty="0">
                <a:latin typeface="Calibri"/>
                <a:cs typeface="Calibri"/>
              </a:rPr>
              <a:t>determinants</a:t>
            </a:r>
            <a:r>
              <a:rPr sz="3200" spc="-55" dirty="0">
                <a:latin typeface="Calibri"/>
                <a:cs typeface="Calibri"/>
              </a:rPr>
              <a:t> </a:t>
            </a:r>
            <a:r>
              <a:rPr sz="3200" dirty="0">
                <a:latin typeface="Calibri"/>
                <a:cs typeface="Calibri"/>
              </a:rPr>
              <a:t>of</a:t>
            </a:r>
            <a:r>
              <a:rPr sz="3200" spc="-45" dirty="0">
                <a:latin typeface="Calibri"/>
                <a:cs typeface="Calibri"/>
              </a:rPr>
              <a:t> </a:t>
            </a:r>
            <a:r>
              <a:rPr sz="3200" spc="125" dirty="0">
                <a:latin typeface="Calibri"/>
                <a:cs typeface="Calibri"/>
              </a:rPr>
              <a:t>use</a:t>
            </a:r>
            <a:endParaRPr sz="3200">
              <a:latin typeface="Calibri"/>
              <a:cs typeface="Calibri"/>
            </a:endParaRPr>
          </a:p>
          <a:p>
            <a:pPr marL="697230" lvl="1" indent="-227965">
              <a:lnSpc>
                <a:spcPct val="100000"/>
              </a:lnSpc>
              <a:spcBef>
                <a:spcPts val="160"/>
              </a:spcBef>
              <a:buFont typeface="Arial"/>
              <a:buChar char="•"/>
              <a:tabLst>
                <a:tab pos="697230" algn="l"/>
              </a:tabLst>
            </a:pPr>
            <a:r>
              <a:rPr sz="2800" spc="60" dirty="0">
                <a:latin typeface="Calibri"/>
                <a:cs typeface="Calibri"/>
              </a:rPr>
              <a:t>Particularly</a:t>
            </a:r>
            <a:r>
              <a:rPr sz="2800" spc="15" dirty="0">
                <a:latin typeface="Calibri"/>
                <a:cs typeface="Calibri"/>
              </a:rPr>
              <a:t> </a:t>
            </a:r>
            <a:r>
              <a:rPr sz="2800" spc="85" dirty="0">
                <a:latin typeface="Calibri"/>
                <a:cs typeface="Calibri"/>
              </a:rPr>
              <a:t>among</a:t>
            </a:r>
            <a:r>
              <a:rPr sz="2800" spc="30" dirty="0">
                <a:latin typeface="Calibri"/>
                <a:cs typeface="Calibri"/>
              </a:rPr>
              <a:t> </a:t>
            </a:r>
            <a:r>
              <a:rPr sz="2800" dirty="0">
                <a:latin typeface="Calibri"/>
                <a:cs typeface="Calibri"/>
              </a:rPr>
              <a:t>young</a:t>
            </a:r>
            <a:r>
              <a:rPr sz="2800" spc="30" dirty="0">
                <a:latin typeface="Calibri"/>
                <a:cs typeface="Calibri"/>
              </a:rPr>
              <a:t> </a:t>
            </a:r>
            <a:r>
              <a:rPr sz="2800" spc="70" dirty="0">
                <a:latin typeface="Calibri"/>
                <a:cs typeface="Calibri"/>
              </a:rPr>
              <a:t>people</a:t>
            </a:r>
            <a:endParaRPr sz="2800">
              <a:latin typeface="Calibri"/>
              <a:cs typeface="Calibri"/>
            </a:endParaRPr>
          </a:p>
          <a:p>
            <a:pPr marL="240665" indent="-227965">
              <a:lnSpc>
                <a:spcPct val="100000"/>
              </a:lnSpc>
              <a:spcBef>
                <a:spcPts val="630"/>
              </a:spcBef>
              <a:buFont typeface="Arial"/>
              <a:buChar char="•"/>
              <a:tabLst>
                <a:tab pos="240665" algn="l"/>
              </a:tabLst>
            </a:pPr>
            <a:r>
              <a:rPr sz="3200" spc="45" dirty="0">
                <a:latin typeface="Calibri"/>
                <a:cs typeface="Calibri"/>
              </a:rPr>
              <a:t>Important</a:t>
            </a:r>
            <a:r>
              <a:rPr sz="3200" spc="-80" dirty="0">
                <a:latin typeface="Calibri"/>
                <a:cs typeface="Calibri"/>
              </a:rPr>
              <a:t> </a:t>
            </a:r>
            <a:r>
              <a:rPr sz="3200" spc="95" dirty="0">
                <a:latin typeface="Calibri"/>
                <a:cs typeface="Calibri"/>
              </a:rPr>
              <a:t>policy</a:t>
            </a:r>
            <a:r>
              <a:rPr sz="3200" spc="-80" dirty="0">
                <a:latin typeface="Calibri"/>
                <a:cs typeface="Calibri"/>
              </a:rPr>
              <a:t> </a:t>
            </a:r>
            <a:r>
              <a:rPr sz="3200" spc="75" dirty="0">
                <a:latin typeface="Calibri"/>
                <a:cs typeface="Calibri"/>
              </a:rPr>
              <a:t>levers</a:t>
            </a:r>
            <a:r>
              <a:rPr sz="3200" spc="-85" dirty="0">
                <a:latin typeface="Calibri"/>
                <a:cs typeface="Calibri"/>
              </a:rPr>
              <a:t> </a:t>
            </a:r>
            <a:r>
              <a:rPr sz="3200" dirty="0">
                <a:latin typeface="Calibri"/>
                <a:cs typeface="Calibri"/>
              </a:rPr>
              <a:t>for</a:t>
            </a:r>
            <a:r>
              <a:rPr sz="3200" spc="-80" dirty="0">
                <a:latin typeface="Calibri"/>
                <a:cs typeface="Calibri"/>
              </a:rPr>
              <a:t> </a:t>
            </a:r>
            <a:r>
              <a:rPr sz="3200" spc="-10" dirty="0">
                <a:latin typeface="Calibri"/>
                <a:cs typeface="Calibri"/>
              </a:rPr>
              <a:t>prevention</a:t>
            </a:r>
            <a:endParaRPr sz="3200">
              <a:latin typeface="Calibri"/>
              <a:cs typeface="Calibri"/>
            </a:endParaRPr>
          </a:p>
          <a:p>
            <a:pPr marL="697230" lvl="1" indent="-227965">
              <a:lnSpc>
                <a:spcPct val="100000"/>
              </a:lnSpc>
              <a:spcBef>
                <a:spcPts val="160"/>
              </a:spcBef>
              <a:buFont typeface="Arial"/>
              <a:buChar char="•"/>
              <a:tabLst>
                <a:tab pos="697230" algn="l"/>
              </a:tabLst>
            </a:pPr>
            <a:r>
              <a:rPr sz="2800" spc="70" dirty="0">
                <a:latin typeface="Calibri"/>
                <a:cs typeface="Calibri"/>
              </a:rPr>
              <a:t>Retail</a:t>
            </a:r>
            <a:r>
              <a:rPr sz="2800" spc="-65" dirty="0">
                <a:latin typeface="Calibri"/>
                <a:cs typeface="Calibri"/>
              </a:rPr>
              <a:t> </a:t>
            </a:r>
            <a:r>
              <a:rPr sz="2800" spc="45" dirty="0">
                <a:latin typeface="Calibri"/>
                <a:cs typeface="Calibri"/>
              </a:rPr>
              <a:t>availability</a:t>
            </a:r>
            <a:endParaRPr sz="2800">
              <a:latin typeface="Calibri"/>
              <a:cs typeface="Calibri"/>
            </a:endParaRPr>
          </a:p>
          <a:p>
            <a:pPr marL="697230" lvl="1" indent="-227965">
              <a:lnSpc>
                <a:spcPct val="100000"/>
              </a:lnSpc>
              <a:spcBef>
                <a:spcPts val="145"/>
              </a:spcBef>
              <a:buFont typeface="Arial"/>
              <a:buChar char="•"/>
              <a:tabLst>
                <a:tab pos="697230" algn="l"/>
              </a:tabLst>
            </a:pPr>
            <a:r>
              <a:rPr sz="2800" spc="70" dirty="0">
                <a:latin typeface="Calibri"/>
                <a:cs typeface="Calibri"/>
              </a:rPr>
              <a:t>Pricing</a:t>
            </a:r>
            <a:r>
              <a:rPr sz="2800" spc="-55" dirty="0">
                <a:latin typeface="Calibri"/>
                <a:cs typeface="Calibri"/>
              </a:rPr>
              <a:t> </a:t>
            </a:r>
            <a:r>
              <a:rPr sz="2800" spc="50" dirty="0">
                <a:latin typeface="Calibri"/>
                <a:cs typeface="Calibri"/>
              </a:rPr>
              <a:t>strategies</a:t>
            </a:r>
            <a:endParaRPr sz="2800">
              <a:latin typeface="Calibri"/>
              <a:cs typeface="Calibri"/>
            </a:endParaRPr>
          </a:p>
          <a:p>
            <a:pPr marL="697230" lvl="1" indent="-227965">
              <a:lnSpc>
                <a:spcPct val="100000"/>
              </a:lnSpc>
              <a:spcBef>
                <a:spcPts val="145"/>
              </a:spcBef>
              <a:buFont typeface="Arial"/>
              <a:buChar char="•"/>
              <a:tabLst>
                <a:tab pos="697230" algn="l"/>
              </a:tabLst>
            </a:pPr>
            <a:r>
              <a:rPr sz="2800" spc="65" dirty="0">
                <a:latin typeface="Calibri"/>
                <a:cs typeface="Calibri"/>
              </a:rPr>
              <a:t>Restricting</a:t>
            </a:r>
            <a:r>
              <a:rPr sz="2800" spc="-50" dirty="0">
                <a:latin typeface="Calibri"/>
                <a:cs typeface="Calibri"/>
              </a:rPr>
              <a:t> </a:t>
            </a:r>
            <a:r>
              <a:rPr sz="2800" spc="50" dirty="0">
                <a:latin typeface="Calibri"/>
                <a:cs typeface="Calibri"/>
              </a:rPr>
              <a:t>advertising</a:t>
            </a:r>
            <a:r>
              <a:rPr sz="2800" spc="-45" dirty="0">
                <a:latin typeface="Calibri"/>
                <a:cs typeface="Calibri"/>
              </a:rPr>
              <a:t> </a:t>
            </a:r>
            <a:r>
              <a:rPr sz="2800" dirty="0">
                <a:latin typeface="Calibri"/>
                <a:cs typeface="Calibri"/>
              </a:rPr>
              <a:t>to</a:t>
            </a:r>
            <a:r>
              <a:rPr sz="2800" spc="-45" dirty="0">
                <a:latin typeface="Calibri"/>
                <a:cs typeface="Calibri"/>
              </a:rPr>
              <a:t> </a:t>
            </a:r>
            <a:r>
              <a:rPr sz="2800" spc="-10" dirty="0">
                <a:latin typeface="Calibri"/>
                <a:cs typeface="Calibri"/>
              </a:rPr>
              <a:t>youth</a:t>
            </a:r>
            <a:endParaRPr sz="2800">
              <a:latin typeface="Calibri"/>
              <a:cs typeface="Calibri"/>
            </a:endParaRPr>
          </a:p>
          <a:p>
            <a:pPr marL="177165">
              <a:lnSpc>
                <a:spcPct val="100000"/>
              </a:lnSpc>
              <a:spcBef>
                <a:spcPts val="630"/>
              </a:spcBef>
            </a:pPr>
            <a:r>
              <a:rPr sz="3200" spc="125" dirty="0">
                <a:latin typeface="Calibri"/>
                <a:cs typeface="Calibri"/>
              </a:rPr>
              <a:t>Best</a:t>
            </a:r>
            <a:r>
              <a:rPr sz="3200" spc="-65" dirty="0">
                <a:latin typeface="Calibri"/>
                <a:cs typeface="Calibri"/>
              </a:rPr>
              <a:t> </a:t>
            </a:r>
            <a:r>
              <a:rPr sz="3200" spc="130" dirty="0">
                <a:latin typeface="Calibri"/>
                <a:cs typeface="Calibri"/>
              </a:rPr>
              <a:t>Practices</a:t>
            </a:r>
            <a:r>
              <a:rPr sz="3200" spc="-75" dirty="0">
                <a:latin typeface="Calibri"/>
                <a:cs typeface="Calibri"/>
              </a:rPr>
              <a:t> </a:t>
            </a:r>
            <a:r>
              <a:rPr sz="3200" spc="105" dirty="0">
                <a:latin typeface="Calibri"/>
                <a:cs typeface="Calibri"/>
              </a:rPr>
              <a:t>and</a:t>
            </a:r>
            <a:r>
              <a:rPr sz="3200" spc="-65" dirty="0">
                <a:latin typeface="Calibri"/>
                <a:cs typeface="Calibri"/>
              </a:rPr>
              <a:t> </a:t>
            </a:r>
            <a:r>
              <a:rPr sz="3200" spc="125" dirty="0">
                <a:latin typeface="Calibri"/>
                <a:cs typeface="Calibri"/>
              </a:rPr>
              <a:t>Best</a:t>
            </a:r>
            <a:r>
              <a:rPr sz="3200" spc="-65" dirty="0">
                <a:latin typeface="Calibri"/>
                <a:cs typeface="Calibri"/>
              </a:rPr>
              <a:t> </a:t>
            </a:r>
            <a:r>
              <a:rPr sz="3200" spc="114" dirty="0">
                <a:latin typeface="Calibri"/>
                <a:cs typeface="Calibri"/>
              </a:rPr>
              <a:t>Buys</a:t>
            </a:r>
            <a:endParaRPr sz="3200">
              <a:latin typeface="Calibri"/>
              <a:cs typeface="Calibri"/>
            </a:endParaRPr>
          </a:p>
        </p:txBody>
      </p:sp>
    </p:spTree>
    <p:extLst>
      <p:ext uri="{BB962C8B-B14F-4D97-AF65-F5344CB8AC3E}">
        <p14:creationId xmlns:p14="http://schemas.microsoft.com/office/powerpoint/2010/main" val="296470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08939"/>
            <a:ext cx="10351135" cy="635000"/>
          </a:xfrm>
          <a:prstGeom prst="rect">
            <a:avLst/>
          </a:prstGeom>
        </p:spPr>
        <p:txBody>
          <a:bodyPr vert="horz" wrap="square" lIns="0" tIns="12700" rIns="0" bIns="0" rtlCol="0">
            <a:spAutoFit/>
          </a:bodyPr>
          <a:lstStyle/>
          <a:p>
            <a:pPr marL="12700">
              <a:lnSpc>
                <a:spcPct val="100000"/>
              </a:lnSpc>
              <a:spcBef>
                <a:spcPts val="100"/>
              </a:spcBef>
            </a:pPr>
            <a:r>
              <a:rPr sz="4000" dirty="0"/>
              <a:t>Delta-</a:t>
            </a:r>
            <a:r>
              <a:rPr sz="4000" spc="60" dirty="0"/>
              <a:t>8</a:t>
            </a:r>
            <a:r>
              <a:rPr sz="4000" spc="-90" dirty="0"/>
              <a:t> </a:t>
            </a:r>
            <a:r>
              <a:rPr sz="4000" spc="114" dirty="0"/>
              <a:t>THC:</a:t>
            </a:r>
            <a:r>
              <a:rPr sz="4000" spc="-85" dirty="0"/>
              <a:t> </a:t>
            </a:r>
            <a:r>
              <a:rPr sz="4000" dirty="0"/>
              <a:t>Retail</a:t>
            </a:r>
            <a:r>
              <a:rPr sz="4000" spc="-85" dirty="0"/>
              <a:t> </a:t>
            </a:r>
            <a:r>
              <a:rPr sz="4000" spc="75" dirty="0"/>
              <a:t>Assessment,</a:t>
            </a:r>
            <a:r>
              <a:rPr sz="4000" spc="-85" dirty="0"/>
              <a:t> </a:t>
            </a:r>
            <a:r>
              <a:rPr sz="4000" spc="-55" dirty="0"/>
              <a:t>Fort</a:t>
            </a:r>
            <a:r>
              <a:rPr sz="4000" spc="-90" dirty="0"/>
              <a:t> </a:t>
            </a:r>
            <a:r>
              <a:rPr sz="4000" spc="-110" dirty="0"/>
              <a:t>Worth,</a:t>
            </a:r>
            <a:r>
              <a:rPr sz="4000" spc="-85" dirty="0"/>
              <a:t> </a:t>
            </a:r>
            <a:r>
              <a:rPr sz="4000" spc="35" dirty="0"/>
              <a:t>2021</a:t>
            </a:r>
            <a:endParaRPr sz="4000"/>
          </a:p>
        </p:txBody>
      </p:sp>
      <p:sp>
        <p:nvSpPr>
          <p:cNvPr id="3" name="object 3"/>
          <p:cNvSpPr txBox="1"/>
          <p:nvPr/>
        </p:nvSpPr>
        <p:spPr>
          <a:xfrm>
            <a:off x="764540" y="1334661"/>
            <a:ext cx="10741660" cy="4119245"/>
          </a:xfrm>
          <a:prstGeom prst="rect">
            <a:avLst/>
          </a:prstGeom>
        </p:spPr>
        <p:txBody>
          <a:bodyPr vert="horz" wrap="square" lIns="0" tIns="93345" rIns="0" bIns="0" rtlCol="0">
            <a:spAutoFit/>
          </a:bodyPr>
          <a:lstStyle/>
          <a:p>
            <a:pPr marL="12700">
              <a:lnSpc>
                <a:spcPct val="100000"/>
              </a:lnSpc>
              <a:spcBef>
                <a:spcPts val="735"/>
              </a:spcBef>
            </a:pPr>
            <a:r>
              <a:rPr sz="2600" spc="110" dirty="0">
                <a:latin typeface="Calibri"/>
                <a:cs typeface="Calibri"/>
              </a:rPr>
              <a:t>Contacted</a:t>
            </a:r>
            <a:r>
              <a:rPr sz="2600" spc="-35" dirty="0">
                <a:latin typeface="Calibri"/>
                <a:cs typeface="Calibri"/>
              </a:rPr>
              <a:t> </a:t>
            </a:r>
            <a:r>
              <a:rPr sz="2600" spc="65" dirty="0">
                <a:latin typeface="Calibri"/>
                <a:cs typeface="Calibri"/>
              </a:rPr>
              <a:t>1,223</a:t>
            </a:r>
            <a:r>
              <a:rPr sz="2600" spc="-35" dirty="0">
                <a:latin typeface="Calibri"/>
                <a:cs typeface="Calibri"/>
              </a:rPr>
              <a:t> </a:t>
            </a:r>
            <a:r>
              <a:rPr sz="2600" spc="75" dirty="0">
                <a:latin typeface="Calibri"/>
                <a:cs typeface="Calibri"/>
              </a:rPr>
              <a:t>stores</a:t>
            </a:r>
            <a:r>
              <a:rPr sz="2600" spc="-40" dirty="0">
                <a:latin typeface="Calibri"/>
                <a:cs typeface="Calibri"/>
              </a:rPr>
              <a:t> </a:t>
            </a:r>
            <a:r>
              <a:rPr sz="2600" dirty="0">
                <a:latin typeface="Calibri"/>
                <a:cs typeface="Calibri"/>
              </a:rPr>
              <a:t>with</a:t>
            </a:r>
            <a:r>
              <a:rPr sz="2600" spc="-30" dirty="0">
                <a:latin typeface="Calibri"/>
                <a:cs typeface="Calibri"/>
              </a:rPr>
              <a:t> </a:t>
            </a:r>
            <a:r>
              <a:rPr sz="2600" spc="95" dirty="0">
                <a:latin typeface="Calibri"/>
                <a:cs typeface="Calibri"/>
              </a:rPr>
              <a:t>alcohol,</a:t>
            </a:r>
            <a:r>
              <a:rPr sz="2600" spc="-45" dirty="0">
                <a:latin typeface="Calibri"/>
                <a:cs typeface="Calibri"/>
              </a:rPr>
              <a:t> </a:t>
            </a:r>
            <a:r>
              <a:rPr sz="2600" spc="85" dirty="0">
                <a:latin typeface="Calibri"/>
                <a:cs typeface="Calibri"/>
              </a:rPr>
              <a:t>cannabidiol,</a:t>
            </a:r>
            <a:r>
              <a:rPr sz="2600" spc="-40" dirty="0">
                <a:latin typeface="Calibri"/>
                <a:cs typeface="Calibri"/>
              </a:rPr>
              <a:t> </a:t>
            </a:r>
            <a:r>
              <a:rPr sz="2600" dirty="0">
                <a:latin typeface="Calibri"/>
                <a:cs typeface="Calibri"/>
              </a:rPr>
              <a:t>and/or</a:t>
            </a:r>
            <a:r>
              <a:rPr sz="2600" spc="-35" dirty="0">
                <a:latin typeface="Calibri"/>
                <a:cs typeface="Calibri"/>
              </a:rPr>
              <a:t> </a:t>
            </a:r>
            <a:r>
              <a:rPr sz="2600" spc="110" dirty="0">
                <a:latin typeface="Calibri"/>
                <a:cs typeface="Calibri"/>
              </a:rPr>
              <a:t>tobacco</a:t>
            </a:r>
            <a:r>
              <a:rPr sz="2600" spc="-30" dirty="0">
                <a:latin typeface="Calibri"/>
                <a:cs typeface="Calibri"/>
              </a:rPr>
              <a:t> </a:t>
            </a:r>
            <a:r>
              <a:rPr sz="2600" spc="120" dirty="0">
                <a:latin typeface="Calibri"/>
                <a:cs typeface="Calibri"/>
              </a:rPr>
              <a:t>licenses</a:t>
            </a:r>
            <a:endParaRPr sz="2600">
              <a:latin typeface="Calibri"/>
              <a:cs typeface="Calibri"/>
            </a:endParaRPr>
          </a:p>
          <a:p>
            <a:pPr marL="240665" indent="-227965">
              <a:lnSpc>
                <a:spcPct val="100000"/>
              </a:lnSpc>
              <a:spcBef>
                <a:spcPts val="690"/>
              </a:spcBef>
              <a:buFont typeface="Arial"/>
              <a:buChar char="•"/>
              <a:tabLst>
                <a:tab pos="240665" algn="l"/>
              </a:tabLst>
            </a:pPr>
            <a:r>
              <a:rPr sz="2800" spc="55" dirty="0">
                <a:latin typeface="Calibri"/>
                <a:cs typeface="Calibri"/>
              </a:rPr>
              <a:t>131</a:t>
            </a:r>
            <a:r>
              <a:rPr sz="2800" spc="-5" dirty="0">
                <a:latin typeface="Calibri"/>
                <a:cs typeface="Calibri"/>
              </a:rPr>
              <a:t> </a:t>
            </a:r>
            <a:r>
              <a:rPr sz="2800" spc="80" dirty="0">
                <a:latin typeface="Calibri"/>
                <a:cs typeface="Calibri"/>
              </a:rPr>
              <a:t>stores</a:t>
            </a:r>
            <a:r>
              <a:rPr sz="2800" spc="-5" dirty="0">
                <a:latin typeface="Calibri"/>
                <a:cs typeface="Calibri"/>
              </a:rPr>
              <a:t> </a:t>
            </a:r>
            <a:r>
              <a:rPr sz="2800" spc="85" dirty="0">
                <a:latin typeface="Calibri"/>
                <a:cs typeface="Calibri"/>
              </a:rPr>
              <a:t>selling</a:t>
            </a:r>
            <a:r>
              <a:rPr sz="2800" dirty="0">
                <a:latin typeface="Calibri"/>
                <a:cs typeface="Calibri"/>
              </a:rPr>
              <a:t> </a:t>
            </a:r>
            <a:r>
              <a:rPr sz="2800" spc="65" dirty="0">
                <a:latin typeface="Calibri"/>
                <a:cs typeface="Calibri"/>
              </a:rPr>
              <a:t>Δ-</a:t>
            </a:r>
            <a:r>
              <a:rPr sz="2800" spc="55" dirty="0">
                <a:latin typeface="Calibri"/>
                <a:cs typeface="Calibri"/>
              </a:rPr>
              <a:t>8</a:t>
            </a:r>
            <a:r>
              <a:rPr sz="2800" dirty="0">
                <a:latin typeface="Calibri"/>
                <a:cs typeface="Calibri"/>
              </a:rPr>
              <a:t> </a:t>
            </a:r>
            <a:r>
              <a:rPr sz="2800" spc="170" dirty="0">
                <a:latin typeface="Calibri"/>
                <a:cs typeface="Calibri"/>
              </a:rPr>
              <a:t>THC:</a:t>
            </a:r>
            <a:r>
              <a:rPr sz="2800" spc="-10" dirty="0">
                <a:latin typeface="Calibri"/>
                <a:cs typeface="Calibri"/>
              </a:rPr>
              <a:t> </a:t>
            </a:r>
            <a:r>
              <a:rPr sz="2800" dirty="0">
                <a:latin typeface="Calibri"/>
                <a:cs typeface="Calibri"/>
              </a:rPr>
              <a:t>low</a:t>
            </a:r>
            <a:r>
              <a:rPr sz="2800" spc="-15" dirty="0">
                <a:latin typeface="Calibri"/>
                <a:cs typeface="Calibri"/>
              </a:rPr>
              <a:t> </a:t>
            </a:r>
            <a:r>
              <a:rPr sz="2800" dirty="0">
                <a:latin typeface="Calibri"/>
                <a:cs typeface="Calibri"/>
              </a:rPr>
              <a:t>retail</a:t>
            </a:r>
            <a:r>
              <a:rPr sz="2800" spc="-15" dirty="0">
                <a:latin typeface="Calibri"/>
                <a:cs typeface="Calibri"/>
              </a:rPr>
              <a:t> </a:t>
            </a:r>
            <a:r>
              <a:rPr sz="2800" spc="100" dirty="0">
                <a:latin typeface="Calibri"/>
                <a:cs typeface="Calibri"/>
              </a:rPr>
              <a:t>prices</a:t>
            </a:r>
            <a:endParaRPr sz="2800">
              <a:latin typeface="Calibri"/>
              <a:cs typeface="Calibri"/>
            </a:endParaRPr>
          </a:p>
          <a:p>
            <a:pPr marL="697230" lvl="1" indent="-227329">
              <a:lnSpc>
                <a:spcPct val="100000"/>
              </a:lnSpc>
              <a:spcBef>
                <a:spcPts val="229"/>
              </a:spcBef>
              <a:buFont typeface="Arial"/>
              <a:buChar char="•"/>
              <a:tabLst>
                <a:tab pos="697230" algn="l"/>
              </a:tabLst>
            </a:pPr>
            <a:r>
              <a:rPr sz="2400" spc="125" dirty="0">
                <a:latin typeface="Calibri"/>
                <a:cs typeface="Calibri"/>
              </a:rPr>
              <a:t>96%</a:t>
            </a:r>
            <a:r>
              <a:rPr sz="2400" spc="-35" dirty="0">
                <a:latin typeface="Calibri"/>
                <a:cs typeface="Calibri"/>
              </a:rPr>
              <a:t> </a:t>
            </a:r>
            <a:r>
              <a:rPr sz="2400" spc="100" dirty="0">
                <a:latin typeface="Calibri"/>
                <a:cs typeface="Calibri"/>
              </a:rPr>
              <a:t>sold</a:t>
            </a:r>
            <a:r>
              <a:rPr sz="2400" spc="-30" dirty="0">
                <a:latin typeface="Calibri"/>
                <a:cs typeface="Calibri"/>
              </a:rPr>
              <a:t> </a:t>
            </a:r>
            <a:r>
              <a:rPr sz="2400" spc="90" dirty="0">
                <a:latin typeface="Calibri"/>
                <a:cs typeface="Calibri"/>
              </a:rPr>
              <a:t>vapes</a:t>
            </a:r>
            <a:r>
              <a:rPr sz="2400" spc="-40" dirty="0">
                <a:latin typeface="Calibri"/>
                <a:cs typeface="Calibri"/>
              </a:rPr>
              <a:t> </a:t>
            </a:r>
            <a:r>
              <a:rPr sz="2400" spc="-10" dirty="0">
                <a:latin typeface="Calibri"/>
                <a:cs typeface="Calibri"/>
              </a:rPr>
              <a:t>and/or</a:t>
            </a:r>
            <a:r>
              <a:rPr sz="2400" spc="-150" dirty="0">
                <a:latin typeface="Calibri"/>
                <a:cs typeface="Calibri"/>
              </a:rPr>
              <a:t> </a:t>
            </a:r>
            <a:r>
              <a:rPr sz="2400" dirty="0">
                <a:latin typeface="Calibri"/>
                <a:cs typeface="Calibri"/>
              </a:rPr>
              <a:t>‘‘flower’’</a:t>
            </a:r>
            <a:r>
              <a:rPr sz="2400" spc="-155" dirty="0">
                <a:latin typeface="Calibri"/>
                <a:cs typeface="Calibri"/>
              </a:rPr>
              <a:t> </a:t>
            </a:r>
            <a:r>
              <a:rPr sz="2400" spc="55" dirty="0">
                <a:latin typeface="Calibri"/>
                <a:cs typeface="Calibri"/>
              </a:rPr>
              <a:t>(hemp</a:t>
            </a:r>
            <a:r>
              <a:rPr sz="2400" spc="-35" dirty="0">
                <a:latin typeface="Calibri"/>
                <a:cs typeface="Calibri"/>
              </a:rPr>
              <a:t> </a:t>
            </a:r>
            <a:r>
              <a:rPr sz="2400" spc="80" dirty="0">
                <a:latin typeface="Calibri"/>
                <a:cs typeface="Calibri"/>
              </a:rPr>
              <a:t>leaves</a:t>
            </a:r>
            <a:r>
              <a:rPr sz="2400" spc="-40" dirty="0">
                <a:latin typeface="Calibri"/>
                <a:cs typeface="Calibri"/>
              </a:rPr>
              <a:t> </a:t>
            </a:r>
            <a:r>
              <a:rPr sz="2400" spc="75" dirty="0">
                <a:latin typeface="Calibri"/>
                <a:cs typeface="Calibri"/>
              </a:rPr>
              <a:t>coated</a:t>
            </a:r>
            <a:r>
              <a:rPr sz="2400" spc="-30" dirty="0">
                <a:latin typeface="Calibri"/>
                <a:cs typeface="Calibri"/>
              </a:rPr>
              <a:t> </a:t>
            </a:r>
            <a:r>
              <a:rPr sz="2400" dirty="0">
                <a:latin typeface="Calibri"/>
                <a:cs typeface="Calibri"/>
              </a:rPr>
              <a:t>with</a:t>
            </a:r>
            <a:r>
              <a:rPr sz="2400" spc="-45" dirty="0">
                <a:latin typeface="Calibri"/>
                <a:cs typeface="Calibri"/>
              </a:rPr>
              <a:t> </a:t>
            </a:r>
            <a:r>
              <a:rPr sz="2400" spc="50" dirty="0">
                <a:latin typeface="Calibri"/>
                <a:cs typeface="Calibri"/>
              </a:rPr>
              <a:t>Δ</a:t>
            </a:r>
            <a:r>
              <a:rPr sz="2400" spc="-40" dirty="0">
                <a:latin typeface="Calibri"/>
                <a:cs typeface="Calibri"/>
              </a:rPr>
              <a:t> </a:t>
            </a:r>
            <a:r>
              <a:rPr sz="2400" spc="65" dirty="0">
                <a:latin typeface="Calibri"/>
                <a:cs typeface="Calibri"/>
              </a:rPr>
              <a:t>-</a:t>
            </a:r>
            <a:r>
              <a:rPr sz="2400" spc="60" dirty="0">
                <a:latin typeface="Calibri"/>
                <a:cs typeface="Calibri"/>
              </a:rPr>
              <a:t>8</a:t>
            </a:r>
            <a:r>
              <a:rPr sz="2400" spc="-30" dirty="0">
                <a:latin typeface="Calibri"/>
                <a:cs typeface="Calibri"/>
              </a:rPr>
              <a:t> </a:t>
            </a:r>
            <a:r>
              <a:rPr sz="2400" spc="180" dirty="0">
                <a:latin typeface="Calibri"/>
                <a:cs typeface="Calibri"/>
              </a:rPr>
              <a:t>THC</a:t>
            </a:r>
            <a:r>
              <a:rPr sz="2400" spc="-40" dirty="0">
                <a:latin typeface="Calibri"/>
                <a:cs typeface="Calibri"/>
              </a:rPr>
              <a:t> </a:t>
            </a:r>
            <a:r>
              <a:rPr sz="2400" spc="-10" dirty="0">
                <a:latin typeface="Calibri"/>
                <a:cs typeface="Calibri"/>
              </a:rPr>
              <a:t>distillate)</a:t>
            </a:r>
            <a:endParaRPr sz="2400">
              <a:latin typeface="Calibri"/>
              <a:cs typeface="Calibri"/>
            </a:endParaRPr>
          </a:p>
          <a:p>
            <a:pPr marL="697230" lvl="1" indent="-227329">
              <a:lnSpc>
                <a:spcPct val="100000"/>
              </a:lnSpc>
              <a:spcBef>
                <a:spcPts val="240"/>
              </a:spcBef>
              <a:buFont typeface="Arial"/>
              <a:buChar char="•"/>
              <a:tabLst>
                <a:tab pos="697230" algn="l"/>
              </a:tabLst>
            </a:pPr>
            <a:r>
              <a:rPr sz="2400" spc="125" dirty="0">
                <a:latin typeface="Calibri"/>
                <a:cs typeface="Calibri"/>
              </a:rPr>
              <a:t>76%</a:t>
            </a:r>
            <a:r>
              <a:rPr sz="2400" spc="-40" dirty="0">
                <a:latin typeface="Calibri"/>
                <a:cs typeface="Calibri"/>
              </a:rPr>
              <a:t> </a:t>
            </a:r>
            <a:r>
              <a:rPr sz="2400" spc="100" dirty="0">
                <a:latin typeface="Calibri"/>
                <a:cs typeface="Calibri"/>
              </a:rPr>
              <a:t>sold</a:t>
            </a:r>
            <a:r>
              <a:rPr sz="2400" spc="-35" dirty="0">
                <a:latin typeface="Calibri"/>
                <a:cs typeface="Calibri"/>
              </a:rPr>
              <a:t> </a:t>
            </a:r>
            <a:r>
              <a:rPr sz="2400" spc="70" dirty="0">
                <a:latin typeface="Calibri"/>
                <a:cs typeface="Calibri"/>
              </a:rPr>
              <a:t>edibles</a:t>
            </a:r>
            <a:endParaRPr sz="2400">
              <a:latin typeface="Calibri"/>
              <a:cs typeface="Calibri"/>
            </a:endParaRPr>
          </a:p>
          <a:p>
            <a:pPr marL="240665" indent="-227965">
              <a:lnSpc>
                <a:spcPct val="100000"/>
              </a:lnSpc>
              <a:spcBef>
                <a:spcPts val="610"/>
              </a:spcBef>
              <a:buFont typeface="Arial"/>
              <a:buChar char="•"/>
              <a:tabLst>
                <a:tab pos="240665" algn="l"/>
              </a:tabLst>
            </a:pPr>
            <a:r>
              <a:rPr sz="2800" spc="114" dirty="0">
                <a:latin typeface="Calibri"/>
                <a:cs typeface="Calibri"/>
              </a:rPr>
              <a:t>Edibles</a:t>
            </a:r>
            <a:r>
              <a:rPr sz="2800" spc="-50" dirty="0">
                <a:latin typeface="Calibri"/>
                <a:cs typeface="Calibri"/>
              </a:rPr>
              <a:t> </a:t>
            </a:r>
            <a:r>
              <a:rPr sz="2800" dirty="0">
                <a:latin typeface="Calibri"/>
                <a:cs typeface="Calibri"/>
              </a:rPr>
              <a:t>were</a:t>
            </a:r>
            <a:r>
              <a:rPr sz="2800" spc="-45" dirty="0">
                <a:latin typeface="Calibri"/>
                <a:cs typeface="Calibri"/>
              </a:rPr>
              <a:t> </a:t>
            </a:r>
            <a:r>
              <a:rPr sz="2800" spc="85" dirty="0">
                <a:latin typeface="Calibri"/>
                <a:cs typeface="Calibri"/>
              </a:rPr>
              <a:t>available</a:t>
            </a:r>
            <a:r>
              <a:rPr sz="2800" spc="-50" dirty="0">
                <a:latin typeface="Calibri"/>
                <a:cs typeface="Calibri"/>
              </a:rPr>
              <a:t> </a:t>
            </a:r>
            <a:r>
              <a:rPr sz="2800" spc="165" dirty="0">
                <a:latin typeface="Calibri"/>
                <a:cs typeface="Calibri"/>
              </a:rPr>
              <a:t>less</a:t>
            </a:r>
            <a:r>
              <a:rPr sz="2800" spc="-45" dirty="0">
                <a:latin typeface="Calibri"/>
                <a:cs typeface="Calibri"/>
              </a:rPr>
              <a:t> </a:t>
            </a:r>
            <a:r>
              <a:rPr sz="2800" spc="65" dirty="0">
                <a:latin typeface="Calibri"/>
                <a:cs typeface="Calibri"/>
              </a:rPr>
              <a:t>expensive</a:t>
            </a:r>
            <a:r>
              <a:rPr sz="2800" spc="-45" dirty="0">
                <a:latin typeface="Calibri"/>
                <a:cs typeface="Calibri"/>
              </a:rPr>
              <a:t> </a:t>
            </a:r>
            <a:r>
              <a:rPr sz="2800" spc="50" dirty="0">
                <a:latin typeface="Calibri"/>
                <a:cs typeface="Calibri"/>
              </a:rPr>
              <a:t>than</a:t>
            </a:r>
            <a:r>
              <a:rPr sz="2800" spc="-55" dirty="0">
                <a:latin typeface="Calibri"/>
                <a:cs typeface="Calibri"/>
              </a:rPr>
              <a:t> </a:t>
            </a:r>
            <a:r>
              <a:rPr sz="2800" spc="-10" dirty="0">
                <a:latin typeface="Calibri"/>
                <a:cs typeface="Calibri"/>
              </a:rPr>
              <a:t>flower/vapes</a:t>
            </a:r>
            <a:endParaRPr sz="2800">
              <a:latin typeface="Calibri"/>
              <a:cs typeface="Calibri"/>
            </a:endParaRPr>
          </a:p>
          <a:p>
            <a:pPr marL="697230" lvl="1" indent="-227329">
              <a:lnSpc>
                <a:spcPct val="100000"/>
              </a:lnSpc>
              <a:spcBef>
                <a:spcPts val="229"/>
              </a:spcBef>
              <a:buFont typeface="Arial"/>
              <a:buChar char="•"/>
              <a:tabLst>
                <a:tab pos="697230" algn="l"/>
              </a:tabLst>
            </a:pPr>
            <a:r>
              <a:rPr sz="2400" spc="75" dirty="0">
                <a:latin typeface="Calibri"/>
                <a:cs typeface="Calibri"/>
              </a:rPr>
              <a:t>least</a:t>
            </a:r>
            <a:r>
              <a:rPr sz="2400" spc="-45" dirty="0">
                <a:latin typeface="Calibri"/>
                <a:cs typeface="Calibri"/>
              </a:rPr>
              <a:t> </a:t>
            </a:r>
            <a:r>
              <a:rPr sz="2400" spc="50" dirty="0">
                <a:latin typeface="Calibri"/>
                <a:cs typeface="Calibri"/>
              </a:rPr>
              <a:t>expensive</a:t>
            </a:r>
            <a:r>
              <a:rPr sz="2400" spc="-45" dirty="0">
                <a:latin typeface="Calibri"/>
                <a:cs typeface="Calibri"/>
              </a:rPr>
              <a:t> </a:t>
            </a:r>
            <a:r>
              <a:rPr sz="2400" spc="55" dirty="0">
                <a:latin typeface="Calibri"/>
                <a:cs typeface="Calibri"/>
              </a:rPr>
              <a:t>product</a:t>
            </a:r>
            <a:r>
              <a:rPr sz="2400" spc="-45" dirty="0">
                <a:latin typeface="Calibri"/>
                <a:cs typeface="Calibri"/>
              </a:rPr>
              <a:t> </a:t>
            </a:r>
            <a:r>
              <a:rPr sz="2400" spc="110" dirty="0">
                <a:latin typeface="Calibri"/>
                <a:cs typeface="Calibri"/>
              </a:rPr>
              <a:t>was</a:t>
            </a:r>
            <a:r>
              <a:rPr sz="2400" spc="-45" dirty="0">
                <a:latin typeface="Calibri"/>
                <a:cs typeface="Calibri"/>
              </a:rPr>
              <a:t> </a:t>
            </a:r>
            <a:r>
              <a:rPr sz="2400" spc="65" dirty="0">
                <a:latin typeface="Calibri"/>
                <a:cs typeface="Calibri"/>
              </a:rPr>
              <a:t>$8.58</a:t>
            </a:r>
            <a:r>
              <a:rPr sz="2400" spc="-35" dirty="0">
                <a:latin typeface="Calibri"/>
                <a:cs typeface="Calibri"/>
              </a:rPr>
              <a:t> </a:t>
            </a:r>
            <a:r>
              <a:rPr sz="2400" spc="140" dirty="0">
                <a:latin typeface="Calibri"/>
                <a:cs typeface="Calibri"/>
              </a:rPr>
              <a:t>less</a:t>
            </a:r>
            <a:r>
              <a:rPr sz="2400" spc="-45" dirty="0">
                <a:latin typeface="Calibri"/>
                <a:cs typeface="Calibri"/>
              </a:rPr>
              <a:t> </a:t>
            </a:r>
            <a:r>
              <a:rPr sz="2400" spc="50" dirty="0">
                <a:latin typeface="Calibri"/>
                <a:cs typeface="Calibri"/>
              </a:rPr>
              <a:t>on</a:t>
            </a:r>
            <a:r>
              <a:rPr sz="2400" spc="-40" dirty="0">
                <a:latin typeface="Calibri"/>
                <a:cs typeface="Calibri"/>
              </a:rPr>
              <a:t> </a:t>
            </a:r>
            <a:r>
              <a:rPr sz="2400" spc="-10" dirty="0">
                <a:latin typeface="Calibri"/>
                <a:cs typeface="Calibri"/>
              </a:rPr>
              <a:t>average</a:t>
            </a:r>
            <a:endParaRPr sz="2400">
              <a:latin typeface="Calibri"/>
              <a:cs typeface="Calibri"/>
            </a:endParaRPr>
          </a:p>
          <a:p>
            <a:pPr marL="240665" indent="-227965">
              <a:lnSpc>
                <a:spcPct val="100000"/>
              </a:lnSpc>
              <a:spcBef>
                <a:spcPts val="635"/>
              </a:spcBef>
              <a:buFont typeface="Arial"/>
              <a:buChar char="•"/>
              <a:tabLst>
                <a:tab pos="240665" algn="l"/>
              </a:tabLst>
            </a:pPr>
            <a:r>
              <a:rPr sz="2800" spc="65" dirty="0">
                <a:latin typeface="Calibri"/>
                <a:cs typeface="Calibri"/>
              </a:rPr>
              <a:t>Δ-</a:t>
            </a:r>
            <a:r>
              <a:rPr sz="2800" spc="55" dirty="0">
                <a:latin typeface="Calibri"/>
                <a:cs typeface="Calibri"/>
              </a:rPr>
              <a:t>8</a:t>
            </a:r>
            <a:r>
              <a:rPr sz="2800" spc="-15" dirty="0">
                <a:latin typeface="Calibri"/>
                <a:cs typeface="Calibri"/>
              </a:rPr>
              <a:t> </a:t>
            </a:r>
            <a:r>
              <a:rPr sz="2800" spc="65" dirty="0">
                <a:latin typeface="Calibri"/>
                <a:cs typeface="Calibri"/>
              </a:rPr>
              <a:t>outlets</a:t>
            </a:r>
            <a:r>
              <a:rPr sz="2800" spc="-15" dirty="0">
                <a:latin typeface="Calibri"/>
                <a:cs typeface="Calibri"/>
              </a:rPr>
              <a:t> </a:t>
            </a:r>
            <a:r>
              <a:rPr sz="2800" dirty="0">
                <a:latin typeface="Calibri"/>
                <a:cs typeface="Calibri"/>
              </a:rPr>
              <a:t>were</a:t>
            </a:r>
            <a:r>
              <a:rPr sz="2800" spc="-15" dirty="0">
                <a:latin typeface="Calibri"/>
                <a:cs typeface="Calibri"/>
              </a:rPr>
              <a:t> </a:t>
            </a:r>
            <a:r>
              <a:rPr sz="2800" dirty="0">
                <a:latin typeface="Calibri"/>
                <a:cs typeface="Calibri"/>
              </a:rPr>
              <a:t>in</a:t>
            </a:r>
            <a:r>
              <a:rPr sz="2800" spc="-25" dirty="0">
                <a:latin typeface="Calibri"/>
                <a:cs typeface="Calibri"/>
              </a:rPr>
              <a:t> </a:t>
            </a:r>
            <a:r>
              <a:rPr sz="2800" spc="105" dirty="0">
                <a:latin typeface="Calibri"/>
                <a:cs typeface="Calibri"/>
              </a:rPr>
              <a:t>areas</a:t>
            </a:r>
            <a:r>
              <a:rPr sz="2800" spc="-15" dirty="0">
                <a:latin typeface="Calibri"/>
                <a:cs typeface="Calibri"/>
              </a:rPr>
              <a:t> </a:t>
            </a:r>
            <a:r>
              <a:rPr sz="2800" dirty="0">
                <a:latin typeface="Calibri"/>
                <a:cs typeface="Calibri"/>
              </a:rPr>
              <a:t>with</a:t>
            </a:r>
            <a:r>
              <a:rPr sz="2800" spc="-20" dirty="0">
                <a:latin typeface="Calibri"/>
                <a:cs typeface="Calibri"/>
              </a:rPr>
              <a:t> </a:t>
            </a:r>
            <a:r>
              <a:rPr sz="2800" dirty="0">
                <a:latin typeface="Calibri"/>
                <a:cs typeface="Calibri"/>
              </a:rPr>
              <a:t>greater</a:t>
            </a:r>
            <a:r>
              <a:rPr sz="2800" spc="-20" dirty="0">
                <a:latin typeface="Calibri"/>
                <a:cs typeface="Calibri"/>
              </a:rPr>
              <a:t> </a:t>
            </a:r>
            <a:r>
              <a:rPr sz="2800" spc="125" dirty="0">
                <a:latin typeface="Calibri"/>
                <a:cs typeface="Calibri"/>
              </a:rPr>
              <a:t>socioeconomic</a:t>
            </a:r>
            <a:r>
              <a:rPr sz="2800" spc="-15" dirty="0">
                <a:latin typeface="Calibri"/>
                <a:cs typeface="Calibri"/>
              </a:rPr>
              <a:t> </a:t>
            </a:r>
            <a:r>
              <a:rPr sz="2800" spc="-10" dirty="0">
                <a:latin typeface="Calibri"/>
                <a:cs typeface="Calibri"/>
              </a:rPr>
              <a:t>deprivation</a:t>
            </a:r>
            <a:endParaRPr sz="2800">
              <a:latin typeface="Calibri"/>
              <a:cs typeface="Calibri"/>
            </a:endParaRPr>
          </a:p>
          <a:p>
            <a:pPr marL="240665" indent="-227965">
              <a:lnSpc>
                <a:spcPct val="100000"/>
              </a:lnSpc>
              <a:spcBef>
                <a:spcPts val="645"/>
              </a:spcBef>
              <a:buFont typeface="Arial"/>
              <a:buChar char="•"/>
              <a:tabLst>
                <a:tab pos="240665" algn="l"/>
              </a:tabLst>
            </a:pPr>
            <a:r>
              <a:rPr sz="2800" dirty="0">
                <a:latin typeface="Calibri"/>
                <a:cs typeface="Calibri"/>
              </a:rPr>
              <a:t>Most</a:t>
            </a:r>
            <a:r>
              <a:rPr sz="2800" spc="-10" dirty="0">
                <a:latin typeface="Calibri"/>
                <a:cs typeface="Calibri"/>
              </a:rPr>
              <a:t> </a:t>
            </a:r>
            <a:r>
              <a:rPr sz="2800" dirty="0">
                <a:latin typeface="Calibri"/>
                <a:cs typeface="Calibri"/>
              </a:rPr>
              <a:t>reported </a:t>
            </a:r>
            <a:r>
              <a:rPr sz="2800" spc="145" dirty="0">
                <a:latin typeface="Calibri"/>
                <a:cs typeface="Calibri"/>
              </a:rPr>
              <a:t>a</a:t>
            </a:r>
            <a:r>
              <a:rPr sz="2800" dirty="0">
                <a:latin typeface="Calibri"/>
                <a:cs typeface="Calibri"/>
              </a:rPr>
              <a:t> </a:t>
            </a:r>
            <a:r>
              <a:rPr sz="2800" spc="75" dirty="0">
                <a:latin typeface="Calibri"/>
                <a:cs typeface="Calibri"/>
              </a:rPr>
              <a:t>minimum</a:t>
            </a:r>
            <a:r>
              <a:rPr sz="2800" spc="-10" dirty="0">
                <a:latin typeface="Calibri"/>
                <a:cs typeface="Calibri"/>
              </a:rPr>
              <a:t> </a:t>
            </a:r>
            <a:r>
              <a:rPr sz="2800" spc="110" dirty="0">
                <a:latin typeface="Calibri"/>
                <a:cs typeface="Calibri"/>
              </a:rPr>
              <a:t>purchase</a:t>
            </a:r>
            <a:r>
              <a:rPr sz="2800" spc="-5" dirty="0">
                <a:latin typeface="Calibri"/>
                <a:cs typeface="Calibri"/>
              </a:rPr>
              <a:t> </a:t>
            </a:r>
            <a:r>
              <a:rPr sz="2800" spc="80" dirty="0">
                <a:latin typeface="Calibri"/>
                <a:cs typeface="Calibri"/>
              </a:rPr>
              <a:t>age</a:t>
            </a:r>
            <a:r>
              <a:rPr sz="2800" dirty="0">
                <a:latin typeface="Calibri"/>
                <a:cs typeface="Calibri"/>
              </a:rPr>
              <a:t> of</a:t>
            </a:r>
            <a:r>
              <a:rPr sz="2800" spc="-10" dirty="0">
                <a:latin typeface="Calibri"/>
                <a:cs typeface="Calibri"/>
              </a:rPr>
              <a:t> </a:t>
            </a:r>
            <a:r>
              <a:rPr sz="2800" spc="30" dirty="0">
                <a:latin typeface="Calibri"/>
                <a:cs typeface="Calibri"/>
              </a:rPr>
              <a:t>21</a:t>
            </a:r>
            <a:endParaRPr sz="2800">
              <a:latin typeface="Calibri"/>
              <a:cs typeface="Calibri"/>
            </a:endParaRPr>
          </a:p>
          <a:p>
            <a:pPr marL="697230" lvl="1" indent="-227329">
              <a:lnSpc>
                <a:spcPct val="100000"/>
              </a:lnSpc>
              <a:spcBef>
                <a:spcPts val="235"/>
              </a:spcBef>
              <a:buFont typeface="Arial"/>
              <a:buChar char="•"/>
              <a:tabLst>
                <a:tab pos="697230" algn="l"/>
              </a:tabLst>
            </a:pPr>
            <a:r>
              <a:rPr sz="2400" dirty="0">
                <a:latin typeface="Calibri"/>
                <a:cs typeface="Calibri"/>
              </a:rPr>
              <a:t>however,</a:t>
            </a:r>
            <a:r>
              <a:rPr sz="2400" spc="-40" dirty="0">
                <a:latin typeface="Calibri"/>
                <a:cs typeface="Calibri"/>
              </a:rPr>
              <a:t> </a:t>
            </a:r>
            <a:r>
              <a:rPr sz="2400" spc="155" dirty="0">
                <a:latin typeface="Calibri"/>
                <a:cs typeface="Calibri"/>
              </a:rPr>
              <a:t>4%</a:t>
            </a:r>
            <a:r>
              <a:rPr sz="2400" spc="-35" dirty="0">
                <a:latin typeface="Calibri"/>
                <a:cs typeface="Calibri"/>
              </a:rPr>
              <a:t> </a:t>
            </a:r>
            <a:r>
              <a:rPr sz="2400" dirty="0">
                <a:latin typeface="Calibri"/>
                <a:cs typeface="Calibri"/>
              </a:rPr>
              <a:t>reported</a:t>
            </a:r>
            <a:r>
              <a:rPr sz="2400" spc="-35" dirty="0">
                <a:latin typeface="Calibri"/>
                <a:cs typeface="Calibri"/>
              </a:rPr>
              <a:t> </a:t>
            </a:r>
            <a:r>
              <a:rPr sz="2400" spc="60" dirty="0">
                <a:latin typeface="Calibri"/>
                <a:cs typeface="Calibri"/>
              </a:rPr>
              <a:t>18</a:t>
            </a:r>
            <a:r>
              <a:rPr sz="2400" spc="-35" dirty="0">
                <a:latin typeface="Calibri"/>
                <a:cs typeface="Calibri"/>
              </a:rPr>
              <a:t> </a:t>
            </a:r>
            <a:r>
              <a:rPr sz="2400" spc="55" dirty="0">
                <a:latin typeface="Calibri"/>
                <a:cs typeface="Calibri"/>
              </a:rPr>
              <a:t>years</a:t>
            </a:r>
            <a:r>
              <a:rPr sz="2400" spc="-40" dirty="0">
                <a:latin typeface="Calibri"/>
                <a:cs typeface="Calibri"/>
              </a:rPr>
              <a:t> </a:t>
            </a:r>
            <a:r>
              <a:rPr sz="2400" dirty="0">
                <a:latin typeface="Calibri"/>
                <a:cs typeface="Calibri"/>
              </a:rPr>
              <a:t>or</a:t>
            </a:r>
            <a:r>
              <a:rPr sz="2400" spc="-40" dirty="0">
                <a:latin typeface="Calibri"/>
                <a:cs typeface="Calibri"/>
              </a:rPr>
              <a:t> </a:t>
            </a:r>
            <a:r>
              <a:rPr sz="2400" spc="50" dirty="0">
                <a:latin typeface="Calibri"/>
                <a:cs typeface="Calibri"/>
              </a:rPr>
              <a:t>no</a:t>
            </a:r>
            <a:r>
              <a:rPr sz="2400" spc="-35" dirty="0">
                <a:latin typeface="Calibri"/>
                <a:cs typeface="Calibri"/>
              </a:rPr>
              <a:t> </a:t>
            </a:r>
            <a:r>
              <a:rPr sz="2400" spc="75" dirty="0">
                <a:latin typeface="Calibri"/>
                <a:cs typeface="Calibri"/>
              </a:rPr>
              <a:t>minimum</a:t>
            </a:r>
            <a:r>
              <a:rPr sz="2400" spc="-35" dirty="0">
                <a:latin typeface="Calibri"/>
                <a:cs typeface="Calibri"/>
              </a:rPr>
              <a:t> </a:t>
            </a:r>
            <a:r>
              <a:rPr sz="2400" spc="35" dirty="0">
                <a:latin typeface="Calibri"/>
                <a:cs typeface="Calibri"/>
              </a:rPr>
              <a:t>age</a:t>
            </a:r>
            <a:endParaRPr sz="2400">
              <a:latin typeface="Calibri"/>
              <a:cs typeface="Calibri"/>
            </a:endParaRPr>
          </a:p>
        </p:txBody>
      </p:sp>
      <p:sp>
        <p:nvSpPr>
          <p:cNvPr id="4" name="object 4"/>
          <p:cNvSpPr txBox="1"/>
          <p:nvPr/>
        </p:nvSpPr>
        <p:spPr>
          <a:xfrm>
            <a:off x="535940" y="6193028"/>
            <a:ext cx="11207115" cy="385445"/>
          </a:xfrm>
          <a:prstGeom prst="rect">
            <a:avLst/>
          </a:prstGeom>
        </p:spPr>
        <p:txBody>
          <a:bodyPr vert="horz" wrap="square" lIns="0" tIns="23495" rIns="0" bIns="0" rtlCol="0">
            <a:spAutoFit/>
          </a:bodyPr>
          <a:lstStyle/>
          <a:p>
            <a:pPr marL="12700" marR="5080">
              <a:lnSpc>
                <a:spcPts val="1390"/>
              </a:lnSpc>
              <a:spcBef>
                <a:spcPts val="185"/>
              </a:spcBef>
            </a:pPr>
            <a:r>
              <a:rPr sz="1200" b="1" spc="70" dirty="0">
                <a:latin typeface="Calibri"/>
                <a:cs typeface="Calibri"/>
              </a:rPr>
              <a:t>Rossheim,</a:t>
            </a:r>
            <a:r>
              <a:rPr sz="1200" b="1" spc="110" dirty="0">
                <a:latin typeface="Calibri"/>
                <a:cs typeface="Calibri"/>
              </a:rPr>
              <a:t> </a:t>
            </a:r>
            <a:r>
              <a:rPr sz="1200" b="1" dirty="0">
                <a:latin typeface="Calibri"/>
                <a:cs typeface="Calibri"/>
              </a:rPr>
              <a:t>M.E.</a:t>
            </a:r>
            <a:r>
              <a:rPr sz="1200" b="1" spc="110" dirty="0">
                <a:latin typeface="Calibri"/>
                <a:cs typeface="Calibri"/>
              </a:rPr>
              <a:t> </a:t>
            </a:r>
            <a:r>
              <a:rPr sz="1200" dirty="0">
                <a:latin typeface="Calibri"/>
                <a:cs typeface="Calibri"/>
              </a:rPr>
              <a:t>LoParco,</a:t>
            </a:r>
            <a:r>
              <a:rPr sz="1200" spc="95" dirty="0">
                <a:latin typeface="Calibri"/>
                <a:cs typeface="Calibri"/>
              </a:rPr>
              <a:t> </a:t>
            </a:r>
            <a:r>
              <a:rPr sz="1200" spc="60" dirty="0">
                <a:latin typeface="Calibri"/>
                <a:cs typeface="Calibri"/>
              </a:rPr>
              <a:t>C.R.,</a:t>
            </a:r>
            <a:r>
              <a:rPr sz="1200" spc="95" dirty="0">
                <a:latin typeface="Calibri"/>
                <a:cs typeface="Calibri"/>
              </a:rPr>
              <a:t> </a:t>
            </a:r>
            <a:r>
              <a:rPr sz="1200" dirty="0">
                <a:latin typeface="Calibri"/>
                <a:cs typeface="Calibri"/>
              </a:rPr>
              <a:t>Walker,</a:t>
            </a:r>
            <a:r>
              <a:rPr sz="1200" spc="95" dirty="0">
                <a:latin typeface="Calibri"/>
                <a:cs typeface="Calibri"/>
              </a:rPr>
              <a:t> </a:t>
            </a:r>
            <a:r>
              <a:rPr sz="1200" dirty="0">
                <a:latin typeface="Calibri"/>
                <a:cs typeface="Calibri"/>
              </a:rPr>
              <a:t>A.,</a:t>
            </a:r>
            <a:r>
              <a:rPr sz="1200" spc="95" dirty="0">
                <a:latin typeface="Calibri"/>
                <a:cs typeface="Calibri"/>
              </a:rPr>
              <a:t> </a:t>
            </a:r>
            <a:r>
              <a:rPr sz="1200" dirty="0">
                <a:latin typeface="Calibri"/>
                <a:cs typeface="Calibri"/>
              </a:rPr>
              <a:t>Livingston,</a:t>
            </a:r>
            <a:r>
              <a:rPr sz="1200" spc="95" dirty="0">
                <a:latin typeface="Calibri"/>
                <a:cs typeface="Calibri"/>
              </a:rPr>
              <a:t> </a:t>
            </a:r>
            <a:r>
              <a:rPr sz="1200" dirty="0">
                <a:latin typeface="Calibri"/>
                <a:cs typeface="Calibri"/>
              </a:rPr>
              <a:t>M.D.,</a:t>
            </a:r>
            <a:r>
              <a:rPr sz="1200" spc="95" dirty="0">
                <a:latin typeface="Calibri"/>
                <a:cs typeface="Calibri"/>
              </a:rPr>
              <a:t> </a:t>
            </a:r>
            <a:r>
              <a:rPr sz="1200" dirty="0">
                <a:latin typeface="Calibri"/>
                <a:cs typeface="Calibri"/>
              </a:rPr>
              <a:t>Trangenstein,</a:t>
            </a:r>
            <a:r>
              <a:rPr sz="1200" spc="95" dirty="0">
                <a:latin typeface="Calibri"/>
                <a:cs typeface="Calibri"/>
              </a:rPr>
              <a:t> </a:t>
            </a:r>
            <a:r>
              <a:rPr sz="1200" dirty="0">
                <a:latin typeface="Calibri"/>
                <a:cs typeface="Calibri"/>
              </a:rPr>
              <a:t>P.J.,</a:t>
            </a:r>
            <a:r>
              <a:rPr sz="1200" spc="95" dirty="0">
                <a:latin typeface="Calibri"/>
                <a:cs typeface="Calibri"/>
              </a:rPr>
              <a:t> </a:t>
            </a:r>
            <a:r>
              <a:rPr sz="1200" spc="55" dirty="0">
                <a:latin typeface="Calibri"/>
                <a:cs typeface="Calibri"/>
              </a:rPr>
              <a:t>Olsson,</a:t>
            </a:r>
            <a:r>
              <a:rPr sz="1200" spc="95" dirty="0">
                <a:latin typeface="Calibri"/>
                <a:cs typeface="Calibri"/>
              </a:rPr>
              <a:t> </a:t>
            </a:r>
            <a:r>
              <a:rPr sz="1200" spc="55" dirty="0">
                <a:latin typeface="Calibri"/>
                <a:cs typeface="Calibri"/>
              </a:rPr>
              <a:t>S.,</a:t>
            </a:r>
            <a:r>
              <a:rPr sz="1200" spc="95" dirty="0">
                <a:latin typeface="Calibri"/>
                <a:cs typeface="Calibri"/>
              </a:rPr>
              <a:t> </a:t>
            </a:r>
            <a:r>
              <a:rPr sz="1200" dirty="0">
                <a:latin typeface="Calibri"/>
                <a:cs typeface="Calibri"/>
              </a:rPr>
              <a:t>McDonald,</a:t>
            </a:r>
            <a:r>
              <a:rPr sz="1200" spc="95" dirty="0">
                <a:latin typeface="Calibri"/>
                <a:cs typeface="Calibri"/>
              </a:rPr>
              <a:t> </a:t>
            </a:r>
            <a:r>
              <a:rPr sz="1200" dirty="0">
                <a:latin typeface="Calibri"/>
                <a:cs typeface="Calibri"/>
              </a:rPr>
              <a:t>K.K.,</a:t>
            </a:r>
            <a:r>
              <a:rPr sz="1200" spc="100" dirty="0">
                <a:latin typeface="Calibri"/>
                <a:cs typeface="Calibri"/>
              </a:rPr>
              <a:t> </a:t>
            </a:r>
            <a:r>
              <a:rPr sz="1200" dirty="0">
                <a:latin typeface="Calibri"/>
                <a:cs typeface="Calibri"/>
              </a:rPr>
              <a:t>Yockey,</a:t>
            </a:r>
            <a:r>
              <a:rPr sz="1200" spc="95" dirty="0">
                <a:latin typeface="Calibri"/>
                <a:cs typeface="Calibri"/>
              </a:rPr>
              <a:t> </a:t>
            </a:r>
            <a:r>
              <a:rPr sz="1200" dirty="0">
                <a:latin typeface="Calibri"/>
                <a:cs typeface="Calibri"/>
              </a:rPr>
              <a:t>R.A.,</a:t>
            </a:r>
            <a:r>
              <a:rPr sz="1200" spc="95" dirty="0">
                <a:latin typeface="Calibri"/>
                <a:cs typeface="Calibri"/>
              </a:rPr>
              <a:t> </a:t>
            </a:r>
            <a:r>
              <a:rPr sz="1200" dirty="0">
                <a:latin typeface="Calibri"/>
                <a:cs typeface="Calibri"/>
              </a:rPr>
              <a:t>Luningham,</a:t>
            </a:r>
            <a:r>
              <a:rPr sz="1200" spc="95" dirty="0">
                <a:latin typeface="Calibri"/>
                <a:cs typeface="Calibri"/>
              </a:rPr>
              <a:t> </a:t>
            </a:r>
            <a:r>
              <a:rPr sz="1200" dirty="0">
                <a:latin typeface="Calibri"/>
                <a:cs typeface="Calibri"/>
              </a:rPr>
              <a:t>J.M.,</a:t>
            </a:r>
            <a:r>
              <a:rPr sz="1200" spc="95" dirty="0">
                <a:latin typeface="Calibri"/>
                <a:cs typeface="Calibri"/>
              </a:rPr>
              <a:t> </a:t>
            </a:r>
            <a:r>
              <a:rPr sz="1200" dirty="0">
                <a:latin typeface="Calibri"/>
                <a:cs typeface="Calibri"/>
              </a:rPr>
              <a:t>Kong,</a:t>
            </a:r>
            <a:r>
              <a:rPr sz="1200" spc="95" dirty="0">
                <a:latin typeface="Calibri"/>
                <a:cs typeface="Calibri"/>
              </a:rPr>
              <a:t> </a:t>
            </a:r>
            <a:r>
              <a:rPr sz="1200" spc="-10" dirty="0">
                <a:latin typeface="Calibri"/>
                <a:cs typeface="Calibri"/>
              </a:rPr>
              <a:t>A.Y.,</a:t>
            </a:r>
            <a:r>
              <a:rPr sz="1200" spc="95" dirty="0">
                <a:latin typeface="Calibri"/>
                <a:cs typeface="Calibri"/>
              </a:rPr>
              <a:t> </a:t>
            </a:r>
            <a:r>
              <a:rPr sz="1200" dirty="0">
                <a:latin typeface="Calibri"/>
                <a:cs typeface="Calibri"/>
              </a:rPr>
              <a:t>Henry,</a:t>
            </a:r>
            <a:r>
              <a:rPr sz="1200" spc="95" dirty="0">
                <a:latin typeface="Calibri"/>
                <a:cs typeface="Calibri"/>
              </a:rPr>
              <a:t> </a:t>
            </a:r>
            <a:r>
              <a:rPr sz="1200" dirty="0">
                <a:latin typeface="Calibri"/>
                <a:cs typeface="Calibri"/>
              </a:rPr>
              <a:t>D.,</a:t>
            </a:r>
            <a:r>
              <a:rPr sz="1200" spc="95" dirty="0">
                <a:latin typeface="Calibri"/>
                <a:cs typeface="Calibri"/>
              </a:rPr>
              <a:t> </a:t>
            </a:r>
            <a:r>
              <a:rPr sz="1200" dirty="0">
                <a:latin typeface="Calibri"/>
                <a:cs typeface="Calibri"/>
              </a:rPr>
              <a:t>Walters,</a:t>
            </a:r>
            <a:r>
              <a:rPr sz="1200" spc="95" dirty="0">
                <a:latin typeface="Calibri"/>
                <a:cs typeface="Calibri"/>
              </a:rPr>
              <a:t> </a:t>
            </a:r>
            <a:r>
              <a:rPr sz="1200" spc="-10" dirty="0">
                <a:latin typeface="Calibri"/>
                <a:cs typeface="Calibri"/>
              </a:rPr>
              <a:t>S.T., </a:t>
            </a:r>
            <a:r>
              <a:rPr sz="1200" dirty="0">
                <a:latin typeface="Calibri"/>
                <a:cs typeface="Calibri"/>
              </a:rPr>
              <a:t>Thombs,</a:t>
            </a:r>
            <a:r>
              <a:rPr sz="1200" spc="95" dirty="0">
                <a:latin typeface="Calibri"/>
                <a:cs typeface="Calibri"/>
              </a:rPr>
              <a:t> </a:t>
            </a:r>
            <a:r>
              <a:rPr sz="1200" dirty="0">
                <a:latin typeface="Calibri"/>
                <a:cs typeface="Calibri"/>
              </a:rPr>
              <a:t>D.L.,</a:t>
            </a:r>
            <a:r>
              <a:rPr sz="1200" spc="100" dirty="0">
                <a:latin typeface="Calibri"/>
                <a:cs typeface="Calibri"/>
              </a:rPr>
              <a:t> </a:t>
            </a:r>
            <a:r>
              <a:rPr sz="1200" dirty="0">
                <a:latin typeface="Calibri"/>
                <a:cs typeface="Calibri"/>
              </a:rPr>
              <a:t>&amp;</a:t>
            </a:r>
            <a:r>
              <a:rPr sz="1200" spc="114" dirty="0">
                <a:latin typeface="Calibri"/>
                <a:cs typeface="Calibri"/>
              </a:rPr>
              <a:t> </a:t>
            </a:r>
            <a:r>
              <a:rPr sz="1200" dirty="0">
                <a:latin typeface="Calibri"/>
                <a:cs typeface="Calibri"/>
              </a:rPr>
              <a:t>Jernigan,</a:t>
            </a:r>
            <a:r>
              <a:rPr sz="1200" spc="100" dirty="0">
                <a:latin typeface="Calibri"/>
                <a:cs typeface="Calibri"/>
              </a:rPr>
              <a:t> </a:t>
            </a:r>
            <a:r>
              <a:rPr sz="1200" spc="50" dirty="0">
                <a:latin typeface="Calibri"/>
                <a:cs typeface="Calibri"/>
              </a:rPr>
              <a:t>D.H.</a:t>
            </a:r>
            <a:r>
              <a:rPr sz="1200" spc="100" dirty="0">
                <a:latin typeface="Calibri"/>
                <a:cs typeface="Calibri"/>
              </a:rPr>
              <a:t> </a:t>
            </a:r>
            <a:r>
              <a:rPr sz="1200" dirty="0">
                <a:latin typeface="Calibri"/>
                <a:cs typeface="Calibri"/>
              </a:rPr>
              <a:t>(2022).</a:t>
            </a:r>
            <a:r>
              <a:rPr sz="1200" spc="100" dirty="0">
                <a:latin typeface="Calibri"/>
                <a:cs typeface="Calibri"/>
              </a:rPr>
              <a:t> </a:t>
            </a:r>
            <a:r>
              <a:rPr sz="1200" dirty="0">
                <a:latin typeface="Calibri"/>
                <a:cs typeface="Calibri"/>
              </a:rPr>
              <a:t>Delta-8</a:t>
            </a:r>
            <a:r>
              <a:rPr sz="1200" spc="110" dirty="0">
                <a:latin typeface="Calibri"/>
                <a:cs typeface="Calibri"/>
              </a:rPr>
              <a:t> </a:t>
            </a:r>
            <a:r>
              <a:rPr sz="1200" spc="90" dirty="0">
                <a:latin typeface="Calibri"/>
                <a:cs typeface="Calibri"/>
              </a:rPr>
              <a:t>THC</a:t>
            </a:r>
            <a:r>
              <a:rPr sz="1200" spc="95" dirty="0">
                <a:latin typeface="Calibri"/>
                <a:cs typeface="Calibri"/>
              </a:rPr>
              <a:t> </a:t>
            </a:r>
            <a:r>
              <a:rPr sz="1200" dirty="0">
                <a:latin typeface="Calibri"/>
                <a:cs typeface="Calibri"/>
              </a:rPr>
              <a:t>Retail</a:t>
            </a:r>
            <a:r>
              <a:rPr sz="1200" spc="110" dirty="0">
                <a:latin typeface="Calibri"/>
                <a:cs typeface="Calibri"/>
              </a:rPr>
              <a:t> </a:t>
            </a:r>
            <a:r>
              <a:rPr sz="1200" dirty="0">
                <a:latin typeface="Calibri"/>
                <a:cs typeface="Calibri"/>
              </a:rPr>
              <a:t>Availability,</a:t>
            </a:r>
            <a:r>
              <a:rPr sz="1200" spc="100" dirty="0">
                <a:latin typeface="Calibri"/>
                <a:cs typeface="Calibri"/>
              </a:rPr>
              <a:t> </a:t>
            </a:r>
            <a:r>
              <a:rPr sz="1200" dirty="0">
                <a:latin typeface="Calibri"/>
                <a:cs typeface="Calibri"/>
              </a:rPr>
              <a:t>Price,</a:t>
            </a:r>
            <a:r>
              <a:rPr sz="1200" spc="100" dirty="0">
                <a:latin typeface="Calibri"/>
                <a:cs typeface="Calibri"/>
              </a:rPr>
              <a:t> </a:t>
            </a:r>
            <a:r>
              <a:rPr sz="1200" dirty="0">
                <a:latin typeface="Calibri"/>
                <a:cs typeface="Calibri"/>
              </a:rPr>
              <a:t>and</a:t>
            </a:r>
            <a:r>
              <a:rPr sz="1200" spc="114" dirty="0">
                <a:latin typeface="Calibri"/>
                <a:cs typeface="Calibri"/>
              </a:rPr>
              <a:t> </a:t>
            </a:r>
            <a:r>
              <a:rPr sz="1200" dirty="0">
                <a:latin typeface="Calibri"/>
                <a:cs typeface="Calibri"/>
              </a:rPr>
              <a:t>Minimum</a:t>
            </a:r>
            <a:r>
              <a:rPr sz="1200" spc="114" dirty="0">
                <a:latin typeface="Calibri"/>
                <a:cs typeface="Calibri"/>
              </a:rPr>
              <a:t> </a:t>
            </a:r>
            <a:r>
              <a:rPr sz="1200" dirty="0">
                <a:latin typeface="Calibri"/>
                <a:cs typeface="Calibri"/>
              </a:rPr>
              <a:t>Purchase</a:t>
            </a:r>
            <a:r>
              <a:rPr sz="1200" spc="114" dirty="0">
                <a:latin typeface="Calibri"/>
                <a:cs typeface="Calibri"/>
              </a:rPr>
              <a:t> </a:t>
            </a:r>
            <a:r>
              <a:rPr sz="1200" dirty="0">
                <a:latin typeface="Calibri"/>
                <a:cs typeface="Calibri"/>
              </a:rPr>
              <a:t>Age.</a:t>
            </a:r>
            <a:r>
              <a:rPr sz="1200" spc="100" dirty="0">
                <a:latin typeface="Calibri"/>
                <a:cs typeface="Calibri"/>
              </a:rPr>
              <a:t> </a:t>
            </a:r>
            <a:r>
              <a:rPr sz="1200" spc="60" dirty="0">
                <a:latin typeface="Calibri"/>
                <a:cs typeface="Calibri"/>
              </a:rPr>
              <a:t>Cannabis</a:t>
            </a:r>
            <a:r>
              <a:rPr sz="1200" spc="114" dirty="0">
                <a:latin typeface="Calibri"/>
                <a:cs typeface="Calibri"/>
              </a:rPr>
              <a:t> </a:t>
            </a:r>
            <a:r>
              <a:rPr sz="1200" dirty="0">
                <a:latin typeface="Calibri"/>
                <a:cs typeface="Calibri"/>
              </a:rPr>
              <a:t>and</a:t>
            </a:r>
            <a:r>
              <a:rPr sz="1200" spc="114" dirty="0">
                <a:latin typeface="Calibri"/>
                <a:cs typeface="Calibri"/>
              </a:rPr>
              <a:t> </a:t>
            </a:r>
            <a:r>
              <a:rPr sz="1200" spc="45" dirty="0">
                <a:latin typeface="Calibri"/>
                <a:cs typeface="Calibri"/>
              </a:rPr>
              <a:t>Cannabinoid</a:t>
            </a:r>
            <a:r>
              <a:rPr sz="1200" spc="114" dirty="0">
                <a:latin typeface="Calibri"/>
                <a:cs typeface="Calibri"/>
              </a:rPr>
              <a:t> </a:t>
            </a:r>
            <a:r>
              <a:rPr sz="1200" spc="45" dirty="0">
                <a:latin typeface="Calibri"/>
                <a:cs typeface="Calibri"/>
              </a:rPr>
              <a:t>Research.</a:t>
            </a:r>
            <a:r>
              <a:rPr sz="1200" spc="95" dirty="0">
                <a:latin typeface="Calibri"/>
                <a:cs typeface="Calibri"/>
              </a:rPr>
              <a:t> </a:t>
            </a:r>
            <a:r>
              <a:rPr sz="1200" dirty="0">
                <a:latin typeface="Calibri"/>
                <a:cs typeface="Calibri"/>
              </a:rPr>
              <a:t>doi:</a:t>
            </a:r>
            <a:r>
              <a:rPr sz="1200" spc="100" dirty="0">
                <a:latin typeface="Calibri"/>
                <a:cs typeface="Calibri"/>
              </a:rPr>
              <a:t> </a:t>
            </a:r>
            <a:r>
              <a:rPr sz="1200" spc="-10" dirty="0">
                <a:latin typeface="Calibri"/>
                <a:cs typeface="Calibri"/>
              </a:rPr>
              <a:t>10.1089/can.2022.0079</a:t>
            </a:r>
            <a:endParaRPr sz="1200">
              <a:latin typeface="Calibri"/>
              <a:cs typeface="Calibri"/>
            </a:endParaRPr>
          </a:p>
        </p:txBody>
      </p:sp>
    </p:spTree>
    <p:extLst>
      <p:ext uri="{BB962C8B-B14F-4D97-AF65-F5344CB8AC3E}">
        <p14:creationId xmlns:p14="http://schemas.microsoft.com/office/powerpoint/2010/main" val="3039246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48600" y="1670052"/>
            <a:ext cx="3429000" cy="5187950"/>
            <a:chOff x="7848600" y="1670052"/>
            <a:chExt cx="3429000" cy="5187950"/>
          </a:xfrm>
        </p:grpSpPr>
        <p:pic>
          <p:nvPicPr>
            <p:cNvPr id="3" name="object 3"/>
            <p:cNvPicPr/>
            <p:nvPr/>
          </p:nvPicPr>
          <p:blipFill>
            <a:blip r:embed="rId2" cstate="print"/>
            <a:stretch>
              <a:fillRect/>
            </a:stretch>
          </p:blipFill>
          <p:spPr>
            <a:xfrm>
              <a:off x="7848600" y="1670052"/>
              <a:ext cx="3429000" cy="3313112"/>
            </a:xfrm>
            <a:prstGeom prst="rect">
              <a:avLst/>
            </a:prstGeom>
          </p:spPr>
        </p:pic>
        <p:pic>
          <p:nvPicPr>
            <p:cNvPr id="4" name="object 4"/>
            <p:cNvPicPr/>
            <p:nvPr/>
          </p:nvPicPr>
          <p:blipFill>
            <a:blip r:embed="rId3" cstate="print"/>
            <a:stretch>
              <a:fillRect/>
            </a:stretch>
          </p:blipFill>
          <p:spPr>
            <a:xfrm>
              <a:off x="7848600" y="4951416"/>
              <a:ext cx="2814637" cy="1906583"/>
            </a:xfrm>
            <a:prstGeom prst="rect">
              <a:avLst/>
            </a:prstGeom>
          </p:spPr>
        </p:pic>
      </p:grpSp>
      <p:pic>
        <p:nvPicPr>
          <p:cNvPr id="5" name="object 5"/>
          <p:cNvPicPr/>
          <p:nvPr/>
        </p:nvPicPr>
        <p:blipFill>
          <a:blip r:embed="rId4" cstate="print"/>
          <a:stretch>
            <a:fillRect/>
          </a:stretch>
        </p:blipFill>
        <p:spPr>
          <a:xfrm>
            <a:off x="1571627" y="76200"/>
            <a:ext cx="9064625" cy="1295400"/>
          </a:xfrm>
          <a:prstGeom prst="rect">
            <a:avLst/>
          </a:prstGeom>
        </p:spPr>
      </p:pic>
      <p:grpSp>
        <p:nvGrpSpPr>
          <p:cNvPr id="6" name="object 6"/>
          <p:cNvGrpSpPr/>
          <p:nvPr/>
        </p:nvGrpSpPr>
        <p:grpSpPr>
          <a:xfrm>
            <a:off x="1151120" y="1371494"/>
            <a:ext cx="7078980" cy="5487035"/>
            <a:chOff x="1151120" y="1371494"/>
            <a:chExt cx="7078980" cy="5487035"/>
          </a:xfrm>
        </p:grpSpPr>
        <p:pic>
          <p:nvPicPr>
            <p:cNvPr id="7" name="object 7"/>
            <p:cNvPicPr/>
            <p:nvPr/>
          </p:nvPicPr>
          <p:blipFill>
            <a:blip r:embed="rId5" cstate="print"/>
            <a:stretch>
              <a:fillRect/>
            </a:stretch>
          </p:blipFill>
          <p:spPr>
            <a:xfrm>
              <a:off x="3657600" y="1470024"/>
              <a:ext cx="4572000" cy="4413250"/>
            </a:xfrm>
            <a:prstGeom prst="rect">
              <a:avLst/>
            </a:prstGeom>
          </p:spPr>
        </p:pic>
        <p:pic>
          <p:nvPicPr>
            <p:cNvPr id="8" name="object 8"/>
            <p:cNvPicPr/>
            <p:nvPr/>
          </p:nvPicPr>
          <p:blipFill>
            <a:blip r:embed="rId6" cstate="print"/>
            <a:stretch>
              <a:fillRect/>
            </a:stretch>
          </p:blipFill>
          <p:spPr>
            <a:xfrm>
              <a:off x="1151120" y="1371494"/>
              <a:ext cx="3649296" cy="4254717"/>
            </a:xfrm>
            <a:prstGeom prst="rect">
              <a:avLst/>
            </a:prstGeom>
          </p:spPr>
        </p:pic>
        <p:pic>
          <p:nvPicPr>
            <p:cNvPr id="9" name="object 9"/>
            <p:cNvPicPr/>
            <p:nvPr/>
          </p:nvPicPr>
          <p:blipFill>
            <a:blip r:embed="rId7" cstate="print"/>
            <a:stretch>
              <a:fillRect/>
            </a:stretch>
          </p:blipFill>
          <p:spPr>
            <a:xfrm>
              <a:off x="1531937" y="4976816"/>
              <a:ext cx="3048000" cy="1881183"/>
            </a:xfrm>
            <a:prstGeom prst="rect">
              <a:avLst/>
            </a:prstGeom>
          </p:spPr>
        </p:pic>
      </p:grpSp>
    </p:spTree>
    <p:extLst>
      <p:ext uri="{BB962C8B-B14F-4D97-AF65-F5344CB8AC3E}">
        <p14:creationId xmlns:p14="http://schemas.microsoft.com/office/powerpoint/2010/main" val="4262802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12640" y="1055211"/>
            <a:ext cx="914400" cy="12700"/>
          </a:xfrm>
          <a:custGeom>
            <a:avLst/>
            <a:gdLst/>
            <a:ahLst/>
            <a:cxnLst/>
            <a:rect l="l" t="t" r="r" b="b"/>
            <a:pathLst>
              <a:path w="914400" h="12700">
                <a:moveTo>
                  <a:pt x="914400" y="0"/>
                </a:moveTo>
                <a:lnTo>
                  <a:pt x="0" y="0"/>
                </a:lnTo>
                <a:lnTo>
                  <a:pt x="0" y="12700"/>
                </a:lnTo>
                <a:lnTo>
                  <a:pt x="914400" y="12700"/>
                </a:lnTo>
                <a:lnTo>
                  <a:pt x="91440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317500" rIns="0" bIns="0" rtlCol="0">
            <a:spAutoFit/>
          </a:bodyPr>
          <a:lstStyle/>
          <a:p>
            <a:pPr marL="1776095">
              <a:lnSpc>
                <a:spcPct val="100000"/>
              </a:lnSpc>
              <a:spcBef>
                <a:spcPts val="100"/>
              </a:spcBef>
            </a:pPr>
            <a:r>
              <a:rPr spc="-90" dirty="0"/>
              <a:t>Where</a:t>
            </a:r>
            <a:r>
              <a:rPr spc="-114" dirty="0"/>
              <a:t> </a:t>
            </a:r>
            <a:r>
              <a:rPr spc="60" dirty="0"/>
              <a:t>can</a:t>
            </a:r>
            <a:r>
              <a:rPr spc="-114" dirty="0"/>
              <a:t> </a:t>
            </a:r>
            <a:r>
              <a:rPr dirty="0"/>
              <a:t>kids</a:t>
            </a:r>
            <a:r>
              <a:rPr spc="-114" dirty="0"/>
              <a:t> </a:t>
            </a:r>
            <a:r>
              <a:rPr spc="-70" dirty="0"/>
              <a:t>buy</a:t>
            </a:r>
            <a:r>
              <a:rPr spc="-120" dirty="0"/>
              <a:t> </a:t>
            </a:r>
            <a:r>
              <a:rPr spc="155" dirty="0"/>
              <a:t>THC?</a:t>
            </a:r>
          </a:p>
        </p:txBody>
      </p:sp>
      <p:pic>
        <p:nvPicPr>
          <p:cNvPr id="4" name="object 4"/>
          <p:cNvPicPr/>
          <p:nvPr/>
        </p:nvPicPr>
        <p:blipFill>
          <a:blip r:embed="rId2" cstate="print"/>
          <a:stretch>
            <a:fillRect/>
          </a:stretch>
        </p:blipFill>
        <p:spPr>
          <a:xfrm>
            <a:off x="1066800" y="1475299"/>
            <a:ext cx="9906000" cy="5382704"/>
          </a:xfrm>
          <a:prstGeom prst="rect">
            <a:avLst/>
          </a:prstGeom>
        </p:spPr>
      </p:pic>
    </p:spTree>
    <p:extLst>
      <p:ext uri="{BB962C8B-B14F-4D97-AF65-F5344CB8AC3E}">
        <p14:creationId xmlns:p14="http://schemas.microsoft.com/office/powerpoint/2010/main" val="2340575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155" dirty="0"/>
              <a:t>Monitoring</a:t>
            </a:r>
            <a:r>
              <a:rPr spc="-145" dirty="0"/>
              <a:t> </a:t>
            </a:r>
            <a:r>
              <a:rPr spc="-80" dirty="0"/>
              <a:t>the</a:t>
            </a:r>
            <a:r>
              <a:rPr spc="-140" dirty="0"/>
              <a:t> </a:t>
            </a:r>
            <a:r>
              <a:rPr spc="-70" dirty="0"/>
              <a:t>Future</a:t>
            </a:r>
            <a:r>
              <a:rPr spc="-140" dirty="0"/>
              <a:t> </a:t>
            </a:r>
            <a:r>
              <a:rPr dirty="0"/>
              <a:t>Data,</a:t>
            </a:r>
            <a:r>
              <a:rPr spc="-140" dirty="0"/>
              <a:t> </a:t>
            </a:r>
            <a:r>
              <a:rPr spc="40" dirty="0"/>
              <a:t>2023</a:t>
            </a:r>
          </a:p>
        </p:txBody>
      </p:sp>
      <p:sp>
        <p:nvSpPr>
          <p:cNvPr id="3" name="object 3"/>
          <p:cNvSpPr txBox="1"/>
          <p:nvPr/>
        </p:nvSpPr>
        <p:spPr>
          <a:xfrm>
            <a:off x="878839" y="1761404"/>
            <a:ext cx="8714740" cy="2686685"/>
          </a:xfrm>
          <a:prstGeom prst="rect">
            <a:avLst/>
          </a:prstGeom>
        </p:spPr>
        <p:txBody>
          <a:bodyPr vert="horz" wrap="square" lIns="0" tIns="46990" rIns="0" bIns="0" rtlCol="0">
            <a:spAutoFit/>
          </a:bodyPr>
          <a:lstStyle/>
          <a:p>
            <a:pPr marL="278765" indent="-227965">
              <a:lnSpc>
                <a:spcPct val="100000"/>
              </a:lnSpc>
              <a:spcBef>
                <a:spcPts val="370"/>
              </a:spcBef>
              <a:buFont typeface="Arial"/>
              <a:buChar char="•"/>
              <a:tabLst>
                <a:tab pos="278765" algn="l"/>
              </a:tabLst>
            </a:pPr>
            <a:r>
              <a:rPr sz="2800" dirty="0">
                <a:latin typeface="Calibri"/>
                <a:cs typeface="Calibri"/>
              </a:rPr>
              <a:t>12th</a:t>
            </a:r>
            <a:r>
              <a:rPr sz="2800" spc="60" dirty="0">
                <a:latin typeface="Calibri"/>
                <a:cs typeface="Calibri"/>
              </a:rPr>
              <a:t> </a:t>
            </a:r>
            <a:r>
              <a:rPr sz="2800" spc="50" dirty="0">
                <a:latin typeface="Calibri"/>
                <a:cs typeface="Calibri"/>
              </a:rPr>
              <a:t>graders</a:t>
            </a:r>
            <a:endParaRPr sz="2800">
              <a:latin typeface="Calibri"/>
              <a:cs typeface="Calibri"/>
            </a:endParaRPr>
          </a:p>
          <a:p>
            <a:pPr marL="735330" lvl="1" indent="-227329">
              <a:lnSpc>
                <a:spcPct val="100000"/>
              </a:lnSpc>
              <a:spcBef>
                <a:spcPts val="229"/>
              </a:spcBef>
              <a:buFont typeface="Arial"/>
              <a:buChar char="•"/>
              <a:tabLst>
                <a:tab pos="735330" algn="l"/>
              </a:tabLst>
            </a:pPr>
            <a:r>
              <a:rPr sz="2400" spc="125" dirty="0">
                <a:latin typeface="Calibri"/>
                <a:cs typeface="Calibri"/>
              </a:rPr>
              <a:t>29%</a:t>
            </a:r>
            <a:r>
              <a:rPr sz="2400" spc="-5" dirty="0">
                <a:latin typeface="Calibri"/>
                <a:cs typeface="Calibri"/>
              </a:rPr>
              <a:t> </a:t>
            </a:r>
            <a:r>
              <a:rPr sz="2400" dirty="0">
                <a:latin typeface="Calibri"/>
                <a:cs typeface="Calibri"/>
              </a:rPr>
              <a:t>reported </a:t>
            </a:r>
            <a:r>
              <a:rPr sz="2400" spc="90" dirty="0">
                <a:latin typeface="Calibri"/>
                <a:cs typeface="Calibri"/>
              </a:rPr>
              <a:t>past</a:t>
            </a:r>
            <a:r>
              <a:rPr sz="2400" spc="-10" dirty="0">
                <a:latin typeface="Calibri"/>
                <a:cs typeface="Calibri"/>
              </a:rPr>
              <a:t> </a:t>
            </a:r>
            <a:r>
              <a:rPr sz="2400" dirty="0">
                <a:latin typeface="Calibri"/>
                <a:cs typeface="Calibri"/>
              </a:rPr>
              <a:t>year</a:t>
            </a:r>
            <a:r>
              <a:rPr sz="2400" spc="-15" dirty="0">
                <a:latin typeface="Calibri"/>
                <a:cs typeface="Calibri"/>
              </a:rPr>
              <a:t> </a:t>
            </a:r>
            <a:r>
              <a:rPr sz="2400" spc="110" dirty="0">
                <a:latin typeface="Calibri"/>
                <a:cs typeface="Calibri"/>
              </a:rPr>
              <a:t>cannabis</a:t>
            </a:r>
            <a:r>
              <a:rPr sz="2400" spc="-10" dirty="0">
                <a:latin typeface="Calibri"/>
                <a:cs typeface="Calibri"/>
              </a:rPr>
              <a:t> </a:t>
            </a:r>
            <a:r>
              <a:rPr sz="2400" spc="90" dirty="0">
                <a:latin typeface="Calibri"/>
                <a:cs typeface="Calibri"/>
              </a:rPr>
              <a:t>use</a:t>
            </a:r>
            <a:endParaRPr sz="2400">
              <a:latin typeface="Calibri"/>
              <a:cs typeface="Calibri"/>
            </a:endParaRPr>
          </a:p>
          <a:p>
            <a:pPr marL="735330" lvl="1" indent="-227329">
              <a:lnSpc>
                <a:spcPct val="100000"/>
              </a:lnSpc>
              <a:spcBef>
                <a:spcPts val="215"/>
              </a:spcBef>
              <a:buFont typeface="Arial"/>
              <a:buChar char="•"/>
              <a:tabLst>
                <a:tab pos="735330" algn="l"/>
              </a:tabLst>
            </a:pPr>
            <a:r>
              <a:rPr sz="2400" spc="105" dirty="0">
                <a:latin typeface="Calibri"/>
                <a:cs typeface="Calibri"/>
              </a:rPr>
              <a:t>11.4%</a:t>
            </a:r>
            <a:r>
              <a:rPr sz="2400" spc="-5" dirty="0">
                <a:latin typeface="Calibri"/>
                <a:cs typeface="Calibri"/>
              </a:rPr>
              <a:t> </a:t>
            </a:r>
            <a:r>
              <a:rPr sz="2400" dirty="0">
                <a:latin typeface="Calibri"/>
                <a:cs typeface="Calibri"/>
              </a:rPr>
              <a:t>reported </a:t>
            </a:r>
            <a:r>
              <a:rPr sz="2400" spc="70" dirty="0">
                <a:latin typeface="Calibri"/>
                <a:cs typeface="Calibri"/>
              </a:rPr>
              <a:t>Delta-</a:t>
            </a:r>
            <a:r>
              <a:rPr sz="2400" spc="-10" dirty="0">
                <a:latin typeface="Calibri"/>
                <a:cs typeface="Calibri"/>
              </a:rPr>
              <a:t>8-</a:t>
            </a:r>
            <a:r>
              <a:rPr sz="2400" spc="180" dirty="0">
                <a:latin typeface="Calibri"/>
                <a:cs typeface="Calibri"/>
              </a:rPr>
              <a:t>THC</a:t>
            </a:r>
            <a:r>
              <a:rPr sz="2400" spc="-5" dirty="0">
                <a:latin typeface="Calibri"/>
                <a:cs typeface="Calibri"/>
              </a:rPr>
              <a:t> </a:t>
            </a:r>
            <a:r>
              <a:rPr sz="2400" spc="110" dirty="0">
                <a:latin typeface="Calibri"/>
                <a:cs typeface="Calibri"/>
              </a:rPr>
              <a:t>use</a:t>
            </a:r>
            <a:r>
              <a:rPr sz="2400" spc="-15" dirty="0">
                <a:latin typeface="Calibri"/>
                <a:cs typeface="Calibri"/>
              </a:rPr>
              <a:t> </a:t>
            </a:r>
            <a:r>
              <a:rPr sz="2400" dirty="0">
                <a:latin typeface="Calibri"/>
                <a:cs typeface="Calibri"/>
              </a:rPr>
              <a:t>in</a:t>
            </a:r>
            <a:r>
              <a:rPr sz="2400" spc="-5" dirty="0">
                <a:latin typeface="Calibri"/>
                <a:cs typeface="Calibri"/>
              </a:rPr>
              <a:t> </a:t>
            </a:r>
            <a:r>
              <a:rPr sz="2400" dirty="0">
                <a:latin typeface="Calibri"/>
                <a:cs typeface="Calibri"/>
              </a:rPr>
              <a:t>the</a:t>
            </a:r>
            <a:r>
              <a:rPr sz="2400" spc="-15" dirty="0">
                <a:latin typeface="Calibri"/>
                <a:cs typeface="Calibri"/>
              </a:rPr>
              <a:t> </a:t>
            </a:r>
            <a:r>
              <a:rPr sz="2400" spc="90" dirty="0">
                <a:latin typeface="Calibri"/>
                <a:cs typeface="Calibri"/>
              </a:rPr>
              <a:t>past</a:t>
            </a:r>
            <a:r>
              <a:rPr sz="2400" spc="-5" dirty="0">
                <a:latin typeface="Calibri"/>
                <a:cs typeface="Calibri"/>
              </a:rPr>
              <a:t> </a:t>
            </a:r>
            <a:r>
              <a:rPr sz="2400" spc="-20" dirty="0">
                <a:latin typeface="Calibri"/>
                <a:cs typeface="Calibri"/>
              </a:rPr>
              <a:t>year</a:t>
            </a:r>
            <a:endParaRPr sz="2400">
              <a:latin typeface="Calibri"/>
              <a:cs typeface="Calibri"/>
            </a:endParaRPr>
          </a:p>
          <a:p>
            <a:pPr lvl="1">
              <a:lnSpc>
                <a:spcPct val="100000"/>
              </a:lnSpc>
              <a:spcBef>
                <a:spcPts val="1689"/>
              </a:spcBef>
              <a:buFont typeface="Arial"/>
              <a:buChar char="•"/>
            </a:pPr>
            <a:endParaRPr sz="2400">
              <a:latin typeface="Calibri"/>
              <a:cs typeface="Calibri"/>
            </a:endParaRPr>
          </a:p>
          <a:p>
            <a:pPr marL="278765" indent="-227965">
              <a:lnSpc>
                <a:spcPct val="100000"/>
              </a:lnSpc>
              <a:buFont typeface="Arial"/>
              <a:buChar char="•"/>
              <a:tabLst>
                <a:tab pos="278765" algn="l"/>
              </a:tabLst>
            </a:pPr>
            <a:r>
              <a:rPr sz="2800" spc="35" dirty="0">
                <a:latin typeface="Calibri"/>
                <a:cs typeface="Calibri"/>
              </a:rPr>
              <a:t>2024</a:t>
            </a:r>
            <a:endParaRPr sz="2800">
              <a:latin typeface="Calibri"/>
              <a:cs typeface="Calibri"/>
            </a:endParaRPr>
          </a:p>
          <a:p>
            <a:pPr marL="735330" lvl="1" indent="-227329">
              <a:lnSpc>
                <a:spcPct val="100000"/>
              </a:lnSpc>
              <a:spcBef>
                <a:spcPts val="254"/>
              </a:spcBef>
              <a:buFont typeface="Arial"/>
              <a:buChar char="•"/>
              <a:tabLst>
                <a:tab pos="735330" algn="l"/>
              </a:tabLst>
            </a:pPr>
            <a:r>
              <a:rPr sz="2400" dirty="0">
                <a:latin typeface="Calibri"/>
                <a:cs typeface="Calibri"/>
              </a:rPr>
              <a:t>8</a:t>
            </a:r>
            <a:r>
              <a:rPr sz="2400" baseline="24305" dirty="0">
                <a:latin typeface="Calibri"/>
                <a:cs typeface="Calibri"/>
              </a:rPr>
              <a:t>th</a:t>
            </a:r>
            <a:r>
              <a:rPr sz="2400" spc="254" baseline="24305" dirty="0">
                <a:latin typeface="Calibri"/>
                <a:cs typeface="Calibri"/>
              </a:rPr>
              <a:t> </a:t>
            </a:r>
            <a:r>
              <a:rPr sz="2400" spc="75" dirty="0">
                <a:latin typeface="Calibri"/>
                <a:cs typeface="Calibri"/>
              </a:rPr>
              <a:t>and</a:t>
            </a:r>
            <a:r>
              <a:rPr sz="2400" spc="-10" dirty="0">
                <a:latin typeface="Calibri"/>
                <a:cs typeface="Calibri"/>
              </a:rPr>
              <a:t> </a:t>
            </a:r>
            <a:r>
              <a:rPr sz="2400" dirty="0">
                <a:latin typeface="Calibri"/>
                <a:cs typeface="Calibri"/>
              </a:rPr>
              <a:t>10</a:t>
            </a:r>
            <a:r>
              <a:rPr sz="2400" baseline="24305" dirty="0">
                <a:latin typeface="Calibri"/>
                <a:cs typeface="Calibri"/>
              </a:rPr>
              <a:t>th</a:t>
            </a:r>
            <a:r>
              <a:rPr sz="2400" spc="262" baseline="24305" dirty="0">
                <a:latin typeface="Calibri"/>
                <a:cs typeface="Calibri"/>
              </a:rPr>
              <a:t> </a:t>
            </a:r>
            <a:r>
              <a:rPr sz="2400" spc="45" dirty="0">
                <a:latin typeface="Calibri"/>
                <a:cs typeface="Calibri"/>
              </a:rPr>
              <a:t>graders</a:t>
            </a:r>
            <a:r>
              <a:rPr sz="2400" spc="-20" dirty="0">
                <a:latin typeface="Calibri"/>
                <a:cs typeface="Calibri"/>
              </a:rPr>
              <a:t> </a:t>
            </a:r>
            <a:r>
              <a:rPr sz="2400" dirty="0">
                <a:latin typeface="Calibri"/>
                <a:cs typeface="Calibri"/>
              </a:rPr>
              <a:t>will</a:t>
            </a:r>
            <a:r>
              <a:rPr sz="2400" spc="-10" dirty="0">
                <a:latin typeface="Calibri"/>
                <a:cs typeface="Calibri"/>
              </a:rPr>
              <a:t> </a:t>
            </a:r>
            <a:r>
              <a:rPr sz="2400" spc="114" dirty="0">
                <a:latin typeface="Calibri"/>
                <a:cs typeface="Calibri"/>
              </a:rPr>
              <a:t>also</a:t>
            </a:r>
            <a:r>
              <a:rPr sz="2400" spc="-15" dirty="0">
                <a:latin typeface="Calibri"/>
                <a:cs typeface="Calibri"/>
              </a:rPr>
              <a:t> </a:t>
            </a:r>
            <a:r>
              <a:rPr sz="2400" spc="65" dirty="0">
                <a:latin typeface="Calibri"/>
                <a:cs typeface="Calibri"/>
              </a:rPr>
              <a:t>be</a:t>
            </a:r>
            <a:r>
              <a:rPr sz="2400" spc="-15" dirty="0">
                <a:latin typeface="Calibri"/>
                <a:cs typeface="Calibri"/>
              </a:rPr>
              <a:t> </a:t>
            </a:r>
            <a:r>
              <a:rPr sz="2400" spc="90" dirty="0">
                <a:latin typeface="Calibri"/>
                <a:cs typeface="Calibri"/>
              </a:rPr>
              <a:t>asked</a:t>
            </a:r>
            <a:r>
              <a:rPr sz="2400" spc="-10" dirty="0">
                <a:latin typeface="Calibri"/>
                <a:cs typeface="Calibri"/>
              </a:rPr>
              <a:t> </a:t>
            </a:r>
            <a:r>
              <a:rPr sz="2400" spc="55" dirty="0">
                <a:latin typeface="Calibri"/>
                <a:cs typeface="Calibri"/>
              </a:rPr>
              <a:t>about</a:t>
            </a:r>
            <a:r>
              <a:rPr sz="2400" spc="-15" dirty="0">
                <a:latin typeface="Calibri"/>
                <a:cs typeface="Calibri"/>
              </a:rPr>
              <a:t> </a:t>
            </a:r>
            <a:r>
              <a:rPr sz="2400" spc="65" dirty="0">
                <a:latin typeface="Calibri"/>
                <a:cs typeface="Calibri"/>
              </a:rPr>
              <a:t>Delta-</a:t>
            </a:r>
            <a:r>
              <a:rPr sz="2400" spc="60" dirty="0">
                <a:latin typeface="Calibri"/>
                <a:cs typeface="Calibri"/>
              </a:rPr>
              <a:t>8</a:t>
            </a:r>
            <a:r>
              <a:rPr sz="2400" spc="-5" dirty="0">
                <a:latin typeface="Calibri"/>
                <a:cs typeface="Calibri"/>
              </a:rPr>
              <a:t> </a:t>
            </a:r>
            <a:r>
              <a:rPr sz="2400" spc="180" dirty="0">
                <a:latin typeface="Calibri"/>
                <a:cs typeface="Calibri"/>
              </a:rPr>
              <a:t>THC</a:t>
            </a:r>
            <a:r>
              <a:rPr sz="2400" spc="-15" dirty="0">
                <a:latin typeface="Calibri"/>
                <a:cs typeface="Calibri"/>
              </a:rPr>
              <a:t> </a:t>
            </a:r>
            <a:r>
              <a:rPr sz="2400" spc="90" dirty="0">
                <a:latin typeface="Calibri"/>
                <a:cs typeface="Calibri"/>
              </a:rPr>
              <a:t>use</a:t>
            </a:r>
            <a:endParaRPr sz="2400">
              <a:latin typeface="Calibri"/>
              <a:cs typeface="Calibri"/>
            </a:endParaRPr>
          </a:p>
        </p:txBody>
      </p:sp>
    </p:spTree>
    <p:extLst>
      <p:ext uri="{BB962C8B-B14F-4D97-AF65-F5344CB8AC3E}">
        <p14:creationId xmlns:p14="http://schemas.microsoft.com/office/powerpoint/2010/main" val="2983212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5139" y="534924"/>
            <a:ext cx="7817484" cy="695960"/>
          </a:xfrm>
          <a:prstGeom prst="rect">
            <a:avLst/>
          </a:prstGeom>
        </p:spPr>
        <p:txBody>
          <a:bodyPr vert="horz" wrap="square" lIns="0" tIns="12700" rIns="0" bIns="0" rtlCol="0">
            <a:spAutoFit/>
          </a:bodyPr>
          <a:lstStyle/>
          <a:p>
            <a:pPr marL="12700">
              <a:lnSpc>
                <a:spcPct val="100000"/>
              </a:lnSpc>
              <a:spcBef>
                <a:spcPts val="100"/>
              </a:spcBef>
            </a:pPr>
            <a:r>
              <a:rPr dirty="0"/>
              <a:t>Delta-</a:t>
            </a:r>
            <a:r>
              <a:rPr spc="65" dirty="0"/>
              <a:t>8</a:t>
            </a:r>
            <a:r>
              <a:rPr spc="-90" dirty="0"/>
              <a:t> </a:t>
            </a:r>
            <a:r>
              <a:rPr spc="130" dirty="0"/>
              <a:t>THC:</a:t>
            </a:r>
            <a:r>
              <a:rPr spc="-75" dirty="0"/>
              <a:t> </a:t>
            </a:r>
            <a:r>
              <a:rPr spc="-70" dirty="0"/>
              <a:t>Online/Youth</a:t>
            </a:r>
            <a:r>
              <a:rPr spc="-85" dirty="0"/>
              <a:t> </a:t>
            </a:r>
            <a:r>
              <a:rPr spc="185" dirty="0"/>
              <a:t>Access</a:t>
            </a:r>
          </a:p>
        </p:txBody>
      </p:sp>
      <p:sp>
        <p:nvSpPr>
          <p:cNvPr id="3" name="object 3"/>
          <p:cNvSpPr txBox="1"/>
          <p:nvPr/>
        </p:nvSpPr>
        <p:spPr>
          <a:xfrm>
            <a:off x="688340" y="1490133"/>
            <a:ext cx="10759440" cy="3677285"/>
          </a:xfrm>
          <a:prstGeom prst="rect">
            <a:avLst/>
          </a:prstGeom>
        </p:spPr>
        <p:txBody>
          <a:bodyPr vert="horz" wrap="square" lIns="0" tIns="46990" rIns="0" bIns="0" rtlCol="0">
            <a:spAutoFit/>
          </a:bodyPr>
          <a:lstStyle/>
          <a:p>
            <a:pPr marL="240665" indent="-227965">
              <a:lnSpc>
                <a:spcPct val="100000"/>
              </a:lnSpc>
              <a:spcBef>
                <a:spcPts val="370"/>
              </a:spcBef>
              <a:buFont typeface="Arial"/>
              <a:buChar char="•"/>
              <a:tabLst>
                <a:tab pos="240665" algn="l"/>
              </a:tabLst>
            </a:pPr>
            <a:r>
              <a:rPr sz="2800" spc="55" dirty="0">
                <a:latin typeface="Calibri"/>
                <a:cs typeface="Calibri"/>
              </a:rPr>
              <a:t>8</a:t>
            </a:r>
            <a:r>
              <a:rPr sz="2800" spc="-35" dirty="0">
                <a:latin typeface="Calibri"/>
                <a:cs typeface="Calibri"/>
              </a:rPr>
              <a:t> </a:t>
            </a:r>
            <a:r>
              <a:rPr sz="2800" spc="75" dirty="0">
                <a:latin typeface="Calibri"/>
                <a:cs typeface="Calibri"/>
              </a:rPr>
              <a:t>Online</a:t>
            </a:r>
            <a:r>
              <a:rPr sz="2800" spc="-40" dirty="0">
                <a:latin typeface="Calibri"/>
                <a:cs typeface="Calibri"/>
              </a:rPr>
              <a:t> </a:t>
            </a:r>
            <a:r>
              <a:rPr sz="2800" spc="125" dirty="0">
                <a:latin typeface="Calibri"/>
                <a:cs typeface="Calibri"/>
              </a:rPr>
              <a:t>Purchases</a:t>
            </a:r>
            <a:r>
              <a:rPr sz="2800" spc="-35" dirty="0">
                <a:latin typeface="Calibri"/>
                <a:cs typeface="Calibri"/>
              </a:rPr>
              <a:t> </a:t>
            </a:r>
            <a:r>
              <a:rPr sz="2800" dirty="0">
                <a:latin typeface="Calibri"/>
                <a:cs typeface="Calibri"/>
              </a:rPr>
              <a:t>of</a:t>
            </a:r>
            <a:r>
              <a:rPr sz="2800" spc="-45" dirty="0">
                <a:latin typeface="Calibri"/>
                <a:cs typeface="Calibri"/>
              </a:rPr>
              <a:t> </a:t>
            </a:r>
            <a:r>
              <a:rPr sz="2800" spc="85" dirty="0">
                <a:latin typeface="Calibri"/>
                <a:cs typeface="Calibri"/>
              </a:rPr>
              <a:t>Delta-</a:t>
            </a:r>
            <a:r>
              <a:rPr sz="2800" spc="55" dirty="0">
                <a:latin typeface="Calibri"/>
                <a:cs typeface="Calibri"/>
              </a:rPr>
              <a:t>8</a:t>
            </a:r>
            <a:r>
              <a:rPr sz="2800" spc="-35" dirty="0">
                <a:latin typeface="Calibri"/>
                <a:cs typeface="Calibri"/>
              </a:rPr>
              <a:t> </a:t>
            </a:r>
            <a:r>
              <a:rPr sz="2800" spc="185" dirty="0">
                <a:latin typeface="Calibri"/>
                <a:cs typeface="Calibri"/>
              </a:rPr>
              <a:t>THC</a:t>
            </a:r>
            <a:endParaRPr sz="2800">
              <a:latin typeface="Calibri"/>
              <a:cs typeface="Calibri"/>
            </a:endParaRPr>
          </a:p>
          <a:p>
            <a:pPr marL="697230" lvl="1" indent="-227329">
              <a:lnSpc>
                <a:spcPct val="100000"/>
              </a:lnSpc>
              <a:spcBef>
                <a:spcPts val="229"/>
              </a:spcBef>
              <a:buFont typeface="Arial"/>
              <a:buChar char="•"/>
              <a:tabLst>
                <a:tab pos="697230" algn="l"/>
              </a:tabLst>
            </a:pPr>
            <a:r>
              <a:rPr sz="2400" spc="95" dirty="0">
                <a:latin typeface="Calibri"/>
                <a:cs typeface="Calibri"/>
              </a:rPr>
              <a:t>Easily</a:t>
            </a:r>
            <a:r>
              <a:rPr sz="2400" spc="-40" dirty="0">
                <a:latin typeface="Calibri"/>
                <a:cs typeface="Calibri"/>
              </a:rPr>
              <a:t> </a:t>
            </a:r>
            <a:r>
              <a:rPr sz="2400" spc="130" dirty="0">
                <a:latin typeface="Calibri"/>
                <a:cs typeface="Calibri"/>
              </a:rPr>
              <a:t>accessible</a:t>
            </a:r>
            <a:r>
              <a:rPr sz="2400" spc="-45" dirty="0">
                <a:latin typeface="Calibri"/>
                <a:cs typeface="Calibri"/>
              </a:rPr>
              <a:t> </a:t>
            </a:r>
            <a:r>
              <a:rPr sz="2400" spc="40" dirty="0">
                <a:latin typeface="Calibri"/>
                <a:cs typeface="Calibri"/>
              </a:rPr>
              <a:t>online</a:t>
            </a:r>
            <a:endParaRPr sz="2400">
              <a:latin typeface="Calibri"/>
              <a:cs typeface="Calibri"/>
            </a:endParaRPr>
          </a:p>
          <a:p>
            <a:pPr marL="697230" lvl="1" indent="-227329">
              <a:lnSpc>
                <a:spcPct val="100000"/>
              </a:lnSpc>
              <a:spcBef>
                <a:spcPts val="215"/>
              </a:spcBef>
              <a:buFont typeface="Arial"/>
              <a:buChar char="•"/>
              <a:tabLst>
                <a:tab pos="697230" algn="l"/>
              </a:tabLst>
            </a:pPr>
            <a:r>
              <a:rPr sz="2400" dirty="0">
                <a:latin typeface="Calibri"/>
                <a:cs typeface="Calibri"/>
              </a:rPr>
              <a:t>Age</a:t>
            </a:r>
            <a:r>
              <a:rPr sz="2400" spc="55" dirty="0">
                <a:latin typeface="Calibri"/>
                <a:cs typeface="Calibri"/>
              </a:rPr>
              <a:t> </a:t>
            </a:r>
            <a:r>
              <a:rPr sz="2400" dirty="0">
                <a:latin typeface="Calibri"/>
                <a:cs typeface="Calibri"/>
              </a:rPr>
              <a:t>verification</a:t>
            </a:r>
            <a:r>
              <a:rPr sz="2400" spc="65" dirty="0">
                <a:latin typeface="Calibri"/>
                <a:cs typeface="Calibri"/>
              </a:rPr>
              <a:t> </a:t>
            </a:r>
            <a:r>
              <a:rPr sz="2400" spc="75" dirty="0">
                <a:latin typeface="Calibri"/>
                <a:cs typeface="Calibri"/>
              </a:rPr>
              <a:t>methods</a:t>
            </a:r>
            <a:r>
              <a:rPr sz="2400" spc="55" dirty="0">
                <a:latin typeface="Calibri"/>
                <a:cs typeface="Calibri"/>
              </a:rPr>
              <a:t> </a:t>
            </a:r>
            <a:r>
              <a:rPr sz="2400" dirty="0">
                <a:latin typeface="Calibri"/>
                <a:cs typeface="Calibri"/>
              </a:rPr>
              <a:t>are</a:t>
            </a:r>
            <a:r>
              <a:rPr sz="2400" spc="60" dirty="0">
                <a:latin typeface="Calibri"/>
                <a:cs typeface="Calibri"/>
              </a:rPr>
              <a:t> </a:t>
            </a:r>
            <a:r>
              <a:rPr sz="2400" spc="75" dirty="0">
                <a:latin typeface="Calibri"/>
                <a:cs typeface="Calibri"/>
              </a:rPr>
              <a:t>self-</a:t>
            </a:r>
            <a:r>
              <a:rPr sz="2400" dirty="0">
                <a:latin typeface="Calibri"/>
                <a:cs typeface="Calibri"/>
              </a:rPr>
              <a:t>reported</a:t>
            </a:r>
            <a:r>
              <a:rPr sz="2400" spc="70" dirty="0">
                <a:latin typeface="Calibri"/>
                <a:cs typeface="Calibri"/>
              </a:rPr>
              <a:t> </a:t>
            </a:r>
            <a:r>
              <a:rPr sz="2400" spc="80" dirty="0">
                <a:latin typeface="Calibri"/>
                <a:cs typeface="Calibri"/>
              </a:rPr>
              <a:t>and</a:t>
            </a:r>
            <a:r>
              <a:rPr sz="2400" spc="70" dirty="0">
                <a:latin typeface="Calibri"/>
                <a:cs typeface="Calibri"/>
              </a:rPr>
              <a:t> </a:t>
            </a:r>
            <a:r>
              <a:rPr sz="2400" spc="75" dirty="0">
                <a:latin typeface="Calibri"/>
                <a:cs typeface="Calibri"/>
              </a:rPr>
              <a:t>easily</a:t>
            </a:r>
            <a:r>
              <a:rPr sz="2400" spc="65" dirty="0">
                <a:latin typeface="Calibri"/>
                <a:cs typeface="Calibri"/>
              </a:rPr>
              <a:t> </a:t>
            </a:r>
            <a:r>
              <a:rPr sz="2400" spc="55" dirty="0">
                <a:latin typeface="Calibri"/>
                <a:cs typeface="Calibri"/>
              </a:rPr>
              <a:t>circumvented</a:t>
            </a:r>
            <a:endParaRPr sz="2400">
              <a:latin typeface="Calibri"/>
              <a:cs typeface="Calibri"/>
            </a:endParaRPr>
          </a:p>
          <a:p>
            <a:pPr marL="697230" lvl="1" indent="-227329">
              <a:lnSpc>
                <a:spcPct val="100000"/>
              </a:lnSpc>
              <a:spcBef>
                <a:spcPts val="219"/>
              </a:spcBef>
              <a:buFont typeface="Arial"/>
              <a:buChar char="•"/>
              <a:tabLst>
                <a:tab pos="697230" algn="l"/>
              </a:tabLst>
            </a:pPr>
            <a:r>
              <a:rPr sz="2400" spc="105" dirty="0">
                <a:latin typeface="Calibri"/>
                <a:cs typeface="Calibri"/>
              </a:rPr>
              <a:t>Contact</a:t>
            </a:r>
            <a:r>
              <a:rPr sz="2400" spc="-10" dirty="0">
                <a:latin typeface="Calibri"/>
                <a:cs typeface="Calibri"/>
              </a:rPr>
              <a:t> </a:t>
            </a:r>
            <a:r>
              <a:rPr sz="2400" dirty="0">
                <a:latin typeface="Calibri"/>
                <a:cs typeface="Calibri"/>
              </a:rPr>
              <a:t>with</a:t>
            </a:r>
            <a:r>
              <a:rPr sz="2400" spc="-5" dirty="0">
                <a:latin typeface="Calibri"/>
                <a:cs typeface="Calibri"/>
              </a:rPr>
              <a:t> </a:t>
            </a:r>
            <a:r>
              <a:rPr sz="2400" dirty="0">
                <a:latin typeface="Calibri"/>
                <a:cs typeface="Calibri"/>
              </a:rPr>
              <a:t>the</a:t>
            </a:r>
            <a:r>
              <a:rPr sz="2400" spc="-5" dirty="0">
                <a:latin typeface="Calibri"/>
                <a:cs typeface="Calibri"/>
              </a:rPr>
              <a:t> </a:t>
            </a:r>
            <a:r>
              <a:rPr sz="2400" spc="80" dirty="0">
                <a:latin typeface="Calibri"/>
                <a:cs typeface="Calibri"/>
              </a:rPr>
              <a:t>customer</a:t>
            </a:r>
            <a:r>
              <a:rPr sz="2400" spc="-5" dirty="0">
                <a:latin typeface="Calibri"/>
                <a:cs typeface="Calibri"/>
              </a:rPr>
              <a:t> </a:t>
            </a:r>
            <a:r>
              <a:rPr sz="2400" spc="110" dirty="0">
                <a:latin typeface="Calibri"/>
                <a:cs typeface="Calibri"/>
              </a:rPr>
              <a:t>was</a:t>
            </a:r>
            <a:r>
              <a:rPr sz="2400" spc="-5" dirty="0">
                <a:latin typeface="Calibri"/>
                <a:cs typeface="Calibri"/>
              </a:rPr>
              <a:t> </a:t>
            </a:r>
            <a:r>
              <a:rPr sz="2400" dirty="0">
                <a:latin typeface="Calibri"/>
                <a:cs typeface="Calibri"/>
              </a:rPr>
              <a:t>never</a:t>
            </a:r>
            <a:r>
              <a:rPr sz="2400" spc="-10" dirty="0">
                <a:latin typeface="Calibri"/>
                <a:cs typeface="Calibri"/>
              </a:rPr>
              <a:t> </a:t>
            </a:r>
            <a:r>
              <a:rPr sz="2400" spc="50" dirty="0">
                <a:latin typeface="Calibri"/>
                <a:cs typeface="Calibri"/>
              </a:rPr>
              <a:t>requested</a:t>
            </a:r>
            <a:r>
              <a:rPr sz="2400" dirty="0">
                <a:latin typeface="Calibri"/>
                <a:cs typeface="Calibri"/>
              </a:rPr>
              <a:t> at</a:t>
            </a:r>
            <a:r>
              <a:rPr sz="2400" spc="-5" dirty="0">
                <a:latin typeface="Calibri"/>
                <a:cs typeface="Calibri"/>
              </a:rPr>
              <a:t> </a:t>
            </a:r>
            <a:r>
              <a:rPr sz="2400" dirty="0">
                <a:latin typeface="Calibri"/>
                <a:cs typeface="Calibri"/>
              </a:rPr>
              <a:t>the</a:t>
            </a:r>
            <a:r>
              <a:rPr sz="2400" spc="-5" dirty="0">
                <a:latin typeface="Calibri"/>
                <a:cs typeface="Calibri"/>
              </a:rPr>
              <a:t> </a:t>
            </a:r>
            <a:r>
              <a:rPr sz="2400" dirty="0">
                <a:latin typeface="Calibri"/>
                <a:cs typeface="Calibri"/>
              </a:rPr>
              <a:t>point</a:t>
            </a:r>
            <a:r>
              <a:rPr sz="2400" spc="-5" dirty="0">
                <a:latin typeface="Calibri"/>
                <a:cs typeface="Calibri"/>
              </a:rPr>
              <a:t> </a:t>
            </a:r>
            <a:r>
              <a:rPr sz="2400" dirty="0">
                <a:latin typeface="Calibri"/>
                <a:cs typeface="Calibri"/>
              </a:rPr>
              <a:t>of</a:t>
            </a:r>
            <a:r>
              <a:rPr sz="2400" spc="-5" dirty="0">
                <a:latin typeface="Calibri"/>
                <a:cs typeface="Calibri"/>
              </a:rPr>
              <a:t> </a:t>
            </a:r>
            <a:r>
              <a:rPr sz="2400" spc="70" dirty="0">
                <a:latin typeface="Calibri"/>
                <a:cs typeface="Calibri"/>
              </a:rPr>
              <a:t>home</a:t>
            </a:r>
            <a:r>
              <a:rPr sz="2400" spc="-5" dirty="0">
                <a:latin typeface="Calibri"/>
                <a:cs typeface="Calibri"/>
              </a:rPr>
              <a:t> </a:t>
            </a:r>
            <a:r>
              <a:rPr sz="2400" spc="-10" dirty="0">
                <a:latin typeface="Calibri"/>
                <a:cs typeface="Calibri"/>
              </a:rPr>
              <a:t>delivery</a:t>
            </a:r>
            <a:endParaRPr sz="2400">
              <a:latin typeface="Calibri"/>
              <a:cs typeface="Calibri"/>
            </a:endParaRPr>
          </a:p>
          <a:p>
            <a:pPr marL="697230" marR="646430" lvl="1" indent="-227329">
              <a:lnSpc>
                <a:spcPts val="2620"/>
              </a:lnSpc>
              <a:spcBef>
                <a:spcPts val="420"/>
              </a:spcBef>
              <a:buFont typeface="Arial"/>
              <a:buChar char="•"/>
              <a:tabLst>
                <a:tab pos="698500" algn="l"/>
              </a:tabLst>
            </a:pPr>
            <a:r>
              <a:rPr sz="2400" spc="90" dirty="0">
                <a:latin typeface="Calibri"/>
                <a:cs typeface="Calibri"/>
              </a:rPr>
              <a:t>Policies</a:t>
            </a:r>
            <a:r>
              <a:rPr sz="2400" spc="-20" dirty="0">
                <a:latin typeface="Calibri"/>
                <a:cs typeface="Calibri"/>
              </a:rPr>
              <a:t> </a:t>
            </a:r>
            <a:r>
              <a:rPr sz="2400" spc="80" dirty="0">
                <a:latin typeface="Calibri"/>
                <a:cs typeface="Calibri"/>
              </a:rPr>
              <a:t>and</a:t>
            </a:r>
            <a:r>
              <a:rPr sz="2400" spc="-5" dirty="0">
                <a:latin typeface="Calibri"/>
                <a:cs typeface="Calibri"/>
              </a:rPr>
              <a:t> </a:t>
            </a:r>
            <a:r>
              <a:rPr sz="2400" dirty="0">
                <a:latin typeface="Calibri"/>
                <a:cs typeface="Calibri"/>
              </a:rPr>
              <a:t>their</a:t>
            </a:r>
            <a:r>
              <a:rPr sz="2400" spc="-20" dirty="0">
                <a:latin typeface="Calibri"/>
                <a:cs typeface="Calibri"/>
              </a:rPr>
              <a:t> </a:t>
            </a:r>
            <a:r>
              <a:rPr sz="2400" spc="45" dirty="0">
                <a:latin typeface="Calibri"/>
                <a:cs typeface="Calibri"/>
              </a:rPr>
              <a:t>enforcement</a:t>
            </a:r>
            <a:r>
              <a:rPr sz="2400" spc="-20" dirty="0">
                <a:latin typeface="Calibri"/>
                <a:cs typeface="Calibri"/>
              </a:rPr>
              <a:t> </a:t>
            </a:r>
            <a:r>
              <a:rPr sz="2400" dirty="0">
                <a:latin typeface="Calibri"/>
                <a:cs typeface="Calibri"/>
              </a:rPr>
              <a:t>are</a:t>
            </a:r>
            <a:r>
              <a:rPr sz="2400" spc="-15" dirty="0">
                <a:latin typeface="Calibri"/>
                <a:cs typeface="Calibri"/>
              </a:rPr>
              <a:t> </a:t>
            </a:r>
            <a:r>
              <a:rPr sz="2400" spc="60" dirty="0">
                <a:latin typeface="Calibri"/>
                <a:cs typeface="Calibri"/>
              </a:rPr>
              <a:t>needed</a:t>
            </a:r>
            <a:r>
              <a:rPr sz="2400" spc="-10" dirty="0">
                <a:latin typeface="Calibri"/>
                <a:cs typeface="Calibri"/>
              </a:rPr>
              <a:t> </a:t>
            </a:r>
            <a:r>
              <a:rPr sz="2400" dirty="0">
                <a:latin typeface="Calibri"/>
                <a:cs typeface="Calibri"/>
              </a:rPr>
              <a:t>to</a:t>
            </a:r>
            <a:r>
              <a:rPr sz="2400" spc="-10" dirty="0">
                <a:latin typeface="Calibri"/>
                <a:cs typeface="Calibri"/>
              </a:rPr>
              <a:t> </a:t>
            </a:r>
            <a:r>
              <a:rPr sz="2400" dirty="0">
                <a:latin typeface="Calibri"/>
                <a:cs typeface="Calibri"/>
              </a:rPr>
              <a:t>prevent</a:t>
            </a:r>
            <a:r>
              <a:rPr sz="2400" spc="-20" dirty="0">
                <a:latin typeface="Calibri"/>
                <a:cs typeface="Calibri"/>
              </a:rPr>
              <a:t> </a:t>
            </a:r>
            <a:r>
              <a:rPr sz="2400" dirty="0">
                <a:latin typeface="Calibri"/>
                <a:cs typeface="Calibri"/>
              </a:rPr>
              <a:t>youth</a:t>
            </a:r>
            <a:r>
              <a:rPr sz="2400" spc="-10" dirty="0">
                <a:latin typeface="Calibri"/>
                <a:cs typeface="Calibri"/>
              </a:rPr>
              <a:t> </a:t>
            </a:r>
            <a:r>
              <a:rPr sz="2400" spc="180" dirty="0">
                <a:latin typeface="Calibri"/>
                <a:cs typeface="Calibri"/>
              </a:rPr>
              <a:t>access</a:t>
            </a:r>
            <a:r>
              <a:rPr sz="2400" spc="-20" dirty="0">
                <a:latin typeface="Calibri"/>
                <a:cs typeface="Calibri"/>
              </a:rPr>
              <a:t> from 	</a:t>
            </a:r>
            <a:r>
              <a:rPr sz="2400" dirty="0">
                <a:latin typeface="Calibri"/>
                <a:cs typeface="Calibri"/>
              </a:rPr>
              <a:t>online</a:t>
            </a:r>
            <a:r>
              <a:rPr sz="2400" spc="229" dirty="0">
                <a:latin typeface="Calibri"/>
                <a:cs typeface="Calibri"/>
              </a:rPr>
              <a:t> </a:t>
            </a:r>
            <a:r>
              <a:rPr sz="2400" spc="100" dirty="0">
                <a:latin typeface="Calibri"/>
                <a:cs typeface="Calibri"/>
              </a:rPr>
              <a:t>sources</a:t>
            </a:r>
            <a:endParaRPr sz="2400">
              <a:latin typeface="Calibri"/>
              <a:cs typeface="Calibri"/>
            </a:endParaRPr>
          </a:p>
          <a:p>
            <a:pPr marL="241300" marR="884555" indent="-228600">
              <a:lnSpc>
                <a:spcPts val="3000"/>
              </a:lnSpc>
              <a:spcBef>
                <a:spcPts val="1060"/>
              </a:spcBef>
              <a:buFont typeface="Arial"/>
              <a:buChar char="•"/>
              <a:tabLst>
                <a:tab pos="241300" algn="l"/>
              </a:tabLst>
            </a:pPr>
            <a:r>
              <a:rPr sz="2800" spc="55" dirty="0">
                <a:latin typeface="Calibri"/>
                <a:cs typeface="Calibri"/>
              </a:rPr>
              <a:t>65</a:t>
            </a:r>
            <a:r>
              <a:rPr sz="2800" spc="-20" dirty="0">
                <a:latin typeface="Calibri"/>
                <a:cs typeface="Calibri"/>
              </a:rPr>
              <a:t> </a:t>
            </a:r>
            <a:r>
              <a:rPr sz="2800" spc="85" dirty="0">
                <a:latin typeface="Calibri"/>
                <a:cs typeface="Calibri"/>
              </a:rPr>
              <a:t>students</a:t>
            </a:r>
            <a:r>
              <a:rPr sz="2800" spc="-25" dirty="0">
                <a:latin typeface="Calibri"/>
                <a:cs typeface="Calibri"/>
              </a:rPr>
              <a:t> </a:t>
            </a:r>
            <a:r>
              <a:rPr sz="2800" dirty="0">
                <a:latin typeface="Calibri"/>
                <a:cs typeface="Calibri"/>
              </a:rPr>
              <a:t>in</a:t>
            </a:r>
            <a:r>
              <a:rPr sz="2800" spc="-35" dirty="0">
                <a:latin typeface="Calibri"/>
                <a:cs typeface="Calibri"/>
              </a:rPr>
              <a:t> </a:t>
            </a:r>
            <a:r>
              <a:rPr sz="2800" spc="65" dirty="0">
                <a:latin typeface="Calibri"/>
                <a:cs typeface="Calibri"/>
              </a:rPr>
              <a:t>one</a:t>
            </a:r>
            <a:r>
              <a:rPr sz="2800" spc="-25" dirty="0">
                <a:latin typeface="Calibri"/>
                <a:cs typeface="Calibri"/>
              </a:rPr>
              <a:t> </a:t>
            </a:r>
            <a:r>
              <a:rPr sz="2800" dirty="0">
                <a:latin typeface="Calibri"/>
                <a:cs typeface="Calibri"/>
              </a:rPr>
              <a:t>Texas</a:t>
            </a:r>
            <a:r>
              <a:rPr sz="2800" spc="-25" dirty="0">
                <a:latin typeface="Calibri"/>
                <a:cs typeface="Calibri"/>
              </a:rPr>
              <a:t> </a:t>
            </a:r>
            <a:r>
              <a:rPr sz="2800" spc="165" dirty="0">
                <a:latin typeface="Calibri"/>
                <a:cs typeface="Calibri"/>
              </a:rPr>
              <a:t>ISD</a:t>
            </a:r>
            <a:r>
              <a:rPr sz="2800" spc="-20" dirty="0">
                <a:latin typeface="Calibri"/>
                <a:cs typeface="Calibri"/>
              </a:rPr>
              <a:t> </a:t>
            </a:r>
            <a:r>
              <a:rPr sz="2800" spc="85" dirty="0">
                <a:latin typeface="Calibri"/>
                <a:cs typeface="Calibri"/>
              </a:rPr>
              <a:t>caught</a:t>
            </a:r>
            <a:r>
              <a:rPr sz="2800" spc="-30" dirty="0">
                <a:latin typeface="Calibri"/>
                <a:cs typeface="Calibri"/>
              </a:rPr>
              <a:t> </a:t>
            </a:r>
            <a:r>
              <a:rPr sz="2800" dirty="0">
                <a:latin typeface="Calibri"/>
                <a:cs typeface="Calibri"/>
              </a:rPr>
              <a:t>with</a:t>
            </a:r>
            <a:r>
              <a:rPr sz="2800" spc="-30" dirty="0">
                <a:latin typeface="Calibri"/>
                <a:cs typeface="Calibri"/>
              </a:rPr>
              <a:t> </a:t>
            </a:r>
            <a:r>
              <a:rPr sz="2800" spc="210" dirty="0">
                <a:latin typeface="Calibri"/>
                <a:cs typeface="Calibri"/>
              </a:rPr>
              <a:t>THC</a:t>
            </a:r>
            <a:r>
              <a:rPr sz="2800" spc="-25" dirty="0">
                <a:latin typeface="Calibri"/>
                <a:cs typeface="Calibri"/>
              </a:rPr>
              <a:t> </a:t>
            </a:r>
            <a:r>
              <a:rPr sz="2800" spc="110" dirty="0">
                <a:latin typeface="Calibri"/>
                <a:cs typeface="Calibri"/>
              </a:rPr>
              <a:t>vapes</a:t>
            </a:r>
            <a:r>
              <a:rPr sz="2800" spc="-25" dirty="0">
                <a:latin typeface="Calibri"/>
                <a:cs typeface="Calibri"/>
              </a:rPr>
              <a:t> </a:t>
            </a:r>
            <a:r>
              <a:rPr sz="2800" spc="60" dirty="0">
                <a:latin typeface="Calibri"/>
                <a:cs typeface="Calibri"/>
              </a:rPr>
              <a:t>2022-</a:t>
            </a:r>
            <a:r>
              <a:rPr sz="2800" spc="35" dirty="0">
                <a:latin typeface="Calibri"/>
                <a:cs typeface="Calibri"/>
              </a:rPr>
              <a:t>2023 </a:t>
            </a:r>
            <a:r>
              <a:rPr sz="2800" spc="130" dirty="0">
                <a:latin typeface="Calibri"/>
                <a:cs typeface="Calibri"/>
              </a:rPr>
              <a:t>school</a:t>
            </a:r>
            <a:r>
              <a:rPr sz="2800" spc="-55" dirty="0">
                <a:latin typeface="Calibri"/>
                <a:cs typeface="Calibri"/>
              </a:rPr>
              <a:t> </a:t>
            </a:r>
            <a:r>
              <a:rPr sz="2800" spc="-10" dirty="0">
                <a:latin typeface="Calibri"/>
                <a:cs typeface="Calibri"/>
              </a:rPr>
              <a:t>year:</a:t>
            </a:r>
            <a:endParaRPr sz="2800">
              <a:latin typeface="Calibri"/>
              <a:cs typeface="Calibri"/>
            </a:endParaRPr>
          </a:p>
          <a:p>
            <a:pPr marL="697230" lvl="1" indent="-227329">
              <a:lnSpc>
                <a:spcPct val="100000"/>
              </a:lnSpc>
              <a:spcBef>
                <a:spcPts val="215"/>
              </a:spcBef>
              <a:buFont typeface="Arial"/>
              <a:buChar char="•"/>
              <a:tabLst>
                <a:tab pos="697230" algn="l"/>
              </a:tabLst>
            </a:pPr>
            <a:r>
              <a:rPr sz="2400" spc="120" dirty="0">
                <a:latin typeface="Calibri"/>
                <a:cs typeface="Calibri"/>
              </a:rPr>
              <a:t>Some</a:t>
            </a:r>
            <a:r>
              <a:rPr sz="2400" spc="-55" dirty="0">
                <a:latin typeface="Calibri"/>
                <a:cs typeface="Calibri"/>
              </a:rPr>
              <a:t> </a:t>
            </a:r>
            <a:r>
              <a:rPr sz="2400" spc="105" dirty="0">
                <a:latin typeface="Calibri"/>
                <a:cs typeface="Calibri"/>
              </a:rPr>
              <a:t>used</a:t>
            </a:r>
            <a:r>
              <a:rPr sz="2400" spc="-45" dirty="0">
                <a:latin typeface="Calibri"/>
                <a:cs typeface="Calibri"/>
              </a:rPr>
              <a:t> </a:t>
            </a:r>
            <a:r>
              <a:rPr sz="2400" spc="105" dirty="0">
                <a:latin typeface="Calibri"/>
                <a:cs typeface="Calibri"/>
              </a:rPr>
              <a:t>Snapchat</a:t>
            </a:r>
            <a:r>
              <a:rPr sz="2400" spc="-50" dirty="0">
                <a:latin typeface="Calibri"/>
                <a:cs typeface="Calibri"/>
              </a:rPr>
              <a:t> </a:t>
            </a:r>
            <a:r>
              <a:rPr sz="2400" spc="-105" dirty="0">
                <a:latin typeface="Calibri"/>
                <a:cs typeface="Calibri"/>
              </a:rPr>
              <a:t>&amp;</a:t>
            </a:r>
            <a:r>
              <a:rPr sz="2400" spc="-55" dirty="0">
                <a:latin typeface="Calibri"/>
                <a:cs typeface="Calibri"/>
              </a:rPr>
              <a:t> </a:t>
            </a:r>
            <a:r>
              <a:rPr sz="2400" spc="150" dirty="0">
                <a:latin typeface="Calibri"/>
                <a:cs typeface="Calibri"/>
              </a:rPr>
              <a:t>cash</a:t>
            </a:r>
            <a:r>
              <a:rPr sz="2400" spc="-50" dirty="0">
                <a:latin typeface="Calibri"/>
                <a:cs typeface="Calibri"/>
              </a:rPr>
              <a:t> </a:t>
            </a:r>
            <a:r>
              <a:rPr sz="2400" spc="100" dirty="0">
                <a:latin typeface="Calibri"/>
                <a:cs typeface="Calibri"/>
              </a:rPr>
              <a:t>apps</a:t>
            </a:r>
            <a:endParaRPr sz="2400">
              <a:latin typeface="Calibri"/>
              <a:cs typeface="Calibri"/>
            </a:endParaRPr>
          </a:p>
        </p:txBody>
      </p:sp>
      <p:sp>
        <p:nvSpPr>
          <p:cNvPr id="4" name="object 4"/>
          <p:cNvSpPr txBox="1"/>
          <p:nvPr/>
        </p:nvSpPr>
        <p:spPr>
          <a:xfrm>
            <a:off x="459740" y="6046723"/>
            <a:ext cx="10906760" cy="577215"/>
          </a:xfrm>
          <a:prstGeom prst="rect">
            <a:avLst/>
          </a:prstGeom>
        </p:spPr>
        <p:txBody>
          <a:bodyPr vert="horz" wrap="square" lIns="0" tIns="20955" rIns="0" bIns="0" rtlCol="0">
            <a:spAutoFit/>
          </a:bodyPr>
          <a:lstStyle/>
          <a:p>
            <a:pPr marL="184150" marR="5080" indent="-171450">
              <a:lnSpc>
                <a:spcPts val="1420"/>
              </a:lnSpc>
              <a:spcBef>
                <a:spcPts val="165"/>
              </a:spcBef>
              <a:buFont typeface="Arial"/>
              <a:buChar char="•"/>
              <a:tabLst>
                <a:tab pos="184150" algn="l"/>
              </a:tabLst>
            </a:pPr>
            <a:r>
              <a:rPr sz="1200" spc="20" dirty="0">
                <a:solidFill>
                  <a:srgbClr val="212121"/>
                </a:solidFill>
                <a:latin typeface="Calibri"/>
                <a:cs typeface="Calibri"/>
              </a:rPr>
              <a:t>Egan</a:t>
            </a:r>
            <a:r>
              <a:rPr sz="1200" spc="5" dirty="0">
                <a:solidFill>
                  <a:srgbClr val="212121"/>
                </a:solidFill>
                <a:latin typeface="Calibri"/>
                <a:cs typeface="Calibri"/>
              </a:rPr>
              <a:t> </a:t>
            </a:r>
            <a:r>
              <a:rPr sz="1200" spc="65" dirty="0">
                <a:solidFill>
                  <a:srgbClr val="212121"/>
                </a:solidFill>
                <a:latin typeface="Calibri"/>
                <a:cs typeface="Calibri"/>
              </a:rPr>
              <a:t>KL,</a:t>
            </a:r>
            <a:r>
              <a:rPr sz="1200" dirty="0">
                <a:solidFill>
                  <a:srgbClr val="212121"/>
                </a:solidFill>
                <a:latin typeface="Calibri"/>
                <a:cs typeface="Calibri"/>
              </a:rPr>
              <a:t> </a:t>
            </a:r>
            <a:r>
              <a:rPr sz="1200" spc="20" dirty="0">
                <a:solidFill>
                  <a:srgbClr val="212121"/>
                </a:solidFill>
                <a:latin typeface="Calibri"/>
                <a:cs typeface="Calibri"/>
              </a:rPr>
              <a:t>Villani</a:t>
            </a:r>
            <a:r>
              <a:rPr sz="1200" spc="5" dirty="0">
                <a:solidFill>
                  <a:srgbClr val="212121"/>
                </a:solidFill>
                <a:latin typeface="Calibri"/>
                <a:cs typeface="Calibri"/>
              </a:rPr>
              <a:t> </a:t>
            </a:r>
            <a:r>
              <a:rPr sz="1200" spc="70" dirty="0">
                <a:solidFill>
                  <a:srgbClr val="212121"/>
                </a:solidFill>
                <a:latin typeface="Calibri"/>
                <a:cs typeface="Calibri"/>
              </a:rPr>
              <a:t>S,</a:t>
            </a:r>
            <a:r>
              <a:rPr sz="1200" spc="5" dirty="0">
                <a:solidFill>
                  <a:srgbClr val="212121"/>
                </a:solidFill>
                <a:latin typeface="Calibri"/>
                <a:cs typeface="Calibri"/>
              </a:rPr>
              <a:t> </a:t>
            </a:r>
            <a:r>
              <a:rPr sz="1200" spc="50" dirty="0">
                <a:solidFill>
                  <a:srgbClr val="212121"/>
                </a:solidFill>
                <a:latin typeface="Calibri"/>
                <a:cs typeface="Calibri"/>
              </a:rPr>
              <a:t>Soule</a:t>
            </a:r>
            <a:r>
              <a:rPr sz="1200" spc="10" dirty="0">
                <a:solidFill>
                  <a:srgbClr val="212121"/>
                </a:solidFill>
                <a:latin typeface="Calibri"/>
                <a:cs typeface="Calibri"/>
              </a:rPr>
              <a:t> </a:t>
            </a:r>
            <a:r>
              <a:rPr sz="1200" spc="55" dirty="0">
                <a:solidFill>
                  <a:srgbClr val="212121"/>
                </a:solidFill>
                <a:latin typeface="Calibri"/>
                <a:cs typeface="Calibri"/>
              </a:rPr>
              <a:t>EK.</a:t>
            </a:r>
            <a:r>
              <a:rPr sz="1200" dirty="0">
                <a:solidFill>
                  <a:srgbClr val="212121"/>
                </a:solidFill>
                <a:latin typeface="Calibri"/>
                <a:cs typeface="Calibri"/>
              </a:rPr>
              <a:t> </a:t>
            </a:r>
            <a:r>
              <a:rPr sz="1200" spc="50" dirty="0">
                <a:solidFill>
                  <a:srgbClr val="212121"/>
                </a:solidFill>
                <a:latin typeface="Calibri"/>
                <a:cs typeface="Calibri"/>
              </a:rPr>
              <a:t>Absence</a:t>
            </a:r>
            <a:r>
              <a:rPr sz="1200" spc="15" dirty="0">
                <a:solidFill>
                  <a:srgbClr val="212121"/>
                </a:solidFill>
                <a:latin typeface="Calibri"/>
                <a:cs typeface="Calibri"/>
              </a:rPr>
              <a:t> </a:t>
            </a:r>
            <a:r>
              <a:rPr sz="1200" spc="20" dirty="0">
                <a:solidFill>
                  <a:srgbClr val="212121"/>
                </a:solidFill>
                <a:latin typeface="Calibri"/>
                <a:cs typeface="Calibri"/>
              </a:rPr>
              <a:t>of</a:t>
            </a:r>
            <a:r>
              <a:rPr sz="1200" spc="5" dirty="0">
                <a:solidFill>
                  <a:srgbClr val="212121"/>
                </a:solidFill>
                <a:latin typeface="Calibri"/>
                <a:cs typeface="Calibri"/>
              </a:rPr>
              <a:t> </a:t>
            </a:r>
            <a:r>
              <a:rPr sz="1200" spc="20" dirty="0">
                <a:solidFill>
                  <a:srgbClr val="212121"/>
                </a:solidFill>
                <a:latin typeface="Calibri"/>
                <a:cs typeface="Calibri"/>
              </a:rPr>
              <a:t>Age</a:t>
            </a:r>
            <a:r>
              <a:rPr sz="1200" spc="10" dirty="0">
                <a:solidFill>
                  <a:srgbClr val="212121"/>
                </a:solidFill>
                <a:latin typeface="Calibri"/>
                <a:cs typeface="Calibri"/>
              </a:rPr>
              <a:t> Verification for</a:t>
            </a:r>
            <a:r>
              <a:rPr sz="1200" spc="5" dirty="0">
                <a:solidFill>
                  <a:srgbClr val="212121"/>
                </a:solidFill>
                <a:latin typeface="Calibri"/>
                <a:cs typeface="Calibri"/>
              </a:rPr>
              <a:t> </a:t>
            </a:r>
            <a:r>
              <a:rPr sz="1200" spc="20" dirty="0">
                <a:solidFill>
                  <a:srgbClr val="212121"/>
                </a:solidFill>
                <a:latin typeface="Calibri"/>
                <a:cs typeface="Calibri"/>
              </a:rPr>
              <a:t>Online</a:t>
            </a:r>
            <a:r>
              <a:rPr sz="1200" spc="15" dirty="0">
                <a:solidFill>
                  <a:srgbClr val="212121"/>
                </a:solidFill>
                <a:latin typeface="Calibri"/>
                <a:cs typeface="Calibri"/>
              </a:rPr>
              <a:t> </a:t>
            </a:r>
            <a:r>
              <a:rPr sz="1200" spc="50" dirty="0">
                <a:solidFill>
                  <a:srgbClr val="212121"/>
                </a:solidFill>
                <a:latin typeface="Calibri"/>
                <a:cs typeface="Calibri"/>
              </a:rPr>
              <a:t>Purchases</a:t>
            </a:r>
            <a:r>
              <a:rPr sz="1200" spc="10" dirty="0">
                <a:solidFill>
                  <a:srgbClr val="212121"/>
                </a:solidFill>
                <a:latin typeface="Calibri"/>
                <a:cs typeface="Calibri"/>
              </a:rPr>
              <a:t> </a:t>
            </a:r>
            <a:r>
              <a:rPr sz="1200" spc="20" dirty="0">
                <a:solidFill>
                  <a:srgbClr val="212121"/>
                </a:solidFill>
                <a:latin typeface="Calibri"/>
                <a:cs typeface="Calibri"/>
              </a:rPr>
              <a:t>of</a:t>
            </a:r>
            <a:r>
              <a:rPr sz="1200" spc="5" dirty="0">
                <a:solidFill>
                  <a:srgbClr val="212121"/>
                </a:solidFill>
                <a:latin typeface="Calibri"/>
                <a:cs typeface="Calibri"/>
              </a:rPr>
              <a:t> </a:t>
            </a:r>
            <a:r>
              <a:rPr sz="1200" spc="45" dirty="0">
                <a:solidFill>
                  <a:srgbClr val="212121"/>
                </a:solidFill>
                <a:latin typeface="Calibri"/>
                <a:cs typeface="Calibri"/>
              </a:rPr>
              <a:t>Cannabidiol</a:t>
            </a:r>
            <a:r>
              <a:rPr sz="1200" spc="10" dirty="0">
                <a:solidFill>
                  <a:srgbClr val="212121"/>
                </a:solidFill>
                <a:latin typeface="Calibri"/>
                <a:cs typeface="Calibri"/>
              </a:rPr>
              <a:t> </a:t>
            </a:r>
            <a:r>
              <a:rPr sz="1200" spc="20" dirty="0">
                <a:solidFill>
                  <a:srgbClr val="212121"/>
                </a:solidFill>
                <a:latin typeface="Calibri"/>
                <a:cs typeface="Calibri"/>
              </a:rPr>
              <a:t>and</a:t>
            </a:r>
            <a:r>
              <a:rPr sz="1200" spc="10" dirty="0">
                <a:solidFill>
                  <a:srgbClr val="212121"/>
                </a:solidFill>
                <a:latin typeface="Calibri"/>
                <a:cs typeface="Calibri"/>
              </a:rPr>
              <a:t> </a:t>
            </a:r>
            <a:r>
              <a:rPr sz="1200" spc="20" dirty="0">
                <a:solidFill>
                  <a:srgbClr val="212121"/>
                </a:solidFill>
                <a:latin typeface="Calibri"/>
                <a:cs typeface="Calibri"/>
              </a:rPr>
              <a:t>Delta-8:</a:t>
            </a:r>
            <a:r>
              <a:rPr sz="1200" dirty="0">
                <a:solidFill>
                  <a:srgbClr val="212121"/>
                </a:solidFill>
                <a:latin typeface="Calibri"/>
                <a:cs typeface="Calibri"/>
              </a:rPr>
              <a:t> </a:t>
            </a:r>
            <a:r>
              <a:rPr sz="1200" spc="20" dirty="0">
                <a:solidFill>
                  <a:srgbClr val="212121"/>
                </a:solidFill>
                <a:latin typeface="Calibri"/>
                <a:cs typeface="Calibri"/>
              </a:rPr>
              <a:t>Implications</a:t>
            </a:r>
            <a:r>
              <a:rPr sz="1200" spc="15" dirty="0">
                <a:solidFill>
                  <a:srgbClr val="212121"/>
                </a:solidFill>
                <a:latin typeface="Calibri"/>
                <a:cs typeface="Calibri"/>
              </a:rPr>
              <a:t> </a:t>
            </a:r>
            <a:r>
              <a:rPr sz="1200" spc="10" dirty="0">
                <a:solidFill>
                  <a:srgbClr val="212121"/>
                </a:solidFill>
                <a:latin typeface="Calibri"/>
                <a:cs typeface="Calibri"/>
              </a:rPr>
              <a:t>for</a:t>
            </a:r>
            <a:r>
              <a:rPr sz="1200" spc="5" dirty="0">
                <a:solidFill>
                  <a:srgbClr val="212121"/>
                </a:solidFill>
                <a:latin typeface="Calibri"/>
                <a:cs typeface="Calibri"/>
              </a:rPr>
              <a:t> </a:t>
            </a:r>
            <a:r>
              <a:rPr sz="1200" spc="10" dirty="0">
                <a:solidFill>
                  <a:srgbClr val="212121"/>
                </a:solidFill>
                <a:latin typeface="Calibri"/>
                <a:cs typeface="Calibri"/>
              </a:rPr>
              <a:t>Youth</a:t>
            </a:r>
            <a:r>
              <a:rPr sz="1200" spc="5" dirty="0">
                <a:solidFill>
                  <a:srgbClr val="212121"/>
                </a:solidFill>
                <a:latin typeface="Calibri"/>
                <a:cs typeface="Calibri"/>
              </a:rPr>
              <a:t> </a:t>
            </a:r>
            <a:r>
              <a:rPr sz="1200" spc="70" dirty="0">
                <a:solidFill>
                  <a:srgbClr val="212121"/>
                </a:solidFill>
                <a:latin typeface="Calibri"/>
                <a:cs typeface="Calibri"/>
              </a:rPr>
              <a:t>Access.</a:t>
            </a:r>
            <a:r>
              <a:rPr sz="1200" spc="5" dirty="0">
                <a:solidFill>
                  <a:srgbClr val="212121"/>
                </a:solidFill>
                <a:latin typeface="Calibri"/>
                <a:cs typeface="Calibri"/>
              </a:rPr>
              <a:t> </a:t>
            </a:r>
            <a:r>
              <a:rPr sz="1200" spc="20" dirty="0">
                <a:solidFill>
                  <a:srgbClr val="212121"/>
                </a:solidFill>
                <a:latin typeface="Calibri"/>
                <a:cs typeface="Calibri"/>
              </a:rPr>
              <a:t>J</a:t>
            </a:r>
            <a:r>
              <a:rPr sz="1200" spc="10" dirty="0">
                <a:solidFill>
                  <a:srgbClr val="212121"/>
                </a:solidFill>
                <a:latin typeface="Calibri"/>
                <a:cs typeface="Calibri"/>
              </a:rPr>
              <a:t> </a:t>
            </a:r>
            <a:r>
              <a:rPr sz="1200" spc="50" dirty="0">
                <a:solidFill>
                  <a:srgbClr val="212121"/>
                </a:solidFill>
                <a:latin typeface="Calibri"/>
                <a:cs typeface="Calibri"/>
              </a:rPr>
              <a:t>Adolesc</a:t>
            </a:r>
            <a:r>
              <a:rPr sz="1200" dirty="0">
                <a:solidFill>
                  <a:srgbClr val="212121"/>
                </a:solidFill>
                <a:latin typeface="Calibri"/>
                <a:cs typeface="Calibri"/>
              </a:rPr>
              <a:t> </a:t>
            </a:r>
            <a:r>
              <a:rPr sz="1200" spc="20" dirty="0">
                <a:solidFill>
                  <a:srgbClr val="212121"/>
                </a:solidFill>
                <a:latin typeface="Calibri"/>
                <a:cs typeface="Calibri"/>
              </a:rPr>
              <a:t>Health.</a:t>
            </a:r>
            <a:r>
              <a:rPr sz="1200" dirty="0">
                <a:solidFill>
                  <a:srgbClr val="212121"/>
                </a:solidFill>
                <a:latin typeface="Calibri"/>
                <a:cs typeface="Calibri"/>
              </a:rPr>
              <a:t> </a:t>
            </a:r>
            <a:r>
              <a:rPr sz="1200" spc="20" dirty="0">
                <a:solidFill>
                  <a:srgbClr val="212121"/>
                </a:solidFill>
                <a:latin typeface="Calibri"/>
                <a:cs typeface="Calibri"/>
              </a:rPr>
              <a:t>2023</a:t>
            </a:r>
            <a:r>
              <a:rPr sz="1200" spc="10" dirty="0">
                <a:solidFill>
                  <a:srgbClr val="212121"/>
                </a:solidFill>
                <a:latin typeface="Calibri"/>
                <a:cs typeface="Calibri"/>
              </a:rPr>
              <a:t> </a:t>
            </a:r>
            <a:r>
              <a:rPr sz="1200" spc="-25" dirty="0">
                <a:solidFill>
                  <a:srgbClr val="212121"/>
                </a:solidFill>
                <a:latin typeface="Calibri"/>
                <a:cs typeface="Calibri"/>
              </a:rPr>
              <a:t>Mar </a:t>
            </a:r>
            <a:r>
              <a:rPr sz="1200" dirty="0">
                <a:solidFill>
                  <a:srgbClr val="212121"/>
                </a:solidFill>
                <a:latin typeface="Calibri"/>
                <a:cs typeface="Calibri"/>
              </a:rPr>
              <a:t>2:S1054-139X(23)00067-8.</a:t>
            </a:r>
            <a:r>
              <a:rPr sz="1200" spc="370" dirty="0">
                <a:solidFill>
                  <a:srgbClr val="212121"/>
                </a:solidFill>
                <a:latin typeface="Calibri"/>
                <a:cs typeface="Calibri"/>
              </a:rPr>
              <a:t> </a:t>
            </a:r>
            <a:r>
              <a:rPr sz="1200" dirty="0">
                <a:solidFill>
                  <a:srgbClr val="212121"/>
                </a:solidFill>
                <a:latin typeface="Calibri"/>
                <a:cs typeface="Calibri"/>
              </a:rPr>
              <a:t>doi:</a:t>
            </a:r>
            <a:r>
              <a:rPr sz="1200" spc="375" dirty="0">
                <a:solidFill>
                  <a:srgbClr val="212121"/>
                </a:solidFill>
                <a:latin typeface="Calibri"/>
                <a:cs typeface="Calibri"/>
              </a:rPr>
              <a:t> </a:t>
            </a:r>
            <a:r>
              <a:rPr sz="1200" spc="-10" dirty="0">
                <a:solidFill>
                  <a:srgbClr val="212121"/>
                </a:solidFill>
                <a:latin typeface="Calibri"/>
                <a:cs typeface="Calibri"/>
              </a:rPr>
              <a:t>10.1016/j.jadohealth.2023.01.020.</a:t>
            </a:r>
            <a:endParaRPr sz="1200">
              <a:latin typeface="Calibri"/>
              <a:cs typeface="Calibri"/>
            </a:endParaRPr>
          </a:p>
          <a:p>
            <a:pPr marL="184785" indent="-172085">
              <a:lnSpc>
                <a:spcPct val="100000"/>
              </a:lnSpc>
              <a:buFont typeface="Arial"/>
              <a:buChar char="•"/>
              <a:tabLst>
                <a:tab pos="184785" algn="l"/>
              </a:tabLst>
            </a:pPr>
            <a:r>
              <a:rPr sz="1200" dirty="0">
                <a:latin typeface="Calibri"/>
                <a:cs typeface="Calibri"/>
              </a:rPr>
              <a:t>https://</a:t>
            </a:r>
            <a:r>
              <a:rPr sz="1200" dirty="0">
                <a:latin typeface="Calibri"/>
                <a:cs typeface="Calibri"/>
                <a:hlinkClick r:id="rId2"/>
              </a:rPr>
              <a:t>www.cbs19.tv/article/news/local/65-students-charged-with-felony-</a:t>
            </a:r>
            <a:r>
              <a:rPr sz="1200" spc="-10" dirty="0">
                <a:latin typeface="Calibri"/>
                <a:cs typeface="Calibri"/>
                <a:hlinkClick r:id="rId2"/>
              </a:rPr>
              <a:t>for-</a:t>
            </a:r>
            <a:r>
              <a:rPr sz="1200" dirty="0">
                <a:latin typeface="Calibri"/>
                <a:cs typeface="Calibri"/>
                <a:hlinkClick r:id="rId2"/>
              </a:rPr>
              <a:t>bringing-thc-vape-tyler-isd-</a:t>
            </a:r>
            <a:r>
              <a:rPr sz="1200" spc="45" dirty="0">
                <a:latin typeface="Calibri"/>
                <a:cs typeface="Calibri"/>
                <a:hlinkClick r:id="rId2"/>
              </a:rPr>
              <a:t>campuses/501-</a:t>
            </a:r>
            <a:r>
              <a:rPr sz="1200" dirty="0">
                <a:latin typeface="Calibri"/>
                <a:cs typeface="Calibri"/>
                <a:hlinkClick r:id="rId2"/>
              </a:rPr>
              <a:t>9bfbc945-6150-4f49-ad62-</a:t>
            </a:r>
            <a:r>
              <a:rPr sz="1200" spc="-10" dirty="0">
                <a:latin typeface="Calibri"/>
                <a:cs typeface="Calibri"/>
                <a:hlinkClick r:id="rId2"/>
              </a:rPr>
              <a:t>41114cef6db6</a:t>
            </a:r>
            <a:endParaRPr sz="1200">
              <a:latin typeface="Calibri"/>
              <a:cs typeface="Calibri"/>
            </a:endParaRPr>
          </a:p>
        </p:txBody>
      </p:sp>
    </p:spTree>
    <p:extLst>
      <p:ext uri="{BB962C8B-B14F-4D97-AF65-F5344CB8AC3E}">
        <p14:creationId xmlns:p14="http://schemas.microsoft.com/office/powerpoint/2010/main" val="364577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7"/>
          <p:cNvSpPr txBox="1"/>
          <p:nvPr/>
        </p:nvSpPr>
        <p:spPr>
          <a:xfrm>
            <a:off x="1097280" y="260273"/>
            <a:ext cx="9997440" cy="721480"/>
          </a:xfrm>
          <a:prstGeom prst="rect">
            <a:avLst/>
          </a:prstGeom>
        </p:spPr>
        <p:txBody>
          <a:bodyPr wrap="square" lIns="0" tIns="0" rIns="0" bIns="0" rtlCol="0" anchor="t">
            <a:spAutoFit/>
          </a:bodyPr>
          <a:lstStyle/>
          <a:p>
            <a:pPr algn="ctr" defTabSz="609630">
              <a:lnSpc>
                <a:spcPts val="5973"/>
              </a:lnSpc>
              <a:defRPr/>
            </a:pPr>
            <a:r>
              <a:rPr lang="en-US" sz="4266" dirty="0">
                <a:solidFill>
                  <a:srgbClr val="04467F"/>
                </a:solidFill>
                <a:latin typeface="Calibri"/>
              </a:rPr>
              <a:t>About the PTTC Network</a:t>
            </a:r>
          </a:p>
        </p:txBody>
      </p:sp>
      <p:sp>
        <p:nvSpPr>
          <p:cNvPr id="14" name="Freeform 14"/>
          <p:cNvSpPr/>
          <p:nvPr/>
        </p:nvSpPr>
        <p:spPr>
          <a:xfrm>
            <a:off x="2952858" y="1449116"/>
            <a:ext cx="838000" cy="736009"/>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chemeClr val="accent2">
              <a:lumMod val="75000"/>
            </a:schemeClr>
          </a:solidFill>
          <a:ln>
            <a:noFill/>
          </a:ln>
        </p:spPr>
        <p:txBody>
          <a:bodyPr/>
          <a:lstStyle/>
          <a:p>
            <a:pPr defTabSz="609630">
              <a:defRPr/>
            </a:pPr>
            <a:endParaRPr lang="en-US" sz="1200" dirty="0">
              <a:solidFill>
                <a:srgbClr val="FFFFFF"/>
              </a:solidFill>
              <a:latin typeface="Calibri"/>
            </a:endParaRPr>
          </a:p>
        </p:txBody>
      </p:sp>
      <p:grpSp>
        <p:nvGrpSpPr>
          <p:cNvPr id="19" name="Group 19"/>
          <p:cNvGrpSpPr/>
          <p:nvPr/>
        </p:nvGrpSpPr>
        <p:grpSpPr>
          <a:xfrm>
            <a:off x="2895600" y="2709136"/>
            <a:ext cx="856447" cy="736009"/>
            <a:chOff x="0" y="0"/>
            <a:chExt cx="812800" cy="698500"/>
          </a:xfrm>
        </p:grpSpPr>
        <p:sp>
          <p:nvSpPr>
            <p:cNvPr id="20" name="Freeform 2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6A4A62"/>
            </a:solidFill>
          </p:spPr>
          <p:txBody>
            <a:bodyPr/>
            <a:lstStyle/>
            <a:p>
              <a:pPr defTabSz="609630">
                <a:defRPr/>
              </a:pPr>
              <a:endParaRPr lang="en-US" sz="1200">
                <a:solidFill>
                  <a:srgbClr val="0B385B"/>
                </a:solidFill>
                <a:latin typeface="Calibri"/>
              </a:endParaRPr>
            </a:p>
          </p:txBody>
        </p:sp>
        <p:sp>
          <p:nvSpPr>
            <p:cNvPr id="21" name="TextBox 21"/>
            <p:cNvSpPr txBox="1"/>
            <p:nvPr/>
          </p:nvSpPr>
          <p:spPr>
            <a:xfrm>
              <a:off x="114300" y="-76200"/>
              <a:ext cx="584200" cy="774700"/>
            </a:xfrm>
            <a:prstGeom prst="rect">
              <a:avLst/>
            </a:prstGeom>
          </p:spPr>
          <p:txBody>
            <a:bodyPr lIns="33867" tIns="33867" rIns="33867" bIns="33867" rtlCol="0" anchor="ctr"/>
            <a:lstStyle/>
            <a:p>
              <a:pPr algn="ctr" defTabSz="609630">
                <a:lnSpc>
                  <a:spcPts val="1773"/>
                </a:lnSpc>
                <a:defRPr/>
              </a:pPr>
              <a:endParaRPr sz="1200">
                <a:solidFill>
                  <a:srgbClr val="0B385B"/>
                </a:solidFill>
                <a:latin typeface="Calibri"/>
              </a:endParaRPr>
            </a:p>
          </p:txBody>
        </p:sp>
      </p:grpSp>
      <p:sp>
        <p:nvSpPr>
          <p:cNvPr id="22" name="Freeform 22"/>
          <p:cNvSpPr/>
          <p:nvPr/>
        </p:nvSpPr>
        <p:spPr>
          <a:xfrm>
            <a:off x="3078323" y="2859384"/>
            <a:ext cx="477278" cy="449238"/>
          </a:xfrm>
          <a:custGeom>
            <a:avLst/>
            <a:gdLst/>
            <a:ahLst/>
            <a:cxnLst/>
            <a:rect l="l" t="t" r="r" b="b"/>
            <a:pathLst>
              <a:path w="662505" h="623583">
                <a:moveTo>
                  <a:pt x="0" y="0"/>
                </a:moveTo>
                <a:lnTo>
                  <a:pt x="662506" y="0"/>
                </a:lnTo>
                <a:lnTo>
                  <a:pt x="662506" y="623583"/>
                </a:lnTo>
                <a:lnTo>
                  <a:pt x="0" y="623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srgbClr val="0B385B"/>
              </a:solidFill>
              <a:latin typeface="Calibri"/>
            </a:endParaRPr>
          </a:p>
        </p:txBody>
      </p:sp>
      <p:grpSp>
        <p:nvGrpSpPr>
          <p:cNvPr id="25" name="Group 25"/>
          <p:cNvGrpSpPr/>
          <p:nvPr/>
        </p:nvGrpSpPr>
        <p:grpSpPr>
          <a:xfrm>
            <a:off x="2895600" y="3968849"/>
            <a:ext cx="856447" cy="736009"/>
            <a:chOff x="0" y="0"/>
            <a:chExt cx="812800" cy="698500"/>
          </a:xfrm>
        </p:grpSpPr>
        <p:sp>
          <p:nvSpPr>
            <p:cNvPr id="26" name="Freeform 2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6A4A62"/>
            </a:solidFill>
          </p:spPr>
          <p:txBody>
            <a:bodyPr/>
            <a:lstStyle/>
            <a:p>
              <a:pPr defTabSz="609630">
                <a:defRPr/>
              </a:pPr>
              <a:endParaRPr lang="en-US" sz="1200">
                <a:solidFill>
                  <a:srgbClr val="0B385B"/>
                </a:solidFill>
                <a:latin typeface="Calibri"/>
              </a:endParaRPr>
            </a:p>
          </p:txBody>
        </p:sp>
        <p:sp>
          <p:nvSpPr>
            <p:cNvPr id="27" name="TextBox 27"/>
            <p:cNvSpPr txBox="1"/>
            <p:nvPr/>
          </p:nvSpPr>
          <p:spPr>
            <a:xfrm>
              <a:off x="114300" y="-76200"/>
              <a:ext cx="584200" cy="774700"/>
            </a:xfrm>
            <a:prstGeom prst="rect">
              <a:avLst/>
            </a:prstGeom>
          </p:spPr>
          <p:txBody>
            <a:bodyPr lIns="33867" tIns="33867" rIns="33867" bIns="33867" rtlCol="0" anchor="ctr"/>
            <a:lstStyle/>
            <a:p>
              <a:pPr algn="ctr" defTabSz="609630">
                <a:lnSpc>
                  <a:spcPts val="1773"/>
                </a:lnSpc>
                <a:defRPr/>
              </a:pPr>
              <a:endParaRPr sz="1200">
                <a:solidFill>
                  <a:srgbClr val="0B385B"/>
                </a:solidFill>
                <a:latin typeface="Calibri"/>
              </a:endParaRPr>
            </a:p>
          </p:txBody>
        </p:sp>
      </p:grpSp>
      <p:sp>
        <p:nvSpPr>
          <p:cNvPr id="28" name="Freeform 28"/>
          <p:cNvSpPr/>
          <p:nvPr/>
        </p:nvSpPr>
        <p:spPr>
          <a:xfrm>
            <a:off x="3089540" y="4163227"/>
            <a:ext cx="482292" cy="347250"/>
          </a:xfrm>
          <a:custGeom>
            <a:avLst/>
            <a:gdLst/>
            <a:ahLst/>
            <a:cxnLst/>
            <a:rect l="l" t="t" r="r" b="b"/>
            <a:pathLst>
              <a:path w="669465" h="482014">
                <a:moveTo>
                  <a:pt x="0" y="0"/>
                </a:moveTo>
                <a:lnTo>
                  <a:pt x="669464" y="0"/>
                </a:lnTo>
                <a:lnTo>
                  <a:pt x="669464" y="482015"/>
                </a:lnTo>
                <a:lnTo>
                  <a:pt x="0" y="482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srgbClr val="0B385B"/>
              </a:solidFill>
              <a:latin typeface="Calibri"/>
            </a:endParaRPr>
          </a:p>
        </p:txBody>
      </p:sp>
      <p:grpSp>
        <p:nvGrpSpPr>
          <p:cNvPr id="31" name="Group 31"/>
          <p:cNvGrpSpPr/>
          <p:nvPr/>
        </p:nvGrpSpPr>
        <p:grpSpPr>
          <a:xfrm>
            <a:off x="2943634" y="5440640"/>
            <a:ext cx="856447" cy="736009"/>
            <a:chOff x="0" y="0"/>
            <a:chExt cx="812800" cy="698500"/>
          </a:xfrm>
        </p:grpSpPr>
        <p:sp>
          <p:nvSpPr>
            <p:cNvPr id="32" name="Freeform 32"/>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6A4A62"/>
            </a:solidFill>
          </p:spPr>
          <p:txBody>
            <a:bodyPr/>
            <a:lstStyle/>
            <a:p>
              <a:pPr defTabSz="609630">
                <a:defRPr/>
              </a:pPr>
              <a:endParaRPr lang="en-US" sz="1200">
                <a:solidFill>
                  <a:srgbClr val="0B385B"/>
                </a:solidFill>
                <a:latin typeface="Calibri"/>
              </a:endParaRPr>
            </a:p>
          </p:txBody>
        </p:sp>
        <p:sp>
          <p:nvSpPr>
            <p:cNvPr id="33" name="TextBox 33"/>
            <p:cNvSpPr txBox="1"/>
            <p:nvPr/>
          </p:nvSpPr>
          <p:spPr>
            <a:xfrm>
              <a:off x="114300" y="-76200"/>
              <a:ext cx="584200" cy="774700"/>
            </a:xfrm>
            <a:prstGeom prst="rect">
              <a:avLst/>
            </a:prstGeom>
          </p:spPr>
          <p:txBody>
            <a:bodyPr lIns="33867" tIns="33867" rIns="33867" bIns="33867" rtlCol="0" anchor="ctr"/>
            <a:lstStyle/>
            <a:p>
              <a:pPr algn="ctr" defTabSz="609630">
                <a:lnSpc>
                  <a:spcPts val="1773"/>
                </a:lnSpc>
                <a:defRPr/>
              </a:pPr>
              <a:endParaRPr sz="1200">
                <a:solidFill>
                  <a:srgbClr val="0B385B"/>
                </a:solidFill>
                <a:latin typeface="Calibri"/>
              </a:endParaRPr>
            </a:p>
          </p:txBody>
        </p:sp>
      </p:grpSp>
      <p:sp>
        <p:nvSpPr>
          <p:cNvPr id="34" name="Freeform 34"/>
          <p:cNvSpPr/>
          <p:nvPr/>
        </p:nvSpPr>
        <p:spPr>
          <a:xfrm>
            <a:off x="3120562" y="5524294"/>
            <a:ext cx="502589" cy="568702"/>
          </a:xfrm>
          <a:custGeom>
            <a:avLst/>
            <a:gdLst/>
            <a:ahLst/>
            <a:cxnLst/>
            <a:rect l="l" t="t" r="r" b="b"/>
            <a:pathLst>
              <a:path w="697640" h="789409">
                <a:moveTo>
                  <a:pt x="0" y="0"/>
                </a:moveTo>
                <a:lnTo>
                  <a:pt x="697640" y="0"/>
                </a:lnTo>
                <a:lnTo>
                  <a:pt x="697640" y="789409"/>
                </a:lnTo>
                <a:lnTo>
                  <a:pt x="0" y="789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srgbClr val="0B385B"/>
              </a:solidFill>
              <a:latin typeface="Calibri"/>
            </a:endParaRPr>
          </a:p>
        </p:txBody>
      </p:sp>
      <p:grpSp>
        <p:nvGrpSpPr>
          <p:cNvPr id="38" name="Group 37">
            <a:extLst>
              <a:ext uri="{FF2B5EF4-FFF2-40B4-BE49-F238E27FC236}">
                <a16:creationId xmlns:a16="http://schemas.microsoft.com/office/drawing/2014/main" id="{8DAB1C7F-B7BB-9637-B381-7F7C7057414B}"/>
              </a:ext>
            </a:extLst>
          </p:cNvPr>
          <p:cNvGrpSpPr/>
          <p:nvPr/>
        </p:nvGrpSpPr>
        <p:grpSpPr>
          <a:xfrm>
            <a:off x="4044211" y="1508169"/>
            <a:ext cx="6440909" cy="4718518"/>
            <a:chOff x="4044211" y="1508169"/>
            <a:chExt cx="5252189" cy="4718518"/>
          </a:xfrm>
        </p:grpSpPr>
        <p:sp>
          <p:nvSpPr>
            <p:cNvPr id="17" name="TextBox 17"/>
            <p:cNvSpPr txBox="1"/>
            <p:nvPr/>
          </p:nvSpPr>
          <p:spPr>
            <a:xfrm>
              <a:off x="4095144" y="1848045"/>
              <a:ext cx="5201256" cy="512961"/>
            </a:xfrm>
            <a:prstGeom prst="rect">
              <a:avLst/>
            </a:prstGeom>
          </p:spPr>
          <p:txBody>
            <a:bodyPr lIns="0" tIns="0" rIns="0" bIns="0" rtlCol="0" anchor="t">
              <a:spAutoFit/>
            </a:bodyPr>
            <a:lstStyle/>
            <a:p>
              <a:pPr defTabSz="609630">
                <a:lnSpc>
                  <a:spcPts val="2002"/>
                </a:lnSpc>
                <a:defRPr/>
              </a:pPr>
              <a:r>
                <a:rPr lang="en-US" spc="-27" dirty="0">
                  <a:solidFill>
                    <a:srgbClr val="00467F"/>
                  </a:solidFill>
                  <a:latin typeface="Calibri"/>
                </a:rPr>
                <a:t>Improve implementation and delivery of effective substance use prevention interventions.</a:t>
              </a:r>
            </a:p>
          </p:txBody>
        </p:sp>
        <p:sp>
          <p:nvSpPr>
            <p:cNvPr id="18" name="TextBox 18"/>
            <p:cNvSpPr txBox="1"/>
            <p:nvPr/>
          </p:nvSpPr>
          <p:spPr>
            <a:xfrm>
              <a:off x="4095144" y="1508169"/>
              <a:ext cx="3135148" cy="346448"/>
            </a:xfrm>
            <a:prstGeom prst="rect">
              <a:avLst/>
            </a:prstGeom>
          </p:spPr>
          <p:txBody>
            <a:bodyPr lIns="0" tIns="0" rIns="0" bIns="0" rtlCol="0" anchor="t">
              <a:spAutoFit/>
            </a:bodyPr>
            <a:lstStyle/>
            <a:p>
              <a:pPr defTabSz="609630">
                <a:lnSpc>
                  <a:spcPts val="2489"/>
                </a:lnSpc>
                <a:defRPr/>
              </a:pPr>
              <a:r>
                <a:rPr lang="en-US" sz="2304" spc="-57" dirty="0">
                  <a:solidFill>
                    <a:srgbClr val="00467F"/>
                  </a:solidFill>
                  <a:latin typeface="Calibri"/>
                </a:rPr>
                <a:t>Implementation</a:t>
              </a:r>
            </a:p>
          </p:txBody>
        </p:sp>
        <p:sp>
          <p:nvSpPr>
            <p:cNvPr id="23" name="TextBox 23"/>
            <p:cNvSpPr txBox="1"/>
            <p:nvPr/>
          </p:nvSpPr>
          <p:spPr>
            <a:xfrm>
              <a:off x="4095144" y="3075293"/>
              <a:ext cx="5201256" cy="256480"/>
            </a:xfrm>
            <a:prstGeom prst="rect">
              <a:avLst/>
            </a:prstGeom>
          </p:spPr>
          <p:txBody>
            <a:bodyPr lIns="0" tIns="0" rIns="0" bIns="0" rtlCol="0" anchor="t">
              <a:spAutoFit/>
            </a:bodyPr>
            <a:lstStyle/>
            <a:p>
              <a:pPr defTabSz="609630">
                <a:lnSpc>
                  <a:spcPts val="2002"/>
                </a:lnSpc>
                <a:defRPr/>
              </a:pPr>
              <a:r>
                <a:rPr lang="en-US" spc="-27" dirty="0">
                  <a:solidFill>
                    <a:srgbClr val="00467F"/>
                  </a:solidFill>
                  <a:latin typeface="Calibri"/>
                </a:rPr>
                <a:t>To meet the needs of recipients and the prevention field.</a:t>
              </a:r>
            </a:p>
          </p:txBody>
        </p:sp>
        <p:sp>
          <p:nvSpPr>
            <p:cNvPr id="24" name="TextBox 24"/>
            <p:cNvSpPr txBox="1"/>
            <p:nvPr/>
          </p:nvSpPr>
          <p:spPr>
            <a:xfrm>
              <a:off x="4044212" y="2705326"/>
              <a:ext cx="3317272" cy="346448"/>
            </a:xfrm>
            <a:prstGeom prst="rect">
              <a:avLst/>
            </a:prstGeom>
          </p:spPr>
          <p:txBody>
            <a:bodyPr lIns="0" tIns="0" rIns="0" bIns="0" rtlCol="0" anchor="t">
              <a:spAutoFit/>
            </a:bodyPr>
            <a:lstStyle/>
            <a:p>
              <a:pPr defTabSz="609630">
                <a:lnSpc>
                  <a:spcPts val="2489"/>
                </a:lnSpc>
                <a:defRPr/>
              </a:pPr>
              <a:r>
                <a:rPr lang="en-US" sz="2304" spc="-57" dirty="0">
                  <a:solidFill>
                    <a:srgbClr val="00467F"/>
                  </a:solidFill>
                  <a:latin typeface="Calibri"/>
                </a:rPr>
                <a:t>Technical Assistance</a:t>
              </a:r>
            </a:p>
          </p:txBody>
        </p:sp>
        <p:sp>
          <p:nvSpPr>
            <p:cNvPr id="29" name="TextBox 29"/>
            <p:cNvSpPr txBox="1"/>
            <p:nvPr/>
          </p:nvSpPr>
          <p:spPr>
            <a:xfrm>
              <a:off x="4044212" y="4302543"/>
              <a:ext cx="5201256" cy="512961"/>
            </a:xfrm>
            <a:prstGeom prst="rect">
              <a:avLst/>
            </a:prstGeom>
          </p:spPr>
          <p:txBody>
            <a:bodyPr lIns="0" tIns="0" rIns="0" bIns="0" rtlCol="0" anchor="t">
              <a:spAutoFit/>
            </a:bodyPr>
            <a:lstStyle/>
            <a:p>
              <a:pPr defTabSz="609630">
                <a:lnSpc>
                  <a:spcPts val="2002"/>
                </a:lnSpc>
                <a:defRPr/>
              </a:pPr>
              <a:r>
                <a:rPr lang="en-US" spc="-27" dirty="0">
                  <a:solidFill>
                    <a:srgbClr val="00467F"/>
                  </a:solidFill>
                  <a:latin typeface="Calibri"/>
                </a:rPr>
                <a:t>Based in prevention science and use evidence-based and promising practices.</a:t>
              </a:r>
            </a:p>
          </p:txBody>
        </p:sp>
        <p:sp>
          <p:nvSpPr>
            <p:cNvPr id="30" name="TextBox 30"/>
            <p:cNvSpPr txBox="1"/>
            <p:nvPr/>
          </p:nvSpPr>
          <p:spPr>
            <a:xfrm>
              <a:off x="4044211" y="3902483"/>
              <a:ext cx="2600629" cy="346448"/>
            </a:xfrm>
            <a:prstGeom prst="rect">
              <a:avLst/>
            </a:prstGeom>
          </p:spPr>
          <p:txBody>
            <a:bodyPr lIns="0" tIns="0" rIns="0" bIns="0" rtlCol="0" anchor="t">
              <a:spAutoFit/>
            </a:bodyPr>
            <a:lstStyle/>
            <a:p>
              <a:pPr defTabSz="609630">
                <a:lnSpc>
                  <a:spcPts val="2489"/>
                </a:lnSpc>
                <a:defRPr/>
              </a:pPr>
              <a:r>
                <a:rPr lang="en-US" sz="2304" spc="-57">
                  <a:solidFill>
                    <a:srgbClr val="00467F"/>
                  </a:solidFill>
                  <a:latin typeface="Calibri"/>
                </a:rPr>
                <a:t>Evidence Based</a:t>
              </a:r>
            </a:p>
          </p:txBody>
        </p:sp>
        <p:sp>
          <p:nvSpPr>
            <p:cNvPr id="35" name="TextBox 35"/>
            <p:cNvSpPr txBox="1"/>
            <p:nvPr/>
          </p:nvSpPr>
          <p:spPr>
            <a:xfrm>
              <a:off x="4095144" y="5457246"/>
              <a:ext cx="5201256" cy="769441"/>
            </a:xfrm>
            <a:prstGeom prst="rect">
              <a:avLst/>
            </a:prstGeom>
          </p:spPr>
          <p:txBody>
            <a:bodyPr lIns="0" tIns="0" rIns="0" bIns="0" rtlCol="0" anchor="t">
              <a:spAutoFit/>
            </a:bodyPr>
            <a:lstStyle/>
            <a:p>
              <a:pPr defTabSz="609630">
                <a:lnSpc>
                  <a:spcPts val="2002"/>
                </a:lnSpc>
                <a:defRPr/>
              </a:pPr>
              <a:r>
                <a:rPr lang="en-US" spc="-27" dirty="0">
                  <a:solidFill>
                    <a:srgbClr val="00467F"/>
                  </a:solidFill>
                  <a:latin typeface="Calibri"/>
                </a:rPr>
                <a:t> Leverage the expertise and resources available through the alliances formed within and across the HHS regions and the PTTC Network. </a:t>
              </a:r>
            </a:p>
          </p:txBody>
        </p:sp>
        <p:sp>
          <p:nvSpPr>
            <p:cNvPr id="36" name="TextBox 36"/>
            <p:cNvSpPr txBox="1"/>
            <p:nvPr/>
          </p:nvSpPr>
          <p:spPr>
            <a:xfrm>
              <a:off x="4095144" y="5117661"/>
              <a:ext cx="2278527" cy="360306"/>
            </a:xfrm>
            <a:prstGeom prst="rect">
              <a:avLst/>
            </a:prstGeom>
          </p:spPr>
          <p:txBody>
            <a:bodyPr lIns="0" tIns="0" rIns="0" bIns="0" rtlCol="0" anchor="t">
              <a:spAutoFit/>
            </a:bodyPr>
            <a:lstStyle/>
            <a:p>
              <a:pPr defTabSz="609630">
                <a:lnSpc>
                  <a:spcPts val="2633"/>
                </a:lnSpc>
                <a:defRPr/>
              </a:pPr>
              <a:r>
                <a:rPr lang="en-US" sz="2437" spc="-61">
                  <a:solidFill>
                    <a:srgbClr val="00467F"/>
                  </a:solidFill>
                  <a:latin typeface="Calibri"/>
                </a:rPr>
                <a:t>Network</a:t>
              </a:r>
            </a:p>
          </p:txBody>
        </p:sp>
      </p:grpSp>
      <p:pic>
        <p:nvPicPr>
          <p:cNvPr id="41" name="Graphic 40" descr="Workflow with solid fill">
            <a:extLst>
              <a:ext uri="{FF2B5EF4-FFF2-40B4-BE49-F238E27FC236}">
                <a16:creationId xmlns:a16="http://schemas.microsoft.com/office/drawing/2014/main" id="{DD40E269-7D66-08F9-30DE-B65A3D3C59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31080" y="1446393"/>
            <a:ext cx="658746" cy="65874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10" dirty="0"/>
              <a:t>Online</a:t>
            </a:r>
            <a:r>
              <a:rPr spc="-185" dirty="0"/>
              <a:t> </a:t>
            </a:r>
            <a:r>
              <a:rPr dirty="0"/>
              <a:t>Retail</a:t>
            </a:r>
            <a:r>
              <a:rPr spc="-175" dirty="0"/>
              <a:t> </a:t>
            </a:r>
            <a:r>
              <a:rPr spc="85" dirty="0"/>
              <a:t>Assessment</a:t>
            </a:r>
          </a:p>
        </p:txBody>
      </p:sp>
      <p:sp>
        <p:nvSpPr>
          <p:cNvPr id="3" name="object 3"/>
          <p:cNvSpPr txBox="1"/>
          <p:nvPr/>
        </p:nvSpPr>
        <p:spPr>
          <a:xfrm>
            <a:off x="916939" y="1716532"/>
            <a:ext cx="8467090" cy="2055495"/>
          </a:xfrm>
          <a:prstGeom prst="rect">
            <a:avLst/>
          </a:prstGeom>
        </p:spPr>
        <p:txBody>
          <a:bodyPr vert="horz" wrap="square" lIns="0" tIns="91440" rIns="0" bIns="0" rtlCol="0">
            <a:spAutoFit/>
          </a:bodyPr>
          <a:lstStyle/>
          <a:p>
            <a:pPr marL="12700">
              <a:lnSpc>
                <a:spcPct val="100000"/>
              </a:lnSpc>
              <a:spcBef>
                <a:spcPts val="720"/>
              </a:spcBef>
            </a:pPr>
            <a:r>
              <a:rPr sz="2800" spc="-10" dirty="0">
                <a:latin typeface="Calibri"/>
                <a:cs typeface="Calibri"/>
              </a:rPr>
              <a:t>Methods</a:t>
            </a:r>
            <a:endParaRPr sz="2800">
              <a:latin typeface="Calibri"/>
              <a:cs typeface="Calibri"/>
            </a:endParaRPr>
          </a:p>
          <a:p>
            <a:pPr marL="240665" indent="-227965">
              <a:lnSpc>
                <a:spcPct val="100000"/>
              </a:lnSpc>
              <a:spcBef>
                <a:spcPts val="625"/>
              </a:spcBef>
              <a:buFont typeface="Arial"/>
              <a:buChar char="•"/>
              <a:tabLst>
                <a:tab pos="240665" algn="l"/>
              </a:tabLst>
            </a:pPr>
            <a:r>
              <a:rPr sz="2800" spc="85" dirty="0">
                <a:latin typeface="Calibri"/>
                <a:cs typeface="Calibri"/>
              </a:rPr>
              <a:t>Google</a:t>
            </a:r>
            <a:r>
              <a:rPr sz="2800" spc="-165" dirty="0">
                <a:latin typeface="Calibri"/>
                <a:cs typeface="Calibri"/>
              </a:rPr>
              <a:t> </a:t>
            </a:r>
            <a:r>
              <a:rPr sz="2800" spc="60" dirty="0">
                <a:latin typeface="Calibri"/>
                <a:cs typeface="Calibri"/>
              </a:rPr>
              <a:t>“buy</a:t>
            </a:r>
            <a:r>
              <a:rPr sz="2800" spc="-40" dirty="0">
                <a:latin typeface="Calibri"/>
                <a:cs typeface="Calibri"/>
              </a:rPr>
              <a:t> </a:t>
            </a:r>
            <a:r>
              <a:rPr sz="2800" spc="65" dirty="0">
                <a:latin typeface="Calibri"/>
                <a:cs typeface="Calibri"/>
              </a:rPr>
              <a:t>delta</a:t>
            </a:r>
            <a:r>
              <a:rPr sz="2800" spc="-35" dirty="0">
                <a:latin typeface="Calibri"/>
                <a:cs typeface="Calibri"/>
              </a:rPr>
              <a:t> </a:t>
            </a:r>
            <a:r>
              <a:rPr sz="2800" spc="85" dirty="0">
                <a:latin typeface="Calibri"/>
                <a:cs typeface="Calibri"/>
              </a:rPr>
              <a:t>thc”</a:t>
            </a:r>
            <a:r>
              <a:rPr sz="2800" spc="-170" dirty="0">
                <a:latin typeface="Calibri"/>
                <a:cs typeface="Calibri"/>
              </a:rPr>
              <a:t> </a:t>
            </a:r>
            <a:r>
              <a:rPr sz="2800" dirty="0">
                <a:latin typeface="Calibri"/>
                <a:cs typeface="Calibri"/>
              </a:rPr>
              <a:t>in</a:t>
            </a:r>
            <a:r>
              <a:rPr sz="2800" spc="-35" dirty="0">
                <a:latin typeface="Calibri"/>
                <a:cs typeface="Calibri"/>
              </a:rPr>
              <a:t> </a:t>
            </a:r>
            <a:r>
              <a:rPr sz="2800" spc="55" dirty="0">
                <a:latin typeface="Calibri"/>
                <a:cs typeface="Calibri"/>
              </a:rPr>
              <a:t>incognito</a:t>
            </a:r>
            <a:r>
              <a:rPr sz="2800" spc="-25" dirty="0">
                <a:latin typeface="Calibri"/>
                <a:cs typeface="Calibri"/>
              </a:rPr>
              <a:t> </a:t>
            </a:r>
            <a:r>
              <a:rPr sz="2800" spc="70" dirty="0">
                <a:latin typeface="Calibri"/>
                <a:cs typeface="Calibri"/>
              </a:rPr>
              <a:t>mode</a:t>
            </a:r>
            <a:endParaRPr sz="2800">
              <a:latin typeface="Calibri"/>
              <a:cs typeface="Calibri"/>
            </a:endParaRPr>
          </a:p>
          <a:p>
            <a:pPr marL="240665" indent="-227965">
              <a:lnSpc>
                <a:spcPct val="100000"/>
              </a:lnSpc>
              <a:spcBef>
                <a:spcPts val="650"/>
              </a:spcBef>
              <a:buFont typeface="Arial"/>
              <a:buChar char="•"/>
              <a:tabLst>
                <a:tab pos="240665" algn="l"/>
              </a:tabLst>
            </a:pPr>
            <a:r>
              <a:rPr sz="2800" spc="80" dirty="0">
                <a:latin typeface="Calibri"/>
                <a:cs typeface="Calibri"/>
              </a:rPr>
              <a:t>Downloaded</a:t>
            </a:r>
            <a:r>
              <a:rPr sz="2800" spc="-30" dirty="0">
                <a:latin typeface="Calibri"/>
                <a:cs typeface="Calibri"/>
              </a:rPr>
              <a:t> </a:t>
            </a:r>
            <a:r>
              <a:rPr sz="2800" dirty="0">
                <a:latin typeface="Calibri"/>
                <a:cs typeface="Calibri"/>
              </a:rPr>
              <a:t>top</a:t>
            </a:r>
            <a:r>
              <a:rPr sz="2800" spc="-25" dirty="0">
                <a:latin typeface="Calibri"/>
                <a:cs typeface="Calibri"/>
              </a:rPr>
              <a:t> </a:t>
            </a:r>
            <a:r>
              <a:rPr sz="2800" spc="55" dirty="0">
                <a:latin typeface="Calibri"/>
                <a:cs typeface="Calibri"/>
              </a:rPr>
              <a:t>100</a:t>
            </a:r>
            <a:r>
              <a:rPr sz="2800" spc="-25" dirty="0">
                <a:latin typeface="Calibri"/>
                <a:cs typeface="Calibri"/>
              </a:rPr>
              <a:t> </a:t>
            </a:r>
            <a:r>
              <a:rPr sz="2800" spc="85" dirty="0">
                <a:latin typeface="Calibri"/>
                <a:cs typeface="Calibri"/>
              </a:rPr>
              <a:t>results</a:t>
            </a:r>
            <a:r>
              <a:rPr sz="2800" spc="-30" dirty="0">
                <a:latin typeface="Calibri"/>
                <a:cs typeface="Calibri"/>
              </a:rPr>
              <a:t> </a:t>
            </a:r>
            <a:r>
              <a:rPr sz="2800" spc="85" dirty="0">
                <a:latin typeface="Calibri"/>
                <a:cs typeface="Calibri"/>
              </a:rPr>
              <a:t>using</a:t>
            </a:r>
            <a:r>
              <a:rPr sz="2800" spc="-15" dirty="0">
                <a:latin typeface="Calibri"/>
                <a:cs typeface="Calibri"/>
              </a:rPr>
              <a:t> </a:t>
            </a:r>
            <a:r>
              <a:rPr sz="2800" spc="75" dirty="0">
                <a:latin typeface="Calibri"/>
                <a:cs typeface="Calibri"/>
              </a:rPr>
              <a:t>resultstoexcel.com</a:t>
            </a:r>
            <a:endParaRPr sz="2800">
              <a:latin typeface="Calibri"/>
              <a:cs typeface="Calibri"/>
            </a:endParaRPr>
          </a:p>
          <a:p>
            <a:pPr marL="240665" indent="-227965">
              <a:lnSpc>
                <a:spcPct val="100000"/>
              </a:lnSpc>
              <a:spcBef>
                <a:spcPts val="645"/>
              </a:spcBef>
              <a:buFont typeface="Arial"/>
              <a:buChar char="•"/>
              <a:tabLst>
                <a:tab pos="240665" algn="l"/>
              </a:tabLst>
            </a:pPr>
            <a:r>
              <a:rPr sz="2800" spc="125" dirty="0">
                <a:latin typeface="Calibri"/>
                <a:cs typeface="Calibri"/>
              </a:rPr>
              <a:t>Used</a:t>
            </a:r>
            <a:r>
              <a:rPr sz="2800" spc="15" dirty="0">
                <a:latin typeface="Calibri"/>
                <a:cs typeface="Calibri"/>
              </a:rPr>
              <a:t> </a:t>
            </a:r>
            <a:r>
              <a:rPr sz="2800" spc="75" dirty="0">
                <a:latin typeface="Calibri"/>
                <a:cs typeface="Calibri"/>
              </a:rPr>
              <a:t>SimilarWeb</a:t>
            </a:r>
            <a:r>
              <a:rPr sz="2800" spc="10" dirty="0">
                <a:latin typeface="Calibri"/>
                <a:cs typeface="Calibri"/>
              </a:rPr>
              <a:t> </a:t>
            </a:r>
            <a:r>
              <a:rPr sz="2800" dirty="0">
                <a:latin typeface="Calibri"/>
                <a:cs typeface="Calibri"/>
              </a:rPr>
              <a:t>to</a:t>
            </a:r>
            <a:r>
              <a:rPr sz="2800" spc="15" dirty="0">
                <a:latin typeface="Calibri"/>
                <a:cs typeface="Calibri"/>
              </a:rPr>
              <a:t> </a:t>
            </a:r>
            <a:r>
              <a:rPr sz="2800" spc="100" dirty="0">
                <a:latin typeface="Calibri"/>
                <a:cs typeface="Calibri"/>
              </a:rPr>
              <a:t>compare</a:t>
            </a:r>
            <a:r>
              <a:rPr sz="2800" spc="10" dirty="0">
                <a:latin typeface="Calibri"/>
                <a:cs typeface="Calibri"/>
              </a:rPr>
              <a:t> </a:t>
            </a:r>
            <a:r>
              <a:rPr sz="2800" dirty="0">
                <a:latin typeface="Calibri"/>
                <a:cs typeface="Calibri"/>
              </a:rPr>
              <a:t>web</a:t>
            </a:r>
            <a:r>
              <a:rPr sz="2800" spc="15" dirty="0">
                <a:latin typeface="Calibri"/>
                <a:cs typeface="Calibri"/>
              </a:rPr>
              <a:t> </a:t>
            </a:r>
            <a:r>
              <a:rPr sz="2800" dirty="0">
                <a:latin typeface="Calibri"/>
                <a:cs typeface="Calibri"/>
              </a:rPr>
              <a:t>traffic:</a:t>
            </a:r>
            <a:r>
              <a:rPr sz="2800" spc="10" dirty="0">
                <a:latin typeface="Calibri"/>
                <a:cs typeface="Calibri"/>
              </a:rPr>
              <a:t> </a:t>
            </a:r>
            <a:r>
              <a:rPr sz="2800" dirty="0">
                <a:latin typeface="Calibri"/>
                <a:cs typeface="Calibri"/>
              </a:rPr>
              <a:t>top</a:t>
            </a:r>
            <a:r>
              <a:rPr sz="2800" spc="15" dirty="0">
                <a:latin typeface="Calibri"/>
                <a:cs typeface="Calibri"/>
              </a:rPr>
              <a:t> </a:t>
            </a:r>
            <a:r>
              <a:rPr sz="2800" spc="55" dirty="0">
                <a:latin typeface="Calibri"/>
                <a:cs typeface="Calibri"/>
              </a:rPr>
              <a:t>3</a:t>
            </a:r>
            <a:r>
              <a:rPr sz="2800" spc="15" dirty="0">
                <a:latin typeface="Calibri"/>
                <a:cs typeface="Calibri"/>
              </a:rPr>
              <a:t> </a:t>
            </a:r>
            <a:r>
              <a:rPr sz="2800" spc="85" dirty="0">
                <a:latin typeface="Calibri"/>
                <a:cs typeface="Calibri"/>
              </a:rPr>
              <a:t>sites</a:t>
            </a:r>
            <a:endParaRPr sz="2800">
              <a:latin typeface="Calibri"/>
              <a:cs typeface="Calibri"/>
            </a:endParaRPr>
          </a:p>
        </p:txBody>
      </p:sp>
    </p:spTree>
    <p:extLst>
      <p:ext uri="{BB962C8B-B14F-4D97-AF65-F5344CB8AC3E}">
        <p14:creationId xmlns:p14="http://schemas.microsoft.com/office/powerpoint/2010/main" val="3175502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0"/>
            <a:ext cx="4833620" cy="6832600"/>
            <a:chOff x="152400" y="0"/>
            <a:chExt cx="4833620" cy="6832600"/>
          </a:xfrm>
        </p:grpSpPr>
        <p:pic>
          <p:nvPicPr>
            <p:cNvPr id="3" name="object 3"/>
            <p:cNvPicPr/>
            <p:nvPr/>
          </p:nvPicPr>
          <p:blipFill>
            <a:blip r:embed="rId2" cstate="print"/>
            <a:stretch>
              <a:fillRect/>
            </a:stretch>
          </p:blipFill>
          <p:spPr>
            <a:xfrm>
              <a:off x="233893" y="3234989"/>
              <a:ext cx="3880906" cy="3597069"/>
            </a:xfrm>
            <a:prstGeom prst="rect">
              <a:avLst/>
            </a:prstGeom>
          </p:spPr>
        </p:pic>
        <p:pic>
          <p:nvPicPr>
            <p:cNvPr id="4" name="object 4"/>
            <p:cNvPicPr/>
            <p:nvPr/>
          </p:nvPicPr>
          <p:blipFill>
            <a:blip r:embed="rId3" cstate="print"/>
            <a:stretch>
              <a:fillRect/>
            </a:stretch>
          </p:blipFill>
          <p:spPr>
            <a:xfrm>
              <a:off x="152400" y="0"/>
              <a:ext cx="2259365" cy="3291028"/>
            </a:xfrm>
            <a:prstGeom prst="rect">
              <a:avLst/>
            </a:prstGeom>
          </p:spPr>
        </p:pic>
        <p:pic>
          <p:nvPicPr>
            <p:cNvPr id="5" name="object 5"/>
            <p:cNvPicPr/>
            <p:nvPr/>
          </p:nvPicPr>
          <p:blipFill>
            <a:blip r:embed="rId4" cstate="print"/>
            <a:stretch>
              <a:fillRect/>
            </a:stretch>
          </p:blipFill>
          <p:spPr>
            <a:xfrm>
              <a:off x="3486644" y="3429000"/>
              <a:ext cx="1498765" cy="3376156"/>
            </a:xfrm>
            <a:prstGeom prst="rect">
              <a:avLst/>
            </a:prstGeom>
          </p:spPr>
        </p:pic>
      </p:grpSp>
      <p:sp>
        <p:nvSpPr>
          <p:cNvPr id="6" name="object 6"/>
          <p:cNvSpPr txBox="1">
            <a:spLocks noGrp="1"/>
          </p:cNvSpPr>
          <p:nvPr>
            <p:ph type="title"/>
          </p:nvPr>
        </p:nvSpPr>
        <p:spPr>
          <a:xfrm>
            <a:off x="2814706" y="306324"/>
            <a:ext cx="2842895" cy="695960"/>
          </a:xfrm>
          <a:prstGeom prst="rect">
            <a:avLst/>
          </a:prstGeom>
        </p:spPr>
        <p:txBody>
          <a:bodyPr vert="horz" wrap="square" lIns="0" tIns="12700" rIns="0" bIns="0" rtlCol="0">
            <a:spAutoFit/>
          </a:bodyPr>
          <a:lstStyle/>
          <a:p>
            <a:pPr marL="12700">
              <a:lnSpc>
                <a:spcPct val="100000"/>
              </a:lnSpc>
              <a:spcBef>
                <a:spcPts val="100"/>
              </a:spcBef>
            </a:pPr>
            <a:r>
              <a:rPr dirty="0"/>
              <a:t>Delta-</a:t>
            </a:r>
            <a:r>
              <a:rPr spc="65" dirty="0"/>
              <a:t>8</a:t>
            </a:r>
            <a:r>
              <a:rPr spc="70" dirty="0"/>
              <a:t> </a:t>
            </a:r>
            <a:r>
              <a:rPr spc="170" dirty="0"/>
              <a:t>THC</a:t>
            </a:r>
          </a:p>
        </p:txBody>
      </p:sp>
      <p:grpSp>
        <p:nvGrpSpPr>
          <p:cNvPr id="7" name="object 7"/>
          <p:cNvGrpSpPr/>
          <p:nvPr/>
        </p:nvGrpSpPr>
        <p:grpSpPr>
          <a:xfrm>
            <a:off x="6718890" y="2514600"/>
            <a:ext cx="5147945" cy="4114800"/>
            <a:chOff x="6718890" y="2514600"/>
            <a:chExt cx="5147945" cy="4114800"/>
          </a:xfrm>
        </p:grpSpPr>
        <p:pic>
          <p:nvPicPr>
            <p:cNvPr id="8" name="object 8"/>
            <p:cNvPicPr/>
            <p:nvPr/>
          </p:nvPicPr>
          <p:blipFill>
            <a:blip r:embed="rId5" cstate="print"/>
            <a:stretch>
              <a:fillRect/>
            </a:stretch>
          </p:blipFill>
          <p:spPr>
            <a:xfrm>
              <a:off x="6718890" y="3021553"/>
              <a:ext cx="2162862" cy="3431274"/>
            </a:xfrm>
            <a:prstGeom prst="rect">
              <a:avLst/>
            </a:prstGeom>
          </p:spPr>
        </p:pic>
        <p:pic>
          <p:nvPicPr>
            <p:cNvPr id="9" name="object 9"/>
            <p:cNvPicPr/>
            <p:nvPr/>
          </p:nvPicPr>
          <p:blipFill>
            <a:blip r:embed="rId6" cstate="print"/>
            <a:stretch>
              <a:fillRect/>
            </a:stretch>
          </p:blipFill>
          <p:spPr>
            <a:xfrm>
              <a:off x="8762999" y="2514600"/>
              <a:ext cx="3103835" cy="4114799"/>
            </a:xfrm>
            <a:prstGeom prst="rect">
              <a:avLst/>
            </a:prstGeom>
          </p:spPr>
        </p:pic>
      </p:grpSp>
      <p:sp>
        <p:nvSpPr>
          <p:cNvPr id="10" name="object 10"/>
          <p:cNvSpPr txBox="1"/>
          <p:nvPr/>
        </p:nvSpPr>
        <p:spPr>
          <a:xfrm>
            <a:off x="8713278" y="403859"/>
            <a:ext cx="2842895" cy="695960"/>
          </a:xfrm>
          <a:prstGeom prst="rect">
            <a:avLst/>
          </a:prstGeom>
        </p:spPr>
        <p:txBody>
          <a:bodyPr vert="horz" wrap="square" lIns="0" tIns="12700" rIns="0" bIns="0" rtlCol="0">
            <a:spAutoFit/>
          </a:bodyPr>
          <a:lstStyle/>
          <a:p>
            <a:pPr marL="12700">
              <a:lnSpc>
                <a:spcPct val="100000"/>
              </a:lnSpc>
              <a:spcBef>
                <a:spcPts val="100"/>
              </a:spcBef>
            </a:pPr>
            <a:r>
              <a:rPr sz="4400" dirty="0">
                <a:latin typeface="Calibri"/>
                <a:cs typeface="Calibri"/>
              </a:rPr>
              <a:t>Delta-</a:t>
            </a:r>
            <a:r>
              <a:rPr sz="4400" spc="65" dirty="0">
                <a:latin typeface="Calibri"/>
                <a:cs typeface="Calibri"/>
              </a:rPr>
              <a:t>9</a:t>
            </a:r>
            <a:r>
              <a:rPr sz="4400" spc="70" dirty="0">
                <a:latin typeface="Calibri"/>
                <a:cs typeface="Calibri"/>
              </a:rPr>
              <a:t> </a:t>
            </a:r>
            <a:r>
              <a:rPr sz="4400" spc="170" dirty="0">
                <a:latin typeface="Calibri"/>
                <a:cs typeface="Calibri"/>
              </a:rPr>
              <a:t>THC</a:t>
            </a:r>
            <a:endParaRPr sz="4400">
              <a:latin typeface="Calibri"/>
              <a:cs typeface="Calibri"/>
            </a:endParaRPr>
          </a:p>
        </p:txBody>
      </p:sp>
      <p:pic>
        <p:nvPicPr>
          <p:cNvPr id="11" name="object 11"/>
          <p:cNvPicPr/>
          <p:nvPr/>
        </p:nvPicPr>
        <p:blipFill>
          <a:blip r:embed="rId7" cstate="print"/>
          <a:stretch>
            <a:fillRect/>
          </a:stretch>
        </p:blipFill>
        <p:spPr>
          <a:xfrm>
            <a:off x="6613329" y="232811"/>
            <a:ext cx="2073470" cy="2714250"/>
          </a:xfrm>
          <a:prstGeom prst="rect">
            <a:avLst/>
          </a:prstGeom>
        </p:spPr>
      </p:pic>
    </p:spTree>
    <p:extLst>
      <p:ext uri="{BB962C8B-B14F-4D97-AF65-F5344CB8AC3E}">
        <p14:creationId xmlns:p14="http://schemas.microsoft.com/office/powerpoint/2010/main" val="848107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1014" y="773452"/>
            <a:ext cx="4182745" cy="5977255"/>
            <a:chOff x="601014" y="773452"/>
            <a:chExt cx="4182745" cy="5977255"/>
          </a:xfrm>
        </p:grpSpPr>
        <p:pic>
          <p:nvPicPr>
            <p:cNvPr id="3" name="object 3"/>
            <p:cNvPicPr/>
            <p:nvPr/>
          </p:nvPicPr>
          <p:blipFill>
            <a:blip r:embed="rId2" cstate="print"/>
            <a:stretch>
              <a:fillRect/>
            </a:stretch>
          </p:blipFill>
          <p:spPr>
            <a:xfrm>
              <a:off x="679092" y="773452"/>
              <a:ext cx="3153822" cy="3875137"/>
            </a:xfrm>
            <a:prstGeom prst="rect">
              <a:avLst/>
            </a:prstGeom>
          </p:spPr>
        </p:pic>
        <p:pic>
          <p:nvPicPr>
            <p:cNvPr id="4" name="object 4"/>
            <p:cNvPicPr/>
            <p:nvPr/>
          </p:nvPicPr>
          <p:blipFill>
            <a:blip r:embed="rId3" cstate="print"/>
            <a:stretch>
              <a:fillRect/>
            </a:stretch>
          </p:blipFill>
          <p:spPr>
            <a:xfrm>
              <a:off x="601014" y="4669190"/>
              <a:ext cx="4182323" cy="2081503"/>
            </a:xfrm>
            <a:prstGeom prst="rect">
              <a:avLst/>
            </a:prstGeom>
          </p:spPr>
        </p:pic>
      </p:grpSp>
      <p:sp>
        <p:nvSpPr>
          <p:cNvPr id="5" name="object 5"/>
          <p:cNvSpPr txBox="1">
            <a:spLocks noGrp="1"/>
          </p:cNvSpPr>
          <p:nvPr>
            <p:ph type="title"/>
          </p:nvPr>
        </p:nvSpPr>
        <p:spPr>
          <a:xfrm>
            <a:off x="916939" y="1524"/>
            <a:ext cx="3093085" cy="695960"/>
          </a:xfrm>
          <a:prstGeom prst="rect">
            <a:avLst/>
          </a:prstGeom>
        </p:spPr>
        <p:txBody>
          <a:bodyPr vert="horz" wrap="square" lIns="0" tIns="12700" rIns="0" bIns="0" rtlCol="0">
            <a:spAutoFit/>
          </a:bodyPr>
          <a:lstStyle/>
          <a:p>
            <a:pPr marL="12700">
              <a:lnSpc>
                <a:spcPct val="100000"/>
              </a:lnSpc>
              <a:spcBef>
                <a:spcPts val="100"/>
              </a:spcBef>
            </a:pPr>
            <a:r>
              <a:rPr spc="-25" dirty="0"/>
              <a:t>Delta-</a:t>
            </a:r>
            <a:r>
              <a:rPr spc="60" dirty="0"/>
              <a:t>10</a:t>
            </a:r>
            <a:r>
              <a:rPr spc="-100" dirty="0"/>
              <a:t> </a:t>
            </a:r>
            <a:r>
              <a:rPr spc="170" dirty="0"/>
              <a:t>THC</a:t>
            </a:r>
          </a:p>
        </p:txBody>
      </p:sp>
      <p:sp>
        <p:nvSpPr>
          <p:cNvPr id="6" name="object 6"/>
          <p:cNvSpPr txBox="1"/>
          <p:nvPr/>
        </p:nvSpPr>
        <p:spPr>
          <a:xfrm>
            <a:off x="6825456" y="114300"/>
            <a:ext cx="1131570" cy="695960"/>
          </a:xfrm>
          <a:prstGeom prst="rect">
            <a:avLst/>
          </a:prstGeom>
        </p:spPr>
        <p:txBody>
          <a:bodyPr vert="horz" wrap="square" lIns="0" tIns="12700" rIns="0" bIns="0" rtlCol="0">
            <a:spAutoFit/>
          </a:bodyPr>
          <a:lstStyle/>
          <a:p>
            <a:pPr marL="12700">
              <a:lnSpc>
                <a:spcPct val="100000"/>
              </a:lnSpc>
              <a:spcBef>
                <a:spcPts val="100"/>
              </a:spcBef>
            </a:pPr>
            <a:r>
              <a:rPr sz="4400" spc="260" dirty="0">
                <a:latin typeface="Calibri"/>
                <a:cs typeface="Calibri"/>
              </a:rPr>
              <a:t>HHC</a:t>
            </a:r>
            <a:endParaRPr sz="4400">
              <a:latin typeface="Calibri"/>
              <a:cs typeface="Calibri"/>
            </a:endParaRPr>
          </a:p>
        </p:txBody>
      </p:sp>
      <p:pic>
        <p:nvPicPr>
          <p:cNvPr id="7" name="object 7"/>
          <p:cNvPicPr/>
          <p:nvPr/>
        </p:nvPicPr>
        <p:blipFill>
          <a:blip r:embed="rId4" cstate="print"/>
          <a:stretch>
            <a:fillRect/>
          </a:stretch>
        </p:blipFill>
        <p:spPr>
          <a:xfrm>
            <a:off x="7762852" y="3959683"/>
            <a:ext cx="4029141" cy="2734205"/>
          </a:xfrm>
          <a:prstGeom prst="rect">
            <a:avLst/>
          </a:prstGeom>
        </p:spPr>
      </p:pic>
      <p:pic>
        <p:nvPicPr>
          <p:cNvPr id="8" name="object 8"/>
          <p:cNvPicPr/>
          <p:nvPr/>
        </p:nvPicPr>
        <p:blipFill>
          <a:blip r:embed="rId5" cstate="print"/>
          <a:stretch>
            <a:fillRect/>
          </a:stretch>
        </p:blipFill>
        <p:spPr>
          <a:xfrm>
            <a:off x="8974330" y="111958"/>
            <a:ext cx="2912869" cy="3765590"/>
          </a:xfrm>
          <a:prstGeom prst="rect">
            <a:avLst/>
          </a:prstGeom>
        </p:spPr>
      </p:pic>
      <p:pic>
        <p:nvPicPr>
          <p:cNvPr id="9" name="object 9"/>
          <p:cNvPicPr/>
          <p:nvPr/>
        </p:nvPicPr>
        <p:blipFill>
          <a:blip r:embed="rId6" cstate="print"/>
          <a:stretch>
            <a:fillRect/>
          </a:stretch>
        </p:blipFill>
        <p:spPr>
          <a:xfrm>
            <a:off x="5500701" y="916978"/>
            <a:ext cx="3344929" cy="2910135"/>
          </a:xfrm>
          <a:prstGeom prst="rect">
            <a:avLst/>
          </a:prstGeom>
        </p:spPr>
      </p:pic>
    </p:spTree>
    <p:extLst>
      <p:ext uri="{BB962C8B-B14F-4D97-AF65-F5344CB8AC3E}">
        <p14:creationId xmlns:p14="http://schemas.microsoft.com/office/powerpoint/2010/main" val="2802322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633095">
              <a:lnSpc>
                <a:spcPct val="100000"/>
              </a:lnSpc>
              <a:spcBef>
                <a:spcPts val="100"/>
              </a:spcBef>
            </a:pPr>
            <a:r>
              <a:rPr spc="45" dirty="0"/>
              <a:t>Blends</a:t>
            </a:r>
          </a:p>
        </p:txBody>
      </p:sp>
      <p:grpSp>
        <p:nvGrpSpPr>
          <p:cNvPr id="3" name="object 3"/>
          <p:cNvGrpSpPr/>
          <p:nvPr/>
        </p:nvGrpSpPr>
        <p:grpSpPr>
          <a:xfrm>
            <a:off x="4419602" y="0"/>
            <a:ext cx="4904105" cy="6858000"/>
            <a:chOff x="4419602" y="0"/>
            <a:chExt cx="4904105" cy="6858000"/>
          </a:xfrm>
        </p:grpSpPr>
        <p:pic>
          <p:nvPicPr>
            <p:cNvPr id="4" name="object 4"/>
            <p:cNvPicPr/>
            <p:nvPr/>
          </p:nvPicPr>
          <p:blipFill>
            <a:blip r:embed="rId2" cstate="print"/>
            <a:stretch>
              <a:fillRect/>
            </a:stretch>
          </p:blipFill>
          <p:spPr>
            <a:xfrm>
              <a:off x="7673096" y="0"/>
              <a:ext cx="1650455" cy="2951016"/>
            </a:xfrm>
            <a:prstGeom prst="rect">
              <a:avLst/>
            </a:prstGeom>
          </p:spPr>
        </p:pic>
        <p:pic>
          <p:nvPicPr>
            <p:cNvPr id="5" name="object 5"/>
            <p:cNvPicPr/>
            <p:nvPr/>
          </p:nvPicPr>
          <p:blipFill>
            <a:blip r:embed="rId3" cstate="print"/>
            <a:stretch>
              <a:fillRect/>
            </a:stretch>
          </p:blipFill>
          <p:spPr>
            <a:xfrm>
              <a:off x="5906637" y="27131"/>
              <a:ext cx="1622648" cy="2930177"/>
            </a:xfrm>
            <a:prstGeom prst="rect">
              <a:avLst/>
            </a:prstGeom>
          </p:spPr>
        </p:pic>
        <p:pic>
          <p:nvPicPr>
            <p:cNvPr id="6" name="object 6"/>
            <p:cNvPicPr/>
            <p:nvPr/>
          </p:nvPicPr>
          <p:blipFill>
            <a:blip r:embed="rId4" cstate="print"/>
            <a:stretch>
              <a:fillRect/>
            </a:stretch>
          </p:blipFill>
          <p:spPr>
            <a:xfrm>
              <a:off x="4876800" y="2971802"/>
              <a:ext cx="4419600" cy="3886201"/>
            </a:xfrm>
            <a:prstGeom prst="rect">
              <a:avLst/>
            </a:prstGeom>
          </p:spPr>
        </p:pic>
        <p:pic>
          <p:nvPicPr>
            <p:cNvPr id="7" name="object 7"/>
            <p:cNvPicPr/>
            <p:nvPr/>
          </p:nvPicPr>
          <p:blipFill>
            <a:blip r:embed="rId5" cstate="print"/>
            <a:stretch>
              <a:fillRect/>
            </a:stretch>
          </p:blipFill>
          <p:spPr>
            <a:xfrm>
              <a:off x="4419602" y="0"/>
              <a:ext cx="1420366" cy="3003062"/>
            </a:xfrm>
            <a:prstGeom prst="rect">
              <a:avLst/>
            </a:prstGeom>
          </p:spPr>
        </p:pic>
      </p:grpSp>
      <p:pic>
        <p:nvPicPr>
          <p:cNvPr id="8" name="object 8"/>
          <p:cNvPicPr/>
          <p:nvPr/>
        </p:nvPicPr>
        <p:blipFill>
          <a:blip r:embed="rId6" cstate="print"/>
          <a:stretch>
            <a:fillRect/>
          </a:stretch>
        </p:blipFill>
        <p:spPr>
          <a:xfrm>
            <a:off x="319711" y="849430"/>
            <a:ext cx="4023688" cy="5856174"/>
          </a:xfrm>
          <a:prstGeom prst="rect">
            <a:avLst/>
          </a:prstGeom>
        </p:spPr>
      </p:pic>
      <p:pic>
        <p:nvPicPr>
          <p:cNvPr id="9" name="object 9"/>
          <p:cNvPicPr/>
          <p:nvPr/>
        </p:nvPicPr>
        <p:blipFill>
          <a:blip r:embed="rId7" cstate="print"/>
          <a:stretch>
            <a:fillRect/>
          </a:stretch>
        </p:blipFill>
        <p:spPr>
          <a:xfrm>
            <a:off x="9591144" y="728249"/>
            <a:ext cx="2220795" cy="5923402"/>
          </a:xfrm>
          <a:prstGeom prst="rect">
            <a:avLst/>
          </a:prstGeom>
        </p:spPr>
      </p:pic>
    </p:spTree>
    <p:extLst>
      <p:ext uri="{BB962C8B-B14F-4D97-AF65-F5344CB8AC3E}">
        <p14:creationId xmlns:p14="http://schemas.microsoft.com/office/powerpoint/2010/main" val="3860907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21563"/>
            <a:ext cx="5845175" cy="695960"/>
          </a:xfrm>
          <a:prstGeom prst="rect">
            <a:avLst/>
          </a:prstGeom>
        </p:spPr>
        <p:txBody>
          <a:bodyPr vert="horz" wrap="square" lIns="0" tIns="12700" rIns="0" bIns="0" rtlCol="0">
            <a:spAutoFit/>
          </a:bodyPr>
          <a:lstStyle/>
          <a:p>
            <a:pPr marL="12700">
              <a:lnSpc>
                <a:spcPct val="100000"/>
              </a:lnSpc>
              <a:spcBef>
                <a:spcPts val="100"/>
              </a:spcBef>
            </a:pPr>
            <a:r>
              <a:rPr spc="-10" dirty="0"/>
              <a:t>Online</a:t>
            </a:r>
            <a:r>
              <a:rPr spc="-185" dirty="0"/>
              <a:t> </a:t>
            </a:r>
            <a:r>
              <a:rPr dirty="0"/>
              <a:t>Retail</a:t>
            </a:r>
            <a:r>
              <a:rPr spc="-175" dirty="0"/>
              <a:t> </a:t>
            </a:r>
            <a:r>
              <a:rPr spc="85" dirty="0"/>
              <a:t>Assessment</a:t>
            </a:r>
          </a:p>
        </p:txBody>
      </p:sp>
      <p:sp>
        <p:nvSpPr>
          <p:cNvPr id="3" name="object 3"/>
          <p:cNvSpPr txBox="1"/>
          <p:nvPr/>
        </p:nvSpPr>
        <p:spPr>
          <a:xfrm>
            <a:off x="916939" y="1420876"/>
            <a:ext cx="7515225" cy="1539240"/>
          </a:xfrm>
          <a:prstGeom prst="rect">
            <a:avLst/>
          </a:prstGeom>
        </p:spPr>
        <p:txBody>
          <a:bodyPr vert="horz" wrap="square" lIns="0" tIns="58419" rIns="0" bIns="0" rtlCol="0">
            <a:spAutoFit/>
          </a:bodyPr>
          <a:lstStyle/>
          <a:p>
            <a:pPr marL="12700">
              <a:lnSpc>
                <a:spcPct val="100000"/>
              </a:lnSpc>
              <a:spcBef>
                <a:spcPts val="459"/>
              </a:spcBef>
            </a:pPr>
            <a:r>
              <a:rPr sz="2800" spc="110" dirty="0">
                <a:latin typeface="Calibri"/>
                <a:cs typeface="Calibri"/>
              </a:rPr>
              <a:t>Results</a:t>
            </a:r>
            <a:endParaRPr sz="2800">
              <a:latin typeface="Calibri"/>
              <a:cs typeface="Calibri"/>
            </a:endParaRPr>
          </a:p>
          <a:p>
            <a:pPr marL="240665" indent="-227965">
              <a:lnSpc>
                <a:spcPct val="100000"/>
              </a:lnSpc>
              <a:spcBef>
                <a:spcPts val="359"/>
              </a:spcBef>
              <a:buFont typeface="Arial"/>
              <a:buChar char="•"/>
              <a:tabLst>
                <a:tab pos="240665" algn="l"/>
              </a:tabLst>
            </a:pPr>
            <a:r>
              <a:rPr sz="2800" spc="55" dirty="0">
                <a:latin typeface="Calibri"/>
                <a:cs typeface="Calibri"/>
              </a:rPr>
              <a:t>26</a:t>
            </a:r>
            <a:r>
              <a:rPr sz="2800" spc="85" dirty="0">
                <a:latin typeface="Calibri"/>
                <a:cs typeface="Calibri"/>
              </a:rPr>
              <a:t> </a:t>
            </a:r>
            <a:r>
              <a:rPr sz="2800" dirty="0">
                <a:latin typeface="Calibri"/>
                <a:cs typeface="Calibri"/>
              </a:rPr>
              <a:t>intoxicating</a:t>
            </a:r>
            <a:r>
              <a:rPr sz="2800" spc="85" dirty="0">
                <a:latin typeface="Calibri"/>
                <a:cs typeface="Calibri"/>
              </a:rPr>
              <a:t> </a:t>
            </a:r>
            <a:r>
              <a:rPr sz="2800" spc="120" dirty="0">
                <a:latin typeface="Calibri"/>
                <a:cs typeface="Calibri"/>
              </a:rPr>
              <a:t>compounds</a:t>
            </a:r>
            <a:r>
              <a:rPr sz="2800" spc="80" dirty="0">
                <a:latin typeface="Calibri"/>
                <a:cs typeface="Calibri"/>
              </a:rPr>
              <a:t> </a:t>
            </a:r>
            <a:r>
              <a:rPr sz="2800" spc="50" dirty="0">
                <a:latin typeface="Calibri"/>
                <a:cs typeface="Calibri"/>
              </a:rPr>
              <a:t>marketed</a:t>
            </a:r>
            <a:r>
              <a:rPr sz="2800" spc="85" dirty="0">
                <a:latin typeface="Calibri"/>
                <a:cs typeface="Calibri"/>
              </a:rPr>
              <a:t> </a:t>
            </a:r>
            <a:r>
              <a:rPr sz="2800" spc="65" dirty="0">
                <a:latin typeface="Calibri"/>
                <a:cs typeface="Calibri"/>
              </a:rPr>
              <a:t>including:</a:t>
            </a:r>
            <a:endParaRPr sz="2800">
              <a:latin typeface="Calibri"/>
              <a:cs typeface="Calibri"/>
            </a:endParaRPr>
          </a:p>
          <a:p>
            <a:pPr marL="697865" lvl="1" indent="-227965">
              <a:lnSpc>
                <a:spcPct val="100000"/>
              </a:lnSpc>
              <a:spcBef>
                <a:spcPts val="135"/>
              </a:spcBef>
              <a:buFont typeface="Arial"/>
              <a:buChar char="•"/>
              <a:tabLst>
                <a:tab pos="697865" algn="l"/>
              </a:tabLst>
            </a:pPr>
            <a:r>
              <a:rPr sz="1800" spc="50" dirty="0">
                <a:latin typeface="Calibri"/>
                <a:cs typeface="Calibri"/>
              </a:rPr>
              <a:t>Delta-</a:t>
            </a:r>
            <a:r>
              <a:rPr sz="1800" dirty="0">
                <a:latin typeface="Calibri"/>
                <a:cs typeface="Calibri"/>
              </a:rPr>
              <a:t>8</a:t>
            </a:r>
            <a:r>
              <a:rPr sz="1800" spc="20" dirty="0">
                <a:latin typeface="Calibri"/>
                <a:cs typeface="Calibri"/>
              </a:rPr>
              <a:t> </a:t>
            </a:r>
            <a:r>
              <a:rPr sz="1800" spc="105" dirty="0">
                <a:latin typeface="Calibri"/>
                <a:cs typeface="Calibri"/>
              </a:rPr>
              <a:t>THC</a:t>
            </a:r>
            <a:endParaRPr sz="1800">
              <a:latin typeface="Calibri"/>
              <a:cs typeface="Calibri"/>
            </a:endParaRPr>
          </a:p>
          <a:p>
            <a:pPr marL="697865" lvl="1" indent="-227965">
              <a:lnSpc>
                <a:spcPct val="100000"/>
              </a:lnSpc>
              <a:spcBef>
                <a:spcPts val="25"/>
              </a:spcBef>
              <a:buFont typeface="Arial"/>
              <a:buChar char="•"/>
              <a:tabLst>
                <a:tab pos="697865" algn="l"/>
              </a:tabLst>
            </a:pPr>
            <a:r>
              <a:rPr sz="1800" spc="114" dirty="0">
                <a:latin typeface="Calibri"/>
                <a:cs typeface="Calibri"/>
              </a:rPr>
              <a:t>THC-</a:t>
            </a:r>
            <a:r>
              <a:rPr sz="1800" spc="60" dirty="0">
                <a:latin typeface="Calibri"/>
                <a:cs typeface="Calibri"/>
              </a:rPr>
              <a:t>P</a:t>
            </a:r>
            <a:endParaRPr sz="1800">
              <a:latin typeface="Calibri"/>
              <a:cs typeface="Calibri"/>
            </a:endParaRPr>
          </a:p>
        </p:txBody>
      </p:sp>
      <p:sp>
        <p:nvSpPr>
          <p:cNvPr id="4" name="object 4"/>
          <p:cNvSpPr txBox="1"/>
          <p:nvPr/>
        </p:nvSpPr>
        <p:spPr>
          <a:xfrm>
            <a:off x="1374139" y="2922523"/>
            <a:ext cx="1567815" cy="2872740"/>
          </a:xfrm>
          <a:prstGeom prst="rect">
            <a:avLst/>
          </a:prstGeom>
        </p:spPr>
        <p:txBody>
          <a:bodyPr vert="horz" wrap="square" lIns="0" tIns="31114" rIns="0" bIns="0" rtlCol="0">
            <a:spAutoFit/>
          </a:bodyPr>
          <a:lstStyle/>
          <a:p>
            <a:pPr marL="240665" indent="-227965">
              <a:lnSpc>
                <a:spcPct val="100000"/>
              </a:lnSpc>
              <a:spcBef>
                <a:spcPts val="244"/>
              </a:spcBef>
              <a:buFont typeface="Arial"/>
              <a:buChar char="•"/>
              <a:tabLst>
                <a:tab pos="240665" algn="l"/>
              </a:tabLst>
            </a:pPr>
            <a:r>
              <a:rPr sz="1800" spc="50" dirty="0">
                <a:latin typeface="Calibri"/>
                <a:cs typeface="Calibri"/>
              </a:rPr>
              <a:t>Delta-</a:t>
            </a:r>
            <a:r>
              <a:rPr sz="1800" dirty="0">
                <a:latin typeface="Calibri"/>
                <a:cs typeface="Calibri"/>
              </a:rPr>
              <a:t>9</a:t>
            </a:r>
            <a:r>
              <a:rPr sz="1800" spc="20" dirty="0">
                <a:latin typeface="Calibri"/>
                <a:cs typeface="Calibri"/>
              </a:rPr>
              <a:t> </a:t>
            </a:r>
            <a:r>
              <a:rPr sz="1800" spc="105" dirty="0">
                <a:latin typeface="Calibri"/>
                <a:cs typeface="Calibri"/>
              </a:rPr>
              <a:t>THC</a:t>
            </a:r>
            <a:endParaRPr sz="1800">
              <a:latin typeface="Calibri"/>
              <a:cs typeface="Calibri"/>
            </a:endParaRPr>
          </a:p>
          <a:p>
            <a:pPr marL="240665" indent="-227965">
              <a:lnSpc>
                <a:spcPct val="100000"/>
              </a:lnSpc>
              <a:spcBef>
                <a:spcPts val="140"/>
              </a:spcBef>
              <a:buFont typeface="Arial"/>
              <a:buChar char="•"/>
              <a:tabLst>
                <a:tab pos="240665" algn="l"/>
              </a:tabLst>
            </a:pPr>
            <a:r>
              <a:rPr sz="1800" spc="165" dirty="0">
                <a:latin typeface="Calibri"/>
                <a:cs typeface="Calibri"/>
              </a:rPr>
              <a:t>HHC</a:t>
            </a:r>
            <a:endParaRPr sz="1800">
              <a:latin typeface="Calibri"/>
              <a:cs typeface="Calibri"/>
            </a:endParaRPr>
          </a:p>
          <a:p>
            <a:pPr marL="240665" indent="-227965">
              <a:lnSpc>
                <a:spcPct val="100000"/>
              </a:lnSpc>
              <a:spcBef>
                <a:spcPts val="50"/>
              </a:spcBef>
              <a:buFont typeface="Arial"/>
              <a:buChar char="•"/>
              <a:tabLst>
                <a:tab pos="240665" algn="l"/>
              </a:tabLst>
            </a:pPr>
            <a:r>
              <a:rPr sz="1800" spc="114" dirty="0">
                <a:latin typeface="Calibri"/>
                <a:cs typeface="Calibri"/>
              </a:rPr>
              <a:t>THC-</a:t>
            </a:r>
            <a:r>
              <a:rPr sz="1800" spc="-50" dirty="0">
                <a:latin typeface="Calibri"/>
                <a:cs typeface="Calibri"/>
              </a:rPr>
              <a:t>A</a:t>
            </a:r>
            <a:endParaRPr sz="1800">
              <a:latin typeface="Calibri"/>
              <a:cs typeface="Calibri"/>
            </a:endParaRPr>
          </a:p>
          <a:p>
            <a:pPr marL="240665" indent="-227965">
              <a:lnSpc>
                <a:spcPct val="100000"/>
              </a:lnSpc>
              <a:spcBef>
                <a:spcPts val="25"/>
              </a:spcBef>
              <a:buFont typeface="Arial"/>
              <a:buChar char="•"/>
              <a:tabLst>
                <a:tab pos="240665" algn="l"/>
              </a:tabLst>
            </a:pPr>
            <a:r>
              <a:rPr sz="1800" dirty="0">
                <a:latin typeface="Calibri"/>
                <a:cs typeface="Calibri"/>
              </a:rPr>
              <a:t>Delta-10</a:t>
            </a:r>
            <a:r>
              <a:rPr sz="1800" spc="229" dirty="0">
                <a:latin typeface="Calibri"/>
                <a:cs typeface="Calibri"/>
              </a:rPr>
              <a:t> </a:t>
            </a:r>
            <a:r>
              <a:rPr sz="1800" spc="105" dirty="0">
                <a:latin typeface="Calibri"/>
                <a:cs typeface="Calibri"/>
              </a:rPr>
              <a:t>THC</a:t>
            </a:r>
            <a:endParaRPr sz="1800">
              <a:latin typeface="Calibri"/>
              <a:cs typeface="Calibri"/>
            </a:endParaRPr>
          </a:p>
          <a:p>
            <a:pPr marL="240665" indent="-227965">
              <a:lnSpc>
                <a:spcPct val="100000"/>
              </a:lnSpc>
              <a:spcBef>
                <a:spcPts val="45"/>
              </a:spcBef>
              <a:buFont typeface="Arial"/>
              <a:buChar char="•"/>
              <a:tabLst>
                <a:tab pos="240665" algn="l"/>
              </a:tabLst>
            </a:pPr>
            <a:r>
              <a:rPr sz="1800" spc="114" dirty="0">
                <a:latin typeface="Calibri"/>
                <a:cs typeface="Calibri"/>
              </a:rPr>
              <a:t>THC-</a:t>
            </a:r>
            <a:r>
              <a:rPr sz="1800" spc="95" dirty="0">
                <a:latin typeface="Calibri"/>
                <a:cs typeface="Calibri"/>
              </a:rPr>
              <a:t>H</a:t>
            </a:r>
            <a:endParaRPr sz="1800">
              <a:latin typeface="Calibri"/>
              <a:cs typeface="Calibri"/>
            </a:endParaRPr>
          </a:p>
          <a:p>
            <a:pPr marL="240665" indent="-227965">
              <a:lnSpc>
                <a:spcPct val="100000"/>
              </a:lnSpc>
              <a:spcBef>
                <a:spcPts val="145"/>
              </a:spcBef>
              <a:buFont typeface="Arial"/>
              <a:buChar char="•"/>
              <a:tabLst>
                <a:tab pos="240665" algn="l"/>
              </a:tabLst>
            </a:pPr>
            <a:r>
              <a:rPr sz="1800" spc="114" dirty="0">
                <a:latin typeface="Calibri"/>
                <a:cs typeface="Calibri"/>
              </a:rPr>
              <a:t>THC-</a:t>
            </a:r>
            <a:r>
              <a:rPr sz="1800" spc="55" dirty="0">
                <a:latin typeface="Calibri"/>
                <a:cs typeface="Calibri"/>
              </a:rPr>
              <a:t>B</a:t>
            </a:r>
            <a:endParaRPr sz="1800">
              <a:latin typeface="Calibri"/>
              <a:cs typeface="Calibri"/>
            </a:endParaRPr>
          </a:p>
          <a:p>
            <a:pPr marL="240665" indent="-227965">
              <a:lnSpc>
                <a:spcPct val="100000"/>
              </a:lnSpc>
              <a:spcBef>
                <a:spcPts val="25"/>
              </a:spcBef>
              <a:buFont typeface="Arial"/>
              <a:buChar char="•"/>
              <a:tabLst>
                <a:tab pos="240665" algn="l"/>
              </a:tabLst>
            </a:pPr>
            <a:r>
              <a:rPr sz="1800" spc="114" dirty="0">
                <a:latin typeface="Calibri"/>
                <a:cs typeface="Calibri"/>
              </a:rPr>
              <a:t>THC-</a:t>
            </a:r>
            <a:r>
              <a:rPr sz="1800" spc="40" dirty="0">
                <a:latin typeface="Calibri"/>
                <a:cs typeface="Calibri"/>
              </a:rPr>
              <a:t>JD</a:t>
            </a:r>
            <a:endParaRPr sz="1800">
              <a:latin typeface="Calibri"/>
              <a:cs typeface="Calibri"/>
            </a:endParaRPr>
          </a:p>
          <a:p>
            <a:pPr marL="240665" indent="-227965">
              <a:lnSpc>
                <a:spcPct val="100000"/>
              </a:lnSpc>
              <a:spcBef>
                <a:spcPts val="50"/>
              </a:spcBef>
              <a:buFont typeface="Arial"/>
              <a:buChar char="•"/>
              <a:tabLst>
                <a:tab pos="240665" algn="l"/>
              </a:tabLst>
            </a:pPr>
            <a:r>
              <a:rPr sz="1800" spc="105" dirty="0">
                <a:latin typeface="Calibri"/>
                <a:cs typeface="Calibri"/>
              </a:rPr>
              <a:t>THC-</a:t>
            </a:r>
            <a:r>
              <a:rPr sz="1800" spc="5" dirty="0">
                <a:latin typeface="Calibri"/>
                <a:cs typeface="Calibri"/>
              </a:rPr>
              <a:t>X</a:t>
            </a:r>
            <a:endParaRPr sz="1800">
              <a:latin typeface="Calibri"/>
              <a:cs typeface="Calibri"/>
            </a:endParaRPr>
          </a:p>
          <a:p>
            <a:pPr marL="240665" indent="-227965">
              <a:lnSpc>
                <a:spcPct val="100000"/>
              </a:lnSpc>
              <a:spcBef>
                <a:spcPts val="140"/>
              </a:spcBef>
              <a:buFont typeface="Arial"/>
              <a:buChar char="•"/>
              <a:tabLst>
                <a:tab pos="240665" algn="l"/>
              </a:tabLst>
            </a:pPr>
            <a:r>
              <a:rPr sz="1800" spc="160" dirty="0">
                <a:latin typeface="Calibri"/>
                <a:cs typeface="Calibri"/>
              </a:rPr>
              <a:t>HHC-</a:t>
            </a:r>
            <a:r>
              <a:rPr sz="1800" spc="60" dirty="0">
                <a:latin typeface="Calibri"/>
                <a:cs typeface="Calibri"/>
              </a:rPr>
              <a:t>P</a:t>
            </a:r>
            <a:endParaRPr sz="1800">
              <a:latin typeface="Calibri"/>
              <a:cs typeface="Calibri"/>
            </a:endParaRPr>
          </a:p>
          <a:p>
            <a:pPr marL="240665" indent="-227965">
              <a:lnSpc>
                <a:spcPct val="100000"/>
              </a:lnSpc>
              <a:spcBef>
                <a:spcPts val="50"/>
              </a:spcBef>
              <a:buFont typeface="Arial"/>
              <a:buChar char="•"/>
              <a:tabLst>
                <a:tab pos="240665" algn="l"/>
              </a:tabLst>
            </a:pPr>
            <a:r>
              <a:rPr sz="1800" dirty="0">
                <a:latin typeface="Calibri"/>
                <a:cs typeface="Calibri"/>
              </a:rPr>
              <a:t>Delta-11</a:t>
            </a:r>
            <a:r>
              <a:rPr sz="1800" spc="229" dirty="0">
                <a:latin typeface="Calibri"/>
                <a:cs typeface="Calibri"/>
              </a:rPr>
              <a:t> </a:t>
            </a:r>
            <a:r>
              <a:rPr sz="1800" spc="105" dirty="0">
                <a:latin typeface="Calibri"/>
                <a:cs typeface="Calibri"/>
              </a:rPr>
              <a:t>THC</a:t>
            </a:r>
            <a:endParaRPr sz="1800">
              <a:latin typeface="Calibri"/>
              <a:cs typeface="Calibri"/>
            </a:endParaRPr>
          </a:p>
        </p:txBody>
      </p:sp>
      <p:sp>
        <p:nvSpPr>
          <p:cNvPr id="5" name="object 5"/>
          <p:cNvSpPr txBox="1"/>
          <p:nvPr/>
        </p:nvSpPr>
        <p:spPr>
          <a:xfrm>
            <a:off x="4879340" y="2913379"/>
            <a:ext cx="4554220" cy="1497965"/>
          </a:xfrm>
          <a:prstGeom prst="rect">
            <a:avLst/>
          </a:prstGeom>
        </p:spPr>
        <p:txBody>
          <a:bodyPr vert="horz" wrap="square" lIns="0" tIns="9525" rIns="0" bIns="0" rtlCol="0">
            <a:spAutoFit/>
          </a:bodyPr>
          <a:lstStyle/>
          <a:p>
            <a:pPr marL="12700" marR="5080">
              <a:lnSpc>
                <a:spcPct val="100800"/>
              </a:lnSpc>
              <a:spcBef>
                <a:spcPts val="75"/>
              </a:spcBef>
            </a:pPr>
            <a:r>
              <a:rPr sz="2400" spc="50" dirty="0">
                <a:latin typeface="Calibri"/>
                <a:cs typeface="Calibri"/>
              </a:rPr>
              <a:t>Overall,</a:t>
            </a:r>
            <a:r>
              <a:rPr sz="2400" spc="-40" dirty="0">
                <a:latin typeface="Calibri"/>
                <a:cs typeface="Calibri"/>
              </a:rPr>
              <a:t> </a:t>
            </a:r>
            <a:r>
              <a:rPr sz="2400" spc="85" dirty="0">
                <a:latin typeface="Calibri"/>
                <a:cs typeface="Calibri"/>
              </a:rPr>
              <a:t>most</a:t>
            </a:r>
            <a:r>
              <a:rPr sz="2400" spc="-40" dirty="0">
                <a:latin typeface="Calibri"/>
                <a:cs typeface="Calibri"/>
              </a:rPr>
              <a:t> </a:t>
            </a:r>
            <a:r>
              <a:rPr sz="2400" spc="75" dirty="0">
                <a:latin typeface="Calibri"/>
                <a:cs typeface="Calibri"/>
              </a:rPr>
              <a:t>products</a:t>
            </a:r>
            <a:r>
              <a:rPr sz="2400" spc="-40" dirty="0">
                <a:latin typeface="Calibri"/>
                <a:cs typeface="Calibri"/>
              </a:rPr>
              <a:t> </a:t>
            </a:r>
            <a:r>
              <a:rPr sz="2400" spc="60" dirty="0">
                <a:latin typeface="Calibri"/>
                <a:cs typeface="Calibri"/>
              </a:rPr>
              <a:t>(54%)</a:t>
            </a:r>
            <a:r>
              <a:rPr sz="2400" spc="-40" dirty="0">
                <a:latin typeface="Calibri"/>
                <a:cs typeface="Calibri"/>
              </a:rPr>
              <a:t> </a:t>
            </a:r>
            <a:r>
              <a:rPr sz="2400" spc="-20" dirty="0">
                <a:latin typeface="Calibri"/>
                <a:cs typeface="Calibri"/>
              </a:rPr>
              <a:t>were </a:t>
            </a:r>
            <a:r>
              <a:rPr sz="2400" spc="80" dirty="0">
                <a:latin typeface="Calibri"/>
                <a:cs typeface="Calibri"/>
              </a:rPr>
              <a:t>blends,</a:t>
            </a:r>
            <a:r>
              <a:rPr sz="2400" spc="-50" dirty="0">
                <a:latin typeface="Calibri"/>
                <a:cs typeface="Calibri"/>
              </a:rPr>
              <a:t> </a:t>
            </a:r>
            <a:r>
              <a:rPr sz="2400" spc="60" dirty="0">
                <a:latin typeface="Calibri"/>
                <a:cs typeface="Calibri"/>
              </a:rPr>
              <a:t>containing</a:t>
            </a:r>
            <a:r>
              <a:rPr sz="2400" spc="-45" dirty="0">
                <a:latin typeface="Calibri"/>
                <a:cs typeface="Calibri"/>
              </a:rPr>
              <a:t> </a:t>
            </a:r>
            <a:r>
              <a:rPr sz="2400" spc="60" dirty="0">
                <a:latin typeface="Calibri"/>
                <a:cs typeface="Calibri"/>
              </a:rPr>
              <a:t>2</a:t>
            </a:r>
            <a:r>
              <a:rPr sz="2400" spc="-45" dirty="0">
                <a:latin typeface="Calibri"/>
                <a:cs typeface="Calibri"/>
              </a:rPr>
              <a:t> </a:t>
            </a:r>
            <a:r>
              <a:rPr sz="2400" dirty="0">
                <a:latin typeface="Calibri"/>
                <a:cs typeface="Calibri"/>
              </a:rPr>
              <a:t>to</a:t>
            </a:r>
            <a:r>
              <a:rPr sz="2400" spc="-45" dirty="0">
                <a:latin typeface="Calibri"/>
                <a:cs typeface="Calibri"/>
              </a:rPr>
              <a:t> </a:t>
            </a:r>
            <a:r>
              <a:rPr sz="2400" spc="60" dirty="0">
                <a:latin typeface="Calibri"/>
                <a:cs typeface="Calibri"/>
              </a:rPr>
              <a:t>8</a:t>
            </a:r>
            <a:r>
              <a:rPr sz="2400" spc="-45" dirty="0">
                <a:latin typeface="Calibri"/>
                <a:cs typeface="Calibri"/>
              </a:rPr>
              <a:t> </a:t>
            </a:r>
            <a:r>
              <a:rPr sz="2400" spc="-10" dirty="0">
                <a:latin typeface="Calibri"/>
                <a:cs typeface="Calibri"/>
              </a:rPr>
              <a:t>different </a:t>
            </a:r>
            <a:r>
              <a:rPr sz="2400" dirty="0">
                <a:latin typeface="Calibri"/>
                <a:cs typeface="Calibri"/>
              </a:rPr>
              <a:t>intoxicating</a:t>
            </a:r>
            <a:r>
              <a:rPr sz="2400" spc="80" dirty="0">
                <a:latin typeface="Calibri"/>
                <a:cs typeface="Calibri"/>
              </a:rPr>
              <a:t> </a:t>
            </a:r>
            <a:r>
              <a:rPr sz="2400" spc="105" dirty="0">
                <a:latin typeface="Calibri"/>
                <a:cs typeface="Calibri"/>
              </a:rPr>
              <a:t>compounds</a:t>
            </a:r>
            <a:r>
              <a:rPr sz="2400" spc="80" dirty="0">
                <a:latin typeface="Calibri"/>
                <a:cs typeface="Calibri"/>
              </a:rPr>
              <a:t> </a:t>
            </a:r>
            <a:r>
              <a:rPr sz="2400" dirty="0">
                <a:latin typeface="Calibri"/>
                <a:cs typeface="Calibri"/>
              </a:rPr>
              <a:t>in</a:t>
            </a:r>
            <a:r>
              <a:rPr sz="2400" spc="85" dirty="0">
                <a:latin typeface="Calibri"/>
                <a:cs typeface="Calibri"/>
              </a:rPr>
              <a:t> </a:t>
            </a:r>
            <a:r>
              <a:rPr sz="2400" spc="114" dirty="0">
                <a:latin typeface="Calibri"/>
                <a:cs typeface="Calibri"/>
              </a:rPr>
              <a:t>a</a:t>
            </a:r>
            <a:r>
              <a:rPr sz="2400" spc="80" dirty="0">
                <a:latin typeface="Calibri"/>
                <a:cs typeface="Calibri"/>
              </a:rPr>
              <a:t> </a:t>
            </a:r>
            <a:r>
              <a:rPr sz="2400" spc="65" dirty="0">
                <a:latin typeface="Calibri"/>
                <a:cs typeface="Calibri"/>
              </a:rPr>
              <a:t>single </a:t>
            </a:r>
            <a:r>
              <a:rPr sz="2400" spc="45" dirty="0">
                <a:latin typeface="Calibri"/>
                <a:cs typeface="Calibri"/>
              </a:rPr>
              <a:t>product</a:t>
            </a:r>
            <a:endParaRPr sz="2400">
              <a:latin typeface="Calibri"/>
              <a:cs typeface="Calibri"/>
            </a:endParaRPr>
          </a:p>
        </p:txBody>
      </p:sp>
      <p:sp>
        <p:nvSpPr>
          <p:cNvPr id="6" name="object 6"/>
          <p:cNvSpPr txBox="1"/>
          <p:nvPr/>
        </p:nvSpPr>
        <p:spPr>
          <a:xfrm>
            <a:off x="4879340" y="4742179"/>
            <a:ext cx="3151505" cy="391160"/>
          </a:xfrm>
          <a:prstGeom prst="rect">
            <a:avLst/>
          </a:prstGeom>
        </p:spPr>
        <p:txBody>
          <a:bodyPr vert="horz" wrap="square" lIns="0" tIns="12700" rIns="0" bIns="0" rtlCol="0">
            <a:spAutoFit/>
          </a:bodyPr>
          <a:lstStyle/>
          <a:p>
            <a:pPr marL="12700">
              <a:lnSpc>
                <a:spcPct val="100000"/>
              </a:lnSpc>
              <a:spcBef>
                <a:spcPts val="100"/>
              </a:spcBef>
            </a:pPr>
            <a:r>
              <a:rPr sz="2400" spc="155" dirty="0">
                <a:latin typeface="Calibri"/>
                <a:cs typeface="Calibri"/>
              </a:rPr>
              <a:t>THC-</a:t>
            </a:r>
            <a:r>
              <a:rPr sz="2400" spc="135" dirty="0">
                <a:latin typeface="Calibri"/>
                <a:cs typeface="Calibri"/>
              </a:rPr>
              <a:t>P</a:t>
            </a:r>
            <a:r>
              <a:rPr sz="2400" spc="-20" dirty="0">
                <a:latin typeface="Calibri"/>
                <a:cs typeface="Calibri"/>
              </a:rPr>
              <a:t> </a:t>
            </a:r>
            <a:r>
              <a:rPr sz="2400" spc="80" dirty="0">
                <a:latin typeface="Calibri"/>
                <a:cs typeface="Calibri"/>
              </a:rPr>
              <a:t>usually</a:t>
            </a:r>
            <a:r>
              <a:rPr sz="2400" spc="-20" dirty="0">
                <a:latin typeface="Calibri"/>
                <a:cs typeface="Calibri"/>
              </a:rPr>
              <a:t> </a:t>
            </a:r>
            <a:r>
              <a:rPr sz="2400" dirty="0">
                <a:latin typeface="Calibri"/>
                <a:cs typeface="Calibri"/>
              </a:rPr>
              <a:t>in</a:t>
            </a:r>
            <a:r>
              <a:rPr sz="2400" spc="-20" dirty="0">
                <a:latin typeface="Calibri"/>
                <a:cs typeface="Calibri"/>
              </a:rPr>
              <a:t> </a:t>
            </a:r>
            <a:r>
              <a:rPr sz="2400" spc="80" dirty="0">
                <a:latin typeface="Calibri"/>
                <a:cs typeface="Calibri"/>
              </a:rPr>
              <a:t>blends</a:t>
            </a:r>
            <a:endParaRPr sz="2400">
              <a:latin typeface="Calibri"/>
              <a:cs typeface="Calibri"/>
            </a:endParaRPr>
          </a:p>
        </p:txBody>
      </p:sp>
      <p:sp>
        <p:nvSpPr>
          <p:cNvPr id="7" name="object 7"/>
          <p:cNvSpPr txBox="1"/>
          <p:nvPr/>
        </p:nvSpPr>
        <p:spPr>
          <a:xfrm>
            <a:off x="4879340" y="5479796"/>
            <a:ext cx="3975100" cy="760095"/>
          </a:xfrm>
          <a:prstGeom prst="rect">
            <a:avLst/>
          </a:prstGeom>
        </p:spPr>
        <p:txBody>
          <a:bodyPr vert="horz" wrap="square" lIns="0" tIns="9525" rIns="0" bIns="0" rtlCol="0">
            <a:spAutoFit/>
          </a:bodyPr>
          <a:lstStyle/>
          <a:p>
            <a:pPr marL="12700" marR="5080">
              <a:lnSpc>
                <a:spcPct val="100800"/>
              </a:lnSpc>
              <a:spcBef>
                <a:spcPts val="75"/>
              </a:spcBef>
            </a:pPr>
            <a:r>
              <a:rPr sz="2400" spc="80" dirty="0">
                <a:latin typeface="Calibri"/>
                <a:cs typeface="Calibri"/>
              </a:rPr>
              <a:t>Unclear</a:t>
            </a:r>
            <a:r>
              <a:rPr sz="2400" spc="10" dirty="0">
                <a:latin typeface="Calibri"/>
                <a:cs typeface="Calibri"/>
              </a:rPr>
              <a:t> </a:t>
            </a:r>
            <a:r>
              <a:rPr sz="2400" dirty="0">
                <a:latin typeface="Calibri"/>
                <a:cs typeface="Calibri"/>
              </a:rPr>
              <a:t>whether</a:t>
            </a:r>
            <a:r>
              <a:rPr sz="2400" spc="10" dirty="0">
                <a:latin typeface="Calibri"/>
                <a:cs typeface="Calibri"/>
              </a:rPr>
              <a:t> </a:t>
            </a:r>
            <a:r>
              <a:rPr sz="2400" spc="110" dirty="0">
                <a:latin typeface="Calibri"/>
                <a:cs typeface="Calibri"/>
              </a:rPr>
              <a:t>some</a:t>
            </a:r>
            <a:r>
              <a:rPr sz="2400" spc="10" dirty="0">
                <a:latin typeface="Calibri"/>
                <a:cs typeface="Calibri"/>
              </a:rPr>
              <a:t> </a:t>
            </a:r>
            <a:r>
              <a:rPr sz="2400" dirty="0">
                <a:latin typeface="Calibri"/>
                <a:cs typeface="Calibri"/>
              </a:rPr>
              <a:t>are</a:t>
            </a:r>
            <a:r>
              <a:rPr sz="2400" spc="10" dirty="0">
                <a:latin typeface="Calibri"/>
                <a:cs typeface="Calibri"/>
              </a:rPr>
              <a:t> </a:t>
            </a:r>
            <a:r>
              <a:rPr sz="2400" spc="-25" dirty="0">
                <a:latin typeface="Calibri"/>
                <a:cs typeface="Calibri"/>
              </a:rPr>
              <a:t>the </a:t>
            </a:r>
            <a:r>
              <a:rPr sz="2400" spc="130" dirty="0">
                <a:latin typeface="Calibri"/>
                <a:cs typeface="Calibri"/>
              </a:rPr>
              <a:t>same</a:t>
            </a:r>
            <a:r>
              <a:rPr sz="2400" spc="-40" dirty="0">
                <a:latin typeface="Calibri"/>
                <a:cs typeface="Calibri"/>
              </a:rPr>
              <a:t> </a:t>
            </a:r>
            <a:r>
              <a:rPr sz="2400" spc="110" dirty="0">
                <a:latin typeface="Calibri"/>
                <a:cs typeface="Calibri"/>
              </a:rPr>
              <a:t>chemical</a:t>
            </a:r>
            <a:r>
              <a:rPr sz="2400" spc="-35" dirty="0">
                <a:latin typeface="Calibri"/>
                <a:cs typeface="Calibri"/>
              </a:rPr>
              <a:t> </a:t>
            </a:r>
            <a:r>
              <a:rPr sz="2400" spc="105" dirty="0">
                <a:latin typeface="Calibri"/>
                <a:cs typeface="Calibri"/>
              </a:rPr>
              <a:t>compound…</a:t>
            </a:r>
            <a:endParaRPr sz="2400">
              <a:latin typeface="Calibri"/>
              <a:cs typeface="Calibri"/>
            </a:endParaRPr>
          </a:p>
        </p:txBody>
      </p:sp>
    </p:spTree>
    <p:extLst>
      <p:ext uri="{BB962C8B-B14F-4D97-AF65-F5344CB8AC3E}">
        <p14:creationId xmlns:p14="http://schemas.microsoft.com/office/powerpoint/2010/main" val="2192146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10" dirty="0"/>
              <a:t>Online</a:t>
            </a:r>
            <a:r>
              <a:rPr spc="-185" dirty="0"/>
              <a:t> </a:t>
            </a:r>
            <a:r>
              <a:rPr dirty="0"/>
              <a:t>Retail</a:t>
            </a:r>
            <a:r>
              <a:rPr spc="-175" dirty="0"/>
              <a:t> </a:t>
            </a:r>
            <a:r>
              <a:rPr spc="85" dirty="0"/>
              <a:t>Assessment</a:t>
            </a:r>
          </a:p>
        </p:txBody>
      </p:sp>
      <p:sp>
        <p:nvSpPr>
          <p:cNvPr id="3" name="object 3"/>
          <p:cNvSpPr txBox="1"/>
          <p:nvPr/>
        </p:nvSpPr>
        <p:spPr>
          <a:xfrm>
            <a:off x="916939" y="1716532"/>
            <a:ext cx="9215755" cy="2654935"/>
          </a:xfrm>
          <a:prstGeom prst="rect">
            <a:avLst/>
          </a:prstGeom>
        </p:spPr>
        <p:txBody>
          <a:bodyPr vert="horz" wrap="square" lIns="0" tIns="91440" rIns="0" bIns="0" rtlCol="0">
            <a:spAutoFit/>
          </a:bodyPr>
          <a:lstStyle/>
          <a:p>
            <a:pPr marL="12700">
              <a:lnSpc>
                <a:spcPct val="100000"/>
              </a:lnSpc>
              <a:spcBef>
                <a:spcPts val="720"/>
              </a:spcBef>
            </a:pPr>
            <a:r>
              <a:rPr sz="2800" spc="110" dirty="0">
                <a:latin typeface="Calibri"/>
                <a:cs typeface="Calibri"/>
              </a:rPr>
              <a:t>Results</a:t>
            </a:r>
            <a:endParaRPr sz="2800">
              <a:latin typeface="Calibri"/>
              <a:cs typeface="Calibri"/>
            </a:endParaRPr>
          </a:p>
          <a:p>
            <a:pPr marL="240665" indent="-227965">
              <a:lnSpc>
                <a:spcPct val="100000"/>
              </a:lnSpc>
              <a:spcBef>
                <a:spcPts val="625"/>
              </a:spcBef>
              <a:buFont typeface="Arial"/>
              <a:buChar char="•"/>
              <a:tabLst>
                <a:tab pos="240665" algn="l"/>
              </a:tabLst>
            </a:pPr>
            <a:r>
              <a:rPr sz="2800" spc="55" dirty="0">
                <a:latin typeface="Calibri"/>
                <a:cs typeface="Calibri"/>
              </a:rPr>
              <a:t>26 </a:t>
            </a:r>
            <a:r>
              <a:rPr sz="2800" spc="75" dirty="0">
                <a:latin typeface="Calibri"/>
                <a:cs typeface="Calibri"/>
              </a:rPr>
              <a:t>distinct</a:t>
            </a:r>
            <a:r>
              <a:rPr sz="2800" spc="45" dirty="0">
                <a:latin typeface="Calibri"/>
                <a:cs typeface="Calibri"/>
              </a:rPr>
              <a:t> </a:t>
            </a:r>
            <a:r>
              <a:rPr sz="2800" dirty="0">
                <a:latin typeface="Calibri"/>
                <a:cs typeface="Calibri"/>
              </a:rPr>
              <a:t>intoxicating</a:t>
            </a:r>
            <a:r>
              <a:rPr sz="2800" spc="60" dirty="0">
                <a:latin typeface="Calibri"/>
                <a:cs typeface="Calibri"/>
              </a:rPr>
              <a:t> </a:t>
            </a:r>
            <a:r>
              <a:rPr sz="2800" spc="120" dirty="0">
                <a:latin typeface="Calibri"/>
                <a:cs typeface="Calibri"/>
              </a:rPr>
              <a:t>compounds</a:t>
            </a:r>
            <a:r>
              <a:rPr sz="2800" spc="50" dirty="0">
                <a:latin typeface="Calibri"/>
                <a:cs typeface="Calibri"/>
              </a:rPr>
              <a:t> being</a:t>
            </a:r>
            <a:r>
              <a:rPr sz="2800" spc="60" dirty="0">
                <a:latin typeface="Calibri"/>
                <a:cs typeface="Calibri"/>
              </a:rPr>
              <a:t> </a:t>
            </a:r>
            <a:r>
              <a:rPr sz="2800" spc="40" dirty="0">
                <a:latin typeface="Calibri"/>
                <a:cs typeface="Calibri"/>
              </a:rPr>
              <a:t>marketed</a:t>
            </a:r>
            <a:endParaRPr sz="2800">
              <a:latin typeface="Calibri"/>
              <a:cs typeface="Calibri"/>
            </a:endParaRPr>
          </a:p>
          <a:p>
            <a:pPr marL="241300" marR="514984" indent="-228600">
              <a:lnSpc>
                <a:spcPts val="3000"/>
              </a:lnSpc>
              <a:spcBef>
                <a:spcPts val="1050"/>
              </a:spcBef>
              <a:buFont typeface="Arial"/>
              <a:buChar char="•"/>
              <a:tabLst>
                <a:tab pos="241300" algn="l"/>
              </a:tabLst>
            </a:pPr>
            <a:r>
              <a:rPr sz="2800" dirty="0">
                <a:latin typeface="Calibri"/>
                <a:cs typeface="Calibri"/>
              </a:rPr>
              <a:t>There</a:t>
            </a:r>
            <a:r>
              <a:rPr sz="2800" spc="-25" dirty="0">
                <a:latin typeface="Calibri"/>
                <a:cs typeface="Calibri"/>
              </a:rPr>
              <a:t> </a:t>
            </a:r>
            <a:r>
              <a:rPr sz="2800" dirty="0">
                <a:latin typeface="Calibri"/>
                <a:cs typeface="Calibri"/>
              </a:rPr>
              <a:t>were</a:t>
            </a:r>
            <a:r>
              <a:rPr sz="2800" spc="-20" dirty="0">
                <a:latin typeface="Calibri"/>
                <a:cs typeface="Calibri"/>
              </a:rPr>
              <a:t> </a:t>
            </a:r>
            <a:r>
              <a:rPr sz="2800" b="1" spc="55" dirty="0">
                <a:latin typeface="Calibri"/>
                <a:cs typeface="Calibri"/>
              </a:rPr>
              <a:t>185</a:t>
            </a:r>
            <a:r>
              <a:rPr sz="2800" b="1" spc="-20" dirty="0">
                <a:latin typeface="Calibri"/>
                <a:cs typeface="Calibri"/>
              </a:rPr>
              <a:t> </a:t>
            </a:r>
            <a:r>
              <a:rPr sz="2800" b="1" spc="70" dirty="0">
                <a:latin typeface="Calibri"/>
                <a:cs typeface="Calibri"/>
              </a:rPr>
              <a:t>different</a:t>
            </a:r>
            <a:r>
              <a:rPr sz="2800" b="1" spc="-20" dirty="0">
                <a:latin typeface="Calibri"/>
                <a:cs typeface="Calibri"/>
              </a:rPr>
              <a:t> </a:t>
            </a:r>
            <a:r>
              <a:rPr sz="2800" b="1" spc="140" dirty="0">
                <a:latin typeface="Calibri"/>
                <a:cs typeface="Calibri"/>
              </a:rPr>
              <a:t>combinations</a:t>
            </a:r>
            <a:r>
              <a:rPr sz="2800" b="1" spc="-20" dirty="0">
                <a:latin typeface="Calibri"/>
                <a:cs typeface="Calibri"/>
              </a:rPr>
              <a:t> </a:t>
            </a:r>
            <a:r>
              <a:rPr sz="2800" b="1" spc="70" dirty="0">
                <a:latin typeface="Calibri"/>
                <a:cs typeface="Calibri"/>
              </a:rPr>
              <a:t>of</a:t>
            </a:r>
            <a:r>
              <a:rPr sz="2800" b="1" spc="-25" dirty="0">
                <a:latin typeface="Calibri"/>
                <a:cs typeface="Calibri"/>
              </a:rPr>
              <a:t> </a:t>
            </a:r>
            <a:r>
              <a:rPr sz="2800" b="1" spc="80" dirty="0">
                <a:latin typeface="Calibri"/>
                <a:cs typeface="Calibri"/>
              </a:rPr>
              <a:t>intoxicating </a:t>
            </a:r>
            <a:r>
              <a:rPr sz="2800" b="1" spc="170" dirty="0">
                <a:latin typeface="Calibri"/>
                <a:cs typeface="Calibri"/>
              </a:rPr>
              <a:t>compounds</a:t>
            </a:r>
            <a:r>
              <a:rPr sz="2800" b="1" spc="-25" dirty="0">
                <a:latin typeface="Calibri"/>
                <a:cs typeface="Calibri"/>
              </a:rPr>
              <a:t> </a:t>
            </a:r>
            <a:r>
              <a:rPr sz="2800" spc="80" dirty="0">
                <a:latin typeface="Calibri"/>
                <a:cs typeface="Calibri"/>
              </a:rPr>
              <a:t>contained</a:t>
            </a:r>
            <a:r>
              <a:rPr sz="2800" spc="-30" dirty="0">
                <a:latin typeface="Calibri"/>
                <a:cs typeface="Calibri"/>
              </a:rPr>
              <a:t> </a:t>
            </a:r>
            <a:r>
              <a:rPr sz="2800" dirty="0">
                <a:latin typeface="Calibri"/>
                <a:cs typeface="Calibri"/>
              </a:rPr>
              <a:t>within</a:t>
            </a:r>
            <a:r>
              <a:rPr sz="2800" spc="-35" dirty="0">
                <a:latin typeface="Calibri"/>
                <a:cs typeface="Calibri"/>
              </a:rPr>
              <a:t> </a:t>
            </a:r>
            <a:r>
              <a:rPr sz="2800" spc="80" dirty="0">
                <a:latin typeface="Calibri"/>
                <a:cs typeface="Calibri"/>
              </a:rPr>
              <a:t>these</a:t>
            </a:r>
            <a:r>
              <a:rPr sz="2800" spc="-35" dirty="0">
                <a:latin typeface="Calibri"/>
                <a:cs typeface="Calibri"/>
              </a:rPr>
              <a:t> </a:t>
            </a:r>
            <a:r>
              <a:rPr sz="2800" spc="55" dirty="0">
                <a:latin typeface="Calibri"/>
                <a:cs typeface="Calibri"/>
              </a:rPr>
              <a:t>804</a:t>
            </a:r>
            <a:r>
              <a:rPr sz="2800" spc="-25" dirty="0">
                <a:latin typeface="Calibri"/>
                <a:cs typeface="Calibri"/>
              </a:rPr>
              <a:t> </a:t>
            </a:r>
            <a:r>
              <a:rPr sz="2800" spc="75" dirty="0">
                <a:latin typeface="Calibri"/>
                <a:cs typeface="Calibri"/>
              </a:rPr>
              <a:t>products</a:t>
            </a:r>
            <a:endParaRPr sz="2800">
              <a:latin typeface="Calibri"/>
              <a:cs typeface="Calibri"/>
            </a:endParaRPr>
          </a:p>
          <a:p>
            <a:pPr marL="697230" marR="5080" lvl="1" indent="-227329">
              <a:lnSpc>
                <a:spcPts val="2620"/>
              </a:lnSpc>
              <a:spcBef>
                <a:spcPts val="495"/>
              </a:spcBef>
              <a:buFont typeface="Arial"/>
              <a:buChar char="•"/>
              <a:tabLst>
                <a:tab pos="698500" algn="l"/>
              </a:tabLst>
            </a:pPr>
            <a:r>
              <a:rPr sz="2400" dirty="0">
                <a:latin typeface="Calibri"/>
                <a:cs typeface="Calibri"/>
              </a:rPr>
              <a:t>there</a:t>
            </a:r>
            <a:r>
              <a:rPr sz="2400" spc="-10" dirty="0">
                <a:latin typeface="Calibri"/>
                <a:cs typeface="Calibri"/>
              </a:rPr>
              <a:t> </a:t>
            </a:r>
            <a:r>
              <a:rPr sz="2400" spc="120" dirty="0">
                <a:latin typeface="Calibri"/>
                <a:cs typeface="Calibri"/>
              </a:rPr>
              <a:t>is</a:t>
            </a:r>
            <a:r>
              <a:rPr sz="2400" spc="-15" dirty="0">
                <a:latin typeface="Calibri"/>
                <a:cs typeface="Calibri"/>
              </a:rPr>
              <a:t> </a:t>
            </a:r>
            <a:r>
              <a:rPr sz="2400" dirty="0">
                <a:latin typeface="Calibri"/>
                <a:cs typeface="Calibri"/>
              </a:rPr>
              <a:t>little</a:t>
            </a:r>
            <a:r>
              <a:rPr sz="2400" spc="-10" dirty="0">
                <a:latin typeface="Calibri"/>
                <a:cs typeface="Calibri"/>
              </a:rPr>
              <a:t> </a:t>
            </a:r>
            <a:r>
              <a:rPr sz="2400" spc="50" dirty="0">
                <a:latin typeface="Calibri"/>
                <a:cs typeface="Calibri"/>
              </a:rPr>
              <a:t>understanding</a:t>
            </a:r>
            <a:r>
              <a:rPr sz="2400" dirty="0">
                <a:latin typeface="Calibri"/>
                <a:cs typeface="Calibri"/>
              </a:rPr>
              <a:t> of</a:t>
            </a:r>
            <a:r>
              <a:rPr sz="2400" spc="-5" dirty="0">
                <a:latin typeface="Calibri"/>
                <a:cs typeface="Calibri"/>
              </a:rPr>
              <a:t> </a:t>
            </a:r>
            <a:r>
              <a:rPr sz="2400" dirty="0">
                <a:latin typeface="Calibri"/>
                <a:cs typeface="Calibri"/>
              </a:rPr>
              <a:t>the</a:t>
            </a:r>
            <a:r>
              <a:rPr sz="2400" spc="-10" dirty="0">
                <a:latin typeface="Calibri"/>
                <a:cs typeface="Calibri"/>
              </a:rPr>
              <a:t> </a:t>
            </a:r>
            <a:r>
              <a:rPr sz="2400" spc="50" dirty="0">
                <a:latin typeface="Calibri"/>
                <a:cs typeface="Calibri"/>
              </a:rPr>
              <a:t>health</a:t>
            </a:r>
            <a:r>
              <a:rPr sz="2400" dirty="0">
                <a:latin typeface="Calibri"/>
                <a:cs typeface="Calibri"/>
              </a:rPr>
              <a:t> </a:t>
            </a:r>
            <a:r>
              <a:rPr sz="2400" spc="65" dirty="0">
                <a:latin typeface="Calibri"/>
                <a:cs typeface="Calibri"/>
              </a:rPr>
              <a:t>effects</a:t>
            </a:r>
            <a:r>
              <a:rPr sz="2400" spc="-15" dirty="0">
                <a:latin typeface="Calibri"/>
                <a:cs typeface="Calibri"/>
              </a:rPr>
              <a:t> </a:t>
            </a:r>
            <a:r>
              <a:rPr sz="2400" dirty="0">
                <a:latin typeface="Calibri"/>
                <a:cs typeface="Calibri"/>
              </a:rPr>
              <a:t>from</a:t>
            </a:r>
            <a:r>
              <a:rPr sz="2400" spc="-5" dirty="0">
                <a:latin typeface="Calibri"/>
                <a:cs typeface="Calibri"/>
              </a:rPr>
              <a:t> </a:t>
            </a:r>
            <a:r>
              <a:rPr sz="2400" spc="75" dirty="0">
                <a:latin typeface="Calibri"/>
                <a:cs typeface="Calibri"/>
              </a:rPr>
              <a:t>using</a:t>
            </a:r>
            <a:r>
              <a:rPr sz="2400" dirty="0">
                <a:latin typeface="Calibri"/>
                <a:cs typeface="Calibri"/>
              </a:rPr>
              <a:t> </a:t>
            </a:r>
            <a:r>
              <a:rPr sz="2400" spc="60" dirty="0">
                <a:latin typeface="Calibri"/>
                <a:cs typeface="Calibri"/>
              </a:rPr>
              <a:t>these 	</a:t>
            </a:r>
            <a:r>
              <a:rPr sz="2400" spc="105" dirty="0">
                <a:latin typeface="Calibri"/>
                <a:cs typeface="Calibri"/>
              </a:rPr>
              <a:t>compounds</a:t>
            </a:r>
            <a:r>
              <a:rPr sz="2400" spc="35" dirty="0">
                <a:latin typeface="Calibri"/>
                <a:cs typeface="Calibri"/>
              </a:rPr>
              <a:t> </a:t>
            </a:r>
            <a:r>
              <a:rPr sz="2400" dirty="0">
                <a:latin typeface="Calibri"/>
                <a:cs typeface="Calibri"/>
              </a:rPr>
              <a:t>individually,</a:t>
            </a:r>
            <a:r>
              <a:rPr sz="2400" spc="45" dirty="0">
                <a:latin typeface="Calibri"/>
                <a:cs typeface="Calibri"/>
              </a:rPr>
              <a:t> </a:t>
            </a:r>
            <a:r>
              <a:rPr sz="2400" dirty="0">
                <a:latin typeface="Calibri"/>
                <a:cs typeface="Calibri"/>
              </a:rPr>
              <a:t>let</a:t>
            </a:r>
            <a:r>
              <a:rPr sz="2400" spc="40" dirty="0">
                <a:latin typeface="Calibri"/>
                <a:cs typeface="Calibri"/>
              </a:rPr>
              <a:t> </a:t>
            </a:r>
            <a:r>
              <a:rPr sz="2400" spc="70" dirty="0">
                <a:latin typeface="Calibri"/>
                <a:cs typeface="Calibri"/>
              </a:rPr>
              <a:t>alone</a:t>
            </a:r>
            <a:r>
              <a:rPr sz="2400" spc="40" dirty="0">
                <a:latin typeface="Calibri"/>
                <a:cs typeface="Calibri"/>
              </a:rPr>
              <a:t> </a:t>
            </a:r>
            <a:r>
              <a:rPr sz="2400" dirty="0">
                <a:latin typeface="Calibri"/>
                <a:cs typeface="Calibri"/>
              </a:rPr>
              <a:t>in</a:t>
            </a:r>
            <a:r>
              <a:rPr sz="2400" spc="45" dirty="0">
                <a:latin typeface="Calibri"/>
                <a:cs typeface="Calibri"/>
              </a:rPr>
              <a:t> </a:t>
            </a:r>
            <a:r>
              <a:rPr sz="2400" spc="70" dirty="0">
                <a:latin typeface="Calibri"/>
                <a:cs typeface="Calibri"/>
              </a:rPr>
              <a:t>these</a:t>
            </a:r>
            <a:r>
              <a:rPr sz="2400" spc="40" dirty="0">
                <a:latin typeface="Calibri"/>
                <a:cs typeface="Calibri"/>
              </a:rPr>
              <a:t> </a:t>
            </a:r>
            <a:r>
              <a:rPr sz="2400" spc="55" dirty="0">
                <a:latin typeface="Calibri"/>
                <a:cs typeface="Calibri"/>
              </a:rPr>
              <a:t>various</a:t>
            </a:r>
            <a:r>
              <a:rPr sz="2400" spc="40" dirty="0">
                <a:latin typeface="Calibri"/>
                <a:cs typeface="Calibri"/>
              </a:rPr>
              <a:t> </a:t>
            </a:r>
            <a:r>
              <a:rPr sz="2400" spc="70" dirty="0">
                <a:latin typeface="Calibri"/>
                <a:cs typeface="Calibri"/>
              </a:rPr>
              <a:t>combinations</a:t>
            </a:r>
            <a:endParaRPr sz="2400">
              <a:latin typeface="Calibri"/>
              <a:cs typeface="Calibri"/>
            </a:endParaRPr>
          </a:p>
        </p:txBody>
      </p:sp>
    </p:spTree>
    <p:extLst>
      <p:ext uri="{BB962C8B-B14F-4D97-AF65-F5344CB8AC3E}">
        <p14:creationId xmlns:p14="http://schemas.microsoft.com/office/powerpoint/2010/main" val="952656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dirty="0"/>
              <a:t>Smoke</a:t>
            </a:r>
            <a:r>
              <a:rPr spc="-45" dirty="0"/>
              <a:t> </a:t>
            </a:r>
            <a:r>
              <a:rPr dirty="0"/>
              <a:t>Shop</a:t>
            </a:r>
            <a:r>
              <a:rPr spc="-35" dirty="0"/>
              <a:t> </a:t>
            </a:r>
            <a:r>
              <a:rPr spc="-10" dirty="0"/>
              <a:t>Retailers:</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50800">
              <a:lnSpc>
                <a:spcPct val="100000"/>
              </a:lnSpc>
              <a:spcBef>
                <a:spcPts val="100"/>
              </a:spcBef>
            </a:pPr>
            <a:r>
              <a:rPr dirty="0"/>
              <a:t>“We</a:t>
            </a:r>
            <a:r>
              <a:rPr spc="-25" dirty="0"/>
              <a:t> </a:t>
            </a:r>
            <a:r>
              <a:rPr spc="110" dirty="0"/>
              <a:t>basically</a:t>
            </a:r>
            <a:r>
              <a:rPr spc="-25" dirty="0"/>
              <a:t> </a:t>
            </a:r>
            <a:r>
              <a:rPr spc="145" dirty="0"/>
              <a:t>sell</a:t>
            </a:r>
            <a:r>
              <a:rPr spc="-35" dirty="0"/>
              <a:t> </a:t>
            </a:r>
            <a:r>
              <a:rPr spc="55" dirty="0"/>
              <a:t>the</a:t>
            </a:r>
            <a:r>
              <a:rPr spc="-20" dirty="0"/>
              <a:t> </a:t>
            </a:r>
            <a:r>
              <a:rPr spc="80" dirty="0"/>
              <a:t>whole</a:t>
            </a:r>
            <a:r>
              <a:rPr spc="-20" dirty="0"/>
              <a:t> </a:t>
            </a:r>
            <a:r>
              <a:rPr spc="55" dirty="0"/>
              <a:t>darn</a:t>
            </a:r>
            <a:r>
              <a:rPr spc="-35" dirty="0"/>
              <a:t> </a:t>
            </a:r>
            <a:r>
              <a:rPr spc="60" dirty="0"/>
              <a:t>alphabet”</a:t>
            </a:r>
          </a:p>
          <a:p>
            <a:pPr marL="635">
              <a:lnSpc>
                <a:spcPct val="100000"/>
              </a:lnSpc>
              <a:spcBef>
                <a:spcPts val="1330"/>
              </a:spcBef>
            </a:pPr>
            <a:endParaRPr spc="60" dirty="0"/>
          </a:p>
          <a:p>
            <a:pPr marL="13335">
              <a:lnSpc>
                <a:spcPct val="100000"/>
              </a:lnSpc>
              <a:spcBef>
                <a:spcPts val="5"/>
              </a:spcBef>
            </a:pPr>
            <a:r>
              <a:rPr dirty="0"/>
              <a:t>“We</a:t>
            </a:r>
            <a:r>
              <a:rPr spc="5" dirty="0"/>
              <a:t> </a:t>
            </a:r>
            <a:r>
              <a:rPr spc="60" dirty="0"/>
              <a:t>have</a:t>
            </a:r>
            <a:r>
              <a:rPr spc="10" dirty="0"/>
              <a:t> </a:t>
            </a:r>
            <a:r>
              <a:rPr spc="80" dirty="0"/>
              <a:t>more</a:t>
            </a:r>
            <a:r>
              <a:rPr spc="10" dirty="0"/>
              <a:t> </a:t>
            </a:r>
            <a:r>
              <a:rPr spc="140" dirty="0"/>
              <a:t>blends</a:t>
            </a:r>
            <a:r>
              <a:rPr spc="10" dirty="0"/>
              <a:t> </a:t>
            </a:r>
            <a:r>
              <a:rPr dirty="0"/>
              <a:t>than stuff</a:t>
            </a:r>
            <a:r>
              <a:rPr spc="10" dirty="0"/>
              <a:t> </a:t>
            </a:r>
            <a:r>
              <a:rPr spc="100" dirty="0"/>
              <a:t>on</a:t>
            </a:r>
            <a:r>
              <a:rPr dirty="0"/>
              <a:t> </a:t>
            </a:r>
            <a:r>
              <a:rPr spc="60" dirty="0"/>
              <a:t>its</a:t>
            </a:r>
            <a:r>
              <a:rPr spc="10" dirty="0"/>
              <a:t> </a:t>
            </a:r>
            <a:r>
              <a:rPr spc="-20" dirty="0"/>
              <a:t>own”</a:t>
            </a:r>
          </a:p>
        </p:txBody>
      </p:sp>
    </p:spTree>
    <p:extLst>
      <p:ext uri="{BB962C8B-B14F-4D97-AF65-F5344CB8AC3E}">
        <p14:creationId xmlns:p14="http://schemas.microsoft.com/office/powerpoint/2010/main" val="3794911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3915" rIns="0" bIns="0" rtlCol="0">
            <a:spAutoFit/>
          </a:bodyPr>
          <a:lstStyle/>
          <a:p>
            <a:pPr marL="1776095">
              <a:lnSpc>
                <a:spcPct val="100000"/>
              </a:lnSpc>
              <a:spcBef>
                <a:spcPts val="100"/>
              </a:spcBef>
            </a:pPr>
            <a:r>
              <a:rPr sz="4000" dirty="0"/>
              <a:t>4/20</a:t>
            </a:r>
            <a:r>
              <a:rPr sz="4000" spc="-135" dirty="0"/>
              <a:t> </a:t>
            </a:r>
            <a:r>
              <a:rPr sz="4000" spc="100" dirty="0"/>
              <a:t>Specials</a:t>
            </a:r>
            <a:r>
              <a:rPr sz="4000" spc="-135" dirty="0"/>
              <a:t> </a:t>
            </a:r>
            <a:r>
              <a:rPr sz="4000" spc="-254" dirty="0"/>
              <a:t>&amp;</a:t>
            </a:r>
            <a:r>
              <a:rPr sz="4000" spc="-135" dirty="0"/>
              <a:t> </a:t>
            </a:r>
            <a:r>
              <a:rPr sz="4000" spc="-50" dirty="0"/>
              <a:t>Promotional</a:t>
            </a:r>
            <a:r>
              <a:rPr sz="4000" spc="-130" dirty="0"/>
              <a:t> </a:t>
            </a:r>
            <a:r>
              <a:rPr sz="4000" spc="-10" dirty="0"/>
              <a:t>Events</a:t>
            </a:r>
            <a:endParaRPr sz="4000"/>
          </a:p>
        </p:txBody>
      </p:sp>
      <p:pic>
        <p:nvPicPr>
          <p:cNvPr id="3" name="object 3"/>
          <p:cNvPicPr/>
          <p:nvPr/>
        </p:nvPicPr>
        <p:blipFill>
          <a:blip r:embed="rId2" cstate="print"/>
          <a:stretch>
            <a:fillRect/>
          </a:stretch>
        </p:blipFill>
        <p:spPr>
          <a:xfrm>
            <a:off x="2819400" y="1465512"/>
            <a:ext cx="6553200" cy="5087688"/>
          </a:xfrm>
          <a:prstGeom prst="rect">
            <a:avLst/>
          </a:prstGeom>
        </p:spPr>
      </p:pic>
    </p:spTree>
    <p:extLst>
      <p:ext uri="{BB962C8B-B14F-4D97-AF65-F5344CB8AC3E}">
        <p14:creationId xmlns:p14="http://schemas.microsoft.com/office/powerpoint/2010/main" val="338386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98240" y="0"/>
            <a:ext cx="9170035" cy="6846570"/>
            <a:chOff x="1498240" y="0"/>
            <a:chExt cx="9170035" cy="6846570"/>
          </a:xfrm>
        </p:grpSpPr>
        <p:pic>
          <p:nvPicPr>
            <p:cNvPr id="3" name="object 3"/>
            <p:cNvPicPr/>
            <p:nvPr/>
          </p:nvPicPr>
          <p:blipFill>
            <a:blip r:embed="rId2" cstate="print"/>
            <a:stretch>
              <a:fillRect/>
            </a:stretch>
          </p:blipFill>
          <p:spPr>
            <a:xfrm>
              <a:off x="4648202" y="0"/>
              <a:ext cx="6019801" cy="3009900"/>
            </a:xfrm>
            <a:prstGeom prst="rect">
              <a:avLst/>
            </a:prstGeom>
          </p:spPr>
        </p:pic>
        <p:pic>
          <p:nvPicPr>
            <p:cNvPr id="4" name="object 4"/>
            <p:cNvPicPr/>
            <p:nvPr/>
          </p:nvPicPr>
          <p:blipFill>
            <a:blip r:embed="rId3" cstate="print"/>
            <a:stretch>
              <a:fillRect/>
            </a:stretch>
          </p:blipFill>
          <p:spPr>
            <a:xfrm>
              <a:off x="1498240" y="0"/>
              <a:ext cx="3810000" cy="2336441"/>
            </a:xfrm>
            <a:prstGeom prst="rect">
              <a:avLst/>
            </a:prstGeom>
          </p:spPr>
        </p:pic>
        <p:pic>
          <p:nvPicPr>
            <p:cNvPr id="5" name="object 5"/>
            <p:cNvPicPr/>
            <p:nvPr/>
          </p:nvPicPr>
          <p:blipFill>
            <a:blip r:embed="rId4" cstate="print"/>
            <a:stretch>
              <a:fillRect/>
            </a:stretch>
          </p:blipFill>
          <p:spPr>
            <a:xfrm>
              <a:off x="8534400" y="1660974"/>
              <a:ext cx="2133600" cy="2876551"/>
            </a:xfrm>
            <a:prstGeom prst="rect">
              <a:avLst/>
            </a:prstGeom>
          </p:spPr>
        </p:pic>
        <p:pic>
          <p:nvPicPr>
            <p:cNvPr id="6" name="object 6"/>
            <p:cNvPicPr/>
            <p:nvPr/>
          </p:nvPicPr>
          <p:blipFill>
            <a:blip r:embed="rId5" cstate="print"/>
            <a:stretch>
              <a:fillRect/>
            </a:stretch>
          </p:blipFill>
          <p:spPr>
            <a:xfrm>
              <a:off x="4084336" y="3886200"/>
              <a:ext cx="6583663" cy="2959993"/>
            </a:xfrm>
            <a:prstGeom prst="rect">
              <a:avLst/>
            </a:prstGeom>
          </p:spPr>
        </p:pic>
        <p:pic>
          <p:nvPicPr>
            <p:cNvPr id="7" name="object 7"/>
            <p:cNvPicPr/>
            <p:nvPr/>
          </p:nvPicPr>
          <p:blipFill>
            <a:blip r:embed="rId6" cstate="print"/>
            <a:stretch>
              <a:fillRect/>
            </a:stretch>
          </p:blipFill>
          <p:spPr>
            <a:xfrm>
              <a:off x="1524000" y="3188594"/>
              <a:ext cx="4267200" cy="3657599"/>
            </a:xfrm>
            <a:prstGeom prst="rect">
              <a:avLst/>
            </a:prstGeom>
          </p:spPr>
        </p:pic>
      </p:grpSp>
    </p:spTree>
    <p:extLst>
      <p:ext uri="{BB962C8B-B14F-4D97-AF65-F5344CB8AC3E}">
        <p14:creationId xmlns:p14="http://schemas.microsoft.com/office/powerpoint/2010/main" val="4147191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3048001"/>
              <a:ext cx="6721157" cy="2323625"/>
            </a:xfrm>
            <a:prstGeom prst="rect">
              <a:avLst/>
            </a:prstGeom>
          </p:spPr>
        </p:pic>
        <p:pic>
          <p:nvPicPr>
            <p:cNvPr id="4" name="object 4"/>
            <p:cNvPicPr/>
            <p:nvPr/>
          </p:nvPicPr>
          <p:blipFill>
            <a:blip r:embed="rId3" cstate="print"/>
            <a:stretch>
              <a:fillRect/>
            </a:stretch>
          </p:blipFill>
          <p:spPr>
            <a:xfrm>
              <a:off x="1491802" y="11083"/>
              <a:ext cx="5281968" cy="3036916"/>
            </a:xfrm>
            <a:prstGeom prst="rect">
              <a:avLst/>
            </a:prstGeom>
          </p:spPr>
        </p:pic>
        <p:pic>
          <p:nvPicPr>
            <p:cNvPr id="5" name="object 5"/>
            <p:cNvPicPr/>
            <p:nvPr/>
          </p:nvPicPr>
          <p:blipFill>
            <a:blip r:embed="rId4" cstate="print"/>
            <a:stretch>
              <a:fillRect/>
            </a:stretch>
          </p:blipFill>
          <p:spPr>
            <a:xfrm>
              <a:off x="6696288" y="0"/>
              <a:ext cx="3963683" cy="1499772"/>
            </a:xfrm>
            <a:prstGeom prst="rect">
              <a:avLst/>
            </a:prstGeom>
          </p:spPr>
        </p:pic>
        <p:pic>
          <p:nvPicPr>
            <p:cNvPr id="6" name="object 6"/>
            <p:cNvPicPr/>
            <p:nvPr/>
          </p:nvPicPr>
          <p:blipFill>
            <a:blip r:embed="rId5" cstate="print"/>
            <a:stretch>
              <a:fillRect/>
            </a:stretch>
          </p:blipFill>
          <p:spPr>
            <a:xfrm>
              <a:off x="4724401" y="3176172"/>
              <a:ext cx="5935571" cy="3681827"/>
            </a:xfrm>
            <a:prstGeom prst="rect">
              <a:avLst/>
            </a:prstGeom>
          </p:spPr>
        </p:pic>
        <p:pic>
          <p:nvPicPr>
            <p:cNvPr id="7" name="object 7"/>
            <p:cNvPicPr/>
            <p:nvPr/>
          </p:nvPicPr>
          <p:blipFill>
            <a:blip r:embed="rId6" cstate="print"/>
            <a:stretch>
              <a:fillRect/>
            </a:stretch>
          </p:blipFill>
          <p:spPr>
            <a:xfrm>
              <a:off x="6721160" y="1627944"/>
              <a:ext cx="5470839" cy="1548227"/>
            </a:xfrm>
            <a:prstGeom prst="rect">
              <a:avLst/>
            </a:prstGeom>
          </p:spPr>
        </p:pic>
        <p:pic>
          <p:nvPicPr>
            <p:cNvPr id="8" name="object 8"/>
            <p:cNvPicPr/>
            <p:nvPr/>
          </p:nvPicPr>
          <p:blipFill>
            <a:blip r:embed="rId7" cstate="print"/>
            <a:stretch>
              <a:fillRect/>
            </a:stretch>
          </p:blipFill>
          <p:spPr>
            <a:xfrm>
              <a:off x="955179" y="4762500"/>
              <a:ext cx="3759562" cy="2095499"/>
            </a:xfrm>
            <a:prstGeom prst="rect">
              <a:avLst/>
            </a:prstGeom>
          </p:spPr>
        </p:pic>
      </p:grpSp>
    </p:spTree>
    <p:extLst>
      <p:ext uri="{BB962C8B-B14F-4D97-AF65-F5344CB8AC3E}">
        <p14:creationId xmlns:p14="http://schemas.microsoft.com/office/powerpoint/2010/main" val="831999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4A66FB0-DDB3-7D54-8156-5902D1B90D0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57750AB-FD31-EEB0-38C3-5B415D7ECABB}"/>
              </a:ext>
            </a:extLst>
          </p:cNvPr>
          <p:cNvPicPr>
            <a:picLocks noChangeAspect="1"/>
          </p:cNvPicPr>
          <p:nvPr/>
        </p:nvPicPr>
        <p:blipFill rotWithShape="1">
          <a:blip r:embed="rId3"/>
          <a:srcRect t="10452" b="9063"/>
          <a:stretch/>
        </p:blipFill>
        <p:spPr>
          <a:xfrm>
            <a:off x="609600" y="203322"/>
            <a:ext cx="10972800" cy="6524908"/>
          </a:xfrm>
          <a:prstGeom prst="rect">
            <a:avLst/>
          </a:prstGeom>
        </p:spPr>
      </p:pic>
    </p:spTree>
    <p:extLst>
      <p:ext uri="{BB962C8B-B14F-4D97-AF65-F5344CB8AC3E}">
        <p14:creationId xmlns:p14="http://schemas.microsoft.com/office/powerpoint/2010/main" val="4012854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10" dirty="0"/>
              <a:t>Online</a:t>
            </a:r>
            <a:r>
              <a:rPr spc="-185" dirty="0"/>
              <a:t> </a:t>
            </a:r>
            <a:r>
              <a:rPr dirty="0"/>
              <a:t>Retail</a:t>
            </a:r>
            <a:r>
              <a:rPr spc="-175" dirty="0"/>
              <a:t> </a:t>
            </a:r>
            <a:r>
              <a:rPr spc="85" dirty="0"/>
              <a:t>Assessment</a:t>
            </a:r>
          </a:p>
        </p:txBody>
      </p:sp>
      <p:sp>
        <p:nvSpPr>
          <p:cNvPr id="3" name="object 3"/>
          <p:cNvSpPr txBox="1"/>
          <p:nvPr/>
        </p:nvSpPr>
        <p:spPr>
          <a:xfrm>
            <a:off x="916939" y="1716532"/>
            <a:ext cx="3303904" cy="3406775"/>
          </a:xfrm>
          <a:prstGeom prst="rect">
            <a:avLst/>
          </a:prstGeom>
        </p:spPr>
        <p:txBody>
          <a:bodyPr vert="horz" wrap="square" lIns="0" tIns="91440" rIns="0" bIns="0" rtlCol="0">
            <a:spAutoFit/>
          </a:bodyPr>
          <a:lstStyle/>
          <a:p>
            <a:pPr marL="12700">
              <a:lnSpc>
                <a:spcPct val="100000"/>
              </a:lnSpc>
              <a:spcBef>
                <a:spcPts val="720"/>
              </a:spcBef>
            </a:pPr>
            <a:r>
              <a:rPr sz="2800" spc="110" dirty="0">
                <a:latin typeface="Calibri"/>
                <a:cs typeface="Calibri"/>
              </a:rPr>
              <a:t>Results</a:t>
            </a:r>
            <a:endParaRPr sz="2800">
              <a:latin typeface="Calibri"/>
              <a:cs typeface="Calibri"/>
            </a:endParaRPr>
          </a:p>
          <a:p>
            <a:pPr marL="240665" indent="-227965">
              <a:lnSpc>
                <a:spcPct val="100000"/>
              </a:lnSpc>
              <a:spcBef>
                <a:spcPts val="625"/>
              </a:spcBef>
              <a:buFont typeface="Arial"/>
              <a:buChar char="•"/>
              <a:tabLst>
                <a:tab pos="240665" algn="l"/>
              </a:tabLst>
            </a:pPr>
            <a:r>
              <a:rPr sz="2800" spc="45" dirty="0">
                <a:latin typeface="Calibri"/>
                <a:cs typeface="Calibri"/>
              </a:rPr>
              <a:t>Modalities</a:t>
            </a:r>
            <a:r>
              <a:rPr sz="2800" spc="-45" dirty="0">
                <a:latin typeface="Calibri"/>
                <a:cs typeface="Calibri"/>
              </a:rPr>
              <a:t> </a:t>
            </a:r>
            <a:r>
              <a:rPr sz="2800" spc="85" dirty="0">
                <a:latin typeface="Calibri"/>
                <a:cs typeface="Calibri"/>
              </a:rPr>
              <a:t>included</a:t>
            </a:r>
            <a:endParaRPr sz="2800">
              <a:latin typeface="Calibri"/>
              <a:cs typeface="Calibri"/>
            </a:endParaRPr>
          </a:p>
          <a:p>
            <a:pPr marL="697865" lvl="1" indent="-227965">
              <a:lnSpc>
                <a:spcPct val="100000"/>
              </a:lnSpc>
              <a:spcBef>
                <a:spcPts val="345"/>
              </a:spcBef>
              <a:buFont typeface="Arial"/>
              <a:buChar char="•"/>
              <a:tabLst>
                <a:tab pos="697865" algn="l"/>
              </a:tabLst>
            </a:pPr>
            <a:r>
              <a:rPr sz="2000" spc="80" dirty="0">
                <a:latin typeface="Calibri"/>
                <a:cs typeface="Calibri"/>
              </a:rPr>
              <a:t>disposable</a:t>
            </a:r>
            <a:r>
              <a:rPr sz="2000" spc="-40" dirty="0">
                <a:latin typeface="Calibri"/>
                <a:cs typeface="Calibri"/>
              </a:rPr>
              <a:t> </a:t>
            </a:r>
            <a:r>
              <a:rPr sz="2000" spc="75" dirty="0">
                <a:latin typeface="Calibri"/>
                <a:cs typeface="Calibri"/>
              </a:rPr>
              <a:t>vapes</a:t>
            </a:r>
            <a:r>
              <a:rPr sz="2000" spc="-35" dirty="0">
                <a:latin typeface="Calibri"/>
                <a:cs typeface="Calibri"/>
              </a:rPr>
              <a:t> </a:t>
            </a:r>
            <a:r>
              <a:rPr sz="2000" spc="-20" dirty="0">
                <a:latin typeface="Calibri"/>
                <a:cs typeface="Calibri"/>
              </a:rPr>
              <a:t>(43%)</a:t>
            </a:r>
            <a:endParaRPr sz="2000">
              <a:latin typeface="Calibri"/>
              <a:cs typeface="Calibri"/>
            </a:endParaRPr>
          </a:p>
          <a:p>
            <a:pPr marL="697865" lvl="1" indent="-227965">
              <a:lnSpc>
                <a:spcPct val="100000"/>
              </a:lnSpc>
              <a:spcBef>
                <a:spcPts val="215"/>
              </a:spcBef>
              <a:buFont typeface="Arial"/>
              <a:buChar char="•"/>
              <a:tabLst>
                <a:tab pos="697865" algn="l"/>
              </a:tabLst>
            </a:pPr>
            <a:r>
              <a:rPr sz="2000" spc="65" dirty="0">
                <a:latin typeface="Calibri"/>
                <a:cs typeface="Calibri"/>
              </a:rPr>
              <a:t>edibles</a:t>
            </a:r>
            <a:r>
              <a:rPr sz="2000" spc="-20" dirty="0">
                <a:latin typeface="Calibri"/>
                <a:cs typeface="Calibri"/>
              </a:rPr>
              <a:t> (29%)</a:t>
            </a:r>
            <a:endParaRPr sz="2000">
              <a:latin typeface="Calibri"/>
              <a:cs typeface="Calibri"/>
            </a:endParaRPr>
          </a:p>
          <a:p>
            <a:pPr marL="697865" lvl="1" indent="-227965">
              <a:lnSpc>
                <a:spcPct val="100000"/>
              </a:lnSpc>
              <a:spcBef>
                <a:spcPts val="290"/>
              </a:spcBef>
              <a:buFont typeface="Arial"/>
              <a:buChar char="•"/>
              <a:tabLst>
                <a:tab pos="697865" algn="l"/>
              </a:tabLst>
            </a:pPr>
            <a:r>
              <a:rPr sz="2000" dirty="0">
                <a:latin typeface="Calibri"/>
                <a:cs typeface="Calibri"/>
              </a:rPr>
              <a:t>vape</a:t>
            </a:r>
            <a:r>
              <a:rPr sz="2000" spc="55" dirty="0">
                <a:latin typeface="Calibri"/>
                <a:cs typeface="Calibri"/>
              </a:rPr>
              <a:t> </a:t>
            </a:r>
            <a:r>
              <a:rPr sz="2000" spc="75" dirty="0">
                <a:latin typeface="Calibri"/>
                <a:cs typeface="Calibri"/>
              </a:rPr>
              <a:t>carts</a:t>
            </a:r>
            <a:r>
              <a:rPr sz="2000" spc="60" dirty="0">
                <a:latin typeface="Calibri"/>
                <a:cs typeface="Calibri"/>
              </a:rPr>
              <a:t> </a:t>
            </a:r>
            <a:r>
              <a:rPr sz="2000" spc="-10" dirty="0">
                <a:latin typeface="Calibri"/>
                <a:cs typeface="Calibri"/>
              </a:rPr>
              <a:t>(18%)</a:t>
            </a:r>
            <a:endParaRPr sz="2000">
              <a:latin typeface="Calibri"/>
              <a:cs typeface="Calibri"/>
            </a:endParaRPr>
          </a:p>
          <a:p>
            <a:pPr marL="697865" lvl="1" indent="-227965">
              <a:lnSpc>
                <a:spcPct val="100000"/>
              </a:lnSpc>
              <a:spcBef>
                <a:spcPts val="190"/>
              </a:spcBef>
              <a:buFont typeface="Arial"/>
              <a:buChar char="•"/>
              <a:tabLst>
                <a:tab pos="697865" algn="l"/>
              </a:tabLst>
            </a:pPr>
            <a:r>
              <a:rPr sz="2000" dirty="0">
                <a:latin typeface="Calibri"/>
                <a:cs typeface="Calibri"/>
              </a:rPr>
              <a:t>pre-</a:t>
            </a:r>
            <a:r>
              <a:rPr sz="2000" spc="55" dirty="0">
                <a:latin typeface="Calibri"/>
                <a:cs typeface="Calibri"/>
              </a:rPr>
              <a:t>rolls</a:t>
            </a:r>
            <a:r>
              <a:rPr sz="2000" spc="95" dirty="0">
                <a:latin typeface="Calibri"/>
                <a:cs typeface="Calibri"/>
              </a:rPr>
              <a:t> </a:t>
            </a:r>
            <a:r>
              <a:rPr sz="2000" spc="-20" dirty="0">
                <a:latin typeface="Calibri"/>
                <a:cs typeface="Calibri"/>
              </a:rPr>
              <a:t>(7%)</a:t>
            </a:r>
            <a:endParaRPr sz="2000">
              <a:latin typeface="Calibri"/>
              <a:cs typeface="Calibri"/>
            </a:endParaRPr>
          </a:p>
          <a:p>
            <a:pPr marL="697865" lvl="1" indent="-227965">
              <a:lnSpc>
                <a:spcPct val="100000"/>
              </a:lnSpc>
              <a:spcBef>
                <a:spcPts val="315"/>
              </a:spcBef>
              <a:buFont typeface="Arial"/>
              <a:buChar char="•"/>
              <a:tabLst>
                <a:tab pos="697865" algn="l"/>
              </a:tabLst>
            </a:pPr>
            <a:r>
              <a:rPr sz="2000" dirty="0">
                <a:latin typeface="Calibri"/>
                <a:cs typeface="Calibri"/>
              </a:rPr>
              <a:t>flower</a:t>
            </a:r>
            <a:r>
              <a:rPr sz="2000" spc="30" dirty="0">
                <a:latin typeface="Calibri"/>
                <a:cs typeface="Calibri"/>
              </a:rPr>
              <a:t> </a:t>
            </a:r>
            <a:r>
              <a:rPr sz="2000" spc="-20" dirty="0">
                <a:latin typeface="Calibri"/>
                <a:cs typeface="Calibri"/>
              </a:rPr>
              <a:t>(2%)</a:t>
            </a:r>
            <a:endParaRPr sz="2000">
              <a:latin typeface="Calibri"/>
              <a:cs typeface="Calibri"/>
            </a:endParaRPr>
          </a:p>
          <a:p>
            <a:pPr marL="697865" lvl="1" indent="-227965">
              <a:lnSpc>
                <a:spcPct val="100000"/>
              </a:lnSpc>
              <a:spcBef>
                <a:spcPts val="285"/>
              </a:spcBef>
              <a:buFont typeface="Arial"/>
              <a:buChar char="•"/>
              <a:tabLst>
                <a:tab pos="697865" algn="l"/>
              </a:tabLst>
            </a:pPr>
            <a:r>
              <a:rPr sz="2000" spc="100" dirty="0">
                <a:latin typeface="Calibri"/>
                <a:cs typeface="Calibri"/>
              </a:rPr>
              <a:t>dabs</a:t>
            </a:r>
            <a:r>
              <a:rPr sz="2000" spc="-45" dirty="0">
                <a:latin typeface="Calibri"/>
                <a:cs typeface="Calibri"/>
              </a:rPr>
              <a:t> </a:t>
            </a:r>
            <a:r>
              <a:rPr sz="2000" spc="-20" dirty="0">
                <a:latin typeface="Calibri"/>
                <a:cs typeface="Calibri"/>
              </a:rPr>
              <a:t>(1%)</a:t>
            </a:r>
            <a:endParaRPr sz="2000">
              <a:latin typeface="Calibri"/>
              <a:cs typeface="Calibri"/>
            </a:endParaRPr>
          </a:p>
          <a:p>
            <a:pPr marL="697865" lvl="1" indent="-227965">
              <a:lnSpc>
                <a:spcPct val="100000"/>
              </a:lnSpc>
              <a:spcBef>
                <a:spcPts val="215"/>
              </a:spcBef>
              <a:buFont typeface="Arial"/>
              <a:buChar char="•"/>
              <a:tabLst>
                <a:tab pos="697865" algn="l"/>
              </a:tabLst>
            </a:pPr>
            <a:r>
              <a:rPr sz="2000" dirty="0">
                <a:latin typeface="Calibri"/>
                <a:cs typeface="Calibri"/>
              </a:rPr>
              <a:t>vape</a:t>
            </a:r>
            <a:r>
              <a:rPr sz="2000" spc="55" dirty="0">
                <a:latin typeface="Calibri"/>
                <a:cs typeface="Calibri"/>
              </a:rPr>
              <a:t> </a:t>
            </a:r>
            <a:r>
              <a:rPr sz="2000" spc="85" dirty="0">
                <a:latin typeface="Calibri"/>
                <a:cs typeface="Calibri"/>
              </a:rPr>
              <a:t>pods</a:t>
            </a:r>
            <a:r>
              <a:rPr sz="2000" spc="65" dirty="0">
                <a:latin typeface="Calibri"/>
                <a:cs typeface="Calibri"/>
              </a:rPr>
              <a:t> </a:t>
            </a:r>
            <a:r>
              <a:rPr sz="2000" spc="-20" dirty="0">
                <a:latin typeface="Calibri"/>
                <a:cs typeface="Calibri"/>
              </a:rPr>
              <a:t>(&lt;1%)</a:t>
            </a:r>
            <a:endParaRPr sz="2000">
              <a:latin typeface="Calibri"/>
              <a:cs typeface="Calibri"/>
            </a:endParaRPr>
          </a:p>
        </p:txBody>
      </p:sp>
    </p:spTree>
    <p:extLst>
      <p:ext uri="{BB962C8B-B14F-4D97-AF65-F5344CB8AC3E}">
        <p14:creationId xmlns:p14="http://schemas.microsoft.com/office/powerpoint/2010/main" val="4028581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10" dirty="0"/>
              <a:t>Online</a:t>
            </a:r>
            <a:r>
              <a:rPr spc="-185" dirty="0"/>
              <a:t> </a:t>
            </a:r>
            <a:r>
              <a:rPr dirty="0"/>
              <a:t>Retail</a:t>
            </a:r>
            <a:r>
              <a:rPr spc="-175" dirty="0"/>
              <a:t> </a:t>
            </a:r>
            <a:r>
              <a:rPr spc="85" dirty="0"/>
              <a:t>Assessment</a:t>
            </a:r>
          </a:p>
        </p:txBody>
      </p:sp>
      <p:sp>
        <p:nvSpPr>
          <p:cNvPr id="3" name="object 3"/>
          <p:cNvSpPr txBox="1"/>
          <p:nvPr/>
        </p:nvSpPr>
        <p:spPr>
          <a:xfrm>
            <a:off x="916939" y="1716532"/>
            <a:ext cx="7579995" cy="3404870"/>
          </a:xfrm>
          <a:prstGeom prst="rect">
            <a:avLst/>
          </a:prstGeom>
        </p:spPr>
        <p:txBody>
          <a:bodyPr vert="horz" wrap="square" lIns="0" tIns="91440" rIns="0" bIns="0" rtlCol="0">
            <a:spAutoFit/>
          </a:bodyPr>
          <a:lstStyle/>
          <a:p>
            <a:pPr marL="12700">
              <a:lnSpc>
                <a:spcPct val="100000"/>
              </a:lnSpc>
              <a:spcBef>
                <a:spcPts val="720"/>
              </a:spcBef>
            </a:pPr>
            <a:r>
              <a:rPr sz="2800" spc="110" dirty="0">
                <a:latin typeface="Calibri"/>
                <a:cs typeface="Calibri"/>
              </a:rPr>
              <a:t>Results</a:t>
            </a:r>
            <a:endParaRPr sz="2800">
              <a:latin typeface="Calibri"/>
              <a:cs typeface="Calibri"/>
            </a:endParaRPr>
          </a:p>
          <a:p>
            <a:pPr marL="240665" indent="-227965">
              <a:lnSpc>
                <a:spcPct val="100000"/>
              </a:lnSpc>
              <a:spcBef>
                <a:spcPts val="625"/>
              </a:spcBef>
              <a:buFont typeface="Arial"/>
              <a:buChar char="•"/>
              <a:tabLst>
                <a:tab pos="240665" algn="l"/>
              </a:tabLst>
            </a:pPr>
            <a:r>
              <a:rPr sz="2800" spc="55" dirty="0">
                <a:latin typeface="Calibri"/>
                <a:cs typeface="Calibri"/>
              </a:rPr>
              <a:t>Among</a:t>
            </a:r>
            <a:r>
              <a:rPr sz="2800" spc="-20" dirty="0">
                <a:latin typeface="Calibri"/>
                <a:cs typeface="Calibri"/>
              </a:rPr>
              <a:t> </a:t>
            </a:r>
            <a:r>
              <a:rPr sz="2800" dirty="0">
                <a:latin typeface="Calibri"/>
                <a:cs typeface="Calibri"/>
              </a:rPr>
              <a:t>the</a:t>
            </a:r>
            <a:r>
              <a:rPr sz="2800" spc="-25" dirty="0">
                <a:latin typeface="Calibri"/>
                <a:cs typeface="Calibri"/>
              </a:rPr>
              <a:t> </a:t>
            </a:r>
            <a:r>
              <a:rPr sz="2800" spc="55" dirty="0">
                <a:latin typeface="Calibri"/>
                <a:cs typeface="Calibri"/>
              </a:rPr>
              <a:t>118</a:t>
            </a:r>
            <a:r>
              <a:rPr sz="2800" spc="-20" dirty="0">
                <a:latin typeface="Calibri"/>
                <a:cs typeface="Calibri"/>
              </a:rPr>
              <a:t> </a:t>
            </a:r>
            <a:r>
              <a:rPr sz="2800" spc="75" dirty="0">
                <a:latin typeface="Calibri"/>
                <a:cs typeface="Calibri"/>
              </a:rPr>
              <a:t>brands,</a:t>
            </a:r>
            <a:r>
              <a:rPr sz="2800" spc="-25" dirty="0">
                <a:latin typeface="Calibri"/>
                <a:cs typeface="Calibri"/>
              </a:rPr>
              <a:t> </a:t>
            </a:r>
            <a:r>
              <a:rPr sz="2800" dirty="0">
                <a:latin typeface="Calibri"/>
                <a:cs typeface="Calibri"/>
              </a:rPr>
              <a:t>the</a:t>
            </a:r>
            <a:r>
              <a:rPr sz="2800" spc="-25" dirty="0">
                <a:latin typeface="Calibri"/>
                <a:cs typeface="Calibri"/>
              </a:rPr>
              <a:t> </a:t>
            </a:r>
            <a:r>
              <a:rPr sz="2800" spc="95" dirty="0">
                <a:latin typeface="Calibri"/>
                <a:cs typeface="Calibri"/>
              </a:rPr>
              <a:t>most</a:t>
            </a:r>
            <a:r>
              <a:rPr sz="2800" spc="-25" dirty="0">
                <a:latin typeface="Calibri"/>
                <a:cs typeface="Calibri"/>
              </a:rPr>
              <a:t> </a:t>
            </a:r>
            <a:r>
              <a:rPr sz="2800" spc="114" dirty="0">
                <a:latin typeface="Calibri"/>
                <a:cs typeface="Calibri"/>
              </a:rPr>
              <a:t>common</a:t>
            </a:r>
            <a:r>
              <a:rPr sz="2800" spc="-30" dirty="0">
                <a:latin typeface="Calibri"/>
                <a:cs typeface="Calibri"/>
              </a:rPr>
              <a:t> </a:t>
            </a:r>
            <a:r>
              <a:rPr sz="2800" spc="-10" dirty="0">
                <a:latin typeface="Calibri"/>
                <a:cs typeface="Calibri"/>
              </a:rPr>
              <a:t>were:</a:t>
            </a:r>
            <a:endParaRPr sz="2800">
              <a:latin typeface="Calibri"/>
              <a:cs typeface="Calibri"/>
            </a:endParaRPr>
          </a:p>
          <a:p>
            <a:pPr marL="697230" lvl="1" indent="-227329">
              <a:lnSpc>
                <a:spcPct val="100000"/>
              </a:lnSpc>
              <a:spcBef>
                <a:spcPts val="254"/>
              </a:spcBef>
              <a:buFont typeface="Arial"/>
              <a:buChar char="•"/>
              <a:tabLst>
                <a:tab pos="697230" algn="l"/>
              </a:tabLst>
            </a:pPr>
            <a:r>
              <a:rPr sz="2400" spc="65" dirty="0">
                <a:latin typeface="Calibri"/>
                <a:cs typeface="Calibri"/>
              </a:rPr>
              <a:t>Exhale</a:t>
            </a:r>
            <a:endParaRPr sz="2400">
              <a:latin typeface="Calibri"/>
              <a:cs typeface="Calibri"/>
            </a:endParaRPr>
          </a:p>
          <a:p>
            <a:pPr marL="697230" lvl="1" indent="-227329">
              <a:lnSpc>
                <a:spcPct val="100000"/>
              </a:lnSpc>
              <a:spcBef>
                <a:spcPts val="219"/>
              </a:spcBef>
              <a:buFont typeface="Arial"/>
              <a:buChar char="•"/>
              <a:tabLst>
                <a:tab pos="697230" algn="l"/>
              </a:tabLst>
            </a:pPr>
            <a:r>
              <a:rPr sz="2400" spc="65" dirty="0">
                <a:latin typeface="Calibri"/>
                <a:cs typeface="Calibri"/>
              </a:rPr>
              <a:t>Delta</a:t>
            </a:r>
            <a:r>
              <a:rPr sz="2400" spc="-35" dirty="0">
                <a:latin typeface="Calibri"/>
                <a:cs typeface="Calibri"/>
              </a:rPr>
              <a:t> </a:t>
            </a:r>
            <a:r>
              <a:rPr sz="2400" spc="-10" dirty="0">
                <a:latin typeface="Calibri"/>
                <a:cs typeface="Calibri"/>
              </a:rPr>
              <a:t>Extrax</a:t>
            </a:r>
            <a:endParaRPr sz="2400">
              <a:latin typeface="Calibri"/>
              <a:cs typeface="Calibri"/>
            </a:endParaRPr>
          </a:p>
          <a:p>
            <a:pPr marL="697230" lvl="1" indent="-227329">
              <a:lnSpc>
                <a:spcPct val="100000"/>
              </a:lnSpc>
              <a:spcBef>
                <a:spcPts val="215"/>
              </a:spcBef>
              <a:buFont typeface="Arial"/>
              <a:buChar char="•"/>
              <a:tabLst>
                <a:tab pos="697230" algn="l"/>
              </a:tabLst>
            </a:pPr>
            <a:r>
              <a:rPr sz="2400" spc="114" dirty="0">
                <a:latin typeface="Calibri"/>
                <a:cs typeface="Calibri"/>
              </a:rPr>
              <a:t>Cake</a:t>
            </a:r>
            <a:endParaRPr sz="2400">
              <a:latin typeface="Calibri"/>
              <a:cs typeface="Calibri"/>
            </a:endParaRPr>
          </a:p>
          <a:p>
            <a:pPr marL="697230" lvl="1" indent="-227329">
              <a:lnSpc>
                <a:spcPct val="100000"/>
              </a:lnSpc>
              <a:spcBef>
                <a:spcPts val="215"/>
              </a:spcBef>
              <a:buFont typeface="Arial"/>
              <a:buChar char="•"/>
              <a:tabLst>
                <a:tab pos="697230" algn="l"/>
              </a:tabLst>
            </a:pPr>
            <a:r>
              <a:rPr sz="2400" spc="95" dirty="0">
                <a:latin typeface="Calibri"/>
                <a:cs typeface="Calibri"/>
              </a:rPr>
              <a:t>URB</a:t>
            </a:r>
            <a:endParaRPr sz="2400">
              <a:latin typeface="Calibri"/>
              <a:cs typeface="Calibri"/>
            </a:endParaRPr>
          </a:p>
          <a:p>
            <a:pPr marL="697230" lvl="1" indent="-227329">
              <a:lnSpc>
                <a:spcPct val="100000"/>
              </a:lnSpc>
              <a:spcBef>
                <a:spcPts val="215"/>
              </a:spcBef>
              <a:buFont typeface="Arial"/>
              <a:buChar char="•"/>
              <a:tabLst>
                <a:tab pos="697230" algn="l"/>
              </a:tabLst>
            </a:pPr>
            <a:r>
              <a:rPr sz="2400" spc="50" dirty="0">
                <a:latin typeface="Calibri"/>
                <a:cs typeface="Calibri"/>
              </a:rPr>
              <a:t>Looper</a:t>
            </a:r>
            <a:endParaRPr sz="2400">
              <a:latin typeface="Calibri"/>
              <a:cs typeface="Calibri"/>
            </a:endParaRPr>
          </a:p>
          <a:p>
            <a:pPr marL="697230" lvl="1" indent="-227329">
              <a:lnSpc>
                <a:spcPct val="100000"/>
              </a:lnSpc>
              <a:spcBef>
                <a:spcPts val="240"/>
              </a:spcBef>
              <a:buFont typeface="Arial"/>
              <a:buChar char="•"/>
              <a:tabLst>
                <a:tab pos="697230" algn="l"/>
              </a:tabLst>
            </a:pPr>
            <a:r>
              <a:rPr sz="2400" spc="90" dirty="0">
                <a:latin typeface="Calibri"/>
                <a:cs typeface="Calibri"/>
              </a:rPr>
              <a:t>TRE</a:t>
            </a:r>
            <a:r>
              <a:rPr sz="2400" spc="-55" dirty="0">
                <a:latin typeface="Calibri"/>
                <a:cs typeface="Calibri"/>
              </a:rPr>
              <a:t> </a:t>
            </a:r>
            <a:r>
              <a:rPr sz="2400" spc="105" dirty="0">
                <a:latin typeface="Calibri"/>
                <a:cs typeface="Calibri"/>
              </a:rPr>
              <a:t>House</a:t>
            </a:r>
            <a:endParaRPr sz="2400">
              <a:latin typeface="Calibri"/>
              <a:cs typeface="Calibri"/>
            </a:endParaRPr>
          </a:p>
        </p:txBody>
      </p:sp>
    </p:spTree>
    <p:extLst>
      <p:ext uri="{BB962C8B-B14F-4D97-AF65-F5344CB8AC3E}">
        <p14:creationId xmlns:p14="http://schemas.microsoft.com/office/powerpoint/2010/main" val="3560614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7777" y="98960"/>
            <a:ext cx="2874645" cy="6680834"/>
            <a:chOff x="237777" y="98960"/>
            <a:chExt cx="2874645" cy="6680834"/>
          </a:xfrm>
        </p:grpSpPr>
        <p:pic>
          <p:nvPicPr>
            <p:cNvPr id="3" name="object 3"/>
            <p:cNvPicPr/>
            <p:nvPr/>
          </p:nvPicPr>
          <p:blipFill>
            <a:blip r:embed="rId2" cstate="print"/>
            <a:stretch>
              <a:fillRect/>
            </a:stretch>
          </p:blipFill>
          <p:spPr>
            <a:xfrm>
              <a:off x="237777" y="2665021"/>
              <a:ext cx="2874483" cy="4114625"/>
            </a:xfrm>
            <a:prstGeom prst="rect">
              <a:avLst/>
            </a:prstGeom>
          </p:spPr>
        </p:pic>
        <p:pic>
          <p:nvPicPr>
            <p:cNvPr id="4" name="object 4"/>
            <p:cNvPicPr/>
            <p:nvPr/>
          </p:nvPicPr>
          <p:blipFill>
            <a:blip r:embed="rId3" cstate="print"/>
            <a:stretch>
              <a:fillRect/>
            </a:stretch>
          </p:blipFill>
          <p:spPr>
            <a:xfrm>
              <a:off x="362056" y="98960"/>
              <a:ext cx="2597274" cy="2589810"/>
            </a:xfrm>
            <a:prstGeom prst="rect">
              <a:avLst/>
            </a:prstGeom>
          </p:spPr>
        </p:pic>
      </p:grpSp>
      <p:grpSp>
        <p:nvGrpSpPr>
          <p:cNvPr id="5" name="object 5"/>
          <p:cNvGrpSpPr/>
          <p:nvPr/>
        </p:nvGrpSpPr>
        <p:grpSpPr>
          <a:xfrm>
            <a:off x="3505200" y="129748"/>
            <a:ext cx="8610600" cy="6605905"/>
            <a:chOff x="3505200" y="129748"/>
            <a:chExt cx="8610600" cy="6605905"/>
          </a:xfrm>
        </p:grpSpPr>
        <p:pic>
          <p:nvPicPr>
            <p:cNvPr id="6" name="object 6"/>
            <p:cNvPicPr/>
            <p:nvPr/>
          </p:nvPicPr>
          <p:blipFill>
            <a:blip r:embed="rId4" cstate="print"/>
            <a:stretch>
              <a:fillRect/>
            </a:stretch>
          </p:blipFill>
          <p:spPr>
            <a:xfrm>
              <a:off x="3505200" y="3153738"/>
              <a:ext cx="4574577" cy="3581399"/>
            </a:xfrm>
            <a:prstGeom prst="rect">
              <a:avLst/>
            </a:prstGeom>
          </p:spPr>
        </p:pic>
        <p:pic>
          <p:nvPicPr>
            <p:cNvPr id="7" name="object 7"/>
            <p:cNvPicPr/>
            <p:nvPr/>
          </p:nvPicPr>
          <p:blipFill>
            <a:blip r:embed="rId5" cstate="print"/>
            <a:stretch>
              <a:fillRect/>
            </a:stretch>
          </p:blipFill>
          <p:spPr>
            <a:xfrm>
              <a:off x="4578279" y="160768"/>
              <a:ext cx="2329449" cy="2966483"/>
            </a:xfrm>
            <a:prstGeom prst="rect">
              <a:avLst/>
            </a:prstGeom>
          </p:spPr>
        </p:pic>
        <p:pic>
          <p:nvPicPr>
            <p:cNvPr id="8" name="object 8"/>
            <p:cNvPicPr/>
            <p:nvPr/>
          </p:nvPicPr>
          <p:blipFill>
            <a:blip r:embed="rId6" cstate="print"/>
            <a:stretch>
              <a:fillRect/>
            </a:stretch>
          </p:blipFill>
          <p:spPr>
            <a:xfrm>
              <a:off x="8051800" y="2665021"/>
              <a:ext cx="4064000" cy="4063999"/>
            </a:xfrm>
            <a:prstGeom prst="rect">
              <a:avLst/>
            </a:prstGeom>
          </p:spPr>
        </p:pic>
        <p:pic>
          <p:nvPicPr>
            <p:cNvPr id="9" name="object 9"/>
            <p:cNvPicPr/>
            <p:nvPr/>
          </p:nvPicPr>
          <p:blipFill>
            <a:blip r:embed="rId7" cstate="print"/>
            <a:stretch>
              <a:fillRect/>
            </a:stretch>
          </p:blipFill>
          <p:spPr>
            <a:xfrm>
              <a:off x="9474120" y="129748"/>
              <a:ext cx="1894702" cy="2842051"/>
            </a:xfrm>
            <a:prstGeom prst="rect">
              <a:avLst/>
            </a:prstGeom>
          </p:spPr>
        </p:pic>
      </p:grpSp>
    </p:spTree>
    <p:extLst>
      <p:ext uri="{BB962C8B-B14F-4D97-AF65-F5344CB8AC3E}">
        <p14:creationId xmlns:p14="http://schemas.microsoft.com/office/powerpoint/2010/main" val="3162674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33111" y="3133304"/>
            <a:ext cx="7939405" cy="3496310"/>
            <a:chOff x="1533111" y="3133304"/>
            <a:chExt cx="7939405" cy="3496310"/>
          </a:xfrm>
        </p:grpSpPr>
        <p:pic>
          <p:nvPicPr>
            <p:cNvPr id="3" name="object 3"/>
            <p:cNvPicPr/>
            <p:nvPr/>
          </p:nvPicPr>
          <p:blipFill>
            <a:blip r:embed="rId2" cstate="print"/>
            <a:stretch>
              <a:fillRect/>
            </a:stretch>
          </p:blipFill>
          <p:spPr>
            <a:xfrm>
              <a:off x="1533111" y="3133304"/>
              <a:ext cx="4226420" cy="3496095"/>
            </a:xfrm>
            <a:prstGeom prst="rect">
              <a:avLst/>
            </a:prstGeom>
          </p:spPr>
        </p:pic>
        <p:pic>
          <p:nvPicPr>
            <p:cNvPr id="4" name="object 4"/>
            <p:cNvPicPr/>
            <p:nvPr/>
          </p:nvPicPr>
          <p:blipFill>
            <a:blip r:embed="rId3" cstate="print"/>
            <a:stretch>
              <a:fillRect/>
            </a:stretch>
          </p:blipFill>
          <p:spPr>
            <a:xfrm>
              <a:off x="5258498" y="3153031"/>
              <a:ext cx="4213779" cy="3476368"/>
            </a:xfrm>
            <a:prstGeom prst="rect">
              <a:avLst/>
            </a:prstGeom>
          </p:spPr>
        </p:pic>
      </p:grpSp>
      <p:pic>
        <p:nvPicPr>
          <p:cNvPr id="5" name="object 5"/>
          <p:cNvPicPr/>
          <p:nvPr/>
        </p:nvPicPr>
        <p:blipFill>
          <a:blip r:embed="rId4" cstate="print"/>
          <a:stretch>
            <a:fillRect/>
          </a:stretch>
        </p:blipFill>
        <p:spPr>
          <a:xfrm>
            <a:off x="9573175" y="4320349"/>
            <a:ext cx="1035109" cy="2154283"/>
          </a:xfrm>
          <a:prstGeom prst="rect">
            <a:avLst/>
          </a:prstGeom>
        </p:spPr>
      </p:pic>
      <p:pic>
        <p:nvPicPr>
          <p:cNvPr id="6" name="object 6"/>
          <p:cNvPicPr/>
          <p:nvPr/>
        </p:nvPicPr>
        <p:blipFill>
          <a:blip r:embed="rId5" cstate="print"/>
          <a:stretch>
            <a:fillRect/>
          </a:stretch>
        </p:blipFill>
        <p:spPr>
          <a:xfrm>
            <a:off x="1524000" y="329264"/>
            <a:ext cx="9144000" cy="2285999"/>
          </a:xfrm>
          <a:prstGeom prst="rect">
            <a:avLst/>
          </a:prstGeom>
        </p:spPr>
      </p:pic>
    </p:spTree>
    <p:extLst>
      <p:ext uri="{BB962C8B-B14F-4D97-AF65-F5344CB8AC3E}">
        <p14:creationId xmlns:p14="http://schemas.microsoft.com/office/powerpoint/2010/main" val="1212074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2286000"/>
          </a:xfrm>
          <a:prstGeom prst="rect">
            <a:avLst/>
          </a:prstGeom>
        </p:spPr>
      </p:pic>
      <p:pic>
        <p:nvPicPr>
          <p:cNvPr id="3" name="object 3"/>
          <p:cNvPicPr/>
          <p:nvPr/>
        </p:nvPicPr>
        <p:blipFill>
          <a:blip r:embed="rId3" cstate="print"/>
          <a:stretch>
            <a:fillRect/>
          </a:stretch>
        </p:blipFill>
        <p:spPr>
          <a:xfrm>
            <a:off x="162380" y="2484508"/>
            <a:ext cx="3952419" cy="4052527"/>
          </a:xfrm>
          <a:prstGeom prst="rect">
            <a:avLst/>
          </a:prstGeom>
        </p:spPr>
      </p:pic>
      <p:grpSp>
        <p:nvGrpSpPr>
          <p:cNvPr id="4" name="object 4"/>
          <p:cNvGrpSpPr/>
          <p:nvPr/>
        </p:nvGrpSpPr>
        <p:grpSpPr>
          <a:xfrm>
            <a:off x="4170207" y="2465630"/>
            <a:ext cx="7934325" cy="4250055"/>
            <a:chOff x="4170207" y="2465630"/>
            <a:chExt cx="7934325" cy="4250055"/>
          </a:xfrm>
        </p:grpSpPr>
        <p:pic>
          <p:nvPicPr>
            <p:cNvPr id="5" name="object 5"/>
            <p:cNvPicPr/>
            <p:nvPr/>
          </p:nvPicPr>
          <p:blipFill>
            <a:blip r:embed="rId4" cstate="print"/>
            <a:stretch>
              <a:fillRect/>
            </a:stretch>
          </p:blipFill>
          <p:spPr>
            <a:xfrm>
              <a:off x="4170207" y="2465630"/>
              <a:ext cx="4343948" cy="4249765"/>
            </a:xfrm>
            <a:prstGeom prst="rect">
              <a:avLst/>
            </a:prstGeom>
          </p:spPr>
        </p:pic>
        <p:pic>
          <p:nvPicPr>
            <p:cNvPr id="6" name="object 6"/>
            <p:cNvPicPr/>
            <p:nvPr/>
          </p:nvPicPr>
          <p:blipFill>
            <a:blip r:embed="rId5" cstate="print"/>
            <a:stretch>
              <a:fillRect/>
            </a:stretch>
          </p:blipFill>
          <p:spPr>
            <a:xfrm>
              <a:off x="8458200" y="2581655"/>
              <a:ext cx="3645876" cy="4117768"/>
            </a:xfrm>
            <a:prstGeom prst="rect">
              <a:avLst/>
            </a:prstGeom>
          </p:spPr>
        </p:pic>
      </p:grpSp>
    </p:spTree>
    <p:extLst>
      <p:ext uri="{BB962C8B-B14F-4D97-AF65-F5344CB8AC3E}">
        <p14:creationId xmlns:p14="http://schemas.microsoft.com/office/powerpoint/2010/main" val="1942443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2890" y="382524"/>
            <a:ext cx="5046345" cy="695960"/>
          </a:xfrm>
          <a:prstGeom prst="rect">
            <a:avLst/>
          </a:prstGeom>
        </p:spPr>
        <p:txBody>
          <a:bodyPr vert="horz" wrap="square" lIns="0" tIns="12700" rIns="0" bIns="0" rtlCol="0">
            <a:spAutoFit/>
          </a:bodyPr>
          <a:lstStyle/>
          <a:p>
            <a:pPr marL="12700">
              <a:lnSpc>
                <a:spcPct val="100000"/>
              </a:lnSpc>
              <a:spcBef>
                <a:spcPts val="100"/>
              </a:spcBef>
            </a:pPr>
            <a:r>
              <a:rPr spc="50" dirty="0"/>
              <a:t>Research</a:t>
            </a:r>
            <a:r>
              <a:rPr spc="-130" dirty="0"/>
              <a:t> </a:t>
            </a:r>
            <a:r>
              <a:rPr spc="-10" dirty="0"/>
              <a:t>Publications</a:t>
            </a:r>
          </a:p>
        </p:txBody>
      </p:sp>
      <p:sp>
        <p:nvSpPr>
          <p:cNvPr id="3" name="object 3"/>
          <p:cNvSpPr txBox="1"/>
          <p:nvPr/>
        </p:nvSpPr>
        <p:spPr>
          <a:xfrm>
            <a:off x="612140" y="1390396"/>
            <a:ext cx="11076305" cy="4890135"/>
          </a:xfrm>
          <a:prstGeom prst="rect">
            <a:avLst/>
          </a:prstGeom>
        </p:spPr>
        <p:txBody>
          <a:bodyPr vert="horz" wrap="square" lIns="0" tIns="36830" rIns="0" bIns="0" rtlCol="0">
            <a:spAutoFit/>
          </a:bodyPr>
          <a:lstStyle/>
          <a:p>
            <a:pPr marL="12700" marR="192405">
              <a:lnSpc>
                <a:spcPts val="1010"/>
              </a:lnSpc>
              <a:spcBef>
                <a:spcPts val="290"/>
              </a:spcBef>
            </a:pPr>
            <a:r>
              <a:rPr sz="1000" b="1" dirty="0">
                <a:latin typeface="Arial"/>
                <a:cs typeface="Arial"/>
              </a:rPr>
              <a:t>Rossheim,</a:t>
            </a:r>
            <a:r>
              <a:rPr sz="1000" b="1" spc="-35" dirty="0">
                <a:latin typeface="Arial"/>
                <a:cs typeface="Arial"/>
              </a:rPr>
              <a:t> </a:t>
            </a:r>
            <a:r>
              <a:rPr sz="1000" b="1" dirty="0">
                <a:latin typeface="Arial"/>
                <a:cs typeface="Arial"/>
              </a:rPr>
              <a:t>M.E.</a:t>
            </a:r>
            <a:r>
              <a:rPr sz="1000" dirty="0">
                <a:latin typeface="Arial"/>
                <a:cs typeface="Arial"/>
              </a:rPr>
              <a:t>,</a:t>
            </a:r>
            <a:r>
              <a:rPr sz="1000" spc="-35" dirty="0">
                <a:latin typeface="Arial"/>
                <a:cs typeface="Arial"/>
              </a:rPr>
              <a:t> </a:t>
            </a: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5" dirty="0">
                <a:latin typeface="Arial"/>
                <a:cs typeface="Arial"/>
              </a:rPr>
              <a:t> </a:t>
            </a:r>
            <a:r>
              <a:rPr sz="1000" u="none" dirty="0">
                <a:latin typeface="Arial"/>
                <a:cs typeface="Arial"/>
              </a:rPr>
              <a:t>Berg,</a:t>
            </a:r>
            <a:r>
              <a:rPr sz="1000" u="none" spc="-30" dirty="0">
                <a:latin typeface="Arial"/>
                <a:cs typeface="Arial"/>
              </a:rPr>
              <a:t> </a:t>
            </a:r>
            <a:r>
              <a:rPr sz="1000" u="none" dirty="0">
                <a:latin typeface="Arial"/>
                <a:cs typeface="Arial"/>
              </a:rPr>
              <a:t>C.J.,</a:t>
            </a:r>
            <a:r>
              <a:rPr sz="1000" u="none" spc="-35" dirty="0">
                <a:latin typeface="Arial"/>
                <a:cs typeface="Arial"/>
              </a:rPr>
              <a:t> </a:t>
            </a:r>
            <a:r>
              <a:rPr sz="1000" u="sng" dirty="0">
                <a:uFill>
                  <a:solidFill>
                    <a:srgbClr val="000000"/>
                  </a:solidFill>
                </a:uFill>
                <a:latin typeface="Arial"/>
                <a:cs typeface="Arial"/>
              </a:rPr>
              <a:t>Tillett,</a:t>
            </a:r>
            <a:r>
              <a:rPr sz="1000" u="sng" spc="-30" dirty="0">
                <a:uFill>
                  <a:solidFill>
                    <a:srgbClr val="000000"/>
                  </a:solidFill>
                </a:uFill>
                <a:latin typeface="Arial"/>
                <a:cs typeface="Arial"/>
              </a:rPr>
              <a:t> </a:t>
            </a:r>
            <a:r>
              <a:rPr sz="1000" u="sng" dirty="0">
                <a:uFill>
                  <a:solidFill>
                    <a:srgbClr val="000000"/>
                  </a:solidFill>
                </a:uFill>
                <a:latin typeface="Arial"/>
                <a:cs typeface="Arial"/>
              </a:rPr>
              <a:t>K.K.</a:t>
            </a:r>
            <a:r>
              <a:rPr sz="1000" u="none" dirty="0">
                <a:latin typeface="Arial"/>
                <a:cs typeface="Arial"/>
              </a:rPr>
              <a:t>,</a:t>
            </a:r>
            <a:r>
              <a:rPr sz="1000" u="none" spc="-35" dirty="0">
                <a:latin typeface="Arial"/>
                <a:cs typeface="Arial"/>
              </a:rPr>
              <a:t> </a:t>
            </a:r>
            <a:r>
              <a:rPr sz="1000" u="none" dirty="0">
                <a:latin typeface="Arial"/>
                <a:cs typeface="Arial"/>
              </a:rPr>
              <a:t>Trangenstein,</a:t>
            </a:r>
            <a:r>
              <a:rPr sz="1000" u="none" spc="-35" dirty="0">
                <a:latin typeface="Arial"/>
                <a:cs typeface="Arial"/>
              </a:rPr>
              <a:t> </a:t>
            </a:r>
            <a:r>
              <a:rPr sz="1000" u="none" dirty="0">
                <a:latin typeface="Arial"/>
                <a:cs typeface="Arial"/>
              </a:rPr>
              <a:t>P.J.,</a:t>
            </a:r>
            <a:r>
              <a:rPr sz="1000" u="none" spc="-30" dirty="0">
                <a:latin typeface="Arial"/>
                <a:cs typeface="Arial"/>
              </a:rPr>
              <a:t> </a:t>
            </a:r>
            <a:r>
              <a:rPr sz="1000" u="none" dirty="0">
                <a:latin typeface="Arial"/>
                <a:cs typeface="Arial"/>
              </a:rPr>
              <a:t>Henry,</a:t>
            </a:r>
            <a:r>
              <a:rPr sz="1000" u="none" spc="-35" dirty="0">
                <a:latin typeface="Arial"/>
                <a:cs typeface="Arial"/>
              </a:rPr>
              <a:t> </a:t>
            </a:r>
            <a:r>
              <a:rPr sz="1000" u="none" dirty="0">
                <a:latin typeface="Arial"/>
                <a:cs typeface="Arial"/>
              </a:rPr>
              <a:t>D.,</a:t>
            </a:r>
            <a:r>
              <a:rPr sz="1000" u="none" spc="-30" dirty="0">
                <a:latin typeface="Arial"/>
                <a:cs typeface="Arial"/>
              </a:rPr>
              <a:t> </a:t>
            </a:r>
            <a:r>
              <a:rPr sz="1000" u="none" dirty="0">
                <a:latin typeface="Arial"/>
                <a:cs typeface="Arial"/>
              </a:rPr>
              <a:t>Yockey,</a:t>
            </a:r>
            <a:r>
              <a:rPr sz="1000" u="none" spc="-35" dirty="0">
                <a:latin typeface="Arial"/>
                <a:cs typeface="Arial"/>
              </a:rPr>
              <a:t> </a:t>
            </a:r>
            <a:r>
              <a:rPr sz="1000" u="none" dirty="0">
                <a:latin typeface="Arial"/>
                <a:cs typeface="Arial"/>
              </a:rPr>
              <a:t>R.A.,</a:t>
            </a:r>
            <a:r>
              <a:rPr sz="1000" u="none" spc="-30" dirty="0">
                <a:latin typeface="Arial"/>
                <a:cs typeface="Arial"/>
              </a:rPr>
              <a:t> </a:t>
            </a:r>
            <a:r>
              <a:rPr sz="1000" u="none" dirty="0">
                <a:latin typeface="Arial"/>
                <a:cs typeface="Arial"/>
              </a:rPr>
              <a:t>Livingston,</a:t>
            </a:r>
            <a:r>
              <a:rPr sz="1000" u="none" spc="-35" dirty="0">
                <a:latin typeface="Arial"/>
                <a:cs typeface="Arial"/>
              </a:rPr>
              <a:t> </a:t>
            </a:r>
            <a:r>
              <a:rPr sz="1000" u="none" dirty="0">
                <a:latin typeface="Arial"/>
                <a:cs typeface="Arial"/>
              </a:rPr>
              <a:t>M.D.,</a:t>
            </a:r>
            <a:r>
              <a:rPr sz="1000" u="none" spc="-35" dirty="0">
                <a:latin typeface="Arial"/>
                <a:cs typeface="Arial"/>
              </a:rPr>
              <a:t> </a:t>
            </a:r>
            <a:r>
              <a:rPr sz="1000" u="none" dirty="0">
                <a:latin typeface="Arial"/>
                <a:cs typeface="Arial"/>
              </a:rPr>
              <a:t>Jernigan,</a:t>
            </a:r>
            <a:r>
              <a:rPr sz="1000" u="none" spc="-30" dirty="0">
                <a:latin typeface="Arial"/>
                <a:cs typeface="Arial"/>
              </a:rPr>
              <a:t> </a:t>
            </a:r>
            <a:r>
              <a:rPr sz="1000" u="none" dirty="0">
                <a:latin typeface="Arial"/>
                <a:cs typeface="Arial"/>
              </a:rPr>
              <a:t>D.H.,</a:t>
            </a:r>
            <a:r>
              <a:rPr sz="1000" u="none" spc="-35" dirty="0">
                <a:latin typeface="Arial"/>
                <a:cs typeface="Arial"/>
              </a:rPr>
              <a:t> </a:t>
            </a:r>
            <a:r>
              <a:rPr sz="1000" u="none" dirty="0">
                <a:latin typeface="Arial"/>
                <a:cs typeface="Arial"/>
              </a:rPr>
              <a:t>&amp;</a:t>
            </a:r>
            <a:r>
              <a:rPr sz="1000" u="none" spc="-30" dirty="0">
                <a:latin typeface="Arial"/>
                <a:cs typeface="Arial"/>
              </a:rPr>
              <a:t> </a:t>
            </a:r>
            <a:r>
              <a:rPr sz="1000" u="none" dirty="0">
                <a:latin typeface="Arial"/>
                <a:cs typeface="Arial"/>
              </a:rPr>
              <a:t>Sussman,</a:t>
            </a:r>
            <a:r>
              <a:rPr sz="1000" u="none" spc="-35" dirty="0">
                <a:latin typeface="Arial"/>
                <a:cs typeface="Arial"/>
              </a:rPr>
              <a:t> </a:t>
            </a:r>
            <a:r>
              <a:rPr sz="1000" u="none" dirty="0">
                <a:latin typeface="Arial"/>
                <a:cs typeface="Arial"/>
              </a:rPr>
              <a:t>S.Y.</a:t>
            </a:r>
            <a:r>
              <a:rPr sz="1000" u="none" spc="-30" dirty="0">
                <a:latin typeface="Arial"/>
                <a:cs typeface="Arial"/>
              </a:rPr>
              <a:t> </a:t>
            </a:r>
            <a:r>
              <a:rPr sz="1000" u="none" dirty="0">
                <a:latin typeface="Arial"/>
                <a:cs typeface="Arial"/>
              </a:rPr>
              <a:t>(in</a:t>
            </a:r>
            <a:r>
              <a:rPr sz="1000" u="none" spc="-35" dirty="0">
                <a:latin typeface="Arial"/>
                <a:cs typeface="Arial"/>
              </a:rPr>
              <a:t> </a:t>
            </a:r>
            <a:r>
              <a:rPr sz="1000" u="none" dirty="0">
                <a:latin typeface="Arial"/>
                <a:cs typeface="Arial"/>
              </a:rPr>
              <a:t>press).</a:t>
            </a:r>
            <a:r>
              <a:rPr sz="1000" u="none" spc="-35" dirty="0">
                <a:latin typeface="Arial"/>
                <a:cs typeface="Arial"/>
              </a:rPr>
              <a:t> </a:t>
            </a:r>
            <a:r>
              <a:rPr sz="1000" u="none" dirty="0">
                <a:latin typeface="Arial"/>
                <a:cs typeface="Arial"/>
              </a:rPr>
              <a:t>Derived</a:t>
            </a:r>
            <a:r>
              <a:rPr sz="1000" u="none" spc="-30" dirty="0">
                <a:latin typeface="Arial"/>
                <a:cs typeface="Arial"/>
              </a:rPr>
              <a:t> </a:t>
            </a:r>
            <a:r>
              <a:rPr sz="1000" u="none" dirty="0">
                <a:latin typeface="Arial"/>
                <a:cs typeface="Arial"/>
              </a:rPr>
              <a:t>psychoactive</a:t>
            </a:r>
            <a:r>
              <a:rPr sz="1000" u="none" spc="-35" dirty="0">
                <a:latin typeface="Arial"/>
                <a:cs typeface="Arial"/>
              </a:rPr>
              <a:t> </a:t>
            </a:r>
            <a:r>
              <a:rPr sz="1000" u="none" spc="-10" dirty="0">
                <a:latin typeface="Arial"/>
                <a:cs typeface="Arial"/>
              </a:rPr>
              <a:t>cannabis </a:t>
            </a:r>
            <a:r>
              <a:rPr sz="1000" u="none" dirty="0">
                <a:latin typeface="Arial"/>
                <a:cs typeface="Arial"/>
              </a:rPr>
              <a:t>products</a:t>
            </a:r>
            <a:r>
              <a:rPr sz="1000" u="none" spc="-40" dirty="0">
                <a:latin typeface="Arial"/>
                <a:cs typeface="Arial"/>
              </a:rPr>
              <a:t> </a:t>
            </a:r>
            <a:r>
              <a:rPr sz="1000" u="none" dirty="0">
                <a:latin typeface="Arial"/>
                <a:cs typeface="Arial"/>
              </a:rPr>
              <a:t>and</a:t>
            </a:r>
            <a:r>
              <a:rPr sz="1000" u="none" spc="-30" dirty="0">
                <a:latin typeface="Arial"/>
                <a:cs typeface="Arial"/>
              </a:rPr>
              <a:t> </a:t>
            </a:r>
            <a:r>
              <a:rPr sz="1000" u="none" dirty="0">
                <a:latin typeface="Arial"/>
                <a:cs typeface="Arial"/>
              </a:rPr>
              <a:t>4/20</a:t>
            </a:r>
            <a:r>
              <a:rPr sz="1000" u="none" spc="-30" dirty="0">
                <a:latin typeface="Arial"/>
                <a:cs typeface="Arial"/>
              </a:rPr>
              <a:t> </a:t>
            </a:r>
            <a:r>
              <a:rPr sz="1000" u="none" dirty="0">
                <a:latin typeface="Arial"/>
                <a:cs typeface="Arial"/>
              </a:rPr>
              <a:t>specials:</a:t>
            </a:r>
            <a:r>
              <a:rPr sz="1000" u="none" spc="-30" dirty="0">
                <a:latin typeface="Arial"/>
                <a:cs typeface="Arial"/>
              </a:rPr>
              <a:t> </a:t>
            </a:r>
            <a:r>
              <a:rPr sz="1000" u="none" dirty="0">
                <a:latin typeface="Arial"/>
                <a:cs typeface="Arial"/>
              </a:rPr>
              <a:t>An</a:t>
            </a:r>
            <a:r>
              <a:rPr sz="1000" u="none" spc="-30" dirty="0">
                <a:latin typeface="Arial"/>
                <a:cs typeface="Arial"/>
              </a:rPr>
              <a:t> </a:t>
            </a:r>
            <a:r>
              <a:rPr sz="1000" u="none" dirty="0">
                <a:latin typeface="Arial"/>
                <a:cs typeface="Arial"/>
              </a:rPr>
              <a:t>assessment</a:t>
            </a:r>
            <a:r>
              <a:rPr sz="1000" u="none" spc="-25" dirty="0">
                <a:latin typeface="Arial"/>
                <a:cs typeface="Arial"/>
              </a:rPr>
              <a:t> </a:t>
            </a:r>
            <a:r>
              <a:rPr sz="1000" u="none" dirty="0">
                <a:latin typeface="Arial"/>
                <a:cs typeface="Arial"/>
              </a:rPr>
              <a:t>of</a:t>
            </a:r>
            <a:r>
              <a:rPr sz="1000" u="none" spc="-30" dirty="0">
                <a:latin typeface="Arial"/>
                <a:cs typeface="Arial"/>
              </a:rPr>
              <a:t> </a:t>
            </a:r>
            <a:r>
              <a:rPr sz="1000" u="none" dirty="0">
                <a:latin typeface="Arial"/>
                <a:cs typeface="Arial"/>
              </a:rPr>
              <a:t>popular</a:t>
            </a:r>
            <a:r>
              <a:rPr sz="1000" u="none" spc="-20" dirty="0">
                <a:latin typeface="Arial"/>
                <a:cs typeface="Arial"/>
              </a:rPr>
              <a:t> </a:t>
            </a:r>
            <a:r>
              <a:rPr sz="1000" u="none" dirty="0">
                <a:latin typeface="Arial"/>
                <a:cs typeface="Arial"/>
              </a:rPr>
              <a:t>brands</a:t>
            </a:r>
            <a:r>
              <a:rPr sz="1000" u="none" spc="-25" dirty="0">
                <a:latin typeface="Arial"/>
                <a:cs typeface="Arial"/>
              </a:rPr>
              <a:t> </a:t>
            </a:r>
            <a:r>
              <a:rPr sz="1000" u="none" dirty="0">
                <a:latin typeface="Arial"/>
                <a:cs typeface="Arial"/>
              </a:rPr>
              <a:t>and</a:t>
            </a:r>
            <a:r>
              <a:rPr sz="1000" u="none" spc="-30" dirty="0">
                <a:latin typeface="Arial"/>
                <a:cs typeface="Arial"/>
              </a:rPr>
              <a:t> </a:t>
            </a:r>
            <a:r>
              <a:rPr sz="1000" u="none" dirty="0">
                <a:latin typeface="Arial"/>
                <a:cs typeface="Arial"/>
              </a:rPr>
              <a:t>retail</a:t>
            </a:r>
            <a:r>
              <a:rPr sz="1000" u="none" spc="-20" dirty="0">
                <a:latin typeface="Arial"/>
                <a:cs typeface="Arial"/>
              </a:rPr>
              <a:t> </a:t>
            </a:r>
            <a:r>
              <a:rPr sz="1000" u="none" dirty="0">
                <a:latin typeface="Arial"/>
                <a:cs typeface="Arial"/>
              </a:rPr>
              <a:t>price</a:t>
            </a:r>
            <a:r>
              <a:rPr sz="1000" u="none" spc="-30" dirty="0">
                <a:latin typeface="Arial"/>
                <a:cs typeface="Arial"/>
              </a:rPr>
              <a:t> </a:t>
            </a:r>
            <a:r>
              <a:rPr sz="1000" u="none" dirty="0">
                <a:latin typeface="Arial"/>
                <a:cs typeface="Arial"/>
              </a:rPr>
              <a:t>discounts</a:t>
            </a:r>
            <a:r>
              <a:rPr sz="1000" u="none" spc="-20" dirty="0">
                <a:latin typeface="Arial"/>
                <a:cs typeface="Arial"/>
              </a:rPr>
              <a:t> </a:t>
            </a:r>
            <a:r>
              <a:rPr sz="1000" u="none" dirty="0">
                <a:latin typeface="Arial"/>
                <a:cs typeface="Arial"/>
              </a:rPr>
              <a:t>in</a:t>
            </a:r>
            <a:r>
              <a:rPr sz="1000" u="none" spc="-30" dirty="0">
                <a:latin typeface="Arial"/>
                <a:cs typeface="Arial"/>
              </a:rPr>
              <a:t> </a:t>
            </a:r>
            <a:r>
              <a:rPr sz="1000" u="none" dirty="0">
                <a:latin typeface="Arial"/>
                <a:cs typeface="Arial"/>
              </a:rPr>
              <a:t>Fort</a:t>
            </a:r>
            <a:r>
              <a:rPr sz="1000" u="none" spc="-30" dirty="0">
                <a:latin typeface="Arial"/>
                <a:cs typeface="Arial"/>
              </a:rPr>
              <a:t> </a:t>
            </a:r>
            <a:r>
              <a:rPr sz="1000" u="none" dirty="0">
                <a:latin typeface="Arial"/>
                <a:cs typeface="Arial"/>
              </a:rPr>
              <a:t>Worth,</a:t>
            </a:r>
            <a:r>
              <a:rPr sz="1000" u="none" spc="-30" dirty="0">
                <a:latin typeface="Arial"/>
                <a:cs typeface="Arial"/>
              </a:rPr>
              <a:t> </a:t>
            </a:r>
            <a:r>
              <a:rPr sz="1000" u="none" dirty="0">
                <a:latin typeface="Arial"/>
                <a:cs typeface="Arial"/>
              </a:rPr>
              <a:t>Texas,</a:t>
            </a:r>
            <a:r>
              <a:rPr sz="1000" u="none" spc="-30" dirty="0">
                <a:latin typeface="Arial"/>
                <a:cs typeface="Arial"/>
              </a:rPr>
              <a:t> </a:t>
            </a:r>
            <a:r>
              <a:rPr sz="1000" u="none" dirty="0">
                <a:latin typeface="Arial"/>
                <a:cs typeface="Arial"/>
              </a:rPr>
              <a:t>2023.</a:t>
            </a:r>
            <a:r>
              <a:rPr sz="1000" u="none" spc="-25" dirty="0">
                <a:latin typeface="Arial"/>
                <a:cs typeface="Arial"/>
              </a:rPr>
              <a:t> </a:t>
            </a:r>
            <a:r>
              <a:rPr sz="1000" i="1" u="none" dirty="0">
                <a:latin typeface="Arial"/>
                <a:cs typeface="Arial"/>
              </a:rPr>
              <a:t>Drug</a:t>
            </a:r>
            <a:r>
              <a:rPr sz="1000" i="1" u="none" spc="-25" dirty="0">
                <a:latin typeface="Arial"/>
                <a:cs typeface="Arial"/>
              </a:rPr>
              <a:t> </a:t>
            </a:r>
            <a:r>
              <a:rPr sz="1000" i="1" u="none" dirty="0">
                <a:latin typeface="Arial"/>
                <a:cs typeface="Arial"/>
              </a:rPr>
              <a:t>and</a:t>
            </a:r>
            <a:r>
              <a:rPr sz="1000" i="1" u="none" spc="-30" dirty="0">
                <a:latin typeface="Arial"/>
                <a:cs typeface="Arial"/>
              </a:rPr>
              <a:t> </a:t>
            </a:r>
            <a:r>
              <a:rPr sz="1000" i="1" u="none" dirty="0">
                <a:latin typeface="Arial"/>
                <a:cs typeface="Arial"/>
              </a:rPr>
              <a:t>Alcohol</a:t>
            </a:r>
            <a:r>
              <a:rPr sz="1000" i="1" u="none" spc="-20" dirty="0">
                <a:latin typeface="Arial"/>
                <a:cs typeface="Arial"/>
              </a:rPr>
              <a:t> </a:t>
            </a:r>
            <a:r>
              <a:rPr sz="1000" i="1" u="none" dirty="0">
                <a:latin typeface="Arial"/>
                <a:cs typeface="Arial"/>
              </a:rPr>
              <a:t>Dependence</a:t>
            </a:r>
            <a:r>
              <a:rPr sz="1000" u="none" dirty="0">
                <a:latin typeface="Arial"/>
                <a:cs typeface="Arial"/>
              </a:rPr>
              <a:t>.</a:t>
            </a:r>
            <a:r>
              <a:rPr sz="1000" u="none" spc="-30" dirty="0">
                <a:latin typeface="Arial"/>
                <a:cs typeface="Arial"/>
              </a:rPr>
              <a:t> </a:t>
            </a:r>
            <a:r>
              <a:rPr sz="1000" u="none" spc="-10" dirty="0">
                <a:latin typeface="Arial"/>
                <a:cs typeface="Arial"/>
              </a:rPr>
              <a:t>doi:</a:t>
            </a:r>
            <a:r>
              <a:rPr sz="1000" u="none" spc="-60" dirty="0">
                <a:latin typeface="Arial"/>
                <a:cs typeface="Arial"/>
              </a:rPr>
              <a:t> </a:t>
            </a:r>
            <a:r>
              <a:rPr sz="1000" u="none" spc="-10" dirty="0">
                <a:latin typeface="Arial"/>
                <a:cs typeface="Arial"/>
              </a:rPr>
              <a:t>10.1016/j.drugalcdep.2024.111119</a:t>
            </a:r>
            <a:endParaRPr sz="1000">
              <a:latin typeface="Arial"/>
              <a:cs typeface="Arial"/>
            </a:endParaRPr>
          </a:p>
          <a:p>
            <a:pPr marL="12700" marR="580390">
              <a:lnSpc>
                <a:spcPts val="1010"/>
              </a:lnSpc>
              <a:spcBef>
                <a:spcPts val="790"/>
              </a:spcBef>
            </a:pPr>
            <a:r>
              <a:rPr sz="1000" b="1" dirty="0">
                <a:latin typeface="Arial"/>
                <a:cs typeface="Arial"/>
              </a:rPr>
              <a:t>Rossheim,</a:t>
            </a:r>
            <a:r>
              <a:rPr sz="1000" b="1" spc="-30" dirty="0">
                <a:latin typeface="Arial"/>
                <a:cs typeface="Arial"/>
              </a:rPr>
              <a:t> </a:t>
            </a:r>
            <a:r>
              <a:rPr sz="1000" b="1" dirty="0">
                <a:latin typeface="Arial"/>
                <a:cs typeface="Arial"/>
              </a:rPr>
              <a:t>M.E.</a:t>
            </a:r>
            <a:r>
              <a:rPr sz="1000" dirty="0">
                <a:latin typeface="Arial"/>
                <a:cs typeface="Arial"/>
              </a:rPr>
              <a:t>,</a:t>
            </a:r>
            <a:r>
              <a:rPr sz="1000" spc="-30" dirty="0">
                <a:latin typeface="Arial"/>
                <a:cs typeface="Arial"/>
              </a:rPr>
              <a:t> </a:t>
            </a:r>
            <a:r>
              <a:rPr sz="1000" u="sng" dirty="0">
                <a:uFill>
                  <a:solidFill>
                    <a:srgbClr val="000000"/>
                  </a:solidFill>
                </a:uFill>
                <a:latin typeface="Arial"/>
                <a:cs typeface="Arial"/>
              </a:rPr>
              <a:t>Tillett,</a:t>
            </a:r>
            <a:r>
              <a:rPr sz="1000" u="sng" spc="-30" dirty="0">
                <a:uFill>
                  <a:solidFill>
                    <a:srgbClr val="000000"/>
                  </a:solidFill>
                </a:uFill>
                <a:latin typeface="Arial"/>
                <a:cs typeface="Arial"/>
              </a:rPr>
              <a:t> </a:t>
            </a:r>
            <a:r>
              <a:rPr sz="1000" u="sng" dirty="0">
                <a:uFill>
                  <a:solidFill>
                    <a:srgbClr val="000000"/>
                  </a:solidFill>
                </a:uFill>
                <a:latin typeface="Arial"/>
                <a:cs typeface="Arial"/>
              </a:rPr>
              <a:t>K.K.</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Vasilev,</a:t>
            </a:r>
            <a:r>
              <a:rPr sz="1000" u="sng" spc="-30" dirty="0">
                <a:uFill>
                  <a:solidFill>
                    <a:srgbClr val="000000"/>
                  </a:solidFill>
                </a:uFill>
                <a:latin typeface="Arial"/>
                <a:cs typeface="Arial"/>
              </a:rPr>
              <a:t> </a:t>
            </a:r>
            <a:r>
              <a:rPr sz="1000" u="sng" dirty="0">
                <a:uFill>
                  <a:solidFill>
                    <a:srgbClr val="000000"/>
                  </a:solidFill>
                </a:uFill>
                <a:latin typeface="Arial"/>
                <a:cs typeface="Arial"/>
              </a:rPr>
              <a:t>V.</a:t>
            </a:r>
            <a:r>
              <a:rPr sz="1000" u="none" dirty="0">
                <a:latin typeface="Arial"/>
                <a:cs typeface="Arial"/>
              </a:rPr>
              <a:t>,</a:t>
            </a:r>
            <a:r>
              <a:rPr sz="1000" u="none" spc="-30" dirty="0">
                <a:latin typeface="Arial"/>
                <a:cs typeface="Arial"/>
              </a:rPr>
              <a:t> </a:t>
            </a:r>
            <a:r>
              <a:rPr sz="1000" u="none" dirty="0">
                <a:latin typeface="Arial"/>
                <a:cs typeface="Arial"/>
              </a:rPr>
              <a:t>LoParco,</a:t>
            </a:r>
            <a:r>
              <a:rPr sz="1000" u="none" spc="-30" dirty="0">
                <a:latin typeface="Arial"/>
                <a:cs typeface="Arial"/>
              </a:rPr>
              <a:t> </a:t>
            </a:r>
            <a:r>
              <a:rPr sz="1000" u="none" dirty="0">
                <a:latin typeface="Arial"/>
                <a:cs typeface="Arial"/>
              </a:rPr>
              <a:t>C.R.,</a:t>
            </a:r>
            <a:r>
              <a:rPr sz="1000" u="none" spc="-25" dirty="0">
                <a:latin typeface="Arial"/>
                <a:cs typeface="Arial"/>
              </a:rPr>
              <a:t> </a:t>
            </a:r>
            <a:r>
              <a:rPr sz="1000" u="none" dirty="0">
                <a:latin typeface="Arial"/>
                <a:cs typeface="Arial"/>
              </a:rPr>
              <a:t>Berg,</a:t>
            </a:r>
            <a:r>
              <a:rPr sz="1000" u="none" spc="-30" dirty="0">
                <a:latin typeface="Arial"/>
                <a:cs typeface="Arial"/>
              </a:rPr>
              <a:t> </a:t>
            </a:r>
            <a:r>
              <a:rPr sz="1000" u="none" dirty="0">
                <a:latin typeface="Arial"/>
                <a:cs typeface="Arial"/>
              </a:rPr>
              <a:t>C.J.,</a:t>
            </a:r>
            <a:r>
              <a:rPr sz="1000" u="none" spc="-30" dirty="0">
                <a:latin typeface="Arial"/>
                <a:cs typeface="Arial"/>
              </a:rPr>
              <a:t> </a:t>
            </a:r>
            <a:r>
              <a:rPr sz="1000" u="none" dirty="0">
                <a:latin typeface="Arial"/>
                <a:cs typeface="Arial"/>
              </a:rPr>
              <a:t>Trangenstein,</a:t>
            </a:r>
            <a:r>
              <a:rPr sz="1000" u="none" spc="-30" dirty="0">
                <a:latin typeface="Arial"/>
                <a:cs typeface="Arial"/>
              </a:rPr>
              <a:t> </a:t>
            </a:r>
            <a:r>
              <a:rPr sz="1000" u="none" dirty="0">
                <a:latin typeface="Arial"/>
                <a:cs typeface="Arial"/>
              </a:rPr>
              <a:t>P.J.,</a:t>
            </a:r>
            <a:r>
              <a:rPr sz="1000" u="none" spc="-30" dirty="0">
                <a:latin typeface="Arial"/>
                <a:cs typeface="Arial"/>
              </a:rPr>
              <a:t> </a:t>
            </a:r>
            <a:r>
              <a:rPr sz="1000" u="none" dirty="0">
                <a:latin typeface="Arial"/>
                <a:cs typeface="Arial"/>
              </a:rPr>
              <a:t>Yockey,</a:t>
            </a:r>
            <a:r>
              <a:rPr sz="1000" u="none" spc="-30" dirty="0">
                <a:latin typeface="Arial"/>
                <a:cs typeface="Arial"/>
              </a:rPr>
              <a:t> </a:t>
            </a:r>
            <a:r>
              <a:rPr sz="1000" u="none" dirty="0">
                <a:latin typeface="Arial"/>
                <a:cs typeface="Arial"/>
              </a:rPr>
              <a:t>R.A.,</a:t>
            </a:r>
            <a:r>
              <a:rPr sz="1000" u="none" spc="-30" dirty="0">
                <a:latin typeface="Arial"/>
                <a:cs typeface="Arial"/>
              </a:rPr>
              <a:t> </a:t>
            </a:r>
            <a:r>
              <a:rPr sz="1000" u="none" dirty="0">
                <a:latin typeface="Arial"/>
                <a:cs typeface="Arial"/>
              </a:rPr>
              <a:t>Sussman,</a:t>
            </a:r>
            <a:r>
              <a:rPr sz="1000" u="none" spc="-25" dirty="0">
                <a:latin typeface="Arial"/>
                <a:cs typeface="Arial"/>
              </a:rPr>
              <a:t> </a:t>
            </a:r>
            <a:r>
              <a:rPr sz="1000" u="none" dirty="0">
                <a:latin typeface="Arial"/>
                <a:cs typeface="Arial"/>
              </a:rPr>
              <a:t>S.Y.,</a:t>
            </a:r>
            <a:r>
              <a:rPr sz="1000" u="none" spc="-30" dirty="0">
                <a:latin typeface="Arial"/>
                <a:cs typeface="Arial"/>
              </a:rPr>
              <a:t> </a:t>
            </a:r>
            <a:r>
              <a:rPr sz="1000" u="none" dirty="0">
                <a:latin typeface="Arial"/>
                <a:cs typeface="Arial"/>
              </a:rPr>
              <a:t>Siegel,</a:t>
            </a:r>
            <a:r>
              <a:rPr sz="1000" u="none" spc="-30" dirty="0">
                <a:latin typeface="Arial"/>
                <a:cs typeface="Arial"/>
              </a:rPr>
              <a:t> </a:t>
            </a:r>
            <a:r>
              <a:rPr sz="1000" u="none" dirty="0">
                <a:latin typeface="Arial"/>
                <a:cs typeface="Arial"/>
              </a:rPr>
              <a:t>M.,</a:t>
            </a:r>
            <a:r>
              <a:rPr sz="1000" u="none" spc="-30" dirty="0">
                <a:latin typeface="Arial"/>
                <a:cs typeface="Arial"/>
              </a:rPr>
              <a:t> </a:t>
            </a:r>
            <a:r>
              <a:rPr sz="1000" u="none" dirty="0">
                <a:latin typeface="Arial"/>
                <a:cs typeface="Arial"/>
              </a:rPr>
              <a:t>&amp;</a:t>
            </a:r>
            <a:r>
              <a:rPr sz="1000" u="none" spc="-30" dirty="0">
                <a:latin typeface="Arial"/>
                <a:cs typeface="Arial"/>
              </a:rPr>
              <a:t> </a:t>
            </a:r>
            <a:r>
              <a:rPr sz="1000" u="none" dirty="0">
                <a:latin typeface="Arial"/>
                <a:cs typeface="Arial"/>
              </a:rPr>
              <a:t>Jernigan,</a:t>
            </a:r>
            <a:r>
              <a:rPr sz="1000" u="none" spc="-30" dirty="0">
                <a:latin typeface="Arial"/>
                <a:cs typeface="Arial"/>
              </a:rPr>
              <a:t> </a:t>
            </a:r>
            <a:r>
              <a:rPr sz="1000" u="none" dirty="0">
                <a:latin typeface="Arial"/>
                <a:cs typeface="Arial"/>
              </a:rPr>
              <a:t>D.H.</a:t>
            </a:r>
            <a:r>
              <a:rPr sz="1000" u="none" spc="-30" dirty="0">
                <a:latin typeface="Arial"/>
                <a:cs typeface="Arial"/>
              </a:rPr>
              <a:t> </a:t>
            </a:r>
            <a:r>
              <a:rPr sz="1000" u="none" dirty="0">
                <a:latin typeface="Arial"/>
                <a:cs typeface="Arial"/>
              </a:rPr>
              <a:t>(in</a:t>
            </a:r>
            <a:r>
              <a:rPr sz="1000" u="none" spc="-30" dirty="0">
                <a:latin typeface="Arial"/>
                <a:cs typeface="Arial"/>
              </a:rPr>
              <a:t> </a:t>
            </a:r>
            <a:r>
              <a:rPr sz="1000" u="none" dirty="0">
                <a:latin typeface="Arial"/>
                <a:cs typeface="Arial"/>
              </a:rPr>
              <a:t>press).</a:t>
            </a:r>
            <a:r>
              <a:rPr sz="1000" u="none" spc="-25" dirty="0">
                <a:latin typeface="Arial"/>
                <a:cs typeface="Arial"/>
              </a:rPr>
              <a:t> </a:t>
            </a:r>
            <a:r>
              <a:rPr sz="1000" u="none" dirty="0">
                <a:latin typeface="Arial"/>
                <a:cs typeface="Arial"/>
              </a:rPr>
              <a:t>Types</a:t>
            </a:r>
            <a:r>
              <a:rPr sz="1000" u="none" spc="-25" dirty="0">
                <a:latin typeface="Arial"/>
                <a:cs typeface="Arial"/>
              </a:rPr>
              <a:t> </a:t>
            </a:r>
            <a:r>
              <a:rPr sz="1000" u="none" dirty="0">
                <a:latin typeface="Arial"/>
                <a:cs typeface="Arial"/>
              </a:rPr>
              <a:t>and</a:t>
            </a:r>
            <a:r>
              <a:rPr sz="1000" u="none" spc="-30" dirty="0">
                <a:latin typeface="Arial"/>
                <a:cs typeface="Arial"/>
              </a:rPr>
              <a:t> </a:t>
            </a:r>
            <a:r>
              <a:rPr sz="1000" u="none" dirty="0">
                <a:latin typeface="Arial"/>
                <a:cs typeface="Arial"/>
              </a:rPr>
              <a:t>Brands</a:t>
            </a:r>
            <a:r>
              <a:rPr sz="1000" u="none" spc="-25" dirty="0">
                <a:latin typeface="Arial"/>
                <a:cs typeface="Arial"/>
              </a:rPr>
              <a:t> </a:t>
            </a:r>
            <a:r>
              <a:rPr sz="1000" u="none" dirty="0">
                <a:latin typeface="Arial"/>
                <a:cs typeface="Arial"/>
              </a:rPr>
              <a:t>of</a:t>
            </a:r>
            <a:r>
              <a:rPr sz="1000" u="none" spc="-30" dirty="0">
                <a:latin typeface="Arial"/>
                <a:cs typeface="Arial"/>
              </a:rPr>
              <a:t> </a:t>
            </a:r>
            <a:r>
              <a:rPr sz="1000" u="none" spc="-10" dirty="0">
                <a:latin typeface="Arial"/>
                <a:cs typeface="Arial"/>
              </a:rPr>
              <a:t>Derived </a:t>
            </a:r>
            <a:r>
              <a:rPr sz="1000" u="none" dirty="0">
                <a:latin typeface="Arial"/>
                <a:cs typeface="Arial"/>
              </a:rPr>
              <a:t>Psychoactive</a:t>
            </a:r>
            <a:r>
              <a:rPr sz="1000" u="none" spc="-40" dirty="0">
                <a:latin typeface="Arial"/>
                <a:cs typeface="Arial"/>
              </a:rPr>
              <a:t> </a:t>
            </a:r>
            <a:r>
              <a:rPr sz="1000" u="none" dirty="0">
                <a:latin typeface="Arial"/>
                <a:cs typeface="Arial"/>
              </a:rPr>
              <a:t>Cannabis</a:t>
            </a:r>
            <a:r>
              <a:rPr sz="1000" u="none" spc="-35" dirty="0">
                <a:latin typeface="Arial"/>
                <a:cs typeface="Arial"/>
              </a:rPr>
              <a:t> </a:t>
            </a:r>
            <a:r>
              <a:rPr sz="1000" u="none" dirty="0">
                <a:latin typeface="Arial"/>
                <a:cs typeface="Arial"/>
              </a:rPr>
              <a:t>Products:</a:t>
            </a:r>
            <a:r>
              <a:rPr sz="1000" u="none" spc="-35" dirty="0">
                <a:latin typeface="Arial"/>
                <a:cs typeface="Arial"/>
              </a:rPr>
              <a:t> </a:t>
            </a:r>
            <a:r>
              <a:rPr sz="1000" u="none" dirty="0">
                <a:latin typeface="Arial"/>
                <a:cs typeface="Arial"/>
              </a:rPr>
              <a:t>An</a:t>
            </a:r>
            <a:r>
              <a:rPr sz="1000" u="none" spc="-40" dirty="0">
                <a:latin typeface="Arial"/>
                <a:cs typeface="Arial"/>
              </a:rPr>
              <a:t> </a:t>
            </a:r>
            <a:r>
              <a:rPr sz="1000" u="none" dirty="0">
                <a:latin typeface="Arial"/>
                <a:cs typeface="Arial"/>
              </a:rPr>
              <a:t>Online</a:t>
            </a:r>
            <a:r>
              <a:rPr sz="1000" u="none" spc="-40" dirty="0">
                <a:latin typeface="Arial"/>
                <a:cs typeface="Arial"/>
              </a:rPr>
              <a:t> </a:t>
            </a:r>
            <a:r>
              <a:rPr sz="1000" u="none" dirty="0">
                <a:latin typeface="Arial"/>
                <a:cs typeface="Arial"/>
              </a:rPr>
              <a:t>Retail</a:t>
            </a:r>
            <a:r>
              <a:rPr sz="1000" u="none" spc="-25" dirty="0">
                <a:latin typeface="Arial"/>
                <a:cs typeface="Arial"/>
              </a:rPr>
              <a:t> </a:t>
            </a:r>
            <a:r>
              <a:rPr sz="1000" u="none" dirty="0">
                <a:latin typeface="Arial"/>
                <a:cs typeface="Arial"/>
              </a:rPr>
              <a:t>Assessment,</a:t>
            </a:r>
            <a:r>
              <a:rPr sz="1000" u="none" spc="-40" dirty="0">
                <a:latin typeface="Arial"/>
                <a:cs typeface="Arial"/>
              </a:rPr>
              <a:t> </a:t>
            </a:r>
            <a:r>
              <a:rPr sz="1000" u="none" dirty="0">
                <a:latin typeface="Arial"/>
                <a:cs typeface="Arial"/>
              </a:rPr>
              <a:t>2023.</a:t>
            </a:r>
            <a:r>
              <a:rPr sz="1000" u="none" spc="-40" dirty="0">
                <a:latin typeface="Arial"/>
                <a:cs typeface="Arial"/>
              </a:rPr>
              <a:t> </a:t>
            </a:r>
            <a:r>
              <a:rPr sz="1000" i="1" u="none" dirty="0">
                <a:latin typeface="Arial"/>
                <a:cs typeface="Arial"/>
              </a:rPr>
              <a:t>Cannabis</a:t>
            </a:r>
            <a:r>
              <a:rPr sz="1000" i="1" u="none" spc="-30" dirty="0">
                <a:latin typeface="Arial"/>
                <a:cs typeface="Arial"/>
              </a:rPr>
              <a:t> </a:t>
            </a:r>
            <a:r>
              <a:rPr sz="1000" i="1" u="none" dirty="0">
                <a:latin typeface="Arial"/>
                <a:cs typeface="Arial"/>
              </a:rPr>
              <a:t>and</a:t>
            </a:r>
            <a:r>
              <a:rPr sz="1000" i="1" u="none" spc="-40" dirty="0">
                <a:latin typeface="Arial"/>
                <a:cs typeface="Arial"/>
              </a:rPr>
              <a:t> </a:t>
            </a:r>
            <a:r>
              <a:rPr sz="1000" i="1" u="none" dirty="0">
                <a:latin typeface="Arial"/>
                <a:cs typeface="Arial"/>
              </a:rPr>
              <a:t>Cannabinoid</a:t>
            </a:r>
            <a:r>
              <a:rPr sz="1000" i="1" u="none" spc="-35" dirty="0">
                <a:latin typeface="Arial"/>
                <a:cs typeface="Arial"/>
              </a:rPr>
              <a:t> </a:t>
            </a:r>
            <a:r>
              <a:rPr sz="1000" i="1" u="none" spc="-10" dirty="0">
                <a:latin typeface="Arial"/>
                <a:cs typeface="Arial"/>
              </a:rPr>
              <a:t>Research</a:t>
            </a:r>
            <a:r>
              <a:rPr sz="1000" u="none" spc="-10" dirty="0">
                <a:latin typeface="Arial"/>
                <a:cs typeface="Arial"/>
              </a:rPr>
              <a:t>.</a:t>
            </a:r>
            <a:endParaRPr sz="1000">
              <a:latin typeface="Arial"/>
              <a:cs typeface="Arial"/>
            </a:endParaRPr>
          </a:p>
          <a:p>
            <a:pPr marL="12700" marR="97790">
              <a:lnSpc>
                <a:spcPts val="1100"/>
              </a:lnSpc>
              <a:spcBef>
                <a:spcPts val="905"/>
              </a:spcBef>
            </a:pPr>
            <a:r>
              <a:rPr sz="1000" b="1" dirty="0">
                <a:latin typeface="Arial"/>
                <a:cs typeface="Arial"/>
              </a:rPr>
              <a:t>Rossheim,</a:t>
            </a:r>
            <a:r>
              <a:rPr sz="1000" b="1" spc="-30" dirty="0">
                <a:latin typeface="Arial"/>
                <a:cs typeface="Arial"/>
              </a:rPr>
              <a:t> </a:t>
            </a:r>
            <a:r>
              <a:rPr sz="1000" b="1" dirty="0">
                <a:latin typeface="Arial"/>
                <a:cs typeface="Arial"/>
              </a:rPr>
              <a:t>M.E.</a:t>
            </a:r>
            <a:r>
              <a:rPr sz="1000" dirty="0">
                <a:latin typeface="Arial"/>
                <a:cs typeface="Arial"/>
              </a:rPr>
              <a:t>,</a:t>
            </a:r>
            <a:r>
              <a:rPr sz="1000" spc="-25" dirty="0">
                <a:latin typeface="Arial"/>
                <a:cs typeface="Arial"/>
              </a:rPr>
              <a:t> </a:t>
            </a:r>
            <a:r>
              <a:rPr sz="1000" u="sng" dirty="0">
                <a:uFill>
                  <a:solidFill>
                    <a:srgbClr val="000000"/>
                  </a:solidFill>
                </a:uFill>
                <a:latin typeface="Arial"/>
                <a:cs typeface="Arial"/>
              </a:rPr>
              <a:t>LoParco,</a:t>
            </a:r>
            <a:r>
              <a:rPr sz="1000" u="sng" spc="-25" dirty="0">
                <a:uFill>
                  <a:solidFill>
                    <a:srgbClr val="000000"/>
                  </a:solidFill>
                </a:uFill>
                <a:latin typeface="Arial"/>
                <a:cs typeface="Arial"/>
              </a:rPr>
              <a:t> </a:t>
            </a:r>
            <a:r>
              <a:rPr sz="1000" u="sng" dirty="0">
                <a:uFill>
                  <a:solidFill>
                    <a:srgbClr val="000000"/>
                  </a:solidFill>
                </a:uFill>
                <a:latin typeface="Arial"/>
                <a:cs typeface="Arial"/>
              </a:rPr>
              <a:t>C.</a:t>
            </a:r>
            <a:r>
              <a:rPr sz="1000" u="none" dirty="0">
                <a:latin typeface="Arial"/>
                <a:cs typeface="Arial"/>
              </a:rPr>
              <a:t>,</a:t>
            </a:r>
            <a:r>
              <a:rPr sz="1000" u="none" spc="-25" dirty="0">
                <a:latin typeface="Arial"/>
                <a:cs typeface="Arial"/>
              </a:rPr>
              <a:t> </a:t>
            </a:r>
            <a:r>
              <a:rPr sz="1000" u="none" dirty="0">
                <a:latin typeface="Arial"/>
                <a:cs typeface="Arial"/>
              </a:rPr>
              <a:t>Henry,</a:t>
            </a:r>
            <a:r>
              <a:rPr sz="1000" u="none" spc="-25" dirty="0">
                <a:latin typeface="Arial"/>
                <a:cs typeface="Arial"/>
              </a:rPr>
              <a:t> </a:t>
            </a:r>
            <a:r>
              <a:rPr sz="1000" u="none" dirty="0">
                <a:latin typeface="Arial"/>
                <a:cs typeface="Arial"/>
              </a:rPr>
              <a:t>D.,</a:t>
            </a:r>
            <a:r>
              <a:rPr sz="1000" u="none" spc="-25" dirty="0">
                <a:latin typeface="Arial"/>
                <a:cs typeface="Arial"/>
              </a:rPr>
              <a:t> </a:t>
            </a:r>
            <a:r>
              <a:rPr sz="1000" u="none" dirty="0">
                <a:latin typeface="Arial"/>
                <a:cs typeface="Arial"/>
              </a:rPr>
              <a:t>Trangenstein,</a:t>
            </a:r>
            <a:r>
              <a:rPr sz="1000" u="none" spc="-25" dirty="0">
                <a:latin typeface="Arial"/>
                <a:cs typeface="Arial"/>
              </a:rPr>
              <a:t> </a:t>
            </a:r>
            <a:r>
              <a:rPr sz="1000" u="none" dirty="0">
                <a:latin typeface="Arial"/>
                <a:cs typeface="Arial"/>
              </a:rPr>
              <a:t>P.J.,</a:t>
            </a:r>
            <a:r>
              <a:rPr sz="1000" u="none" spc="-25" dirty="0">
                <a:latin typeface="Arial"/>
                <a:cs typeface="Arial"/>
              </a:rPr>
              <a:t> </a:t>
            </a:r>
            <a:r>
              <a:rPr sz="1000" u="none" dirty="0">
                <a:latin typeface="Arial"/>
                <a:cs typeface="Arial"/>
              </a:rPr>
              <a:t>&amp;</a:t>
            </a:r>
            <a:r>
              <a:rPr sz="1000" u="none" spc="-25" dirty="0">
                <a:latin typeface="Arial"/>
                <a:cs typeface="Arial"/>
              </a:rPr>
              <a:t> </a:t>
            </a:r>
            <a:r>
              <a:rPr sz="1000" u="none" dirty="0">
                <a:latin typeface="Arial"/>
                <a:cs typeface="Arial"/>
              </a:rPr>
              <a:t>Walters,</a:t>
            </a:r>
            <a:r>
              <a:rPr sz="1000" u="none" spc="-25" dirty="0">
                <a:latin typeface="Arial"/>
                <a:cs typeface="Arial"/>
              </a:rPr>
              <a:t> </a:t>
            </a:r>
            <a:r>
              <a:rPr sz="1000" u="none" dirty="0">
                <a:latin typeface="Arial"/>
                <a:cs typeface="Arial"/>
              </a:rPr>
              <a:t>S.T.</a:t>
            </a:r>
            <a:r>
              <a:rPr sz="1000" u="none" spc="-25" dirty="0">
                <a:latin typeface="Arial"/>
                <a:cs typeface="Arial"/>
              </a:rPr>
              <a:t> </a:t>
            </a:r>
            <a:r>
              <a:rPr sz="1000" u="none" dirty="0">
                <a:latin typeface="Arial"/>
                <a:cs typeface="Arial"/>
              </a:rPr>
              <a:t>(2023).</a:t>
            </a:r>
            <a:r>
              <a:rPr sz="1000" u="none" spc="-25" dirty="0">
                <a:latin typeface="Arial"/>
                <a:cs typeface="Arial"/>
              </a:rPr>
              <a:t> </a:t>
            </a:r>
            <a:r>
              <a:rPr sz="1000" u="none" spc="-10" dirty="0">
                <a:latin typeface="Arial"/>
                <a:cs typeface="Arial"/>
              </a:rPr>
              <a:t>Delta-</a:t>
            </a:r>
            <a:r>
              <a:rPr sz="1000" u="none" dirty="0">
                <a:latin typeface="Arial"/>
                <a:cs typeface="Arial"/>
              </a:rPr>
              <a:t>8,</a:t>
            </a:r>
            <a:r>
              <a:rPr sz="1000" u="none" spc="-25" dirty="0">
                <a:latin typeface="Arial"/>
                <a:cs typeface="Arial"/>
              </a:rPr>
              <a:t> </a:t>
            </a:r>
            <a:r>
              <a:rPr sz="1000" u="none" spc="-10" dirty="0">
                <a:latin typeface="Arial"/>
                <a:cs typeface="Arial"/>
              </a:rPr>
              <a:t>Delta-</a:t>
            </a:r>
            <a:r>
              <a:rPr sz="1000" u="none" dirty="0">
                <a:latin typeface="Arial"/>
                <a:cs typeface="Arial"/>
              </a:rPr>
              <a:t>10,</a:t>
            </a:r>
            <a:r>
              <a:rPr sz="1000" u="none" spc="-30" dirty="0">
                <a:latin typeface="Arial"/>
                <a:cs typeface="Arial"/>
              </a:rPr>
              <a:t> </a:t>
            </a:r>
            <a:r>
              <a:rPr sz="1000" u="none" dirty="0">
                <a:latin typeface="Arial"/>
                <a:cs typeface="Arial"/>
              </a:rPr>
              <a:t>HHC,</a:t>
            </a:r>
            <a:r>
              <a:rPr sz="1000" u="none" spc="-25" dirty="0">
                <a:latin typeface="Arial"/>
                <a:cs typeface="Arial"/>
              </a:rPr>
              <a:t> </a:t>
            </a:r>
            <a:r>
              <a:rPr sz="1000" u="none" spc="-10" dirty="0">
                <a:latin typeface="Arial"/>
                <a:cs typeface="Arial"/>
              </a:rPr>
              <a:t>THC-</a:t>
            </a:r>
            <a:r>
              <a:rPr sz="1000" u="none" dirty="0">
                <a:latin typeface="Arial"/>
                <a:cs typeface="Arial"/>
              </a:rPr>
              <a:t>O,</a:t>
            </a:r>
            <a:r>
              <a:rPr sz="1000" u="none" spc="-25" dirty="0">
                <a:latin typeface="Arial"/>
                <a:cs typeface="Arial"/>
              </a:rPr>
              <a:t> </a:t>
            </a:r>
            <a:r>
              <a:rPr sz="1000" u="none" dirty="0">
                <a:latin typeface="Arial"/>
                <a:cs typeface="Arial"/>
              </a:rPr>
              <a:t>THCP,</a:t>
            </a:r>
            <a:r>
              <a:rPr sz="1000" u="none" spc="-25" dirty="0">
                <a:latin typeface="Arial"/>
                <a:cs typeface="Arial"/>
              </a:rPr>
              <a:t> </a:t>
            </a:r>
            <a:r>
              <a:rPr sz="1000" u="none" dirty="0">
                <a:latin typeface="Arial"/>
                <a:cs typeface="Arial"/>
              </a:rPr>
              <a:t>and</a:t>
            </a:r>
            <a:r>
              <a:rPr sz="1000" u="none" spc="-25" dirty="0">
                <a:latin typeface="Arial"/>
                <a:cs typeface="Arial"/>
              </a:rPr>
              <a:t> </a:t>
            </a:r>
            <a:r>
              <a:rPr sz="1000" u="none" dirty="0">
                <a:latin typeface="Arial"/>
                <a:cs typeface="Arial"/>
              </a:rPr>
              <a:t>THCV:</a:t>
            </a:r>
            <a:r>
              <a:rPr sz="1000" u="none" spc="-25" dirty="0">
                <a:latin typeface="Arial"/>
                <a:cs typeface="Arial"/>
              </a:rPr>
              <a:t> </a:t>
            </a:r>
            <a:r>
              <a:rPr sz="1000" u="none" dirty="0">
                <a:latin typeface="Arial"/>
                <a:cs typeface="Arial"/>
              </a:rPr>
              <a:t>What</a:t>
            </a:r>
            <a:r>
              <a:rPr sz="1000" u="none" spc="-25" dirty="0">
                <a:latin typeface="Arial"/>
                <a:cs typeface="Arial"/>
              </a:rPr>
              <a:t> </a:t>
            </a:r>
            <a:r>
              <a:rPr sz="1000" u="none" dirty="0">
                <a:latin typeface="Arial"/>
                <a:cs typeface="Arial"/>
              </a:rPr>
              <a:t>should</a:t>
            </a:r>
            <a:r>
              <a:rPr sz="1000" u="none" spc="-25" dirty="0">
                <a:latin typeface="Arial"/>
                <a:cs typeface="Arial"/>
              </a:rPr>
              <a:t> </a:t>
            </a:r>
            <a:r>
              <a:rPr sz="1000" u="none" dirty="0">
                <a:latin typeface="Arial"/>
                <a:cs typeface="Arial"/>
              </a:rPr>
              <a:t>we</a:t>
            </a:r>
            <a:r>
              <a:rPr sz="1000" u="none" spc="-25" dirty="0">
                <a:latin typeface="Arial"/>
                <a:cs typeface="Arial"/>
              </a:rPr>
              <a:t> </a:t>
            </a:r>
            <a:r>
              <a:rPr sz="1000" u="none" dirty="0">
                <a:latin typeface="Arial"/>
                <a:cs typeface="Arial"/>
              </a:rPr>
              <a:t>call</a:t>
            </a:r>
            <a:r>
              <a:rPr sz="1000" u="none" spc="-15" dirty="0">
                <a:latin typeface="Arial"/>
                <a:cs typeface="Arial"/>
              </a:rPr>
              <a:t> </a:t>
            </a:r>
            <a:r>
              <a:rPr sz="1000" u="none" dirty="0">
                <a:latin typeface="Arial"/>
                <a:cs typeface="Arial"/>
              </a:rPr>
              <a:t>these</a:t>
            </a:r>
            <a:r>
              <a:rPr sz="1000" u="none" spc="-25" dirty="0">
                <a:latin typeface="Arial"/>
                <a:cs typeface="Arial"/>
              </a:rPr>
              <a:t> </a:t>
            </a:r>
            <a:r>
              <a:rPr sz="1000" u="none" dirty="0">
                <a:latin typeface="Arial"/>
                <a:cs typeface="Arial"/>
              </a:rPr>
              <a:t>products?</a:t>
            </a:r>
            <a:r>
              <a:rPr sz="1000" u="none" spc="-30" dirty="0">
                <a:latin typeface="Arial"/>
                <a:cs typeface="Arial"/>
              </a:rPr>
              <a:t> </a:t>
            </a:r>
            <a:r>
              <a:rPr sz="1000" i="1" u="none" dirty="0">
                <a:latin typeface="Arial"/>
                <a:cs typeface="Arial"/>
              </a:rPr>
              <a:t>Journal</a:t>
            </a:r>
            <a:r>
              <a:rPr sz="1000" i="1" u="none" spc="-15" dirty="0">
                <a:latin typeface="Arial"/>
                <a:cs typeface="Arial"/>
              </a:rPr>
              <a:t> </a:t>
            </a:r>
            <a:r>
              <a:rPr sz="1000" i="1" u="none" dirty="0">
                <a:latin typeface="Arial"/>
                <a:cs typeface="Arial"/>
              </a:rPr>
              <a:t>of</a:t>
            </a:r>
            <a:r>
              <a:rPr sz="1000" i="1" u="none" spc="-25" dirty="0">
                <a:latin typeface="Arial"/>
                <a:cs typeface="Arial"/>
              </a:rPr>
              <a:t> </a:t>
            </a:r>
            <a:r>
              <a:rPr sz="1000" i="1" u="none" dirty="0">
                <a:latin typeface="Arial"/>
                <a:cs typeface="Arial"/>
              </a:rPr>
              <a:t>Studies</a:t>
            </a:r>
            <a:r>
              <a:rPr sz="1000" i="1" u="none" spc="-20" dirty="0">
                <a:latin typeface="Arial"/>
                <a:cs typeface="Arial"/>
              </a:rPr>
              <a:t> </a:t>
            </a:r>
            <a:r>
              <a:rPr sz="1000" i="1" u="none" spc="-25" dirty="0">
                <a:latin typeface="Arial"/>
                <a:cs typeface="Arial"/>
              </a:rPr>
              <a:t>on </a:t>
            </a:r>
            <a:r>
              <a:rPr sz="1000" i="1" u="none" dirty="0">
                <a:latin typeface="Arial"/>
                <a:cs typeface="Arial"/>
              </a:rPr>
              <a:t>Alcohol and</a:t>
            </a:r>
            <a:r>
              <a:rPr sz="1000" i="1" u="none" spc="-5" dirty="0">
                <a:latin typeface="Arial"/>
                <a:cs typeface="Arial"/>
              </a:rPr>
              <a:t> </a:t>
            </a:r>
            <a:r>
              <a:rPr sz="1000" i="1" u="none" dirty="0">
                <a:latin typeface="Arial"/>
                <a:cs typeface="Arial"/>
              </a:rPr>
              <a:t>Drugs.</a:t>
            </a:r>
            <a:r>
              <a:rPr sz="1000" i="1" u="none" spc="-10" dirty="0">
                <a:latin typeface="Arial"/>
                <a:cs typeface="Arial"/>
              </a:rPr>
              <a:t> </a:t>
            </a:r>
            <a:r>
              <a:rPr sz="1000" u="none" dirty="0">
                <a:latin typeface="Arial"/>
                <a:cs typeface="Arial"/>
              </a:rPr>
              <a:t>doi:</a:t>
            </a:r>
            <a:r>
              <a:rPr sz="1000" u="none" spc="-5" dirty="0">
                <a:latin typeface="Arial"/>
                <a:cs typeface="Arial"/>
              </a:rPr>
              <a:t> </a:t>
            </a:r>
            <a:r>
              <a:rPr sz="1000" u="none" spc="-10" dirty="0">
                <a:latin typeface="Arial"/>
                <a:cs typeface="Arial"/>
              </a:rPr>
              <a:t>10.15288/jsad.23-00008</a:t>
            </a:r>
            <a:endParaRPr sz="1000">
              <a:latin typeface="Arial"/>
              <a:cs typeface="Arial"/>
            </a:endParaRPr>
          </a:p>
          <a:p>
            <a:pPr marL="12700" marR="102870">
              <a:lnSpc>
                <a:spcPts val="1100"/>
              </a:lnSpc>
              <a:spcBef>
                <a:spcPts val="800"/>
              </a:spcBef>
            </a:pPr>
            <a:r>
              <a:rPr sz="1000" b="1" dirty="0">
                <a:latin typeface="Arial"/>
                <a:cs typeface="Arial"/>
              </a:rPr>
              <a:t>Rossheim,</a:t>
            </a:r>
            <a:r>
              <a:rPr sz="1000" b="1" spc="-30" dirty="0">
                <a:latin typeface="Arial"/>
                <a:cs typeface="Arial"/>
              </a:rPr>
              <a:t> </a:t>
            </a:r>
            <a:r>
              <a:rPr sz="1000" b="1" dirty="0">
                <a:latin typeface="Arial"/>
                <a:cs typeface="Arial"/>
              </a:rPr>
              <a:t>M.E.</a:t>
            </a:r>
            <a:r>
              <a:rPr sz="1000" b="1" spc="-25" dirty="0">
                <a:latin typeface="Arial"/>
                <a:cs typeface="Arial"/>
              </a:rPr>
              <a:t> </a:t>
            </a: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Walker,</a:t>
            </a:r>
            <a:r>
              <a:rPr sz="1000" u="sng" spc="-30" dirty="0">
                <a:uFill>
                  <a:solidFill>
                    <a:srgbClr val="000000"/>
                  </a:solidFill>
                </a:uFill>
                <a:latin typeface="Arial"/>
                <a:cs typeface="Arial"/>
              </a:rPr>
              <a:t> </a:t>
            </a:r>
            <a:r>
              <a:rPr sz="1000" u="sng" dirty="0">
                <a:uFill>
                  <a:solidFill>
                    <a:srgbClr val="000000"/>
                  </a:solidFill>
                </a:uFill>
                <a:latin typeface="Arial"/>
                <a:cs typeface="Arial"/>
              </a:rPr>
              <a:t>A.</a:t>
            </a:r>
            <a:r>
              <a:rPr sz="1000" u="none" dirty="0">
                <a:latin typeface="Arial"/>
                <a:cs typeface="Arial"/>
              </a:rPr>
              <a:t>,</a:t>
            </a:r>
            <a:r>
              <a:rPr sz="1000" u="none" spc="-30" dirty="0">
                <a:latin typeface="Arial"/>
                <a:cs typeface="Arial"/>
              </a:rPr>
              <a:t> </a:t>
            </a:r>
            <a:r>
              <a:rPr sz="1000" u="none" dirty="0">
                <a:latin typeface="Arial"/>
                <a:cs typeface="Arial"/>
              </a:rPr>
              <a:t>Livingston,</a:t>
            </a:r>
            <a:r>
              <a:rPr sz="1000" u="none" spc="-30" dirty="0">
                <a:latin typeface="Arial"/>
                <a:cs typeface="Arial"/>
              </a:rPr>
              <a:t> </a:t>
            </a:r>
            <a:r>
              <a:rPr sz="1000" u="none" dirty="0">
                <a:latin typeface="Arial"/>
                <a:cs typeface="Arial"/>
              </a:rPr>
              <a:t>M.D.,</a:t>
            </a:r>
            <a:r>
              <a:rPr sz="1000" u="none" spc="-30" dirty="0">
                <a:latin typeface="Arial"/>
                <a:cs typeface="Arial"/>
              </a:rPr>
              <a:t> </a:t>
            </a:r>
            <a:r>
              <a:rPr sz="1000" u="none" dirty="0">
                <a:latin typeface="Arial"/>
                <a:cs typeface="Arial"/>
              </a:rPr>
              <a:t>Trangenstein,</a:t>
            </a:r>
            <a:r>
              <a:rPr sz="1000" u="none" spc="-30" dirty="0">
                <a:latin typeface="Arial"/>
                <a:cs typeface="Arial"/>
              </a:rPr>
              <a:t> </a:t>
            </a:r>
            <a:r>
              <a:rPr sz="1000" u="none" dirty="0">
                <a:latin typeface="Arial"/>
                <a:cs typeface="Arial"/>
              </a:rPr>
              <a:t>P.J.,</a:t>
            </a:r>
            <a:r>
              <a:rPr sz="1000" u="none" spc="-25" dirty="0">
                <a:latin typeface="Arial"/>
                <a:cs typeface="Arial"/>
              </a:rPr>
              <a:t> </a:t>
            </a:r>
            <a:r>
              <a:rPr sz="1000" u="sng" dirty="0">
                <a:uFill>
                  <a:solidFill>
                    <a:srgbClr val="000000"/>
                  </a:solidFill>
                </a:uFill>
                <a:latin typeface="Arial"/>
                <a:cs typeface="Arial"/>
              </a:rPr>
              <a:t>Olsson,</a:t>
            </a:r>
            <a:r>
              <a:rPr sz="1000" u="sng" spc="-30" dirty="0">
                <a:uFill>
                  <a:solidFill>
                    <a:srgbClr val="000000"/>
                  </a:solidFill>
                </a:uFill>
                <a:latin typeface="Arial"/>
                <a:cs typeface="Arial"/>
              </a:rPr>
              <a:t> </a:t>
            </a:r>
            <a:r>
              <a:rPr sz="1000" u="sng" dirty="0">
                <a:uFill>
                  <a:solidFill>
                    <a:srgbClr val="000000"/>
                  </a:solidFill>
                </a:uFill>
                <a:latin typeface="Arial"/>
                <a:cs typeface="Arial"/>
              </a:rPr>
              <a:t>S.</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McDonald,</a:t>
            </a:r>
            <a:r>
              <a:rPr sz="1000" u="sng" spc="-30" dirty="0">
                <a:uFill>
                  <a:solidFill>
                    <a:srgbClr val="000000"/>
                  </a:solidFill>
                </a:uFill>
                <a:latin typeface="Arial"/>
                <a:cs typeface="Arial"/>
              </a:rPr>
              <a:t> </a:t>
            </a:r>
            <a:r>
              <a:rPr sz="1000" u="sng" dirty="0">
                <a:uFill>
                  <a:solidFill>
                    <a:srgbClr val="000000"/>
                  </a:solidFill>
                </a:uFill>
                <a:latin typeface="Arial"/>
                <a:cs typeface="Arial"/>
              </a:rPr>
              <a:t>K.K.</a:t>
            </a:r>
            <a:r>
              <a:rPr sz="1000" u="none" dirty="0">
                <a:latin typeface="Arial"/>
                <a:cs typeface="Arial"/>
              </a:rPr>
              <a:t>,</a:t>
            </a:r>
            <a:r>
              <a:rPr sz="1000" u="none" spc="-30" dirty="0">
                <a:latin typeface="Arial"/>
                <a:cs typeface="Arial"/>
              </a:rPr>
              <a:t> </a:t>
            </a:r>
            <a:r>
              <a:rPr sz="1000" u="none" dirty="0">
                <a:latin typeface="Arial"/>
                <a:cs typeface="Arial"/>
              </a:rPr>
              <a:t>Yockey,</a:t>
            </a:r>
            <a:r>
              <a:rPr sz="1000" u="none" spc="-30" dirty="0">
                <a:latin typeface="Arial"/>
                <a:cs typeface="Arial"/>
              </a:rPr>
              <a:t> </a:t>
            </a:r>
            <a:r>
              <a:rPr sz="1000" u="none" dirty="0">
                <a:latin typeface="Arial"/>
                <a:cs typeface="Arial"/>
              </a:rPr>
              <a:t>R.A.,</a:t>
            </a:r>
            <a:r>
              <a:rPr sz="1000" u="none" spc="-25" dirty="0">
                <a:latin typeface="Arial"/>
                <a:cs typeface="Arial"/>
              </a:rPr>
              <a:t> </a:t>
            </a:r>
            <a:r>
              <a:rPr sz="1000" u="none" spc="-10" dirty="0">
                <a:latin typeface="Arial"/>
                <a:cs typeface="Arial"/>
              </a:rPr>
              <a:t>Luningham,</a:t>
            </a:r>
            <a:r>
              <a:rPr sz="1000" u="none" spc="-30" dirty="0">
                <a:latin typeface="Arial"/>
                <a:cs typeface="Arial"/>
              </a:rPr>
              <a:t> </a:t>
            </a:r>
            <a:r>
              <a:rPr sz="1000" u="none" dirty="0">
                <a:latin typeface="Arial"/>
                <a:cs typeface="Arial"/>
              </a:rPr>
              <a:t>J.M.,</a:t>
            </a:r>
            <a:r>
              <a:rPr sz="1000" u="none" spc="-30" dirty="0">
                <a:latin typeface="Arial"/>
                <a:cs typeface="Arial"/>
              </a:rPr>
              <a:t> </a:t>
            </a:r>
            <a:r>
              <a:rPr sz="1000" u="none" dirty="0">
                <a:latin typeface="Arial"/>
                <a:cs typeface="Arial"/>
              </a:rPr>
              <a:t>Kong,</a:t>
            </a:r>
            <a:r>
              <a:rPr sz="1000" u="none" spc="-30" dirty="0">
                <a:latin typeface="Arial"/>
                <a:cs typeface="Arial"/>
              </a:rPr>
              <a:t> </a:t>
            </a:r>
            <a:r>
              <a:rPr sz="1000" u="none" dirty="0">
                <a:latin typeface="Arial"/>
                <a:cs typeface="Arial"/>
              </a:rPr>
              <a:t>A.Y.,</a:t>
            </a:r>
            <a:r>
              <a:rPr sz="1000" u="none" spc="-25" dirty="0">
                <a:latin typeface="Arial"/>
                <a:cs typeface="Arial"/>
              </a:rPr>
              <a:t> </a:t>
            </a:r>
            <a:r>
              <a:rPr sz="1000" u="none" dirty="0">
                <a:latin typeface="Arial"/>
                <a:cs typeface="Arial"/>
              </a:rPr>
              <a:t>Henry,</a:t>
            </a:r>
            <a:r>
              <a:rPr sz="1000" u="none" spc="-30" dirty="0">
                <a:latin typeface="Arial"/>
                <a:cs typeface="Arial"/>
              </a:rPr>
              <a:t> </a:t>
            </a:r>
            <a:r>
              <a:rPr sz="1000" u="none" dirty="0">
                <a:latin typeface="Arial"/>
                <a:cs typeface="Arial"/>
              </a:rPr>
              <a:t>D.,</a:t>
            </a:r>
            <a:r>
              <a:rPr sz="1000" u="none" spc="-30" dirty="0">
                <a:latin typeface="Arial"/>
                <a:cs typeface="Arial"/>
              </a:rPr>
              <a:t> </a:t>
            </a:r>
            <a:r>
              <a:rPr sz="1000" u="none" dirty="0">
                <a:latin typeface="Arial"/>
                <a:cs typeface="Arial"/>
              </a:rPr>
              <a:t>Walters,</a:t>
            </a:r>
            <a:r>
              <a:rPr sz="1000" u="none" spc="-30" dirty="0">
                <a:latin typeface="Arial"/>
                <a:cs typeface="Arial"/>
              </a:rPr>
              <a:t> </a:t>
            </a:r>
            <a:r>
              <a:rPr sz="1000" u="none" dirty="0">
                <a:latin typeface="Arial"/>
                <a:cs typeface="Arial"/>
              </a:rPr>
              <a:t>S.T.,</a:t>
            </a:r>
            <a:r>
              <a:rPr sz="1000" u="none" spc="-30" dirty="0">
                <a:latin typeface="Arial"/>
                <a:cs typeface="Arial"/>
              </a:rPr>
              <a:t> </a:t>
            </a:r>
            <a:r>
              <a:rPr sz="1000" u="none" dirty="0">
                <a:latin typeface="Arial"/>
                <a:cs typeface="Arial"/>
              </a:rPr>
              <a:t>Thombs,</a:t>
            </a:r>
            <a:r>
              <a:rPr sz="1000" u="none" spc="-30" dirty="0">
                <a:latin typeface="Arial"/>
                <a:cs typeface="Arial"/>
              </a:rPr>
              <a:t> </a:t>
            </a:r>
            <a:r>
              <a:rPr sz="1000" u="none" dirty="0">
                <a:latin typeface="Arial"/>
                <a:cs typeface="Arial"/>
              </a:rPr>
              <a:t>D.L.,</a:t>
            </a:r>
            <a:r>
              <a:rPr sz="1000" u="none" spc="-30" dirty="0">
                <a:latin typeface="Arial"/>
                <a:cs typeface="Arial"/>
              </a:rPr>
              <a:t> </a:t>
            </a:r>
            <a:r>
              <a:rPr sz="1000" u="none" spc="-50" dirty="0">
                <a:latin typeface="Arial"/>
                <a:cs typeface="Arial"/>
              </a:rPr>
              <a:t>&amp; </a:t>
            </a:r>
            <a:r>
              <a:rPr sz="1000" u="none" dirty="0">
                <a:latin typeface="Arial"/>
                <a:cs typeface="Arial"/>
              </a:rPr>
              <a:t>Jernigan,</a:t>
            </a:r>
            <a:r>
              <a:rPr sz="1000" u="none" spc="-45" dirty="0">
                <a:latin typeface="Arial"/>
                <a:cs typeface="Arial"/>
              </a:rPr>
              <a:t> </a:t>
            </a:r>
            <a:r>
              <a:rPr sz="1000" u="none" dirty="0">
                <a:latin typeface="Arial"/>
                <a:cs typeface="Arial"/>
              </a:rPr>
              <a:t>D.H.</a:t>
            </a:r>
            <a:r>
              <a:rPr sz="1000" u="none" spc="-35" dirty="0">
                <a:latin typeface="Arial"/>
                <a:cs typeface="Arial"/>
              </a:rPr>
              <a:t> </a:t>
            </a:r>
            <a:r>
              <a:rPr sz="1000" u="none" dirty="0">
                <a:latin typeface="Arial"/>
                <a:cs typeface="Arial"/>
              </a:rPr>
              <a:t>(2022).</a:t>
            </a:r>
            <a:r>
              <a:rPr sz="1000" u="none" spc="-35" dirty="0">
                <a:latin typeface="Arial"/>
                <a:cs typeface="Arial"/>
              </a:rPr>
              <a:t> </a:t>
            </a:r>
            <a:r>
              <a:rPr sz="1000" u="none" spc="-10" dirty="0">
                <a:latin typeface="Arial"/>
                <a:cs typeface="Arial"/>
              </a:rPr>
              <a:t>Delta-</a:t>
            </a:r>
            <a:r>
              <a:rPr sz="1000" u="none" dirty="0">
                <a:latin typeface="Arial"/>
                <a:cs typeface="Arial"/>
              </a:rPr>
              <a:t>8</a:t>
            </a:r>
            <a:r>
              <a:rPr sz="1000" u="none" spc="-35" dirty="0">
                <a:latin typeface="Arial"/>
                <a:cs typeface="Arial"/>
              </a:rPr>
              <a:t> </a:t>
            </a:r>
            <a:r>
              <a:rPr sz="1000" u="none" dirty="0">
                <a:latin typeface="Arial"/>
                <a:cs typeface="Arial"/>
              </a:rPr>
              <a:t>THC</a:t>
            </a:r>
            <a:r>
              <a:rPr sz="1000" u="none" spc="-25" dirty="0">
                <a:latin typeface="Arial"/>
                <a:cs typeface="Arial"/>
              </a:rPr>
              <a:t> </a:t>
            </a:r>
            <a:r>
              <a:rPr sz="1000" u="none" dirty="0">
                <a:latin typeface="Arial"/>
                <a:cs typeface="Arial"/>
              </a:rPr>
              <a:t>Retail</a:t>
            </a:r>
            <a:r>
              <a:rPr sz="1000" u="none" spc="-30" dirty="0">
                <a:latin typeface="Arial"/>
                <a:cs typeface="Arial"/>
              </a:rPr>
              <a:t> </a:t>
            </a:r>
            <a:r>
              <a:rPr sz="1000" u="none" dirty="0">
                <a:latin typeface="Arial"/>
                <a:cs typeface="Arial"/>
              </a:rPr>
              <a:t>Availability,</a:t>
            </a:r>
            <a:r>
              <a:rPr sz="1000" u="none" spc="-35" dirty="0">
                <a:latin typeface="Arial"/>
                <a:cs typeface="Arial"/>
              </a:rPr>
              <a:t> </a:t>
            </a:r>
            <a:r>
              <a:rPr sz="1000" u="none" dirty="0">
                <a:latin typeface="Arial"/>
                <a:cs typeface="Arial"/>
              </a:rPr>
              <a:t>Price,</a:t>
            </a:r>
            <a:r>
              <a:rPr sz="1000" u="none" spc="-35" dirty="0">
                <a:latin typeface="Arial"/>
                <a:cs typeface="Arial"/>
              </a:rPr>
              <a:t> </a:t>
            </a:r>
            <a:r>
              <a:rPr sz="1000" u="none" dirty="0">
                <a:latin typeface="Arial"/>
                <a:cs typeface="Arial"/>
              </a:rPr>
              <a:t>and</a:t>
            </a:r>
            <a:r>
              <a:rPr sz="1000" u="none" spc="-35" dirty="0">
                <a:latin typeface="Arial"/>
                <a:cs typeface="Arial"/>
              </a:rPr>
              <a:t> </a:t>
            </a:r>
            <a:r>
              <a:rPr sz="1000" u="none" dirty="0">
                <a:latin typeface="Arial"/>
                <a:cs typeface="Arial"/>
              </a:rPr>
              <a:t>Minimum</a:t>
            </a:r>
            <a:r>
              <a:rPr sz="1000" u="none" spc="-25" dirty="0">
                <a:latin typeface="Arial"/>
                <a:cs typeface="Arial"/>
              </a:rPr>
              <a:t> </a:t>
            </a:r>
            <a:r>
              <a:rPr sz="1000" u="none" dirty="0">
                <a:latin typeface="Arial"/>
                <a:cs typeface="Arial"/>
              </a:rPr>
              <a:t>Purchase</a:t>
            </a:r>
            <a:r>
              <a:rPr sz="1000" u="none" spc="-35" dirty="0">
                <a:latin typeface="Arial"/>
                <a:cs typeface="Arial"/>
              </a:rPr>
              <a:t> </a:t>
            </a:r>
            <a:r>
              <a:rPr sz="1000" u="none" dirty="0">
                <a:latin typeface="Arial"/>
                <a:cs typeface="Arial"/>
              </a:rPr>
              <a:t>Age.</a:t>
            </a:r>
            <a:r>
              <a:rPr sz="1000" u="none" spc="-35" dirty="0">
                <a:latin typeface="Arial"/>
                <a:cs typeface="Arial"/>
              </a:rPr>
              <a:t> </a:t>
            </a:r>
            <a:r>
              <a:rPr sz="1000" i="1" u="none" dirty="0">
                <a:latin typeface="Arial"/>
                <a:cs typeface="Arial"/>
              </a:rPr>
              <a:t>Cannabis</a:t>
            </a:r>
            <a:r>
              <a:rPr sz="1000" i="1" u="none" spc="-30" dirty="0">
                <a:latin typeface="Arial"/>
                <a:cs typeface="Arial"/>
              </a:rPr>
              <a:t> </a:t>
            </a:r>
            <a:r>
              <a:rPr sz="1000" i="1" u="none" dirty="0">
                <a:latin typeface="Arial"/>
                <a:cs typeface="Arial"/>
              </a:rPr>
              <a:t>and</a:t>
            </a:r>
            <a:r>
              <a:rPr sz="1000" i="1" u="none" spc="-35" dirty="0">
                <a:latin typeface="Arial"/>
                <a:cs typeface="Arial"/>
              </a:rPr>
              <a:t> </a:t>
            </a:r>
            <a:r>
              <a:rPr sz="1000" i="1" u="none" dirty="0">
                <a:latin typeface="Arial"/>
                <a:cs typeface="Arial"/>
              </a:rPr>
              <a:t>Cannabinoid</a:t>
            </a:r>
            <a:r>
              <a:rPr sz="1000" i="1" u="none" spc="-35" dirty="0">
                <a:latin typeface="Arial"/>
                <a:cs typeface="Arial"/>
              </a:rPr>
              <a:t> </a:t>
            </a:r>
            <a:r>
              <a:rPr sz="1000" i="1" u="none" dirty="0">
                <a:latin typeface="Arial"/>
                <a:cs typeface="Arial"/>
              </a:rPr>
              <a:t>Research</a:t>
            </a:r>
            <a:r>
              <a:rPr sz="1000" u="none" dirty="0">
                <a:latin typeface="Arial"/>
                <a:cs typeface="Arial"/>
              </a:rPr>
              <a:t>.</a:t>
            </a:r>
            <a:r>
              <a:rPr sz="1000" u="none" spc="-35" dirty="0">
                <a:latin typeface="Arial"/>
                <a:cs typeface="Arial"/>
              </a:rPr>
              <a:t> </a:t>
            </a:r>
            <a:r>
              <a:rPr sz="1000" u="none" dirty="0">
                <a:latin typeface="Arial"/>
                <a:cs typeface="Arial"/>
              </a:rPr>
              <a:t>doi:</a:t>
            </a:r>
            <a:r>
              <a:rPr sz="1000" u="none" spc="-30" dirty="0">
                <a:latin typeface="Arial"/>
                <a:cs typeface="Arial"/>
              </a:rPr>
              <a:t> </a:t>
            </a:r>
            <a:r>
              <a:rPr sz="1000" u="none" spc="-10" dirty="0">
                <a:latin typeface="Arial"/>
                <a:cs typeface="Arial"/>
              </a:rPr>
              <a:t>10.1089/can.2022.0079</a:t>
            </a:r>
            <a:endParaRPr sz="1000">
              <a:latin typeface="Arial"/>
              <a:cs typeface="Arial"/>
            </a:endParaRPr>
          </a:p>
          <a:p>
            <a:pPr marL="12700" marR="423545">
              <a:lnSpc>
                <a:spcPts val="1100"/>
              </a:lnSpc>
              <a:spcBef>
                <a:spcPts val="800"/>
              </a:spcBef>
            </a:pPr>
            <a:r>
              <a:rPr sz="1000" u="sng" dirty="0">
                <a:uFill>
                  <a:solidFill>
                    <a:srgbClr val="000000"/>
                  </a:solidFill>
                </a:uFill>
                <a:latin typeface="Arial"/>
                <a:cs typeface="Arial"/>
              </a:rPr>
              <a:t>LoParco,</a:t>
            </a:r>
            <a:r>
              <a:rPr sz="1000" u="sng" spc="-2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15" dirty="0">
                <a:latin typeface="Arial"/>
                <a:cs typeface="Arial"/>
              </a:rPr>
              <a:t> </a:t>
            </a:r>
            <a:r>
              <a:rPr sz="1000" b="1" u="none" dirty="0">
                <a:latin typeface="Arial"/>
                <a:cs typeface="Arial"/>
              </a:rPr>
              <a:t>Rossheim,</a:t>
            </a:r>
            <a:r>
              <a:rPr sz="1000" b="1" u="none" spc="-20" dirty="0">
                <a:latin typeface="Arial"/>
                <a:cs typeface="Arial"/>
              </a:rPr>
              <a:t> </a:t>
            </a:r>
            <a:r>
              <a:rPr sz="1000" b="1" u="none" dirty="0">
                <a:latin typeface="Arial"/>
                <a:cs typeface="Arial"/>
              </a:rPr>
              <a:t>M.E.</a:t>
            </a:r>
            <a:r>
              <a:rPr sz="1000" u="none" dirty="0">
                <a:latin typeface="Arial"/>
                <a:cs typeface="Arial"/>
              </a:rPr>
              <a:t>,</a:t>
            </a:r>
            <a:r>
              <a:rPr sz="1000" u="none" spc="-15" dirty="0">
                <a:latin typeface="Arial"/>
                <a:cs typeface="Arial"/>
              </a:rPr>
              <a:t> </a:t>
            </a:r>
            <a:r>
              <a:rPr sz="1000" u="none" dirty="0">
                <a:latin typeface="Arial"/>
                <a:cs typeface="Arial"/>
              </a:rPr>
              <a:t>Walters,</a:t>
            </a:r>
            <a:r>
              <a:rPr sz="1000" u="none" spc="-20" dirty="0">
                <a:latin typeface="Arial"/>
                <a:cs typeface="Arial"/>
              </a:rPr>
              <a:t> </a:t>
            </a:r>
            <a:r>
              <a:rPr sz="1000" u="none" dirty="0">
                <a:latin typeface="Arial"/>
                <a:cs typeface="Arial"/>
              </a:rPr>
              <a:t>S.</a:t>
            </a:r>
            <a:r>
              <a:rPr sz="1000" u="none" spc="-15" dirty="0">
                <a:latin typeface="Arial"/>
                <a:cs typeface="Arial"/>
              </a:rPr>
              <a:t> </a:t>
            </a:r>
            <a:r>
              <a:rPr sz="1000" u="none" dirty="0">
                <a:latin typeface="Arial"/>
                <a:cs typeface="Arial"/>
              </a:rPr>
              <a:t>T.,</a:t>
            </a:r>
            <a:r>
              <a:rPr sz="1000" u="none" spc="-15" dirty="0">
                <a:latin typeface="Arial"/>
                <a:cs typeface="Arial"/>
              </a:rPr>
              <a:t> </a:t>
            </a:r>
            <a:r>
              <a:rPr sz="1000" u="none" dirty="0">
                <a:latin typeface="Arial"/>
                <a:cs typeface="Arial"/>
              </a:rPr>
              <a:t>Zhou,</a:t>
            </a:r>
            <a:r>
              <a:rPr sz="1000" u="none" spc="-20" dirty="0">
                <a:latin typeface="Arial"/>
                <a:cs typeface="Arial"/>
              </a:rPr>
              <a:t> </a:t>
            </a:r>
            <a:r>
              <a:rPr sz="1000" u="none" dirty="0">
                <a:latin typeface="Arial"/>
                <a:cs typeface="Arial"/>
              </a:rPr>
              <a:t>Z.,</a:t>
            </a:r>
            <a:r>
              <a:rPr sz="1000" u="none" spc="-15" dirty="0">
                <a:latin typeface="Arial"/>
                <a:cs typeface="Arial"/>
              </a:rPr>
              <a:t> </a:t>
            </a:r>
            <a:r>
              <a:rPr sz="1000" u="none" dirty="0">
                <a:latin typeface="Arial"/>
                <a:cs typeface="Arial"/>
              </a:rPr>
              <a:t>Olsson,</a:t>
            </a:r>
            <a:r>
              <a:rPr sz="1000" u="none" spc="-20" dirty="0">
                <a:latin typeface="Arial"/>
                <a:cs typeface="Arial"/>
              </a:rPr>
              <a:t> </a:t>
            </a:r>
            <a:r>
              <a:rPr sz="1000" u="none" dirty="0">
                <a:latin typeface="Arial"/>
                <a:cs typeface="Arial"/>
              </a:rPr>
              <a:t>S.,</a:t>
            </a:r>
            <a:r>
              <a:rPr sz="1000" u="none" spc="-15" dirty="0">
                <a:latin typeface="Arial"/>
                <a:cs typeface="Arial"/>
              </a:rPr>
              <a:t> </a:t>
            </a:r>
            <a:r>
              <a:rPr sz="1000" u="none" dirty="0">
                <a:latin typeface="Arial"/>
                <a:cs typeface="Arial"/>
              </a:rPr>
              <a:t>&amp;</a:t>
            </a:r>
            <a:r>
              <a:rPr sz="1000" u="none" spc="-15" dirty="0">
                <a:latin typeface="Arial"/>
                <a:cs typeface="Arial"/>
              </a:rPr>
              <a:t> </a:t>
            </a:r>
            <a:r>
              <a:rPr sz="1000" u="none" dirty="0">
                <a:latin typeface="Arial"/>
                <a:cs typeface="Arial"/>
              </a:rPr>
              <a:t>Sussman,</a:t>
            </a:r>
            <a:r>
              <a:rPr sz="1000" u="none" spc="-20" dirty="0">
                <a:latin typeface="Arial"/>
                <a:cs typeface="Arial"/>
              </a:rPr>
              <a:t> </a:t>
            </a:r>
            <a:r>
              <a:rPr sz="1000" u="none" dirty="0">
                <a:latin typeface="Arial"/>
                <a:cs typeface="Arial"/>
              </a:rPr>
              <a:t>S.</a:t>
            </a:r>
            <a:r>
              <a:rPr sz="1000" u="none" spc="-15" dirty="0">
                <a:latin typeface="Arial"/>
                <a:cs typeface="Arial"/>
              </a:rPr>
              <a:t> </a:t>
            </a:r>
            <a:r>
              <a:rPr sz="1000" u="none" dirty="0">
                <a:latin typeface="Arial"/>
                <a:cs typeface="Arial"/>
              </a:rPr>
              <a:t>(2023).</a:t>
            </a:r>
            <a:r>
              <a:rPr sz="1000" u="none" spc="-20" dirty="0">
                <a:latin typeface="Arial"/>
                <a:cs typeface="Arial"/>
              </a:rPr>
              <a:t> </a:t>
            </a:r>
            <a:r>
              <a:rPr sz="1000" u="none" spc="-10" dirty="0">
                <a:latin typeface="Arial"/>
                <a:cs typeface="Arial"/>
              </a:rPr>
              <a:t>Delta-</a:t>
            </a:r>
            <a:r>
              <a:rPr sz="1000" u="none" dirty="0">
                <a:latin typeface="Arial"/>
                <a:cs typeface="Arial"/>
              </a:rPr>
              <a:t>8</a:t>
            </a:r>
            <a:r>
              <a:rPr sz="1000" u="none" spc="-15" dirty="0">
                <a:latin typeface="Arial"/>
                <a:cs typeface="Arial"/>
              </a:rPr>
              <a:t> </a:t>
            </a:r>
            <a:r>
              <a:rPr sz="1000" u="none" spc="-10" dirty="0">
                <a:latin typeface="Arial"/>
                <a:cs typeface="Arial"/>
              </a:rPr>
              <a:t>tetrahydrocannabinol:</a:t>
            </a:r>
            <a:r>
              <a:rPr sz="1000" u="none" spc="-15" dirty="0">
                <a:latin typeface="Arial"/>
                <a:cs typeface="Arial"/>
              </a:rPr>
              <a:t> </a:t>
            </a:r>
            <a:r>
              <a:rPr sz="1000" u="none" dirty="0">
                <a:latin typeface="Arial"/>
                <a:cs typeface="Arial"/>
              </a:rPr>
              <a:t>a</a:t>
            </a:r>
            <a:r>
              <a:rPr sz="1000" u="none" spc="-20" dirty="0">
                <a:latin typeface="Arial"/>
                <a:cs typeface="Arial"/>
              </a:rPr>
              <a:t> </a:t>
            </a:r>
            <a:r>
              <a:rPr sz="1000" u="none" dirty="0">
                <a:latin typeface="Arial"/>
                <a:cs typeface="Arial"/>
              </a:rPr>
              <a:t>scoping</a:t>
            </a:r>
            <a:r>
              <a:rPr sz="1000" u="none" spc="-15" dirty="0">
                <a:latin typeface="Arial"/>
                <a:cs typeface="Arial"/>
              </a:rPr>
              <a:t> </a:t>
            </a:r>
            <a:r>
              <a:rPr sz="1000" u="none" dirty="0">
                <a:latin typeface="Arial"/>
                <a:cs typeface="Arial"/>
              </a:rPr>
              <a:t>review</a:t>
            </a:r>
            <a:r>
              <a:rPr sz="1000" u="none" spc="-10" dirty="0">
                <a:latin typeface="Arial"/>
                <a:cs typeface="Arial"/>
              </a:rPr>
              <a:t> </a:t>
            </a:r>
            <a:r>
              <a:rPr sz="1000" u="none" dirty="0">
                <a:latin typeface="Arial"/>
                <a:cs typeface="Arial"/>
              </a:rPr>
              <a:t>and</a:t>
            </a:r>
            <a:r>
              <a:rPr sz="1000" u="none" spc="-15" dirty="0">
                <a:latin typeface="Arial"/>
                <a:cs typeface="Arial"/>
              </a:rPr>
              <a:t> </a:t>
            </a:r>
            <a:r>
              <a:rPr sz="1000" u="none" dirty="0">
                <a:latin typeface="Arial"/>
                <a:cs typeface="Arial"/>
              </a:rPr>
              <a:t>commentary.</a:t>
            </a:r>
            <a:r>
              <a:rPr sz="1000" u="none" spc="-15" dirty="0">
                <a:latin typeface="Arial"/>
                <a:cs typeface="Arial"/>
              </a:rPr>
              <a:t> </a:t>
            </a:r>
            <a:r>
              <a:rPr sz="1000" i="1" u="none" dirty="0">
                <a:latin typeface="Arial"/>
                <a:cs typeface="Arial"/>
              </a:rPr>
              <a:t>Addiction,</a:t>
            </a:r>
            <a:r>
              <a:rPr sz="1000" i="1" u="none" spc="-15" dirty="0">
                <a:latin typeface="Arial"/>
                <a:cs typeface="Arial"/>
              </a:rPr>
              <a:t> </a:t>
            </a:r>
            <a:r>
              <a:rPr sz="1000" u="none" spc="-10" dirty="0">
                <a:latin typeface="Arial"/>
                <a:cs typeface="Arial"/>
              </a:rPr>
              <a:t>118(6):1011–28.</a:t>
            </a:r>
            <a:r>
              <a:rPr sz="1000" u="none" spc="-15" dirty="0">
                <a:latin typeface="Arial"/>
                <a:cs typeface="Arial"/>
              </a:rPr>
              <a:t> </a:t>
            </a:r>
            <a:r>
              <a:rPr sz="1000" u="none" spc="-20" dirty="0">
                <a:latin typeface="Arial"/>
                <a:cs typeface="Arial"/>
              </a:rPr>
              <a:t>doi: </a:t>
            </a:r>
            <a:r>
              <a:rPr sz="1000" u="none" spc="-10" dirty="0">
                <a:latin typeface="Arial"/>
                <a:cs typeface="Arial"/>
              </a:rPr>
              <a:t>10.1111/add.16142</a:t>
            </a:r>
            <a:endParaRPr sz="1000">
              <a:latin typeface="Arial"/>
              <a:cs typeface="Arial"/>
            </a:endParaRPr>
          </a:p>
          <a:p>
            <a:pPr marL="12700" marR="62865">
              <a:lnSpc>
                <a:spcPts val="1010"/>
              </a:lnSpc>
              <a:spcBef>
                <a:spcPts val="969"/>
              </a:spcBef>
            </a:pPr>
            <a:r>
              <a:rPr sz="1000" u="sng" dirty="0">
                <a:uFill>
                  <a:solidFill>
                    <a:srgbClr val="000000"/>
                  </a:solidFill>
                </a:uFill>
                <a:latin typeface="Arial"/>
                <a:cs typeface="Arial"/>
              </a:rPr>
              <a:t>Walker,</a:t>
            </a:r>
            <a:r>
              <a:rPr sz="1000" u="sng" spc="-30" dirty="0">
                <a:uFill>
                  <a:solidFill>
                    <a:srgbClr val="000000"/>
                  </a:solidFill>
                </a:uFill>
                <a:latin typeface="Arial"/>
                <a:cs typeface="Arial"/>
              </a:rPr>
              <a:t> </a:t>
            </a:r>
            <a:r>
              <a:rPr sz="1000" u="sng" dirty="0">
                <a:uFill>
                  <a:solidFill>
                    <a:srgbClr val="000000"/>
                  </a:solidFill>
                </a:uFill>
                <a:latin typeface="Arial"/>
                <a:cs typeface="Arial"/>
              </a:rPr>
              <a:t>A.L.</a:t>
            </a:r>
            <a:r>
              <a:rPr sz="1000" u="none" dirty="0">
                <a:latin typeface="Arial"/>
                <a:cs typeface="Arial"/>
              </a:rPr>
              <a:t>,</a:t>
            </a:r>
            <a:r>
              <a:rPr sz="1000" u="none" spc="-25" dirty="0">
                <a:latin typeface="Arial"/>
                <a:cs typeface="Arial"/>
              </a:rPr>
              <a:t> </a:t>
            </a:r>
            <a:r>
              <a:rPr sz="1000" u="sng" dirty="0">
                <a:uFill>
                  <a:solidFill>
                    <a:srgbClr val="000000"/>
                  </a:solidFill>
                </a:uFill>
                <a:latin typeface="Arial"/>
                <a:cs typeface="Arial"/>
              </a:rPr>
              <a:t>LoParco,</a:t>
            </a:r>
            <a:r>
              <a:rPr sz="1000" u="sng" spc="-25"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b="1" u="none" dirty="0">
                <a:latin typeface="Arial"/>
                <a:cs typeface="Arial"/>
              </a:rPr>
              <a:t>Rossheim,</a:t>
            </a:r>
            <a:r>
              <a:rPr sz="1000" b="1" u="none" spc="-25" dirty="0">
                <a:latin typeface="Arial"/>
                <a:cs typeface="Arial"/>
              </a:rPr>
              <a:t> </a:t>
            </a:r>
            <a:r>
              <a:rPr sz="1000" b="1" u="none" dirty="0">
                <a:latin typeface="Arial"/>
                <a:cs typeface="Arial"/>
              </a:rPr>
              <a:t>M.E.</a:t>
            </a:r>
            <a:r>
              <a:rPr sz="1000" u="none" dirty="0">
                <a:latin typeface="Arial"/>
                <a:cs typeface="Arial"/>
              </a:rPr>
              <a:t>,</a:t>
            </a:r>
            <a:r>
              <a:rPr sz="1000" u="none" spc="-25" dirty="0">
                <a:latin typeface="Arial"/>
                <a:cs typeface="Arial"/>
              </a:rPr>
              <a:t> </a:t>
            </a:r>
            <a:r>
              <a:rPr sz="1000" u="none" dirty="0">
                <a:latin typeface="Arial"/>
                <a:cs typeface="Arial"/>
              </a:rPr>
              <a:t>&amp;</a:t>
            </a:r>
            <a:r>
              <a:rPr sz="1000" u="none" spc="-30" dirty="0">
                <a:latin typeface="Arial"/>
                <a:cs typeface="Arial"/>
              </a:rPr>
              <a:t> </a:t>
            </a:r>
            <a:r>
              <a:rPr sz="1000" u="none" dirty="0">
                <a:latin typeface="Arial"/>
                <a:cs typeface="Arial"/>
              </a:rPr>
              <a:t>Livingston,</a:t>
            </a:r>
            <a:r>
              <a:rPr sz="1000" u="none" spc="-25" dirty="0">
                <a:latin typeface="Arial"/>
                <a:cs typeface="Arial"/>
              </a:rPr>
              <a:t> </a:t>
            </a:r>
            <a:r>
              <a:rPr sz="1000" u="none" dirty="0">
                <a:latin typeface="Arial"/>
                <a:cs typeface="Arial"/>
              </a:rPr>
              <a:t>M.D.</a:t>
            </a:r>
            <a:r>
              <a:rPr sz="1000" u="none" spc="-25" dirty="0">
                <a:latin typeface="Arial"/>
                <a:cs typeface="Arial"/>
              </a:rPr>
              <a:t> </a:t>
            </a:r>
            <a:r>
              <a:rPr sz="1000" u="none" dirty="0">
                <a:latin typeface="Arial"/>
                <a:cs typeface="Arial"/>
              </a:rPr>
              <a:t>(2023).</a:t>
            </a:r>
            <a:r>
              <a:rPr sz="1000" u="none" spc="-30" dirty="0">
                <a:latin typeface="Arial"/>
                <a:cs typeface="Arial"/>
              </a:rPr>
              <a:t> </a:t>
            </a:r>
            <a:r>
              <a:rPr sz="1000" u="none" dirty="0">
                <a:latin typeface="Arial"/>
                <a:cs typeface="Arial"/>
              </a:rPr>
              <a:t>#Delta8:</a:t>
            </a:r>
            <a:r>
              <a:rPr sz="1000" u="none" spc="-25" dirty="0">
                <a:latin typeface="Arial"/>
                <a:cs typeface="Arial"/>
              </a:rPr>
              <a:t> </a:t>
            </a:r>
            <a:r>
              <a:rPr sz="1000" u="none" dirty="0">
                <a:latin typeface="Arial"/>
                <a:cs typeface="Arial"/>
              </a:rPr>
              <a:t>A</a:t>
            </a:r>
            <a:r>
              <a:rPr sz="1000" u="none" spc="-25" dirty="0">
                <a:latin typeface="Arial"/>
                <a:cs typeface="Arial"/>
              </a:rPr>
              <a:t> </a:t>
            </a:r>
            <a:r>
              <a:rPr sz="1000" u="none" spc="-10" dirty="0">
                <a:latin typeface="Arial"/>
                <a:cs typeface="Arial"/>
              </a:rPr>
              <a:t>retailer-</a:t>
            </a:r>
            <a:r>
              <a:rPr sz="1000" u="none" dirty="0">
                <a:latin typeface="Arial"/>
                <a:cs typeface="Arial"/>
              </a:rPr>
              <a:t>driven</a:t>
            </a:r>
            <a:r>
              <a:rPr sz="1000" u="none" spc="-30" dirty="0">
                <a:latin typeface="Arial"/>
                <a:cs typeface="Arial"/>
              </a:rPr>
              <a:t> </a:t>
            </a:r>
            <a:r>
              <a:rPr sz="1000" u="none" dirty="0">
                <a:latin typeface="Arial"/>
                <a:cs typeface="Arial"/>
              </a:rPr>
              <a:t>increase</a:t>
            </a:r>
            <a:r>
              <a:rPr sz="1000" u="none" spc="-25" dirty="0">
                <a:latin typeface="Arial"/>
                <a:cs typeface="Arial"/>
              </a:rPr>
              <a:t> </a:t>
            </a:r>
            <a:r>
              <a:rPr sz="1000" u="none" dirty="0">
                <a:latin typeface="Arial"/>
                <a:cs typeface="Arial"/>
              </a:rPr>
              <a:t>in</a:t>
            </a:r>
            <a:r>
              <a:rPr sz="1000" u="none" spc="-25"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15" dirty="0">
                <a:latin typeface="Arial"/>
                <a:cs typeface="Arial"/>
              </a:rPr>
              <a:t> </a:t>
            </a:r>
            <a:r>
              <a:rPr sz="1000" u="none" dirty="0">
                <a:latin typeface="Arial"/>
                <a:cs typeface="Arial"/>
              </a:rPr>
              <a:t>discussions</a:t>
            </a:r>
            <a:r>
              <a:rPr sz="1000" u="none" spc="-25" dirty="0">
                <a:latin typeface="Arial"/>
                <a:cs typeface="Arial"/>
              </a:rPr>
              <a:t> </a:t>
            </a:r>
            <a:r>
              <a:rPr sz="1000" u="none" dirty="0">
                <a:latin typeface="Arial"/>
                <a:cs typeface="Arial"/>
              </a:rPr>
              <a:t>on</a:t>
            </a:r>
            <a:r>
              <a:rPr sz="1000" u="none" spc="-25" dirty="0">
                <a:latin typeface="Arial"/>
                <a:cs typeface="Arial"/>
              </a:rPr>
              <a:t> </a:t>
            </a:r>
            <a:r>
              <a:rPr sz="1000" u="none" dirty="0">
                <a:latin typeface="Arial"/>
                <a:cs typeface="Arial"/>
              </a:rPr>
              <a:t>Twitter</a:t>
            </a:r>
            <a:r>
              <a:rPr sz="1000" u="none" spc="-15" dirty="0">
                <a:latin typeface="Arial"/>
                <a:cs typeface="Arial"/>
              </a:rPr>
              <a:t> </a:t>
            </a:r>
            <a:r>
              <a:rPr sz="1000" u="none" dirty="0">
                <a:latin typeface="Arial"/>
                <a:cs typeface="Arial"/>
              </a:rPr>
              <a:t>from</a:t>
            </a:r>
            <a:r>
              <a:rPr sz="1000" u="none" spc="-20" dirty="0">
                <a:latin typeface="Arial"/>
                <a:cs typeface="Arial"/>
              </a:rPr>
              <a:t> </a:t>
            </a:r>
            <a:r>
              <a:rPr sz="1000" u="none" dirty="0">
                <a:latin typeface="Arial"/>
                <a:cs typeface="Arial"/>
              </a:rPr>
              <a:t>2020</a:t>
            </a:r>
            <a:r>
              <a:rPr sz="1000" u="none" spc="-25" dirty="0">
                <a:latin typeface="Arial"/>
                <a:cs typeface="Arial"/>
              </a:rPr>
              <a:t> </a:t>
            </a:r>
            <a:r>
              <a:rPr sz="1000" u="none" dirty="0">
                <a:latin typeface="Arial"/>
                <a:cs typeface="Arial"/>
              </a:rPr>
              <a:t>to</a:t>
            </a:r>
            <a:r>
              <a:rPr sz="1000" u="none" spc="-25" dirty="0">
                <a:latin typeface="Arial"/>
                <a:cs typeface="Arial"/>
              </a:rPr>
              <a:t> </a:t>
            </a:r>
            <a:r>
              <a:rPr sz="1000" u="none" dirty="0">
                <a:latin typeface="Arial"/>
                <a:cs typeface="Arial"/>
              </a:rPr>
              <a:t>2021.</a:t>
            </a:r>
            <a:r>
              <a:rPr sz="1000" u="none" spc="-30" dirty="0">
                <a:latin typeface="Arial"/>
                <a:cs typeface="Arial"/>
              </a:rPr>
              <a:t> </a:t>
            </a:r>
            <a:r>
              <a:rPr sz="1000" u="none" dirty="0">
                <a:latin typeface="Arial"/>
                <a:cs typeface="Arial"/>
              </a:rPr>
              <a:t>American</a:t>
            </a:r>
            <a:r>
              <a:rPr sz="1000" u="none" spc="-25" dirty="0">
                <a:latin typeface="Arial"/>
                <a:cs typeface="Arial"/>
              </a:rPr>
              <a:t> </a:t>
            </a:r>
            <a:r>
              <a:rPr sz="1000" u="none" dirty="0">
                <a:latin typeface="Arial"/>
                <a:cs typeface="Arial"/>
              </a:rPr>
              <a:t>Journal</a:t>
            </a:r>
            <a:r>
              <a:rPr sz="1000" u="none" spc="-15" dirty="0">
                <a:latin typeface="Arial"/>
                <a:cs typeface="Arial"/>
              </a:rPr>
              <a:t> </a:t>
            </a:r>
            <a:r>
              <a:rPr sz="1000" u="none" dirty="0">
                <a:latin typeface="Arial"/>
                <a:cs typeface="Arial"/>
              </a:rPr>
              <a:t>of</a:t>
            </a:r>
            <a:r>
              <a:rPr sz="1000" u="none" spc="-30" dirty="0">
                <a:latin typeface="Arial"/>
                <a:cs typeface="Arial"/>
              </a:rPr>
              <a:t> </a:t>
            </a:r>
            <a:r>
              <a:rPr sz="1000" u="none" dirty="0">
                <a:latin typeface="Arial"/>
                <a:cs typeface="Arial"/>
              </a:rPr>
              <a:t>Drug</a:t>
            </a:r>
            <a:r>
              <a:rPr sz="1000" u="none" spc="-25" dirty="0">
                <a:latin typeface="Arial"/>
                <a:cs typeface="Arial"/>
              </a:rPr>
              <a:t> and </a:t>
            </a:r>
            <a:r>
              <a:rPr sz="1000" u="none" dirty="0">
                <a:latin typeface="Arial"/>
                <a:cs typeface="Arial"/>
              </a:rPr>
              <a:t>Alcohol</a:t>
            </a:r>
            <a:r>
              <a:rPr sz="1000" u="none" spc="-10" dirty="0">
                <a:latin typeface="Arial"/>
                <a:cs typeface="Arial"/>
              </a:rPr>
              <a:t> </a:t>
            </a:r>
            <a:r>
              <a:rPr sz="1000" u="none" dirty="0">
                <a:latin typeface="Arial"/>
                <a:cs typeface="Arial"/>
              </a:rPr>
              <a:t>Abuse,</a:t>
            </a:r>
            <a:r>
              <a:rPr sz="1000" u="none" spc="-15" dirty="0">
                <a:latin typeface="Arial"/>
                <a:cs typeface="Arial"/>
              </a:rPr>
              <a:t> </a:t>
            </a:r>
            <a:r>
              <a:rPr sz="1000" u="none" spc="-10" dirty="0">
                <a:latin typeface="Arial"/>
                <a:cs typeface="Arial"/>
              </a:rPr>
              <a:t>49(4):491-</a:t>
            </a:r>
            <a:r>
              <a:rPr sz="1000" u="none" dirty="0">
                <a:latin typeface="Arial"/>
                <a:cs typeface="Arial"/>
              </a:rPr>
              <a:t>9,</a:t>
            </a:r>
            <a:r>
              <a:rPr sz="1000" u="none" spc="-15" dirty="0">
                <a:latin typeface="Arial"/>
                <a:cs typeface="Arial"/>
              </a:rPr>
              <a:t> </a:t>
            </a:r>
            <a:r>
              <a:rPr sz="1000" u="none" spc="-10" dirty="0">
                <a:latin typeface="Arial"/>
                <a:cs typeface="Arial"/>
              </a:rPr>
              <a:t>doi:10.1080/00952990.2023.2222433</a:t>
            </a:r>
            <a:endParaRPr sz="1000">
              <a:latin typeface="Arial"/>
              <a:cs typeface="Arial"/>
            </a:endParaRPr>
          </a:p>
          <a:p>
            <a:pPr marL="12700">
              <a:lnSpc>
                <a:spcPts val="1150"/>
              </a:lnSpc>
              <a:spcBef>
                <a:spcPts val="785"/>
              </a:spcBef>
            </a:pPr>
            <a:r>
              <a:rPr sz="1000" dirty="0">
                <a:latin typeface="Arial"/>
                <a:cs typeface="Arial"/>
              </a:rPr>
              <a:t>Henry,</a:t>
            </a:r>
            <a:r>
              <a:rPr sz="1000" spc="-30" dirty="0">
                <a:latin typeface="Arial"/>
                <a:cs typeface="Arial"/>
              </a:rPr>
              <a:t> </a:t>
            </a:r>
            <a:r>
              <a:rPr sz="1000" dirty="0">
                <a:latin typeface="Arial"/>
                <a:cs typeface="Arial"/>
              </a:rPr>
              <a:t>D.,</a:t>
            </a:r>
            <a:r>
              <a:rPr sz="1000" spc="-25" dirty="0">
                <a:latin typeface="Arial"/>
                <a:cs typeface="Arial"/>
              </a:rPr>
              <a:t> </a:t>
            </a:r>
            <a:r>
              <a:rPr sz="1000" dirty="0">
                <a:latin typeface="Arial"/>
                <a:cs typeface="Arial"/>
              </a:rPr>
              <a:t>Partin,</a:t>
            </a:r>
            <a:r>
              <a:rPr sz="1000" spc="-30" dirty="0">
                <a:latin typeface="Arial"/>
                <a:cs typeface="Arial"/>
              </a:rPr>
              <a:t> </a:t>
            </a:r>
            <a:r>
              <a:rPr sz="1000" dirty="0">
                <a:latin typeface="Arial"/>
                <a:cs typeface="Arial"/>
              </a:rPr>
              <a:t>K.,</a:t>
            </a:r>
            <a:r>
              <a:rPr sz="1000" spc="-25" dirty="0">
                <a:latin typeface="Arial"/>
                <a:cs typeface="Arial"/>
              </a:rPr>
              <a:t> </a:t>
            </a:r>
            <a:r>
              <a:rPr sz="1000" u="sng" dirty="0">
                <a:uFill>
                  <a:solidFill>
                    <a:srgbClr val="000000"/>
                  </a:solidFill>
                </a:uFill>
                <a:latin typeface="Arial"/>
                <a:cs typeface="Arial"/>
              </a:rPr>
              <a:t>LoParco,</a:t>
            </a:r>
            <a:r>
              <a:rPr sz="1000" u="sng" spc="-25" dirty="0">
                <a:uFill>
                  <a:solidFill>
                    <a:srgbClr val="000000"/>
                  </a:solidFill>
                </a:uFill>
                <a:latin typeface="Arial"/>
                <a:cs typeface="Arial"/>
              </a:rPr>
              <a:t> </a:t>
            </a:r>
            <a:r>
              <a:rPr sz="1000" u="sng" dirty="0">
                <a:uFill>
                  <a:solidFill>
                    <a:srgbClr val="000000"/>
                  </a:solidFill>
                </a:uFill>
                <a:latin typeface="Arial"/>
                <a:cs typeface="Arial"/>
              </a:rPr>
              <a:t>C.</a:t>
            </a:r>
            <a:r>
              <a:rPr sz="1000" u="none" dirty="0">
                <a:latin typeface="Arial"/>
                <a:cs typeface="Arial"/>
              </a:rPr>
              <a:t>,</a:t>
            </a:r>
            <a:r>
              <a:rPr sz="1000" u="none" spc="-30" dirty="0">
                <a:latin typeface="Arial"/>
                <a:cs typeface="Arial"/>
              </a:rPr>
              <a:t> </a:t>
            </a:r>
            <a:r>
              <a:rPr sz="1000" b="1" u="none" dirty="0">
                <a:latin typeface="Arial"/>
                <a:cs typeface="Arial"/>
              </a:rPr>
              <a:t>&amp;</a:t>
            </a:r>
            <a:r>
              <a:rPr sz="1000" b="1" u="none" spc="-15" dirty="0">
                <a:latin typeface="Arial"/>
                <a:cs typeface="Arial"/>
              </a:rPr>
              <a:t> </a:t>
            </a:r>
            <a:r>
              <a:rPr sz="1000" b="1" u="none" dirty="0">
                <a:latin typeface="Arial"/>
                <a:cs typeface="Arial"/>
              </a:rPr>
              <a:t>Rossheim,</a:t>
            </a:r>
            <a:r>
              <a:rPr sz="1000" b="1" u="none" spc="-30" dirty="0">
                <a:latin typeface="Arial"/>
                <a:cs typeface="Arial"/>
              </a:rPr>
              <a:t> </a:t>
            </a:r>
            <a:r>
              <a:rPr sz="1000" b="1" u="none" dirty="0">
                <a:latin typeface="Arial"/>
                <a:cs typeface="Arial"/>
              </a:rPr>
              <a:t>M.</a:t>
            </a:r>
            <a:r>
              <a:rPr sz="1000" b="1" u="none" spc="-20" dirty="0">
                <a:latin typeface="Arial"/>
                <a:cs typeface="Arial"/>
              </a:rPr>
              <a:t> </a:t>
            </a:r>
            <a:r>
              <a:rPr sz="1000" u="none" dirty="0">
                <a:latin typeface="Arial"/>
                <a:cs typeface="Arial"/>
              </a:rPr>
              <a:t>(2023).</a:t>
            </a:r>
            <a:r>
              <a:rPr sz="1000" u="none" spc="-25" dirty="0">
                <a:latin typeface="Arial"/>
                <a:cs typeface="Arial"/>
              </a:rPr>
              <a:t> </a:t>
            </a:r>
            <a:r>
              <a:rPr sz="1000" u="none" dirty="0">
                <a:latin typeface="Arial"/>
                <a:cs typeface="Arial"/>
              </a:rPr>
              <a:t>The</a:t>
            </a:r>
            <a:r>
              <a:rPr sz="1000" u="none" spc="-30" dirty="0">
                <a:latin typeface="Arial"/>
                <a:cs typeface="Arial"/>
              </a:rPr>
              <a:t> </a:t>
            </a:r>
            <a:r>
              <a:rPr sz="1000" u="none" spc="-10" dirty="0">
                <a:latin typeface="Arial"/>
                <a:cs typeface="Arial"/>
              </a:rPr>
              <a:t>Hemp-</a:t>
            </a:r>
            <a:r>
              <a:rPr sz="1000" u="none" dirty="0">
                <a:latin typeface="Arial"/>
                <a:cs typeface="Arial"/>
              </a:rPr>
              <a:t>Derived</a:t>
            </a:r>
            <a:r>
              <a:rPr sz="1000" u="none" spc="-25" dirty="0">
                <a:latin typeface="Arial"/>
                <a:cs typeface="Arial"/>
              </a:rPr>
              <a:t> </a:t>
            </a:r>
            <a:r>
              <a:rPr sz="1000" u="none" dirty="0">
                <a:latin typeface="Arial"/>
                <a:cs typeface="Arial"/>
              </a:rPr>
              <a:t>Cannabinoid</a:t>
            </a:r>
            <a:r>
              <a:rPr sz="1000" u="none" spc="-25" dirty="0">
                <a:latin typeface="Arial"/>
                <a:cs typeface="Arial"/>
              </a:rPr>
              <a:t> </a:t>
            </a:r>
            <a:r>
              <a:rPr sz="1000" u="none" dirty="0">
                <a:latin typeface="Arial"/>
                <a:cs typeface="Arial"/>
              </a:rPr>
              <a:t>Industry</a:t>
            </a:r>
            <a:r>
              <a:rPr sz="1000" u="none" spc="-25" dirty="0">
                <a:latin typeface="Arial"/>
                <a:cs typeface="Arial"/>
              </a:rPr>
              <a:t> </a:t>
            </a:r>
            <a:r>
              <a:rPr sz="1000" u="none" dirty="0">
                <a:latin typeface="Arial"/>
                <a:cs typeface="Arial"/>
              </a:rPr>
              <a:t>and</a:t>
            </a:r>
            <a:r>
              <a:rPr sz="1000" u="none" spc="-25" dirty="0">
                <a:latin typeface="Arial"/>
                <a:cs typeface="Arial"/>
              </a:rPr>
              <a:t> </a:t>
            </a:r>
            <a:r>
              <a:rPr sz="1000" u="none" dirty="0">
                <a:latin typeface="Arial"/>
                <a:cs typeface="Arial"/>
              </a:rPr>
              <a:t>the</a:t>
            </a:r>
            <a:r>
              <a:rPr sz="1000" u="none" spc="-30" dirty="0">
                <a:latin typeface="Arial"/>
                <a:cs typeface="Arial"/>
              </a:rPr>
              <a:t> </a:t>
            </a:r>
            <a:r>
              <a:rPr sz="1000" u="none" dirty="0">
                <a:latin typeface="Arial"/>
                <a:cs typeface="Arial"/>
              </a:rPr>
              <a:t>Potential</a:t>
            </a:r>
            <a:r>
              <a:rPr sz="1000" u="none" spc="-15" dirty="0">
                <a:latin typeface="Arial"/>
                <a:cs typeface="Arial"/>
              </a:rPr>
              <a:t> </a:t>
            </a:r>
            <a:r>
              <a:rPr sz="1000" u="none" dirty="0">
                <a:latin typeface="Arial"/>
                <a:cs typeface="Arial"/>
              </a:rPr>
              <a:t>of</a:t>
            </a:r>
            <a:r>
              <a:rPr sz="1000" u="none" spc="-25" dirty="0">
                <a:latin typeface="Arial"/>
                <a:cs typeface="Arial"/>
              </a:rPr>
              <a:t> </a:t>
            </a:r>
            <a:r>
              <a:rPr sz="1000" u="none" spc="-10" dirty="0">
                <a:latin typeface="Arial"/>
                <a:cs typeface="Arial"/>
              </a:rPr>
              <a:t>Self-</a:t>
            </a:r>
            <a:r>
              <a:rPr sz="1000" u="none" dirty="0">
                <a:latin typeface="Arial"/>
                <a:cs typeface="Arial"/>
              </a:rPr>
              <a:t>Regulation:</a:t>
            </a:r>
            <a:r>
              <a:rPr sz="1000" u="none" spc="-30" dirty="0">
                <a:latin typeface="Arial"/>
                <a:cs typeface="Arial"/>
              </a:rPr>
              <a:t> </a:t>
            </a:r>
            <a:r>
              <a:rPr sz="1000" u="none" dirty="0">
                <a:latin typeface="Arial"/>
                <a:cs typeface="Arial"/>
              </a:rPr>
              <a:t>Using</a:t>
            </a:r>
            <a:r>
              <a:rPr sz="1000" u="none" spc="-25" dirty="0">
                <a:latin typeface="Arial"/>
                <a:cs typeface="Arial"/>
              </a:rPr>
              <a:t> </a:t>
            </a:r>
            <a:r>
              <a:rPr sz="1000" u="none" dirty="0">
                <a:latin typeface="Arial"/>
                <a:cs typeface="Arial"/>
              </a:rPr>
              <a:t>Social</a:t>
            </a:r>
            <a:r>
              <a:rPr sz="1000" u="none" spc="-20" dirty="0">
                <a:latin typeface="Arial"/>
                <a:cs typeface="Arial"/>
              </a:rPr>
              <a:t> </a:t>
            </a:r>
            <a:r>
              <a:rPr sz="1000" u="none" dirty="0">
                <a:latin typeface="Arial"/>
                <a:cs typeface="Arial"/>
              </a:rPr>
              <a:t>Media</a:t>
            </a:r>
            <a:r>
              <a:rPr sz="1000" u="none" spc="-25" dirty="0">
                <a:latin typeface="Arial"/>
                <a:cs typeface="Arial"/>
              </a:rPr>
              <a:t> </a:t>
            </a:r>
            <a:r>
              <a:rPr sz="1000" u="none" dirty="0">
                <a:latin typeface="Arial"/>
                <a:cs typeface="Arial"/>
              </a:rPr>
              <a:t>to</a:t>
            </a:r>
            <a:r>
              <a:rPr sz="1000" u="none" spc="-25" dirty="0">
                <a:latin typeface="Arial"/>
                <a:cs typeface="Arial"/>
              </a:rPr>
              <a:t> </a:t>
            </a:r>
            <a:r>
              <a:rPr sz="1000" u="none" dirty="0">
                <a:latin typeface="Arial"/>
                <a:cs typeface="Arial"/>
              </a:rPr>
              <a:t>Assess</a:t>
            </a:r>
            <a:r>
              <a:rPr sz="1000" u="none" spc="-25" dirty="0">
                <a:latin typeface="Arial"/>
                <a:cs typeface="Arial"/>
              </a:rPr>
              <a:t> </a:t>
            </a:r>
            <a:r>
              <a:rPr sz="1000" u="none" dirty="0">
                <a:latin typeface="Arial"/>
                <a:cs typeface="Arial"/>
              </a:rPr>
              <a:t>an</a:t>
            </a:r>
            <a:r>
              <a:rPr sz="1000" u="none" spc="-25" dirty="0">
                <a:latin typeface="Arial"/>
                <a:cs typeface="Arial"/>
              </a:rPr>
              <a:t> </a:t>
            </a:r>
            <a:r>
              <a:rPr sz="1000" u="none" dirty="0">
                <a:latin typeface="Arial"/>
                <a:cs typeface="Arial"/>
              </a:rPr>
              <a:t>Evolving</a:t>
            </a:r>
            <a:r>
              <a:rPr sz="1000" u="none" spc="-30" dirty="0">
                <a:latin typeface="Arial"/>
                <a:cs typeface="Arial"/>
              </a:rPr>
              <a:t> </a:t>
            </a:r>
            <a:r>
              <a:rPr sz="1000" u="none" dirty="0">
                <a:latin typeface="Arial"/>
                <a:cs typeface="Arial"/>
              </a:rPr>
              <a:t>Health</a:t>
            </a:r>
            <a:r>
              <a:rPr sz="1000" u="none" spc="-25" dirty="0">
                <a:latin typeface="Arial"/>
                <a:cs typeface="Arial"/>
              </a:rPr>
              <a:t> </a:t>
            </a:r>
            <a:r>
              <a:rPr sz="1000" u="none" spc="-10" dirty="0">
                <a:latin typeface="Arial"/>
                <a:cs typeface="Arial"/>
              </a:rPr>
              <a:t>Risk.</a:t>
            </a:r>
            <a:endParaRPr sz="1000">
              <a:latin typeface="Arial"/>
              <a:cs typeface="Arial"/>
            </a:endParaRPr>
          </a:p>
          <a:p>
            <a:pPr marL="12700">
              <a:lnSpc>
                <a:spcPts val="1150"/>
              </a:lnSpc>
            </a:pPr>
            <a:r>
              <a:rPr sz="1000" i="1" dirty="0">
                <a:latin typeface="Arial"/>
                <a:cs typeface="Arial"/>
              </a:rPr>
              <a:t>Social</a:t>
            </a:r>
            <a:r>
              <a:rPr sz="1000" i="1" spc="-25" dirty="0">
                <a:latin typeface="Arial"/>
                <a:cs typeface="Arial"/>
              </a:rPr>
              <a:t> </a:t>
            </a:r>
            <a:r>
              <a:rPr sz="1000" i="1" dirty="0">
                <a:latin typeface="Arial"/>
                <a:cs typeface="Arial"/>
              </a:rPr>
              <a:t>Science</a:t>
            </a:r>
            <a:r>
              <a:rPr sz="1000" i="1" spc="-30" dirty="0">
                <a:latin typeface="Arial"/>
                <a:cs typeface="Arial"/>
              </a:rPr>
              <a:t> </a:t>
            </a:r>
            <a:r>
              <a:rPr sz="1000" i="1" dirty="0">
                <a:latin typeface="Arial"/>
                <a:cs typeface="Arial"/>
              </a:rPr>
              <a:t>&amp;</a:t>
            </a:r>
            <a:r>
              <a:rPr sz="1000" i="1" spc="-30" dirty="0">
                <a:latin typeface="Arial"/>
                <a:cs typeface="Arial"/>
              </a:rPr>
              <a:t> </a:t>
            </a:r>
            <a:r>
              <a:rPr sz="1000" i="1" spc="-10" dirty="0">
                <a:latin typeface="Arial"/>
                <a:cs typeface="Arial"/>
              </a:rPr>
              <a:t>Medicine</a:t>
            </a:r>
            <a:r>
              <a:rPr sz="1000" spc="-10" dirty="0">
                <a:latin typeface="Arial"/>
                <a:cs typeface="Arial"/>
              </a:rPr>
              <a:t>.</a:t>
            </a:r>
            <a:endParaRPr sz="1000">
              <a:latin typeface="Arial"/>
              <a:cs typeface="Arial"/>
            </a:endParaRPr>
          </a:p>
          <a:p>
            <a:pPr marL="12700" marR="161290">
              <a:lnSpc>
                <a:spcPts val="1100"/>
              </a:lnSpc>
              <a:spcBef>
                <a:spcPts val="820"/>
              </a:spcBef>
            </a:pPr>
            <a:r>
              <a:rPr sz="1000" dirty="0">
                <a:latin typeface="Arial"/>
                <a:cs typeface="Arial"/>
              </a:rPr>
              <a:t>Livingston,</a:t>
            </a:r>
            <a:r>
              <a:rPr sz="1000" spc="-30" dirty="0">
                <a:latin typeface="Arial"/>
                <a:cs typeface="Arial"/>
              </a:rPr>
              <a:t> </a:t>
            </a:r>
            <a:r>
              <a:rPr sz="1000" dirty="0">
                <a:latin typeface="Arial"/>
                <a:cs typeface="Arial"/>
              </a:rPr>
              <a:t>M.D.,</a:t>
            </a:r>
            <a:r>
              <a:rPr sz="1000" spc="-30" dirty="0">
                <a:latin typeface="Arial"/>
                <a:cs typeface="Arial"/>
              </a:rPr>
              <a:t> </a:t>
            </a:r>
            <a:r>
              <a:rPr sz="1000" dirty="0">
                <a:latin typeface="Arial"/>
                <a:cs typeface="Arial"/>
              </a:rPr>
              <a:t>Walker,</a:t>
            </a:r>
            <a:r>
              <a:rPr sz="1000" spc="-25" dirty="0">
                <a:latin typeface="Arial"/>
                <a:cs typeface="Arial"/>
              </a:rPr>
              <a:t> </a:t>
            </a:r>
            <a:r>
              <a:rPr sz="1000" dirty="0">
                <a:latin typeface="Arial"/>
                <a:cs typeface="Arial"/>
              </a:rPr>
              <a:t>A.,</a:t>
            </a:r>
            <a:r>
              <a:rPr sz="1000" spc="-30" dirty="0">
                <a:latin typeface="Arial"/>
                <a:cs typeface="Arial"/>
              </a:rPr>
              <a:t> </a:t>
            </a:r>
            <a:r>
              <a:rPr sz="1000" dirty="0">
                <a:latin typeface="Arial"/>
                <a:cs typeface="Arial"/>
              </a:rPr>
              <a:t>Cannell,</a:t>
            </a:r>
            <a:r>
              <a:rPr sz="1000" spc="-30" dirty="0">
                <a:latin typeface="Arial"/>
                <a:cs typeface="Arial"/>
              </a:rPr>
              <a:t> </a:t>
            </a:r>
            <a:r>
              <a:rPr sz="1000" dirty="0">
                <a:latin typeface="Arial"/>
                <a:cs typeface="Arial"/>
              </a:rPr>
              <a:t>M.B.,</a:t>
            </a:r>
            <a:r>
              <a:rPr sz="1000" spc="-25" dirty="0">
                <a:latin typeface="Arial"/>
                <a:cs typeface="Arial"/>
              </a:rPr>
              <a:t> </a:t>
            </a:r>
            <a:r>
              <a:rPr sz="1000" b="1" dirty="0">
                <a:latin typeface="Arial"/>
                <a:cs typeface="Arial"/>
              </a:rPr>
              <a:t>&amp;</a:t>
            </a:r>
            <a:r>
              <a:rPr sz="1000" b="1" spc="-20" dirty="0">
                <a:latin typeface="Arial"/>
                <a:cs typeface="Arial"/>
              </a:rPr>
              <a:t> </a:t>
            </a:r>
            <a:r>
              <a:rPr sz="1000" b="1" dirty="0">
                <a:latin typeface="Arial"/>
                <a:cs typeface="Arial"/>
              </a:rPr>
              <a:t>Rossheim,</a:t>
            </a:r>
            <a:r>
              <a:rPr sz="1000" b="1" spc="-25" dirty="0">
                <a:latin typeface="Arial"/>
                <a:cs typeface="Arial"/>
              </a:rPr>
              <a:t> </a:t>
            </a:r>
            <a:r>
              <a:rPr sz="1000" b="1" dirty="0">
                <a:latin typeface="Arial"/>
                <a:cs typeface="Arial"/>
              </a:rPr>
              <a:t>M.E.</a:t>
            </a:r>
            <a:r>
              <a:rPr sz="1000" b="1" spc="-25" dirty="0">
                <a:latin typeface="Arial"/>
                <a:cs typeface="Arial"/>
              </a:rPr>
              <a:t> </a:t>
            </a:r>
            <a:r>
              <a:rPr sz="1000" dirty="0">
                <a:latin typeface="Arial"/>
                <a:cs typeface="Arial"/>
              </a:rPr>
              <a:t>(2022).</a:t>
            </a:r>
            <a:r>
              <a:rPr sz="1000" spc="-30" dirty="0">
                <a:latin typeface="Arial"/>
                <a:cs typeface="Arial"/>
              </a:rPr>
              <a:t> </a:t>
            </a:r>
            <a:r>
              <a:rPr sz="1000" dirty="0">
                <a:latin typeface="Arial"/>
                <a:cs typeface="Arial"/>
              </a:rPr>
              <a:t>Popularity</a:t>
            </a:r>
            <a:r>
              <a:rPr sz="1000" spc="-20" dirty="0">
                <a:latin typeface="Arial"/>
                <a:cs typeface="Arial"/>
              </a:rPr>
              <a:t> </a:t>
            </a:r>
            <a:r>
              <a:rPr sz="1000" dirty="0">
                <a:latin typeface="Arial"/>
                <a:cs typeface="Arial"/>
              </a:rPr>
              <a:t>of</a:t>
            </a:r>
            <a:r>
              <a:rPr sz="1000" spc="-30" dirty="0">
                <a:latin typeface="Arial"/>
                <a:cs typeface="Arial"/>
              </a:rPr>
              <a:t> </a:t>
            </a:r>
            <a:r>
              <a:rPr sz="1000" spc="-10" dirty="0">
                <a:latin typeface="Arial"/>
                <a:cs typeface="Arial"/>
              </a:rPr>
              <a:t>Delta-</a:t>
            </a:r>
            <a:r>
              <a:rPr sz="1000" dirty="0">
                <a:latin typeface="Arial"/>
                <a:cs typeface="Arial"/>
              </a:rPr>
              <a:t>8</a:t>
            </a:r>
            <a:r>
              <a:rPr sz="1000" spc="-30" dirty="0">
                <a:latin typeface="Arial"/>
                <a:cs typeface="Arial"/>
              </a:rPr>
              <a:t> </a:t>
            </a:r>
            <a:r>
              <a:rPr sz="1000" dirty="0">
                <a:latin typeface="Arial"/>
                <a:cs typeface="Arial"/>
              </a:rPr>
              <a:t>THC</a:t>
            </a:r>
            <a:r>
              <a:rPr sz="1000" spc="-15" dirty="0">
                <a:latin typeface="Arial"/>
                <a:cs typeface="Arial"/>
              </a:rPr>
              <a:t> </a:t>
            </a:r>
            <a:r>
              <a:rPr sz="1000" dirty="0">
                <a:latin typeface="Arial"/>
                <a:cs typeface="Arial"/>
              </a:rPr>
              <a:t>on</a:t>
            </a:r>
            <a:r>
              <a:rPr sz="1000" spc="-30" dirty="0">
                <a:latin typeface="Arial"/>
                <a:cs typeface="Arial"/>
              </a:rPr>
              <a:t> </a:t>
            </a:r>
            <a:r>
              <a:rPr sz="1000" dirty="0">
                <a:latin typeface="Arial"/>
                <a:cs typeface="Arial"/>
              </a:rPr>
              <a:t>the</a:t>
            </a:r>
            <a:r>
              <a:rPr sz="1000" spc="-30" dirty="0">
                <a:latin typeface="Arial"/>
                <a:cs typeface="Arial"/>
              </a:rPr>
              <a:t> </a:t>
            </a:r>
            <a:r>
              <a:rPr sz="1000" dirty="0">
                <a:latin typeface="Arial"/>
                <a:cs typeface="Arial"/>
              </a:rPr>
              <a:t>Internet</a:t>
            </a:r>
            <a:r>
              <a:rPr sz="1000" spc="-25" dirty="0">
                <a:latin typeface="Arial"/>
                <a:cs typeface="Arial"/>
              </a:rPr>
              <a:t> </a:t>
            </a:r>
            <a:r>
              <a:rPr sz="1000" dirty="0">
                <a:latin typeface="Arial"/>
                <a:cs typeface="Arial"/>
              </a:rPr>
              <a:t>Across</a:t>
            </a:r>
            <a:r>
              <a:rPr sz="1000" spc="-25" dirty="0">
                <a:latin typeface="Arial"/>
                <a:cs typeface="Arial"/>
              </a:rPr>
              <a:t> </a:t>
            </a:r>
            <a:r>
              <a:rPr sz="1000" dirty="0">
                <a:latin typeface="Arial"/>
                <a:cs typeface="Arial"/>
              </a:rPr>
              <a:t>US</a:t>
            </a:r>
            <a:r>
              <a:rPr sz="1000" spc="-30" dirty="0">
                <a:latin typeface="Arial"/>
                <a:cs typeface="Arial"/>
              </a:rPr>
              <a:t> </a:t>
            </a:r>
            <a:r>
              <a:rPr sz="1000" dirty="0">
                <a:latin typeface="Arial"/>
                <a:cs typeface="Arial"/>
              </a:rPr>
              <a:t>States,</a:t>
            </a:r>
            <a:r>
              <a:rPr sz="1000" spc="-25" dirty="0">
                <a:latin typeface="Arial"/>
                <a:cs typeface="Arial"/>
              </a:rPr>
              <a:t> </a:t>
            </a:r>
            <a:r>
              <a:rPr sz="1000" dirty="0">
                <a:latin typeface="Arial"/>
                <a:cs typeface="Arial"/>
              </a:rPr>
              <a:t>2021.</a:t>
            </a:r>
            <a:r>
              <a:rPr sz="1000" spc="-30" dirty="0">
                <a:latin typeface="Arial"/>
                <a:cs typeface="Arial"/>
              </a:rPr>
              <a:t> </a:t>
            </a:r>
            <a:r>
              <a:rPr sz="1000" i="1" dirty="0">
                <a:latin typeface="Arial"/>
                <a:cs typeface="Arial"/>
              </a:rPr>
              <a:t>American</a:t>
            </a:r>
            <a:r>
              <a:rPr sz="1000" i="1" spc="-25" dirty="0">
                <a:latin typeface="Arial"/>
                <a:cs typeface="Arial"/>
              </a:rPr>
              <a:t> </a:t>
            </a:r>
            <a:r>
              <a:rPr sz="1000" i="1" dirty="0">
                <a:latin typeface="Arial"/>
                <a:cs typeface="Arial"/>
              </a:rPr>
              <a:t>Journal</a:t>
            </a:r>
            <a:r>
              <a:rPr sz="1000" i="1" spc="-20" dirty="0">
                <a:latin typeface="Arial"/>
                <a:cs typeface="Arial"/>
              </a:rPr>
              <a:t> </a:t>
            </a:r>
            <a:r>
              <a:rPr sz="1000" i="1" dirty="0">
                <a:latin typeface="Arial"/>
                <a:cs typeface="Arial"/>
              </a:rPr>
              <a:t>of</a:t>
            </a:r>
            <a:r>
              <a:rPr sz="1000" i="1" spc="-30" dirty="0">
                <a:latin typeface="Arial"/>
                <a:cs typeface="Arial"/>
              </a:rPr>
              <a:t> </a:t>
            </a:r>
            <a:r>
              <a:rPr sz="1000" i="1" dirty="0">
                <a:latin typeface="Arial"/>
                <a:cs typeface="Arial"/>
              </a:rPr>
              <a:t>Public</a:t>
            </a:r>
            <a:r>
              <a:rPr sz="1000" i="1" spc="-20" dirty="0">
                <a:latin typeface="Arial"/>
                <a:cs typeface="Arial"/>
              </a:rPr>
              <a:t> </a:t>
            </a:r>
            <a:r>
              <a:rPr sz="1000" i="1" dirty="0">
                <a:latin typeface="Arial"/>
                <a:cs typeface="Arial"/>
              </a:rPr>
              <a:t>Health</a:t>
            </a:r>
            <a:r>
              <a:rPr sz="1000" dirty="0">
                <a:latin typeface="Arial"/>
                <a:cs typeface="Arial"/>
              </a:rPr>
              <a:t>,</a:t>
            </a:r>
            <a:r>
              <a:rPr sz="1000" spc="-30" dirty="0">
                <a:latin typeface="Arial"/>
                <a:cs typeface="Arial"/>
              </a:rPr>
              <a:t> </a:t>
            </a:r>
            <a:r>
              <a:rPr sz="1000" dirty="0">
                <a:latin typeface="Arial"/>
                <a:cs typeface="Arial"/>
              </a:rPr>
              <a:t>112(2),</a:t>
            </a:r>
            <a:r>
              <a:rPr sz="1000" spc="-30" dirty="0">
                <a:latin typeface="Arial"/>
                <a:cs typeface="Arial"/>
              </a:rPr>
              <a:t> </a:t>
            </a:r>
            <a:r>
              <a:rPr sz="1000" dirty="0">
                <a:latin typeface="Arial"/>
                <a:cs typeface="Arial"/>
              </a:rPr>
              <a:t>296–299.</a:t>
            </a:r>
            <a:r>
              <a:rPr sz="1000" spc="-25" dirty="0">
                <a:latin typeface="Arial"/>
                <a:cs typeface="Arial"/>
              </a:rPr>
              <a:t> </a:t>
            </a:r>
            <a:r>
              <a:rPr sz="1000" spc="-20" dirty="0">
                <a:latin typeface="Arial"/>
                <a:cs typeface="Arial"/>
              </a:rPr>
              <a:t>doi: </a:t>
            </a:r>
            <a:r>
              <a:rPr sz="1000" spc="-10" dirty="0">
                <a:latin typeface="Arial"/>
                <a:cs typeface="Arial"/>
              </a:rPr>
              <a:t>10.2105/AJPH.2021.306586.</a:t>
            </a:r>
            <a:endParaRPr sz="1000">
              <a:latin typeface="Arial"/>
              <a:cs typeface="Arial"/>
            </a:endParaRPr>
          </a:p>
          <a:p>
            <a:pPr marL="12700" marR="531495">
              <a:lnSpc>
                <a:spcPts val="1100"/>
              </a:lnSpc>
              <a:spcBef>
                <a:spcPts val="800"/>
              </a:spcBef>
            </a:pP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u="none" dirty="0">
                <a:latin typeface="Arial"/>
                <a:cs typeface="Arial"/>
              </a:rPr>
              <a:t>Walters,</a:t>
            </a:r>
            <a:r>
              <a:rPr sz="1000" u="none" spc="-30" dirty="0">
                <a:latin typeface="Arial"/>
                <a:cs typeface="Arial"/>
              </a:rPr>
              <a:t> </a:t>
            </a:r>
            <a:r>
              <a:rPr sz="1000" u="none" dirty="0">
                <a:latin typeface="Arial"/>
                <a:cs typeface="Arial"/>
              </a:rPr>
              <a:t>S.T.,</a:t>
            </a:r>
            <a:r>
              <a:rPr sz="1000" u="none" spc="-30" dirty="0">
                <a:latin typeface="Arial"/>
                <a:cs typeface="Arial"/>
              </a:rPr>
              <a:t> </a:t>
            </a:r>
            <a:r>
              <a:rPr sz="1000" u="none" dirty="0">
                <a:latin typeface="Arial"/>
                <a:cs typeface="Arial"/>
              </a:rPr>
              <a:t>Zhou,</a:t>
            </a:r>
            <a:r>
              <a:rPr sz="1000" u="none" spc="-30" dirty="0">
                <a:latin typeface="Arial"/>
                <a:cs typeface="Arial"/>
              </a:rPr>
              <a:t> </a:t>
            </a:r>
            <a:r>
              <a:rPr sz="1000" u="none" dirty="0">
                <a:latin typeface="Arial"/>
                <a:cs typeface="Arial"/>
              </a:rPr>
              <a:t>Z.,</a:t>
            </a:r>
            <a:r>
              <a:rPr sz="1000" u="none" spc="-30" dirty="0">
                <a:latin typeface="Arial"/>
                <a:cs typeface="Arial"/>
              </a:rPr>
              <a:t> </a:t>
            </a:r>
            <a:r>
              <a:rPr sz="1000" b="1" u="none" dirty="0">
                <a:latin typeface="Arial"/>
                <a:cs typeface="Arial"/>
              </a:rPr>
              <a:t>&amp;</a:t>
            </a:r>
            <a:r>
              <a:rPr sz="1000" b="1" u="none" spc="-20" dirty="0">
                <a:latin typeface="Arial"/>
                <a:cs typeface="Arial"/>
              </a:rPr>
              <a:t> </a:t>
            </a:r>
            <a:r>
              <a:rPr sz="1000" b="1" u="none" dirty="0">
                <a:latin typeface="Arial"/>
                <a:cs typeface="Arial"/>
              </a:rPr>
              <a:t>Rossheim,</a:t>
            </a:r>
            <a:r>
              <a:rPr sz="1000" b="1" u="none" spc="-25" dirty="0">
                <a:latin typeface="Arial"/>
                <a:cs typeface="Arial"/>
              </a:rPr>
              <a:t> </a:t>
            </a:r>
            <a:r>
              <a:rPr sz="1000" b="1" u="none" dirty="0">
                <a:latin typeface="Arial"/>
                <a:cs typeface="Arial"/>
              </a:rPr>
              <a:t>M.E.</a:t>
            </a:r>
            <a:r>
              <a:rPr sz="1000" b="1" u="none" spc="-25" dirty="0">
                <a:latin typeface="Arial"/>
                <a:cs typeface="Arial"/>
              </a:rPr>
              <a:t> </a:t>
            </a:r>
            <a:r>
              <a:rPr sz="1000" u="none" dirty="0">
                <a:latin typeface="Arial"/>
                <a:cs typeface="Arial"/>
              </a:rPr>
              <a:t>(in</a:t>
            </a:r>
            <a:r>
              <a:rPr sz="1000" u="none" spc="-30" dirty="0">
                <a:latin typeface="Arial"/>
                <a:cs typeface="Arial"/>
              </a:rPr>
              <a:t> </a:t>
            </a:r>
            <a:r>
              <a:rPr sz="1000" u="none" dirty="0">
                <a:latin typeface="Arial"/>
                <a:cs typeface="Arial"/>
              </a:rPr>
              <a:t>press).</a:t>
            </a:r>
            <a:r>
              <a:rPr sz="1000" u="none" spc="-30" dirty="0">
                <a:latin typeface="Arial"/>
                <a:cs typeface="Arial"/>
              </a:rPr>
              <a:t> </a:t>
            </a:r>
            <a:r>
              <a:rPr sz="1000" u="none" dirty="0">
                <a:latin typeface="Arial"/>
                <a:cs typeface="Arial"/>
              </a:rPr>
              <a:t>Associations</a:t>
            </a:r>
            <a:r>
              <a:rPr sz="1000" u="none" spc="-25" dirty="0">
                <a:latin typeface="Arial"/>
                <a:cs typeface="Arial"/>
              </a:rPr>
              <a:t> </a:t>
            </a:r>
            <a:r>
              <a:rPr sz="1000" u="none" dirty="0">
                <a:latin typeface="Arial"/>
                <a:cs typeface="Arial"/>
              </a:rPr>
              <a:t>between</a:t>
            </a:r>
            <a:r>
              <a:rPr sz="1000" u="none" spc="-30" dirty="0">
                <a:latin typeface="Arial"/>
                <a:cs typeface="Arial"/>
              </a:rPr>
              <a:t> </a:t>
            </a:r>
            <a:r>
              <a:rPr sz="1000" u="none" dirty="0">
                <a:latin typeface="Arial"/>
                <a:cs typeface="Arial"/>
              </a:rPr>
              <a:t>cannabis</a:t>
            </a:r>
            <a:r>
              <a:rPr sz="1000" u="none" spc="-25" dirty="0">
                <a:latin typeface="Arial"/>
                <a:cs typeface="Arial"/>
              </a:rPr>
              <a:t> </a:t>
            </a:r>
            <a:r>
              <a:rPr sz="1000" u="none" dirty="0">
                <a:latin typeface="Arial"/>
                <a:cs typeface="Arial"/>
              </a:rPr>
              <a:t>risk</a:t>
            </a:r>
            <a:r>
              <a:rPr sz="1000" u="none" spc="-25" dirty="0">
                <a:latin typeface="Arial"/>
                <a:cs typeface="Arial"/>
              </a:rPr>
              <a:t> </a:t>
            </a:r>
            <a:r>
              <a:rPr sz="1000" u="none" dirty="0">
                <a:latin typeface="Arial"/>
                <a:cs typeface="Arial"/>
              </a:rPr>
              <a:t>perceptions</a:t>
            </a:r>
            <a:r>
              <a:rPr sz="1000" u="none" spc="-20" dirty="0">
                <a:latin typeface="Arial"/>
                <a:cs typeface="Arial"/>
              </a:rPr>
              <a:t> </a:t>
            </a:r>
            <a:r>
              <a:rPr sz="1000" u="none" dirty="0">
                <a:latin typeface="Arial"/>
                <a:cs typeface="Arial"/>
              </a:rPr>
              <a:t>and</a:t>
            </a:r>
            <a:r>
              <a:rPr sz="1000" u="none" spc="-30"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20" dirty="0">
                <a:latin typeface="Arial"/>
                <a:cs typeface="Arial"/>
              </a:rPr>
              <a:t> </a:t>
            </a:r>
            <a:r>
              <a:rPr sz="1000" u="none" dirty="0">
                <a:latin typeface="Arial"/>
                <a:cs typeface="Arial"/>
              </a:rPr>
              <a:t>use</a:t>
            </a:r>
            <a:r>
              <a:rPr sz="1000" u="none" spc="-30" dirty="0">
                <a:latin typeface="Arial"/>
                <a:cs typeface="Arial"/>
              </a:rPr>
              <a:t> </a:t>
            </a:r>
            <a:r>
              <a:rPr sz="1000" u="none" dirty="0">
                <a:latin typeface="Arial"/>
                <a:cs typeface="Arial"/>
              </a:rPr>
              <a:t>among</a:t>
            </a:r>
            <a:r>
              <a:rPr sz="1000" u="none" spc="-30" dirty="0">
                <a:latin typeface="Arial"/>
                <a:cs typeface="Arial"/>
              </a:rPr>
              <a:t> </a:t>
            </a:r>
            <a:r>
              <a:rPr sz="1000" u="none" dirty="0">
                <a:latin typeface="Arial"/>
                <a:cs typeface="Arial"/>
              </a:rPr>
              <a:t>young</a:t>
            </a:r>
            <a:r>
              <a:rPr sz="1000" u="none" spc="-30" dirty="0">
                <a:latin typeface="Arial"/>
                <a:cs typeface="Arial"/>
              </a:rPr>
              <a:t> </a:t>
            </a:r>
            <a:r>
              <a:rPr sz="1000" u="none" dirty="0">
                <a:latin typeface="Arial"/>
                <a:cs typeface="Arial"/>
              </a:rPr>
              <a:t>adults.</a:t>
            </a:r>
            <a:r>
              <a:rPr sz="1000" u="none" spc="-25" dirty="0">
                <a:latin typeface="Arial"/>
                <a:cs typeface="Arial"/>
              </a:rPr>
              <a:t> </a:t>
            </a:r>
            <a:r>
              <a:rPr sz="1000" i="1" u="none" dirty="0">
                <a:latin typeface="Arial"/>
                <a:cs typeface="Arial"/>
              </a:rPr>
              <a:t>Journal</a:t>
            </a:r>
            <a:r>
              <a:rPr sz="1000" i="1" u="none" spc="-20" dirty="0">
                <a:latin typeface="Arial"/>
                <a:cs typeface="Arial"/>
              </a:rPr>
              <a:t> </a:t>
            </a:r>
            <a:r>
              <a:rPr sz="1000" i="1" u="none" dirty="0">
                <a:latin typeface="Arial"/>
                <a:cs typeface="Arial"/>
              </a:rPr>
              <a:t>of</a:t>
            </a:r>
            <a:r>
              <a:rPr sz="1000" i="1" u="none" spc="-30" dirty="0">
                <a:latin typeface="Arial"/>
                <a:cs typeface="Arial"/>
              </a:rPr>
              <a:t> </a:t>
            </a:r>
            <a:r>
              <a:rPr sz="1000" i="1" u="none" dirty="0">
                <a:latin typeface="Arial"/>
                <a:cs typeface="Arial"/>
              </a:rPr>
              <a:t>Substance</a:t>
            </a:r>
            <a:r>
              <a:rPr sz="1000" i="1" u="none" spc="-30" dirty="0">
                <a:latin typeface="Arial"/>
                <a:cs typeface="Arial"/>
              </a:rPr>
              <a:t> </a:t>
            </a:r>
            <a:r>
              <a:rPr sz="1000" i="1" u="none" spc="-20" dirty="0">
                <a:latin typeface="Arial"/>
                <a:cs typeface="Arial"/>
              </a:rPr>
              <a:t>Use</a:t>
            </a:r>
            <a:r>
              <a:rPr sz="1000" u="none" spc="-20" dirty="0">
                <a:latin typeface="Arial"/>
                <a:cs typeface="Arial"/>
              </a:rPr>
              <a:t>. </a:t>
            </a:r>
            <a:r>
              <a:rPr sz="1000" u="none" spc="-10" dirty="0">
                <a:latin typeface="Arial"/>
                <a:cs typeface="Arial"/>
              </a:rPr>
              <a:t>https://doi.org/10.1080/14659891.2023.2293798.</a:t>
            </a:r>
            <a:endParaRPr sz="1000">
              <a:latin typeface="Arial"/>
              <a:cs typeface="Arial"/>
            </a:endParaRPr>
          </a:p>
          <a:p>
            <a:pPr marL="12700" marR="178435">
              <a:lnSpc>
                <a:spcPts val="1010"/>
              </a:lnSpc>
              <a:spcBef>
                <a:spcPts val="965"/>
              </a:spcBef>
            </a:pP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25" dirty="0">
                <a:latin typeface="Arial"/>
                <a:cs typeface="Arial"/>
              </a:rPr>
              <a:t> </a:t>
            </a:r>
            <a:r>
              <a:rPr sz="1000" u="none" dirty="0">
                <a:latin typeface="Arial"/>
                <a:cs typeface="Arial"/>
              </a:rPr>
              <a:t>Kong,</a:t>
            </a:r>
            <a:r>
              <a:rPr sz="1000" u="none" spc="-30" dirty="0">
                <a:latin typeface="Arial"/>
                <a:cs typeface="Arial"/>
              </a:rPr>
              <a:t> </a:t>
            </a:r>
            <a:r>
              <a:rPr sz="1000" u="none" dirty="0">
                <a:latin typeface="Arial"/>
                <a:cs typeface="Arial"/>
              </a:rPr>
              <a:t>A.Y.,</a:t>
            </a:r>
            <a:r>
              <a:rPr sz="1000" u="none" spc="-20" dirty="0">
                <a:latin typeface="Arial"/>
                <a:cs typeface="Arial"/>
              </a:rPr>
              <a:t> </a:t>
            </a:r>
            <a:r>
              <a:rPr sz="1000" u="none" dirty="0">
                <a:latin typeface="Arial"/>
                <a:cs typeface="Arial"/>
              </a:rPr>
              <a:t>Yockey,</a:t>
            </a:r>
            <a:r>
              <a:rPr sz="1000" u="none" spc="-30" dirty="0">
                <a:latin typeface="Arial"/>
                <a:cs typeface="Arial"/>
              </a:rPr>
              <a:t> </a:t>
            </a:r>
            <a:r>
              <a:rPr sz="1000" u="none" dirty="0">
                <a:latin typeface="Arial"/>
                <a:cs typeface="Arial"/>
              </a:rPr>
              <a:t>R.A.,</a:t>
            </a:r>
            <a:r>
              <a:rPr sz="1000" u="none" spc="-20" dirty="0">
                <a:latin typeface="Arial"/>
                <a:cs typeface="Arial"/>
              </a:rPr>
              <a:t> </a:t>
            </a:r>
            <a:r>
              <a:rPr sz="1000" u="sng" dirty="0">
                <a:uFill>
                  <a:solidFill>
                    <a:srgbClr val="000000"/>
                  </a:solidFill>
                </a:uFill>
                <a:latin typeface="Arial"/>
                <a:cs typeface="Arial"/>
              </a:rPr>
              <a:t>Sekhon,</a:t>
            </a:r>
            <a:r>
              <a:rPr sz="1000" u="sng" spc="-30" dirty="0">
                <a:uFill>
                  <a:solidFill>
                    <a:srgbClr val="000000"/>
                  </a:solidFill>
                </a:uFill>
                <a:latin typeface="Arial"/>
                <a:cs typeface="Arial"/>
              </a:rPr>
              <a:t> </a:t>
            </a:r>
            <a:r>
              <a:rPr sz="1000" u="sng" dirty="0">
                <a:uFill>
                  <a:solidFill>
                    <a:srgbClr val="000000"/>
                  </a:solidFill>
                </a:uFill>
                <a:latin typeface="Arial"/>
                <a:cs typeface="Arial"/>
              </a:rPr>
              <a:t>V.</a:t>
            </a:r>
            <a:r>
              <a:rPr sz="1000" u="none" dirty="0">
                <a:latin typeface="Arial"/>
                <a:cs typeface="Arial"/>
              </a:rPr>
              <a:t>,</a:t>
            </a:r>
            <a:r>
              <a:rPr sz="1000" u="none" spc="-25" dirty="0">
                <a:latin typeface="Arial"/>
                <a:cs typeface="Arial"/>
              </a:rPr>
              <a:t> </a:t>
            </a:r>
            <a:r>
              <a:rPr sz="1000" u="sng" dirty="0">
                <a:uFill>
                  <a:solidFill>
                    <a:srgbClr val="000000"/>
                  </a:solidFill>
                </a:uFill>
                <a:latin typeface="Arial"/>
                <a:cs typeface="Arial"/>
              </a:rPr>
              <a:t>Olsson,</a:t>
            </a:r>
            <a:r>
              <a:rPr sz="1000" u="sng" spc="-30" dirty="0">
                <a:uFill>
                  <a:solidFill>
                    <a:srgbClr val="000000"/>
                  </a:solidFill>
                </a:uFill>
                <a:latin typeface="Arial"/>
                <a:cs typeface="Arial"/>
              </a:rPr>
              <a:t> </a:t>
            </a:r>
            <a:r>
              <a:rPr sz="1000" u="sng" dirty="0">
                <a:uFill>
                  <a:solidFill>
                    <a:srgbClr val="000000"/>
                  </a:solidFill>
                </a:uFill>
                <a:latin typeface="Arial"/>
                <a:cs typeface="Arial"/>
              </a:rPr>
              <a:t>S.</a:t>
            </a:r>
            <a:r>
              <a:rPr sz="1000" u="none" dirty="0">
                <a:latin typeface="Arial"/>
                <a:cs typeface="Arial"/>
              </a:rPr>
              <a:t>,</a:t>
            </a:r>
            <a:r>
              <a:rPr sz="1000" u="none" spc="-25" dirty="0">
                <a:latin typeface="Arial"/>
                <a:cs typeface="Arial"/>
              </a:rPr>
              <a:t> </a:t>
            </a:r>
            <a:r>
              <a:rPr sz="1000" b="1" u="none" dirty="0">
                <a:latin typeface="Arial"/>
                <a:cs typeface="Arial"/>
              </a:rPr>
              <a:t>&amp;</a:t>
            </a:r>
            <a:r>
              <a:rPr sz="1000" b="1" u="none" spc="-20" dirty="0">
                <a:latin typeface="Arial"/>
                <a:cs typeface="Arial"/>
              </a:rPr>
              <a:t> </a:t>
            </a:r>
            <a:r>
              <a:rPr sz="1000" b="1" u="none" dirty="0">
                <a:latin typeface="Arial"/>
                <a:cs typeface="Arial"/>
              </a:rPr>
              <a:t>Rossheim,</a:t>
            </a:r>
            <a:r>
              <a:rPr sz="1000" b="1" u="none" spc="-25" dirty="0">
                <a:latin typeface="Arial"/>
                <a:cs typeface="Arial"/>
              </a:rPr>
              <a:t> </a:t>
            </a:r>
            <a:r>
              <a:rPr sz="1000" b="1" u="none" dirty="0">
                <a:latin typeface="Arial"/>
                <a:cs typeface="Arial"/>
              </a:rPr>
              <a:t>M.E.</a:t>
            </a:r>
            <a:r>
              <a:rPr sz="1000" b="1" u="none" spc="-25" dirty="0">
                <a:latin typeface="Arial"/>
                <a:cs typeface="Arial"/>
              </a:rPr>
              <a:t> </a:t>
            </a:r>
            <a:r>
              <a:rPr sz="1000" u="none" dirty="0">
                <a:latin typeface="Arial"/>
                <a:cs typeface="Arial"/>
              </a:rPr>
              <a:t>(in</a:t>
            </a:r>
            <a:r>
              <a:rPr sz="1000" u="none" spc="-25" dirty="0">
                <a:latin typeface="Arial"/>
                <a:cs typeface="Arial"/>
              </a:rPr>
              <a:t> </a:t>
            </a:r>
            <a:r>
              <a:rPr sz="1000" u="none" dirty="0">
                <a:latin typeface="Arial"/>
                <a:cs typeface="Arial"/>
              </a:rPr>
              <a:t>press).</a:t>
            </a:r>
            <a:r>
              <a:rPr sz="1000" u="none" spc="-30" dirty="0">
                <a:latin typeface="Arial"/>
                <a:cs typeface="Arial"/>
              </a:rPr>
              <a:t> </a:t>
            </a:r>
            <a:r>
              <a:rPr sz="1000" u="none" dirty="0">
                <a:latin typeface="Arial"/>
                <a:cs typeface="Arial"/>
              </a:rPr>
              <a:t>Factors</a:t>
            </a:r>
            <a:r>
              <a:rPr sz="1000" u="none" spc="-20" dirty="0">
                <a:latin typeface="Arial"/>
                <a:cs typeface="Arial"/>
              </a:rPr>
              <a:t> </a:t>
            </a:r>
            <a:r>
              <a:rPr sz="1000" u="none" dirty="0">
                <a:latin typeface="Arial"/>
                <a:cs typeface="Arial"/>
              </a:rPr>
              <a:t>associated</a:t>
            </a:r>
            <a:r>
              <a:rPr sz="1000" u="none" spc="-30" dirty="0">
                <a:latin typeface="Arial"/>
                <a:cs typeface="Arial"/>
              </a:rPr>
              <a:t> </a:t>
            </a:r>
            <a:r>
              <a:rPr sz="1000" u="none" dirty="0">
                <a:latin typeface="Arial"/>
                <a:cs typeface="Arial"/>
              </a:rPr>
              <a:t>with</a:t>
            </a:r>
            <a:r>
              <a:rPr sz="1000" u="none" spc="-25"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15" dirty="0">
                <a:latin typeface="Arial"/>
                <a:cs typeface="Arial"/>
              </a:rPr>
              <a:t> </a:t>
            </a:r>
            <a:r>
              <a:rPr sz="1000" u="none" dirty="0">
                <a:latin typeface="Arial"/>
                <a:cs typeface="Arial"/>
              </a:rPr>
              <a:t>retail</a:t>
            </a:r>
            <a:r>
              <a:rPr sz="1000" u="none" spc="-20" dirty="0">
                <a:latin typeface="Arial"/>
                <a:cs typeface="Arial"/>
              </a:rPr>
              <a:t> </a:t>
            </a:r>
            <a:r>
              <a:rPr sz="1000" u="none" dirty="0">
                <a:latin typeface="Arial"/>
                <a:cs typeface="Arial"/>
              </a:rPr>
              <a:t>availability</a:t>
            </a:r>
            <a:r>
              <a:rPr sz="1000" u="none" spc="-20" dirty="0">
                <a:latin typeface="Arial"/>
                <a:cs typeface="Arial"/>
              </a:rPr>
              <a:t> </a:t>
            </a:r>
            <a:r>
              <a:rPr sz="1000" u="none" dirty="0">
                <a:latin typeface="Arial"/>
                <a:cs typeface="Arial"/>
              </a:rPr>
              <a:t>in</a:t>
            </a:r>
            <a:r>
              <a:rPr sz="1000" u="none" spc="-30" dirty="0">
                <a:latin typeface="Arial"/>
                <a:cs typeface="Arial"/>
              </a:rPr>
              <a:t> </a:t>
            </a:r>
            <a:r>
              <a:rPr sz="1000" u="none" dirty="0">
                <a:latin typeface="Arial"/>
                <a:cs typeface="Arial"/>
              </a:rPr>
              <a:t>Fort</a:t>
            </a:r>
            <a:r>
              <a:rPr sz="1000" u="none" spc="-25" dirty="0">
                <a:latin typeface="Arial"/>
                <a:cs typeface="Arial"/>
              </a:rPr>
              <a:t> </a:t>
            </a:r>
            <a:r>
              <a:rPr sz="1000" u="none" dirty="0">
                <a:latin typeface="Arial"/>
                <a:cs typeface="Arial"/>
              </a:rPr>
              <a:t>Worth,</a:t>
            </a:r>
            <a:r>
              <a:rPr sz="1000" u="none" spc="-30" dirty="0">
                <a:latin typeface="Arial"/>
                <a:cs typeface="Arial"/>
              </a:rPr>
              <a:t> </a:t>
            </a:r>
            <a:r>
              <a:rPr sz="1000" u="none" dirty="0">
                <a:latin typeface="Arial"/>
                <a:cs typeface="Arial"/>
              </a:rPr>
              <a:t>Texas,</a:t>
            </a:r>
            <a:r>
              <a:rPr sz="1000" u="none" spc="-25" dirty="0">
                <a:latin typeface="Arial"/>
                <a:cs typeface="Arial"/>
              </a:rPr>
              <a:t> </a:t>
            </a:r>
            <a:r>
              <a:rPr sz="1000" u="none" spc="-10" dirty="0">
                <a:latin typeface="Arial"/>
                <a:cs typeface="Arial"/>
              </a:rPr>
              <a:t>2021-</a:t>
            </a:r>
            <a:r>
              <a:rPr sz="1000" u="none" dirty="0">
                <a:latin typeface="Arial"/>
                <a:cs typeface="Arial"/>
              </a:rPr>
              <a:t>2022.</a:t>
            </a:r>
            <a:r>
              <a:rPr sz="1000" u="none" spc="-30" dirty="0">
                <a:latin typeface="Arial"/>
                <a:cs typeface="Arial"/>
              </a:rPr>
              <a:t> </a:t>
            </a:r>
            <a:r>
              <a:rPr sz="1000" i="1" u="none" spc="-10" dirty="0">
                <a:latin typeface="Arial"/>
                <a:cs typeface="Arial"/>
              </a:rPr>
              <a:t>Substance </a:t>
            </a:r>
            <a:r>
              <a:rPr sz="1000" i="1" u="none" dirty="0">
                <a:latin typeface="Arial"/>
                <a:cs typeface="Arial"/>
              </a:rPr>
              <a:t>Use</a:t>
            </a:r>
            <a:r>
              <a:rPr sz="1000" i="1" u="none" spc="-30" dirty="0">
                <a:latin typeface="Arial"/>
                <a:cs typeface="Arial"/>
              </a:rPr>
              <a:t> </a:t>
            </a:r>
            <a:r>
              <a:rPr sz="1000" i="1" u="none" dirty="0">
                <a:latin typeface="Arial"/>
                <a:cs typeface="Arial"/>
              </a:rPr>
              <a:t>&amp;</a:t>
            </a:r>
            <a:r>
              <a:rPr sz="1000" i="1" u="none" spc="-25" dirty="0">
                <a:latin typeface="Arial"/>
                <a:cs typeface="Arial"/>
              </a:rPr>
              <a:t> </a:t>
            </a:r>
            <a:r>
              <a:rPr sz="1000" i="1" u="none" dirty="0">
                <a:latin typeface="Arial"/>
                <a:cs typeface="Arial"/>
              </a:rPr>
              <a:t>Misuse</a:t>
            </a:r>
            <a:r>
              <a:rPr sz="1000" u="none" dirty="0">
                <a:latin typeface="Arial"/>
                <a:cs typeface="Arial"/>
              </a:rPr>
              <a:t>.</a:t>
            </a:r>
            <a:r>
              <a:rPr sz="1000" u="none" spc="-30" dirty="0">
                <a:latin typeface="Arial"/>
                <a:cs typeface="Arial"/>
              </a:rPr>
              <a:t> </a:t>
            </a:r>
            <a:r>
              <a:rPr sz="1000" u="none" dirty="0">
                <a:latin typeface="Arial"/>
                <a:cs typeface="Arial"/>
              </a:rPr>
              <a:t>doi:</a:t>
            </a:r>
            <a:r>
              <a:rPr sz="1000" u="none" spc="-25" dirty="0">
                <a:latin typeface="Arial"/>
                <a:cs typeface="Arial"/>
              </a:rPr>
              <a:t> </a:t>
            </a:r>
            <a:r>
              <a:rPr sz="1000" u="none" spc="-10" dirty="0">
                <a:latin typeface="Arial"/>
                <a:cs typeface="Arial"/>
              </a:rPr>
              <a:t>10.1080/10826084.2024.2305793</a:t>
            </a:r>
            <a:endParaRPr sz="1000">
              <a:latin typeface="Arial"/>
              <a:cs typeface="Arial"/>
            </a:endParaRPr>
          </a:p>
          <a:p>
            <a:pPr marL="12700" marR="5080">
              <a:lnSpc>
                <a:spcPts val="1100"/>
              </a:lnSpc>
              <a:spcBef>
                <a:spcPts val="910"/>
              </a:spcBef>
            </a:pP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Olsson,</a:t>
            </a:r>
            <a:r>
              <a:rPr sz="1000" u="sng" spc="-30" dirty="0">
                <a:uFill>
                  <a:solidFill>
                    <a:srgbClr val="000000"/>
                  </a:solidFill>
                </a:uFill>
                <a:latin typeface="Arial"/>
                <a:cs typeface="Arial"/>
              </a:rPr>
              <a:t> </a:t>
            </a:r>
            <a:r>
              <a:rPr sz="1000" u="sng" dirty="0">
                <a:uFill>
                  <a:solidFill>
                    <a:srgbClr val="000000"/>
                  </a:solidFill>
                </a:uFill>
                <a:latin typeface="Arial"/>
                <a:cs typeface="Arial"/>
              </a:rPr>
              <a:t>S.E.</a:t>
            </a:r>
            <a:r>
              <a:rPr sz="1000" u="none" dirty="0">
                <a:latin typeface="Arial"/>
                <a:cs typeface="Arial"/>
              </a:rPr>
              <a:t>,</a:t>
            </a:r>
            <a:r>
              <a:rPr sz="1000" u="none" spc="-25" dirty="0">
                <a:latin typeface="Arial"/>
                <a:cs typeface="Arial"/>
              </a:rPr>
              <a:t> </a:t>
            </a:r>
            <a:r>
              <a:rPr sz="1000" u="none" dirty="0">
                <a:latin typeface="Arial"/>
                <a:cs typeface="Arial"/>
              </a:rPr>
              <a:t>Greene,</a:t>
            </a:r>
            <a:r>
              <a:rPr sz="1000" u="none" spc="-30" dirty="0">
                <a:latin typeface="Arial"/>
                <a:cs typeface="Arial"/>
              </a:rPr>
              <a:t> </a:t>
            </a:r>
            <a:r>
              <a:rPr sz="1000" u="none" dirty="0">
                <a:latin typeface="Arial"/>
                <a:cs typeface="Arial"/>
              </a:rPr>
              <a:t>K.M.,</a:t>
            </a:r>
            <a:r>
              <a:rPr sz="1000" u="none" spc="-30" dirty="0">
                <a:latin typeface="Arial"/>
                <a:cs typeface="Arial"/>
              </a:rPr>
              <a:t> </a:t>
            </a:r>
            <a:r>
              <a:rPr sz="1000" u="none" dirty="0">
                <a:latin typeface="Arial"/>
                <a:cs typeface="Arial"/>
              </a:rPr>
              <a:t>Livingston,</a:t>
            </a:r>
            <a:r>
              <a:rPr sz="1000" u="none" spc="-30" dirty="0">
                <a:latin typeface="Arial"/>
                <a:cs typeface="Arial"/>
              </a:rPr>
              <a:t> </a:t>
            </a:r>
            <a:r>
              <a:rPr sz="1000" u="none" dirty="0">
                <a:latin typeface="Arial"/>
                <a:cs typeface="Arial"/>
              </a:rPr>
              <a:t>M.D.,</a:t>
            </a:r>
            <a:r>
              <a:rPr sz="1000" u="none" spc="-25" dirty="0">
                <a:latin typeface="Arial"/>
                <a:cs typeface="Arial"/>
              </a:rPr>
              <a:t> </a:t>
            </a:r>
            <a:r>
              <a:rPr sz="1000" u="none" dirty="0">
                <a:latin typeface="Arial"/>
                <a:cs typeface="Arial"/>
              </a:rPr>
              <a:t>Henry,</a:t>
            </a:r>
            <a:r>
              <a:rPr sz="1000" u="none" spc="-30" dirty="0">
                <a:latin typeface="Arial"/>
                <a:cs typeface="Arial"/>
              </a:rPr>
              <a:t> </a:t>
            </a:r>
            <a:r>
              <a:rPr sz="1000" u="none" dirty="0">
                <a:latin typeface="Arial"/>
                <a:cs typeface="Arial"/>
              </a:rPr>
              <a:t>D.,</a:t>
            </a:r>
            <a:r>
              <a:rPr sz="1000" u="none" spc="-30" dirty="0">
                <a:latin typeface="Arial"/>
                <a:cs typeface="Arial"/>
              </a:rPr>
              <a:t> </a:t>
            </a:r>
            <a:r>
              <a:rPr sz="1000" u="none" dirty="0">
                <a:latin typeface="Arial"/>
                <a:cs typeface="Arial"/>
              </a:rPr>
              <a:t>Trangenstein,</a:t>
            </a:r>
            <a:r>
              <a:rPr sz="1000" u="none" spc="-25" dirty="0">
                <a:latin typeface="Arial"/>
                <a:cs typeface="Arial"/>
              </a:rPr>
              <a:t> </a:t>
            </a:r>
            <a:r>
              <a:rPr sz="1000" u="none" dirty="0">
                <a:latin typeface="Arial"/>
                <a:cs typeface="Arial"/>
              </a:rPr>
              <a:t>P.J.,</a:t>
            </a:r>
            <a:r>
              <a:rPr sz="1000" u="none" spc="-30" dirty="0">
                <a:latin typeface="Arial"/>
                <a:cs typeface="Arial"/>
              </a:rPr>
              <a:t> </a:t>
            </a:r>
            <a:r>
              <a:rPr sz="1000" u="none" dirty="0">
                <a:latin typeface="Arial"/>
                <a:cs typeface="Arial"/>
              </a:rPr>
              <a:t>Walker,</a:t>
            </a:r>
            <a:r>
              <a:rPr sz="1000" u="none" spc="-30" dirty="0">
                <a:latin typeface="Arial"/>
                <a:cs typeface="Arial"/>
              </a:rPr>
              <a:t> </a:t>
            </a:r>
            <a:r>
              <a:rPr sz="1000" u="none" dirty="0">
                <a:latin typeface="Arial"/>
                <a:cs typeface="Arial"/>
              </a:rPr>
              <a:t>A.,</a:t>
            </a:r>
            <a:r>
              <a:rPr sz="1000" u="none" spc="-30" dirty="0">
                <a:latin typeface="Arial"/>
                <a:cs typeface="Arial"/>
              </a:rPr>
              <a:t> </a:t>
            </a:r>
            <a:r>
              <a:rPr sz="1000" b="1" u="none" dirty="0">
                <a:latin typeface="Arial"/>
                <a:cs typeface="Arial"/>
              </a:rPr>
              <a:t>&amp;</a:t>
            </a:r>
            <a:r>
              <a:rPr sz="1000" b="1" u="none" spc="-20" dirty="0">
                <a:latin typeface="Arial"/>
                <a:cs typeface="Arial"/>
              </a:rPr>
              <a:t> </a:t>
            </a:r>
            <a:r>
              <a:rPr sz="1000" b="1" u="none" dirty="0">
                <a:latin typeface="Arial"/>
                <a:cs typeface="Arial"/>
              </a:rPr>
              <a:t>Rossheim,</a:t>
            </a:r>
            <a:r>
              <a:rPr sz="1000" b="1" u="none" spc="-25" dirty="0">
                <a:latin typeface="Arial"/>
                <a:cs typeface="Arial"/>
              </a:rPr>
              <a:t> </a:t>
            </a:r>
            <a:r>
              <a:rPr sz="1000" b="1" u="none" dirty="0">
                <a:latin typeface="Arial"/>
                <a:cs typeface="Arial"/>
              </a:rPr>
              <a:t>M.E.</a:t>
            </a:r>
            <a:r>
              <a:rPr sz="1000" b="1" u="none" spc="-25" dirty="0">
                <a:latin typeface="Arial"/>
                <a:cs typeface="Arial"/>
              </a:rPr>
              <a:t> </a:t>
            </a:r>
            <a:r>
              <a:rPr sz="1000" u="none" dirty="0">
                <a:latin typeface="Arial"/>
                <a:cs typeface="Arial"/>
              </a:rPr>
              <a:t>(2022).</a:t>
            </a:r>
            <a:r>
              <a:rPr sz="1000" u="none" spc="-30" dirty="0">
                <a:latin typeface="Arial"/>
                <a:cs typeface="Arial"/>
              </a:rPr>
              <a:t> </a:t>
            </a:r>
            <a:r>
              <a:rPr sz="1000" u="none" dirty="0">
                <a:latin typeface="Arial"/>
                <a:cs typeface="Arial"/>
              </a:rPr>
              <a:t>How</a:t>
            </a:r>
            <a:r>
              <a:rPr sz="1000" u="none" spc="-20" dirty="0">
                <a:latin typeface="Arial"/>
                <a:cs typeface="Arial"/>
              </a:rPr>
              <a:t> </a:t>
            </a:r>
            <a:r>
              <a:rPr sz="1000" u="none" dirty="0">
                <a:latin typeface="Arial"/>
                <a:cs typeface="Arial"/>
              </a:rPr>
              <a:t>are</a:t>
            </a:r>
            <a:r>
              <a:rPr sz="1000" u="none" spc="-25" dirty="0">
                <a:latin typeface="Arial"/>
                <a:cs typeface="Arial"/>
              </a:rPr>
              <a:t> </a:t>
            </a:r>
            <a:r>
              <a:rPr sz="1000" u="none" dirty="0">
                <a:latin typeface="Arial"/>
                <a:cs typeface="Arial"/>
              </a:rPr>
              <a:t>retailers</a:t>
            </a:r>
            <a:r>
              <a:rPr sz="1000" u="none" spc="-25" dirty="0">
                <a:latin typeface="Arial"/>
                <a:cs typeface="Arial"/>
              </a:rPr>
              <a:t> </a:t>
            </a:r>
            <a:r>
              <a:rPr sz="1000" u="none" dirty="0">
                <a:latin typeface="Arial"/>
                <a:cs typeface="Arial"/>
              </a:rPr>
              <a:t>describing</a:t>
            </a:r>
            <a:r>
              <a:rPr sz="1000" u="none" spc="-30"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25" dirty="0">
                <a:latin typeface="Arial"/>
                <a:cs typeface="Arial"/>
              </a:rPr>
              <a:t> </a:t>
            </a:r>
            <a:r>
              <a:rPr sz="1000" u="none" dirty="0">
                <a:latin typeface="Arial"/>
                <a:cs typeface="Arial"/>
              </a:rPr>
              <a:t>A</a:t>
            </a:r>
            <a:r>
              <a:rPr sz="1000" u="none" spc="-30" dirty="0">
                <a:latin typeface="Arial"/>
                <a:cs typeface="Arial"/>
              </a:rPr>
              <a:t> </a:t>
            </a:r>
            <a:r>
              <a:rPr sz="1000" u="none" spc="-10" dirty="0">
                <a:latin typeface="Arial"/>
                <a:cs typeface="Arial"/>
              </a:rPr>
              <a:t>mixed-</a:t>
            </a:r>
            <a:r>
              <a:rPr sz="1000" u="none" dirty="0">
                <a:latin typeface="Arial"/>
                <a:cs typeface="Arial"/>
              </a:rPr>
              <a:t>methods</a:t>
            </a:r>
            <a:r>
              <a:rPr sz="1000" u="none" spc="-25" dirty="0">
                <a:latin typeface="Arial"/>
                <a:cs typeface="Arial"/>
              </a:rPr>
              <a:t> </a:t>
            </a:r>
            <a:r>
              <a:rPr sz="1000" u="none" spc="-10" dirty="0">
                <a:latin typeface="Arial"/>
                <a:cs typeface="Arial"/>
              </a:rPr>
              <a:t>study</a:t>
            </a:r>
            <a:r>
              <a:rPr sz="1000" u="none" spc="500" dirty="0">
                <a:latin typeface="Arial"/>
                <a:cs typeface="Arial"/>
              </a:rPr>
              <a:t> </a:t>
            </a:r>
            <a:r>
              <a:rPr sz="1000" u="none" dirty="0">
                <a:latin typeface="Arial"/>
                <a:cs typeface="Arial"/>
              </a:rPr>
              <a:t>in</a:t>
            </a:r>
            <a:r>
              <a:rPr sz="1000" u="none" spc="-20" dirty="0">
                <a:latin typeface="Arial"/>
                <a:cs typeface="Arial"/>
              </a:rPr>
              <a:t> </a:t>
            </a:r>
            <a:r>
              <a:rPr sz="1000" u="none" dirty="0">
                <a:latin typeface="Arial"/>
                <a:cs typeface="Arial"/>
              </a:rPr>
              <a:t>Fort</a:t>
            </a:r>
            <a:r>
              <a:rPr sz="1000" u="none" spc="-15" dirty="0">
                <a:latin typeface="Arial"/>
                <a:cs typeface="Arial"/>
              </a:rPr>
              <a:t> </a:t>
            </a:r>
            <a:r>
              <a:rPr sz="1000" u="none" dirty="0">
                <a:latin typeface="Arial"/>
                <a:cs typeface="Arial"/>
              </a:rPr>
              <a:t>Worth,</a:t>
            </a:r>
            <a:r>
              <a:rPr sz="1000" u="none" spc="-15" dirty="0">
                <a:latin typeface="Arial"/>
                <a:cs typeface="Arial"/>
              </a:rPr>
              <a:t> </a:t>
            </a:r>
            <a:r>
              <a:rPr sz="1000" u="none" dirty="0">
                <a:latin typeface="Arial"/>
                <a:cs typeface="Arial"/>
              </a:rPr>
              <a:t>Texas.</a:t>
            </a:r>
            <a:r>
              <a:rPr sz="1000" u="none" spc="-15" dirty="0">
                <a:latin typeface="Arial"/>
                <a:cs typeface="Arial"/>
              </a:rPr>
              <a:t> </a:t>
            </a:r>
            <a:r>
              <a:rPr sz="1000" i="1" u="none" dirty="0">
                <a:latin typeface="Arial"/>
                <a:cs typeface="Arial"/>
              </a:rPr>
              <a:t>Journal</a:t>
            </a:r>
            <a:r>
              <a:rPr sz="1000" i="1" u="none" spc="-5" dirty="0">
                <a:latin typeface="Arial"/>
                <a:cs typeface="Arial"/>
              </a:rPr>
              <a:t> </a:t>
            </a:r>
            <a:r>
              <a:rPr sz="1000" i="1" u="none" dirty="0">
                <a:latin typeface="Arial"/>
                <a:cs typeface="Arial"/>
              </a:rPr>
              <a:t>of</a:t>
            </a:r>
            <a:r>
              <a:rPr sz="1000" i="1" u="none" spc="-15" dirty="0">
                <a:latin typeface="Arial"/>
                <a:cs typeface="Arial"/>
              </a:rPr>
              <a:t> </a:t>
            </a:r>
            <a:r>
              <a:rPr sz="1000" i="1" u="none" dirty="0">
                <a:latin typeface="Arial"/>
                <a:cs typeface="Arial"/>
              </a:rPr>
              <a:t>Studies</a:t>
            </a:r>
            <a:r>
              <a:rPr sz="1000" i="1" u="none" spc="-10" dirty="0">
                <a:latin typeface="Arial"/>
                <a:cs typeface="Arial"/>
              </a:rPr>
              <a:t> </a:t>
            </a:r>
            <a:r>
              <a:rPr sz="1000" i="1" u="none" dirty="0">
                <a:latin typeface="Arial"/>
                <a:cs typeface="Arial"/>
              </a:rPr>
              <a:t>on</a:t>
            </a:r>
            <a:r>
              <a:rPr sz="1000" i="1" u="none" spc="-15" dirty="0">
                <a:latin typeface="Arial"/>
                <a:cs typeface="Arial"/>
              </a:rPr>
              <a:t> </a:t>
            </a:r>
            <a:r>
              <a:rPr sz="1000" i="1" u="none" dirty="0">
                <a:latin typeface="Arial"/>
                <a:cs typeface="Arial"/>
              </a:rPr>
              <a:t>Alcohol</a:t>
            </a:r>
            <a:r>
              <a:rPr sz="1000" i="1" u="none" spc="-5" dirty="0">
                <a:latin typeface="Arial"/>
                <a:cs typeface="Arial"/>
              </a:rPr>
              <a:t> </a:t>
            </a:r>
            <a:r>
              <a:rPr sz="1000" i="1" u="none" dirty="0">
                <a:latin typeface="Arial"/>
                <a:cs typeface="Arial"/>
              </a:rPr>
              <a:t>and</a:t>
            </a:r>
            <a:r>
              <a:rPr sz="1000" i="1" u="none" spc="-15" dirty="0">
                <a:latin typeface="Arial"/>
                <a:cs typeface="Arial"/>
              </a:rPr>
              <a:t> </a:t>
            </a:r>
            <a:r>
              <a:rPr sz="1000" i="1" u="none" dirty="0">
                <a:latin typeface="Arial"/>
                <a:cs typeface="Arial"/>
              </a:rPr>
              <a:t>Drugs,</a:t>
            </a:r>
            <a:r>
              <a:rPr sz="1000" i="1" u="none" spc="-15" dirty="0">
                <a:latin typeface="Arial"/>
                <a:cs typeface="Arial"/>
              </a:rPr>
              <a:t> </a:t>
            </a:r>
            <a:r>
              <a:rPr sz="1000" u="none" spc="-10" dirty="0">
                <a:latin typeface="Arial"/>
                <a:cs typeface="Arial"/>
              </a:rPr>
              <a:t>84(2):298-</a:t>
            </a:r>
            <a:r>
              <a:rPr sz="1000" u="none" dirty="0">
                <a:latin typeface="Arial"/>
                <a:cs typeface="Arial"/>
              </a:rPr>
              <a:t>302.</a:t>
            </a:r>
            <a:r>
              <a:rPr sz="1000" u="none" spc="-15" dirty="0">
                <a:latin typeface="Arial"/>
                <a:cs typeface="Arial"/>
              </a:rPr>
              <a:t> </a:t>
            </a:r>
            <a:r>
              <a:rPr sz="1000" u="none" dirty="0">
                <a:latin typeface="Arial"/>
                <a:cs typeface="Arial"/>
              </a:rPr>
              <a:t>doi:</a:t>
            </a:r>
            <a:r>
              <a:rPr sz="1000" u="none" spc="-15" dirty="0">
                <a:latin typeface="Arial"/>
                <a:cs typeface="Arial"/>
              </a:rPr>
              <a:t> </a:t>
            </a:r>
            <a:r>
              <a:rPr sz="1000" u="none" spc="-10" dirty="0">
                <a:latin typeface="Arial"/>
                <a:cs typeface="Arial"/>
              </a:rPr>
              <a:t>10.15288/jsad.22-00287</a:t>
            </a:r>
            <a:endParaRPr sz="1000">
              <a:latin typeface="Arial"/>
              <a:cs typeface="Arial"/>
            </a:endParaRPr>
          </a:p>
          <a:p>
            <a:pPr marL="12700" marR="386715">
              <a:lnSpc>
                <a:spcPts val="1100"/>
              </a:lnSpc>
              <a:spcBef>
                <a:spcPts val="800"/>
              </a:spcBef>
            </a:pPr>
            <a:r>
              <a:rPr sz="1000" u="sng" dirty="0">
                <a:uFill>
                  <a:solidFill>
                    <a:srgbClr val="000000"/>
                  </a:solidFill>
                </a:uFill>
                <a:latin typeface="Arial"/>
                <a:cs typeface="Arial"/>
              </a:rPr>
              <a:t>LoParco,</a:t>
            </a:r>
            <a:r>
              <a:rPr sz="1000" u="sng" spc="-35"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Olsson,</a:t>
            </a:r>
            <a:r>
              <a:rPr sz="1000" u="sng" spc="-30" dirty="0">
                <a:uFill>
                  <a:solidFill>
                    <a:srgbClr val="000000"/>
                  </a:solidFill>
                </a:uFill>
                <a:latin typeface="Arial"/>
                <a:cs typeface="Arial"/>
              </a:rPr>
              <a:t> </a:t>
            </a:r>
            <a:r>
              <a:rPr sz="1000" u="sng" dirty="0">
                <a:uFill>
                  <a:solidFill>
                    <a:srgbClr val="000000"/>
                  </a:solidFill>
                </a:uFill>
                <a:latin typeface="Arial"/>
                <a:cs typeface="Arial"/>
              </a:rPr>
              <a:t>S.</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Sekhon,</a:t>
            </a:r>
            <a:r>
              <a:rPr sz="1000" u="sng" spc="-30" dirty="0">
                <a:uFill>
                  <a:solidFill>
                    <a:srgbClr val="000000"/>
                  </a:solidFill>
                </a:uFill>
                <a:latin typeface="Arial"/>
                <a:cs typeface="Arial"/>
              </a:rPr>
              <a:t> </a:t>
            </a:r>
            <a:r>
              <a:rPr sz="1000" u="sng" dirty="0">
                <a:uFill>
                  <a:solidFill>
                    <a:srgbClr val="000000"/>
                  </a:solidFill>
                </a:uFill>
                <a:latin typeface="Arial"/>
                <a:cs typeface="Arial"/>
              </a:rPr>
              <a:t>V.</a:t>
            </a:r>
            <a:r>
              <a:rPr sz="1000" u="none" dirty="0">
                <a:latin typeface="Arial"/>
                <a:cs typeface="Arial"/>
              </a:rPr>
              <a:t>,</a:t>
            </a:r>
            <a:r>
              <a:rPr sz="1000" u="none" spc="-35" dirty="0">
                <a:latin typeface="Arial"/>
                <a:cs typeface="Arial"/>
              </a:rPr>
              <a:t> </a:t>
            </a:r>
            <a:r>
              <a:rPr sz="1000" u="sng" dirty="0">
                <a:uFill>
                  <a:solidFill>
                    <a:srgbClr val="000000"/>
                  </a:solidFill>
                </a:uFill>
                <a:latin typeface="Arial"/>
                <a:cs typeface="Arial"/>
              </a:rPr>
              <a:t>McDonald,</a:t>
            </a:r>
            <a:r>
              <a:rPr sz="1000" u="sng" spc="-30" dirty="0">
                <a:uFill>
                  <a:solidFill>
                    <a:srgbClr val="000000"/>
                  </a:solidFill>
                </a:uFill>
                <a:latin typeface="Arial"/>
                <a:cs typeface="Arial"/>
              </a:rPr>
              <a:t> </a:t>
            </a:r>
            <a:r>
              <a:rPr sz="1000" u="sng" dirty="0">
                <a:uFill>
                  <a:solidFill>
                    <a:srgbClr val="000000"/>
                  </a:solidFill>
                </a:uFill>
                <a:latin typeface="Arial"/>
                <a:cs typeface="Arial"/>
              </a:rPr>
              <a:t>K.K.</a:t>
            </a:r>
            <a:r>
              <a:rPr sz="1000" u="none" dirty="0">
                <a:latin typeface="Arial"/>
                <a:cs typeface="Arial"/>
              </a:rPr>
              <a:t>,</a:t>
            </a:r>
            <a:r>
              <a:rPr sz="1000" u="none" spc="-30" dirty="0">
                <a:latin typeface="Arial"/>
                <a:cs typeface="Arial"/>
              </a:rPr>
              <a:t> </a:t>
            </a:r>
            <a:r>
              <a:rPr sz="1000" u="none" dirty="0">
                <a:latin typeface="Arial"/>
                <a:cs typeface="Arial"/>
              </a:rPr>
              <a:t>Yockey,</a:t>
            </a:r>
            <a:r>
              <a:rPr sz="1000" u="none" spc="-30" dirty="0">
                <a:latin typeface="Arial"/>
                <a:cs typeface="Arial"/>
              </a:rPr>
              <a:t> </a:t>
            </a:r>
            <a:r>
              <a:rPr sz="1000" u="none" dirty="0">
                <a:latin typeface="Arial"/>
                <a:cs typeface="Arial"/>
              </a:rPr>
              <a:t>R.A.,</a:t>
            </a:r>
            <a:r>
              <a:rPr sz="1000" u="none" spc="-30" dirty="0">
                <a:latin typeface="Arial"/>
                <a:cs typeface="Arial"/>
              </a:rPr>
              <a:t> </a:t>
            </a:r>
            <a:r>
              <a:rPr sz="1000" u="none" dirty="0">
                <a:latin typeface="Arial"/>
                <a:cs typeface="Arial"/>
              </a:rPr>
              <a:t>Livingston,</a:t>
            </a:r>
            <a:r>
              <a:rPr sz="1000" u="none" spc="-35" dirty="0">
                <a:latin typeface="Arial"/>
                <a:cs typeface="Arial"/>
              </a:rPr>
              <a:t> </a:t>
            </a:r>
            <a:r>
              <a:rPr sz="1000" u="none" dirty="0">
                <a:latin typeface="Arial"/>
                <a:cs typeface="Arial"/>
              </a:rPr>
              <a:t>M.D.,</a:t>
            </a:r>
            <a:r>
              <a:rPr sz="1000" u="none" spc="-30" dirty="0">
                <a:latin typeface="Arial"/>
                <a:cs typeface="Arial"/>
              </a:rPr>
              <a:t> </a:t>
            </a:r>
            <a:r>
              <a:rPr sz="1000" u="none" dirty="0">
                <a:latin typeface="Arial"/>
                <a:cs typeface="Arial"/>
              </a:rPr>
              <a:t>Trangenstein,</a:t>
            </a:r>
            <a:r>
              <a:rPr sz="1000" u="none" spc="-30" dirty="0">
                <a:latin typeface="Arial"/>
                <a:cs typeface="Arial"/>
              </a:rPr>
              <a:t> </a:t>
            </a:r>
            <a:r>
              <a:rPr sz="1000" u="none" dirty="0">
                <a:latin typeface="Arial"/>
                <a:cs typeface="Arial"/>
              </a:rPr>
              <a:t>P.J.,</a:t>
            </a:r>
            <a:r>
              <a:rPr sz="1000" u="none" spc="-30" dirty="0">
                <a:latin typeface="Arial"/>
                <a:cs typeface="Arial"/>
              </a:rPr>
              <a:t> </a:t>
            </a:r>
            <a:r>
              <a:rPr sz="1000" b="1" u="none" dirty="0">
                <a:latin typeface="Arial"/>
                <a:cs typeface="Arial"/>
              </a:rPr>
              <a:t>&amp;</a:t>
            </a:r>
            <a:r>
              <a:rPr sz="1000" b="1" u="none" spc="-25" dirty="0">
                <a:latin typeface="Arial"/>
                <a:cs typeface="Arial"/>
              </a:rPr>
              <a:t> </a:t>
            </a:r>
            <a:r>
              <a:rPr sz="1000" b="1" u="none" dirty="0">
                <a:latin typeface="Arial"/>
                <a:cs typeface="Arial"/>
              </a:rPr>
              <a:t>Rossheim,</a:t>
            </a:r>
            <a:r>
              <a:rPr sz="1000" b="1" u="none" spc="-30" dirty="0">
                <a:latin typeface="Arial"/>
                <a:cs typeface="Arial"/>
              </a:rPr>
              <a:t> </a:t>
            </a:r>
            <a:r>
              <a:rPr sz="1000" b="1" u="none" dirty="0">
                <a:latin typeface="Arial"/>
                <a:cs typeface="Arial"/>
              </a:rPr>
              <a:t>M.E.</a:t>
            </a:r>
            <a:r>
              <a:rPr sz="1000" b="1" u="none" spc="-25" dirty="0">
                <a:latin typeface="Arial"/>
                <a:cs typeface="Arial"/>
              </a:rPr>
              <a:t> </a:t>
            </a:r>
            <a:r>
              <a:rPr sz="1000" u="none" dirty="0">
                <a:latin typeface="Arial"/>
                <a:cs typeface="Arial"/>
              </a:rPr>
              <a:t>(2023).</a:t>
            </a:r>
            <a:r>
              <a:rPr sz="1000" u="none" spc="-30" dirty="0">
                <a:latin typeface="Arial"/>
                <a:cs typeface="Arial"/>
              </a:rPr>
              <a:t> </a:t>
            </a:r>
            <a:r>
              <a:rPr sz="1000" u="none" dirty="0">
                <a:latin typeface="Arial"/>
                <a:cs typeface="Arial"/>
              </a:rPr>
              <a:t>Associations</a:t>
            </a:r>
            <a:r>
              <a:rPr sz="1000" u="none" spc="-25" dirty="0">
                <a:latin typeface="Arial"/>
                <a:cs typeface="Arial"/>
              </a:rPr>
              <a:t> </a:t>
            </a:r>
            <a:r>
              <a:rPr sz="1000" u="none" dirty="0">
                <a:latin typeface="Arial"/>
                <a:cs typeface="Arial"/>
              </a:rPr>
              <a:t>between</a:t>
            </a:r>
            <a:r>
              <a:rPr sz="1000" u="none" spc="-35"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20" dirty="0">
                <a:latin typeface="Arial"/>
                <a:cs typeface="Arial"/>
              </a:rPr>
              <a:t> </a:t>
            </a:r>
            <a:r>
              <a:rPr sz="1000" u="none" dirty="0">
                <a:latin typeface="Arial"/>
                <a:cs typeface="Arial"/>
              </a:rPr>
              <a:t>and</a:t>
            </a:r>
            <a:r>
              <a:rPr sz="1000" u="none" spc="-30" dirty="0">
                <a:latin typeface="Arial"/>
                <a:cs typeface="Arial"/>
              </a:rPr>
              <a:t> </a:t>
            </a:r>
            <a:r>
              <a:rPr sz="1000" u="none" dirty="0">
                <a:latin typeface="Arial"/>
                <a:cs typeface="Arial"/>
              </a:rPr>
              <a:t>Four</a:t>
            </a:r>
            <a:r>
              <a:rPr sz="1000" u="none" spc="-25" dirty="0">
                <a:latin typeface="Arial"/>
                <a:cs typeface="Arial"/>
              </a:rPr>
              <a:t> </a:t>
            </a:r>
            <a:r>
              <a:rPr sz="1000" u="none" dirty="0">
                <a:latin typeface="Arial"/>
                <a:cs typeface="Arial"/>
              </a:rPr>
              <a:t>Loko</a:t>
            </a:r>
            <a:r>
              <a:rPr sz="1000" u="none" spc="-30" dirty="0">
                <a:latin typeface="Arial"/>
                <a:cs typeface="Arial"/>
              </a:rPr>
              <a:t> </a:t>
            </a:r>
            <a:r>
              <a:rPr sz="1000" u="none" spc="-10" dirty="0">
                <a:latin typeface="Arial"/>
                <a:cs typeface="Arial"/>
              </a:rPr>
              <a:t>retail </a:t>
            </a:r>
            <a:r>
              <a:rPr sz="1000" u="none" dirty="0">
                <a:latin typeface="Arial"/>
                <a:cs typeface="Arial"/>
              </a:rPr>
              <a:t>availability</a:t>
            </a:r>
            <a:r>
              <a:rPr sz="1000" u="none" spc="-30" dirty="0">
                <a:latin typeface="Arial"/>
                <a:cs typeface="Arial"/>
              </a:rPr>
              <a:t> </a:t>
            </a:r>
            <a:r>
              <a:rPr sz="1000" u="none" dirty="0">
                <a:latin typeface="Arial"/>
                <a:cs typeface="Arial"/>
              </a:rPr>
              <a:t>in</a:t>
            </a:r>
            <a:r>
              <a:rPr sz="1000" u="none" spc="-35" dirty="0">
                <a:latin typeface="Arial"/>
                <a:cs typeface="Arial"/>
              </a:rPr>
              <a:t> </a:t>
            </a:r>
            <a:r>
              <a:rPr sz="1000" u="none" dirty="0">
                <a:latin typeface="Arial"/>
                <a:cs typeface="Arial"/>
              </a:rPr>
              <a:t>Fort</a:t>
            </a:r>
            <a:r>
              <a:rPr sz="1000" u="none" spc="-35" dirty="0">
                <a:latin typeface="Arial"/>
                <a:cs typeface="Arial"/>
              </a:rPr>
              <a:t> </a:t>
            </a:r>
            <a:r>
              <a:rPr sz="1000" u="none" dirty="0">
                <a:latin typeface="Arial"/>
                <a:cs typeface="Arial"/>
              </a:rPr>
              <a:t>Worth,</a:t>
            </a:r>
            <a:r>
              <a:rPr sz="1000" u="none" spc="-35" dirty="0">
                <a:latin typeface="Arial"/>
                <a:cs typeface="Arial"/>
              </a:rPr>
              <a:t> </a:t>
            </a:r>
            <a:r>
              <a:rPr sz="1000" u="none" dirty="0">
                <a:latin typeface="Arial"/>
                <a:cs typeface="Arial"/>
              </a:rPr>
              <a:t>Texas.</a:t>
            </a:r>
            <a:r>
              <a:rPr sz="1000" u="none" spc="-35" dirty="0">
                <a:latin typeface="Arial"/>
                <a:cs typeface="Arial"/>
              </a:rPr>
              <a:t> </a:t>
            </a:r>
            <a:r>
              <a:rPr sz="1000" i="1" u="none" dirty="0">
                <a:latin typeface="Arial"/>
                <a:cs typeface="Arial"/>
              </a:rPr>
              <a:t>Health</a:t>
            </a:r>
            <a:r>
              <a:rPr sz="1000" i="1" u="none" spc="-35" dirty="0">
                <a:latin typeface="Arial"/>
                <a:cs typeface="Arial"/>
              </a:rPr>
              <a:t> </a:t>
            </a:r>
            <a:r>
              <a:rPr sz="1000" i="1" u="none" dirty="0">
                <a:latin typeface="Arial"/>
                <a:cs typeface="Arial"/>
              </a:rPr>
              <a:t>Behavior</a:t>
            </a:r>
            <a:r>
              <a:rPr sz="1000" i="1" u="none" spc="-25" dirty="0">
                <a:latin typeface="Arial"/>
                <a:cs typeface="Arial"/>
              </a:rPr>
              <a:t> </a:t>
            </a:r>
            <a:r>
              <a:rPr sz="1000" i="1" u="none" spc="-10" dirty="0">
                <a:latin typeface="Arial"/>
                <a:cs typeface="Arial"/>
              </a:rPr>
              <a:t>Research</a:t>
            </a:r>
            <a:r>
              <a:rPr sz="1000" u="none" spc="-10" dirty="0">
                <a:latin typeface="Arial"/>
                <a:cs typeface="Arial"/>
              </a:rPr>
              <a:t>.</a:t>
            </a:r>
            <a:endParaRPr sz="1000">
              <a:latin typeface="Arial"/>
              <a:cs typeface="Arial"/>
            </a:endParaRPr>
          </a:p>
          <a:p>
            <a:pPr marL="12700" marR="31750">
              <a:lnSpc>
                <a:spcPts val="1100"/>
              </a:lnSpc>
              <a:spcBef>
                <a:spcPts val="800"/>
              </a:spcBef>
            </a:pPr>
            <a:r>
              <a:rPr sz="1000" u="sng" dirty="0">
                <a:uFill>
                  <a:solidFill>
                    <a:srgbClr val="000000"/>
                  </a:solidFill>
                </a:uFill>
                <a:latin typeface="Arial"/>
                <a:cs typeface="Arial"/>
              </a:rPr>
              <a:t>LoParco,</a:t>
            </a:r>
            <a:r>
              <a:rPr sz="1000" u="sng" spc="-30" dirty="0">
                <a:uFill>
                  <a:solidFill>
                    <a:srgbClr val="000000"/>
                  </a:solidFill>
                </a:uFill>
                <a:latin typeface="Arial"/>
                <a:cs typeface="Arial"/>
              </a:rPr>
              <a:t> </a:t>
            </a:r>
            <a:r>
              <a:rPr sz="1000" u="sng" dirty="0">
                <a:uFill>
                  <a:solidFill>
                    <a:srgbClr val="000000"/>
                  </a:solidFill>
                </a:uFill>
                <a:latin typeface="Arial"/>
                <a:cs typeface="Arial"/>
              </a:rPr>
              <a:t>C.R.</a:t>
            </a:r>
            <a:r>
              <a:rPr sz="1000" u="none" dirty="0">
                <a:latin typeface="Arial"/>
                <a:cs typeface="Arial"/>
              </a:rPr>
              <a:t>,</a:t>
            </a:r>
            <a:r>
              <a:rPr sz="1000" u="none" spc="-30" dirty="0">
                <a:latin typeface="Arial"/>
                <a:cs typeface="Arial"/>
              </a:rPr>
              <a:t> </a:t>
            </a:r>
            <a:r>
              <a:rPr sz="1000" u="sng" dirty="0">
                <a:uFill>
                  <a:solidFill>
                    <a:srgbClr val="000000"/>
                  </a:solidFill>
                </a:uFill>
                <a:latin typeface="Arial"/>
                <a:cs typeface="Arial"/>
              </a:rPr>
              <a:t>Olsson,</a:t>
            </a:r>
            <a:r>
              <a:rPr sz="1000" u="sng" spc="-25" dirty="0">
                <a:uFill>
                  <a:solidFill>
                    <a:srgbClr val="000000"/>
                  </a:solidFill>
                </a:uFill>
                <a:latin typeface="Arial"/>
                <a:cs typeface="Arial"/>
              </a:rPr>
              <a:t> </a:t>
            </a:r>
            <a:r>
              <a:rPr sz="1000" u="sng" dirty="0">
                <a:uFill>
                  <a:solidFill>
                    <a:srgbClr val="000000"/>
                  </a:solidFill>
                </a:uFill>
                <a:latin typeface="Arial"/>
                <a:cs typeface="Arial"/>
              </a:rPr>
              <a:t>S.E.</a:t>
            </a:r>
            <a:r>
              <a:rPr sz="1000" u="none" dirty="0">
                <a:latin typeface="Arial"/>
                <a:cs typeface="Arial"/>
              </a:rPr>
              <a:t>,</a:t>
            </a:r>
            <a:r>
              <a:rPr sz="1000" u="none" spc="-30" dirty="0">
                <a:latin typeface="Arial"/>
                <a:cs typeface="Arial"/>
              </a:rPr>
              <a:t> </a:t>
            </a:r>
            <a:r>
              <a:rPr sz="1000" u="none" dirty="0">
                <a:latin typeface="Arial"/>
                <a:cs typeface="Arial"/>
              </a:rPr>
              <a:t>Greene,</a:t>
            </a:r>
            <a:r>
              <a:rPr sz="1000" u="none" spc="-30" dirty="0">
                <a:latin typeface="Arial"/>
                <a:cs typeface="Arial"/>
              </a:rPr>
              <a:t> </a:t>
            </a:r>
            <a:r>
              <a:rPr sz="1000" u="none" dirty="0">
                <a:latin typeface="Arial"/>
                <a:cs typeface="Arial"/>
              </a:rPr>
              <a:t>K.M.,</a:t>
            </a:r>
            <a:r>
              <a:rPr sz="1000" u="none" spc="-25" dirty="0">
                <a:latin typeface="Arial"/>
                <a:cs typeface="Arial"/>
              </a:rPr>
              <a:t> </a:t>
            </a:r>
            <a:r>
              <a:rPr sz="1000" u="none" dirty="0">
                <a:latin typeface="Arial"/>
                <a:cs typeface="Arial"/>
              </a:rPr>
              <a:t>Berg,</a:t>
            </a:r>
            <a:r>
              <a:rPr sz="1000" u="none" spc="-30" dirty="0">
                <a:latin typeface="Arial"/>
                <a:cs typeface="Arial"/>
              </a:rPr>
              <a:t> </a:t>
            </a:r>
            <a:r>
              <a:rPr sz="1000" u="none" dirty="0">
                <a:latin typeface="Arial"/>
                <a:cs typeface="Arial"/>
              </a:rPr>
              <a:t>C.J.,</a:t>
            </a:r>
            <a:r>
              <a:rPr sz="1000" u="none" spc="-25" dirty="0">
                <a:latin typeface="Arial"/>
                <a:cs typeface="Arial"/>
              </a:rPr>
              <a:t> </a:t>
            </a:r>
            <a:r>
              <a:rPr sz="1000" u="none" dirty="0">
                <a:latin typeface="Arial"/>
                <a:cs typeface="Arial"/>
              </a:rPr>
              <a:t>Walters,</a:t>
            </a:r>
            <a:r>
              <a:rPr sz="1000" u="none" spc="-30" dirty="0">
                <a:latin typeface="Arial"/>
                <a:cs typeface="Arial"/>
              </a:rPr>
              <a:t> </a:t>
            </a:r>
            <a:r>
              <a:rPr sz="1000" u="none" dirty="0">
                <a:latin typeface="Arial"/>
                <a:cs typeface="Arial"/>
              </a:rPr>
              <a:t>S.T.,</a:t>
            </a:r>
            <a:r>
              <a:rPr sz="1000" u="none" spc="-30" dirty="0">
                <a:latin typeface="Arial"/>
                <a:cs typeface="Arial"/>
              </a:rPr>
              <a:t> </a:t>
            </a:r>
            <a:r>
              <a:rPr sz="1000" u="none" dirty="0">
                <a:latin typeface="Arial"/>
                <a:cs typeface="Arial"/>
              </a:rPr>
              <a:t>Zhou,</a:t>
            </a:r>
            <a:r>
              <a:rPr sz="1000" u="none" spc="-25" dirty="0">
                <a:latin typeface="Arial"/>
                <a:cs typeface="Arial"/>
              </a:rPr>
              <a:t> </a:t>
            </a:r>
            <a:r>
              <a:rPr sz="1000" u="none" dirty="0">
                <a:latin typeface="Arial"/>
                <a:cs typeface="Arial"/>
              </a:rPr>
              <a:t>Z.,</a:t>
            </a:r>
            <a:r>
              <a:rPr sz="1000" u="none" spc="-30" dirty="0">
                <a:latin typeface="Arial"/>
                <a:cs typeface="Arial"/>
              </a:rPr>
              <a:t> </a:t>
            </a:r>
            <a:r>
              <a:rPr sz="1000" b="1" u="none" dirty="0">
                <a:latin typeface="Arial"/>
                <a:cs typeface="Arial"/>
              </a:rPr>
              <a:t>&amp;</a:t>
            </a:r>
            <a:r>
              <a:rPr sz="1000" b="1" u="none" spc="-15" dirty="0">
                <a:latin typeface="Arial"/>
                <a:cs typeface="Arial"/>
              </a:rPr>
              <a:t> </a:t>
            </a:r>
            <a:r>
              <a:rPr sz="1000" b="1" u="none" dirty="0">
                <a:latin typeface="Arial"/>
                <a:cs typeface="Arial"/>
              </a:rPr>
              <a:t>Rossheim,</a:t>
            </a:r>
            <a:r>
              <a:rPr sz="1000" b="1" u="none" spc="-30" dirty="0">
                <a:latin typeface="Arial"/>
                <a:cs typeface="Arial"/>
              </a:rPr>
              <a:t> </a:t>
            </a:r>
            <a:r>
              <a:rPr sz="1000" b="1" u="none" dirty="0">
                <a:latin typeface="Arial"/>
                <a:cs typeface="Arial"/>
              </a:rPr>
              <a:t>M.E.</a:t>
            </a:r>
            <a:r>
              <a:rPr sz="1000" b="1" u="none" spc="-25" dirty="0">
                <a:latin typeface="Arial"/>
                <a:cs typeface="Arial"/>
              </a:rPr>
              <a:t> </a:t>
            </a:r>
            <a:r>
              <a:rPr sz="1000" u="none" dirty="0">
                <a:latin typeface="Arial"/>
                <a:cs typeface="Arial"/>
              </a:rPr>
              <a:t>(in</a:t>
            </a:r>
            <a:r>
              <a:rPr sz="1000" u="none" spc="-25" dirty="0">
                <a:latin typeface="Arial"/>
                <a:cs typeface="Arial"/>
              </a:rPr>
              <a:t> </a:t>
            </a:r>
            <a:r>
              <a:rPr sz="1000" u="none" dirty="0">
                <a:latin typeface="Arial"/>
                <a:cs typeface="Arial"/>
              </a:rPr>
              <a:t>press).</a:t>
            </a:r>
            <a:r>
              <a:rPr sz="1000" u="none" spc="-30" dirty="0">
                <a:latin typeface="Arial"/>
                <a:cs typeface="Arial"/>
              </a:rPr>
              <a:t> </a:t>
            </a:r>
            <a:r>
              <a:rPr sz="1000" u="none" dirty="0">
                <a:latin typeface="Arial"/>
                <a:cs typeface="Arial"/>
              </a:rPr>
              <a:t>Driving</a:t>
            </a:r>
            <a:r>
              <a:rPr sz="1000" u="none" spc="-30" dirty="0">
                <a:latin typeface="Arial"/>
                <a:cs typeface="Arial"/>
              </a:rPr>
              <a:t> </a:t>
            </a:r>
            <a:r>
              <a:rPr sz="1000" u="none" dirty="0">
                <a:latin typeface="Arial"/>
                <a:cs typeface="Arial"/>
              </a:rPr>
              <a:t>under</a:t>
            </a:r>
            <a:r>
              <a:rPr sz="1000" u="none" spc="-15" dirty="0">
                <a:latin typeface="Arial"/>
                <a:cs typeface="Arial"/>
              </a:rPr>
              <a:t> </a:t>
            </a:r>
            <a:r>
              <a:rPr sz="1000" u="none" dirty="0">
                <a:latin typeface="Arial"/>
                <a:cs typeface="Arial"/>
              </a:rPr>
              <a:t>the</a:t>
            </a:r>
            <a:r>
              <a:rPr sz="1000" u="none" spc="-30" dirty="0">
                <a:latin typeface="Arial"/>
                <a:cs typeface="Arial"/>
              </a:rPr>
              <a:t> </a:t>
            </a:r>
            <a:r>
              <a:rPr sz="1000" u="none" dirty="0">
                <a:latin typeface="Arial"/>
                <a:cs typeface="Arial"/>
              </a:rPr>
              <a:t>influence</a:t>
            </a:r>
            <a:r>
              <a:rPr sz="1000" u="none" spc="-25" dirty="0">
                <a:latin typeface="Arial"/>
                <a:cs typeface="Arial"/>
              </a:rPr>
              <a:t> </a:t>
            </a:r>
            <a:r>
              <a:rPr sz="1000" u="none" dirty="0">
                <a:latin typeface="Arial"/>
                <a:cs typeface="Arial"/>
              </a:rPr>
              <a:t>of</a:t>
            </a:r>
            <a:r>
              <a:rPr sz="1000" u="none" spc="-30" dirty="0">
                <a:latin typeface="Arial"/>
                <a:cs typeface="Arial"/>
              </a:rPr>
              <a:t> </a:t>
            </a:r>
            <a:r>
              <a:rPr sz="1000" u="none" dirty="0">
                <a:latin typeface="Arial"/>
                <a:cs typeface="Arial"/>
              </a:rPr>
              <a:t>alcohol,</a:t>
            </a:r>
            <a:r>
              <a:rPr sz="1000" u="none" spc="-30" dirty="0">
                <a:latin typeface="Arial"/>
                <a:cs typeface="Arial"/>
              </a:rPr>
              <a:t> </a:t>
            </a:r>
            <a:r>
              <a:rPr sz="1000" u="none" dirty="0">
                <a:latin typeface="Arial"/>
                <a:cs typeface="Arial"/>
              </a:rPr>
              <a:t>cannabis,</a:t>
            </a:r>
            <a:r>
              <a:rPr sz="1000" u="none" spc="-25" dirty="0">
                <a:latin typeface="Arial"/>
                <a:cs typeface="Arial"/>
              </a:rPr>
              <a:t> </a:t>
            </a:r>
            <a:r>
              <a:rPr sz="1000" u="none" dirty="0">
                <a:latin typeface="Arial"/>
                <a:cs typeface="Arial"/>
              </a:rPr>
              <a:t>and</a:t>
            </a:r>
            <a:r>
              <a:rPr sz="1000" u="none" spc="-30" dirty="0">
                <a:latin typeface="Arial"/>
                <a:cs typeface="Arial"/>
              </a:rPr>
              <a:t> </a:t>
            </a:r>
            <a:r>
              <a:rPr sz="1000" u="none" spc="-10" dirty="0">
                <a:latin typeface="Arial"/>
                <a:cs typeface="Arial"/>
              </a:rPr>
              <a:t>Delta-</a:t>
            </a:r>
            <a:r>
              <a:rPr sz="1000" u="none" dirty="0">
                <a:latin typeface="Arial"/>
                <a:cs typeface="Arial"/>
              </a:rPr>
              <a:t>8</a:t>
            </a:r>
            <a:r>
              <a:rPr sz="1000" u="none" spc="-30" dirty="0">
                <a:latin typeface="Arial"/>
                <a:cs typeface="Arial"/>
              </a:rPr>
              <a:t> </a:t>
            </a:r>
            <a:r>
              <a:rPr sz="1000" u="none" dirty="0">
                <a:latin typeface="Arial"/>
                <a:cs typeface="Arial"/>
              </a:rPr>
              <a:t>THC:</a:t>
            </a:r>
            <a:r>
              <a:rPr sz="1000" u="none" spc="-25" dirty="0">
                <a:latin typeface="Arial"/>
                <a:cs typeface="Arial"/>
              </a:rPr>
              <a:t> </a:t>
            </a:r>
            <a:r>
              <a:rPr sz="1000" u="none" dirty="0">
                <a:latin typeface="Arial"/>
                <a:cs typeface="Arial"/>
              </a:rPr>
              <a:t>Perceived</a:t>
            </a:r>
            <a:r>
              <a:rPr sz="1000" u="none" spc="-30" dirty="0">
                <a:latin typeface="Arial"/>
                <a:cs typeface="Arial"/>
              </a:rPr>
              <a:t> </a:t>
            </a:r>
            <a:r>
              <a:rPr sz="1000" u="none" spc="-10" dirty="0">
                <a:latin typeface="Arial"/>
                <a:cs typeface="Arial"/>
              </a:rPr>
              <a:t>likelihood, </a:t>
            </a:r>
            <a:r>
              <a:rPr sz="1000" u="none" dirty="0">
                <a:latin typeface="Arial"/>
                <a:cs typeface="Arial"/>
              </a:rPr>
              <a:t>risk</a:t>
            </a:r>
            <a:r>
              <a:rPr sz="1000" u="none" spc="-35" dirty="0">
                <a:latin typeface="Arial"/>
                <a:cs typeface="Arial"/>
              </a:rPr>
              <a:t> </a:t>
            </a:r>
            <a:r>
              <a:rPr sz="1000" u="none" dirty="0">
                <a:latin typeface="Arial"/>
                <a:cs typeface="Arial"/>
              </a:rPr>
              <a:t>perceptions,</a:t>
            </a:r>
            <a:r>
              <a:rPr sz="1000" u="none" spc="-40" dirty="0">
                <a:latin typeface="Arial"/>
                <a:cs typeface="Arial"/>
              </a:rPr>
              <a:t> </a:t>
            </a:r>
            <a:r>
              <a:rPr sz="1000" u="none" dirty="0">
                <a:latin typeface="Arial"/>
                <a:cs typeface="Arial"/>
              </a:rPr>
              <a:t>and</a:t>
            </a:r>
            <a:r>
              <a:rPr sz="1000" u="none" spc="-40" dirty="0">
                <a:latin typeface="Arial"/>
                <a:cs typeface="Arial"/>
              </a:rPr>
              <a:t> </a:t>
            </a:r>
            <a:r>
              <a:rPr sz="1000" u="none" dirty="0">
                <a:latin typeface="Arial"/>
                <a:cs typeface="Arial"/>
              </a:rPr>
              <a:t>behaviors.</a:t>
            </a:r>
            <a:r>
              <a:rPr sz="1000" u="none" spc="-40" dirty="0">
                <a:latin typeface="Arial"/>
                <a:cs typeface="Arial"/>
              </a:rPr>
              <a:t> </a:t>
            </a:r>
            <a:r>
              <a:rPr sz="1000" i="1" u="none" dirty="0">
                <a:latin typeface="Arial"/>
                <a:cs typeface="Arial"/>
              </a:rPr>
              <a:t>Journal</a:t>
            </a:r>
            <a:r>
              <a:rPr sz="1000" i="1" u="none" spc="-25" dirty="0">
                <a:latin typeface="Arial"/>
                <a:cs typeface="Arial"/>
              </a:rPr>
              <a:t> </a:t>
            </a:r>
            <a:r>
              <a:rPr sz="1000" i="1" u="none" dirty="0">
                <a:latin typeface="Arial"/>
                <a:cs typeface="Arial"/>
              </a:rPr>
              <a:t>of</a:t>
            </a:r>
            <a:r>
              <a:rPr sz="1000" i="1" u="none" spc="-40" dirty="0">
                <a:latin typeface="Arial"/>
                <a:cs typeface="Arial"/>
              </a:rPr>
              <a:t> </a:t>
            </a:r>
            <a:r>
              <a:rPr sz="1000" i="1" u="none" dirty="0">
                <a:latin typeface="Arial"/>
                <a:cs typeface="Arial"/>
              </a:rPr>
              <a:t>Psychoactive</a:t>
            </a:r>
            <a:r>
              <a:rPr sz="1000" i="1" u="none" spc="-40" dirty="0">
                <a:latin typeface="Arial"/>
                <a:cs typeface="Arial"/>
              </a:rPr>
              <a:t> </a:t>
            </a:r>
            <a:r>
              <a:rPr sz="1000" i="1" u="none" spc="-10" dirty="0">
                <a:latin typeface="Arial"/>
                <a:cs typeface="Arial"/>
              </a:rPr>
              <a:t>Drugs</a:t>
            </a:r>
            <a:r>
              <a:rPr sz="1000" u="none" spc="-10" dirty="0">
                <a:latin typeface="Arial"/>
                <a:cs typeface="Arial"/>
              </a:rPr>
              <a:t>.</a:t>
            </a:r>
            <a:endParaRPr sz="1000">
              <a:latin typeface="Arial"/>
              <a:cs typeface="Arial"/>
            </a:endParaRPr>
          </a:p>
        </p:txBody>
      </p:sp>
      <p:pic>
        <p:nvPicPr>
          <p:cNvPr id="4" name="object 4"/>
          <p:cNvPicPr/>
          <p:nvPr/>
        </p:nvPicPr>
        <p:blipFill>
          <a:blip r:embed="rId2" cstate="print"/>
          <a:stretch>
            <a:fillRect/>
          </a:stretch>
        </p:blipFill>
        <p:spPr>
          <a:xfrm>
            <a:off x="9906000" y="164593"/>
            <a:ext cx="1207512" cy="1195655"/>
          </a:xfrm>
          <a:prstGeom prst="rect">
            <a:avLst/>
          </a:prstGeom>
        </p:spPr>
      </p:pic>
    </p:spTree>
    <p:extLst>
      <p:ext uri="{BB962C8B-B14F-4D97-AF65-F5344CB8AC3E}">
        <p14:creationId xmlns:p14="http://schemas.microsoft.com/office/powerpoint/2010/main" val="2782654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7800" y="990"/>
            <a:ext cx="9143998" cy="6792683"/>
          </a:xfrm>
          <a:prstGeom prst="rect">
            <a:avLst/>
          </a:prstGeom>
        </p:spPr>
      </p:pic>
    </p:spTree>
    <p:extLst>
      <p:ext uri="{BB962C8B-B14F-4D97-AF65-F5344CB8AC3E}">
        <p14:creationId xmlns:p14="http://schemas.microsoft.com/office/powerpoint/2010/main" val="163801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20" dirty="0"/>
              <a:t>Effective</a:t>
            </a:r>
            <a:r>
              <a:rPr spc="-170" dirty="0"/>
              <a:t> </a:t>
            </a:r>
            <a:r>
              <a:rPr spc="-45" dirty="0"/>
              <a:t>Regulation</a:t>
            </a:r>
            <a:r>
              <a:rPr spc="-160" dirty="0"/>
              <a:t> </a:t>
            </a:r>
            <a:r>
              <a:rPr spc="-10" dirty="0"/>
              <a:t>Generally</a:t>
            </a:r>
          </a:p>
        </p:txBody>
      </p:sp>
      <p:sp>
        <p:nvSpPr>
          <p:cNvPr id="3" name="object 3"/>
          <p:cNvSpPr/>
          <p:nvPr/>
        </p:nvSpPr>
        <p:spPr>
          <a:xfrm>
            <a:off x="5501640" y="1206817"/>
            <a:ext cx="2159000" cy="12700"/>
          </a:xfrm>
          <a:custGeom>
            <a:avLst/>
            <a:gdLst/>
            <a:ahLst/>
            <a:cxnLst/>
            <a:rect l="l" t="t" r="r" b="b"/>
            <a:pathLst>
              <a:path w="2159000" h="12700">
                <a:moveTo>
                  <a:pt x="2159000" y="0"/>
                </a:moveTo>
                <a:lnTo>
                  <a:pt x="0" y="0"/>
                </a:lnTo>
                <a:lnTo>
                  <a:pt x="0" y="12700"/>
                </a:lnTo>
                <a:lnTo>
                  <a:pt x="2159000" y="12700"/>
                </a:lnTo>
                <a:lnTo>
                  <a:pt x="2159000" y="0"/>
                </a:lnTo>
                <a:close/>
              </a:path>
            </a:pathLst>
          </a:custGeom>
          <a:solidFill>
            <a:srgbClr val="000000"/>
          </a:solidFill>
        </p:spPr>
        <p:txBody>
          <a:bodyPr wrap="square" lIns="0" tIns="0" rIns="0" bIns="0" rtlCol="0"/>
          <a:lstStyle/>
          <a:p>
            <a:endParaRPr/>
          </a:p>
        </p:txBody>
      </p:sp>
      <p:sp>
        <p:nvSpPr>
          <p:cNvPr id="4" name="object 4"/>
          <p:cNvSpPr txBox="1"/>
          <p:nvPr/>
        </p:nvSpPr>
        <p:spPr>
          <a:xfrm>
            <a:off x="916939" y="1716532"/>
            <a:ext cx="7148195" cy="3591560"/>
          </a:xfrm>
          <a:prstGeom prst="rect">
            <a:avLst/>
          </a:prstGeom>
        </p:spPr>
        <p:txBody>
          <a:bodyPr vert="horz" wrap="square" lIns="0" tIns="91440" rIns="0" bIns="0" rtlCol="0">
            <a:spAutoFit/>
          </a:bodyPr>
          <a:lstStyle/>
          <a:p>
            <a:pPr marL="240665" indent="-227965">
              <a:lnSpc>
                <a:spcPct val="100000"/>
              </a:lnSpc>
              <a:spcBef>
                <a:spcPts val="720"/>
              </a:spcBef>
              <a:buFont typeface="Arial"/>
              <a:buChar char="•"/>
              <a:tabLst>
                <a:tab pos="240665" algn="l"/>
              </a:tabLst>
            </a:pPr>
            <a:r>
              <a:rPr sz="2800" spc="105" dirty="0">
                <a:latin typeface="Calibri"/>
                <a:cs typeface="Calibri"/>
              </a:rPr>
              <a:t>System</a:t>
            </a:r>
            <a:r>
              <a:rPr sz="2800" spc="-25" dirty="0">
                <a:latin typeface="Calibri"/>
                <a:cs typeface="Calibri"/>
              </a:rPr>
              <a:t> </a:t>
            </a:r>
            <a:r>
              <a:rPr sz="2800" dirty="0">
                <a:latin typeface="Calibri"/>
                <a:cs typeface="Calibri"/>
              </a:rPr>
              <a:t>of</a:t>
            </a:r>
            <a:r>
              <a:rPr sz="2800" spc="-30" dirty="0">
                <a:latin typeface="Calibri"/>
                <a:cs typeface="Calibri"/>
              </a:rPr>
              <a:t> </a:t>
            </a:r>
            <a:r>
              <a:rPr sz="2800" spc="50" dirty="0">
                <a:latin typeface="Calibri"/>
                <a:cs typeface="Calibri"/>
              </a:rPr>
              <a:t>licensing/zoning</a:t>
            </a:r>
            <a:endParaRPr sz="2800">
              <a:latin typeface="Calibri"/>
              <a:cs typeface="Calibri"/>
            </a:endParaRPr>
          </a:p>
          <a:p>
            <a:pPr marL="240665" indent="-227965">
              <a:lnSpc>
                <a:spcPct val="100000"/>
              </a:lnSpc>
              <a:spcBef>
                <a:spcPts val="625"/>
              </a:spcBef>
              <a:buFont typeface="Arial"/>
              <a:buChar char="•"/>
              <a:tabLst>
                <a:tab pos="240665" algn="l"/>
              </a:tabLst>
            </a:pPr>
            <a:r>
              <a:rPr sz="2800" dirty="0">
                <a:latin typeface="Calibri"/>
                <a:cs typeface="Calibri"/>
              </a:rPr>
              <a:t>Taxes,</a:t>
            </a:r>
            <a:r>
              <a:rPr sz="2800" spc="30" dirty="0">
                <a:latin typeface="Calibri"/>
                <a:cs typeface="Calibri"/>
              </a:rPr>
              <a:t> </a:t>
            </a:r>
            <a:r>
              <a:rPr sz="2800" spc="80" dirty="0">
                <a:latin typeface="Calibri"/>
                <a:cs typeface="Calibri"/>
              </a:rPr>
              <a:t>minimum</a:t>
            </a:r>
            <a:r>
              <a:rPr sz="2800" spc="35" dirty="0">
                <a:latin typeface="Calibri"/>
                <a:cs typeface="Calibri"/>
              </a:rPr>
              <a:t> </a:t>
            </a:r>
            <a:r>
              <a:rPr sz="2800" spc="60" dirty="0">
                <a:latin typeface="Calibri"/>
                <a:cs typeface="Calibri"/>
              </a:rPr>
              <a:t>pricing</a:t>
            </a:r>
            <a:r>
              <a:rPr sz="2800" spc="40" dirty="0">
                <a:latin typeface="Calibri"/>
                <a:cs typeface="Calibri"/>
              </a:rPr>
              <a:t> </a:t>
            </a:r>
            <a:r>
              <a:rPr sz="2800" spc="95" dirty="0">
                <a:latin typeface="Calibri"/>
                <a:cs typeface="Calibri"/>
              </a:rPr>
              <a:t>policies</a:t>
            </a:r>
            <a:endParaRPr sz="2800">
              <a:latin typeface="Calibri"/>
              <a:cs typeface="Calibri"/>
            </a:endParaRPr>
          </a:p>
          <a:p>
            <a:pPr marL="240665" indent="-227965">
              <a:lnSpc>
                <a:spcPct val="100000"/>
              </a:lnSpc>
              <a:spcBef>
                <a:spcPts val="650"/>
              </a:spcBef>
              <a:buFont typeface="Arial"/>
              <a:buChar char="•"/>
              <a:tabLst>
                <a:tab pos="240665" algn="l"/>
              </a:tabLst>
            </a:pPr>
            <a:r>
              <a:rPr sz="2800" spc="80" dirty="0">
                <a:latin typeface="Calibri"/>
                <a:cs typeface="Calibri"/>
              </a:rPr>
              <a:t>Restrictions</a:t>
            </a:r>
            <a:r>
              <a:rPr sz="2800" spc="110" dirty="0">
                <a:latin typeface="Calibri"/>
                <a:cs typeface="Calibri"/>
              </a:rPr>
              <a:t> </a:t>
            </a:r>
            <a:r>
              <a:rPr sz="2800" spc="60" dirty="0">
                <a:latin typeface="Calibri"/>
                <a:cs typeface="Calibri"/>
              </a:rPr>
              <a:t>on</a:t>
            </a:r>
            <a:r>
              <a:rPr sz="2800" spc="110" dirty="0">
                <a:latin typeface="Calibri"/>
                <a:cs typeface="Calibri"/>
              </a:rPr>
              <a:t> </a:t>
            </a:r>
            <a:r>
              <a:rPr sz="2800" dirty="0">
                <a:latin typeface="Calibri"/>
                <a:cs typeface="Calibri"/>
              </a:rPr>
              <a:t>youth-oriented</a:t>
            </a:r>
            <a:r>
              <a:rPr sz="2800" spc="120" dirty="0">
                <a:latin typeface="Calibri"/>
                <a:cs typeface="Calibri"/>
              </a:rPr>
              <a:t> </a:t>
            </a:r>
            <a:r>
              <a:rPr sz="2800" spc="-10" dirty="0">
                <a:latin typeface="Calibri"/>
                <a:cs typeface="Calibri"/>
              </a:rPr>
              <a:t>marketing</a:t>
            </a:r>
            <a:endParaRPr sz="2800">
              <a:latin typeface="Calibri"/>
              <a:cs typeface="Calibri"/>
            </a:endParaRPr>
          </a:p>
          <a:p>
            <a:pPr marL="240665" indent="-227965">
              <a:lnSpc>
                <a:spcPct val="100000"/>
              </a:lnSpc>
              <a:spcBef>
                <a:spcPts val="645"/>
              </a:spcBef>
              <a:buFont typeface="Arial"/>
              <a:buChar char="•"/>
              <a:tabLst>
                <a:tab pos="240665" algn="l"/>
              </a:tabLst>
            </a:pPr>
            <a:r>
              <a:rPr sz="2800" spc="90" dirty="0">
                <a:latin typeface="Calibri"/>
                <a:cs typeface="Calibri"/>
              </a:rPr>
              <a:t>Health</a:t>
            </a:r>
            <a:r>
              <a:rPr sz="2800" spc="-60" dirty="0">
                <a:latin typeface="Calibri"/>
                <a:cs typeface="Calibri"/>
              </a:rPr>
              <a:t> </a:t>
            </a:r>
            <a:r>
              <a:rPr sz="2800" spc="95" dirty="0">
                <a:latin typeface="Calibri"/>
                <a:cs typeface="Calibri"/>
              </a:rPr>
              <a:t>and</a:t>
            </a:r>
            <a:r>
              <a:rPr sz="2800" spc="-45" dirty="0">
                <a:latin typeface="Calibri"/>
                <a:cs typeface="Calibri"/>
              </a:rPr>
              <a:t> </a:t>
            </a:r>
            <a:r>
              <a:rPr sz="2800" spc="60" dirty="0">
                <a:latin typeface="Calibri"/>
                <a:cs typeface="Calibri"/>
              </a:rPr>
              <a:t>safety</a:t>
            </a:r>
            <a:r>
              <a:rPr sz="2800" spc="-50" dirty="0">
                <a:latin typeface="Calibri"/>
                <a:cs typeface="Calibri"/>
              </a:rPr>
              <a:t> </a:t>
            </a:r>
            <a:r>
              <a:rPr sz="2800" spc="140" dirty="0">
                <a:latin typeface="Calibri"/>
                <a:cs typeface="Calibri"/>
              </a:rPr>
              <a:t>claims</a:t>
            </a:r>
            <a:endParaRPr sz="2800">
              <a:latin typeface="Calibri"/>
              <a:cs typeface="Calibri"/>
            </a:endParaRPr>
          </a:p>
          <a:p>
            <a:pPr marL="240665" indent="-227965">
              <a:lnSpc>
                <a:spcPct val="100000"/>
              </a:lnSpc>
              <a:spcBef>
                <a:spcPts val="745"/>
              </a:spcBef>
              <a:buFont typeface="Arial"/>
              <a:buChar char="•"/>
              <a:tabLst>
                <a:tab pos="240665" algn="l"/>
              </a:tabLst>
            </a:pPr>
            <a:r>
              <a:rPr sz="2800" dirty="0">
                <a:latin typeface="Calibri"/>
                <a:cs typeface="Calibri"/>
              </a:rPr>
              <a:t>Ingredient</a:t>
            </a:r>
            <a:r>
              <a:rPr sz="2800" spc="254" dirty="0">
                <a:latin typeface="Calibri"/>
                <a:cs typeface="Calibri"/>
              </a:rPr>
              <a:t> </a:t>
            </a:r>
            <a:r>
              <a:rPr sz="2800" spc="60" dirty="0">
                <a:latin typeface="Calibri"/>
                <a:cs typeface="Calibri"/>
              </a:rPr>
              <a:t>labeling</a:t>
            </a:r>
            <a:endParaRPr sz="2800">
              <a:latin typeface="Calibri"/>
              <a:cs typeface="Calibri"/>
            </a:endParaRPr>
          </a:p>
          <a:p>
            <a:pPr marL="240665" indent="-227965">
              <a:lnSpc>
                <a:spcPct val="100000"/>
              </a:lnSpc>
              <a:spcBef>
                <a:spcPts val="625"/>
              </a:spcBef>
              <a:buFont typeface="Arial"/>
              <a:buChar char="•"/>
              <a:tabLst>
                <a:tab pos="240665" algn="l"/>
              </a:tabLst>
            </a:pPr>
            <a:r>
              <a:rPr sz="2800" spc="65" dirty="0">
                <a:latin typeface="Calibri"/>
                <a:cs typeface="Calibri"/>
              </a:rPr>
              <a:t>Potency</a:t>
            </a:r>
            <a:r>
              <a:rPr sz="2800" spc="-50" dirty="0">
                <a:latin typeface="Calibri"/>
                <a:cs typeface="Calibri"/>
              </a:rPr>
              <a:t> </a:t>
            </a:r>
            <a:r>
              <a:rPr sz="2800" spc="90" dirty="0">
                <a:latin typeface="Calibri"/>
                <a:cs typeface="Calibri"/>
              </a:rPr>
              <a:t>and</a:t>
            </a:r>
            <a:r>
              <a:rPr sz="2800" spc="-40" dirty="0">
                <a:latin typeface="Calibri"/>
                <a:cs typeface="Calibri"/>
              </a:rPr>
              <a:t> </a:t>
            </a:r>
            <a:r>
              <a:rPr sz="2800" spc="65" dirty="0">
                <a:latin typeface="Calibri"/>
                <a:cs typeface="Calibri"/>
              </a:rPr>
              <a:t>product</a:t>
            </a:r>
            <a:r>
              <a:rPr sz="2800" spc="-50" dirty="0">
                <a:latin typeface="Calibri"/>
                <a:cs typeface="Calibri"/>
              </a:rPr>
              <a:t> </a:t>
            </a:r>
            <a:r>
              <a:rPr sz="2800" spc="60" dirty="0">
                <a:latin typeface="Calibri"/>
                <a:cs typeface="Calibri"/>
              </a:rPr>
              <a:t>safety</a:t>
            </a:r>
            <a:r>
              <a:rPr sz="2800" spc="-45" dirty="0">
                <a:latin typeface="Calibri"/>
                <a:cs typeface="Calibri"/>
              </a:rPr>
              <a:t> </a:t>
            </a:r>
            <a:r>
              <a:rPr sz="2800" spc="85" dirty="0">
                <a:latin typeface="Calibri"/>
                <a:cs typeface="Calibri"/>
              </a:rPr>
              <a:t>standards</a:t>
            </a:r>
            <a:endParaRPr sz="2800">
              <a:latin typeface="Calibri"/>
              <a:cs typeface="Calibri"/>
            </a:endParaRPr>
          </a:p>
          <a:p>
            <a:pPr marL="240665" indent="-227965">
              <a:lnSpc>
                <a:spcPct val="100000"/>
              </a:lnSpc>
              <a:spcBef>
                <a:spcPts val="650"/>
              </a:spcBef>
              <a:buFont typeface="Arial"/>
              <a:buChar char="•"/>
              <a:tabLst>
                <a:tab pos="240665" algn="l"/>
              </a:tabLst>
            </a:pPr>
            <a:r>
              <a:rPr sz="2800" spc="70" dirty="0">
                <a:latin typeface="Calibri"/>
                <a:cs typeface="Calibri"/>
              </a:rPr>
              <a:t>Regulate</a:t>
            </a:r>
            <a:r>
              <a:rPr sz="2800" spc="65" dirty="0">
                <a:latin typeface="Calibri"/>
                <a:cs typeface="Calibri"/>
              </a:rPr>
              <a:t> </a:t>
            </a:r>
            <a:r>
              <a:rPr sz="2800" dirty="0">
                <a:latin typeface="Calibri"/>
                <a:cs typeface="Calibri"/>
              </a:rPr>
              <a:t>retail</a:t>
            </a:r>
            <a:r>
              <a:rPr sz="2800" spc="60" dirty="0">
                <a:latin typeface="Calibri"/>
                <a:cs typeface="Calibri"/>
              </a:rPr>
              <a:t> </a:t>
            </a:r>
            <a:r>
              <a:rPr sz="2800" dirty="0">
                <a:latin typeface="Calibri"/>
                <a:cs typeface="Calibri"/>
              </a:rPr>
              <a:t>environment</a:t>
            </a:r>
            <a:r>
              <a:rPr sz="2800" spc="55" dirty="0">
                <a:latin typeface="Calibri"/>
                <a:cs typeface="Calibri"/>
              </a:rPr>
              <a:t> </a:t>
            </a:r>
            <a:r>
              <a:rPr sz="2800" dirty="0">
                <a:latin typeface="Calibri"/>
                <a:cs typeface="Calibri"/>
              </a:rPr>
              <a:t>(rather</a:t>
            </a:r>
            <a:r>
              <a:rPr sz="2800" spc="70" dirty="0">
                <a:latin typeface="Calibri"/>
                <a:cs typeface="Calibri"/>
              </a:rPr>
              <a:t> </a:t>
            </a:r>
            <a:r>
              <a:rPr sz="2800" spc="50" dirty="0">
                <a:latin typeface="Calibri"/>
                <a:cs typeface="Calibri"/>
              </a:rPr>
              <a:t>than</a:t>
            </a:r>
            <a:r>
              <a:rPr sz="2800" spc="55" dirty="0">
                <a:latin typeface="Calibri"/>
                <a:cs typeface="Calibri"/>
              </a:rPr>
              <a:t> </a:t>
            </a:r>
            <a:r>
              <a:rPr sz="2800" spc="70" dirty="0">
                <a:latin typeface="Calibri"/>
                <a:cs typeface="Calibri"/>
              </a:rPr>
              <a:t>PUP)</a:t>
            </a:r>
            <a:endParaRPr sz="2800">
              <a:latin typeface="Calibri"/>
              <a:cs typeface="Calibri"/>
            </a:endParaRPr>
          </a:p>
        </p:txBody>
      </p:sp>
    </p:spTree>
    <p:extLst>
      <p:ext uri="{BB962C8B-B14F-4D97-AF65-F5344CB8AC3E}">
        <p14:creationId xmlns:p14="http://schemas.microsoft.com/office/powerpoint/2010/main" val="1410385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24487" y="230124"/>
            <a:ext cx="2343150" cy="695960"/>
          </a:xfrm>
          <a:prstGeom prst="rect">
            <a:avLst/>
          </a:prstGeom>
        </p:spPr>
        <p:txBody>
          <a:bodyPr vert="horz" wrap="square" lIns="0" tIns="12700" rIns="0" bIns="0" rtlCol="0">
            <a:spAutoFit/>
          </a:bodyPr>
          <a:lstStyle/>
          <a:p>
            <a:pPr marL="12700">
              <a:lnSpc>
                <a:spcPct val="100000"/>
              </a:lnSpc>
              <a:spcBef>
                <a:spcPts val="100"/>
              </a:spcBef>
            </a:pPr>
            <a:r>
              <a:rPr spc="-10" dirty="0"/>
              <a:t>Questions</a:t>
            </a:r>
          </a:p>
        </p:txBody>
      </p:sp>
      <p:sp>
        <p:nvSpPr>
          <p:cNvPr id="3" name="object 3"/>
          <p:cNvSpPr txBox="1"/>
          <p:nvPr/>
        </p:nvSpPr>
        <p:spPr>
          <a:xfrm>
            <a:off x="840739" y="926253"/>
            <a:ext cx="10330180" cy="5464175"/>
          </a:xfrm>
          <a:prstGeom prst="rect">
            <a:avLst/>
          </a:prstGeom>
        </p:spPr>
        <p:txBody>
          <a:bodyPr vert="horz" wrap="square" lIns="0" tIns="46990" rIns="0" bIns="0" rtlCol="0">
            <a:spAutoFit/>
          </a:bodyPr>
          <a:lstStyle/>
          <a:p>
            <a:pPr marL="240665" indent="-227965">
              <a:lnSpc>
                <a:spcPct val="100000"/>
              </a:lnSpc>
              <a:spcBef>
                <a:spcPts val="370"/>
              </a:spcBef>
              <a:buFont typeface="Arial"/>
              <a:buChar char="•"/>
              <a:tabLst>
                <a:tab pos="240665" algn="l"/>
              </a:tabLst>
            </a:pPr>
            <a:r>
              <a:rPr sz="2800" spc="85" dirty="0">
                <a:latin typeface="Calibri"/>
                <a:cs typeface="Calibri"/>
              </a:rPr>
              <a:t>How</a:t>
            </a:r>
            <a:r>
              <a:rPr sz="2800" spc="10" dirty="0">
                <a:latin typeface="Calibri"/>
                <a:cs typeface="Calibri"/>
              </a:rPr>
              <a:t> </a:t>
            </a:r>
            <a:r>
              <a:rPr sz="2800" dirty="0">
                <a:latin typeface="Calibri"/>
                <a:cs typeface="Calibri"/>
              </a:rPr>
              <a:t>prevalent</a:t>
            </a:r>
            <a:r>
              <a:rPr sz="2800" spc="15" dirty="0">
                <a:latin typeface="Calibri"/>
                <a:cs typeface="Calibri"/>
              </a:rPr>
              <a:t> </a:t>
            </a:r>
            <a:r>
              <a:rPr sz="2800" spc="130" dirty="0">
                <a:latin typeface="Calibri"/>
                <a:cs typeface="Calibri"/>
              </a:rPr>
              <a:t>is</a:t>
            </a:r>
            <a:r>
              <a:rPr sz="2800" spc="20" dirty="0">
                <a:latin typeface="Calibri"/>
                <a:cs typeface="Calibri"/>
              </a:rPr>
              <a:t> </a:t>
            </a:r>
            <a:r>
              <a:rPr sz="2800" dirty="0">
                <a:latin typeface="Calibri"/>
                <a:cs typeface="Calibri"/>
              </a:rPr>
              <a:t>the</a:t>
            </a:r>
            <a:r>
              <a:rPr sz="2800" spc="15" dirty="0">
                <a:latin typeface="Calibri"/>
                <a:cs typeface="Calibri"/>
              </a:rPr>
              <a:t> </a:t>
            </a:r>
            <a:r>
              <a:rPr sz="2800" spc="135" dirty="0">
                <a:latin typeface="Calibri"/>
                <a:cs typeface="Calibri"/>
              </a:rPr>
              <a:t>use</a:t>
            </a:r>
            <a:r>
              <a:rPr sz="2800" spc="20" dirty="0">
                <a:latin typeface="Calibri"/>
                <a:cs typeface="Calibri"/>
              </a:rPr>
              <a:t> </a:t>
            </a:r>
            <a:r>
              <a:rPr sz="2800" dirty="0">
                <a:latin typeface="Calibri"/>
                <a:cs typeface="Calibri"/>
              </a:rPr>
              <a:t>of</a:t>
            </a:r>
            <a:r>
              <a:rPr sz="2800" spc="15" dirty="0">
                <a:latin typeface="Calibri"/>
                <a:cs typeface="Calibri"/>
              </a:rPr>
              <a:t> </a:t>
            </a:r>
            <a:r>
              <a:rPr sz="2800" spc="135" dirty="0">
                <a:latin typeface="Calibri"/>
                <a:cs typeface="Calibri"/>
              </a:rPr>
              <a:t>each</a:t>
            </a:r>
            <a:r>
              <a:rPr sz="2800" spc="10" dirty="0">
                <a:latin typeface="Calibri"/>
                <a:cs typeface="Calibri"/>
              </a:rPr>
              <a:t> </a:t>
            </a:r>
            <a:r>
              <a:rPr sz="2800" spc="110" dirty="0">
                <a:latin typeface="Calibri"/>
                <a:cs typeface="Calibri"/>
              </a:rPr>
              <a:t>semi-</a:t>
            </a:r>
            <a:r>
              <a:rPr sz="2800" spc="65" dirty="0">
                <a:latin typeface="Calibri"/>
                <a:cs typeface="Calibri"/>
              </a:rPr>
              <a:t>synthetic</a:t>
            </a:r>
            <a:r>
              <a:rPr sz="2800" spc="25" dirty="0">
                <a:latin typeface="Calibri"/>
                <a:cs typeface="Calibri"/>
              </a:rPr>
              <a:t> </a:t>
            </a:r>
            <a:r>
              <a:rPr sz="2800" spc="80" dirty="0">
                <a:latin typeface="Calibri"/>
                <a:cs typeface="Calibri"/>
              </a:rPr>
              <a:t>cannabinoid?</a:t>
            </a:r>
            <a:endParaRPr sz="2800">
              <a:latin typeface="Calibri"/>
              <a:cs typeface="Calibri"/>
            </a:endParaRPr>
          </a:p>
          <a:p>
            <a:pPr marL="697230" lvl="1" indent="-227329">
              <a:lnSpc>
                <a:spcPct val="100000"/>
              </a:lnSpc>
              <a:spcBef>
                <a:spcPts val="229"/>
              </a:spcBef>
              <a:buFont typeface="Arial"/>
              <a:buChar char="•"/>
              <a:tabLst>
                <a:tab pos="697230" algn="l"/>
              </a:tabLst>
            </a:pPr>
            <a:r>
              <a:rPr sz="2400" spc="80" dirty="0">
                <a:latin typeface="Calibri"/>
                <a:cs typeface="Calibri"/>
              </a:rPr>
              <a:t>How</a:t>
            </a:r>
            <a:r>
              <a:rPr sz="2400" spc="-20" dirty="0">
                <a:latin typeface="Calibri"/>
                <a:cs typeface="Calibri"/>
              </a:rPr>
              <a:t> </a:t>
            </a:r>
            <a:r>
              <a:rPr sz="2400" spc="50" dirty="0">
                <a:latin typeface="Calibri"/>
                <a:cs typeface="Calibri"/>
              </a:rPr>
              <a:t>valid</a:t>
            </a:r>
            <a:r>
              <a:rPr sz="2400" spc="-10" dirty="0">
                <a:latin typeface="Calibri"/>
                <a:cs typeface="Calibri"/>
              </a:rPr>
              <a:t> </a:t>
            </a:r>
            <a:r>
              <a:rPr sz="2400" dirty="0">
                <a:latin typeface="Calibri"/>
                <a:cs typeface="Calibri"/>
              </a:rPr>
              <a:t>are</a:t>
            </a:r>
            <a:r>
              <a:rPr sz="2400" spc="-10" dirty="0">
                <a:latin typeface="Calibri"/>
                <a:cs typeface="Calibri"/>
              </a:rPr>
              <a:t> </a:t>
            </a:r>
            <a:r>
              <a:rPr sz="2400" dirty="0">
                <a:latin typeface="Calibri"/>
                <a:cs typeface="Calibri"/>
              </a:rPr>
              <a:t>our</a:t>
            </a:r>
            <a:r>
              <a:rPr sz="2400" spc="-15" dirty="0">
                <a:latin typeface="Calibri"/>
                <a:cs typeface="Calibri"/>
              </a:rPr>
              <a:t> </a:t>
            </a:r>
            <a:r>
              <a:rPr sz="2400" spc="80" dirty="0">
                <a:latin typeface="Calibri"/>
                <a:cs typeface="Calibri"/>
              </a:rPr>
              <a:t>measures?</a:t>
            </a:r>
            <a:endParaRPr sz="2400">
              <a:latin typeface="Calibri"/>
              <a:cs typeface="Calibri"/>
            </a:endParaRPr>
          </a:p>
          <a:p>
            <a:pPr marL="1155065" lvl="2" indent="-228600">
              <a:lnSpc>
                <a:spcPct val="100000"/>
              </a:lnSpc>
              <a:spcBef>
                <a:spcPts val="234"/>
              </a:spcBef>
              <a:buFont typeface="Arial"/>
              <a:buChar char="•"/>
              <a:tabLst>
                <a:tab pos="1155065" algn="l"/>
              </a:tabLst>
            </a:pPr>
            <a:r>
              <a:rPr sz="2000" dirty="0">
                <a:latin typeface="Calibri"/>
                <a:cs typeface="Calibri"/>
              </a:rPr>
              <a:t>Survey</a:t>
            </a:r>
            <a:r>
              <a:rPr sz="2000" spc="80" dirty="0">
                <a:latin typeface="Calibri"/>
                <a:cs typeface="Calibri"/>
              </a:rPr>
              <a:t> </a:t>
            </a:r>
            <a:r>
              <a:rPr sz="2000" spc="60" dirty="0">
                <a:latin typeface="Calibri"/>
                <a:cs typeface="Calibri"/>
              </a:rPr>
              <a:t>questions,</a:t>
            </a:r>
            <a:r>
              <a:rPr sz="2000" spc="100" dirty="0">
                <a:latin typeface="Calibri"/>
                <a:cs typeface="Calibri"/>
              </a:rPr>
              <a:t> </a:t>
            </a:r>
            <a:r>
              <a:rPr sz="2000" spc="55" dirty="0">
                <a:latin typeface="Calibri"/>
                <a:cs typeface="Calibri"/>
              </a:rPr>
              <a:t>biological</a:t>
            </a:r>
            <a:r>
              <a:rPr sz="2000" spc="95" dirty="0">
                <a:latin typeface="Calibri"/>
                <a:cs typeface="Calibri"/>
              </a:rPr>
              <a:t> </a:t>
            </a:r>
            <a:r>
              <a:rPr sz="2000" spc="60" dirty="0">
                <a:latin typeface="Calibri"/>
                <a:cs typeface="Calibri"/>
              </a:rPr>
              <a:t>tests,</a:t>
            </a:r>
            <a:r>
              <a:rPr sz="2000" spc="95" dirty="0">
                <a:latin typeface="Calibri"/>
                <a:cs typeface="Calibri"/>
              </a:rPr>
              <a:t> </a:t>
            </a:r>
            <a:r>
              <a:rPr sz="2000" dirty="0">
                <a:latin typeface="Calibri"/>
                <a:cs typeface="Calibri"/>
              </a:rPr>
              <a:t>field</a:t>
            </a:r>
            <a:r>
              <a:rPr sz="2000" spc="100" dirty="0">
                <a:latin typeface="Calibri"/>
                <a:cs typeface="Calibri"/>
              </a:rPr>
              <a:t> </a:t>
            </a:r>
            <a:r>
              <a:rPr sz="2000" dirty="0">
                <a:latin typeface="Calibri"/>
                <a:cs typeface="Calibri"/>
              </a:rPr>
              <a:t>sobriety</a:t>
            </a:r>
            <a:r>
              <a:rPr sz="2000" spc="80" dirty="0">
                <a:latin typeface="Calibri"/>
                <a:cs typeface="Calibri"/>
              </a:rPr>
              <a:t> tests…</a:t>
            </a:r>
            <a:endParaRPr sz="2000">
              <a:latin typeface="Calibri"/>
              <a:cs typeface="Calibri"/>
            </a:endParaRPr>
          </a:p>
          <a:p>
            <a:pPr marL="241300" marR="679450" indent="-228600">
              <a:lnSpc>
                <a:spcPct val="90700"/>
              </a:lnSpc>
              <a:spcBef>
                <a:spcPts val="905"/>
              </a:spcBef>
              <a:buFont typeface="Arial"/>
              <a:buChar char="•"/>
              <a:tabLst>
                <a:tab pos="241300" algn="l"/>
              </a:tabLst>
            </a:pPr>
            <a:r>
              <a:rPr sz="2800" spc="85" dirty="0">
                <a:latin typeface="Calibri"/>
                <a:cs typeface="Calibri"/>
              </a:rPr>
              <a:t>How</a:t>
            </a:r>
            <a:r>
              <a:rPr sz="2800" spc="-35" dirty="0">
                <a:latin typeface="Calibri"/>
                <a:cs typeface="Calibri"/>
              </a:rPr>
              <a:t> </a:t>
            </a:r>
            <a:r>
              <a:rPr sz="2800" spc="75" dirty="0">
                <a:latin typeface="Calibri"/>
                <a:cs typeface="Calibri"/>
              </a:rPr>
              <a:t>do</a:t>
            </a:r>
            <a:r>
              <a:rPr sz="2800" spc="-25" dirty="0">
                <a:latin typeface="Calibri"/>
                <a:cs typeface="Calibri"/>
              </a:rPr>
              <a:t> </a:t>
            </a:r>
            <a:r>
              <a:rPr sz="2800" dirty="0">
                <a:latin typeface="Calibri"/>
                <a:cs typeface="Calibri"/>
              </a:rPr>
              <a:t>the</a:t>
            </a:r>
            <a:r>
              <a:rPr sz="2800" spc="-30" dirty="0">
                <a:latin typeface="Calibri"/>
                <a:cs typeface="Calibri"/>
              </a:rPr>
              <a:t> </a:t>
            </a:r>
            <a:r>
              <a:rPr sz="2800" spc="75" dirty="0">
                <a:latin typeface="Calibri"/>
                <a:cs typeface="Calibri"/>
              </a:rPr>
              <a:t>effects</a:t>
            </a:r>
            <a:r>
              <a:rPr sz="2800" spc="-30" dirty="0">
                <a:latin typeface="Calibri"/>
                <a:cs typeface="Calibri"/>
              </a:rPr>
              <a:t> </a:t>
            </a:r>
            <a:r>
              <a:rPr sz="2800" dirty="0">
                <a:latin typeface="Calibri"/>
                <a:cs typeface="Calibri"/>
              </a:rPr>
              <a:t>of</a:t>
            </a:r>
            <a:r>
              <a:rPr sz="2800" spc="-35" dirty="0">
                <a:latin typeface="Calibri"/>
                <a:cs typeface="Calibri"/>
              </a:rPr>
              <a:t> </a:t>
            </a:r>
            <a:r>
              <a:rPr sz="2800" spc="70" dirty="0">
                <a:latin typeface="Calibri"/>
                <a:cs typeface="Calibri"/>
              </a:rPr>
              <a:t>various</a:t>
            </a:r>
            <a:r>
              <a:rPr sz="2800" spc="-30" dirty="0">
                <a:latin typeface="Calibri"/>
                <a:cs typeface="Calibri"/>
              </a:rPr>
              <a:t> </a:t>
            </a:r>
            <a:r>
              <a:rPr sz="2800" spc="220" dirty="0">
                <a:latin typeface="Calibri"/>
                <a:cs typeface="Calibri"/>
              </a:rPr>
              <a:t>DPCPs</a:t>
            </a:r>
            <a:r>
              <a:rPr sz="2800" spc="-30" dirty="0">
                <a:latin typeface="Calibri"/>
                <a:cs typeface="Calibri"/>
              </a:rPr>
              <a:t> </a:t>
            </a:r>
            <a:r>
              <a:rPr sz="2800" spc="60" dirty="0">
                <a:latin typeface="Calibri"/>
                <a:cs typeface="Calibri"/>
              </a:rPr>
              <a:t>(and</a:t>
            </a:r>
            <a:r>
              <a:rPr sz="2800" spc="-25" dirty="0">
                <a:latin typeface="Calibri"/>
                <a:cs typeface="Calibri"/>
              </a:rPr>
              <a:t> </a:t>
            </a:r>
            <a:r>
              <a:rPr sz="2800" dirty="0">
                <a:latin typeface="Calibri"/>
                <a:cs typeface="Calibri"/>
              </a:rPr>
              <a:t>their</a:t>
            </a:r>
            <a:r>
              <a:rPr sz="2800" spc="-30" dirty="0">
                <a:latin typeface="Calibri"/>
                <a:cs typeface="Calibri"/>
              </a:rPr>
              <a:t> </a:t>
            </a:r>
            <a:r>
              <a:rPr sz="2800" spc="70" dirty="0">
                <a:latin typeface="Calibri"/>
                <a:cs typeface="Calibri"/>
              </a:rPr>
              <a:t>combinations) </a:t>
            </a:r>
            <a:r>
              <a:rPr sz="2800" spc="100" dirty="0">
                <a:latin typeface="Calibri"/>
                <a:cs typeface="Calibri"/>
              </a:rPr>
              <a:t>compare</a:t>
            </a:r>
            <a:r>
              <a:rPr sz="2800" spc="-40" dirty="0">
                <a:latin typeface="Calibri"/>
                <a:cs typeface="Calibri"/>
              </a:rPr>
              <a:t> </a:t>
            </a:r>
            <a:r>
              <a:rPr sz="2800" dirty="0">
                <a:latin typeface="Calibri"/>
                <a:cs typeface="Calibri"/>
              </a:rPr>
              <a:t>to</a:t>
            </a:r>
            <a:r>
              <a:rPr sz="2800" spc="-30" dirty="0">
                <a:latin typeface="Calibri"/>
                <a:cs typeface="Calibri"/>
              </a:rPr>
              <a:t> </a:t>
            </a:r>
            <a:r>
              <a:rPr sz="2800" spc="85" dirty="0">
                <a:latin typeface="Calibri"/>
                <a:cs typeface="Calibri"/>
              </a:rPr>
              <a:t>Delta-</a:t>
            </a:r>
            <a:r>
              <a:rPr sz="2800" spc="55" dirty="0">
                <a:latin typeface="Calibri"/>
                <a:cs typeface="Calibri"/>
              </a:rPr>
              <a:t>9</a:t>
            </a:r>
            <a:r>
              <a:rPr sz="2800" spc="-30" dirty="0">
                <a:latin typeface="Calibri"/>
                <a:cs typeface="Calibri"/>
              </a:rPr>
              <a:t> </a:t>
            </a:r>
            <a:r>
              <a:rPr sz="2800" spc="210" dirty="0">
                <a:latin typeface="Calibri"/>
                <a:cs typeface="Calibri"/>
              </a:rPr>
              <a:t>THC</a:t>
            </a:r>
            <a:r>
              <a:rPr sz="2800" spc="-40" dirty="0">
                <a:latin typeface="Calibri"/>
                <a:cs typeface="Calibri"/>
              </a:rPr>
              <a:t> </a:t>
            </a:r>
            <a:r>
              <a:rPr sz="2800" dirty="0">
                <a:latin typeface="Calibri"/>
                <a:cs typeface="Calibri"/>
              </a:rPr>
              <a:t>in</a:t>
            </a:r>
            <a:r>
              <a:rPr sz="2800" spc="-40" dirty="0">
                <a:latin typeface="Calibri"/>
                <a:cs typeface="Calibri"/>
              </a:rPr>
              <a:t> </a:t>
            </a:r>
            <a:r>
              <a:rPr sz="2800" spc="70" dirty="0">
                <a:latin typeface="Calibri"/>
                <a:cs typeface="Calibri"/>
              </a:rPr>
              <a:t>terms</a:t>
            </a:r>
            <a:r>
              <a:rPr sz="2800" spc="-40" dirty="0">
                <a:latin typeface="Calibri"/>
                <a:cs typeface="Calibri"/>
              </a:rPr>
              <a:t> </a:t>
            </a:r>
            <a:r>
              <a:rPr sz="2800" dirty="0">
                <a:latin typeface="Calibri"/>
                <a:cs typeface="Calibri"/>
              </a:rPr>
              <a:t>of</a:t>
            </a:r>
            <a:r>
              <a:rPr sz="2800" spc="-40" dirty="0">
                <a:latin typeface="Calibri"/>
                <a:cs typeface="Calibri"/>
              </a:rPr>
              <a:t> </a:t>
            </a:r>
            <a:r>
              <a:rPr sz="2800" spc="45" dirty="0">
                <a:latin typeface="Calibri"/>
                <a:cs typeface="Calibri"/>
              </a:rPr>
              <a:t>potency,</a:t>
            </a:r>
            <a:r>
              <a:rPr sz="2800" spc="-35" dirty="0">
                <a:latin typeface="Calibri"/>
                <a:cs typeface="Calibri"/>
              </a:rPr>
              <a:t> </a:t>
            </a:r>
            <a:r>
              <a:rPr sz="2800" spc="90" dirty="0">
                <a:latin typeface="Calibri"/>
                <a:cs typeface="Calibri"/>
              </a:rPr>
              <a:t>and</a:t>
            </a:r>
            <a:r>
              <a:rPr sz="2800" spc="-35" dirty="0">
                <a:latin typeface="Calibri"/>
                <a:cs typeface="Calibri"/>
              </a:rPr>
              <a:t> </a:t>
            </a:r>
            <a:r>
              <a:rPr sz="2800" spc="70" dirty="0">
                <a:latin typeface="Calibri"/>
                <a:cs typeface="Calibri"/>
              </a:rPr>
              <a:t>mental</a:t>
            </a:r>
            <a:r>
              <a:rPr sz="2800" spc="-40" dirty="0">
                <a:latin typeface="Calibri"/>
                <a:cs typeface="Calibri"/>
              </a:rPr>
              <a:t> </a:t>
            </a:r>
            <a:r>
              <a:rPr sz="2800" spc="65" dirty="0">
                <a:latin typeface="Calibri"/>
                <a:cs typeface="Calibri"/>
              </a:rPr>
              <a:t>and </a:t>
            </a:r>
            <a:r>
              <a:rPr sz="2800" spc="110" dirty="0">
                <a:latin typeface="Calibri"/>
                <a:cs typeface="Calibri"/>
              </a:rPr>
              <a:t>physical</a:t>
            </a:r>
            <a:r>
              <a:rPr sz="2800" spc="-55" dirty="0">
                <a:latin typeface="Calibri"/>
                <a:cs typeface="Calibri"/>
              </a:rPr>
              <a:t> </a:t>
            </a:r>
            <a:r>
              <a:rPr sz="2800" spc="60" dirty="0">
                <a:latin typeface="Calibri"/>
                <a:cs typeface="Calibri"/>
              </a:rPr>
              <a:t>health</a:t>
            </a:r>
            <a:r>
              <a:rPr sz="2800" spc="-55" dirty="0">
                <a:latin typeface="Calibri"/>
                <a:cs typeface="Calibri"/>
              </a:rPr>
              <a:t> </a:t>
            </a:r>
            <a:r>
              <a:rPr sz="2800" spc="65" dirty="0">
                <a:latin typeface="Calibri"/>
                <a:cs typeface="Calibri"/>
              </a:rPr>
              <a:t>effects?</a:t>
            </a:r>
            <a:endParaRPr sz="2800">
              <a:latin typeface="Calibri"/>
              <a:cs typeface="Calibri"/>
            </a:endParaRPr>
          </a:p>
          <a:p>
            <a:pPr marL="697230" lvl="1" indent="-227329">
              <a:lnSpc>
                <a:spcPct val="100000"/>
              </a:lnSpc>
              <a:spcBef>
                <a:spcPts val="229"/>
              </a:spcBef>
              <a:buFont typeface="Arial"/>
              <a:buChar char="•"/>
              <a:tabLst>
                <a:tab pos="697230" algn="l"/>
              </a:tabLst>
            </a:pPr>
            <a:r>
              <a:rPr sz="2400" spc="50" dirty="0">
                <a:latin typeface="Calibri"/>
                <a:cs typeface="Calibri"/>
              </a:rPr>
              <a:t>Short- </a:t>
            </a:r>
            <a:r>
              <a:rPr sz="2400" spc="75" dirty="0">
                <a:latin typeface="Calibri"/>
                <a:cs typeface="Calibri"/>
              </a:rPr>
              <a:t>and</a:t>
            </a:r>
            <a:r>
              <a:rPr sz="2400" spc="55" dirty="0">
                <a:latin typeface="Calibri"/>
                <a:cs typeface="Calibri"/>
              </a:rPr>
              <a:t> long-</a:t>
            </a:r>
            <a:r>
              <a:rPr sz="2400" dirty="0">
                <a:latin typeface="Calibri"/>
                <a:cs typeface="Calibri"/>
              </a:rPr>
              <a:t>term</a:t>
            </a:r>
            <a:r>
              <a:rPr sz="2400" spc="55" dirty="0">
                <a:latin typeface="Calibri"/>
                <a:cs typeface="Calibri"/>
              </a:rPr>
              <a:t> </a:t>
            </a:r>
            <a:r>
              <a:rPr sz="2400" dirty="0">
                <a:latin typeface="Calibri"/>
                <a:cs typeface="Calibri"/>
              </a:rPr>
              <a:t>health</a:t>
            </a:r>
            <a:r>
              <a:rPr sz="2400" spc="60" dirty="0">
                <a:latin typeface="Calibri"/>
                <a:cs typeface="Calibri"/>
              </a:rPr>
              <a:t> </a:t>
            </a:r>
            <a:r>
              <a:rPr sz="2400" spc="35" dirty="0">
                <a:latin typeface="Calibri"/>
                <a:cs typeface="Calibri"/>
              </a:rPr>
              <a:t>effect?</a:t>
            </a:r>
            <a:endParaRPr sz="2400">
              <a:latin typeface="Calibri"/>
              <a:cs typeface="Calibri"/>
            </a:endParaRPr>
          </a:p>
          <a:p>
            <a:pPr marL="241300" marR="5080" indent="-228600">
              <a:lnSpc>
                <a:spcPts val="3000"/>
              </a:lnSpc>
              <a:spcBef>
                <a:spcPts val="1030"/>
              </a:spcBef>
              <a:buFont typeface="Arial"/>
              <a:buChar char="•"/>
              <a:tabLst>
                <a:tab pos="241300" algn="l"/>
              </a:tabLst>
            </a:pPr>
            <a:r>
              <a:rPr sz="2800" dirty="0">
                <a:latin typeface="Calibri"/>
                <a:cs typeface="Calibri"/>
              </a:rPr>
              <a:t>Are</a:t>
            </a:r>
            <a:r>
              <a:rPr sz="2800" spc="-30" dirty="0">
                <a:latin typeface="Calibri"/>
                <a:cs typeface="Calibri"/>
              </a:rPr>
              <a:t> </a:t>
            </a:r>
            <a:r>
              <a:rPr sz="2800" dirty="0">
                <a:latin typeface="Calibri"/>
                <a:cs typeface="Calibri"/>
              </a:rPr>
              <a:t>there</a:t>
            </a:r>
            <a:r>
              <a:rPr sz="2800" spc="-25" dirty="0">
                <a:latin typeface="Calibri"/>
                <a:cs typeface="Calibri"/>
              </a:rPr>
              <a:t> </a:t>
            </a:r>
            <a:r>
              <a:rPr sz="2800" spc="120" dirty="0">
                <a:latin typeface="Calibri"/>
                <a:cs typeface="Calibri"/>
              </a:rPr>
              <a:t>specific</a:t>
            </a:r>
            <a:r>
              <a:rPr sz="2800" spc="-20" dirty="0">
                <a:latin typeface="Calibri"/>
                <a:cs typeface="Calibri"/>
              </a:rPr>
              <a:t> </a:t>
            </a:r>
            <a:r>
              <a:rPr sz="2800" spc="75" dirty="0">
                <a:latin typeface="Calibri"/>
                <a:cs typeface="Calibri"/>
              </a:rPr>
              <a:t>populations</a:t>
            </a:r>
            <a:r>
              <a:rPr sz="2800" spc="-25" dirty="0">
                <a:latin typeface="Calibri"/>
                <a:cs typeface="Calibri"/>
              </a:rPr>
              <a:t> </a:t>
            </a:r>
            <a:r>
              <a:rPr sz="2800" dirty="0">
                <a:latin typeface="Calibri"/>
                <a:cs typeface="Calibri"/>
              </a:rPr>
              <a:t>that</a:t>
            </a:r>
            <a:r>
              <a:rPr sz="2800" spc="-30" dirty="0">
                <a:latin typeface="Calibri"/>
                <a:cs typeface="Calibri"/>
              </a:rPr>
              <a:t> </a:t>
            </a:r>
            <a:r>
              <a:rPr sz="2800" spc="100" dirty="0">
                <a:latin typeface="Calibri"/>
                <a:cs typeface="Calibri"/>
              </a:rPr>
              <a:t>should</a:t>
            </a:r>
            <a:r>
              <a:rPr sz="2800" spc="-20" dirty="0">
                <a:latin typeface="Calibri"/>
                <a:cs typeface="Calibri"/>
              </a:rPr>
              <a:t> </a:t>
            </a:r>
            <a:r>
              <a:rPr sz="2800" spc="85" dirty="0">
                <a:latin typeface="Calibri"/>
                <a:cs typeface="Calibri"/>
              </a:rPr>
              <a:t>be</a:t>
            </a:r>
            <a:r>
              <a:rPr sz="2800" spc="-25" dirty="0">
                <a:latin typeface="Calibri"/>
                <a:cs typeface="Calibri"/>
              </a:rPr>
              <a:t> </a:t>
            </a:r>
            <a:r>
              <a:rPr sz="2800" spc="60" dirty="0">
                <a:latin typeface="Calibri"/>
                <a:cs typeface="Calibri"/>
              </a:rPr>
              <a:t>particularly</a:t>
            </a:r>
            <a:r>
              <a:rPr sz="2800" spc="-30" dirty="0">
                <a:latin typeface="Calibri"/>
                <a:cs typeface="Calibri"/>
              </a:rPr>
              <a:t> </a:t>
            </a:r>
            <a:r>
              <a:rPr sz="2800" spc="95" dirty="0">
                <a:latin typeface="Calibri"/>
                <a:cs typeface="Calibri"/>
              </a:rPr>
              <a:t>cautious </a:t>
            </a:r>
            <a:r>
              <a:rPr sz="2800" spc="65" dirty="0">
                <a:latin typeface="Calibri"/>
                <a:cs typeface="Calibri"/>
              </a:rPr>
              <a:t>about</a:t>
            </a:r>
            <a:r>
              <a:rPr sz="2800" spc="-50" dirty="0">
                <a:latin typeface="Calibri"/>
                <a:cs typeface="Calibri"/>
              </a:rPr>
              <a:t> </a:t>
            </a:r>
            <a:r>
              <a:rPr sz="2800" spc="85" dirty="0">
                <a:latin typeface="Calibri"/>
                <a:cs typeface="Calibri"/>
              </a:rPr>
              <a:t>using</a:t>
            </a:r>
            <a:r>
              <a:rPr sz="2800" spc="-40" dirty="0">
                <a:latin typeface="Calibri"/>
                <a:cs typeface="Calibri"/>
              </a:rPr>
              <a:t> </a:t>
            </a:r>
            <a:r>
              <a:rPr sz="2800" spc="185" dirty="0">
                <a:latin typeface="Calibri"/>
                <a:cs typeface="Calibri"/>
              </a:rPr>
              <a:t>DPCPs?</a:t>
            </a:r>
            <a:endParaRPr sz="2800">
              <a:latin typeface="Calibri"/>
              <a:cs typeface="Calibri"/>
            </a:endParaRPr>
          </a:p>
          <a:p>
            <a:pPr marL="697230" lvl="1" indent="-227329">
              <a:lnSpc>
                <a:spcPct val="100000"/>
              </a:lnSpc>
              <a:spcBef>
                <a:spcPts val="195"/>
              </a:spcBef>
              <a:buFont typeface="Arial"/>
              <a:buChar char="•"/>
              <a:tabLst>
                <a:tab pos="697230" algn="l"/>
              </a:tabLst>
            </a:pPr>
            <a:r>
              <a:rPr sz="2400" dirty="0">
                <a:latin typeface="Calibri"/>
                <a:cs typeface="Calibri"/>
              </a:rPr>
              <a:t>Young</a:t>
            </a:r>
            <a:r>
              <a:rPr sz="2400" spc="105" dirty="0">
                <a:latin typeface="Calibri"/>
                <a:cs typeface="Calibri"/>
              </a:rPr>
              <a:t> </a:t>
            </a:r>
            <a:r>
              <a:rPr sz="2400" spc="50" dirty="0">
                <a:latin typeface="Calibri"/>
                <a:cs typeface="Calibri"/>
              </a:rPr>
              <a:t>people</a:t>
            </a:r>
            <a:endParaRPr sz="2400">
              <a:latin typeface="Calibri"/>
              <a:cs typeface="Calibri"/>
            </a:endParaRPr>
          </a:p>
          <a:p>
            <a:pPr marL="697230" lvl="1" indent="-227329">
              <a:lnSpc>
                <a:spcPct val="100000"/>
              </a:lnSpc>
              <a:spcBef>
                <a:spcPts val="215"/>
              </a:spcBef>
              <a:buFont typeface="Arial"/>
              <a:buChar char="•"/>
              <a:tabLst>
                <a:tab pos="697230" algn="l"/>
              </a:tabLst>
            </a:pPr>
            <a:r>
              <a:rPr sz="2400" dirty="0">
                <a:latin typeface="Calibri"/>
                <a:cs typeface="Calibri"/>
              </a:rPr>
              <a:t>Taken</a:t>
            </a:r>
            <a:r>
              <a:rPr sz="2400" spc="-10" dirty="0">
                <a:latin typeface="Calibri"/>
                <a:cs typeface="Calibri"/>
              </a:rPr>
              <a:t> </a:t>
            </a:r>
            <a:r>
              <a:rPr sz="2400" dirty="0">
                <a:latin typeface="Calibri"/>
                <a:cs typeface="Calibri"/>
              </a:rPr>
              <a:t>with</a:t>
            </a:r>
            <a:r>
              <a:rPr sz="2400" spc="-5" dirty="0">
                <a:latin typeface="Calibri"/>
                <a:cs typeface="Calibri"/>
              </a:rPr>
              <a:t> </a:t>
            </a:r>
            <a:r>
              <a:rPr sz="2400" dirty="0">
                <a:latin typeface="Calibri"/>
                <a:cs typeface="Calibri"/>
              </a:rPr>
              <a:t>other</a:t>
            </a:r>
            <a:r>
              <a:rPr sz="2400" spc="-15" dirty="0">
                <a:latin typeface="Calibri"/>
                <a:cs typeface="Calibri"/>
              </a:rPr>
              <a:t> </a:t>
            </a:r>
            <a:r>
              <a:rPr sz="2400" spc="110" dirty="0">
                <a:latin typeface="Calibri"/>
                <a:cs typeface="Calibri"/>
              </a:rPr>
              <a:t>substances,</a:t>
            </a:r>
            <a:r>
              <a:rPr sz="2400" spc="-5" dirty="0">
                <a:latin typeface="Calibri"/>
                <a:cs typeface="Calibri"/>
              </a:rPr>
              <a:t> </a:t>
            </a:r>
            <a:r>
              <a:rPr sz="2400" spc="50" dirty="0">
                <a:latin typeface="Calibri"/>
                <a:cs typeface="Calibri"/>
              </a:rPr>
              <a:t>prescription</a:t>
            </a:r>
            <a:r>
              <a:rPr sz="2400" spc="-5" dirty="0">
                <a:latin typeface="Calibri"/>
                <a:cs typeface="Calibri"/>
              </a:rPr>
              <a:t> </a:t>
            </a:r>
            <a:r>
              <a:rPr sz="2400" spc="70" dirty="0">
                <a:latin typeface="Calibri"/>
                <a:cs typeface="Calibri"/>
              </a:rPr>
              <a:t>medications</a:t>
            </a:r>
            <a:endParaRPr sz="2400">
              <a:latin typeface="Calibri"/>
              <a:cs typeface="Calibri"/>
            </a:endParaRPr>
          </a:p>
          <a:p>
            <a:pPr marL="697230" lvl="1" indent="-227329">
              <a:lnSpc>
                <a:spcPct val="100000"/>
              </a:lnSpc>
              <a:spcBef>
                <a:spcPts val="240"/>
              </a:spcBef>
              <a:buFont typeface="Arial"/>
              <a:buChar char="•"/>
              <a:tabLst>
                <a:tab pos="697230" algn="l"/>
              </a:tabLst>
            </a:pPr>
            <a:r>
              <a:rPr sz="2400" dirty="0">
                <a:latin typeface="Calibri"/>
                <a:cs typeface="Calibri"/>
              </a:rPr>
              <a:t>Any</a:t>
            </a:r>
            <a:r>
              <a:rPr sz="2400" spc="-5" dirty="0">
                <a:latin typeface="Calibri"/>
                <a:cs typeface="Calibri"/>
              </a:rPr>
              <a:t> </a:t>
            </a:r>
            <a:r>
              <a:rPr sz="2400" spc="-10" dirty="0">
                <a:latin typeface="Calibri"/>
                <a:cs typeface="Calibri"/>
              </a:rPr>
              <a:t>others?</a:t>
            </a:r>
            <a:endParaRPr sz="2400">
              <a:latin typeface="Calibri"/>
              <a:cs typeface="Calibri"/>
            </a:endParaRPr>
          </a:p>
          <a:p>
            <a:pPr marL="12700">
              <a:lnSpc>
                <a:spcPct val="100000"/>
              </a:lnSpc>
              <a:spcBef>
                <a:spcPts val="610"/>
              </a:spcBef>
            </a:pPr>
            <a:r>
              <a:rPr sz="2800" u="sng" spc="85" dirty="0">
                <a:uFill>
                  <a:solidFill>
                    <a:srgbClr val="000000"/>
                  </a:solidFill>
                </a:uFill>
                <a:latin typeface="Calibri"/>
                <a:cs typeface="Calibri"/>
              </a:rPr>
              <a:t>How</a:t>
            </a:r>
            <a:r>
              <a:rPr sz="2800" u="sng" spc="65" dirty="0">
                <a:uFill>
                  <a:solidFill>
                    <a:srgbClr val="000000"/>
                  </a:solidFill>
                </a:uFill>
                <a:latin typeface="Calibri"/>
                <a:cs typeface="Calibri"/>
              </a:rPr>
              <a:t> </a:t>
            </a:r>
            <a:r>
              <a:rPr sz="2800" u="sng" spc="155" dirty="0">
                <a:uFill>
                  <a:solidFill>
                    <a:srgbClr val="000000"/>
                  </a:solidFill>
                </a:uFill>
                <a:latin typeface="Calibri"/>
                <a:cs typeface="Calibri"/>
              </a:rPr>
              <a:t>can</a:t>
            </a:r>
            <a:r>
              <a:rPr sz="2800" u="sng" spc="65" dirty="0">
                <a:uFill>
                  <a:solidFill>
                    <a:srgbClr val="000000"/>
                  </a:solidFill>
                </a:uFill>
                <a:latin typeface="Calibri"/>
                <a:cs typeface="Calibri"/>
              </a:rPr>
              <a:t> </a:t>
            </a:r>
            <a:r>
              <a:rPr sz="2800" u="sng" dirty="0">
                <a:uFill>
                  <a:solidFill>
                    <a:srgbClr val="000000"/>
                  </a:solidFill>
                </a:uFill>
                <a:latin typeface="Calibri"/>
                <a:cs typeface="Calibri"/>
              </a:rPr>
              <a:t>we</a:t>
            </a:r>
            <a:r>
              <a:rPr sz="2800" u="sng" spc="75" dirty="0">
                <a:uFill>
                  <a:solidFill>
                    <a:srgbClr val="000000"/>
                  </a:solidFill>
                </a:uFill>
                <a:latin typeface="Calibri"/>
                <a:cs typeface="Calibri"/>
              </a:rPr>
              <a:t> </a:t>
            </a:r>
            <a:r>
              <a:rPr sz="2800" u="sng" dirty="0">
                <a:uFill>
                  <a:solidFill>
                    <a:srgbClr val="000000"/>
                  </a:solidFill>
                </a:uFill>
                <a:latin typeface="Calibri"/>
                <a:cs typeface="Calibri"/>
              </a:rPr>
              <a:t>effectively</a:t>
            </a:r>
            <a:r>
              <a:rPr sz="2800" u="sng" spc="70" dirty="0">
                <a:uFill>
                  <a:solidFill>
                    <a:srgbClr val="000000"/>
                  </a:solidFill>
                </a:uFill>
                <a:latin typeface="Calibri"/>
                <a:cs typeface="Calibri"/>
              </a:rPr>
              <a:t> </a:t>
            </a:r>
            <a:r>
              <a:rPr sz="2800" u="sng" dirty="0">
                <a:uFill>
                  <a:solidFill>
                    <a:srgbClr val="000000"/>
                  </a:solidFill>
                </a:uFill>
                <a:latin typeface="Calibri"/>
                <a:cs typeface="Calibri"/>
              </a:rPr>
              <a:t>regulate</a:t>
            </a:r>
            <a:r>
              <a:rPr sz="2800" u="sng" spc="70" dirty="0">
                <a:uFill>
                  <a:solidFill>
                    <a:srgbClr val="000000"/>
                  </a:solidFill>
                </a:uFill>
                <a:latin typeface="Calibri"/>
                <a:cs typeface="Calibri"/>
              </a:rPr>
              <a:t> </a:t>
            </a:r>
            <a:r>
              <a:rPr sz="2800" u="sng" dirty="0">
                <a:uFill>
                  <a:solidFill>
                    <a:srgbClr val="000000"/>
                  </a:solidFill>
                </a:uFill>
                <a:latin typeface="Calibri"/>
                <a:cs typeface="Calibri"/>
              </a:rPr>
              <a:t>if</a:t>
            </a:r>
            <a:r>
              <a:rPr sz="2800" u="sng" spc="70" dirty="0">
                <a:uFill>
                  <a:solidFill>
                    <a:srgbClr val="000000"/>
                  </a:solidFill>
                </a:uFill>
                <a:latin typeface="Calibri"/>
                <a:cs typeface="Calibri"/>
              </a:rPr>
              <a:t> </a:t>
            </a:r>
            <a:r>
              <a:rPr sz="2800" u="sng" dirty="0">
                <a:uFill>
                  <a:solidFill>
                    <a:srgbClr val="000000"/>
                  </a:solidFill>
                </a:uFill>
                <a:latin typeface="Calibri"/>
                <a:cs typeface="Calibri"/>
              </a:rPr>
              <a:t>we</a:t>
            </a:r>
            <a:r>
              <a:rPr sz="2800" u="sng" spc="70" dirty="0">
                <a:uFill>
                  <a:solidFill>
                    <a:srgbClr val="000000"/>
                  </a:solidFill>
                </a:uFill>
                <a:latin typeface="Calibri"/>
                <a:cs typeface="Calibri"/>
              </a:rPr>
              <a:t> </a:t>
            </a:r>
            <a:r>
              <a:rPr sz="2800" u="sng" dirty="0">
                <a:uFill>
                  <a:solidFill>
                    <a:srgbClr val="000000"/>
                  </a:solidFill>
                </a:uFill>
                <a:latin typeface="Calibri"/>
                <a:cs typeface="Calibri"/>
              </a:rPr>
              <a:t>don’t</a:t>
            </a:r>
            <a:r>
              <a:rPr sz="2800" u="sng" spc="65" dirty="0">
                <a:uFill>
                  <a:solidFill>
                    <a:srgbClr val="000000"/>
                  </a:solidFill>
                </a:uFill>
                <a:latin typeface="Calibri"/>
                <a:cs typeface="Calibri"/>
              </a:rPr>
              <a:t> </a:t>
            </a:r>
            <a:r>
              <a:rPr sz="2800" u="sng" dirty="0">
                <a:uFill>
                  <a:solidFill>
                    <a:srgbClr val="000000"/>
                  </a:solidFill>
                </a:uFill>
                <a:latin typeface="Calibri"/>
                <a:cs typeface="Calibri"/>
              </a:rPr>
              <a:t>know</a:t>
            </a:r>
            <a:r>
              <a:rPr sz="2800" u="sng" spc="70" dirty="0">
                <a:uFill>
                  <a:solidFill>
                    <a:srgbClr val="000000"/>
                  </a:solidFill>
                </a:uFill>
                <a:latin typeface="Calibri"/>
                <a:cs typeface="Calibri"/>
              </a:rPr>
              <a:t> </a:t>
            </a:r>
            <a:r>
              <a:rPr sz="2800" u="sng" dirty="0">
                <a:uFill>
                  <a:solidFill>
                    <a:srgbClr val="000000"/>
                  </a:solidFill>
                </a:uFill>
                <a:latin typeface="Calibri"/>
                <a:cs typeface="Calibri"/>
              </a:rPr>
              <a:t>the</a:t>
            </a:r>
            <a:r>
              <a:rPr sz="2800" u="sng" spc="70" dirty="0">
                <a:uFill>
                  <a:solidFill>
                    <a:srgbClr val="000000"/>
                  </a:solidFill>
                </a:uFill>
                <a:latin typeface="Calibri"/>
                <a:cs typeface="Calibri"/>
              </a:rPr>
              <a:t> </a:t>
            </a:r>
            <a:r>
              <a:rPr sz="2800" u="sng" spc="75" dirty="0">
                <a:uFill>
                  <a:solidFill>
                    <a:srgbClr val="000000"/>
                  </a:solidFill>
                </a:uFill>
                <a:latin typeface="Calibri"/>
                <a:cs typeface="Calibri"/>
              </a:rPr>
              <a:t>answers?</a:t>
            </a:r>
            <a:endParaRPr sz="2800">
              <a:latin typeface="Calibri"/>
              <a:cs typeface="Calibri"/>
            </a:endParaRPr>
          </a:p>
        </p:txBody>
      </p:sp>
    </p:spTree>
    <p:extLst>
      <p:ext uri="{BB962C8B-B14F-4D97-AF65-F5344CB8AC3E}">
        <p14:creationId xmlns:p14="http://schemas.microsoft.com/office/powerpoint/2010/main" val="2516795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9900" rIns="0" bIns="0" rtlCol="0">
            <a:spAutoFit/>
          </a:bodyPr>
          <a:lstStyle/>
          <a:p>
            <a:pPr marL="633095">
              <a:lnSpc>
                <a:spcPct val="100000"/>
              </a:lnSpc>
              <a:spcBef>
                <a:spcPts val="100"/>
              </a:spcBef>
            </a:pPr>
            <a:r>
              <a:rPr spc="60" dirty="0"/>
              <a:t>2024</a:t>
            </a:r>
            <a:r>
              <a:rPr spc="-105" dirty="0"/>
              <a:t> </a:t>
            </a:r>
            <a:r>
              <a:rPr dirty="0"/>
              <a:t>Farm</a:t>
            </a:r>
            <a:r>
              <a:rPr spc="-90" dirty="0"/>
              <a:t> </a:t>
            </a:r>
            <a:r>
              <a:rPr dirty="0"/>
              <a:t>Bill</a:t>
            </a:r>
            <a:r>
              <a:rPr spc="-95" dirty="0"/>
              <a:t> </a:t>
            </a:r>
            <a:r>
              <a:rPr spc="-40" dirty="0"/>
              <a:t>Reauthorization</a:t>
            </a:r>
          </a:p>
        </p:txBody>
      </p:sp>
      <p:sp>
        <p:nvSpPr>
          <p:cNvPr id="3" name="object 3"/>
          <p:cNvSpPr txBox="1"/>
          <p:nvPr/>
        </p:nvSpPr>
        <p:spPr>
          <a:xfrm>
            <a:off x="916939" y="1795779"/>
            <a:ext cx="9879965" cy="1339215"/>
          </a:xfrm>
          <a:prstGeom prst="rect">
            <a:avLst/>
          </a:prstGeom>
        </p:spPr>
        <p:txBody>
          <a:bodyPr vert="horz" wrap="square" lIns="0" tIns="63500" rIns="0" bIns="0" rtlCol="0">
            <a:spAutoFit/>
          </a:bodyPr>
          <a:lstStyle/>
          <a:p>
            <a:pPr marL="241300" marR="5080" indent="-228600">
              <a:lnSpc>
                <a:spcPts val="3000"/>
              </a:lnSpc>
              <a:spcBef>
                <a:spcPts val="500"/>
              </a:spcBef>
              <a:buFont typeface="Arial"/>
              <a:buChar char="•"/>
              <a:tabLst>
                <a:tab pos="241300" algn="l"/>
              </a:tabLst>
            </a:pPr>
            <a:r>
              <a:rPr sz="2800" dirty="0">
                <a:latin typeface="Calibri"/>
                <a:cs typeface="Calibri"/>
              </a:rPr>
              <a:t>Major</a:t>
            </a:r>
            <a:r>
              <a:rPr sz="2800" spc="20" dirty="0">
                <a:latin typeface="Calibri"/>
                <a:cs typeface="Calibri"/>
              </a:rPr>
              <a:t> </a:t>
            </a:r>
            <a:r>
              <a:rPr sz="2800" dirty="0">
                <a:latin typeface="Calibri"/>
                <a:cs typeface="Calibri"/>
              </a:rPr>
              <a:t>opportunity</a:t>
            </a:r>
            <a:r>
              <a:rPr sz="2800" spc="15" dirty="0">
                <a:latin typeface="Calibri"/>
                <a:cs typeface="Calibri"/>
              </a:rPr>
              <a:t> </a:t>
            </a:r>
            <a:r>
              <a:rPr sz="2800" dirty="0">
                <a:latin typeface="Calibri"/>
                <a:cs typeface="Calibri"/>
              </a:rPr>
              <a:t>to</a:t>
            </a:r>
            <a:r>
              <a:rPr sz="2800" spc="30" dirty="0">
                <a:latin typeface="Calibri"/>
                <a:cs typeface="Calibri"/>
              </a:rPr>
              <a:t> </a:t>
            </a:r>
            <a:r>
              <a:rPr sz="2800" spc="114" dirty="0">
                <a:latin typeface="Calibri"/>
                <a:cs typeface="Calibri"/>
              </a:rPr>
              <a:t>address</a:t>
            </a:r>
            <a:r>
              <a:rPr sz="2800" spc="20"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negative</a:t>
            </a:r>
            <a:r>
              <a:rPr sz="2800" spc="20" dirty="0">
                <a:latin typeface="Calibri"/>
                <a:cs typeface="Calibri"/>
              </a:rPr>
              <a:t> </a:t>
            </a:r>
            <a:r>
              <a:rPr sz="2800" spc="135" dirty="0">
                <a:latin typeface="Calibri"/>
                <a:cs typeface="Calibri"/>
              </a:rPr>
              <a:t>consequences</a:t>
            </a:r>
            <a:r>
              <a:rPr sz="2800" spc="25" dirty="0">
                <a:latin typeface="Calibri"/>
                <a:cs typeface="Calibri"/>
              </a:rPr>
              <a:t> </a:t>
            </a:r>
            <a:r>
              <a:rPr sz="2800" dirty="0">
                <a:latin typeface="Calibri"/>
                <a:cs typeface="Calibri"/>
              </a:rPr>
              <a:t>of</a:t>
            </a:r>
            <a:r>
              <a:rPr sz="2800" spc="15" dirty="0">
                <a:latin typeface="Calibri"/>
                <a:cs typeface="Calibri"/>
              </a:rPr>
              <a:t> </a:t>
            </a:r>
            <a:r>
              <a:rPr sz="2800" spc="-25" dirty="0">
                <a:latin typeface="Calibri"/>
                <a:cs typeface="Calibri"/>
              </a:rPr>
              <a:t>the </a:t>
            </a:r>
            <a:r>
              <a:rPr sz="2800" spc="55" dirty="0">
                <a:latin typeface="Calibri"/>
                <a:cs typeface="Calibri"/>
              </a:rPr>
              <a:t>2018</a:t>
            </a:r>
            <a:r>
              <a:rPr sz="2800" spc="-45" dirty="0">
                <a:latin typeface="Calibri"/>
                <a:cs typeface="Calibri"/>
              </a:rPr>
              <a:t> </a:t>
            </a:r>
            <a:r>
              <a:rPr sz="2800" spc="90" dirty="0">
                <a:latin typeface="Calibri"/>
                <a:cs typeface="Calibri"/>
              </a:rPr>
              <a:t>Farm</a:t>
            </a:r>
            <a:r>
              <a:rPr sz="2800" spc="-50" dirty="0">
                <a:latin typeface="Calibri"/>
                <a:cs typeface="Calibri"/>
              </a:rPr>
              <a:t> </a:t>
            </a:r>
            <a:r>
              <a:rPr sz="2800" spc="50" dirty="0">
                <a:latin typeface="Calibri"/>
                <a:cs typeface="Calibri"/>
              </a:rPr>
              <a:t>bill</a:t>
            </a:r>
            <a:endParaRPr sz="2800">
              <a:latin typeface="Calibri"/>
              <a:cs typeface="Calibri"/>
            </a:endParaRPr>
          </a:p>
          <a:p>
            <a:pPr marL="240665" indent="-227965">
              <a:lnSpc>
                <a:spcPct val="100000"/>
              </a:lnSpc>
              <a:spcBef>
                <a:spcPts val="585"/>
              </a:spcBef>
              <a:buFont typeface="Arial"/>
              <a:buChar char="•"/>
              <a:tabLst>
                <a:tab pos="240665" algn="l"/>
              </a:tabLst>
            </a:pPr>
            <a:r>
              <a:rPr sz="2800" spc="70" dirty="0">
                <a:latin typeface="Calibri"/>
                <a:cs typeface="Calibri"/>
              </a:rPr>
              <a:t>State</a:t>
            </a:r>
            <a:r>
              <a:rPr sz="2800" spc="-15" dirty="0">
                <a:latin typeface="Calibri"/>
                <a:cs typeface="Calibri"/>
              </a:rPr>
              <a:t> </a:t>
            </a:r>
            <a:r>
              <a:rPr sz="2800" spc="110" dirty="0">
                <a:latin typeface="Calibri"/>
                <a:cs typeface="Calibri"/>
              </a:rPr>
              <a:t>laws</a:t>
            </a:r>
            <a:r>
              <a:rPr sz="2800" spc="-15" dirty="0">
                <a:latin typeface="Calibri"/>
                <a:cs typeface="Calibri"/>
              </a:rPr>
              <a:t> </a:t>
            </a:r>
            <a:r>
              <a:rPr sz="2800" dirty="0">
                <a:latin typeface="Calibri"/>
                <a:cs typeface="Calibri"/>
              </a:rPr>
              <a:t>are</a:t>
            </a:r>
            <a:r>
              <a:rPr sz="2800" spc="-10" dirty="0">
                <a:latin typeface="Calibri"/>
                <a:cs typeface="Calibri"/>
              </a:rPr>
              <a:t> </a:t>
            </a:r>
            <a:r>
              <a:rPr sz="2800" spc="75" dirty="0">
                <a:latin typeface="Calibri"/>
                <a:cs typeface="Calibri"/>
              </a:rPr>
              <a:t>still</a:t>
            </a:r>
            <a:r>
              <a:rPr sz="2800" spc="-20" dirty="0">
                <a:latin typeface="Calibri"/>
                <a:cs typeface="Calibri"/>
              </a:rPr>
              <a:t> </a:t>
            </a:r>
            <a:r>
              <a:rPr sz="2800" spc="70" dirty="0">
                <a:latin typeface="Calibri"/>
                <a:cs typeface="Calibri"/>
              </a:rPr>
              <a:t>needed</a:t>
            </a:r>
            <a:endParaRPr sz="2800">
              <a:latin typeface="Calibri"/>
              <a:cs typeface="Calibri"/>
            </a:endParaRPr>
          </a:p>
        </p:txBody>
      </p:sp>
    </p:spTree>
    <p:extLst>
      <p:ext uri="{BB962C8B-B14F-4D97-AF65-F5344CB8AC3E}">
        <p14:creationId xmlns:p14="http://schemas.microsoft.com/office/powerpoint/2010/main" val="416197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4"/>
          <p:cNvSpPr txBox="1"/>
          <p:nvPr/>
        </p:nvSpPr>
        <p:spPr>
          <a:xfrm>
            <a:off x="2842648" y="3963730"/>
            <a:ext cx="6682353" cy="100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5A5A5"/>
              </a:buClr>
              <a:buSzPts val="1800"/>
              <a:buFont typeface="Noto Sans Symbols"/>
              <a:buNone/>
            </a:pPr>
            <a:endParaRPr sz="2000" dirty="0">
              <a:solidFill>
                <a:schemeClr val="dk1"/>
              </a:solidFill>
              <a:latin typeface="Arial"/>
              <a:ea typeface="Arial"/>
              <a:cs typeface="Arial"/>
              <a:sym typeface="Arial"/>
            </a:endParaRPr>
          </a:p>
        </p:txBody>
      </p:sp>
      <p:pic>
        <p:nvPicPr>
          <p:cNvPr id="132" name="Google Shape;132;p4"/>
          <p:cNvPicPr preferRelativeResize="0"/>
          <p:nvPr/>
        </p:nvPicPr>
        <p:blipFill rotWithShape="1">
          <a:blip r:embed="rId3">
            <a:alphaModFix/>
          </a:blip>
          <a:srcRect t="14782" b="21825"/>
          <a:stretch/>
        </p:blipFill>
        <p:spPr>
          <a:xfrm>
            <a:off x="2528551" y="784297"/>
            <a:ext cx="7496961" cy="4752425"/>
          </a:xfrm>
          <a:prstGeom prst="rect">
            <a:avLst/>
          </a:prstGeom>
          <a:noFill/>
          <a:ln>
            <a:noFill/>
          </a:ln>
        </p:spPr>
      </p:pic>
      <p:sp>
        <p:nvSpPr>
          <p:cNvPr id="133" name="Google Shape;133;p4"/>
          <p:cNvSpPr/>
          <p:nvPr/>
        </p:nvSpPr>
        <p:spPr>
          <a:xfrm>
            <a:off x="1143000" y="263080"/>
            <a:ext cx="11087566" cy="6407490"/>
          </a:xfrm>
          <a:custGeom>
            <a:avLst/>
            <a:gdLst/>
            <a:ahLst/>
            <a:cxnLst/>
            <a:rect l="l" t="t" r="r" b="b"/>
            <a:pathLst>
              <a:path w="8983148" h="5630989" extrusionOk="0">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  </a:t>
            </a:r>
            <a:endParaRPr dirty="0"/>
          </a:p>
        </p:txBody>
      </p:sp>
      <p:sp>
        <p:nvSpPr>
          <p:cNvPr id="134" name="Google Shape;134;p4"/>
          <p:cNvSpPr/>
          <p:nvPr/>
        </p:nvSpPr>
        <p:spPr>
          <a:xfrm flipH="1">
            <a:off x="-2" y="4246667"/>
            <a:ext cx="5203041" cy="2611333"/>
          </a:xfrm>
          <a:custGeom>
            <a:avLst/>
            <a:gdLst/>
            <a:ahLst/>
            <a:cxnLst/>
            <a:rect l="l" t="t" r="r" b="b"/>
            <a:pathLst>
              <a:path w="8983148" h="5630989" extrusionOk="0">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  </a:t>
            </a:r>
            <a:endParaRPr dirty="0"/>
          </a:p>
        </p:txBody>
      </p:sp>
      <p:pic>
        <p:nvPicPr>
          <p:cNvPr id="135" name="Google Shape;135;p4"/>
          <p:cNvPicPr preferRelativeResize="0"/>
          <p:nvPr/>
        </p:nvPicPr>
        <p:blipFill rotWithShape="1">
          <a:blip r:embed="rId4">
            <a:alphaModFix/>
          </a:blip>
          <a:srcRect/>
          <a:stretch/>
        </p:blipFill>
        <p:spPr>
          <a:xfrm rot="5400000" flipH="1">
            <a:off x="-1062497" y="5389658"/>
            <a:ext cx="2496136" cy="50033"/>
          </a:xfrm>
          <a:prstGeom prst="rect">
            <a:avLst/>
          </a:prstGeom>
          <a:noFill/>
          <a:ln>
            <a:noFill/>
          </a:ln>
        </p:spPr>
      </p:pic>
      <p:sp>
        <p:nvSpPr>
          <p:cNvPr id="136" name="Google Shape;136;p4"/>
          <p:cNvSpPr txBox="1"/>
          <p:nvPr/>
        </p:nvSpPr>
        <p:spPr>
          <a:xfrm>
            <a:off x="1158240" y="1654585"/>
            <a:ext cx="224140" cy="4216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BE1AE2E1-FD67-D832-355E-20CCAE2DD9B6}"/>
              </a:ext>
            </a:extLst>
          </p:cNvPr>
          <p:cNvPicPr>
            <a:picLocks noChangeAspect="1"/>
          </p:cNvPicPr>
          <p:nvPr/>
        </p:nvPicPr>
        <p:blipFill>
          <a:blip r:embed="rId5"/>
          <a:stretch>
            <a:fillRect/>
          </a:stretch>
        </p:blipFill>
        <p:spPr>
          <a:xfrm>
            <a:off x="6855493" y="5890214"/>
            <a:ext cx="5175953" cy="780356"/>
          </a:xfrm>
          <a:prstGeom prst="rect">
            <a:avLst/>
          </a:prstGeom>
        </p:spPr>
      </p:pic>
    </p:spTree>
    <p:extLst>
      <p:ext uri="{BB962C8B-B14F-4D97-AF65-F5344CB8AC3E}">
        <p14:creationId xmlns:p14="http://schemas.microsoft.com/office/powerpoint/2010/main" val="2212683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504C-37D7-13F9-4553-257FC5550606}"/>
              </a:ext>
            </a:extLst>
          </p:cNvPr>
          <p:cNvSpPr>
            <a:spLocks noGrp="1"/>
          </p:cNvSpPr>
          <p:nvPr>
            <p:ph type="ctrTitle"/>
          </p:nvPr>
        </p:nvSpPr>
        <p:spPr>
          <a:xfrm>
            <a:off x="6166951" y="1195420"/>
            <a:ext cx="5489714" cy="2387600"/>
          </a:xfrm>
        </p:spPr>
        <p:txBody>
          <a:bodyPr>
            <a:normAutofit fontScale="90000"/>
          </a:bodyPr>
          <a:lstStyle/>
          <a:p>
            <a:r>
              <a:rPr lang="en-US" dirty="0"/>
              <a:t>Policy Implications and Solutions for Semisynthetic Cannabinoids</a:t>
            </a:r>
          </a:p>
        </p:txBody>
      </p:sp>
      <p:sp>
        <p:nvSpPr>
          <p:cNvPr id="3" name="Subtitle 2">
            <a:extLst>
              <a:ext uri="{FF2B5EF4-FFF2-40B4-BE49-F238E27FC236}">
                <a16:creationId xmlns:a16="http://schemas.microsoft.com/office/drawing/2014/main" id="{794650CE-3D18-7AE8-2886-047E8E2D3E79}"/>
              </a:ext>
            </a:extLst>
          </p:cNvPr>
          <p:cNvSpPr>
            <a:spLocks noGrp="1"/>
          </p:cNvSpPr>
          <p:nvPr>
            <p:ph type="subTitle" idx="1"/>
          </p:nvPr>
        </p:nvSpPr>
        <p:spPr>
          <a:xfrm>
            <a:off x="5933660" y="3911096"/>
            <a:ext cx="5489714" cy="1102889"/>
          </a:xfrm>
        </p:spPr>
        <p:txBody>
          <a:bodyPr>
            <a:normAutofit/>
          </a:bodyPr>
          <a:lstStyle/>
          <a:p>
            <a:r>
              <a:rPr lang="en-US" dirty="0">
                <a:solidFill>
                  <a:schemeClr val="bg1"/>
                </a:solidFill>
              </a:rPr>
              <a:t>Sue Thau, Public Policy Consultant, CADCA</a:t>
            </a:r>
          </a:p>
        </p:txBody>
      </p:sp>
    </p:spTree>
    <p:extLst>
      <p:ext uri="{BB962C8B-B14F-4D97-AF65-F5344CB8AC3E}">
        <p14:creationId xmlns:p14="http://schemas.microsoft.com/office/powerpoint/2010/main" val="1628610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4780E7-FE68-E2D2-79DF-339C5656610D}"/>
              </a:ext>
            </a:extLst>
          </p:cNvPr>
          <p:cNvSpPr>
            <a:spLocks noGrp="1"/>
          </p:cNvSpPr>
          <p:nvPr>
            <p:ph type="title"/>
          </p:nvPr>
        </p:nvSpPr>
        <p:spPr/>
        <p:txBody>
          <a:bodyPr/>
          <a:lstStyle/>
          <a:p>
            <a:r>
              <a:rPr lang="en-US" dirty="0"/>
              <a:t>The U.S. Farm Bill Legalized Hemp</a:t>
            </a:r>
          </a:p>
        </p:txBody>
      </p:sp>
      <p:sp>
        <p:nvSpPr>
          <p:cNvPr id="6" name="Content Placeholder 5">
            <a:extLst>
              <a:ext uri="{FF2B5EF4-FFF2-40B4-BE49-F238E27FC236}">
                <a16:creationId xmlns:a16="http://schemas.microsoft.com/office/drawing/2014/main" id="{CEE862D3-E187-B94A-F586-62BB5DF2E534}"/>
              </a:ext>
            </a:extLst>
          </p:cNvPr>
          <p:cNvSpPr>
            <a:spLocks noGrp="1"/>
          </p:cNvSpPr>
          <p:nvPr>
            <p:ph idx="4294967295"/>
          </p:nvPr>
        </p:nvSpPr>
        <p:spPr>
          <a:xfrm>
            <a:off x="939567" y="1690688"/>
            <a:ext cx="9950450" cy="4351338"/>
          </a:xfrm>
        </p:spPr>
        <p:txBody>
          <a:bodyPr>
            <a:normAutofit/>
          </a:bodyPr>
          <a:lstStyle/>
          <a:p>
            <a:pPr marL="457200" indent="-457200">
              <a:buFont typeface="Arial" panose="020B0604020202020204" pitchFamily="34" charset="0"/>
              <a:buChar char="•"/>
            </a:pPr>
            <a:r>
              <a:rPr lang="en-US" dirty="0">
                <a:solidFill>
                  <a:schemeClr val="tx1"/>
                </a:solidFill>
              </a:rPr>
              <a:t>The 2018 Agriculture Improvement Act (“Farm Bill”) legalized the sale and production of hemp.</a:t>
            </a:r>
          </a:p>
          <a:p>
            <a:pPr marL="457200" indent="-457200">
              <a:buFont typeface="Arial" panose="020B0604020202020204" pitchFamily="34" charset="0"/>
              <a:buChar char="•"/>
            </a:pPr>
            <a:r>
              <a:rPr lang="en-US" dirty="0">
                <a:solidFill>
                  <a:schemeClr val="tx1"/>
                </a:solidFill>
              </a:rPr>
              <a:t>The Farm Bill defines hemp as “the plant </a:t>
            </a:r>
            <a:r>
              <a:rPr lang="en-US" i="1" dirty="0">
                <a:solidFill>
                  <a:schemeClr val="tx1"/>
                </a:solidFill>
              </a:rPr>
              <a:t>Cannabis sativa </a:t>
            </a:r>
            <a:r>
              <a:rPr lang="en-US" dirty="0">
                <a:solidFill>
                  <a:schemeClr val="tx1"/>
                </a:solidFill>
              </a:rPr>
              <a:t>L. and any part of that plant, including the seeds thereof and all derivatives, extracts, cannabinoids, isomers, acids, salts, and salts of isomers, whether growing or not, with a</a:t>
            </a:r>
            <a:r>
              <a:rPr lang="en-US" b="1" dirty="0">
                <a:solidFill>
                  <a:schemeClr val="tx1"/>
                </a:solidFill>
              </a:rPr>
              <a:t> </a:t>
            </a:r>
            <a:r>
              <a:rPr lang="en-US" b="1" u="sng" dirty="0">
                <a:solidFill>
                  <a:schemeClr val="tx1"/>
                </a:solidFill>
              </a:rPr>
              <a:t>delta-9 THC concentration of not more than 0.3 percent on a dry weight basis”.</a:t>
            </a:r>
          </a:p>
        </p:txBody>
      </p:sp>
      <p:sp>
        <p:nvSpPr>
          <p:cNvPr id="8" name="TextBox 7">
            <a:extLst>
              <a:ext uri="{FF2B5EF4-FFF2-40B4-BE49-F238E27FC236}">
                <a16:creationId xmlns:a16="http://schemas.microsoft.com/office/drawing/2014/main" id="{D66A5900-A74E-2E7D-3024-F08181723DEE}"/>
              </a:ext>
            </a:extLst>
          </p:cNvPr>
          <p:cNvSpPr txBox="1"/>
          <p:nvPr/>
        </p:nvSpPr>
        <p:spPr>
          <a:xfrm>
            <a:off x="1499134" y="5657671"/>
            <a:ext cx="8607393" cy="1200329"/>
          </a:xfrm>
          <a:prstGeom prst="rect">
            <a:avLst/>
          </a:prstGeom>
          <a:noFill/>
        </p:spPr>
        <p:txBody>
          <a:bodyPr wrap="square">
            <a:spAutoFit/>
          </a:bodyPr>
          <a:lstStyle/>
          <a:p>
            <a:pPr marL="0" marR="0">
              <a:spcBef>
                <a:spcPts val="0"/>
              </a:spcBef>
              <a:spcAft>
                <a:spcPts val="0"/>
              </a:spcAft>
            </a:pP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7 U.S.C. § 1639o (2018)</a:t>
            </a:r>
          </a:p>
          <a:p>
            <a:pPr marL="0" marR="0">
              <a:spcBef>
                <a:spcPts val="0"/>
              </a:spcBef>
              <a:spcAft>
                <a:spcPts val="0"/>
              </a:spcAft>
            </a:pPr>
            <a:endParaRPr lang="en-US" sz="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spcBef>
                <a:spcPts val="0"/>
              </a:spcBef>
              <a:spcAft>
                <a:spcPts val="0"/>
              </a:spcAft>
            </a:pP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Erickson, B.E. (2021 August 30). Delta-8-THC craze concerns chemists. </a:t>
            </a:r>
            <a:r>
              <a:rPr lang="en-US" sz="800" i="1" dirty="0">
                <a:effectLst/>
                <a:latin typeface="Source Sans Pro" panose="020B0503030403020204" pitchFamily="34" charset="0"/>
                <a:ea typeface="Source Sans Pro" panose="020B0503030403020204" pitchFamily="34" charset="0"/>
                <a:cs typeface="Times New Roman" panose="02020603050405020304" pitchFamily="18" charset="0"/>
              </a:rPr>
              <a:t>C&amp;EN: Chemical and Engineering News.</a:t>
            </a: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hlinkClick r:id="rId2"/>
              </a:rPr>
              <a:t>https://cen.acs.org/biological-chemistry/natural-products/Delta-8-THC-craze-concerns/99/i31</a:t>
            </a:r>
            <a:endParaRPr lang="en-US" sz="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spcBef>
                <a:spcPts val="0"/>
              </a:spcBef>
              <a:spcAft>
                <a:spcPts val="0"/>
              </a:spcAft>
            </a:pPr>
            <a:endParaRPr lang="en-US" sz="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spcBef>
                <a:spcPts val="0"/>
              </a:spcBef>
              <a:spcAft>
                <a:spcPts val="0"/>
              </a:spcAft>
            </a:pP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Kary, T. (2021 June 2). Pot producers are pushing to clamp down on delta-8 THC. Bloomberg. </a:t>
            </a: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hlinkClick r:id="rId3"/>
              </a:rPr>
              <a:t>https://www.bloomberg.com/news/articles/2021-06-02/a-pot-knockoff-sometimes-made-with-household-acid-draws-scrutiny</a:t>
            </a:r>
            <a:endParaRPr lang="en-US" sz="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spcBef>
                <a:spcPts val="0"/>
              </a:spcBef>
              <a:spcAft>
                <a:spcPts val="0"/>
              </a:spcAft>
            </a:pPr>
            <a:endParaRPr lang="en-US" sz="800" dirty="0">
              <a:effectLst/>
              <a:latin typeface="Source Sans Pro" panose="020B0503030403020204" pitchFamily="34" charset="0"/>
              <a:ea typeface="Source Sans Pro" panose="020B0503030403020204" pitchFamily="34" charset="0"/>
              <a:cs typeface="Times New Roman" panose="02020603050405020304" pitchFamily="18" charset="0"/>
            </a:endParaRPr>
          </a:p>
          <a:p>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Partnership to End Addiction. (n.d.). Delta-8 THC: What you need to know about ‘cannabis light’. </a:t>
            </a:r>
            <a:r>
              <a:rPr lang="en-US" sz="800" i="1" dirty="0">
                <a:effectLst/>
                <a:latin typeface="Source Sans Pro" panose="020B0503030403020204" pitchFamily="34" charset="0"/>
                <a:ea typeface="Source Sans Pro" panose="020B0503030403020204" pitchFamily="34" charset="0"/>
                <a:cs typeface="Times New Roman" panose="02020603050405020304" pitchFamily="18" charset="0"/>
              </a:rPr>
              <a:t>Partnership to End Addiction. </a:t>
            </a:r>
            <a:r>
              <a:rPr lang="en-US" sz="800" dirty="0">
                <a:effectLst/>
                <a:latin typeface="Source Sans Pro" panose="020B0503030403020204" pitchFamily="34" charset="0"/>
                <a:ea typeface="Source Sans Pro" panose="020B0503030403020204" pitchFamily="34" charset="0"/>
                <a:cs typeface="Times New Roman" panose="02020603050405020304" pitchFamily="18" charset="0"/>
              </a:rPr>
              <a:t>https://drugfree.org/article/delta-8-thc/</a:t>
            </a:r>
            <a:endParaRPr lang="en-US" sz="800" dirty="0">
              <a:latin typeface="Source Sans Pro" panose="020B0503030403020204" pitchFamily="34" charset="0"/>
              <a:ea typeface="Source Sans Pro" panose="020B0503030403020204" pitchFamily="34" charset="0"/>
            </a:endParaRPr>
          </a:p>
        </p:txBody>
      </p:sp>
      <p:pic>
        <p:nvPicPr>
          <p:cNvPr id="2" name="Picture 1" descr="CADCA Community - Prevention Network">
            <a:extLst>
              <a:ext uri="{FF2B5EF4-FFF2-40B4-BE49-F238E27FC236}">
                <a16:creationId xmlns:a16="http://schemas.microsoft.com/office/drawing/2014/main" id="{F09C1FB0-E011-8B83-F924-780005F536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513123" y="5726846"/>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042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2A67-DE32-47D1-99F1-CA6B440DA81A}"/>
              </a:ext>
            </a:extLst>
          </p:cNvPr>
          <p:cNvSpPr>
            <a:spLocks noGrp="1"/>
          </p:cNvSpPr>
          <p:nvPr>
            <p:ph type="title"/>
          </p:nvPr>
        </p:nvSpPr>
        <p:spPr>
          <a:xfrm>
            <a:off x="885288" y="365124"/>
            <a:ext cx="9951208" cy="1325563"/>
          </a:xfrm>
        </p:spPr>
        <p:txBody>
          <a:bodyPr/>
          <a:lstStyle/>
          <a:p>
            <a:r>
              <a:rPr lang="en-US" dirty="0"/>
              <a:t>Consequences of Hemp Legalization</a:t>
            </a:r>
          </a:p>
        </p:txBody>
      </p:sp>
      <p:sp>
        <p:nvSpPr>
          <p:cNvPr id="3" name="Content Placeholder 2">
            <a:extLst>
              <a:ext uri="{FF2B5EF4-FFF2-40B4-BE49-F238E27FC236}">
                <a16:creationId xmlns:a16="http://schemas.microsoft.com/office/drawing/2014/main" id="{0303BB33-95FE-469B-AD50-C0B84AC51ACF}"/>
              </a:ext>
            </a:extLst>
          </p:cNvPr>
          <p:cNvSpPr>
            <a:spLocks noGrp="1"/>
          </p:cNvSpPr>
          <p:nvPr>
            <p:ph idx="4294967295"/>
          </p:nvPr>
        </p:nvSpPr>
        <p:spPr>
          <a:xfrm>
            <a:off x="886046" y="1745097"/>
            <a:ext cx="9950450" cy="4351338"/>
          </a:xfrm>
        </p:spPr>
        <p:txBody>
          <a:bodyPr>
            <a:normAutofit fontScale="77500" lnSpcReduction="20000"/>
          </a:bodyPr>
          <a:lstStyle/>
          <a:p>
            <a:pPr marL="457189" indent="-457189">
              <a:buFont typeface="Arial" panose="020B0604020202020204" pitchFamily="34" charset="0"/>
              <a:buChar char="•"/>
            </a:pPr>
            <a:r>
              <a:rPr lang="en-US" dirty="0">
                <a:solidFill>
                  <a:schemeClr val="tx1"/>
                </a:solidFill>
              </a:rPr>
              <a:t>When Congress legalized hemp production in 2018, farmland devoted to hemp production rose 445%.</a:t>
            </a:r>
          </a:p>
          <a:p>
            <a:pPr marL="457189" indent="-457189">
              <a:buFont typeface="Arial" panose="020B0604020202020204" pitchFamily="34" charset="0"/>
              <a:buChar char="•"/>
            </a:pPr>
            <a:r>
              <a:rPr lang="en-US" dirty="0">
                <a:solidFill>
                  <a:schemeClr val="tx1"/>
                </a:solidFill>
              </a:rPr>
              <a:t>The massive amount of hemp produced caused prices to fall by 50%.</a:t>
            </a:r>
          </a:p>
          <a:p>
            <a:pPr marL="457189" indent="-457189">
              <a:buFont typeface="Arial" panose="020B0604020202020204" pitchFamily="34" charset="0"/>
              <a:buChar char="•"/>
            </a:pPr>
            <a:r>
              <a:rPr lang="en-US" dirty="0">
                <a:solidFill>
                  <a:schemeClr val="tx1"/>
                </a:solidFill>
              </a:rPr>
              <a:t>CBD producers became the main purchasers of hemp, but an oversupply of CBD also caused its price to plummet.</a:t>
            </a:r>
          </a:p>
          <a:p>
            <a:pPr marL="457189" indent="-457189">
              <a:buFont typeface="Arial" panose="020B0604020202020204" pitchFamily="34" charset="0"/>
              <a:buChar char="•"/>
            </a:pPr>
            <a:r>
              <a:rPr lang="en-US" dirty="0">
                <a:solidFill>
                  <a:schemeClr val="tx1"/>
                </a:solidFill>
                <a:latin typeface="Trivia Sans"/>
              </a:rPr>
              <a:t>P</a:t>
            </a:r>
            <a:r>
              <a:rPr lang="en-US" b="0" i="0" dirty="0">
                <a:solidFill>
                  <a:schemeClr val="tx1"/>
                </a:solidFill>
                <a:effectLst/>
                <a:latin typeface="Trivia Sans"/>
              </a:rPr>
              <a:t>roducers promptly looked for new hemp-based products, including Derived Psychoactive Cannabis Products (</a:t>
            </a:r>
            <a:r>
              <a:rPr lang="en-US" dirty="0">
                <a:solidFill>
                  <a:schemeClr val="tx1"/>
                </a:solidFill>
                <a:latin typeface="Trivia Sans"/>
              </a:rPr>
              <a:t>DPCPs)</a:t>
            </a:r>
            <a:r>
              <a:rPr lang="en-US" b="0" i="0" dirty="0">
                <a:solidFill>
                  <a:schemeClr val="tx1"/>
                </a:solidFill>
                <a:effectLst/>
                <a:latin typeface="Trivia Sans"/>
              </a:rPr>
              <a:t> made by simple, and low-cost, chemical transformations of hemp extracts to substances not controlled under drug laws.</a:t>
            </a:r>
            <a:endParaRPr lang="en-US" dirty="0">
              <a:solidFill>
                <a:schemeClr val="tx1"/>
              </a:solidFill>
            </a:endParaRPr>
          </a:p>
          <a:p>
            <a:pPr marL="457189" indent="-457189">
              <a:buFont typeface="Arial" panose="020B0604020202020204" pitchFamily="34" charset="0"/>
              <a:buChar char="•"/>
            </a:pPr>
            <a:r>
              <a:rPr lang="en-US" dirty="0">
                <a:solidFill>
                  <a:schemeClr val="tx1"/>
                </a:solidFill>
              </a:rPr>
              <a:t>Hemp producers also began converting hemp into Delta-8 THC, Delta-10 THC, THC-O, and other DPCPs.</a:t>
            </a:r>
          </a:p>
          <a:p>
            <a:pPr marL="457189" indent="-457189">
              <a:buFont typeface="Arial" panose="020B0604020202020204" pitchFamily="34" charset="0"/>
              <a:buChar char="•"/>
            </a:pPr>
            <a:r>
              <a:rPr lang="en-US" dirty="0">
                <a:solidFill>
                  <a:schemeClr val="tx1"/>
                </a:solidFill>
              </a:rPr>
              <a:t>Hemp producers also started manufacturing high potency THC products derived from the 0.3% THC in dry weight in the hemp plants.</a:t>
            </a:r>
          </a:p>
          <a:p>
            <a:pPr marL="457189" indent="-457189">
              <a:buFont typeface="Arial" panose="020B0604020202020204" pitchFamily="34" charset="0"/>
              <a:buChar char="•"/>
            </a:pPr>
            <a:r>
              <a:rPr lang="en-US" dirty="0">
                <a:solidFill>
                  <a:schemeClr val="tx1"/>
                </a:solidFill>
              </a:rPr>
              <a:t>All of these products derived from hemp are basically unregulated across the U.S.</a:t>
            </a:r>
          </a:p>
        </p:txBody>
      </p:sp>
      <p:sp>
        <p:nvSpPr>
          <p:cNvPr id="4" name="TextBox 3">
            <a:extLst>
              <a:ext uri="{FF2B5EF4-FFF2-40B4-BE49-F238E27FC236}">
                <a16:creationId xmlns:a16="http://schemas.microsoft.com/office/drawing/2014/main" id="{42E36E67-6560-4A96-B5A0-796074385108}"/>
              </a:ext>
            </a:extLst>
          </p:cNvPr>
          <p:cNvSpPr txBox="1"/>
          <p:nvPr/>
        </p:nvSpPr>
        <p:spPr>
          <a:xfrm>
            <a:off x="1586564" y="6150845"/>
            <a:ext cx="7886700" cy="461665"/>
          </a:xfrm>
          <a:prstGeom prst="rect">
            <a:avLst/>
          </a:prstGeom>
          <a:noFill/>
        </p:spPr>
        <p:txBody>
          <a:bodyPr wrap="square" rtlCol="0">
            <a:spAutoFit/>
          </a:bodyPr>
          <a:lstStyle/>
          <a:p>
            <a:r>
              <a:rPr lang="en-US" sz="600" dirty="0"/>
              <a:t>Sabet, K. (2021 September 13). The unintended consequences of legalizing hemp. </a:t>
            </a:r>
            <a:r>
              <a:rPr lang="en-US" sz="600" i="1" dirty="0"/>
              <a:t>Newsweek.</a:t>
            </a:r>
            <a:r>
              <a:rPr lang="en-US" sz="600" dirty="0"/>
              <a:t> </a:t>
            </a:r>
            <a:r>
              <a:rPr lang="en-US" sz="600" dirty="0">
                <a:hlinkClick r:id="rId2"/>
              </a:rPr>
              <a:t>https://www.newsweek.com/unintended-consequences-legalizing-hemp-opinion-1627595</a:t>
            </a:r>
            <a:endParaRPr lang="en-US" sz="600" dirty="0"/>
          </a:p>
          <a:p>
            <a:endParaRPr lang="en-US" sz="600" dirty="0"/>
          </a:p>
          <a:p>
            <a:r>
              <a:rPr lang="en-US" sz="600" dirty="0"/>
              <a:t>Smart Approaches to Marijuana (2021).The failures of the hemp boom and the rise of potentially dangerous hemp-derived compounds. </a:t>
            </a:r>
            <a:r>
              <a:rPr lang="en-US" sz="600" i="1" dirty="0"/>
              <a:t>Smart Approaches to Marijuana.</a:t>
            </a:r>
            <a:r>
              <a:rPr lang="en-US" sz="600" dirty="0"/>
              <a:t> https://learnaboutsam.org/wp-content/uploads/2021/09/8-23-21-FarmBill-HempDerivatives.pdf</a:t>
            </a:r>
          </a:p>
        </p:txBody>
      </p:sp>
      <p:pic>
        <p:nvPicPr>
          <p:cNvPr id="6" name="Picture 5" descr="CADCA Community - Prevention Network">
            <a:extLst>
              <a:ext uri="{FF2B5EF4-FFF2-40B4-BE49-F238E27FC236}">
                <a16:creationId xmlns:a16="http://schemas.microsoft.com/office/drawing/2014/main" id="{55446318-FCCF-DC2F-8133-BFEFDF28FA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582825" y="5815280"/>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869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ABFB-DA3A-4EEA-8C33-E42681866498}"/>
              </a:ext>
            </a:extLst>
          </p:cNvPr>
          <p:cNvSpPr>
            <a:spLocks noGrp="1"/>
          </p:cNvSpPr>
          <p:nvPr>
            <p:ph type="title"/>
          </p:nvPr>
        </p:nvSpPr>
        <p:spPr>
          <a:xfrm>
            <a:off x="785904" y="127990"/>
            <a:ext cx="9951208" cy="1325563"/>
          </a:xfrm>
        </p:spPr>
        <p:txBody>
          <a:bodyPr/>
          <a:lstStyle/>
          <a:p>
            <a:r>
              <a:rPr lang="en-US" dirty="0"/>
              <a:t> Issues with the  0.3% THC in Hemp</a:t>
            </a:r>
          </a:p>
        </p:txBody>
      </p:sp>
      <p:sp>
        <p:nvSpPr>
          <p:cNvPr id="3" name="Content Placeholder 2">
            <a:extLst>
              <a:ext uri="{FF2B5EF4-FFF2-40B4-BE49-F238E27FC236}">
                <a16:creationId xmlns:a16="http://schemas.microsoft.com/office/drawing/2014/main" id="{E35EDABF-38B9-4C66-8181-142ED7F926D9}"/>
              </a:ext>
            </a:extLst>
          </p:cNvPr>
          <p:cNvSpPr>
            <a:spLocks noGrp="1"/>
          </p:cNvSpPr>
          <p:nvPr>
            <p:ph idx="4294967295"/>
          </p:nvPr>
        </p:nvSpPr>
        <p:spPr>
          <a:xfrm>
            <a:off x="424089" y="1349708"/>
            <a:ext cx="9950450" cy="4351337"/>
          </a:xfrm>
        </p:spPr>
        <p:txBody>
          <a:bodyPr>
            <a:noAutofit/>
          </a:bodyPr>
          <a:lstStyle/>
          <a:p>
            <a:pPr marL="457189" indent="-457189">
              <a:buFont typeface="Arial" panose="020B0604020202020204" pitchFamily="34" charset="0"/>
              <a:buChar char="•"/>
            </a:pPr>
            <a:r>
              <a:rPr lang="en-US" sz="2400" dirty="0">
                <a:solidFill>
                  <a:schemeClr val="tx1"/>
                </a:solidFill>
              </a:rPr>
              <a:t>Hemp is defined in the U.S. as cannabis sativa with a THC concentration of less than 0.3% </a:t>
            </a:r>
            <a:r>
              <a:rPr lang="en-US" sz="2400" u="sng" dirty="0">
                <a:solidFill>
                  <a:schemeClr val="tx1"/>
                </a:solidFill>
              </a:rPr>
              <a:t>BY WEIGHT.</a:t>
            </a:r>
          </a:p>
          <a:p>
            <a:pPr marL="457189" indent="-457189">
              <a:buFont typeface="Arial" panose="020B0604020202020204" pitchFamily="34" charset="0"/>
              <a:buChar char="•"/>
            </a:pPr>
            <a:r>
              <a:rPr lang="en-US" sz="2400" dirty="0">
                <a:solidFill>
                  <a:schemeClr val="tx1"/>
                </a:solidFill>
              </a:rPr>
              <a:t>Because the definition applies to a less than 0.3% concentration </a:t>
            </a:r>
            <a:r>
              <a:rPr lang="en-US" sz="2400" b="1" u="sng" dirty="0">
                <a:solidFill>
                  <a:schemeClr val="tx1"/>
                </a:solidFill>
              </a:rPr>
              <a:t>in the entire plant by dry weight </a:t>
            </a:r>
            <a:r>
              <a:rPr lang="en-US" sz="2400" dirty="0">
                <a:solidFill>
                  <a:schemeClr val="tx1"/>
                </a:solidFill>
              </a:rPr>
              <a:t>there has been a proliferation of delta-9 THC edibles with very high concentrations of delta-9 THC that are being marketed and sold as “legal” even in states in the U.S. that have not legalized marijuana.</a:t>
            </a:r>
          </a:p>
          <a:p>
            <a:pPr marL="457189" indent="-457189">
              <a:buFont typeface="Arial" panose="020B0604020202020204" pitchFamily="34" charset="0"/>
              <a:buChar char="•"/>
            </a:pPr>
            <a:r>
              <a:rPr lang="en-US" sz="2400" dirty="0">
                <a:solidFill>
                  <a:schemeClr val="tx1"/>
                </a:solidFill>
              </a:rPr>
              <a:t>Concentration limitations in the plant do not control the dose or quantity of THC manufactured, sold or  consumed.</a:t>
            </a:r>
          </a:p>
          <a:p>
            <a:pPr marL="457189" indent="-457189">
              <a:buFont typeface="Arial" panose="020B0604020202020204" pitchFamily="34" charset="0"/>
              <a:buChar char="•"/>
            </a:pPr>
            <a:r>
              <a:rPr lang="en-US" sz="2400" dirty="0">
                <a:solidFill>
                  <a:schemeClr val="tx1"/>
                </a:solidFill>
              </a:rPr>
              <a:t>For example, a muffin weighing 85 grams (3 ounces) containing a concentration of 0.3% THC actually contains 255 mg of THC, many times the dose that may cause impairment</a:t>
            </a:r>
            <a:r>
              <a:rPr lang="en-US" dirty="0">
                <a:solidFill>
                  <a:schemeClr val="tx1"/>
                </a:solidFill>
              </a:rPr>
              <a:t>.</a:t>
            </a:r>
          </a:p>
        </p:txBody>
      </p:sp>
      <p:sp>
        <p:nvSpPr>
          <p:cNvPr id="4" name="TextBox 3">
            <a:extLst>
              <a:ext uri="{FF2B5EF4-FFF2-40B4-BE49-F238E27FC236}">
                <a16:creationId xmlns:a16="http://schemas.microsoft.com/office/drawing/2014/main" id="{916CB1D9-C5BA-4A0E-8DC4-7707981F1310}"/>
              </a:ext>
            </a:extLst>
          </p:cNvPr>
          <p:cNvSpPr txBox="1"/>
          <p:nvPr/>
        </p:nvSpPr>
        <p:spPr>
          <a:xfrm>
            <a:off x="1981200" y="5882562"/>
            <a:ext cx="6836229" cy="184666"/>
          </a:xfrm>
          <a:prstGeom prst="rect">
            <a:avLst/>
          </a:prstGeom>
          <a:noFill/>
        </p:spPr>
        <p:txBody>
          <a:bodyPr wrap="square" rtlCol="0">
            <a:spAutoFit/>
          </a:bodyPr>
          <a:lstStyle/>
          <a:p>
            <a:r>
              <a:rPr lang="en-US" sz="600" dirty="0"/>
              <a:t>Hilderbrand, R. (2018 July/August). Hemp &amp; cannabidiol: What is a medicine? </a:t>
            </a:r>
            <a:r>
              <a:rPr lang="en-US" sz="600" i="1" dirty="0"/>
              <a:t>Missouri Medicine, 115</a:t>
            </a:r>
            <a:r>
              <a:rPr lang="en-US" sz="600" dirty="0"/>
              <a:t>(4). pp. 306-309.</a:t>
            </a:r>
          </a:p>
        </p:txBody>
      </p:sp>
      <p:pic>
        <p:nvPicPr>
          <p:cNvPr id="5" name="Picture 4" descr="CADCA Community - Prevention Network">
            <a:extLst>
              <a:ext uri="{FF2B5EF4-FFF2-40B4-BE49-F238E27FC236}">
                <a16:creationId xmlns:a16="http://schemas.microsoft.com/office/drawing/2014/main" id="{AE3B1721-EB81-F9F9-7C36-DD9DD976E4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9458135" y="5701045"/>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32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9181-0E40-B3E3-A857-CF3A347F3FE9}"/>
              </a:ext>
            </a:extLst>
          </p:cNvPr>
          <p:cNvSpPr>
            <a:spLocks noGrp="1"/>
          </p:cNvSpPr>
          <p:nvPr>
            <p:ph type="title"/>
          </p:nvPr>
        </p:nvSpPr>
        <p:spPr/>
        <p:txBody>
          <a:bodyPr>
            <a:normAutofit/>
          </a:bodyPr>
          <a:lstStyle/>
          <a:p>
            <a:r>
              <a:rPr lang="en-US" sz="4000" dirty="0"/>
              <a:t>Availability and Access of DPCPs in the U.S.</a:t>
            </a:r>
          </a:p>
        </p:txBody>
      </p:sp>
      <p:sp>
        <p:nvSpPr>
          <p:cNvPr id="3" name="Content Placeholder 2">
            <a:extLst>
              <a:ext uri="{FF2B5EF4-FFF2-40B4-BE49-F238E27FC236}">
                <a16:creationId xmlns:a16="http://schemas.microsoft.com/office/drawing/2014/main" id="{7DD26810-3E44-15EA-8DD0-96EBAAD5338D}"/>
              </a:ext>
            </a:extLst>
          </p:cNvPr>
          <p:cNvSpPr>
            <a:spLocks noGrp="1"/>
          </p:cNvSpPr>
          <p:nvPr>
            <p:ph idx="4294967295"/>
          </p:nvPr>
        </p:nvSpPr>
        <p:spPr>
          <a:xfrm>
            <a:off x="1401763" y="1415054"/>
            <a:ext cx="9952037" cy="4351337"/>
          </a:xfrm>
        </p:spPr>
        <p:txBody>
          <a:bodyPr>
            <a:normAutofit fontScale="92500" lnSpcReduction="20000"/>
          </a:bodyPr>
          <a:lstStyle/>
          <a:p>
            <a:pPr marL="457200" indent="-457200">
              <a:buFont typeface="Arial" panose="020B0604020202020204" pitchFamily="34" charset="0"/>
              <a:buChar char="•"/>
            </a:pPr>
            <a:r>
              <a:rPr lang="en-US" b="1" dirty="0">
                <a:solidFill>
                  <a:schemeClr val="tx1"/>
                </a:solidFill>
              </a:rPr>
              <a:t>DPCPs are available in every state, including those that have banned certain DPCPs, </a:t>
            </a:r>
            <a:r>
              <a:rPr lang="en-US" dirty="0">
                <a:solidFill>
                  <a:schemeClr val="tx1"/>
                </a:solidFill>
              </a:rPr>
              <a:t>such as Δ-8 THC. This is because the loophole allows for the continuous engineering of new types of DPCPs, including </a:t>
            </a:r>
            <a:r>
              <a:rPr lang="el-GR" dirty="0">
                <a:solidFill>
                  <a:schemeClr val="tx1"/>
                </a:solidFill>
              </a:rPr>
              <a:t>Δ</a:t>
            </a:r>
            <a:r>
              <a:rPr lang="en-US" dirty="0">
                <a:solidFill>
                  <a:schemeClr val="tx1"/>
                </a:solidFill>
              </a:rPr>
              <a:t>-6 THC, </a:t>
            </a:r>
            <a:r>
              <a:rPr lang="el-GR" dirty="0">
                <a:solidFill>
                  <a:schemeClr val="tx1"/>
                </a:solidFill>
              </a:rPr>
              <a:t>Δ</a:t>
            </a:r>
            <a:r>
              <a:rPr lang="en-US" dirty="0">
                <a:solidFill>
                  <a:schemeClr val="tx1"/>
                </a:solidFill>
              </a:rPr>
              <a:t>-10 THC, </a:t>
            </a:r>
            <a:r>
              <a:rPr lang="el-GR" dirty="0">
                <a:solidFill>
                  <a:schemeClr val="tx1"/>
                </a:solidFill>
              </a:rPr>
              <a:t>Δ</a:t>
            </a:r>
            <a:r>
              <a:rPr lang="en-US" dirty="0">
                <a:solidFill>
                  <a:schemeClr val="tx1"/>
                </a:solidFill>
              </a:rPr>
              <a:t>-11 THC, THC-A, THC-O, THC-P, THC-V, THC-JD, PHC, HHC, HHC-P and HXC</a:t>
            </a:r>
          </a:p>
          <a:p>
            <a:pPr marL="457200" indent="-457200">
              <a:buFont typeface="Arial" panose="020B0604020202020204" pitchFamily="34" charset="0"/>
              <a:buChar char="•"/>
            </a:pPr>
            <a:r>
              <a:rPr lang="en-US" dirty="0">
                <a:solidFill>
                  <a:schemeClr val="tx1"/>
                </a:solidFill>
              </a:rPr>
              <a:t>Some of these new DPCPs are marketed as being far more potent than cannabis. DPCPs are easy to buy online: </a:t>
            </a:r>
            <a:r>
              <a:rPr lang="en-US" b="1" dirty="0">
                <a:solidFill>
                  <a:schemeClr val="tx1"/>
                </a:solidFill>
              </a:rPr>
              <a:t>age verification measures are rarely used and easily circumvented. In many states, there are no age laws, </a:t>
            </a:r>
            <a:r>
              <a:rPr lang="en-US" dirty="0">
                <a:solidFill>
                  <a:schemeClr val="tx1"/>
                </a:solidFill>
              </a:rPr>
              <a:t>so it is up to the retailers whether to sell DPCPs to children.</a:t>
            </a:r>
          </a:p>
          <a:p>
            <a:pPr marL="457200" indent="-457200">
              <a:buFont typeface="Arial" panose="020B0604020202020204" pitchFamily="34" charset="0"/>
              <a:buChar char="•"/>
            </a:pPr>
            <a:r>
              <a:rPr lang="en-US" b="1" dirty="0">
                <a:solidFill>
                  <a:schemeClr val="tx1"/>
                </a:solidFill>
              </a:rPr>
              <a:t>DPCPs are marketed in ways that are extremely likely to attract children, </a:t>
            </a:r>
            <a:r>
              <a:rPr lang="en-US" dirty="0">
                <a:solidFill>
                  <a:schemeClr val="tx1"/>
                </a:solidFill>
              </a:rPr>
              <a:t>such as candy, chips and chocolates. DPCPs are inexpensive (sometimes &lt; $5), and stores are </a:t>
            </a:r>
            <a:r>
              <a:rPr lang="en-US" b="1" dirty="0">
                <a:solidFill>
                  <a:schemeClr val="tx1"/>
                </a:solidFill>
              </a:rPr>
              <a:t>disproportionately located in low-income areas.</a:t>
            </a:r>
          </a:p>
        </p:txBody>
      </p:sp>
      <p:sp>
        <p:nvSpPr>
          <p:cNvPr id="9" name="TextBox 8">
            <a:extLst>
              <a:ext uri="{FF2B5EF4-FFF2-40B4-BE49-F238E27FC236}">
                <a16:creationId xmlns:a16="http://schemas.microsoft.com/office/drawing/2014/main" id="{CCD9ECE1-9575-152B-22E9-215942767C77}"/>
              </a:ext>
            </a:extLst>
          </p:cNvPr>
          <p:cNvSpPr txBox="1"/>
          <p:nvPr/>
        </p:nvSpPr>
        <p:spPr>
          <a:xfrm>
            <a:off x="962527" y="5711735"/>
            <a:ext cx="9529010" cy="1200329"/>
          </a:xfrm>
          <a:prstGeom prst="rect">
            <a:avLst/>
          </a:prstGeom>
          <a:noFill/>
        </p:spPr>
        <p:txBody>
          <a:bodyPr wrap="square">
            <a:spAutoFit/>
          </a:bodyPr>
          <a:lstStyle/>
          <a:p>
            <a:r>
              <a:rPr lang="en-US" sz="800" dirty="0"/>
              <a:t>LoParco, C.R., Rossheim, M.E., Walters, S. T., Zhou, Z., Olsson, S., &amp; Sussman, S. (2023). Delta-8 tetrahydrocannabinol: a scoping review and commentary. Addiction, 118(6):1011–28. doi: 10.1111/add.16142 | 2 Rossheim, M.E., LoParco, C., Henry, D., Trangenstein, P.J., &amp;</a:t>
            </a:r>
          </a:p>
          <a:p>
            <a:r>
              <a:rPr lang="en-US" sz="800" dirty="0"/>
              <a:t>Walters, S.T. (2023). Delta-8, Delta-10, HHC, THC-O, THCP, and THCV: What should we call these products? Journal of Studies on Alcohol and Drugs. doi: 10.15288/jsad.23-00008</a:t>
            </a:r>
          </a:p>
          <a:p>
            <a:endParaRPr lang="en-US" sz="800" dirty="0"/>
          </a:p>
          <a:p>
            <a:r>
              <a:rPr lang="en-US" sz="800" dirty="0"/>
              <a:t>8 Egan, K.L., Villani, S., &amp; Soule, E.K. (2023). Absence of Age Verification for Online Purchases of Cannabidiol and Delta-8: Implications for Youth Access. Journal of Adolescent Health. doi: 10.1016/j.jadohealth.2023.01.020. | 9 Rossheim, M.E.,</a:t>
            </a:r>
          </a:p>
          <a:p>
            <a:r>
              <a:rPr lang="en-US" sz="800" dirty="0"/>
              <a:t>LoParco, C.R., Walker, A., Livingston, M.D., Trangenstein, P.J., Olsson, S., McDonald, K.K., Yockey, R.A., Luningham, J.M., Kong, A.Y., Henry, D., Walters, S.T., Thombs, D.L., &amp; Jernigan, D.H. (2022). Delta-8 THC Retail Availability, Price, and Minimum Purchase Age. Cannabis and</a:t>
            </a:r>
          </a:p>
          <a:p>
            <a:r>
              <a:rPr lang="en-US" sz="800" dirty="0"/>
              <a:t>Cannabinoid Research. doi: 10.1089/can.2022.0079</a:t>
            </a:r>
          </a:p>
        </p:txBody>
      </p:sp>
    </p:spTree>
    <p:extLst>
      <p:ext uri="{BB962C8B-B14F-4D97-AF65-F5344CB8AC3E}">
        <p14:creationId xmlns:p14="http://schemas.microsoft.com/office/powerpoint/2010/main" val="700543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96A-9555-2084-514B-15A6F629CDA7}"/>
              </a:ext>
            </a:extLst>
          </p:cNvPr>
          <p:cNvSpPr>
            <a:spLocks noGrp="1"/>
          </p:cNvSpPr>
          <p:nvPr>
            <p:ph type="title"/>
          </p:nvPr>
        </p:nvSpPr>
        <p:spPr/>
        <p:txBody>
          <a:bodyPr>
            <a:normAutofit/>
          </a:bodyPr>
          <a:lstStyle/>
          <a:p>
            <a:r>
              <a:rPr lang="en-US" dirty="0"/>
              <a:t>DPCPs are unregulated and have limited laboratory testing.</a:t>
            </a:r>
          </a:p>
        </p:txBody>
      </p:sp>
      <p:sp>
        <p:nvSpPr>
          <p:cNvPr id="3" name="Content Placeholder 2">
            <a:extLst>
              <a:ext uri="{FF2B5EF4-FFF2-40B4-BE49-F238E27FC236}">
                <a16:creationId xmlns:a16="http://schemas.microsoft.com/office/drawing/2014/main" id="{0FDAF45D-CF37-E8D4-F07F-033C1B56906D}"/>
              </a:ext>
            </a:extLst>
          </p:cNvPr>
          <p:cNvSpPr>
            <a:spLocks noGrp="1"/>
          </p:cNvSpPr>
          <p:nvPr>
            <p:ph idx="4294967295"/>
          </p:nvPr>
        </p:nvSpPr>
        <p:spPr>
          <a:xfrm>
            <a:off x="1403350" y="1806953"/>
            <a:ext cx="9950450" cy="4351338"/>
          </a:xfrm>
        </p:spPr>
        <p:txBody>
          <a:bodyPr>
            <a:normAutofit/>
          </a:bodyPr>
          <a:lstStyle/>
          <a:p>
            <a:pPr marL="457200" indent="-457200">
              <a:buFont typeface="Arial" panose="020B0604020202020204" pitchFamily="34" charset="0"/>
              <a:buChar char="•"/>
            </a:pPr>
            <a:r>
              <a:rPr lang="en-US" dirty="0">
                <a:solidFill>
                  <a:schemeClr val="tx1"/>
                </a:solidFill>
              </a:rPr>
              <a:t>No states require testing for chemical contaminants, even though </a:t>
            </a:r>
            <a:r>
              <a:rPr lang="en-US" dirty="0" err="1">
                <a:solidFill>
                  <a:schemeClr val="tx1"/>
                </a:solidFill>
              </a:rPr>
              <a:t>DPCPs</a:t>
            </a:r>
            <a:r>
              <a:rPr lang="en-US" dirty="0">
                <a:solidFill>
                  <a:schemeClr val="tx1"/>
                </a:solidFill>
              </a:rPr>
              <a:t> are commonly synthesized using harsh solvents known to be hazardous to human health.</a:t>
            </a:r>
          </a:p>
          <a:p>
            <a:pPr marL="457200" indent="-457200">
              <a:buFont typeface="Arial" panose="020B0604020202020204" pitchFamily="34" charset="0"/>
              <a:buChar char="•"/>
            </a:pPr>
            <a:r>
              <a:rPr lang="en-US" dirty="0">
                <a:solidFill>
                  <a:schemeClr val="tx1"/>
                </a:solidFill>
              </a:rPr>
              <a:t>Poison control centers have found the rat poison brodifacoum in these products.</a:t>
            </a:r>
          </a:p>
          <a:p>
            <a:pPr marL="457200" indent="-457200">
              <a:buFont typeface="Arial" panose="020B0604020202020204" pitchFamily="34" charset="0"/>
              <a:buChar char="•"/>
            </a:pPr>
            <a:r>
              <a:rPr lang="en-US" dirty="0">
                <a:solidFill>
                  <a:schemeClr val="tx1"/>
                </a:solidFill>
              </a:rPr>
              <a:t>Symptoms of poisonings from these products include back and side pain as well as unexplained bleedings (blood in urine, bleeding from previous wounds, bleeding from the gums, etc.).</a:t>
            </a:r>
          </a:p>
          <a:p>
            <a:pPr marL="457200" indent="-457200">
              <a:buFont typeface="Arial" panose="020B0604020202020204" pitchFamily="34" charset="0"/>
              <a:buChar char="•"/>
            </a:pPr>
            <a:r>
              <a:rPr lang="en-US" dirty="0">
                <a:solidFill>
                  <a:schemeClr val="tx1"/>
                </a:solidFill>
              </a:rPr>
              <a:t>Potency limits are rare, despite conclusive evidence that more potent products carry higher risk of harm.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DF96AAA-73F8-913E-C049-81EE5E62A48E}"/>
              </a:ext>
            </a:extLst>
          </p:cNvPr>
          <p:cNvSpPr txBox="1"/>
          <p:nvPr/>
        </p:nvSpPr>
        <p:spPr>
          <a:xfrm>
            <a:off x="565194" y="6274556"/>
            <a:ext cx="6097604" cy="217880"/>
          </a:xfrm>
          <a:prstGeom prst="rect">
            <a:avLst/>
          </a:prstGeom>
          <a:noFill/>
        </p:spPr>
        <p:txBody>
          <a:bodyPr wrap="square">
            <a:spAutoFit/>
          </a:bodyPr>
          <a:lstStyle/>
          <a:p>
            <a:pPr marR="0" lvl="1">
              <a:lnSpc>
                <a:spcPct val="107000"/>
              </a:lnSpc>
              <a:spcBef>
                <a:spcPts val="0"/>
              </a:spcBef>
              <a:spcAft>
                <a:spcPts val="80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National Poison Data System, America’s Poison Centers. </a:t>
            </a:r>
            <a:r>
              <a:rPr lang="en-US" sz="800" dirty="0">
                <a:effectLst/>
                <a:latin typeface="Source Sans Pro" panose="020B0503030403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https://www.aapcc.org/track/synthetic-cannabinoids</a:t>
            </a:r>
            <a:r>
              <a:rPr lang="en-US" sz="800" dirty="0">
                <a:effectLst/>
                <a:latin typeface="Source Sans Pro" panose="020B050303040302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0326F5BA-FF24-E6D3-C3BC-111B43DFD2C9}"/>
              </a:ext>
            </a:extLst>
          </p:cNvPr>
          <p:cNvSpPr txBox="1"/>
          <p:nvPr/>
        </p:nvSpPr>
        <p:spPr>
          <a:xfrm>
            <a:off x="565194" y="6495129"/>
            <a:ext cx="9476361" cy="349583"/>
          </a:xfrm>
          <a:prstGeom prst="rect">
            <a:avLst/>
          </a:prstGeom>
          <a:noFill/>
        </p:spPr>
        <p:txBody>
          <a:bodyPr wrap="square">
            <a:spAutoFit/>
          </a:bodyPr>
          <a:lstStyle/>
          <a:p>
            <a:pPr marR="0" lvl="1">
              <a:lnSpc>
                <a:spcPct val="107000"/>
              </a:lnSpc>
              <a:spcBef>
                <a:spcPts val="0"/>
              </a:spcBef>
              <a:spcAft>
                <a:spcPts val="80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LoParco, C.R., Rossheim, M.E., Walters, S. T., Zhou, Z., Olsson, S., &amp; Sussman, S. (2023). Delta-8 tetrahydrocannabinol: a scoping review and commentary. Addiction, 118(6):1011–28. doi: 10.1111/add.16142 </a:t>
            </a: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3"/>
              </a:rPr>
              <a:t>https://pubmed.ncbi.nlm.nih.gov/36710464/</a:t>
            </a:r>
            <a:endParaRPr lang="en-US" sz="800" dirty="0">
              <a:effectLst/>
              <a:latin typeface="Source Sans Pro" panose="020B05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9731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65903" y="283701"/>
            <a:ext cx="3268978" cy="6570516"/>
          </a:xfrm>
          <a:prstGeom prst="rect">
            <a:avLst/>
          </a:prstGeom>
        </p:spPr>
      </p:pic>
      <p:sp>
        <p:nvSpPr>
          <p:cNvPr id="3" name="Title 2">
            <a:extLst>
              <a:ext uri="{FF2B5EF4-FFF2-40B4-BE49-F238E27FC236}">
                <a16:creationId xmlns:a16="http://schemas.microsoft.com/office/drawing/2014/main" id="{82AD1CF6-E76D-275C-1D91-3E54BCB3931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28027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F96B59-6E58-DAE7-7ADD-BBE07C1F98C1}"/>
              </a:ext>
            </a:extLst>
          </p:cNvPr>
          <p:cNvSpPr>
            <a:spLocks noGrp="1"/>
          </p:cNvSpPr>
          <p:nvPr>
            <p:ph type="title"/>
          </p:nvPr>
        </p:nvSpPr>
        <p:spPr>
          <a:xfrm>
            <a:off x="718985" y="4866482"/>
            <a:ext cx="4975604" cy="1266325"/>
          </a:xfrm>
        </p:spPr>
        <p:txBody>
          <a:bodyPr>
            <a:noAutofit/>
          </a:bodyPr>
          <a:lstStyle/>
          <a:p>
            <a:r>
              <a:rPr lang="en-US" sz="2800" dirty="0"/>
              <a:t>This beverage is being sold in the state of Iowa even though marijuana has not been legalized there.</a:t>
            </a:r>
          </a:p>
        </p:txBody>
      </p:sp>
      <p:pic>
        <p:nvPicPr>
          <p:cNvPr id="5" name="Content Placeholder 4" descr="A hand holding a can of water&#10;&#10;Description automatically generated">
            <a:extLst>
              <a:ext uri="{FF2B5EF4-FFF2-40B4-BE49-F238E27FC236}">
                <a16:creationId xmlns:a16="http://schemas.microsoft.com/office/drawing/2014/main" id="{2C1FF644-3605-946A-51C6-A64E778D468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74346" y="290040"/>
            <a:ext cx="7362825" cy="4135438"/>
          </a:xfrm>
        </p:spPr>
      </p:pic>
      <p:pic>
        <p:nvPicPr>
          <p:cNvPr id="6" name="Picture 5" descr="CADCA Community - Prevention Network">
            <a:extLst>
              <a:ext uri="{FF2B5EF4-FFF2-40B4-BE49-F238E27FC236}">
                <a16:creationId xmlns:a16="http://schemas.microsoft.com/office/drawing/2014/main" id="{9B57EF79-ED3B-8897-A51D-DA1F182554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437171" y="5779722"/>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44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A25A20AE-F47C-F0A8-64C8-D4266322D0A0}"/>
              </a:ext>
            </a:extLst>
          </p:cNvPr>
          <p:cNvSpPr>
            <a:spLocks noGrp="1"/>
          </p:cNvSpPr>
          <p:nvPr>
            <p:ph type="title"/>
          </p:nvPr>
        </p:nvSpPr>
        <p:spPr/>
        <p:txBody>
          <a:bodyPr>
            <a:normAutofit/>
          </a:bodyPr>
          <a:lstStyle/>
          <a:p>
            <a:r>
              <a:rPr lang="en-US" sz="3200" dirty="0"/>
              <a:t>Marketing of Delta-9 Drinks Made from the 0.3% THC in Hemp As </a:t>
            </a:r>
            <a:r>
              <a:rPr lang="en-US" sz="3200" u="sng" dirty="0"/>
              <a:t>Legal</a:t>
            </a:r>
            <a:endParaRPr lang="en-US" sz="3200" dirty="0"/>
          </a:p>
        </p:txBody>
      </p:sp>
      <p:pic>
        <p:nvPicPr>
          <p:cNvPr id="5" name="Content Placeholder 4">
            <a:extLst>
              <a:ext uri="{FF2B5EF4-FFF2-40B4-BE49-F238E27FC236}">
                <a16:creationId xmlns:a16="http://schemas.microsoft.com/office/drawing/2014/main" id="{7413052D-4544-AF27-B01B-7DFA9BEC95B3}"/>
              </a:ext>
            </a:extLst>
          </p:cNvPr>
          <p:cNvPicPr>
            <a:picLocks noGrp="1" noChangeAspect="1"/>
          </p:cNvPicPr>
          <p:nvPr>
            <p:ph idx="4294967295"/>
          </p:nvPr>
        </p:nvPicPr>
        <p:blipFill>
          <a:blip r:embed="rId2"/>
          <a:stretch>
            <a:fillRect/>
          </a:stretch>
        </p:blipFill>
        <p:spPr>
          <a:xfrm>
            <a:off x="652011" y="1459004"/>
            <a:ext cx="10369550" cy="1333500"/>
          </a:xfrm>
        </p:spPr>
      </p:pic>
      <p:pic>
        <p:nvPicPr>
          <p:cNvPr id="7" name="Picture 6">
            <a:extLst>
              <a:ext uri="{FF2B5EF4-FFF2-40B4-BE49-F238E27FC236}">
                <a16:creationId xmlns:a16="http://schemas.microsoft.com/office/drawing/2014/main" id="{9D111E33-947F-3F03-AEFC-F5A7FD83CADD}"/>
              </a:ext>
            </a:extLst>
          </p:cNvPr>
          <p:cNvPicPr>
            <a:picLocks noChangeAspect="1"/>
          </p:cNvPicPr>
          <p:nvPr/>
        </p:nvPicPr>
        <p:blipFill>
          <a:blip r:embed="rId3"/>
          <a:stretch>
            <a:fillRect/>
          </a:stretch>
        </p:blipFill>
        <p:spPr>
          <a:xfrm>
            <a:off x="652011" y="2863973"/>
            <a:ext cx="10369550" cy="1076620"/>
          </a:xfrm>
          <a:prstGeom prst="rect">
            <a:avLst/>
          </a:prstGeom>
        </p:spPr>
      </p:pic>
      <p:pic>
        <p:nvPicPr>
          <p:cNvPr id="9" name="Picture 8">
            <a:extLst>
              <a:ext uri="{FF2B5EF4-FFF2-40B4-BE49-F238E27FC236}">
                <a16:creationId xmlns:a16="http://schemas.microsoft.com/office/drawing/2014/main" id="{FEACD851-6870-1874-319F-015D7EAA5EA0}"/>
              </a:ext>
            </a:extLst>
          </p:cNvPr>
          <p:cNvPicPr>
            <a:picLocks noChangeAspect="1"/>
          </p:cNvPicPr>
          <p:nvPr/>
        </p:nvPicPr>
        <p:blipFill>
          <a:blip r:embed="rId4"/>
          <a:stretch>
            <a:fillRect/>
          </a:stretch>
        </p:blipFill>
        <p:spPr>
          <a:xfrm>
            <a:off x="652011" y="4012061"/>
            <a:ext cx="10438344" cy="1204105"/>
          </a:xfrm>
          <a:prstGeom prst="rect">
            <a:avLst/>
          </a:prstGeom>
        </p:spPr>
      </p:pic>
      <p:sp>
        <p:nvSpPr>
          <p:cNvPr id="11" name="TextBox 10">
            <a:extLst>
              <a:ext uri="{FF2B5EF4-FFF2-40B4-BE49-F238E27FC236}">
                <a16:creationId xmlns:a16="http://schemas.microsoft.com/office/drawing/2014/main" id="{D0B2F7BD-6133-BCAB-99DA-5A093BF57E23}"/>
              </a:ext>
            </a:extLst>
          </p:cNvPr>
          <p:cNvSpPr txBox="1"/>
          <p:nvPr/>
        </p:nvSpPr>
        <p:spPr>
          <a:xfrm>
            <a:off x="591564" y="6615484"/>
            <a:ext cx="6136104" cy="215444"/>
          </a:xfrm>
          <a:prstGeom prst="rect">
            <a:avLst/>
          </a:prstGeom>
          <a:noFill/>
        </p:spPr>
        <p:txBody>
          <a:bodyPr wrap="square">
            <a:spAutoFit/>
          </a:bodyPr>
          <a:lstStyle/>
          <a:p>
            <a:r>
              <a:rPr lang="en-US" sz="800" dirty="0">
                <a:latin typeface="Source Sans Pro" panose="020B0503030403020204" pitchFamily="34" charset="0"/>
              </a:rPr>
              <a:t>https://drinkdelta.com/shop/</a:t>
            </a:r>
          </a:p>
        </p:txBody>
      </p:sp>
      <p:pic>
        <p:nvPicPr>
          <p:cNvPr id="15" name="Picture 14">
            <a:extLst>
              <a:ext uri="{FF2B5EF4-FFF2-40B4-BE49-F238E27FC236}">
                <a16:creationId xmlns:a16="http://schemas.microsoft.com/office/drawing/2014/main" id="{8E5D874D-0724-4B9F-9264-DCDFAB1AD467}"/>
              </a:ext>
            </a:extLst>
          </p:cNvPr>
          <p:cNvPicPr>
            <a:picLocks noChangeAspect="1"/>
          </p:cNvPicPr>
          <p:nvPr/>
        </p:nvPicPr>
        <p:blipFill>
          <a:blip r:embed="rId5"/>
          <a:stretch>
            <a:fillRect/>
          </a:stretch>
        </p:blipFill>
        <p:spPr>
          <a:xfrm>
            <a:off x="652011" y="5282236"/>
            <a:ext cx="10512176" cy="985782"/>
          </a:xfrm>
          <a:prstGeom prst="rect">
            <a:avLst/>
          </a:prstGeom>
        </p:spPr>
      </p:pic>
    </p:spTree>
    <p:extLst>
      <p:ext uri="{BB962C8B-B14F-4D97-AF65-F5344CB8AC3E}">
        <p14:creationId xmlns:p14="http://schemas.microsoft.com/office/powerpoint/2010/main" val="21383167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4BAC79-4BD0-9F8F-8514-B2661593CC6E}"/>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02BF26D1-1E70-3AE8-61D1-F7C16E82B456}"/>
              </a:ext>
            </a:extLst>
          </p:cNvPr>
          <p:cNvSpPr>
            <a:spLocks noGrp="1"/>
          </p:cNvSpPr>
          <p:nvPr>
            <p:ph type="sldNum" sz="quarter" idx="4294967295"/>
          </p:nvPr>
        </p:nvSpPr>
        <p:spPr>
          <a:xfrm>
            <a:off x="0" y="0"/>
            <a:ext cx="0" cy="0"/>
          </a:xfrm>
        </p:spPr>
        <p:txBody>
          <a:bodyPr/>
          <a:lstStyle/>
          <a:p>
            <a:endParaRPr lang="en-US" dirty="0"/>
          </a:p>
        </p:txBody>
      </p:sp>
      <p:pic>
        <p:nvPicPr>
          <p:cNvPr id="7" name="Picture 6">
            <a:extLst>
              <a:ext uri="{FF2B5EF4-FFF2-40B4-BE49-F238E27FC236}">
                <a16:creationId xmlns:a16="http://schemas.microsoft.com/office/drawing/2014/main" id="{C8C18FC2-2F01-C40A-062A-FE5748E9D2A1}"/>
              </a:ext>
            </a:extLst>
          </p:cNvPr>
          <p:cNvPicPr>
            <a:picLocks noChangeAspect="1"/>
          </p:cNvPicPr>
          <p:nvPr/>
        </p:nvPicPr>
        <p:blipFill>
          <a:blip r:embed="rId2"/>
          <a:stretch>
            <a:fillRect/>
          </a:stretch>
        </p:blipFill>
        <p:spPr>
          <a:xfrm>
            <a:off x="2562726" y="791257"/>
            <a:ext cx="5724625" cy="5275486"/>
          </a:xfrm>
          <a:prstGeom prst="rect">
            <a:avLst/>
          </a:prstGeom>
        </p:spPr>
      </p:pic>
      <p:sp>
        <p:nvSpPr>
          <p:cNvPr id="8" name="TextBox 7">
            <a:extLst>
              <a:ext uri="{FF2B5EF4-FFF2-40B4-BE49-F238E27FC236}">
                <a16:creationId xmlns:a16="http://schemas.microsoft.com/office/drawing/2014/main" id="{B10F1708-D4B8-BE82-AB23-0AACF02797E3}"/>
              </a:ext>
            </a:extLst>
          </p:cNvPr>
          <p:cNvSpPr txBox="1"/>
          <p:nvPr/>
        </p:nvSpPr>
        <p:spPr>
          <a:xfrm>
            <a:off x="283945" y="6311899"/>
            <a:ext cx="4268804" cy="369332"/>
          </a:xfrm>
          <a:prstGeom prst="rect">
            <a:avLst/>
          </a:prstGeom>
          <a:noFill/>
        </p:spPr>
        <p:txBody>
          <a:bodyPr wrap="square">
            <a:spAutoFit/>
          </a:bodyPr>
          <a:lstStyle/>
          <a:p>
            <a:r>
              <a:rPr lang="en-US" dirty="0"/>
              <a:t>https://happihourdrink.com/buy-happi/</a:t>
            </a:r>
          </a:p>
        </p:txBody>
      </p:sp>
      <p:pic>
        <p:nvPicPr>
          <p:cNvPr id="10" name="Picture 9" descr="CADCA Community - Prevention Network">
            <a:extLst>
              <a:ext uri="{FF2B5EF4-FFF2-40B4-BE49-F238E27FC236}">
                <a16:creationId xmlns:a16="http://schemas.microsoft.com/office/drawing/2014/main" id="{7D72382D-EC1D-CC00-D030-6FD314555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447485" y="5686832"/>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3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4A125-424E-AD8E-D8A2-4EED2BFCC84E}"/>
              </a:ext>
            </a:extLst>
          </p:cNvPr>
          <p:cNvSpPr>
            <a:spLocks noGrp="1"/>
          </p:cNvSpPr>
          <p:nvPr>
            <p:ph type="title"/>
          </p:nvPr>
        </p:nvSpPr>
        <p:spPr>
          <a:xfrm>
            <a:off x="1023026" y="374853"/>
            <a:ext cx="10515600" cy="1325563"/>
          </a:xfrm>
        </p:spPr>
        <p:txBody>
          <a:bodyPr/>
          <a:lstStyle/>
          <a:p>
            <a:pPr algn="ctr"/>
            <a:r>
              <a:rPr lang="en-US" dirty="0"/>
              <a:t>Objectives</a:t>
            </a:r>
          </a:p>
        </p:txBody>
      </p:sp>
      <p:sp>
        <p:nvSpPr>
          <p:cNvPr id="5" name="Text Placeholder 4">
            <a:extLst>
              <a:ext uri="{FF2B5EF4-FFF2-40B4-BE49-F238E27FC236}">
                <a16:creationId xmlns:a16="http://schemas.microsoft.com/office/drawing/2014/main" id="{4D929DBB-0653-3D8A-085C-86E70A460675}"/>
              </a:ext>
            </a:extLst>
          </p:cNvPr>
          <p:cNvSpPr>
            <a:spLocks noGrp="1"/>
          </p:cNvSpPr>
          <p:nvPr>
            <p:ph type="body" idx="4294967295"/>
          </p:nvPr>
        </p:nvSpPr>
        <p:spPr>
          <a:xfrm>
            <a:off x="1813560" y="1700416"/>
            <a:ext cx="10241604" cy="4147954"/>
          </a:xfrm>
        </p:spPr>
        <p:txBody>
          <a:bodyPr>
            <a:normAutofit fontScale="92500" lnSpcReduction="10000"/>
          </a:bodyPr>
          <a:lstStyle/>
          <a:p>
            <a:r>
              <a:rPr lang="en-US" dirty="0"/>
              <a:t>By the end of this webinar, participants will be able to: </a:t>
            </a:r>
          </a:p>
          <a:p>
            <a:r>
              <a:rPr lang="en-US" dirty="0"/>
              <a:t>Describe recent shifts in the US cannabis market and their implications for public health and safety</a:t>
            </a:r>
          </a:p>
          <a:p>
            <a:r>
              <a:rPr lang="en-US" dirty="0"/>
              <a:t>Describe various cannabinoid analogs and their chemical similarities and differences</a:t>
            </a:r>
          </a:p>
          <a:p>
            <a:r>
              <a:rPr lang="en-US" dirty="0"/>
              <a:t>Identify the health risks associated with cannabinoid analogs</a:t>
            </a:r>
          </a:p>
          <a:p>
            <a:r>
              <a:rPr lang="en-US" dirty="0"/>
              <a:t>Critique marketing tactics that promote semi-synthetic cannabis products, especially those targeting youth</a:t>
            </a:r>
          </a:p>
          <a:p>
            <a:r>
              <a:rPr lang="en-US" dirty="0"/>
              <a:t>Summarize laws and policies that are effective in addressing the related public health issues</a:t>
            </a:r>
          </a:p>
        </p:txBody>
      </p:sp>
    </p:spTree>
    <p:extLst>
      <p:ext uri="{BB962C8B-B14F-4D97-AF65-F5344CB8AC3E}">
        <p14:creationId xmlns:p14="http://schemas.microsoft.com/office/powerpoint/2010/main" val="1899181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4800600"/>
            <a:ext cx="5946140" cy="635000"/>
          </a:xfrm>
          <a:prstGeom prst="rect">
            <a:avLst/>
          </a:prstGeom>
        </p:spPr>
        <p:txBody>
          <a:bodyPr vert="horz" wrap="square" lIns="0" tIns="12065" rIns="0" bIns="0" rtlCol="0">
            <a:spAutoFit/>
          </a:bodyPr>
          <a:lstStyle/>
          <a:p>
            <a:pPr marL="12700">
              <a:lnSpc>
                <a:spcPct val="100000"/>
              </a:lnSpc>
              <a:spcBef>
                <a:spcPts val="95"/>
              </a:spcBef>
            </a:pPr>
            <a:r>
              <a:rPr sz="4000" b="1" spc="195" dirty="0">
                <a:solidFill>
                  <a:srgbClr val="253A87"/>
                </a:solidFill>
                <a:latin typeface="Calibri"/>
                <a:cs typeface="Calibri"/>
              </a:rPr>
              <a:t>THC</a:t>
            </a:r>
            <a:r>
              <a:rPr sz="4000" b="1" spc="-85" dirty="0">
                <a:solidFill>
                  <a:srgbClr val="253A87"/>
                </a:solidFill>
                <a:latin typeface="Calibri"/>
                <a:cs typeface="Calibri"/>
              </a:rPr>
              <a:t> </a:t>
            </a:r>
            <a:r>
              <a:rPr sz="4000" b="1" spc="110" dirty="0">
                <a:solidFill>
                  <a:srgbClr val="253A87"/>
                </a:solidFill>
                <a:latin typeface="Calibri"/>
                <a:cs typeface="Calibri"/>
              </a:rPr>
              <a:t>Infused</a:t>
            </a:r>
            <a:r>
              <a:rPr sz="4000" b="1" spc="-80" dirty="0">
                <a:solidFill>
                  <a:srgbClr val="253A87"/>
                </a:solidFill>
                <a:latin typeface="Calibri"/>
                <a:cs typeface="Calibri"/>
              </a:rPr>
              <a:t> </a:t>
            </a:r>
            <a:r>
              <a:rPr sz="4000" b="1" spc="114" dirty="0">
                <a:solidFill>
                  <a:srgbClr val="253A87"/>
                </a:solidFill>
                <a:latin typeface="Calibri"/>
                <a:cs typeface="Calibri"/>
              </a:rPr>
              <a:t>Gummy</a:t>
            </a:r>
            <a:r>
              <a:rPr sz="4000" b="1" spc="-75" dirty="0">
                <a:solidFill>
                  <a:srgbClr val="253A87"/>
                </a:solidFill>
                <a:latin typeface="Calibri"/>
                <a:cs typeface="Calibri"/>
              </a:rPr>
              <a:t> </a:t>
            </a:r>
            <a:r>
              <a:rPr sz="4000" b="1" spc="114" dirty="0">
                <a:solidFill>
                  <a:srgbClr val="253A87"/>
                </a:solidFill>
                <a:latin typeface="Calibri"/>
                <a:cs typeface="Calibri"/>
              </a:rPr>
              <a:t>Bears</a:t>
            </a:r>
            <a:endParaRPr sz="4000" dirty="0">
              <a:latin typeface="Calibri"/>
              <a:cs typeface="Calibri"/>
            </a:endParaRPr>
          </a:p>
        </p:txBody>
      </p:sp>
      <p:pic>
        <p:nvPicPr>
          <p:cNvPr id="3" name="object 3"/>
          <p:cNvPicPr/>
          <p:nvPr/>
        </p:nvPicPr>
        <p:blipFill>
          <a:blip r:embed="rId2" cstate="print"/>
          <a:stretch>
            <a:fillRect/>
          </a:stretch>
        </p:blipFill>
        <p:spPr>
          <a:xfrm>
            <a:off x="609600" y="228600"/>
            <a:ext cx="3337547" cy="4475975"/>
          </a:xfrm>
          <a:prstGeom prst="rect">
            <a:avLst/>
          </a:prstGeom>
        </p:spPr>
      </p:pic>
      <p:pic>
        <p:nvPicPr>
          <p:cNvPr id="4" name="object 3">
            <a:extLst>
              <a:ext uri="{FF2B5EF4-FFF2-40B4-BE49-F238E27FC236}">
                <a16:creationId xmlns:a16="http://schemas.microsoft.com/office/drawing/2014/main" id="{BD47608C-0666-92CA-ABF3-006DC42C6CA6}"/>
              </a:ext>
            </a:extLst>
          </p:cNvPr>
          <p:cNvPicPr/>
          <p:nvPr/>
        </p:nvPicPr>
        <p:blipFill>
          <a:blip r:embed="rId3" cstate="print"/>
          <a:stretch>
            <a:fillRect/>
          </a:stretch>
        </p:blipFill>
        <p:spPr>
          <a:xfrm>
            <a:off x="7467600" y="339422"/>
            <a:ext cx="3559413" cy="4254330"/>
          </a:xfrm>
          <a:prstGeom prst="rect">
            <a:avLst/>
          </a:prstGeom>
        </p:spPr>
      </p:pic>
      <p:sp>
        <p:nvSpPr>
          <p:cNvPr id="5" name="object 2">
            <a:extLst>
              <a:ext uri="{FF2B5EF4-FFF2-40B4-BE49-F238E27FC236}">
                <a16:creationId xmlns:a16="http://schemas.microsoft.com/office/drawing/2014/main" id="{D46E1892-D9D2-3044-AB2F-6FE0E5BE29F0}"/>
              </a:ext>
            </a:extLst>
          </p:cNvPr>
          <p:cNvSpPr txBox="1"/>
          <p:nvPr/>
        </p:nvSpPr>
        <p:spPr>
          <a:xfrm>
            <a:off x="7201535" y="4800600"/>
            <a:ext cx="4990465" cy="635000"/>
          </a:xfrm>
          <a:prstGeom prst="rect">
            <a:avLst/>
          </a:prstGeom>
        </p:spPr>
        <p:txBody>
          <a:bodyPr vert="horz" wrap="square" lIns="0" tIns="12065" rIns="0" bIns="0" rtlCol="0">
            <a:spAutoFit/>
          </a:bodyPr>
          <a:lstStyle/>
          <a:p>
            <a:pPr marL="12700">
              <a:lnSpc>
                <a:spcPct val="100000"/>
              </a:lnSpc>
              <a:spcBef>
                <a:spcPts val="95"/>
              </a:spcBef>
            </a:pPr>
            <a:r>
              <a:rPr sz="4000" b="1" spc="130" dirty="0">
                <a:solidFill>
                  <a:srgbClr val="253A87"/>
                </a:solidFill>
                <a:latin typeface="Calibri"/>
                <a:cs typeface="Calibri"/>
              </a:rPr>
              <a:t>Regular</a:t>
            </a:r>
            <a:r>
              <a:rPr sz="4000" b="1" spc="-45" dirty="0">
                <a:solidFill>
                  <a:srgbClr val="253A87"/>
                </a:solidFill>
                <a:latin typeface="Calibri"/>
                <a:cs typeface="Calibri"/>
              </a:rPr>
              <a:t> </a:t>
            </a:r>
            <a:r>
              <a:rPr sz="4000" b="1" spc="100" dirty="0">
                <a:solidFill>
                  <a:srgbClr val="253A87"/>
                </a:solidFill>
                <a:latin typeface="Calibri"/>
                <a:cs typeface="Calibri"/>
              </a:rPr>
              <a:t>Gummy</a:t>
            </a:r>
            <a:r>
              <a:rPr sz="4000" b="1" spc="-65" dirty="0">
                <a:solidFill>
                  <a:srgbClr val="253A87"/>
                </a:solidFill>
                <a:latin typeface="Calibri"/>
                <a:cs typeface="Calibri"/>
              </a:rPr>
              <a:t> </a:t>
            </a:r>
            <a:r>
              <a:rPr sz="4000" b="1" spc="114" dirty="0">
                <a:solidFill>
                  <a:srgbClr val="253A87"/>
                </a:solidFill>
                <a:latin typeface="Calibri"/>
                <a:cs typeface="Calibri"/>
              </a:rPr>
              <a:t>Bears</a:t>
            </a:r>
            <a:endParaRPr sz="4000" dirty="0">
              <a:latin typeface="Calibri"/>
              <a:cs typeface="Calibri"/>
            </a:endParaRPr>
          </a:p>
        </p:txBody>
      </p:sp>
      <p:sp>
        <p:nvSpPr>
          <p:cNvPr id="7" name="Title 6">
            <a:extLst>
              <a:ext uri="{FF2B5EF4-FFF2-40B4-BE49-F238E27FC236}">
                <a16:creationId xmlns:a16="http://schemas.microsoft.com/office/drawing/2014/main" id="{59CEBEDB-DDE0-AB9D-121E-EB0EDE5C372A}"/>
              </a:ext>
            </a:extLst>
          </p:cNvPr>
          <p:cNvSpPr>
            <a:spLocks noGrp="1"/>
          </p:cNvSpPr>
          <p:nvPr>
            <p:ph type="title"/>
          </p:nvPr>
        </p:nvSpPr>
        <p:spPr/>
        <p:txBody>
          <a:bodyPr/>
          <a:lstStyle/>
          <a:p>
            <a:endParaRPr lang="en-US" dirty="0"/>
          </a:p>
        </p:txBody>
      </p:sp>
      <p:pic>
        <p:nvPicPr>
          <p:cNvPr id="8" name="Picture 7" descr="CADCA Community - Prevention Network">
            <a:extLst>
              <a:ext uri="{FF2B5EF4-FFF2-40B4-BE49-F238E27FC236}">
                <a16:creationId xmlns:a16="http://schemas.microsoft.com/office/drawing/2014/main" id="{27C628A6-50AE-56DD-F50A-A1B03D83ED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9481996" y="5827707"/>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508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5FB31F-8371-D9F8-AFED-8EA05300B3D1}"/>
              </a:ext>
            </a:extLst>
          </p:cNvPr>
          <p:cNvSpPr>
            <a:spLocks noGrp="1"/>
          </p:cNvSpPr>
          <p:nvPr>
            <p:ph type="title"/>
          </p:nvPr>
        </p:nvSpPr>
        <p:spPr/>
        <p:txBody>
          <a:bodyPr/>
          <a:lstStyle/>
          <a:p>
            <a:r>
              <a:rPr lang="en-US" dirty="0"/>
              <a:t>The First and Best Known DPCP Was Delta-8 THC</a:t>
            </a:r>
          </a:p>
        </p:txBody>
      </p:sp>
      <p:pic>
        <p:nvPicPr>
          <p:cNvPr id="1027" name="Picture 3">
            <a:extLst>
              <a:ext uri="{FF2B5EF4-FFF2-40B4-BE49-F238E27FC236}">
                <a16:creationId xmlns:a16="http://schemas.microsoft.com/office/drawing/2014/main" id="{F4AF50AD-5410-4E31-B348-95D35AA3A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315" y="1657747"/>
            <a:ext cx="3845940" cy="51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ADCA Community - Prevention Network">
            <a:extLst>
              <a:ext uri="{FF2B5EF4-FFF2-40B4-BE49-F238E27FC236}">
                <a16:creationId xmlns:a16="http://schemas.microsoft.com/office/drawing/2014/main" id="{5A4F7D5B-56E6-2827-462B-45D199B782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563758" y="5813703"/>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194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44187" y="1710822"/>
            <a:ext cx="1802153" cy="4331836"/>
          </a:xfrm>
          <a:prstGeom prst="rect">
            <a:avLst/>
          </a:prstGeom>
        </p:spPr>
      </p:pic>
      <p:pic>
        <p:nvPicPr>
          <p:cNvPr id="3" name="object 3"/>
          <p:cNvPicPr/>
          <p:nvPr/>
        </p:nvPicPr>
        <p:blipFill>
          <a:blip r:embed="rId3" cstate="print"/>
          <a:stretch>
            <a:fillRect/>
          </a:stretch>
        </p:blipFill>
        <p:spPr>
          <a:xfrm>
            <a:off x="4516040" y="1325880"/>
            <a:ext cx="3037808" cy="4956912"/>
          </a:xfrm>
          <a:prstGeom prst="rect">
            <a:avLst/>
          </a:prstGeom>
        </p:spPr>
      </p:pic>
      <p:sp>
        <p:nvSpPr>
          <p:cNvPr id="4" name="object 4"/>
          <p:cNvSpPr txBox="1"/>
          <p:nvPr/>
        </p:nvSpPr>
        <p:spPr>
          <a:xfrm>
            <a:off x="7426088" y="6141322"/>
            <a:ext cx="318135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https://delta8resellers.com/shop/</a:t>
            </a:r>
            <a:endParaRPr sz="1800" dirty="0">
              <a:latin typeface="Calibri"/>
              <a:cs typeface="Calibri"/>
            </a:endParaRPr>
          </a:p>
        </p:txBody>
      </p:sp>
      <p:sp>
        <p:nvSpPr>
          <p:cNvPr id="5" name="TextBox 4">
            <a:extLst>
              <a:ext uri="{FF2B5EF4-FFF2-40B4-BE49-F238E27FC236}">
                <a16:creationId xmlns:a16="http://schemas.microsoft.com/office/drawing/2014/main" id="{E7989D2B-7B2E-DFF6-7B41-9B32F4EFA572}"/>
              </a:ext>
            </a:extLst>
          </p:cNvPr>
          <p:cNvSpPr txBox="1"/>
          <p:nvPr/>
        </p:nvSpPr>
        <p:spPr>
          <a:xfrm>
            <a:off x="1203158" y="394636"/>
            <a:ext cx="4283242" cy="646331"/>
          </a:xfrm>
          <a:prstGeom prst="rect">
            <a:avLst/>
          </a:prstGeom>
          <a:noFill/>
        </p:spPr>
        <p:txBody>
          <a:bodyPr wrap="square" rtlCol="0">
            <a:spAutoFit/>
          </a:bodyPr>
          <a:lstStyle/>
          <a:p>
            <a:r>
              <a:rPr lang="en-US" sz="3600" b="1" dirty="0">
                <a:solidFill>
                  <a:srgbClr val="263B88"/>
                </a:solidFill>
              </a:rPr>
              <a:t>Delta8Resellers.com</a:t>
            </a:r>
          </a:p>
        </p:txBody>
      </p:sp>
      <p:sp>
        <p:nvSpPr>
          <p:cNvPr id="7" name="Title 6">
            <a:extLst>
              <a:ext uri="{FF2B5EF4-FFF2-40B4-BE49-F238E27FC236}">
                <a16:creationId xmlns:a16="http://schemas.microsoft.com/office/drawing/2014/main" id="{33C25A24-8AAB-A99B-4B4B-9173F7F2C0F0}"/>
              </a:ext>
            </a:extLst>
          </p:cNvPr>
          <p:cNvSpPr>
            <a:spLocks noGrp="1"/>
          </p:cNvSpPr>
          <p:nvPr>
            <p:ph type="title"/>
          </p:nvPr>
        </p:nvSpPr>
        <p:spPr/>
        <p:txBody>
          <a:bodyPr/>
          <a:lstStyle/>
          <a:p>
            <a:endParaRPr lang="en-US" dirty="0"/>
          </a:p>
        </p:txBody>
      </p:sp>
      <p:pic>
        <p:nvPicPr>
          <p:cNvPr id="9" name="Picture 4" descr="CADCA Community - Prevention Network">
            <a:extLst>
              <a:ext uri="{FF2B5EF4-FFF2-40B4-BE49-F238E27FC236}">
                <a16:creationId xmlns:a16="http://schemas.microsoft.com/office/drawing/2014/main" id="{26C22C9F-556D-B560-19E3-D7D9ADECB6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053" r="1425" b="32"/>
          <a:stretch/>
        </p:blipFill>
        <p:spPr bwMode="auto">
          <a:xfrm>
            <a:off x="8799746" y="5514775"/>
            <a:ext cx="2663214" cy="52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62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67822-F818-6DAD-9945-988F73881E4A}"/>
              </a:ext>
            </a:extLst>
          </p:cNvPr>
          <p:cNvSpPr>
            <a:spLocks noGrp="1"/>
          </p:cNvSpPr>
          <p:nvPr>
            <p:ph type="title"/>
          </p:nvPr>
        </p:nvSpPr>
        <p:spPr>
          <a:xfrm>
            <a:off x="1430946" y="2293162"/>
            <a:ext cx="9951208" cy="1325563"/>
          </a:xfrm>
        </p:spPr>
        <p:txBody>
          <a:bodyPr>
            <a:normAutofit fontScale="90000"/>
          </a:bodyPr>
          <a:lstStyle/>
          <a:p>
            <a:r>
              <a:rPr lang="en-US" dirty="0"/>
              <a:t>DPCPs are marketed in packaging that appeals to children. These products can also look like highly recognizable trademarked products, such as Doritos, Cheetos and Nerds.</a:t>
            </a:r>
          </a:p>
        </p:txBody>
      </p:sp>
      <p:sp>
        <p:nvSpPr>
          <p:cNvPr id="6" name="TextBox 5">
            <a:extLst>
              <a:ext uri="{FF2B5EF4-FFF2-40B4-BE49-F238E27FC236}">
                <a16:creationId xmlns:a16="http://schemas.microsoft.com/office/drawing/2014/main" id="{84BCDD4D-ECB9-763C-6AFD-CC0EF3C386B8}"/>
              </a:ext>
            </a:extLst>
          </p:cNvPr>
          <p:cNvSpPr txBox="1"/>
          <p:nvPr/>
        </p:nvSpPr>
        <p:spPr>
          <a:xfrm>
            <a:off x="1662764" y="5578187"/>
            <a:ext cx="6097604" cy="338554"/>
          </a:xfrm>
          <a:prstGeom prst="rect">
            <a:avLst/>
          </a:prstGeom>
          <a:noFill/>
        </p:spPr>
        <p:txBody>
          <a:bodyPr wrap="square">
            <a:spAutoFit/>
          </a:bodyPr>
          <a:lstStyle/>
          <a:p>
            <a:r>
              <a:rPr lang="en-US" sz="800" u="sng" dirty="0">
                <a:solidFill>
                  <a:srgbClr val="0563C1"/>
                </a:solidFill>
                <a:effectLst/>
                <a:latin typeface="Source Sans Pro" panose="020B0503030403020204" pitchFamily="34" charset="0"/>
                <a:ea typeface="Times New Roman" panose="02020603050405020304" pitchFamily="18" charset="0"/>
                <a:cs typeface="Times New Roman" panose="02020603050405020304" pitchFamily="18" charset="0"/>
                <a:hlinkClick r:id="rId2"/>
              </a:rPr>
              <a:t>https://www.ftc.gov/news-events/news/press-releases/2023/07/ftc-sends-cease-desist-letters-fda-companies-selling-edible-products-containing-delta-8-thc</a:t>
            </a:r>
            <a:r>
              <a:rPr lang="en-US" sz="800" dirty="0">
                <a:effectLst/>
                <a:latin typeface="Source Sans Pro" panose="020B0503030403020204" pitchFamily="34" charset="0"/>
                <a:ea typeface="Times New Roman" panose="02020603050405020304" pitchFamily="18" charset="0"/>
                <a:cs typeface="Times New Roman" panose="02020603050405020304" pitchFamily="18" charset="0"/>
              </a:rPr>
              <a:t> </a:t>
            </a:r>
            <a:endParaRPr lang="en-US" sz="800" dirty="0"/>
          </a:p>
        </p:txBody>
      </p:sp>
      <p:pic>
        <p:nvPicPr>
          <p:cNvPr id="4" name="Picture 4" descr="CADCA Community - Prevention Network">
            <a:extLst>
              <a:ext uri="{FF2B5EF4-FFF2-40B4-BE49-F238E27FC236}">
                <a16:creationId xmlns:a16="http://schemas.microsoft.com/office/drawing/2014/main" id="{FECAC07E-D81F-D63F-B45B-CF7852285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8774893" y="5747464"/>
            <a:ext cx="2727009" cy="54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631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F86-120E-2927-71D0-4CFD50BD66F5}"/>
              </a:ext>
            </a:extLst>
          </p:cNvPr>
          <p:cNvSpPr>
            <a:spLocks noGrp="1"/>
          </p:cNvSpPr>
          <p:nvPr>
            <p:ph type="title"/>
          </p:nvPr>
        </p:nvSpPr>
        <p:spPr/>
        <p:txBody>
          <a:bodyPr/>
          <a:lstStyle/>
          <a:p>
            <a:r>
              <a:rPr lang="en-US" dirty="0">
                <a:solidFill>
                  <a:srgbClr val="263B88"/>
                </a:solidFill>
              </a:rPr>
              <a:t>Delta 8 Candies- No Regulation</a:t>
            </a:r>
          </a:p>
        </p:txBody>
      </p:sp>
      <p:pic>
        <p:nvPicPr>
          <p:cNvPr id="4" name="Content Placeholder 6" descr="Medicated Delta 8 Nerds.JPG">
            <a:extLst>
              <a:ext uri="{FF2B5EF4-FFF2-40B4-BE49-F238E27FC236}">
                <a16:creationId xmlns:a16="http://schemas.microsoft.com/office/drawing/2014/main" id="{86CAF65E-FBDF-B446-1583-FABC6D59C7C3}"/>
              </a:ext>
            </a:extLst>
          </p:cNvPr>
          <p:cNvPicPr>
            <a:picLocks noChangeAspect="1"/>
          </p:cNvPicPr>
          <p:nvPr/>
        </p:nvPicPr>
        <p:blipFill>
          <a:blip r:embed="rId2" cstate="print"/>
          <a:stretch>
            <a:fillRect/>
          </a:stretch>
        </p:blipFill>
        <p:spPr>
          <a:xfrm>
            <a:off x="2782348" y="2626575"/>
            <a:ext cx="2395407" cy="2336663"/>
          </a:xfrm>
          <a:prstGeom prst="rect">
            <a:avLst/>
          </a:prstGeom>
        </p:spPr>
      </p:pic>
      <p:pic>
        <p:nvPicPr>
          <p:cNvPr id="5" name="Picture 4" descr="Medicated Delta Skittles.JPG">
            <a:extLst>
              <a:ext uri="{FF2B5EF4-FFF2-40B4-BE49-F238E27FC236}">
                <a16:creationId xmlns:a16="http://schemas.microsoft.com/office/drawing/2014/main" id="{80870980-6ED3-CE8D-2E73-CBD371D8CDAE}"/>
              </a:ext>
            </a:extLst>
          </p:cNvPr>
          <p:cNvPicPr>
            <a:picLocks noChangeAspect="1"/>
          </p:cNvPicPr>
          <p:nvPr/>
        </p:nvPicPr>
        <p:blipFill rotWithShape="1">
          <a:blip r:embed="rId3" cstate="print"/>
          <a:srcRect l="-174" t="4491" r="-174" b="-4491"/>
          <a:stretch/>
        </p:blipFill>
        <p:spPr>
          <a:xfrm>
            <a:off x="5177755" y="2626575"/>
            <a:ext cx="2936263" cy="2377440"/>
          </a:xfrm>
          <a:prstGeom prst="rect">
            <a:avLst/>
          </a:prstGeom>
        </p:spPr>
      </p:pic>
      <p:pic>
        <p:nvPicPr>
          <p:cNvPr id="6" name="Picture 5" descr="Medicated NerdsRope.JPG">
            <a:extLst>
              <a:ext uri="{FF2B5EF4-FFF2-40B4-BE49-F238E27FC236}">
                <a16:creationId xmlns:a16="http://schemas.microsoft.com/office/drawing/2014/main" id="{1915E6C2-8056-F37D-DC9A-B40EBBD4AE9C}"/>
              </a:ext>
            </a:extLst>
          </p:cNvPr>
          <p:cNvPicPr>
            <a:picLocks noChangeAspect="1"/>
          </p:cNvPicPr>
          <p:nvPr/>
        </p:nvPicPr>
        <p:blipFill>
          <a:blip r:embed="rId4" cstate="print"/>
          <a:stretch>
            <a:fillRect/>
          </a:stretch>
        </p:blipFill>
        <p:spPr>
          <a:xfrm>
            <a:off x="2706372" y="4878695"/>
            <a:ext cx="5543550" cy="1123988"/>
          </a:xfrm>
          <a:prstGeom prst="rect">
            <a:avLst/>
          </a:prstGeom>
        </p:spPr>
      </p:pic>
      <p:pic>
        <p:nvPicPr>
          <p:cNvPr id="7" name="Picture 6" descr="CADCA Community - Prevention Network">
            <a:extLst>
              <a:ext uri="{FF2B5EF4-FFF2-40B4-BE49-F238E27FC236}">
                <a16:creationId xmlns:a16="http://schemas.microsoft.com/office/drawing/2014/main" id="{7B68DD0F-7D6A-9A07-4B66-D1B2E98BBD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4053" r="1425" b="32"/>
          <a:stretch/>
        </p:blipFill>
        <p:spPr bwMode="auto">
          <a:xfrm>
            <a:off x="9339306" y="5785106"/>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084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32FE-D397-A4B1-26F4-4C7B39340B25}"/>
              </a:ext>
            </a:extLst>
          </p:cNvPr>
          <p:cNvSpPr>
            <a:spLocks noGrp="1"/>
          </p:cNvSpPr>
          <p:nvPr>
            <p:ph type="title"/>
          </p:nvPr>
        </p:nvSpPr>
        <p:spPr/>
        <p:txBody>
          <a:bodyPr>
            <a:normAutofit fontScale="90000"/>
          </a:bodyPr>
          <a:lstStyle/>
          <a:p>
            <a:r>
              <a:rPr lang="en-US" dirty="0"/>
              <a:t>Continuous Engineering of DPCPs Results in an Ever-Increasing Number of New Products </a:t>
            </a:r>
          </a:p>
        </p:txBody>
      </p:sp>
      <p:sp>
        <p:nvSpPr>
          <p:cNvPr id="3" name="Content Placeholder 2">
            <a:extLst>
              <a:ext uri="{FF2B5EF4-FFF2-40B4-BE49-F238E27FC236}">
                <a16:creationId xmlns:a16="http://schemas.microsoft.com/office/drawing/2014/main" id="{4FE5CB1A-EF46-23EE-FCE3-416FB55B2D9C}"/>
              </a:ext>
            </a:extLst>
          </p:cNvPr>
          <p:cNvSpPr>
            <a:spLocks noGrp="1"/>
          </p:cNvSpPr>
          <p:nvPr>
            <p:ph idx="4294967295"/>
          </p:nvPr>
        </p:nvSpPr>
        <p:spPr>
          <a:xfrm>
            <a:off x="1402592" y="2034363"/>
            <a:ext cx="9950450" cy="4210050"/>
          </a:xfrm>
        </p:spPr>
        <p:txBody>
          <a:bodyPr>
            <a:normAutofit fontScale="70000" lnSpcReduction="20000"/>
          </a:bodyPr>
          <a:lstStyle/>
          <a:p>
            <a:pPr marL="457200" indent="-457200">
              <a:buFont typeface="Arial" panose="020B0604020202020204" pitchFamily="34" charset="0"/>
              <a:buChar char="•"/>
            </a:pPr>
            <a:r>
              <a:rPr lang="en-US" dirty="0">
                <a:solidFill>
                  <a:schemeClr val="tx1"/>
                </a:solidFill>
              </a:rPr>
              <a:t>As written, the definition of hemp in the Farm Bill allows for the continuous engineering of new synthetic and semi-synthetic cannabinoids, including, but not limited to:</a:t>
            </a:r>
          </a:p>
          <a:p>
            <a:pPr marL="914400" lvl="1" indent="-457200">
              <a:buFont typeface="Arial" panose="020B0604020202020204" pitchFamily="34" charset="0"/>
              <a:buChar char="•"/>
            </a:pPr>
            <a:r>
              <a:rPr lang="en-US" dirty="0">
                <a:solidFill>
                  <a:schemeClr val="tx1"/>
                </a:solidFill>
              </a:rPr>
              <a:t>Delta-6 THC</a:t>
            </a:r>
          </a:p>
          <a:p>
            <a:pPr marL="914400" lvl="1" indent="-457200">
              <a:buFont typeface="Arial" panose="020B0604020202020204" pitchFamily="34" charset="0"/>
              <a:buChar char="•"/>
            </a:pPr>
            <a:r>
              <a:rPr lang="en-US" dirty="0">
                <a:solidFill>
                  <a:schemeClr val="tx1"/>
                </a:solidFill>
              </a:rPr>
              <a:t>Delta-11 THC</a:t>
            </a:r>
          </a:p>
          <a:p>
            <a:pPr marL="914400" lvl="1" indent="-457200">
              <a:buFont typeface="Arial" panose="020B0604020202020204" pitchFamily="34" charset="0"/>
              <a:buChar char="•"/>
            </a:pPr>
            <a:r>
              <a:rPr lang="en-US" dirty="0">
                <a:solidFill>
                  <a:schemeClr val="tx1"/>
                </a:solidFill>
              </a:rPr>
              <a:t>THC-A</a:t>
            </a:r>
          </a:p>
          <a:p>
            <a:pPr marL="914400" lvl="1" indent="-457200">
              <a:buFont typeface="Arial" panose="020B0604020202020204" pitchFamily="34" charset="0"/>
              <a:buChar char="•"/>
            </a:pPr>
            <a:r>
              <a:rPr lang="en-US" dirty="0">
                <a:solidFill>
                  <a:schemeClr val="tx1"/>
                </a:solidFill>
              </a:rPr>
              <a:t>THC-P</a:t>
            </a:r>
          </a:p>
          <a:p>
            <a:pPr marL="914400" lvl="1" indent="-457200">
              <a:buFont typeface="Arial" panose="020B0604020202020204" pitchFamily="34" charset="0"/>
              <a:buChar char="•"/>
            </a:pPr>
            <a:r>
              <a:rPr lang="en-US" dirty="0">
                <a:solidFill>
                  <a:schemeClr val="tx1"/>
                </a:solidFill>
              </a:rPr>
              <a:t>THC-V</a:t>
            </a:r>
          </a:p>
          <a:p>
            <a:pPr marL="914400" lvl="1" indent="-457200">
              <a:buFont typeface="Arial" panose="020B0604020202020204" pitchFamily="34" charset="0"/>
              <a:buChar char="•"/>
            </a:pPr>
            <a:r>
              <a:rPr lang="en-US" dirty="0">
                <a:solidFill>
                  <a:schemeClr val="tx1"/>
                </a:solidFill>
              </a:rPr>
              <a:t>THC-JD</a:t>
            </a:r>
          </a:p>
          <a:p>
            <a:pPr marL="914400" lvl="1" indent="-457200">
              <a:buFont typeface="Arial" panose="020B0604020202020204" pitchFamily="34" charset="0"/>
              <a:buChar char="•"/>
            </a:pPr>
            <a:r>
              <a:rPr lang="en-US" dirty="0">
                <a:solidFill>
                  <a:schemeClr val="tx1"/>
                </a:solidFill>
              </a:rPr>
              <a:t>PHC</a:t>
            </a:r>
          </a:p>
          <a:p>
            <a:pPr marL="914400" lvl="1" indent="-457200">
              <a:buFont typeface="Arial" panose="020B0604020202020204" pitchFamily="34" charset="0"/>
              <a:buChar char="•"/>
            </a:pPr>
            <a:r>
              <a:rPr lang="en-US" dirty="0">
                <a:solidFill>
                  <a:schemeClr val="tx1"/>
                </a:solidFill>
              </a:rPr>
              <a:t>HHC</a:t>
            </a:r>
          </a:p>
          <a:p>
            <a:pPr marL="914400" lvl="1" indent="-457200">
              <a:buFont typeface="Arial" panose="020B0604020202020204" pitchFamily="34" charset="0"/>
              <a:buChar char="•"/>
            </a:pPr>
            <a:r>
              <a:rPr lang="en-US" dirty="0">
                <a:solidFill>
                  <a:schemeClr val="tx1"/>
                </a:solidFill>
              </a:rPr>
              <a:t>HHC-P</a:t>
            </a:r>
          </a:p>
          <a:p>
            <a:pPr marL="914400" lvl="1" indent="-457200">
              <a:buFont typeface="Arial" panose="020B0604020202020204" pitchFamily="34" charset="0"/>
              <a:buChar char="•"/>
            </a:pPr>
            <a:r>
              <a:rPr lang="en-US" dirty="0">
                <a:solidFill>
                  <a:schemeClr val="tx1"/>
                </a:solidFill>
              </a:rPr>
              <a:t>HXC</a:t>
            </a:r>
          </a:p>
          <a:p>
            <a:pPr marL="457200" indent="-457200">
              <a:buFont typeface="Arial" panose="020B0604020202020204" pitchFamily="34" charset="0"/>
              <a:buChar char="•"/>
            </a:pPr>
            <a:r>
              <a:rPr lang="en-US" dirty="0">
                <a:solidFill>
                  <a:schemeClr val="tx1"/>
                </a:solidFill>
              </a:rPr>
              <a:t>Few to none of these substances, beyond delta-8 THC, have been analyzed at all in a peer-reviewed or evidence-supported way for either short-term safety effects or long-term use.</a:t>
            </a:r>
          </a:p>
        </p:txBody>
      </p:sp>
      <p:sp>
        <p:nvSpPr>
          <p:cNvPr id="4" name="TextBox 3">
            <a:extLst>
              <a:ext uri="{FF2B5EF4-FFF2-40B4-BE49-F238E27FC236}">
                <a16:creationId xmlns:a16="http://schemas.microsoft.com/office/drawing/2014/main" id="{EA706B39-BFB1-A6CF-0400-7F7E292253B4}"/>
              </a:ext>
            </a:extLst>
          </p:cNvPr>
          <p:cNvSpPr txBox="1"/>
          <p:nvPr/>
        </p:nvSpPr>
        <p:spPr>
          <a:xfrm>
            <a:off x="1193533" y="6035040"/>
            <a:ext cx="8325852" cy="1130438"/>
          </a:xfrm>
          <a:prstGeom prst="rect">
            <a:avLst/>
          </a:prstGeom>
          <a:noFill/>
        </p:spPr>
        <p:txBody>
          <a:bodyPr wrap="square" rtlCol="0">
            <a:spAutoFit/>
          </a:bodyPr>
          <a:lstStyle/>
          <a:p>
            <a:pPr marR="0" lvl="1">
              <a:lnSpc>
                <a:spcPct val="107000"/>
              </a:lnSpc>
              <a:spcBef>
                <a:spcPts val="0"/>
              </a:spcBef>
              <a:spcAft>
                <a:spcPts val="0"/>
              </a:spcAft>
            </a:pP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2"/>
              </a:rPr>
              <a:t>https://delta8resellers.com/shop/</a:t>
            </a:r>
            <a:endParaRPr lang="en-US" sz="800" dirty="0">
              <a:effectLst/>
              <a:latin typeface="Source Sans Pro" panose="020B050303040302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LoParco, C.R., Rossheim, M.E., Walters, S. T., Zhou, Z., Olsson, S., &amp; Sussman, S. (2023). Delta-8 tetrahydrocannabinol: a scoping review and commentary. Addiction, 118(6):1011–28. doi: 10.1111/add.16142  </a:t>
            </a: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3"/>
              </a:rPr>
              <a:t>https://pubmed.ncbi.nlm.nih.gov/36710464/</a:t>
            </a:r>
            <a:r>
              <a:rPr lang="en-US" sz="800" dirty="0">
                <a:effectLst/>
                <a:latin typeface="Source Sans Pro" panose="020B0503030403020204" pitchFamily="34" charset="0"/>
                <a:ea typeface="Calibri" panose="020F0502020204030204" pitchFamily="34" charset="0"/>
                <a:cs typeface="Times New Roman" panose="02020603050405020304" pitchFamily="18" charset="0"/>
              </a:rPr>
              <a:t> </a:t>
            </a:r>
          </a:p>
          <a:p>
            <a:pPr marR="0" lvl="1">
              <a:lnSpc>
                <a:spcPct val="107000"/>
              </a:lnSpc>
              <a:spcBef>
                <a:spcPts val="0"/>
              </a:spcBef>
              <a:spcAft>
                <a:spcPts val="800"/>
              </a:spcAft>
            </a:pPr>
            <a:r>
              <a:rPr lang="en-US" sz="800" dirty="0">
                <a:effectLst/>
                <a:latin typeface="Source Sans Pro" panose="020B0503030403020204" pitchFamily="34" charset="0"/>
                <a:ea typeface="Calibri" panose="020F0502020204030204" pitchFamily="34" charset="0"/>
                <a:cs typeface="Times New Roman" panose="02020603050405020304" pitchFamily="18" charset="0"/>
              </a:rPr>
              <a:t>Rossheim, M.E., LoParco, C., Henry, D., Trangenstein, P.J., &amp; Walters, S.T. (2023). Delta-8, Delta-10, HHC, THC-O, THCP, and THCV: What should we call these products? Journal of Studies on Alcohol and Drugs. doi: 10.15288/jsad.23-00008 </a:t>
            </a:r>
            <a:r>
              <a:rPr lang="en-US" sz="800"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4"/>
              </a:rPr>
              <a:t>https://pubmed.ncbi.nlm.nih.gov/36971760/</a:t>
            </a:r>
            <a:r>
              <a:rPr lang="en-US" sz="800" dirty="0">
                <a:effectLst/>
                <a:latin typeface="Source Sans Pro" panose="020B050303040302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082615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DF7107-AED7-87BE-2C31-005AFD230C93}"/>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1686B51F-4629-EAB2-9358-37FD30925CDE}"/>
              </a:ext>
            </a:extLst>
          </p:cNvPr>
          <p:cNvSpPr>
            <a:spLocks noGrp="1"/>
          </p:cNvSpPr>
          <p:nvPr>
            <p:ph type="sldNum" sz="quarter" idx="4294967295"/>
          </p:nvPr>
        </p:nvSpPr>
        <p:spPr>
          <a:xfrm>
            <a:off x="0" y="0"/>
            <a:ext cx="0" cy="0"/>
          </a:xfrm>
        </p:spPr>
        <p:txBody>
          <a:bodyPr/>
          <a:lstStyle/>
          <a:p>
            <a:endParaRPr lang="en-US" dirty="0"/>
          </a:p>
        </p:txBody>
      </p:sp>
      <p:pic>
        <p:nvPicPr>
          <p:cNvPr id="7" name="Picture 6">
            <a:extLst>
              <a:ext uri="{FF2B5EF4-FFF2-40B4-BE49-F238E27FC236}">
                <a16:creationId xmlns:a16="http://schemas.microsoft.com/office/drawing/2014/main" id="{51741356-3838-CDE2-3EC2-4327E4AAFA46}"/>
              </a:ext>
            </a:extLst>
          </p:cNvPr>
          <p:cNvPicPr>
            <a:picLocks noChangeAspect="1"/>
          </p:cNvPicPr>
          <p:nvPr/>
        </p:nvPicPr>
        <p:blipFill>
          <a:blip r:embed="rId2"/>
          <a:stretch>
            <a:fillRect/>
          </a:stretch>
        </p:blipFill>
        <p:spPr>
          <a:xfrm>
            <a:off x="2927330" y="681037"/>
            <a:ext cx="6169395" cy="5791852"/>
          </a:xfrm>
          <a:prstGeom prst="rect">
            <a:avLst/>
          </a:prstGeom>
        </p:spPr>
      </p:pic>
      <p:sp>
        <p:nvSpPr>
          <p:cNvPr id="9" name="TextBox 8">
            <a:extLst>
              <a:ext uri="{FF2B5EF4-FFF2-40B4-BE49-F238E27FC236}">
                <a16:creationId xmlns:a16="http://schemas.microsoft.com/office/drawing/2014/main" id="{5C4CF5A2-2A47-13C4-DD5A-1FE0E27352E9}"/>
              </a:ext>
            </a:extLst>
          </p:cNvPr>
          <p:cNvSpPr txBox="1"/>
          <p:nvPr/>
        </p:nvSpPr>
        <p:spPr>
          <a:xfrm>
            <a:off x="283945" y="6311899"/>
            <a:ext cx="4268804" cy="369332"/>
          </a:xfrm>
          <a:prstGeom prst="rect">
            <a:avLst/>
          </a:prstGeom>
          <a:noFill/>
        </p:spPr>
        <p:txBody>
          <a:bodyPr wrap="square">
            <a:spAutoFit/>
          </a:bodyPr>
          <a:lstStyle/>
          <a:p>
            <a:r>
              <a:rPr lang="en-US" dirty="0"/>
              <a:t>https://happihourdrink.com/buy-happi/</a:t>
            </a:r>
          </a:p>
        </p:txBody>
      </p:sp>
      <p:pic>
        <p:nvPicPr>
          <p:cNvPr id="10" name="Picture 9" descr="CADCA Community - Prevention Network">
            <a:extLst>
              <a:ext uri="{FF2B5EF4-FFF2-40B4-BE49-F238E27FC236}">
                <a16:creationId xmlns:a16="http://schemas.microsoft.com/office/drawing/2014/main" id="{2E82D9D6-91E4-B6E2-B070-21EB432D9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410399" y="5733100"/>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125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32292" y="2225040"/>
            <a:ext cx="3669791" cy="4342751"/>
          </a:xfrm>
          <a:prstGeom prst="rect">
            <a:avLst/>
          </a:prstGeom>
        </p:spPr>
      </p:pic>
      <p:pic>
        <p:nvPicPr>
          <p:cNvPr id="3" name="object 3"/>
          <p:cNvPicPr/>
          <p:nvPr/>
        </p:nvPicPr>
        <p:blipFill>
          <a:blip r:embed="rId3" cstate="print"/>
          <a:stretch>
            <a:fillRect/>
          </a:stretch>
        </p:blipFill>
        <p:spPr>
          <a:xfrm>
            <a:off x="149352" y="2107692"/>
            <a:ext cx="3342131" cy="4462271"/>
          </a:xfrm>
          <a:prstGeom prst="rect">
            <a:avLst/>
          </a:prstGeom>
        </p:spPr>
      </p:pic>
      <p:sp>
        <p:nvSpPr>
          <p:cNvPr id="4" name="object 4"/>
          <p:cNvSpPr txBox="1">
            <a:spLocks noGrp="1"/>
          </p:cNvSpPr>
          <p:nvPr>
            <p:ph type="title"/>
          </p:nvPr>
        </p:nvSpPr>
        <p:spPr>
          <a:xfrm>
            <a:off x="-660124" y="443097"/>
            <a:ext cx="9951208" cy="1325563"/>
          </a:xfrm>
          <a:prstGeom prst="rect">
            <a:avLst/>
          </a:prstGeom>
        </p:spPr>
        <p:txBody>
          <a:bodyPr vert="horz" wrap="square" lIns="0" tIns="12065" rIns="0" bIns="0" rtlCol="0">
            <a:spAutoFit/>
          </a:bodyPr>
          <a:lstStyle/>
          <a:p>
            <a:pPr marL="3929379">
              <a:lnSpc>
                <a:spcPct val="100000"/>
              </a:lnSpc>
              <a:spcBef>
                <a:spcPts val="95"/>
              </a:spcBef>
            </a:pPr>
            <a:r>
              <a:rPr spc="-35" dirty="0"/>
              <a:t>Westchester</a:t>
            </a:r>
            <a:r>
              <a:rPr lang="en-US" spc="-35" dirty="0"/>
              <a:t> County, NY</a:t>
            </a:r>
            <a:endParaRPr spc="-35" dirty="0"/>
          </a:p>
        </p:txBody>
      </p:sp>
      <p:pic>
        <p:nvPicPr>
          <p:cNvPr id="5" name="object 5"/>
          <p:cNvPicPr/>
          <p:nvPr/>
        </p:nvPicPr>
        <p:blipFill>
          <a:blip r:embed="rId4" cstate="print"/>
          <a:stretch>
            <a:fillRect/>
          </a:stretch>
        </p:blipFill>
        <p:spPr>
          <a:xfrm>
            <a:off x="3884688" y="3080004"/>
            <a:ext cx="4154411" cy="3489959"/>
          </a:xfrm>
          <a:prstGeom prst="rect">
            <a:avLst/>
          </a:prstGeom>
        </p:spPr>
      </p:pic>
    </p:spTree>
    <p:extLst>
      <p:ext uri="{BB962C8B-B14F-4D97-AF65-F5344CB8AC3E}">
        <p14:creationId xmlns:p14="http://schemas.microsoft.com/office/powerpoint/2010/main" val="14455469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82496" y="1436453"/>
            <a:ext cx="8827007" cy="4351019"/>
          </a:xfrm>
          <a:prstGeom prst="rect">
            <a:avLst/>
          </a:prstGeom>
        </p:spPr>
      </p:pic>
      <p:sp>
        <p:nvSpPr>
          <p:cNvPr id="4" name="Title 3">
            <a:extLst>
              <a:ext uri="{FF2B5EF4-FFF2-40B4-BE49-F238E27FC236}">
                <a16:creationId xmlns:a16="http://schemas.microsoft.com/office/drawing/2014/main" id="{4D1BDE45-59F4-062F-75FA-73B0BD9EA81C}"/>
              </a:ext>
            </a:extLst>
          </p:cNvPr>
          <p:cNvSpPr>
            <a:spLocks noGrp="1"/>
          </p:cNvSpPr>
          <p:nvPr>
            <p:ph type="title"/>
          </p:nvPr>
        </p:nvSpPr>
        <p:spPr/>
        <p:txBody>
          <a:bodyPr/>
          <a:lstStyle/>
          <a:p>
            <a:endParaRPr lang="en-US" dirty="0"/>
          </a:p>
        </p:txBody>
      </p:sp>
      <p:pic>
        <p:nvPicPr>
          <p:cNvPr id="5" name="Picture 4" descr="CADCA Community - Prevention Network">
            <a:extLst>
              <a:ext uri="{FF2B5EF4-FFF2-40B4-BE49-F238E27FC236}">
                <a16:creationId xmlns:a16="http://schemas.microsoft.com/office/drawing/2014/main" id="{CDB71A69-7432-A940-4EE3-97C860F97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053" r="1425" b="32"/>
          <a:stretch/>
        </p:blipFill>
        <p:spPr bwMode="auto">
          <a:xfrm>
            <a:off x="9411812" y="5903842"/>
            <a:ext cx="2195381" cy="43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100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F121-0D11-E46E-65E4-9A7421B4DF00}"/>
              </a:ext>
            </a:extLst>
          </p:cNvPr>
          <p:cNvSpPr>
            <a:spLocks noGrp="1"/>
          </p:cNvSpPr>
          <p:nvPr>
            <p:ph type="title"/>
          </p:nvPr>
        </p:nvSpPr>
        <p:spPr/>
        <p:txBody>
          <a:bodyPr/>
          <a:lstStyle/>
          <a:p>
            <a:r>
              <a:rPr lang="en-US" dirty="0"/>
              <a:t>U.S. Federal Policy Opportunity </a:t>
            </a:r>
          </a:p>
        </p:txBody>
      </p:sp>
      <p:sp>
        <p:nvSpPr>
          <p:cNvPr id="3" name="Content Placeholder 2">
            <a:extLst>
              <a:ext uri="{FF2B5EF4-FFF2-40B4-BE49-F238E27FC236}">
                <a16:creationId xmlns:a16="http://schemas.microsoft.com/office/drawing/2014/main" id="{36B0C49E-DDC6-728B-C684-5024B4DECF88}"/>
              </a:ext>
            </a:extLst>
          </p:cNvPr>
          <p:cNvSpPr>
            <a:spLocks noGrp="1"/>
          </p:cNvSpPr>
          <p:nvPr>
            <p:ph idx="4294967295"/>
          </p:nvPr>
        </p:nvSpPr>
        <p:spPr>
          <a:xfrm>
            <a:off x="1402592" y="1793923"/>
            <a:ext cx="9950450" cy="4351338"/>
          </a:xfrm>
        </p:spPr>
        <p:txBody>
          <a:bodyPr>
            <a:normAutofit/>
          </a:bodyPr>
          <a:lstStyle/>
          <a:p>
            <a:r>
              <a:rPr lang="en-US" sz="3600" dirty="0">
                <a:solidFill>
                  <a:schemeClr val="tx1"/>
                </a:solidFill>
              </a:rPr>
              <a:t>The farm bill that legalized hemp in 2018 is being renegotiated in the U.S. Congress.</a:t>
            </a:r>
          </a:p>
          <a:p>
            <a:r>
              <a:rPr lang="en-US" sz="3600" dirty="0">
                <a:solidFill>
                  <a:schemeClr val="tx1"/>
                </a:solidFill>
              </a:rPr>
              <a:t>CADCA is working to close the loophole.</a:t>
            </a:r>
          </a:p>
        </p:txBody>
      </p:sp>
      <p:sp>
        <p:nvSpPr>
          <p:cNvPr id="4" name="TextBox 3">
            <a:extLst>
              <a:ext uri="{FF2B5EF4-FFF2-40B4-BE49-F238E27FC236}">
                <a16:creationId xmlns:a16="http://schemas.microsoft.com/office/drawing/2014/main" id="{49445599-97C6-E97B-FAB5-7B545B638E2F}"/>
              </a:ext>
            </a:extLst>
          </p:cNvPr>
          <p:cNvSpPr txBox="1"/>
          <p:nvPr/>
        </p:nvSpPr>
        <p:spPr>
          <a:xfrm>
            <a:off x="658690" y="6385153"/>
            <a:ext cx="3849131" cy="215444"/>
          </a:xfrm>
          <a:prstGeom prst="rect">
            <a:avLst/>
          </a:prstGeom>
          <a:noFill/>
        </p:spPr>
        <p:txBody>
          <a:bodyPr wrap="none" rtlCol="0">
            <a:spAutoFit/>
          </a:bodyPr>
          <a:lstStyle/>
          <a:p>
            <a:r>
              <a:rPr lang="en-US" sz="800" b="0" i="0" dirty="0">
                <a:solidFill>
                  <a:srgbClr val="000000"/>
                </a:solidFill>
                <a:effectLst/>
                <a:latin typeface="Times New Roman" panose="02020603050405020304" pitchFamily="18" charset="0"/>
              </a:rPr>
              <a:t>Kary, T. (2023). </a:t>
            </a:r>
            <a:r>
              <a:rPr lang="en-US" sz="800" b="0" i="1" dirty="0">
                <a:solidFill>
                  <a:srgbClr val="000000"/>
                </a:solidFill>
                <a:effectLst/>
                <a:latin typeface="Times New Roman" panose="02020603050405020304" pitchFamily="18" charset="0"/>
              </a:rPr>
              <a:t>Synthetic Pot Sales Reach $2 Billion Despite Safety Fears</a:t>
            </a:r>
            <a:r>
              <a:rPr lang="en-US" sz="800" b="0" i="0" dirty="0">
                <a:solidFill>
                  <a:srgbClr val="000000"/>
                </a:solidFill>
                <a:effectLst/>
                <a:latin typeface="Times New Roman" panose="02020603050405020304" pitchFamily="18" charset="0"/>
              </a:rPr>
              <a:t>. : Bloomberg.</a:t>
            </a:r>
            <a:endParaRPr lang="en-US" sz="800" dirty="0"/>
          </a:p>
        </p:txBody>
      </p:sp>
      <p:pic>
        <p:nvPicPr>
          <p:cNvPr id="6" name="Picture 4" descr="CADCA Community - Prevention Network">
            <a:extLst>
              <a:ext uri="{FF2B5EF4-FFF2-40B4-BE49-F238E27FC236}">
                <a16:creationId xmlns:a16="http://schemas.microsoft.com/office/drawing/2014/main" id="{DE524DC5-73A7-FFF6-DABC-65BC39BC33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053" r="1425" b="32"/>
          <a:stretch/>
        </p:blipFill>
        <p:spPr bwMode="auto">
          <a:xfrm>
            <a:off x="8503147" y="5629287"/>
            <a:ext cx="3123959" cy="61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888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Custom Design">
  <a:themeElements>
    <a:clrScheme name="Hazelden Really">
      <a:dk1>
        <a:srgbClr val="000000"/>
      </a:dk1>
      <a:lt1>
        <a:sysClr val="window" lastClr="FFFFFF"/>
      </a:lt1>
      <a:dk2>
        <a:srgbClr val="276681"/>
      </a:dk2>
      <a:lt2>
        <a:srgbClr val="D7D7D7"/>
      </a:lt2>
      <a:accent1>
        <a:srgbClr val="BBDC00"/>
      </a:accent1>
      <a:accent2>
        <a:srgbClr val="83A8BC"/>
      </a:accent2>
      <a:accent3>
        <a:srgbClr val="FF6C2C"/>
      </a:accent3>
      <a:accent4>
        <a:srgbClr val="2AB0A4"/>
      </a:accent4>
      <a:accent5>
        <a:srgbClr val="72519A"/>
      </a:accent5>
      <a:accent6>
        <a:srgbClr val="909090"/>
      </a:accent6>
      <a:hlink>
        <a:srgbClr val="EB5431"/>
      </a:hlink>
      <a:folHlink>
        <a:srgbClr val="2AB0A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4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5749</TotalTime>
  <Words>8224</Words>
  <Application>Microsoft Office PowerPoint</Application>
  <PresentationFormat>Widescreen</PresentationFormat>
  <Paragraphs>699</Paragraphs>
  <Slides>125</Slides>
  <Notes>40</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125</vt:i4>
      </vt:variant>
    </vt:vector>
  </HeadingPairs>
  <TitlesOfParts>
    <vt:vector size="157" baseType="lpstr">
      <vt:lpstr>Aptos</vt:lpstr>
      <vt:lpstr>Arial</vt:lpstr>
      <vt:lpstr>Arial Black</vt:lpstr>
      <vt:lpstr>Arial Narrow</vt:lpstr>
      <vt:lpstr>Calibri</vt:lpstr>
      <vt:lpstr>Calibri Light</vt:lpstr>
      <vt:lpstr>Cambria Math</vt:lpstr>
      <vt:lpstr>Constantia</vt:lpstr>
      <vt:lpstr>Monotype Sorts</vt:lpstr>
      <vt:lpstr>Noto Sans Symbols</vt:lpstr>
      <vt:lpstr>Roboto</vt:lpstr>
      <vt:lpstr>Source Sans Pro</vt:lpstr>
      <vt:lpstr>Tahoma</vt:lpstr>
      <vt:lpstr>Times New Roman</vt:lpstr>
      <vt:lpstr>Trivia Sans</vt:lpstr>
      <vt:lpstr>Tw Cen MT Condensed</vt:lpstr>
      <vt:lpstr>Wingdings</vt:lpstr>
      <vt:lpstr>Office Theme</vt:lpstr>
      <vt:lpstr>Office Theme</vt:lpstr>
      <vt:lpstr>1_Office Theme</vt:lpstr>
      <vt:lpstr>7_Contemporary Portrait</vt:lpstr>
      <vt:lpstr>3_Contemporary Portrait</vt:lpstr>
      <vt:lpstr>44_Contemporary Portrait</vt:lpstr>
      <vt:lpstr>16_Contemporary Portrait</vt:lpstr>
      <vt:lpstr>27_Contemporary Portrait</vt:lpstr>
      <vt:lpstr>28_Contemporary Portrait</vt:lpstr>
      <vt:lpstr>15_Contemporary Portrait</vt:lpstr>
      <vt:lpstr>1_Contemporary Portrait</vt:lpstr>
      <vt:lpstr>23_Contemporary Portrait</vt:lpstr>
      <vt:lpstr>4_Custom Design</vt:lpstr>
      <vt:lpstr>Office Theme</vt:lpstr>
      <vt:lpstr>BLANK</vt:lpstr>
      <vt:lpstr>Semi-Synthetic Cannabis Products: Public Health Concerns and Policy Solutions  Delivered by:  Prevention Technology Transfer Center Cannabis Risk Workgroup May 23, 2024 </vt:lpstr>
      <vt:lpstr>PowerPoint Presentation</vt:lpstr>
      <vt:lpstr>This Webinar is Now Live</vt:lpstr>
      <vt:lpstr>Certificates of Attendance</vt:lpstr>
      <vt:lpstr>Chat and Q&amp;A Features</vt:lpstr>
      <vt:lpstr>PowerPoint Presentation</vt:lpstr>
      <vt:lpstr>PowerPoint Presentation</vt:lpstr>
      <vt:lpstr>PowerPoint Presentation</vt:lpstr>
      <vt:lpstr>Objectives</vt:lpstr>
      <vt:lpstr>Meet the Presenters</vt:lpstr>
      <vt:lpstr>PowerPoint Presentation</vt:lpstr>
      <vt:lpstr>PowerPoint Presentation</vt:lpstr>
      <vt:lpstr>PowerPoint Presentation</vt:lpstr>
      <vt:lpstr>PowerPoint Presentation</vt:lpstr>
      <vt:lpstr>Background #1:  The Six “Majors” Analogs to Delta-9 (THC)</vt:lpstr>
      <vt:lpstr>PowerPoint Presentation</vt:lpstr>
      <vt:lpstr>Background #2: Why We Get High From the Cannabinoids? </vt:lpstr>
      <vt:lpstr>Chemical Structure &amp; Binding Affinity</vt:lpstr>
      <vt:lpstr>Chemical Structure &amp; Binding Affinity</vt:lpstr>
      <vt:lpstr>Background #3: The Analogs Need CBD</vt:lpstr>
      <vt:lpstr>Background #4: The Analogs Need Chemicals</vt:lpstr>
      <vt:lpstr>Background #5: Research on the Analogs</vt:lpstr>
      <vt:lpstr>Background #5: Research on the Analogs</vt:lpstr>
      <vt:lpstr>Background #6: Analogs as Vapes and Edibles</vt:lpstr>
      <vt:lpstr>PowerPoint Presentation</vt:lpstr>
      <vt:lpstr>The Six “Majors” </vt:lpstr>
      <vt:lpstr>Delta-8</vt:lpstr>
      <vt:lpstr>FDA: 5 Things to Know about Delta-8 </vt:lpstr>
      <vt:lpstr>Delta-10 &amp; Delta-11</vt:lpstr>
      <vt:lpstr>HHC</vt:lpstr>
      <vt:lpstr>THC-A</vt:lpstr>
      <vt:lpstr>THC-P</vt:lpstr>
      <vt:lpstr>PowerPoint Presentation</vt:lpstr>
      <vt:lpstr>PowerPoint Presentation</vt:lpstr>
      <vt:lpstr>A Speculative Potency Strength Continuum of Select Cannabinoids</vt:lpstr>
      <vt:lpstr>Cannabis Potency: Cognitive Functioning</vt:lpstr>
      <vt:lpstr>Cannabis Potency: Risk of First Episode Psychosis (Di Forti et al., 2019)</vt:lpstr>
      <vt:lpstr>PowerPoint Presentation</vt:lpstr>
      <vt:lpstr>PowerPoint Presentation</vt:lpstr>
      <vt:lpstr>PowerPoint Presentation</vt:lpstr>
      <vt:lpstr>PowerPoint Presentation</vt:lpstr>
      <vt:lpstr>Marketing and Retail Availability of Semisynthetic Cannabinoids</vt:lpstr>
      <vt:lpstr>2018 Farm Bill</vt:lpstr>
      <vt:lpstr>2018 Farm Bill</vt:lpstr>
      <vt:lpstr>State Laws Delta-9 THC</vt:lpstr>
      <vt:lpstr>In which states can you buy intoxicating cannabis products?</vt:lpstr>
      <vt:lpstr>Retail Cannabis Legal + Dispensaries</vt:lpstr>
      <vt:lpstr>PowerPoint Presentation</vt:lpstr>
      <vt:lpstr>Retail Availability of Intoxicating Cannabis Products</vt:lpstr>
      <vt:lpstr>Common Types Sold in Vape Shops Differs</vt:lpstr>
      <vt:lpstr>PowerPoint Presentation</vt:lpstr>
      <vt:lpstr>Purported Legality: New Hampshire</vt:lpstr>
      <vt:lpstr>Purported Legality: Delaware</vt:lpstr>
      <vt:lpstr>Why Marketing Matters</vt:lpstr>
      <vt:lpstr>Delta-8 THC: Retail Assessment, Fort Worth, 2021</vt:lpstr>
      <vt:lpstr>PowerPoint Presentation</vt:lpstr>
      <vt:lpstr>Where can kids buy THC?</vt:lpstr>
      <vt:lpstr>Monitoring the Future Data, 2023</vt:lpstr>
      <vt:lpstr>Delta-8 THC: Online/Youth Access</vt:lpstr>
      <vt:lpstr>Online Retail Assessment</vt:lpstr>
      <vt:lpstr>Delta-8 THC</vt:lpstr>
      <vt:lpstr>Delta-10 THC</vt:lpstr>
      <vt:lpstr>Blends</vt:lpstr>
      <vt:lpstr>Online Retail Assessment</vt:lpstr>
      <vt:lpstr>Online Retail Assessment</vt:lpstr>
      <vt:lpstr>Smoke Shop Retailers:</vt:lpstr>
      <vt:lpstr>4/20 Specials &amp; Promotional Events</vt:lpstr>
      <vt:lpstr>PowerPoint Presentation</vt:lpstr>
      <vt:lpstr>PowerPoint Presentation</vt:lpstr>
      <vt:lpstr>Online Retail Assessment</vt:lpstr>
      <vt:lpstr>Online Retail Assessment</vt:lpstr>
      <vt:lpstr>PowerPoint Presentation</vt:lpstr>
      <vt:lpstr>PowerPoint Presentation</vt:lpstr>
      <vt:lpstr>PowerPoint Presentation</vt:lpstr>
      <vt:lpstr>Research Publications</vt:lpstr>
      <vt:lpstr>PowerPoint Presentation</vt:lpstr>
      <vt:lpstr>Effective Regulation Generally</vt:lpstr>
      <vt:lpstr>Questions</vt:lpstr>
      <vt:lpstr>2024 Farm Bill Reauthorization</vt:lpstr>
      <vt:lpstr>Policy Implications and Solutions for Semisynthetic Cannabinoids</vt:lpstr>
      <vt:lpstr>The U.S. Farm Bill Legalized Hemp</vt:lpstr>
      <vt:lpstr>Consequences of Hemp Legalization</vt:lpstr>
      <vt:lpstr> Issues with the  0.3% THC in Hemp</vt:lpstr>
      <vt:lpstr>Availability and Access of DPCPs in the U.S.</vt:lpstr>
      <vt:lpstr>DPCPs are unregulated and have limited laboratory testing.</vt:lpstr>
      <vt:lpstr>PowerPoint Presentation</vt:lpstr>
      <vt:lpstr>This beverage is being sold in the state of Iowa even though marijuana has not been legalized there.</vt:lpstr>
      <vt:lpstr>Marketing of Delta-9 Drinks Made from the 0.3% THC in Hemp As Legal</vt:lpstr>
      <vt:lpstr>PowerPoint Presentation</vt:lpstr>
      <vt:lpstr>PowerPoint Presentation</vt:lpstr>
      <vt:lpstr>The First and Best Known DPCP Was Delta-8 THC</vt:lpstr>
      <vt:lpstr>PowerPoint Presentation</vt:lpstr>
      <vt:lpstr>DPCPs are marketed in packaging that appeals to children. These products can also look like highly recognizable trademarked products, such as Doritos, Cheetos and Nerds.</vt:lpstr>
      <vt:lpstr>Delta 8 Candies- No Regulation</vt:lpstr>
      <vt:lpstr>Continuous Engineering of DPCPs Results in an Ever-Increasing Number of New Products </vt:lpstr>
      <vt:lpstr>PowerPoint Presentation</vt:lpstr>
      <vt:lpstr>Westchester County, NY</vt:lpstr>
      <vt:lpstr>PowerPoint Presentation</vt:lpstr>
      <vt:lpstr>U.S. Federal Policy Opportunity </vt:lpstr>
      <vt:lpstr>Delta 8 Vapes and Edibles</vt:lpstr>
      <vt:lpstr>PowerPoint Presentation</vt:lpstr>
      <vt:lpstr>PowerPoint Presentation</vt:lpstr>
      <vt:lpstr>THC Infused Doritos</vt:lpstr>
      <vt:lpstr>PowerPoint Presentation</vt:lpstr>
      <vt:lpstr>DPCPs Carry Risk of Harm, Especially to Young People</vt:lpstr>
      <vt:lpstr>Delta-8 Drinks</vt:lpstr>
      <vt:lpstr>Delta-8 THC</vt:lpstr>
      <vt:lpstr>PowerPoint Presentation</vt:lpstr>
      <vt:lpstr>PowerPoint Presentation</vt:lpstr>
      <vt:lpstr>Concerns about Delta-8 THC</vt:lpstr>
      <vt:lpstr>Delta O THC Dummy Gummies</vt:lpstr>
      <vt:lpstr>PowerPoint Presentation</vt:lpstr>
      <vt:lpstr>DPCPs are available in all states in the U.S., even those states such as New York, that have banned these products.</vt:lpstr>
      <vt:lpstr>DPCPs are available in every region of New York State, despite their being illegal there.</vt:lpstr>
      <vt:lpstr>Nassau County, NY</vt:lpstr>
      <vt:lpstr>Putnam County, NY</vt:lpstr>
      <vt:lpstr>Dutchess County, NY</vt:lpstr>
      <vt:lpstr>Synthetic pot sales from hemp reached $2 billion over the past 2 years in the U.S.</vt:lpstr>
      <vt:lpstr>The products below are available online to purchase or in gas stations, convenience stores, bodegas vape shops, hemp or CBD stores and online in the U.S.</vt:lpstr>
      <vt:lpstr>PowerPoint Presentation</vt:lpstr>
      <vt:lpstr>PowerPoint Presentation</vt:lpstr>
      <vt:lpstr>Pediatric Edible Cannabis Exposures Among Children aged 5 of Younger Increased 1,375.0% between 2017 and 2021</vt:lpstr>
      <vt:lpstr>Farm Bill Reauthorization</vt:lpstr>
      <vt:lpstr>Cont’d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Semi-Synthetic Cannabis Products: Public Health Concerns and Policy Solutions  Delivered by:  Prevention Technology Transfer Center Cannabis Risk Workgroup May 23, 2024 </dc:title>
  <dc:creator>Atcheson, Katherine R.</dc:creator>
  <cp:lastModifiedBy>Witmer, Rachel</cp:lastModifiedBy>
  <cp:revision>8</cp:revision>
  <dcterms:created xsi:type="dcterms:W3CDTF">2024-05-02T19:41:59Z</dcterms:created>
  <dcterms:modified xsi:type="dcterms:W3CDTF">2024-05-23T16:10:09Z</dcterms:modified>
</cp:coreProperties>
</file>