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200" r:id="rId3"/>
    <p:sldId id="338" r:id="rId4"/>
    <p:sldId id="2202" r:id="rId5"/>
    <p:sldId id="2203" r:id="rId6"/>
    <p:sldId id="2204" r:id="rId7"/>
    <p:sldId id="587" r:id="rId8"/>
    <p:sldId id="322" r:id="rId9"/>
  </p:sldIdLst>
  <p:sldSz cx="12192000" cy="6858000"/>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93117" autoAdjust="0"/>
  </p:normalViewPr>
  <p:slideViewPr>
    <p:cSldViewPr>
      <p:cViewPr varScale="1">
        <p:scale>
          <a:sx n="62" d="100"/>
          <a:sy n="62" d="100"/>
        </p:scale>
        <p:origin x="636" y="4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532"/>
    </p:cViewPr>
  </p:sorterViewPr>
  <p:notesViewPr>
    <p:cSldViewPr>
      <p:cViewPr>
        <p:scale>
          <a:sx n="87" d="100"/>
          <a:sy n="87" d="100"/>
        </p:scale>
        <p:origin x="9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539" y="0"/>
            <a:ext cx="4028440" cy="352143"/>
          </a:xfrm>
          <a:prstGeom prst="rect">
            <a:avLst/>
          </a:prstGeom>
        </p:spPr>
        <p:txBody>
          <a:bodyPr vert="horz" lIns="91440" tIns="45720" rIns="91440" bIns="45720" rtlCol="0"/>
          <a:lstStyle>
            <a:lvl1pPr algn="r">
              <a:defRPr sz="1200"/>
            </a:lvl1pPr>
          </a:lstStyle>
          <a:p>
            <a:fld id="{70DA8E5D-A123-4C7A-A9F2-6E32F5D74B3F}" type="datetimeFigureOut">
              <a:rPr lang="en-US" smtClean="0"/>
              <a:t>5/6/2024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539" y="6658258"/>
            <a:ext cx="4028440" cy="352142"/>
          </a:xfrm>
          <a:prstGeom prst="rect">
            <a:avLst/>
          </a:prstGeom>
        </p:spPr>
        <p:txBody>
          <a:bodyPr vert="horz" lIns="91440" tIns="45720" rIns="91440" bIns="45720" rtlCol="0" anchor="b"/>
          <a:lstStyle>
            <a:lvl1pPr algn="r">
              <a:defRPr sz="1200"/>
            </a:lvl1pPr>
          </a:lstStyle>
          <a:p>
            <a:fld id="{1E5CF2B2-A5DC-4460-BD84-99A1870CA050}" type="slidenum">
              <a:rPr lang="en-US" smtClean="0"/>
              <a:t>‹#›</a:t>
            </a:fld>
            <a:endParaRPr lang="en-US" dirty="0"/>
          </a:p>
        </p:txBody>
      </p:sp>
    </p:spTree>
    <p:extLst>
      <p:ext uri="{BB962C8B-B14F-4D97-AF65-F5344CB8AC3E}">
        <p14:creationId xmlns:p14="http://schemas.microsoft.com/office/powerpoint/2010/main" val="340364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administración nacional de seguridad del tráfico en las carreteras</a:t>
            </a:r>
            <a:endParaRPr lang="en-US" dirty="0"/>
          </a:p>
        </p:txBody>
      </p:sp>
      <p:sp>
        <p:nvSpPr>
          <p:cNvPr id="4" name="Slide Number Placeholder 3"/>
          <p:cNvSpPr>
            <a:spLocks noGrp="1"/>
          </p:cNvSpPr>
          <p:nvPr>
            <p:ph type="sldNum" sz="quarter" idx="5"/>
          </p:nvPr>
        </p:nvSpPr>
        <p:spPr/>
        <p:txBody>
          <a:bodyPr/>
          <a:lstStyle/>
          <a:p>
            <a:fld id="{1E5CF2B2-A5DC-4460-BD84-99A1870CA050}" type="slidenum">
              <a:rPr lang="en-US" smtClean="0"/>
              <a:t>1</a:t>
            </a:fld>
            <a:endParaRPr lang="en-US" dirty="0"/>
          </a:p>
        </p:txBody>
      </p:sp>
    </p:spTree>
    <p:extLst>
      <p:ext uri="{BB962C8B-B14F-4D97-AF65-F5344CB8AC3E}">
        <p14:creationId xmlns:p14="http://schemas.microsoft.com/office/powerpoint/2010/main" val="176968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we must strive for zero roadway fatalities. </a:t>
            </a:r>
          </a:p>
          <a:p>
            <a:endParaRPr lang="en-US" dirty="0"/>
          </a:p>
          <a:p>
            <a:r>
              <a:rPr lang="en-US" dirty="0"/>
              <a:t>The Department, NHTSA and ROPD is committed to taking substantial and comprehensive action to significantly reduce serious and fatal injuries on our nation's roads.  </a:t>
            </a:r>
            <a:r>
              <a:rPr lang="en-US" b="0" i="0" dirty="0">
                <a:solidFill>
                  <a:srgbClr val="323130"/>
                </a:solidFill>
                <a:effectLst/>
                <a:latin typeface="Segoe UI" panose="020B0502040204020203" pitchFamily="34" charset="0"/>
              </a:rPr>
              <a:t>It also is important to note that we have not made meaningful progress in decades, long racial disparities and fatal car crashes and things got worse during the pandemic.</a:t>
            </a:r>
            <a:endParaRPr lang="en-US" dirty="0"/>
          </a:p>
          <a:p>
            <a:endParaRPr lang="en-US" dirty="0"/>
          </a:p>
          <a:p>
            <a:r>
              <a:rPr lang="en-US" dirty="0"/>
              <a:t>Zero is the only acceptable number of deaths and at USDOT, we support all efforts that will get us there. </a:t>
            </a:r>
          </a:p>
          <a:p>
            <a:endParaRPr lang="en-US" dirty="0">
              <a:cs typeface="Calibri"/>
            </a:endParaRPr>
          </a:p>
          <a:p>
            <a:r>
              <a:rPr lang="en-US" dirty="0">
                <a:cs typeface="Calibri"/>
              </a:rPr>
              <a:t>However, while DOT supports efforts to achieve zero, as NHTSA employees working directly with State Highway Safety Offices, we recognize that zero targets for required performance measures in a States’  3HSP or Annual Report may not be reasonable. </a:t>
            </a:r>
          </a:p>
          <a:p>
            <a:endParaRPr lang="en-US" dirty="0">
              <a:cs typeface="Calibri"/>
            </a:endParaRPr>
          </a:p>
          <a:p>
            <a:r>
              <a:rPr lang="en-US" b="0" i="0" dirty="0">
                <a:solidFill>
                  <a:srgbClr val="323130"/>
                </a:solidFill>
                <a:effectLst/>
                <a:latin typeface="Segoe UI" panose="020B0502040204020203" pitchFamily="34" charset="0"/>
              </a:rPr>
              <a:t>Roadway travel is inherently risky, but the risk is not born equally among all members of US society.</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094F0CD-74B1-43F2-9005-F63BF7E0120D}" type="slidenum">
              <a:rPr lang="en-US" smtClean="0"/>
              <a:t>2</a:t>
            </a:fld>
            <a:endParaRPr lang="en-US" dirty="0"/>
          </a:p>
        </p:txBody>
      </p:sp>
    </p:spTree>
    <p:extLst>
      <p:ext uri="{BB962C8B-B14F-4D97-AF65-F5344CB8AC3E}">
        <p14:creationId xmlns:p14="http://schemas.microsoft.com/office/powerpoint/2010/main" val="287974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C47"/>
                </a:solidFill>
              </a:rPr>
              <a:t>Traffic fatalities are a public health crisis affecting all road users, and it </a:t>
            </a:r>
            <a:r>
              <a:rPr lang="en-US" dirty="0"/>
              <a:t>demands a concerted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year, over a million lives are lost globally from traffic crashes.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whole of 2021, a statistical projection of traffic fatalities shows an increase of about 10.5 percent as compared to reported fatalities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traffic fatalities (fatality counts) in multiple categories showed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relatively large increases in 2021 as compared to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Insert your Regions stats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Fatals: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Un-Restrained: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Alcohol Impaired: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Speed: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Motorcycle: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Pedestrians: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Total bicyclists: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(Can include in longer presentations)Some of those categories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Rural interstate roads (up 15%), rural collectors/local roads (***), urban arterial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(up 15%), and urban collector/local (up 20%); ASK SAM ABOUT Tribal Nation Roadways</a:t>
            </a:r>
          </a:p>
          <a:p>
            <a:pPr marL="0" marR="0" lvl="0" indent="0" algn="l" defTabSz="914400">
              <a:lnSpc>
                <a:spcPct val="100000"/>
              </a:lnSpc>
              <a:spcBef>
                <a:spcPts val="0"/>
              </a:spcBef>
              <a:spcAft>
                <a:spcPts val="0"/>
              </a:spcAft>
              <a:buClrTx/>
              <a:buSzTx/>
              <a:buFontTx/>
              <a:buNone/>
              <a:tabLst/>
              <a:defRPr/>
            </a:pPr>
            <a:endParaRPr lang="en-US" b="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Multi-vehicle crashes (up 16%);</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Speeding-related crashes (up 5%)  – still higher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compared to the pre-pandemic levels of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4. Unrestrained occupants of passenger vehicles (up 3%)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still higher as compared to the pre-pandemic levels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Police-reported alcohol involvement crashes (up 5%)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still higher as compared to the pre-pandemic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of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Pedestrian fatalities (up 13%);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In crashes involving at least one large truck (up 13%),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reversing the trend seen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3</a:t>
            </a:fld>
            <a:endParaRPr lang="en-US" dirty="0"/>
          </a:p>
        </p:txBody>
      </p:sp>
    </p:spTree>
    <p:extLst>
      <p:ext uri="{BB962C8B-B14F-4D97-AF65-F5344CB8AC3E}">
        <p14:creationId xmlns:p14="http://schemas.microsoft.com/office/powerpoint/2010/main" val="9806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now I’m sure you have some basic knowledge of the Safe System Approach.</a:t>
            </a:r>
          </a:p>
          <a:p>
            <a:r>
              <a:rPr lang="en-US" sz="1200" kern="1200" dirty="0">
                <a:solidFill>
                  <a:schemeClr val="tx1"/>
                </a:solidFill>
                <a:effectLst/>
                <a:latin typeface="+mn-lt"/>
                <a:ea typeface="+mn-ea"/>
                <a:cs typeface="+mn-cs"/>
              </a:rPr>
              <a:t>We’ve learned that the Safe System Approach has for years been implemented in other countries and other federal agencies have been working to implement it as well.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is new and hot off the presses, made specifically for NHTSA.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reinforces three key components 1) the </a:t>
            </a:r>
            <a:r>
              <a:rPr lang="en-US" b="0" dirty="0"/>
              <a:t>overall</a:t>
            </a:r>
            <a:r>
              <a:rPr lang="en-US" b="1" dirty="0"/>
              <a:t> </a:t>
            </a:r>
            <a:r>
              <a:rPr lang="en-US" dirty="0"/>
              <a:t>“</a:t>
            </a:r>
            <a:r>
              <a:rPr lang="en-US" b="1" dirty="0"/>
              <a:t>approach,” 2) the “principles,” and 3) “elements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leave with nothing else from today’s session, I hope you can remember the following precepts: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Everyone shares the Responsibility,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all must accept and prioritizes safety,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Our roadway system must be equitable for all road users. </a:t>
            </a:r>
          </a:p>
          <a:p>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Principles</a:t>
            </a:r>
            <a:r>
              <a:rPr lang="en-US" sz="1200" kern="1200" dirty="0">
                <a:solidFill>
                  <a:schemeClr val="tx1"/>
                </a:solidFill>
                <a:effectLst/>
                <a:latin typeface="+mn-lt"/>
                <a:ea typeface="+mn-ea"/>
                <a:cs typeface="+mn-cs"/>
              </a:rPr>
              <a:t> are found on the outer most part of the wheel (no need to read them, participants can read themselves)</a:t>
            </a:r>
          </a:p>
          <a:p>
            <a:pPr lvl="0" fontAlgn="base"/>
            <a:r>
              <a:rPr lang="en-US" sz="1200" kern="1200" dirty="0">
                <a:solidFill>
                  <a:schemeClr val="tx1"/>
                </a:solidFill>
                <a:effectLst/>
                <a:latin typeface="+mn-lt"/>
                <a:ea typeface="+mn-ea"/>
                <a:cs typeface="+mn-cs"/>
              </a:rPr>
              <a:t>	Death/serious injury is unacceptable </a:t>
            </a:r>
            <a:endParaRPr lang="en-US" sz="14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	Humans make mistakes </a:t>
            </a:r>
            <a:endParaRPr lang="en-US" sz="14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	Humans are vulnerable </a:t>
            </a:r>
            <a:endParaRPr lang="en-US" sz="14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	Responsibility is shared </a:t>
            </a:r>
            <a:r>
              <a:rPr lang="en-US" sz="14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	Safety is proactive </a:t>
            </a:r>
            <a:endParaRPr lang="en-US" sz="14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	Redundancy is critical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Elements </a:t>
            </a:r>
            <a:r>
              <a:rPr lang="en-US" sz="1200" kern="1200" dirty="0">
                <a:solidFill>
                  <a:schemeClr val="tx1"/>
                </a:solidFill>
                <a:effectLst/>
                <a:latin typeface="+mn-lt"/>
                <a:ea typeface="+mn-ea"/>
                <a:cs typeface="+mn-cs"/>
              </a:rPr>
              <a:t>are within the spokes of the wheel (again don’t read, participants can read them)</a:t>
            </a:r>
          </a:p>
          <a:p>
            <a:pPr lvl="2"/>
            <a:r>
              <a:rPr lang="en-US" sz="1200" kern="1200" dirty="0">
                <a:solidFill>
                  <a:schemeClr val="tx1"/>
                </a:solidFill>
                <a:effectLst/>
                <a:latin typeface="+mn-lt"/>
                <a:ea typeface="+mn-ea"/>
                <a:cs typeface="+mn-cs"/>
              </a:rPr>
              <a:t>Safer road users</a:t>
            </a:r>
          </a:p>
          <a:p>
            <a:pPr lvl="2"/>
            <a:r>
              <a:rPr lang="en-US" sz="1200" kern="1200" dirty="0">
                <a:solidFill>
                  <a:schemeClr val="tx1"/>
                </a:solidFill>
                <a:effectLst/>
                <a:latin typeface="+mn-lt"/>
                <a:ea typeface="+mn-ea"/>
                <a:cs typeface="+mn-cs"/>
              </a:rPr>
              <a:t>Safer vehicles</a:t>
            </a:r>
          </a:p>
          <a:p>
            <a:pPr lvl="2"/>
            <a:r>
              <a:rPr lang="en-US" sz="1200" kern="1200" dirty="0">
                <a:solidFill>
                  <a:schemeClr val="tx1"/>
                </a:solidFill>
                <a:effectLst/>
                <a:latin typeface="+mn-lt"/>
                <a:ea typeface="+mn-ea"/>
                <a:cs typeface="+mn-cs"/>
              </a:rPr>
              <a:t>Safer speeds</a:t>
            </a:r>
          </a:p>
          <a:p>
            <a:pPr lvl="2"/>
            <a:r>
              <a:rPr lang="en-US" sz="1200" kern="1200" dirty="0">
                <a:solidFill>
                  <a:schemeClr val="tx1"/>
                </a:solidFill>
                <a:effectLst/>
                <a:latin typeface="+mn-lt"/>
                <a:ea typeface="+mn-ea"/>
                <a:cs typeface="+mn-cs"/>
              </a:rPr>
              <a:t>Safer roads</a:t>
            </a:r>
          </a:p>
          <a:p>
            <a:pPr lvl="2"/>
            <a:r>
              <a:rPr lang="en-US" sz="1200" kern="1200" dirty="0">
                <a:solidFill>
                  <a:schemeClr val="tx1"/>
                </a:solidFill>
                <a:effectLst/>
                <a:latin typeface="+mn-lt"/>
                <a:ea typeface="+mn-ea"/>
                <a:cs typeface="+mn-cs"/>
              </a:rPr>
              <a:t>Post-crash care</a:t>
            </a:r>
          </a:p>
          <a:p>
            <a:pPr lvl="2"/>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want to note there is a difference in some language between the NRSS and the SSA from FHWA. NHTSA is opting to use the same language as the NRSS of safer versus safe. You  may find that other DOT modes are doing something different. </a:t>
            </a:r>
          </a:p>
          <a:p>
            <a:r>
              <a:rPr lang="en-US" sz="1200" kern="1200" dirty="0">
                <a:solidFill>
                  <a:schemeClr val="tx1"/>
                </a:solidFill>
                <a:effectLst/>
                <a:latin typeface="+mn-lt"/>
                <a:ea typeface="+mn-ea"/>
                <a:cs typeface="+mn-cs"/>
              </a:rPr>
              <a:t>We aren’t focusing on those word differences, but I wanted to be sure you were aware, just in case someone might ask.</a:t>
            </a:r>
          </a:p>
          <a:p>
            <a:endParaRPr lang="en-US" dirty="0">
              <a:cs typeface="Calibri"/>
            </a:endParaRPr>
          </a:p>
        </p:txBody>
      </p:sp>
      <p:sp>
        <p:nvSpPr>
          <p:cNvPr id="4" name="Slide Number Placeholder 3"/>
          <p:cNvSpPr>
            <a:spLocks noGrp="1"/>
          </p:cNvSpPr>
          <p:nvPr>
            <p:ph type="sldNum" sz="quarter" idx="5"/>
          </p:nvPr>
        </p:nvSpPr>
        <p:spPr/>
        <p:txBody>
          <a:bodyPr/>
          <a:lstStyle/>
          <a:p>
            <a:fld id="{65252921-D168-4CB8-84F8-AF486341204F}" type="slidenum">
              <a:rPr lang="en-US" smtClean="0"/>
              <a:t>7</a:t>
            </a:fld>
            <a:endParaRPr lang="en-US" dirty="0"/>
          </a:p>
        </p:txBody>
      </p:sp>
    </p:spTree>
    <p:extLst>
      <p:ext uri="{BB962C8B-B14F-4D97-AF65-F5344CB8AC3E}">
        <p14:creationId xmlns:p14="http://schemas.microsoft.com/office/powerpoint/2010/main" val="159313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44500" y="705994"/>
            <a:ext cx="11303000" cy="1310853"/>
          </a:xfrm>
          <a:prstGeom prst="rect">
            <a:avLst/>
          </a:prstGeom>
        </p:spPr>
        <p:txBody>
          <a:bodyPr wrap="square" lIns="0" tIns="0" rIns="0" bIns="0">
            <a:spAutoFit/>
          </a:bodyPr>
          <a:lstStyle>
            <a:lvl1pPr>
              <a:defRPr sz="3600" b="0" i="0">
                <a:solidFill>
                  <a:srgbClr val="0082CA"/>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82C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82C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36640" y="1579562"/>
            <a:ext cx="5279390" cy="459740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11471148" y="0"/>
            <a:ext cx="720851" cy="537971"/>
          </a:xfrm>
          <a:prstGeom prst="rect">
            <a:avLst/>
          </a:prstGeom>
        </p:spPr>
      </p:pic>
      <p:sp>
        <p:nvSpPr>
          <p:cNvPr id="2" name="Holder 2"/>
          <p:cNvSpPr>
            <a:spLocks noGrp="1"/>
          </p:cNvSpPr>
          <p:nvPr>
            <p:ph type="title"/>
          </p:nvPr>
        </p:nvSpPr>
        <p:spPr/>
        <p:txBody>
          <a:bodyPr lIns="0" tIns="0" rIns="0" bIns="0"/>
          <a:lstStyle>
            <a:lvl1pPr>
              <a:defRPr sz="3600" b="0" i="0">
                <a:solidFill>
                  <a:srgbClr val="0082C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51958082-F318-42B1-9B3A-17B8BA734747}" type="slidenum">
              <a:rPr lang="en-US" smtClean="0"/>
              <a:pPr/>
              <a:t>‹#›</a:t>
            </a:fld>
            <a:endParaRPr lang="en-US" dirty="0"/>
          </a:p>
        </p:txBody>
      </p:sp>
      <p:sp>
        <p:nvSpPr>
          <p:cNvPr id="7" name="Title 1"/>
          <p:cNvSpPr>
            <a:spLocks noGrp="1"/>
          </p:cNvSpPr>
          <p:nvPr>
            <p:ph type="title"/>
          </p:nvPr>
        </p:nvSpPr>
        <p:spPr>
          <a:xfrm>
            <a:off x="457200" y="365126"/>
            <a:ext cx="11201400" cy="914400"/>
          </a:xfrm>
        </p:spPr>
        <p:txBody>
          <a:bodyPr/>
          <a:lstStyle/>
          <a:p>
            <a:r>
              <a:rPr lang="en-US"/>
              <a:t>Click to edit Master title style</a:t>
            </a:r>
          </a:p>
        </p:txBody>
      </p:sp>
      <p:sp>
        <p:nvSpPr>
          <p:cNvPr id="8" name="Content Placeholder 2"/>
          <p:cNvSpPr>
            <a:spLocks noGrp="1"/>
          </p:cNvSpPr>
          <p:nvPr>
            <p:ph idx="1"/>
          </p:nvPr>
        </p:nvSpPr>
        <p:spPr>
          <a:xfrm>
            <a:off x="457200" y="1554480"/>
            <a:ext cx="11201400" cy="4846320"/>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Line"/>
          <p:cNvSpPr/>
          <p:nvPr userDrawn="1"/>
        </p:nvSpPr>
        <p:spPr>
          <a:xfrm>
            <a:off x="457200" y="1359434"/>
            <a:ext cx="11201400" cy="1"/>
          </a:xfrm>
          <a:prstGeom prst="line">
            <a:avLst/>
          </a:prstGeom>
          <a:ln w="41275" cap="rnd">
            <a:solidFill>
              <a:srgbClr val="929292"/>
            </a:solidFill>
            <a:custDash>
              <a:ds d="100000" sp="200000"/>
            </a:custDash>
          </a:ln>
        </p:spPr>
        <p:txBody>
          <a:bodyPr lIns="0" tIns="0" rIns="0" bIns="0" anchor="ctr"/>
          <a:lstStyle/>
          <a:p>
            <a:pPr defTabSz="825500">
              <a:defRPr sz="3200" b="0">
                <a:solidFill>
                  <a:srgbClr val="FFFFFF"/>
                </a:solidFill>
                <a:latin typeface="+mn-lt"/>
                <a:ea typeface="+mn-ea"/>
                <a:cs typeface="+mn-cs"/>
                <a:sym typeface="Helvetica Neue Medium"/>
              </a:defRPr>
            </a:pPr>
            <a:endParaRPr dirty="0"/>
          </a:p>
        </p:txBody>
      </p:sp>
    </p:spTree>
    <p:extLst>
      <p:ext uri="{BB962C8B-B14F-4D97-AF65-F5344CB8AC3E}">
        <p14:creationId xmlns:p14="http://schemas.microsoft.com/office/powerpoint/2010/main" val="3802902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093" y="328042"/>
            <a:ext cx="11219586" cy="953135"/>
          </a:xfrm>
          <a:prstGeom prst="rect">
            <a:avLst/>
          </a:prstGeom>
        </p:spPr>
        <p:txBody>
          <a:bodyPr wrap="square" lIns="0" tIns="0" rIns="0" bIns="0">
            <a:spAutoFit/>
          </a:bodyPr>
          <a:lstStyle>
            <a:lvl1pPr>
              <a:defRPr sz="3600" b="0" i="0">
                <a:solidFill>
                  <a:srgbClr val="0082CA"/>
                </a:solidFill>
                <a:latin typeface="Arial"/>
                <a:cs typeface="Arial"/>
              </a:defRPr>
            </a:lvl1pPr>
          </a:lstStyle>
          <a:p>
            <a:endParaRPr/>
          </a:p>
        </p:txBody>
      </p:sp>
      <p:sp>
        <p:nvSpPr>
          <p:cNvPr id="3" name="Holder 3"/>
          <p:cNvSpPr>
            <a:spLocks noGrp="1"/>
          </p:cNvSpPr>
          <p:nvPr>
            <p:ph type="body" idx="1"/>
          </p:nvPr>
        </p:nvSpPr>
        <p:spPr>
          <a:xfrm>
            <a:off x="535932" y="2668450"/>
            <a:ext cx="4906010" cy="3646804"/>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5/6/2024</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6200"/>
            <a:ext cx="12192000" cy="6858000"/>
            <a:chOff x="0" y="0"/>
            <a:chExt cx="12192000" cy="6858000"/>
          </a:xfrm>
        </p:grpSpPr>
        <p:pic>
          <p:nvPicPr>
            <p:cNvPr id="3" name="object 3"/>
            <p:cNvPicPr/>
            <p:nvPr/>
          </p:nvPicPr>
          <p:blipFill>
            <a:blip r:embed="rId3" cstate="print"/>
            <a:stretch>
              <a:fillRect/>
            </a:stretch>
          </p:blipFill>
          <p:spPr>
            <a:xfrm>
              <a:off x="0" y="0"/>
              <a:ext cx="12191999" cy="6857999"/>
            </a:xfrm>
            <a:prstGeom prst="rect">
              <a:avLst/>
            </a:prstGeom>
          </p:spPr>
        </p:pic>
        <p:pic>
          <p:nvPicPr>
            <p:cNvPr id="4" name="object 4"/>
            <p:cNvPicPr/>
            <p:nvPr/>
          </p:nvPicPr>
          <p:blipFill>
            <a:blip r:embed="rId4" cstate="print"/>
            <a:stretch>
              <a:fillRect/>
            </a:stretch>
          </p:blipFill>
          <p:spPr>
            <a:xfrm>
              <a:off x="0" y="0"/>
              <a:ext cx="12192000" cy="6858000"/>
            </a:xfrm>
            <a:prstGeom prst="rect">
              <a:avLst/>
            </a:prstGeom>
          </p:spPr>
        </p:pic>
        <p:pic>
          <p:nvPicPr>
            <p:cNvPr id="5" name="object 5"/>
            <p:cNvPicPr/>
            <p:nvPr/>
          </p:nvPicPr>
          <p:blipFill>
            <a:blip r:embed="rId5" cstate="print"/>
            <a:stretch>
              <a:fillRect/>
            </a:stretch>
          </p:blipFill>
          <p:spPr>
            <a:xfrm>
              <a:off x="2057400" y="711708"/>
              <a:ext cx="8077199" cy="2596895"/>
            </a:xfrm>
            <a:prstGeom prst="rect">
              <a:avLst/>
            </a:prstGeom>
          </p:spPr>
        </p:pic>
      </p:grpSp>
      <p:sp>
        <p:nvSpPr>
          <p:cNvPr id="6" name="object 6"/>
          <p:cNvSpPr txBox="1"/>
          <p:nvPr/>
        </p:nvSpPr>
        <p:spPr>
          <a:xfrm>
            <a:off x="833151" y="3814882"/>
            <a:ext cx="10524490" cy="2155077"/>
          </a:xfrm>
          <a:prstGeom prst="rect">
            <a:avLst/>
          </a:prstGeom>
        </p:spPr>
        <p:txBody>
          <a:bodyPr vert="horz" wrap="square" lIns="0" tIns="153035" rIns="0" bIns="0" rtlCol="0">
            <a:spAutoFit/>
          </a:bodyPr>
          <a:lstStyle/>
          <a:p>
            <a:pPr algn="ctr">
              <a:lnSpc>
                <a:spcPct val="100000"/>
              </a:lnSpc>
              <a:spcBef>
                <a:spcPts val="1205"/>
              </a:spcBef>
            </a:pPr>
            <a:r>
              <a:rPr lang="es-CO" sz="3800" dirty="0">
                <a:solidFill>
                  <a:schemeClr val="bg1"/>
                </a:solidFill>
                <a:latin typeface="Arial"/>
                <a:cs typeface="Arial"/>
              </a:rPr>
              <a:t>Iniciativas de Seguridad Vial</a:t>
            </a:r>
          </a:p>
          <a:p>
            <a:pPr algn="ctr">
              <a:lnSpc>
                <a:spcPct val="100000"/>
              </a:lnSpc>
              <a:spcBef>
                <a:spcPts val="810"/>
              </a:spcBef>
            </a:pPr>
            <a:endParaRPr lang="es-CO" sz="2400" i="1" spc="-25" dirty="0">
              <a:solidFill>
                <a:srgbClr val="FFFFFF"/>
              </a:solidFill>
              <a:latin typeface="Arial"/>
              <a:cs typeface="Arial"/>
            </a:endParaRPr>
          </a:p>
          <a:p>
            <a:pPr algn="ctr">
              <a:lnSpc>
                <a:spcPct val="100000"/>
              </a:lnSpc>
              <a:spcBef>
                <a:spcPts val="810"/>
              </a:spcBef>
            </a:pPr>
            <a:r>
              <a:rPr lang="es-CO" sz="2400" i="1" spc="-25" dirty="0">
                <a:solidFill>
                  <a:srgbClr val="FFFFFF"/>
                </a:solidFill>
                <a:latin typeface="Arial"/>
                <a:cs typeface="Arial"/>
              </a:rPr>
              <a:t>Francisco Gomez</a:t>
            </a:r>
          </a:p>
          <a:p>
            <a:pPr algn="ctr">
              <a:lnSpc>
                <a:spcPct val="100000"/>
              </a:lnSpc>
              <a:spcBef>
                <a:spcPts val="810"/>
              </a:spcBef>
            </a:pPr>
            <a:r>
              <a:rPr lang="es-CO" sz="2400" i="1" spc="-25" dirty="0">
                <a:solidFill>
                  <a:srgbClr val="FFFFFF"/>
                </a:solidFill>
                <a:latin typeface="Arial"/>
                <a:cs typeface="Arial"/>
              </a:rPr>
              <a:t>Grants Management Team, NHTSA Región 2</a:t>
            </a:r>
            <a:endParaRPr lang="es-CO" sz="24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9C3CD3-5AD1-4F0E-BB5C-38DE2C3F61D3}"/>
              </a:ext>
            </a:extLst>
          </p:cNvPr>
          <p:cNvSpPr>
            <a:spLocks noGrp="1"/>
          </p:cNvSpPr>
          <p:nvPr>
            <p:ph type="title"/>
          </p:nvPr>
        </p:nvSpPr>
        <p:spPr>
          <a:xfrm>
            <a:off x="995855" y="381000"/>
            <a:ext cx="11201400" cy="553998"/>
          </a:xfrm>
        </p:spPr>
        <p:txBody>
          <a:bodyPr/>
          <a:lstStyle/>
          <a:p>
            <a:r>
              <a:rPr lang="es-CO" dirty="0"/>
              <a:t>Visión del Departamento de Transporte </a:t>
            </a:r>
          </a:p>
        </p:txBody>
      </p:sp>
      <p:sp>
        <p:nvSpPr>
          <p:cNvPr id="4" name="Content Placeholder 3">
            <a:extLst>
              <a:ext uri="{FF2B5EF4-FFF2-40B4-BE49-F238E27FC236}">
                <a16:creationId xmlns:a16="http://schemas.microsoft.com/office/drawing/2014/main" id="{8719FE14-BE61-4C63-AEFA-E74EFD8885BB}"/>
              </a:ext>
            </a:extLst>
          </p:cNvPr>
          <p:cNvSpPr>
            <a:spLocks noGrp="1"/>
          </p:cNvSpPr>
          <p:nvPr>
            <p:ph idx="1"/>
          </p:nvPr>
        </p:nvSpPr>
        <p:spPr>
          <a:xfrm>
            <a:off x="990600" y="1981200"/>
            <a:ext cx="10210800" cy="30162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sng" strike="noStrike" kern="1200" cap="none" spc="0" normalizeH="0" baseline="0" noProof="0" dirty="0">
                <a:ln>
                  <a:noFill/>
                </a:ln>
                <a:solidFill>
                  <a:srgbClr val="FF5050"/>
                </a:solidFill>
                <a:effectLst/>
                <a:uLnTx/>
                <a:uFillTx/>
                <a:latin typeface="Arial" panose="020B0604020202020204" pitchFamily="34" charset="0"/>
                <a:ea typeface="HGGothicE"/>
                <a:cs typeface="Arial" panose="020B0604020202020204" pitchFamily="34" charset="0"/>
              </a:rPr>
              <a:t>Cero</a:t>
            </a:r>
            <a:r>
              <a:rPr kumimoji="0" lang="es-ES" sz="2800" b="1" i="0" u="none" strike="noStrike" kern="1200" cap="none" spc="0" normalizeH="0" baseline="0" noProof="0" dirty="0">
                <a:ln>
                  <a:noFill/>
                </a:ln>
                <a:solidFill>
                  <a:srgbClr val="FF5050"/>
                </a:solidFill>
                <a:effectLst/>
                <a:uLnTx/>
                <a:uFillTx/>
                <a:latin typeface="Arial" panose="020B0604020202020204" pitchFamily="34" charset="0"/>
                <a:ea typeface="HGGothicE"/>
                <a:cs typeface="Arial" panose="020B0604020202020204" pitchFamily="34" charset="0"/>
              </a:rPr>
              <a:t> </a:t>
            </a:r>
            <a:r>
              <a:rPr kumimoji="0" lang="es-ES" sz="2800" b="1" i="0" u="none" strike="noStrike" kern="1200" cap="none" spc="0" normalizeH="0" baseline="0" noProof="0" dirty="0">
                <a:ln>
                  <a:noFill/>
                </a:ln>
                <a:solidFill>
                  <a:schemeClr val="tx2"/>
                </a:solidFill>
                <a:effectLst/>
                <a:uLnTx/>
                <a:uFillTx/>
                <a:latin typeface="Arial" panose="020B0604020202020204" pitchFamily="34" charset="0"/>
                <a:ea typeface="HGGothicE"/>
                <a:cs typeface="Arial" panose="020B0604020202020204" pitchFamily="34" charset="0"/>
              </a:rPr>
              <a:t>es el único número aceptable de muertes en nuestras carreteras.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cap="none" spc="0" normalizeH="0" baseline="0" noProof="0" dirty="0">
              <a:ln>
                <a:noFill/>
              </a:ln>
              <a:solidFill>
                <a:schemeClr val="tx2"/>
              </a:solidFill>
              <a:effectLst/>
              <a:uLnTx/>
              <a:uFillTx/>
              <a:latin typeface="Arial" panose="020B0604020202020204" pitchFamily="34" charset="0"/>
              <a:ea typeface="HGGothic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tx2"/>
                </a:solidFill>
                <a:effectLst/>
                <a:uLnTx/>
                <a:uFillTx/>
                <a:latin typeface="Arial" panose="020B0604020202020204" pitchFamily="34" charset="0"/>
                <a:ea typeface="HGGothicE"/>
                <a:cs typeface="Arial" panose="020B0604020202020204" pitchFamily="34" charset="0"/>
              </a:rPr>
              <a:t>El Departamento está comprometido a tomar medidas sustanciales e integrales para reducir significativamente las lesiones graves y fatales.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cap="none" spc="0" normalizeH="0" baseline="0" noProof="0" dirty="0">
              <a:ln>
                <a:noFill/>
              </a:ln>
              <a:solidFill>
                <a:schemeClr val="tx2"/>
              </a:solidFill>
              <a:effectLst/>
              <a:uLnTx/>
              <a:uFillTx/>
              <a:latin typeface="Arial" panose="020B0604020202020204" pitchFamily="34" charset="0"/>
              <a:ea typeface="HGGothicE"/>
              <a:cs typeface="Arial" panose="020B0604020202020204" pitchFamily="34" charset="0"/>
            </a:endParaRPr>
          </a:p>
        </p:txBody>
      </p:sp>
    </p:spTree>
    <p:extLst>
      <p:ext uri="{BB962C8B-B14F-4D97-AF65-F5344CB8AC3E}">
        <p14:creationId xmlns:p14="http://schemas.microsoft.com/office/powerpoint/2010/main" val="426854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FCA0-5595-4166-8E4C-5982A706E0AE}"/>
              </a:ext>
            </a:extLst>
          </p:cNvPr>
          <p:cNvSpPr>
            <a:spLocks noGrp="1"/>
          </p:cNvSpPr>
          <p:nvPr>
            <p:ph type="title"/>
          </p:nvPr>
        </p:nvSpPr>
        <p:spPr>
          <a:xfrm>
            <a:off x="742951" y="525462"/>
            <a:ext cx="11201400" cy="553998"/>
          </a:xfrm>
          <a:noFill/>
        </p:spPr>
        <p:txBody>
          <a:bodyPr/>
          <a:lstStyle/>
          <a:p>
            <a:r>
              <a:rPr lang="es-CO" dirty="0"/>
              <a:t>Nuestra Realidad Actual</a:t>
            </a:r>
          </a:p>
        </p:txBody>
      </p:sp>
      <p:sp>
        <p:nvSpPr>
          <p:cNvPr id="17" name="Content Placeholder 9">
            <a:extLst>
              <a:ext uri="{FF2B5EF4-FFF2-40B4-BE49-F238E27FC236}">
                <a16:creationId xmlns:a16="http://schemas.microsoft.com/office/drawing/2014/main" id="{7D61E610-7F5B-4C4C-AEA9-0C2A568ECD1B}"/>
              </a:ext>
            </a:extLst>
          </p:cNvPr>
          <p:cNvSpPr txBox="1">
            <a:spLocks/>
          </p:cNvSpPr>
          <p:nvPr/>
        </p:nvSpPr>
        <p:spPr>
          <a:xfrm>
            <a:off x="742951" y="1636252"/>
            <a:ext cx="10194966" cy="137605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4400" dirty="0">
                <a:solidFill>
                  <a:schemeClr val="tx2"/>
                </a:solidFill>
                <a:latin typeface="Arial" panose="020B0604020202020204" pitchFamily="34" charset="0"/>
                <a:cs typeface="Arial" panose="020B0604020202020204" pitchFamily="34" charset="0"/>
              </a:rPr>
              <a:t>Las fatalidades causadas son una crisis de salud pública que afectan a todos.</a:t>
            </a:r>
            <a:endParaRPr lang="en-US" sz="4400" dirty="0">
              <a:solidFill>
                <a:schemeClr val="tx2"/>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EDA51241-B8AD-4B22-8DCE-86554B757158}"/>
              </a:ext>
            </a:extLst>
          </p:cNvPr>
          <p:cNvSpPr txBox="1">
            <a:spLocks/>
          </p:cNvSpPr>
          <p:nvPr/>
        </p:nvSpPr>
        <p:spPr>
          <a:xfrm>
            <a:off x="742951" y="3393081"/>
            <a:ext cx="2844800" cy="11938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400" b="1" spc="-300" dirty="0">
                <a:solidFill>
                  <a:srgbClr val="3293C8"/>
                </a:solidFill>
              </a:rPr>
              <a:t>1.25M</a:t>
            </a:r>
          </a:p>
        </p:txBody>
      </p:sp>
      <p:sp>
        <p:nvSpPr>
          <p:cNvPr id="12" name="Rectangle 11" descr="&quot;  &quot;">
            <a:extLst>
              <a:ext uri="{FF2B5EF4-FFF2-40B4-BE49-F238E27FC236}">
                <a16:creationId xmlns:a16="http://schemas.microsoft.com/office/drawing/2014/main" id="{97E78B89-3B93-4B4C-8254-B48D3CBB0B4C}"/>
              </a:ext>
            </a:extLst>
          </p:cNvPr>
          <p:cNvSpPr/>
          <p:nvPr/>
        </p:nvSpPr>
        <p:spPr>
          <a:xfrm>
            <a:off x="833437" y="4533722"/>
            <a:ext cx="293307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4E772045-3597-492F-B5F6-F867CF4EBA93}"/>
              </a:ext>
            </a:extLst>
          </p:cNvPr>
          <p:cNvSpPr txBox="1">
            <a:spLocks/>
          </p:cNvSpPr>
          <p:nvPr/>
        </p:nvSpPr>
        <p:spPr>
          <a:xfrm>
            <a:off x="838201" y="4737692"/>
            <a:ext cx="2749549"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s-ES" sz="2000" dirty="0">
                <a:solidFill>
                  <a:srgbClr val="4C8A87"/>
                </a:solidFill>
                <a:latin typeface="Arial" panose="020B0604020202020204" pitchFamily="34" charset="0"/>
                <a:cs typeface="Arial" panose="020B0604020202020204" pitchFamily="34" charset="0"/>
              </a:rPr>
              <a:t>Vidas que se pierden cada año en todo el mundo por choques de trá</a:t>
            </a:r>
            <a:r>
              <a:rPr lang="en-US" sz="2000" dirty="0">
                <a:solidFill>
                  <a:srgbClr val="4C8A87"/>
                </a:solidFill>
                <a:latin typeface="Arial" panose="020B0604020202020204" pitchFamily="34" charset="0"/>
                <a:cs typeface="Arial" panose="020B0604020202020204" pitchFamily="34" charset="0"/>
              </a:rPr>
              <a:t>nsito</a:t>
            </a:r>
            <a:endParaRPr lang="en-US" sz="2000" dirty="0">
              <a:solidFill>
                <a:srgbClr val="003C47"/>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200" dirty="0">
                <a:solidFill>
                  <a:srgbClr val="737373"/>
                </a:solidFill>
              </a:rPr>
              <a:t>Source: World Resources Institute</a:t>
            </a:r>
          </a:p>
        </p:txBody>
      </p:sp>
      <p:sp>
        <p:nvSpPr>
          <p:cNvPr id="13" name="Rectangle 12" descr="&quot;  &quot;">
            <a:extLst>
              <a:ext uri="{FF2B5EF4-FFF2-40B4-BE49-F238E27FC236}">
                <a16:creationId xmlns:a16="http://schemas.microsoft.com/office/drawing/2014/main" id="{E9CEC947-7230-469B-978E-A11BFA396E22}"/>
              </a:ext>
            </a:extLst>
          </p:cNvPr>
          <p:cNvSpPr/>
          <p:nvPr/>
        </p:nvSpPr>
        <p:spPr>
          <a:xfrm>
            <a:off x="4379912" y="4533722"/>
            <a:ext cx="3255961"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9342D71E-F2FB-4B89-A3BA-F299D9C296B3}"/>
              </a:ext>
            </a:extLst>
          </p:cNvPr>
          <p:cNvSpPr txBox="1">
            <a:spLocks/>
          </p:cNvSpPr>
          <p:nvPr/>
        </p:nvSpPr>
        <p:spPr>
          <a:xfrm>
            <a:off x="4379912" y="4737692"/>
            <a:ext cx="2486024"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s-ES" sz="2000" dirty="0">
                <a:solidFill>
                  <a:srgbClr val="4C8A87"/>
                </a:solidFill>
                <a:latin typeface="Arial" panose="020B0604020202020204" pitchFamily="34" charset="0"/>
                <a:cs typeface="Arial" panose="020B0604020202020204" pitchFamily="34" charset="0"/>
              </a:rPr>
              <a:t>Vidas perdidas en las carreteras de EE.UU. en 2021</a:t>
            </a:r>
            <a:endParaRPr lang="en-US" sz="2000" dirty="0">
              <a:solidFill>
                <a:srgbClr val="003C47"/>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200" dirty="0">
                <a:solidFill>
                  <a:srgbClr val="737373"/>
                </a:solidFill>
              </a:rPr>
              <a:t>Source: NHTSA</a:t>
            </a:r>
          </a:p>
        </p:txBody>
      </p:sp>
      <p:sp>
        <p:nvSpPr>
          <p:cNvPr id="4" name="Content Placeholder 2">
            <a:extLst>
              <a:ext uri="{FF2B5EF4-FFF2-40B4-BE49-F238E27FC236}">
                <a16:creationId xmlns:a16="http://schemas.microsoft.com/office/drawing/2014/main" id="{9C66D690-B809-4FDA-92CC-0F8E725E0C92}"/>
              </a:ext>
            </a:extLst>
          </p:cNvPr>
          <p:cNvSpPr txBox="1">
            <a:spLocks/>
          </p:cNvSpPr>
          <p:nvPr/>
        </p:nvSpPr>
        <p:spPr>
          <a:xfrm>
            <a:off x="8229602" y="3393080"/>
            <a:ext cx="2516980" cy="1193801"/>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400" b="1" spc="-300" dirty="0">
                <a:solidFill>
                  <a:srgbClr val="3293C8"/>
                </a:solidFill>
              </a:rPr>
              <a:t>7,388</a:t>
            </a:r>
          </a:p>
        </p:txBody>
      </p:sp>
      <p:sp>
        <p:nvSpPr>
          <p:cNvPr id="14" name="Rectangle 13" descr="&quot;  &quot;">
            <a:extLst>
              <a:ext uri="{FF2B5EF4-FFF2-40B4-BE49-F238E27FC236}">
                <a16:creationId xmlns:a16="http://schemas.microsoft.com/office/drawing/2014/main" id="{2570811E-1A3C-4271-B5A6-3771778894C6}"/>
              </a:ext>
            </a:extLst>
          </p:cNvPr>
          <p:cNvSpPr/>
          <p:nvPr/>
        </p:nvSpPr>
        <p:spPr>
          <a:xfrm>
            <a:off x="8229600" y="4533722"/>
            <a:ext cx="2680335"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53DE8773-6489-4F53-A999-B59B2AB9D22A}"/>
              </a:ext>
            </a:extLst>
          </p:cNvPr>
          <p:cNvSpPr txBox="1">
            <a:spLocks/>
          </p:cNvSpPr>
          <p:nvPr/>
        </p:nvSpPr>
        <p:spPr>
          <a:xfrm>
            <a:off x="8229600" y="4737692"/>
            <a:ext cx="2828544" cy="140493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s-ES" sz="2000" dirty="0">
                <a:solidFill>
                  <a:srgbClr val="4C8A87"/>
                </a:solidFill>
                <a:latin typeface="Arial" panose="020B0604020202020204" pitchFamily="34" charset="0"/>
                <a:cs typeface="Arial" panose="020B0604020202020204" pitchFamily="34" charset="0"/>
              </a:rPr>
              <a:t>Peatones muertos en EE. UU. en 2021</a:t>
            </a:r>
            <a:endParaRPr lang="en-US" sz="2000" dirty="0">
              <a:solidFill>
                <a:srgbClr val="003C47"/>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200" dirty="0">
                <a:solidFill>
                  <a:srgbClr val="737373"/>
                </a:solidFill>
              </a:rPr>
              <a:t>Source: NHTSA</a:t>
            </a:r>
          </a:p>
        </p:txBody>
      </p:sp>
      <p:sp>
        <p:nvSpPr>
          <p:cNvPr id="2611" name="TextBox 2610">
            <a:extLst>
              <a:ext uri="{FF2B5EF4-FFF2-40B4-BE49-F238E27FC236}">
                <a16:creationId xmlns:a16="http://schemas.microsoft.com/office/drawing/2014/main" id="{6979CE39-59F8-44E2-A23A-31E2313B29F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a:t>
            </a:fld>
            <a:endParaRPr lang="en-US" sz="1400" dirty="0">
              <a:solidFill>
                <a:schemeClr val="bg1"/>
              </a:solidFill>
            </a:endParaRPr>
          </a:p>
        </p:txBody>
      </p:sp>
      <p:sp>
        <p:nvSpPr>
          <p:cNvPr id="19" name="Content Placeholder 2">
            <a:extLst>
              <a:ext uri="{FF2B5EF4-FFF2-40B4-BE49-F238E27FC236}">
                <a16:creationId xmlns:a16="http://schemas.microsoft.com/office/drawing/2014/main" id="{28913975-51F5-49E1-930D-4C10E5ADEC9C}"/>
              </a:ext>
            </a:extLst>
          </p:cNvPr>
          <p:cNvSpPr txBox="1">
            <a:spLocks noGrp="1"/>
          </p:cNvSpPr>
          <p:nvPr>
            <p:ph idx="1"/>
          </p:nvPr>
        </p:nvSpPr>
        <p:spPr>
          <a:xfrm>
            <a:off x="4379912" y="3393080"/>
            <a:ext cx="3255961" cy="140493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400" b="1" spc="-300" dirty="0">
                <a:solidFill>
                  <a:srgbClr val="3293C8"/>
                </a:solidFill>
                <a:latin typeface="Arial" panose="020B0604020202020204" pitchFamily="34" charset="0"/>
                <a:cs typeface="Arial" panose="020B0604020202020204" pitchFamily="34" charset="0"/>
              </a:rPr>
              <a:t>42,939</a:t>
            </a:r>
          </a:p>
        </p:txBody>
      </p:sp>
    </p:spTree>
    <p:extLst>
      <p:ext uri="{BB962C8B-B14F-4D97-AF65-F5344CB8AC3E}">
        <p14:creationId xmlns:p14="http://schemas.microsoft.com/office/powerpoint/2010/main" val="3672432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 name="Picture 9" descr="A person riding a bicycle&#10;&#10;Description automatically generated with medium confidence">
            <a:extLst>
              <a:ext uri="{FF2B5EF4-FFF2-40B4-BE49-F238E27FC236}">
                <a16:creationId xmlns:a16="http://schemas.microsoft.com/office/drawing/2014/main" id="{D0BA030B-53A2-FA41-6F62-127D61044B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52" r="9614" b="2"/>
          <a:stretch/>
        </p:blipFill>
        <p:spPr>
          <a:xfrm>
            <a:off x="196731" y="170453"/>
            <a:ext cx="3794884" cy="6517096"/>
          </a:xfrm>
          <a:prstGeom prst="rect">
            <a:avLst/>
          </a:prstGeom>
        </p:spPr>
      </p:pic>
      <p:pic>
        <p:nvPicPr>
          <p:cNvPr id="2" name="Picture 1">
            <a:extLst>
              <a:ext uri="{FF2B5EF4-FFF2-40B4-BE49-F238E27FC236}">
                <a16:creationId xmlns:a16="http://schemas.microsoft.com/office/drawing/2014/main" id="{35215DA2-4E52-6AE7-CB24-12942B3A0BA4}"/>
              </a:ext>
            </a:extLst>
          </p:cNvPr>
          <p:cNvPicPr>
            <a:picLocks noChangeAspect="1"/>
          </p:cNvPicPr>
          <p:nvPr/>
        </p:nvPicPr>
        <p:blipFill rotWithShape="1">
          <a:blip r:embed="rId3"/>
          <a:srcRect r="20489" b="-3"/>
          <a:stretch/>
        </p:blipFill>
        <p:spPr>
          <a:xfrm>
            <a:off x="4184141" y="165371"/>
            <a:ext cx="3826711" cy="3176540"/>
          </a:xfrm>
          <a:prstGeom prst="rect">
            <a:avLst/>
          </a:prstGeom>
        </p:spPr>
      </p:pic>
      <p:pic>
        <p:nvPicPr>
          <p:cNvPr id="6" name="Picture 5" descr="A picture containing tree, outdoor, road, street&#10;&#10;Description automatically generated">
            <a:extLst>
              <a:ext uri="{FF2B5EF4-FFF2-40B4-BE49-F238E27FC236}">
                <a16:creationId xmlns:a16="http://schemas.microsoft.com/office/drawing/2014/main" id="{E69A8FE6-E960-EA44-93C4-9E56BE6CD2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1" r="18001" b="-4"/>
          <a:stretch/>
        </p:blipFill>
        <p:spPr>
          <a:xfrm>
            <a:off x="8193992" y="159910"/>
            <a:ext cx="3826711" cy="3181966"/>
          </a:xfrm>
          <a:prstGeom prst="rect">
            <a:avLst/>
          </a:prstGeom>
        </p:spPr>
      </p:pic>
      <p:pic>
        <p:nvPicPr>
          <p:cNvPr id="8" name="Picture 7" descr="A person riding a motorcycle on the road&#10;&#10;Description automatically generated with medium confidence">
            <a:extLst>
              <a:ext uri="{FF2B5EF4-FFF2-40B4-BE49-F238E27FC236}">
                <a16:creationId xmlns:a16="http://schemas.microsoft.com/office/drawing/2014/main" id="{D149F703-F7CF-B7D9-F182-90A934F3E7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56" r="4" b="4"/>
          <a:stretch/>
        </p:blipFill>
        <p:spPr>
          <a:xfrm>
            <a:off x="4184141" y="3512234"/>
            <a:ext cx="3826711" cy="3175314"/>
          </a:xfrm>
          <a:prstGeom prst="rect">
            <a:avLst/>
          </a:prstGeom>
        </p:spPr>
      </p:pic>
      <p:pic>
        <p:nvPicPr>
          <p:cNvPr id="4" name="Picture 3" descr="A person holding a baby in a car&#10;&#10;Description automatically generated with medium confidence">
            <a:extLst>
              <a:ext uri="{FF2B5EF4-FFF2-40B4-BE49-F238E27FC236}">
                <a16:creationId xmlns:a16="http://schemas.microsoft.com/office/drawing/2014/main" id="{76BF03D3-66D2-89AF-7547-C57D39BC15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106" r="609"/>
          <a:stretch/>
        </p:blipFill>
        <p:spPr>
          <a:xfrm>
            <a:off x="8193992" y="3505966"/>
            <a:ext cx="3826711" cy="3181582"/>
          </a:xfrm>
          <a:prstGeom prst="rect">
            <a:avLst/>
          </a:prstGeom>
        </p:spPr>
      </p:pic>
    </p:spTree>
    <p:extLst>
      <p:ext uri="{BB962C8B-B14F-4D97-AF65-F5344CB8AC3E}">
        <p14:creationId xmlns:p14="http://schemas.microsoft.com/office/powerpoint/2010/main" val="407092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639B-584F-7C32-40B9-7E5BE66137BD}"/>
              </a:ext>
            </a:extLst>
          </p:cNvPr>
          <p:cNvSpPr>
            <a:spLocks noGrp="1"/>
          </p:cNvSpPr>
          <p:nvPr>
            <p:ph type="title"/>
          </p:nvPr>
        </p:nvSpPr>
        <p:spPr>
          <a:xfrm>
            <a:off x="444093" y="328042"/>
            <a:ext cx="11219586" cy="1107996"/>
          </a:xfrm>
        </p:spPr>
        <p:txBody>
          <a:bodyPr/>
          <a:lstStyle/>
          <a:p>
            <a:r>
              <a:rPr lang="es-ES" i="0" dirty="0">
                <a:solidFill>
                  <a:schemeClr val="tx2">
                    <a:lumMod val="60000"/>
                    <a:lumOff val="40000"/>
                  </a:schemeClr>
                </a:solidFill>
                <a:effectLst/>
                <a:latin typeface="Arial" panose="020B0604020202020204" pitchFamily="34" charset="0"/>
                <a:cs typeface="Arial" panose="020B0604020202020204" pitchFamily="34" charset="0"/>
              </a:rPr>
              <a:t>Los Efectos del Alcohol al Manejar</a:t>
            </a:r>
            <a:br>
              <a:rPr lang="es-ES" b="1" i="0" dirty="0">
                <a:solidFill>
                  <a:srgbClr val="222222"/>
                </a:solidFill>
                <a:effectLst/>
                <a:latin typeface="Roboto" panose="02000000000000000000" pitchFamily="2" charset="0"/>
              </a:rPr>
            </a:br>
            <a:endParaRPr lang="en-US" dirty="0"/>
          </a:p>
        </p:txBody>
      </p:sp>
      <p:sp>
        <p:nvSpPr>
          <p:cNvPr id="3" name="Text Placeholder 2">
            <a:extLst>
              <a:ext uri="{FF2B5EF4-FFF2-40B4-BE49-F238E27FC236}">
                <a16:creationId xmlns:a16="http://schemas.microsoft.com/office/drawing/2014/main" id="{D63E857B-9790-3819-D4EC-E48563DD4204}"/>
              </a:ext>
            </a:extLst>
          </p:cNvPr>
          <p:cNvSpPr>
            <a:spLocks noGrp="1"/>
          </p:cNvSpPr>
          <p:nvPr>
            <p:ph type="body" idx="1"/>
          </p:nvPr>
        </p:nvSpPr>
        <p:spPr>
          <a:xfrm>
            <a:off x="304800" y="1490007"/>
            <a:ext cx="6926172" cy="3877985"/>
          </a:xfrm>
        </p:spPr>
        <p:txBody>
          <a:bodyPr/>
          <a:lstStyle/>
          <a:p>
            <a:pPr marL="285750" indent="-285750" algn="l">
              <a:buFont typeface="Arial" panose="020B0604020202020204" pitchFamily="34" charset="0"/>
              <a:buChar char="•"/>
            </a:pPr>
            <a:endParaRPr lang="es-ES" b="1" i="0" dirty="0">
              <a:solidFill>
                <a:srgbClr val="222222"/>
              </a:solidFill>
              <a:effectLst/>
              <a:latin typeface="Roboto" panose="02000000000000000000" pitchFamily="2" charset="0"/>
            </a:endParaRPr>
          </a:p>
          <a:p>
            <a:pPr marL="285750" indent="-285750" algn="l">
              <a:buFont typeface="Arial" panose="020B0604020202020204" pitchFamily="34" charset="0"/>
              <a:buChar char="•"/>
            </a:pPr>
            <a:r>
              <a:rPr lang="es-ES" dirty="0">
                <a:latin typeface="Arial" panose="020B0604020202020204" pitchFamily="34" charset="0"/>
                <a:cs typeface="Arial" panose="020B0604020202020204" pitchFamily="34" charset="0"/>
              </a:rPr>
              <a:t>En el 2022, 13,524 vidas fueron perdidas por conducir bajo los efectos de alcohol. </a:t>
            </a:r>
          </a:p>
          <a:p>
            <a:pPr marL="285750" indent="-285750" algn="l">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Significa que cada 39 minutos, una persona muere en un choque causado por un conductor bajo los efectos del alcohol, </a:t>
            </a:r>
          </a:p>
          <a:p>
            <a:pPr algn="l"/>
            <a:endParaRPr lang="es-E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En Puerto Rico es ilegal manejar con un BAC de .08</a:t>
            </a:r>
          </a:p>
          <a:p>
            <a:pPr marL="285750" indent="-285750" algn="l">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Pérdida de la concentración y de la memoria a corto plazo, problemas con el control de la velocidad, capacidad reducida de procesamiento de información</a:t>
            </a:r>
          </a:p>
          <a:p>
            <a:pPr marL="285750" indent="-285750" algn="l">
              <a:buFont typeface="Arial" panose="020B0604020202020204" pitchFamily="34" charset="0"/>
              <a:buChar char="•"/>
            </a:pPr>
            <a:endParaRPr lang="es-ES" dirty="0">
              <a:latin typeface="Roboto" panose="02000000000000000000" pitchFamily="2" charset="0"/>
            </a:endParaRPr>
          </a:p>
          <a:p>
            <a:endParaRPr lang="en-US" dirty="0"/>
          </a:p>
        </p:txBody>
      </p:sp>
      <p:pic>
        <p:nvPicPr>
          <p:cNvPr id="7" name="Picture 6" descr="Two men posing for a picture&#10;&#10;Description automatically generated with medium confidence">
            <a:extLst>
              <a:ext uri="{FF2B5EF4-FFF2-40B4-BE49-F238E27FC236}">
                <a16:creationId xmlns:a16="http://schemas.microsoft.com/office/drawing/2014/main" id="{1E5577E6-0107-E1C1-428E-65C38772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493" y="1143001"/>
            <a:ext cx="4572000" cy="4572000"/>
          </a:xfrm>
          <a:prstGeom prst="rect">
            <a:avLst/>
          </a:prstGeom>
        </p:spPr>
      </p:pic>
    </p:spTree>
    <p:extLst>
      <p:ext uri="{BB962C8B-B14F-4D97-AF65-F5344CB8AC3E}">
        <p14:creationId xmlns:p14="http://schemas.microsoft.com/office/powerpoint/2010/main" val="190601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D230-6E7A-C02A-6718-1E7D11C49F30}"/>
              </a:ext>
            </a:extLst>
          </p:cNvPr>
          <p:cNvSpPr>
            <a:spLocks noGrp="1"/>
          </p:cNvSpPr>
          <p:nvPr>
            <p:ph type="title"/>
          </p:nvPr>
        </p:nvSpPr>
        <p:spPr>
          <a:xfrm>
            <a:off x="444093" y="328042"/>
            <a:ext cx="11219586" cy="553998"/>
          </a:xfrm>
        </p:spPr>
        <p:txBody>
          <a:bodyPr/>
          <a:lstStyle/>
          <a:p>
            <a:r>
              <a:rPr lang="es-ES" i="0" dirty="0">
                <a:solidFill>
                  <a:schemeClr val="tx2">
                    <a:lumMod val="60000"/>
                    <a:lumOff val="40000"/>
                  </a:schemeClr>
                </a:solidFill>
                <a:effectLst/>
                <a:latin typeface="Roboto" panose="02000000000000000000" pitchFamily="2" charset="0"/>
              </a:rPr>
              <a:t>Los Efectos del Manejar Bajo la Influencia de drogas</a:t>
            </a:r>
            <a:endParaRPr lang="en-US" dirty="0"/>
          </a:p>
        </p:txBody>
      </p:sp>
      <p:sp>
        <p:nvSpPr>
          <p:cNvPr id="3" name="Text Placeholder 2">
            <a:extLst>
              <a:ext uri="{FF2B5EF4-FFF2-40B4-BE49-F238E27FC236}">
                <a16:creationId xmlns:a16="http://schemas.microsoft.com/office/drawing/2014/main" id="{9FE51CD2-25D7-057F-9A59-A886991CA9C2}"/>
              </a:ext>
            </a:extLst>
          </p:cNvPr>
          <p:cNvSpPr>
            <a:spLocks noGrp="1"/>
          </p:cNvSpPr>
          <p:nvPr>
            <p:ph type="body" idx="1"/>
          </p:nvPr>
        </p:nvSpPr>
        <p:spPr>
          <a:xfrm>
            <a:off x="441465" y="1219200"/>
            <a:ext cx="5499507" cy="5539978"/>
          </a:xfrm>
        </p:spPr>
        <p:txBody>
          <a:bodyPr/>
          <a:lstStyle/>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56% de los conductores involucrados en y choques mortales y con lesiones graves dieron resultados positivos en al menos una droga</a:t>
            </a:r>
          </a:p>
          <a:p>
            <a:pPr algn="l"/>
            <a:endParaRPr lang="es-ES" i="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Existen muchas ideas equivocadas sobre el consumo de marihuana, como que la marihuana no te perjudica</a:t>
            </a:r>
          </a:p>
          <a:p>
            <a:pPr marL="285750" indent="-285750" algn="l">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La cocaína y la metanfetamina pueden hacer que los conductores sean más agresivos e imprudentes.</a:t>
            </a:r>
          </a:p>
          <a:p>
            <a:pPr marL="285750" indent="-285750" algn="l">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dirty="0">
                <a:latin typeface="Arial" panose="020B0604020202020204" pitchFamily="34" charset="0"/>
                <a:cs typeface="Arial" panose="020B0604020202020204" pitchFamily="34" charset="0"/>
              </a:rPr>
              <a:t>M</a:t>
            </a:r>
            <a:r>
              <a:rPr lang="es-ES" i="0" dirty="0">
                <a:effectLst/>
                <a:latin typeface="Arial" panose="020B0604020202020204" pitchFamily="34" charset="0"/>
                <a:cs typeface="Arial" panose="020B0604020202020204" pitchFamily="34" charset="0"/>
              </a:rPr>
              <a:t>edicinas —con prescripción— pueden causar sueño extremo, mareos y otros efectos secundarios</a:t>
            </a:r>
          </a:p>
          <a:p>
            <a:pPr marL="285750" indent="-285750" algn="l">
              <a:buFont typeface="Arial" panose="020B0604020202020204" pitchFamily="34" charset="0"/>
              <a:buChar char="•"/>
            </a:pPr>
            <a:endParaRPr lang="es-ES" i="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i="0" dirty="0">
                <a:effectLst/>
                <a:latin typeface="Arial" panose="020B0604020202020204" pitchFamily="34" charset="0"/>
                <a:cs typeface="Arial" panose="020B0604020202020204" pitchFamily="34" charset="0"/>
              </a:rPr>
              <a:t>NHTSA esta comprometido con la eliminación del manejo borracho y baj</a:t>
            </a:r>
            <a:r>
              <a:rPr lang="es-ES" dirty="0">
                <a:latin typeface="Arial" panose="020B0604020202020204" pitchFamily="34" charset="0"/>
                <a:cs typeface="Arial" panose="020B0604020202020204" pitchFamily="34" charset="0"/>
              </a:rPr>
              <a:t>o la influencia de drogas</a:t>
            </a:r>
            <a:endParaRPr lang="es-ES" i="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s-ES" b="0" i="0" dirty="0">
              <a:solidFill>
                <a:srgbClr val="5A5A5A"/>
              </a:solidFill>
              <a:effectLst/>
              <a:latin typeface="Roboto" panose="02000000000000000000" pitchFamily="2" charset="0"/>
            </a:endParaRPr>
          </a:p>
          <a:p>
            <a:endParaRPr lang="en-US" dirty="0"/>
          </a:p>
        </p:txBody>
      </p:sp>
      <p:pic>
        <p:nvPicPr>
          <p:cNvPr id="1026" name="Picture 2">
            <a:extLst>
              <a:ext uri="{FF2B5EF4-FFF2-40B4-BE49-F238E27FC236}">
                <a16:creationId xmlns:a16="http://schemas.microsoft.com/office/drawing/2014/main" id="{3318F4EC-FE67-5A1C-842E-69D961089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57400"/>
            <a:ext cx="5850468" cy="329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6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29269A-8E1D-4BE4-A637-CC26359B1D64}"/>
              </a:ext>
            </a:extLst>
          </p:cNvPr>
          <p:cNvSpPr>
            <a:spLocks noGrp="1"/>
          </p:cNvSpPr>
          <p:nvPr>
            <p:ph type="sldNum" sz="quarter" idx="10"/>
          </p:nvPr>
        </p:nvSpPr>
        <p:spPr/>
        <p:txBody>
          <a:bodyPr/>
          <a:lstStyle/>
          <a:p>
            <a:fld id="{51958082-F318-42B1-9B3A-17B8BA734747}" type="slidenum">
              <a:rPr lang="en-US" smtClean="0"/>
              <a:pPr/>
              <a:t>7</a:t>
            </a:fld>
            <a:endParaRPr lang="en-US" dirty="0"/>
          </a:p>
        </p:txBody>
      </p:sp>
      <p:sp>
        <p:nvSpPr>
          <p:cNvPr id="3" name="Title 2">
            <a:extLst>
              <a:ext uri="{FF2B5EF4-FFF2-40B4-BE49-F238E27FC236}">
                <a16:creationId xmlns:a16="http://schemas.microsoft.com/office/drawing/2014/main" id="{3A18D67B-EC68-43D8-99DD-7F8E7B42C861}"/>
              </a:ext>
            </a:extLst>
          </p:cNvPr>
          <p:cNvSpPr>
            <a:spLocks noGrp="1"/>
          </p:cNvSpPr>
          <p:nvPr>
            <p:ph type="title"/>
          </p:nvPr>
        </p:nvSpPr>
        <p:spPr>
          <a:xfrm>
            <a:off x="457200" y="365126"/>
            <a:ext cx="11201400" cy="553998"/>
          </a:xfrm>
        </p:spPr>
        <p:txBody>
          <a:bodyPr/>
          <a:lstStyle/>
          <a:p>
            <a:r>
              <a:rPr lang="en-US" dirty="0"/>
              <a:t>Un Sistema Seguro (“</a:t>
            </a:r>
            <a:r>
              <a:rPr lang="en-US" dirty="0">
                <a:cs typeface="Arial"/>
              </a:rPr>
              <a:t>Safe System Approach”)</a:t>
            </a:r>
            <a:endParaRPr lang="en-US" dirty="0"/>
          </a:p>
        </p:txBody>
      </p:sp>
      <p:sp>
        <p:nvSpPr>
          <p:cNvPr id="4" name="Content Placeholder 3">
            <a:extLst>
              <a:ext uri="{FF2B5EF4-FFF2-40B4-BE49-F238E27FC236}">
                <a16:creationId xmlns:a16="http://schemas.microsoft.com/office/drawing/2014/main" id="{3A5D06EA-E201-4C28-A6F0-BD8BD0BC050B}"/>
              </a:ext>
            </a:extLst>
          </p:cNvPr>
          <p:cNvSpPr>
            <a:spLocks noGrp="1"/>
          </p:cNvSpPr>
          <p:nvPr>
            <p:ph idx="1"/>
          </p:nvPr>
        </p:nvSpPr>
        <p:spPr>
          <a:xfrm>
            <a:off x="457200" y="1518065"/>
            <a:ext cx="6173958" cy="4930140"/>
          </a:xfrm>
        </p:spPr>
        <p:txBody>
          <a:bodyPr vert="horz" lIns="0" tIns="0" rIns="0" bIns="0" rtlCol="0" anchor="t">
            <a:normAutofit/>
          </a:bodyPr>
          <a:lstStyle/>
          <a:p>
            <a:r>
              <a:rPr lang="es-CO" sz="2400" b="1" dirty="0">
                <a:solidFill>
                  <a:srgbClr val="0083BF"/>
                </a:solidFill>
                <a:latin typeface="Arial" panose="020B0604020202020204" pitchFamily="34" charset="0"/>
                <a:ea typeface="+mn-lt"/>
                <a:cs typeface="Arial" panose="020B0604020202020204" pitchFamily="34" charset="0"/>
              </a:rPr>
              <a:t>SSA Principios</a:t>
            </a:r>
          </a:p>
          <a:p>
            <a:pPr marL="1143000" lvl="1" indent="-457200" fontAlgn="base"/>
            <a:r>
              <a:rPr lang="es-CO" sz="2000" dirty="0">
                <a:latin typeface="Arial" panose="020B0604020202020204" pitchFamily="34" charset="0"/>
                <a:cs typeface="Arial" panose="020B0604020202020204" pitchFamily="34" charset="0"/>
              </a:rPr>
              <a:t>La muerte/lesiones graves son inaceptables.</a:t>
            </a:r>
          </a:p>
          <a:p>
            <a:pPr marL="1143000" lvl="1" indent="-457200" fontAlgn="base"/>
            <a:r>
              <a:rPr lang="es-CO" sz="2000" dirty="0">
                <a:latin typeface="Arial" panose="020B0604020202020204" pitchFamily="34" charset="0"/>
                <a:cs typeface="Arial" panose="020B0604020202020204" pitchFamily="34" charset="0"/>
              </a:rPr>
              <a:t>Los humanos cometemos errores</a:t>
            </a:r>
          </a:p>
          <a:p>
            <a:pPr marL="1143000" lvl="1" indent="-457200" fontAlgn="base"/>
            <a:r>
              <a:rPr lang="es-CO" sz="2000" dirty="0">
                <a:latin typeface="Arial" panose="020B0604020202020204" pitchFamily="34" charset="0"/>
                <a:cs typeface="Arial" panose="020B0604020202020204" pitchFamily="34" charset="0"/>
              </a:rPr>
              <a:t>Los humanos son vulnerables</a:t>
            </a:r>
          </a:p>
          <a:p>
            <a:pPr marL="1143000" lvl="1" indent="-457200" fontAlgn="base"/>
            <a:r>
              <a:rPr lang="es-CO" sz="2000" dirty="0">
                <a:latin typeface="Arial" panose="020B0604020202020204" pitchFamily="34" charset="0"/>
                <a:cs typeface="Arial" panose="020B0604020202020204" pitchFamily="34" charset="0"/>
              </a:rPr>
              <a:t>La responsabilidad es compartida</a:t>
            </a:r>
          </a:p>
          <a:p>
            <a:pPr marL="1143000" lvl="1" indent="-457200" fontAlgn="base"/>
            <a:r>
              <a:rPr lang="es-CO" sz="2000" dirty="0">
                <a:latin typeface="Arial" panose="020B0604020202020204" pitchFamily="34" charset="0"/>
                <a:cs typeface="Arial" panose="020B0604020202020204" pitchFamily="34" charset="0"/>
              </a:rPr>
              <a:t>La seguridad es proactiva</a:t>
            </a:r>
          </a:p>
          <a:p>
            <a:pPr marL="1143000" lvl="1" indent="-457200" fontAlgn="base"/>
            <a:r>
              <a:rPr lang="es-CO" sz="2000" dirty="0">
                <a:latin typeface="Arial" panose="020B0604020202020204" pitchFamily="34" charset="0"/>
                <a:cs typeface="Arial" panose="020B0604020202020204" pitchFamily="34" charset="0"/>
              </a:rPr>
              <a:t>La redundancia es crítica</a:t>
            </a:r>
          </a:p>
          <a:p>
            <a:pPr marL="1143000" lvl="1" indent="-457200" fontAlgn="base"/>
            <a:endParaRPr lang="es-CO" sz="2400" b="1" dirty="0">
              <a:solidFill>
                <a:srgbClr val="0083BF"/>
              </a:solidFill>
              <a:latin typeface="Arial" panose="020B0604020202020204" pitchFamily="34" charset="0"/>
              <a:ea typeface="+mn-lt"/>
              <a:cs typeface="Arial" panose="020B0604020202020204" pitchFamily="34" charset="0"/>
            </a:endParaRPr>
          </a:p>
          <a:p>
            <a:r>
              <a:rPr lang="es-CO" sz="2400" b="1" dirty="0">
                <a:solidFill>
                  <a:srgbClr val="0083BF"/>
                </a:solidFill>
                <a:latin typeface="Arial" panose="020B0604020202020204" pitchFamily="34" charset="0"/>
                <a:ea typeface="+mn-lt"/>
                <a:cs typeface="Arial" panose="020B0604020202020204" pitchFamily="34" charset="0"/>
              </a:rPr>
              <a:t>SSA Elementos</a:t>
            </a:r>
          </a:p>
          <a:p>
            <a:pPr algn="l"/>
            <a:r>
              <a:rPr lang="es-CO" sz="2400" b="1" dirty="0">
                <a:solidFill>
                  <a:srgbClr val="0083BF"/>
                </a:solidFill>
                <a:latin typeface="Arial" panose="020B0604020202020204" pitchFamily="34" charset="0"/>
                <a:ea typeface="+mn-lt"/>
                <a:cs typeface="Arial" panose="020B0604020202020204" pitchFamily="34" charset="0"/>
              </a:rPr>
              <a:t>        </a:t>
            </a:r>
            <a:r>
              <a:rPr lang="es-CO" sz="2000" dirty="0">
                <a:latin typeface="Arial" panose="020B0604020202020204" pitchFamily="34" charset="0"/>
                <a:cs typeface="Arial" panose="020B0604020202020204" pitchFamily="34" charset="0"/>
              </a:rPr>
              <a:t>Usuarios de la vía más seguros</a:t>
            </a:r>
          </a:p>
          <a:p>
            <a:pPr algn="l"/>
            <a:r>
              <a:rPr lang="es-CO" sz="2000" dirty="0">
                <a:latin typeface="Arial" panose="020B0604020202020204" pitchFamily="34" charset="0"/>
                <a:cs typeface="Arial" panose="020B0604020202020204" pitchFamily="34" charset="0"/>
              </a:rPr>
              <a:t>          Vehículos más seguros</a:t>
            </a:r>
          </a:p>
          <a:p>
            <a:pPr algn="l"/>
            <a:r>
              <a:rPr lang="es-CO" sz="2000" dirty="0">
                <a:latin typeface="Arial" panose="020B0604020202020204" pitchFamily="34" charset="0"/>
                <a:cs typeface="Arial" panose="020B0604020202020204" pitchFamily="34" charset="0"/>
              </a:rPr>
              <a:t>          Limitaciones a la velocidad</a:t>
            </a:r>
          </a:p>
          <a:p>
            <a:pPr algn="l"/>
            <a:r>
              <a:rPr lang="es-CO" sz="2000" dirty="0">
                <a:latin typeface="Arial" panose="020B0604020202020204" pitchFamily="34" charset="0"/>
                <a:cs typeface="Arial" panose="020B0604020202020204" pitchFamily="34" charset="0"/>
              </a:rPr>
              <a:t>          Carreteras más seguras</a:t>
            </a:r>
          </a:p>
          <a:p>
            <a:pPr algn="l"/>
            <a:r>
              <a:rPr lang="es-CO" sz="2000" dirty="0">
                <a:latin typeface="Arial" panose="020B0604020202020204" pitchFamily="34" charset="0"/>
                <a:cs typeface="Arial" panose="020B0604020202020204" pitchFamily="34" charset="0"/>
              </a:rPr>
              <a:t>          Atención medica después</a:t>
            </a:r>
          </a:p>
        </p:txBody>
      </p:sp>
      <p:pic>
        <p:nvPicPr>
          <p:cNvPr id="6" name="Picture 5" descr="Diagram&#10;&#10;Description automatically generated">
            <a:extLst>
              <a:ext uri="{FF2B5EF4-FFF2-40B4-BE49-F238E27FC236}">
                <a16:creationId xmlns:a16="http://schemas.microsoft.com/office/drawing/2014/main" id="{3AFF10CC-4AE6-44CA-A7E1-E3015A95166B}"/>
              </a:ext>
            </a:extLst>
          </p:cNvPr>
          <p:cNvPicPr>
            <a:picLocks noChangeAspect="1"/>
          </p:cNvPicPr>
          <p:nvPr/>
        </p:nvPicPr>
        <p:blipFill rotWithShape="1">
          <a:blip r:embed="rId3">
            <a:extLst>
              <a:ext uri="{28A0092B-C50C-407E-A947-70E740481C1C}">
                <a14:useLocalDpi xmlns:a14="http://schemas.microsoft.com/office/drawing/2010/main" val="0"/>
              </a:ext>
            </a:extLst>
          </a:blip>
          <a:srcRect l="17794" t="13067" r="15618" b="34533"/>
          <a:stretch/>
        </p:blipFill>
        <p:spPr>
          <a:xfrm>
            <a:off x="6085490" y="1074928"/>
            <a:ext cx="5709718" cy="5814603"/>
          </a:xfrm>
          <a:prstGeom prst="rect">
            <a:avLst/>
          </a:prstGeom>
        </p:spPr>
      </p:pic>
    </p:spTree>
    <p:extLst>
      <p:ext uri="{BB962C8B-B14F-4D97-AF65-F5344CB8AC3E}">
        <p14:creationId xmlns:p14="http://schemas.microsoft.com/office/powerpoint/2010/main" val="414334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8000"/>
            </a:xfrm>
            <a:prstGeom prst="rect">
              <a:avLst/>
            </a:prstGeom>
          </p:spPr>
        </p:pic>
        <p:pic>
          <p:nvPicPr>
            <p:cNvPr id="4" name="object 4"/>
            <p:cNvPicPr/>
            <p:nvPr/>
          </p:nvPicPr>
          <p:blipFill>
            <a:blip r:embed="rId3" cstate="print"/>
            <a:stretch>
              <a:fillRect/>
            </a:stretch>
          </p:blipFill>
          <p:spPr>
            <a:xfrm>
              <a:off x="0" y="0"/>
              <a:ext cx="5486400" cy="6858000"/>
            </a:xfrm>
            <a:prstGeom prst="rect">
              <a:avLst/>
            </a:prstGeom>
          </p:spPr>
        </p:pic>
        <p:pic>
          <p:nvPicPr>
            <p:cNvPr id="5" name="object 5"/>
            <p:cNvPicPr/>
            <p:nvPr/>
          </p:nvPicPr>
          <p:blipFill>
            <a:blip r:embed="rId4" cstate="print"/>
            <a:stretch>
              <a:fillRect/>
            </a:stretch>
          </p:blipFill>
          <p:spPr>
            <a:xfrm>
              <a:off x="11471148" y="0"/>
              <a:ext cx="720851" cy="537971"/>
            </a:xfrm>
            <a:prstGeom prst="rect">
              <a:avLst/>
            </a:prstGeom>
          </p:spPr>
        </p:pic>
        <p:pic>
          <p:nvPicPr>
            <p:cNvPr id="6" name="object 6"/>
            <p:cNvPicPr/>
            <p:nvPr/>
          </p:nvPicPr>
          <p:blipFill>
            <a:blip r:embed="rId5" cstate="print"/>
            <a:stretch>
              <a:fillRect/>
            </a:stretch>
          </p:blipFill>
          <p:spPr>
            <a:xfrm>
              <a:off x="11614404" y="64008"/>
              <a:ext cx="460247" cy="426719"/>
            </a:xfrm>
            <a:prstGeom prst="rect">
              <a:avLst/>
            </a:prstGeom>
          </p:spPr>
        </p:pic>
        <p:sp>
          <p:nvSpPr>
            <p:cNvPr id="7" name="object 7"/>
            <p:cNvSpPr/>
            <p:nvPr/>
          </p:nvSpPr>
          <p:spPr>
            <a:xfrm>
              <a:off x="11551919" y="0"/>
              <a:ext cx="640080" cy="457200"/>
            </a:xfrm>
            <a:custGeom>
              <a:avLst/>
              <a:gdLst/>
              <a:ahLst/>
              <a:cxnLst/>
              <a:rect l="l" t="t" r="r" b="b"/>
              <a:pathLst>
                <a:path w="640079" h="457200">
                  <a:moveTo>
                    <a:pt x="640079" y="0"/>
                  </a:moveTo>
                  <a:lnTo>
                    <a:pt x="0" y="0"/>
                  </a:lnTo>
                  <a:lnTo>
                    <a:pt x="0" y="457200"/>
                  </a:lnTo>
                  <a:lnTo>
                    <a:pt x="640079" y="457200"/>
                  </a:lnTo>
                  <a:lnTo>
                    <a:pt x="640079" y="0"/>
                  </a:lnTo>
                  <a:close/>
                </a:path>
              </a:pathLst>
            </a:custGeom>
            <a:solidFill>
              <a:srgbClr val="0082CA"/>
            </a:solidFill>
          </p:spPr>
          <p:txBody>
            <a:bodyPr wrap="square" lIns="0" tIns="0" rIns="0" bIns="0" rtlCol="0"/>
            <a:lstStyle/>
            <a:p>
              <a:endParaRPr dirty="0"/>
            </a:p>
          </p:txBody>
        </p:sp>
      </p:grpSp>
      <p:sp>
        <p:nvSpPr>
          <p:cNvPr id="9" name="object 9"/>
          <p:cNvSpPr txBox="1">
            <a:spLocks noGrp="1"/>
          </p:cNvSpPr>
          <p:nvPr>
            <p:ph type="title"/>
          </p:nvPr>
        </p:nvSpPr>
        <p:spPr>
          <a:xfrm>
            <a:off x="381000" y="3145589"/>
            <a:ext cx="5029200" cy="843821"/>
          </a:xfrm>
          <a:prstGeom prst="rect">
            <a:avLst/>
          </a:prstGeom>
        </p:spPr>
        <p:txBody>
          <a:bodyPr vert="horz" wrap="square" lIns="0" tIns="12700" rIns="0" bIns="0" rtlCol="0">
            <a:spAutoFit/>
          </a:bodyPr>
          <a:lstStyle/>
          <a:p>
            <a:pPr marL="12700" algn="ctr">
              <a:lnSpc>
                <a:spcPct val="100000"/>
              </a:lnSpc>
              <a:spcBef>
                <a:spcPts val="100"/>
              </a:spcBef>
            </a:pPr>
            <a:r>
              <a:rPr lang="en-US" sz="5400" spc="-25" dirty="0">
                <a:solidFill>
                  <a:srgbClr val="FFFFFF"/>
                </a:solidFill>
              </a:rPr>
              <a:t>Gracias!</a:t>
            </a:r>
            <a:endParaRPr sz="5400" spc="-25" dirty="0">
              <a:solidFill>
                <a:srgbClr val="FFFFFF"/>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13107</TotalTime>
  <Words>1068</Words>
  <Application>Microsoft Office PowerPoint</Application>
  <PresentationFormat>Widescreen</PresentationFormat>
  <Paragraphs>141</Paragraphs>
  <Slides>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Roboto</vt:lpstr>
      <vt:lpstr>Segoe UI</vt:lpstr>
      <vt:lpstr>Office Theme</vt:lpstr>
      <vt:lpstr>PowerPoint Presentation</vt:lpstr>
      <vt:lpstr>Visión del Departamento de Transporte </vt:lpstr>
      <vt:lpstr>Nuestra Realidad Actual</vt:lpstr>
      <vt:lpstr>PowerPoint Presentation</vt:lpstr>
      <vt:lpstr>Los Efectos del Alcohol al Manejar </vt:lpstr>
      <vt:lpstr>Los Efectos del Manejar Bajo la Influencia de drogas</vt:lpstr>
      <vt:lpstr>Un Sistema Seguro (“Safe System Approach”)</vt:lpstr>
      <vt:lpstr>Gracias!</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Bipartisan Infrastructure Law - Uniform Procedures for State Highway Safety Grant Programs</dc:title>
  <dc:subject>Bipartisan Infrastructure Law</dc:subject>
  <dc:creator>Barbara Sauers, Amy Schick, Andrew Dentamaro, Rita Hill, and Rod Chu</dc:creator>
  <cp:lastModifiedBy>Gomez, Francisco (NHTSA)</cp:lastModifiedBy>
  <cp:revision>54</cp:revision>
  <dcterms:created xsi:type="dcterms:W3CDTF">2023-02-27T14:20:01Z</dcterms:created>
  <dcterms:modified xsi:type="dcterms:W3CDTF">2024-05-07T00:58:23Z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0x010100D7C1D6D1EFC27547BA55B127A264677B</vt:lpwstr>
  </property>
  <property fmtid="{D5CDD505-2E9C-101B-9397-08002B2CF9AE}" pid="3" name="Created">
    <vt:filetime>2023-02-15T00:00:00Z</vt:filetime>
  </property>
  <property fmtid="{D5CDD505-2E9C-101B-9397-08002B2CF9AE}" pid="4" name="Creator">
    <vt:lpwstr>Acrobat PDFMaker 22 for PowerPoint</vt:lpwstr>
  </property>
  <property fmtid="{D5CDD505-2E9C-101B-9397-08002B2CF9AE}" pid="5" name="LastSaved">
    <vt:filetime>2023-02-27T00:00:00Z</vt:filetime>
  </property>
  <property fmtid="{D5CDD505-2E9C-101B-9397-08002B2CF9AE}" pid="6" name="Producer">
    <vt:lpwstr>Adobe PDF Library 22.3.86</vt:lpwstr>
  </property>
</Properties>
</file>