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7010400" cy="9296400"/>
  <p:embeddedFontLst>
    <p:embeddedFont>
      <p:font typeface="Open Sans Bold" panose="020B0604020202020204" charset="0"/>
      <p:regular r:id="rId16"/>
    </p:embeddedFont>
    <p:embeddedFont>
      <p:font typeface="Open Sans Bold Italics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8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05436"/>
            <a:ext cx="18288000" cy="10620824"/>
          </a:xfrm>
          <a:custGeom>
            <a:avLst/>
            <a:gdLst/>
            <a:ahLst/>
            <a:cxnLst/>
            <a:rect l="l" t="t" r="r" b="b"/>
            <a:pathLst>
              <a:path w="18288000" h="10620824">
                <a:moveTo>
                  <a:pt x="0" y="0"/>
                </a:moveTo>
                <a:lnTo>
                  <a:pt x="18288000" y="0"/>
                </a:lnTo>
                <a:lnTo>
                  <a:pt x="18288000" y="10620824"/>
                </a:lnTo>
                <a:lnTo>
                  <a:pt x="0" y="10620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</a:blip>
            <a:stretch>
              <a:fillRect l="-1020" t="-36973" b="-369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7351" y="2479776"/>
            <a:ext cx="9204497" cy="5250399"/>
          </a:xfrm>
          <a:custGeom>
            <a:avLst/>
            <a:gdLst/>
            <a:ahLst/>
            <a:cxnLst/>
            <a:rect l="l" t="t" r="r" b="b"/>
            <a:pathLst>
              <a:path w="9204497" h="5250399">
                <a:moveTo>
                  <a:pt x="0" y="0"/>
                </a:moveTo>
                <a:lnTo>
                  <a:pt x="9204497" y="0"/>
                </a:lnTo>
                <a:lnTo>
                  <a:pt x="9204497" y="5250399"/>
                </a:lnTo>
                <a:lnTo>
                  <a:pt x="0" y="5250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419601" y="-205438"/>
            <a:ext cx="17389299" cy="7694885"/>
          </a:xfrm>
          <a:custGeom>
            <a:avLst/>
            <a:gdLst/>
            <a:ahLst/>
            <a:cxnLst/>
            <a:rect l="l" t="t" r="r" b="b"/>
            <a:pathLst>
              <a:path w="17592692" h="8658254">
                <a:moveTo>
                  <a:pt x="0" y="0"/>
                </a:moveTo>
                <a:lnTo>
                  <a:pt x="17592692" y="0"/>
                </a:lnTo>
                <a:lnTo>
                  <a:pt x="17592692" y="8658254"/>
                </a:lnTo>
                <a:lnTo>
                  <a:pt x="0" y="8658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 t="-3537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9190165" y="0"/>
            <a:ext cx="9495473" cy="7091839"/>
          </a:xfrm>
          <a:custGeom>
            <a:avLst/>
            <a:gdLst/>
            <a:ahLst/>
            <a:cxnLst/>
            <a:rect l="l" t="t" r="r" b="b"/>
            <a:pathLst>
              <a:path w="9495473" h="7091839">
                <a:moveTo>
                  <a:pt x="0" y="0"/>
                </a:moveTo>
                <a:lnTo>
                  <a:pt x="9495473" y="0"/>
                </a:lnTo>
                <a:lnTo>
                  <a:pt x="9495473" y="7091839"/>
                </a:lnTo>
                <a:lnTo>
                  <a:pt x="0" y="7091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</a:blip>
            <a:stretch>
              <a:fillRect l="-9251" t="-6704" r="-92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821848" y="2691142"/>
            <a:ext cx="7862482" cy="3551680"/>
          </a:xfrm>
          <a:custGeom>
            <a:avLst/>
            <a:gdLst/>
            <a:ahLst/>
            <a:cxnLst/>
            <a:rect l="l" t="t" r="r" b="b"/>
            <a:pathLst>
              <a:path w="7862482" h="3551680">
                <a:moveTo>
                  <a:pt x="0" y="0"/>
                </a:moveTo>
                <a:lnTo>
                  <a:pt x="7862482" y="0"/>
                </a:lnTo>
                <a:lnTo>
                  <a:pt x="7862482" y="3551679"/>
                </a:lnTo>
                <a:lnTo>
                  <a:pt x="0" y="35516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7358" b="-6401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5222" b="-5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64979" y="1028700"/>
            <a:ext cx="7955617" cy="5156675"/>
          </a:xfrm>
          <a:custGeom>
            <a:avLst/>
            <a:gdLst/>
            <a:ahLst/>
            <a:cxnLst/>
            <a:rect l="l" t="t" r="r" b="b"/>
            <a:pathLst>
              <a:path w="7955617" h="5156675">
                <a:moveTo>
                  <a:pt x="0" y="0"/>
                </a:moveTo>
                <a:lnTo>
                  <a:pt x="7955617" y="0"/>
                </a:lnTo>
                <a:lnTo>
                  <a:pt x="7955617" y="5156675"/>
                </a:lnTo>
                <a:lnTo>
                  <a:pt x="0" y="5156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44" t="-15548" r="-5648" b="-165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17951" y="6495197"/>
            <a:ext cx="15249674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Open Sans Bold Italics"/>
              </a:rPr>
              <a:t>ALCOHOL TOXICOLOGY LABORATORY</a:t>
            </a:r>
          </a:p>
        </p:txBody>
      </p:sp>
    </p:spTree>
  </p:cSld>
  <p:clrMapOvr>
    <a:masterClrMapping/>
  </p:clrMapOvr>
  <p:transition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907" b="-5790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0909" y="459721"/>
            <a:ext cx="965185" cy="1322146"/>
            <a:chOff x="0" y="0"/>
            <a:chExt cx="4151630" cy="5687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1630" cy="5688330"/>
            </a:xfrm>
            <a:custGeom>
              <a:avLst/>
              <a:gdLst/>
              <a:ahLst/>
              <a:cxnLst/>
              <a:rect l="l" t="t" r="r" b="b"/>
              <a:pathLst>
                <a:path w="4151630" h="5688330">
                  <a:moveTo>
                    <a:pt x="0" y="0"/>
                  </a:moveTo>
                  <a:lnTo>
                    <a:pt x="4072890" y="0"/>
                  </a:lnTo>
                  <a:lnTo>
                    <a:pt x="4151630" y="1690370"/>
                  </a:lnTo>
                  <a:lnTo>
                    <a:pt x="4010660" y="1690370"/>
                  </a:lnTo>
                  <a:cubicBezTo>
                    <a:pt x="3817620" y="1104900"/>
                    <a:pt x="3594100" y="707390"/>
                    <a:pt x="3341370" y="495300"/>
                  </a:cubicBezTo>
                  <a:cubicBezTo>
                    <a:pt x="3088640" y="284480"/>
                    <a:pt x="2710180" y="179070"/>
                    <a:pt x="2209800" y="179070"/>
                  </a:cubicBezTo>
                  <a:lnTo>
                    <a:pt x="1990090" y="179070"/>
                  </a:lnTo>
                  <a:lnTo>
                    <a:pt x="1990090" y="2819400"/>
                  </a:lnTo>
                  <a:lnTo>
                    <a:pt x="2343150" y="2819400"/>
                  </a:lnTo>
                  <a:cubicBezTo>
                    <a:pt x="2593340" y="2819400"/>
                    <a:pt x="2802890" y="2724150"/>
                    <a:pt x="2969260" y="2534920"/>
                  </a:cubicBezTo>
                  <a:cubicBezTo>
                    <a:pt x="3136900" y="2345690"/>
                    <a:pt x="3251200" y="2085340"/>
                    <a:pt x="3313430" y="1755140"/>
                  </a:cubicBezTo>
                  <a:lnTo>
                    <a:pt x="3431540" y="1755140"/>
                  </a:lnTo>
                  <a:lnTo>
                    <a:pt x="3431540" y="4160520"/>
                  </a:lnTo>
                  <a:lnTo>
                    <a:pt x="3298190" y="4160520"/>
                  </a:lnTo>
                  <a:cubicBezTo>
                    <a:pt x="3214370" y="3754120"/>
                    <a:pt x="3098800" y="3464560"/>
                    <a:pt x="2950210" y="3291840"/>
                  </a:cubicBezTo>
                  <a:cubicBezTo>
                    <a:pt x="2801620" y="3119120"/>
                    <a:pt x="2598420" y="3031490"/>
                    <a:pt x="2343150" y="3031490"/>
                  </a:cubicBezTo>
                  <a:lnTo>
                    <a:pt x="1990090" y="3031490"/>
                  </a:lnTo>
                  <a:lnTo>
                    <a:pt x="1990090" y="5509260"/>
                  </a:lnTo>
                  <a:lnTo>
                    <a:pt x="2961640" y="5509260"/>
                  </a:lnTo>
                  <a:lnTo>
                    <a:pt x="2961640" y="5688330"/>
                  </a:lnTo>
                  <a:lnTo>
                    <a:pt x="0" y="5688330"/>
                  </a:lnTo>
                  <a:lnTo>
                    <a:pt x="0" y="5509260"/>
                  </a:lnTo>
                  <a:lnTo>
                    <a:pt x="462280" y="5509260"/>
                  </a:lnTo>
                  <a:lnTo>
                    <a:pt x="462280" y="179070"/>
                  </a:lnTo>
                  <a:lnTo>
                    <a:pt x="0" y="179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E80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26843" y="1996797"/>
            <a:ext cx="466659" cy="1322146"/>
            <a:chOff x="0" y="0"/>
            <a:chExt cx="1653159" cy="46837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53159" cy="4683760"/>
            </a:xfrm>
            <a:custGeom>
              <a:avLst/>
              <a:gdLst/>
              <a:ahLst/>
              <a:cxnLst/>
              <a:rect l="l" t="t" r="r" b="b"/>
              <a:pathLst>
                <a:path w="1653159" h="4683760">
                  <a:moveTo>
                    <a:pt x="1653159" y="4683760"/>
                  </a:moveTo>
                  <a:lnTo>
                    <a:pt x="0" y="4683760"/>
                  </a:lnTo>
                  <a:cubicBezTo>
                    <a:pt x="254889" y="4628642"/>
                    <a:pt x="413258" y="4483989"/>
                    <a:pt x="413258" y="3960495"/>
                  </a:cubicBezTo>
                  <a:lnTo>
                    <a:pt x="413258" y="723265"/>
                  </a:lnTo>
                  <a:cubicBezTo>
                    <a:pt x="413258" y="199771"/>
                    <a:pt x="254889" y="55118"/>
                    <a:pt x="0" y="0"/>
                  </a:cubicBezTo>
                  <a:lnTo>
                    <a:pt x="1653159" y="0"/>
                  </a:lnTo>
                  <a:cubicBezTo>
                    <a:pt x="1398270" y="55118"/>
                    <a:pt x="1239774" y="199771"/>
                    <a:pt x="1239774" y="723265"/>
                  </a:cubicBezTo>
                  <a:lnTo>
                    <a:pt x="1239774" y="3960622"/>
                  </a:lnTo>
                  <a:cubicBezTo>
                    <a:pt x="1239774" y="4484116"/>
                    <a:pt x="1398270" y="4628642"/>
                    <a:pt x="1653159" y="4683760"/>
                  </a:cubicBezTo>
                  <a:close/>
                </a:path>
              </a:pathLst>
            </a:custGeom>
            <a:solidFill>
              <a:srgbClr val="59E80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761897" y="3538019"/>
            <a:ext cx="1014197" cy="1322146"/>
            <a:chOff x="0" y="0"/>
            <a:chExt cx="4362450" cy="56870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62450" cy="5688330"/>
            </a:xfrm>
            <a:custGeom>
              <a:avLst/>
              <a:gdLst/>
              <a:ahLst/>
              <a:cxnLst/>
              <a:rect l="l" t="t" r="r" b="b"/>
              <a:pathLst>
                <a:path w="4362450" h="5688330">
                  <a:moveTo>
                    <a:pt x="0" y="0"/>
                  </a:moveTo>
                  <a:lnTo>
                    <a:pt x="4072890" y="0"/>
                  </a:lnTo>
                  <a:lnTo>
                    <a:pt x="4151630" y="1609090"/>
                  </a:lnTo>
                  <a:lnTo>
                    <a:pt x="4010660" y="1609090"/>
                  </a:lnTo>
                  <a:cubicBezTo>
                    <a:pt x="3790950" y="1061720"/>
                    <a:pt x="3561080" y="687070"/>
                    <a:pt x="3321050" y="483870"/>
                  </a:cubicBezTo>
                  <a:cubicBezTo>
                    <a:pt x="3081020" y="280670"/>
                    <a:pt x="2727960" y="179070"/>
                    <a:pt x="2263140" y="179070"/>
                  </a:cubicBezTo>
                  <a:lnTo>
                    <a:pt x="1988820" y="179070"/>
                  </a:lnTo>
                  <a:lnTo>
                    <a:pt x="1988820" y="2689860"/>
                  </a:lnTo>
                  <a:lnTo>
                    <a:pt x="2255520" y="2689860"/>
                  </a:lnTo>
                  <a:cubicBezTo>
                    <a:pt x="2500630" y="2689860"/>
                    <a:pt x="2707640" y="2593340"/>
                    <a:pt x="2874010" y="2401570"/>
                  </a:cubicBezTo>
                  <a:cubicBezTo>
                    <a:pt x="3041650" y="2209800"/>
                    <a:pt x="3158490" y="1950720"/>
                    <a:pt x="3227070" y="1625600"/>
                  </a:cubicBezTo>
                  <a:lnTo>
                    <a:pt x="3345180" y="1625600"/>
                  </a:lnTo>
                  <a:lnTo>
                    <a:pt x="3345180" y="4030980"/>
                  </a:lnTo>
                  <a:lnTo>
                    <a:pt x="3211830" y="4030980"/>
                  </a:lnTo>
                  <a:cubicBezTo>
                    <a:pt x="3117850" y="3624580"/>
                    <a:pt x="2990850" y="3335020"/>
                    <a:pt x="2832100" y="3162300"/>
                  </a:cubicBezTo>
                  <a:cubicBezTo>
                    <a:pt x="2673350" y="2989580"/>
                    <a:pt x="2454910" y="2901950"/>
                    <a:pt x="2178050" y="2901950"/>
                  </a:cubicBezTo>
                  <a:lnTo>
                    <a:pt x="1990090" y="2901950"/>
                  </a:lnTo>
                  <a:lnTo>
                    <a:pt x="1990090" y="5509260"/>
                  </a:lnTo>
                  <a:lnTo>
                    <a:pt x="2287270" y="5509260"/>
                  </a:lnTo>
                  <a:cubicBezTo>
                    <a:pt x="2767330" y="5509260"/>
                    <a:pt x="3176270" y="5360670"/>
                    <a:pt x="3512820" y="5062220"/>
                  </a:cubicBezTo>
                  <a:cubicBezTo>
                    <a:pt x="3849370" y="4765040"/>
                    <a:pt x="4080510" y="4382770"/>
                    <a:pt x="4206240" y="3916680"/>
                  </a:cubicBezTo>
                  <a:lnTo>
                    <a:pt x="4362450" y="3916680"/>
                  </a:lnTo>
                  <a:lnTo>
                    <a:pt x="4300220" y="5688330"/>
                  </a:lnTo>
                  <a:lnTo>
                    <a:pt x="0" y="5688330"/>
                  </a:lnTo>
                  <a:lnTo>
                    <a:pt x="0" y="5509260"/>
                  </a:lnTo>
                  <a:lnTo>
                    <a:pt x="462280" y="5509260"/>
                  </a:lnTo>
                  <a:lnTo>
                    <a:pt x="462280" y="179070"/>
                  </a:lnTo>
                  <a:lnTo>
                    <a:pt x="0" y="179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E80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810909" y="5079240"/>
            <a:ext cx="900446" cy="1322146"/>
            <a:chOff x="0" y="0"/>
            <a:chExt cx="3283712" cy="4821555"/>
          </a:xfrm>
        </p:grpSpPr>
        <p:sp>
          <p:nvSpPr>
            <p:cNvPr id="10" name="Freeform 10"/>
            <p:cNvSpPr/>
            <p:nvPr/>
          </p:nvSpPr>
          <p:spPr>
            <a:xfrm>
              <a:off x="-121539" y="0"/>
              <a:ext cx="3595497" cy="4821555"/>
            </a:xfrm>
            <a:custGeom>
              <a:avLst/>
              <a:gdLst/>
              <a:ahLst/>
              <a:cxnLst/>
              <a:rect l="l" t="t" r="r" b="b"/>
              <a:pathLst>
                <a:path w="3595497" h="4821555">
                  <a:moveTo>
                    <a:pt x="1901063" y="4821555"/>
                  </a:moveTo>
                  <a:cubicBezTo>
                    <a:pt x="874776" y="4821555"/>
                    <a:pt x="833374" y="4242943"/>
                    <a:pt x="261747" y="4752721"/>
                  </a:cubicBezTo>
                  <a:lnTo>
                    <a:pt x="123952" y="3347593"/>
                  </a:lnTo>
                  <a:cubicBezTo>
                    <a:pt x="640588" y="3877945"/>
                    <a:pt x="950468" y="4546092"/>
                    <a:pt x="1901063" y="4546092"/>
                  </a:cubicBezTo>
                  <a:cubicBezTo>
                    <a:pt x="3023743" y="4546092"/>
                    <a:pt x="2941193" y="3140964"/>
                    <a:pt x="1673733" y="2762123"/>
                  </a:cubicBezTo>
                  <a:cubicBezTo>
                    <a:pt x="537210" y="2424557"/>
                    <a:pt x="0" y="2018157"/>
                    <a:pt x="144653" y="1074547"/>
                  </a:cubicBezTo>
                  <a:cubicBezTo>
                    <a:pt x="248031" y="385699"/>
                    <a:pt x="929894" y="0"/>
                    <a:pt x="1611757" y="0"/>
                  </a:cubicBezTo>
                  <a:cubicBezTo>
                    <a:pt x="2383155" y="0"/>
                    <a:pt x="2782697" y="599313"/>
                    <a:pt x="3168396" y="68834"/>
                  </a:cubicBezTo>
                  <a:lnTo>
                    <a:pt x="3306191" y="1494663"/>
                  </a:lnTo>
                  <a:cubicBezTo>
                    <a:pt x="3030728" y="971169"/>
                    <a:pt x="2472817" y="385699"/>
                    <a:pt x="1976882" y="303022"/>
                  </a:cubicBezTo>
                  <a:cubicBezTo>
                    <a:pt x="792099" y="110236"/>
                    <a:pt x="564769" y="1536065"/>
                    <a:pt x="1673733" y="1866646"/>
                  </a:cubicBezTo>
                  <a:cubicBezTo>
                    <a:pt x="2651887" y="2155952"/>
                    <a:pt x="3209798" y="2458974"/>
                    <a:pt x="3347466" y="3016885"/>
                  </a:cubicBezTo>
                  <a:cubicBezTo>
                    <a:pt x="3595497" y="4029456"/>
                    <a:pt x="3030728" y="4821555"/>
                    <a:pt x="1901063" y="4821555"/>
                  </a:cubicBezTo>
                  <a:close/>
                </a:path>
              </a:pathLst>
            </a:custGeom>
            <a:solidFill>
              <a:srgbClr val="59E80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44755" y="6620461"/>
            <a:ext cx="1032753" cy="1229311"/>
            <a:chOff x="0" y="0"/>
            <a:chExt cx="4777740" cy="56870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79010" cy="5687060"/>
            </a:xfrm>
            <a:custGeom>
              <a:avLst/>
              <a:gdLst/>
              <a:ahLst/>
              <a:cxnLst/>
              <a:rect l="l" t="t" r="r" b="b"/>
              <a:pathLst>
                <a:path w="4779010" h="5687060">
                  <a:moveTo>
                    <a:pt x="4700270" y="0"/>
                  </a:moveTo>
                  <a:lnTo>
                    <a:pt x="4779010" y="2039620"/>
                  </a:lnTo>
                  <a:lnTo>
                    <a:pt x="4630420" y="2039620"/>
                  </a:lnTo>
                  <a:cubicBezTo>
                    <a:pt x="4400550" y="1319530"/>
                    <a:pt x="4197350" y="828040"/>
                    <a:pt x="4019550" y="565150"/>
                  </a:cubicBezTo>
                  <a:cubicBezTo>
                    <a:pt x="3841750" y="302260"/>
                    <a:pt x="3586480" y="171450"/>
                    <a:pt x="3252470" y="171450"/>
                  </a:cubicBezTo>
                  <a:lnTo>
                    <a:pt x="3158490" y="171450"/>
                  </a:lnTo>
                  <a:lnTo>
                    <a:pt x="3158490" y="5516880"/>
                  </a:lnTo>
                  <a:lnTo>
                    <a:pt x="3822700" y="5516880"/>
                  </a:lnTo>
                  <a:lnTo>
                    <a:pt x="3822700" y="5687060"/>
                  </a:lnTo>
                  <a:lnTo>
                    <a:pt x="963930" y="5687060"/>
                  </a:lnTo>
                  <a:lnTo>
                    <a:pt x="963930" y="5516880"/>
                  </a:lnTo>
                  <a:lnTo>
                    <a:pt x="1629410" y="5516880"/>
                  </a:lnTo>
                  <a:lnTo>
                    <a:pt x="1629410" y="170180"/>
                  </a:lnTo>
                  <a:lnTo>
                    <a:pt x="1527810" y="170180"/>
                  </a:lnTo>
                  <a:cubicBezTo>
                    <a:pt x="1193800" y="170180"/>
                    <a:pt x="934720" y="307340"/>
                    <a:pt x="751840" y="580390"/>
                  </a:cubicBezTo>
                  <a:cubicBezTo>
                    <a:pt x="568960" y="854710"/>
                    <a:pt x="368300" y="1341120"/>
                    <a:pt x="148590" y="2039620"/>
                  </a:cubicBezTo>
                  <a:lnTo>
                    <a:pt x="0" y="2039620"/>
                  </a:lnTo>
                  <a:lnTo>
                    <a:pt x="78740" y="0"/>
                  </a:lnTo>
                  <a:lnTo>
                    <a:pt x="4700270" y="0"/>
                  </a:lnTo>
                  <a:close/>
                </a:path>
              </a:pathLst>
            </a:custGeom>
            <a:solidFill>
              <a:srgbClr val="59E80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631168" y="8068848"/>
            <a:ext cx="1144926" cy="1229311"/>
            <a:chOff x="0" y="0"/>
            <a:chExt cx="5341620" cy="57353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42890" cy="5736590"/>
            </a:xfrm>
            <a:custGeom>
              <a:avLst/>
              <a:gdLst/>
              <a:ahLst/>
              <a:cxnLst/>
              <a:rect l="l" t="t" r="r" b="b"/>
              <a:pathLst>
                <a:path w="5342890" h="5736590">
                  <a:moveTo>
                    <a:pt x="3336290" y="5581650"/>
                  </a:moveTo>
                  <a:lnTo>
                    <a:pt x="2764790" y="3826510"/>
                  </a:lnTo>
                  <a:lnTo>
                    <a:pt x="1214120" y="3826510"/>
                  </a:lnTo>
                  <a:lnTo>
                    <a:pt x="610870" y="5581650"/>
                  </a:lnTo>
                  <a:lnTo>
                    <a:pt x="1198880" y="5581650"/>
                  </a:lnTo>
                  <a:lnTo>
                    <a:pt x="1198880" y="5736590"/>
                  </a:lnTo>
                  <a:lnTo>
                    <a:pt x="0" y="5736590"/>
                  </a:lnTo>
                  <a:lnTo>
                    <a:pt x="0" y="5581650"/>
                  </a:lnTo>
                  <a:lnTo>
                    <a:pt x="368300" y="5581650"/>
                  </a:lnTo>
                  <a:lnTo>
                    <a:pt x="2366010" y="0"/>
                  </a:lnTo>
                  <a:lnTo>
                    <a:pt x="3008630" y="0"/>
                  </a:lnTo>
                  <a:lnTo>
                    <a:pt x="4982210" y="5581650"/>
                  </a:lnTo>
                  <a:lnTo>
                    <a:pt x="5342890" y="5581650"/>
                  </a:lnTo>
                  <a:lnTo>
                    <a:pt x="5342890" y="5736590"/>
                  </a:lnTo>
                  <a:lnTo>
                    <a:pt x="2781300" y="5736590"/>
                  </a:lnTo>
                  <a:lnTo>
                    <a:pt x="2781300" y="5581650"/>
                  </a:lnTo>
                  <a:lnTo>
                    <a:pt x="3336290" y="5581650"/>
                  </a:lnTo>
                  <a:close/>
                  <a:moveTo>
                    <a:pt x="2020570" y="1518920"/>
                  </a:moveTo>
                  <a:lnTo>
                    <a:pt x="1283970" y="3647440"/>
                  </a:lnTo>
                  <a:lnTo>
                    <a:pt x="2701290" y="3647440"/>
                  </a:lnTo>
                  <a:lnTo>
                    <a:pt x="2020570" y="1518920"/>
                  </a:lnTo>
                  <a:close/>
                </a:path>
              </a:pathLst>
            </a:custGeom>
            <a:solidFill>
              <a:srgbClr val="59E80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159628" y="307321"/>
            <a:ext cx="6989713" cy="1408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1"/>
              </a:lnSpc>
            </a:pPr>
            <a:r>
              <a:rPr lang="en-US" sz="8279">
                <a:solidFill>
                  <a:srgbClr val="FFFFFF"/>
                </a:solidFill>
                <a:latin typeface="Open Sans Bold Italics"/>
              </a:rPr>
              <a:t>ACILITADORES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41273" y="1844397"/>
            <a:ext cx="6392763" cy="13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dirty="0">
                <a:solidFill>
                  <a:srgbClr val="FFFFFF"/>
                </a:solidFill>
                <a:latin typeface="Open Sans Bold Italics"/>
              </a:rPr>
              <a:t>NSTRUCTORE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93502" y="4894939"/>
            <a:ext cx="5884457" cy="1401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dirty="0">
                <a:solidFill>
                  <a:srgbClr val="FFFFFF"/>
                </a:solidFill>
                <a:latin typeface="Open Sans Bold Italics"/>
              </a:rPr>
              <a:t>EGURIDA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78748" y="3369668"/>
            <a:ext cx="5930503" cy="140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dirty="0">
                <a:solidFill>
                  <a:srgbClr val="FFFFFF"/>
                </a:solidFill>
                <a:latin typeface="Open Sans Bold Italics"/>
              </a:rPr>
              <a:t>DUCADORES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16464" y="6400702"/>
            <a:ext cx="4273897" cy="140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dirty="0">
                <a:solidFill>
                  <a:srgbClr val="FFFFFF"/>
                </a:solidFill>
                <a:latin typeface="Open Sans Bold Italics"/>
              </a:rPr>
              <a:t>RÁNSITO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116538" y="7849773"/>
            <a:ext cx="3965674" cy="140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FFFFFF"/>
                </a:solidFill>
                <a:latin typeface="Open Sans Bold Italics"/>
              </a:rPr>
              <a:t>LCOHOL</a:t>
            </a:r>
          </a:p>
        </p:txBody>
      </p:sp>
    </p:spTree>
  </p:cSld>
  <p:clrMapOvr>
    <a:masterClrMapping/>
  </p:clrMapOvr>
  <p:transition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669042"/>
            <a:ext cx="18288000" cy="10495630"/>
          </a:xfrm>
          <a:custGeom>
            <a:avLst/>
            <a:gdLst/>
            <a:ahLst/>
            <a:cxnLst/>
            <a:rect l="l" t="t" r="r" b="b"/>
            <a:pathLst>
              <a:path w="18288000" h="10495630">
                <a:moveTo>
                  <a:pt x="0" y="0"/>
                </a:moveTo>
                <a:lnTo>
                  <a:pt x="18288000" y="0"/>
                </a:lnTo>
                <a:lnTo>
                  <a:pt x="18288000" y="10495631"/>
                </a:lnTo>
                <a:lnTo>
                  <a:pt x="0" y="10495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-24250" r="-3041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72538" y="5165467"/>
            <a:ext cx="3114229" cy="4092833"/>
          </a:xfrm>
          <a:custGeom>
            <a:avLst/>
            <a:gdLst/>
            <a:ahLst/>
            <a:cxnLst/>
            <a:rect l="l" t="t" r="r" b="b"/>
            <a:pathLst>
              <a:path w="3114229" h="4092833">
                <a:moveTo>
                  <a:pt x="0" y="0"/>
                </a:moveTo>
                <a:lnTo>
                  <a:pt x="3114229" y="0"/>
                </a:lnTo>
                <a:lnTo>
                  <a:pt x="3114229" y="4092833"/>
                </a:lnTo>
                <a:lnTo>
                  <a:pt x="0" y="40928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201" t="-14116" r="-57716" b="-86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874445"/>
            <a:ext cx="5001906" cy="3334604"/>
          </a:xfrm>
          <a:custGeom>
            <a:avLst/>
            <a:gdLst/>
            <a:ahLst/>
            <a:cxnLst/>
            <a:rect l="l" t="t" r="r" b="b"/>
            <a:pathLst>
              <a:path w="5001906" h="3334604">
                <a:moveTo>
                  <a:pt x="0" y="0"/>
                </a:moveTo>
                <a:lnTo>
                  <a:pt x="5001906" y="0"/>
                </a:lnTo>
                <a:lnTo>
                  <a:pt x="5001906" y="3334603"/>
                </a:lnTo>
                <a:lnTo>
                  <a:pt x="0" y="3334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030606" y="2408397"/>
            <a:ext cx="11540069" cy="1193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Open Sans Bold Italics"/>
              </a:rPr>
              <a:t>Universidad de Puerto Rico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83996" y="6307872"/>
            <a:ext cx="10521680" cy="1285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66"/>
              </a:lnSpc>
            </a:pPr>
            <a:r>
              <a:rPr lang="en-US" sz="7476">
                <a:solidFill>
                  <a:srgbClr val="000000"/>
                </a:solidFill>
                <a:latin typeface="Open Sans Bold Italics"/>
              </a:rPr>
              <a:t>Universidad Politécnica</a:t>
            </a:r>
          </a:p>
        </p:txBody>
      </p:sp>
    </p:spTree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7946" y="5143500"/>
            <a:ext cx="4415593" cy="4502173"/>
          </a:xfrm>
          <a:custGeom>
            <a:avLst/>
            <a:gdLst/>
            <a:ahLst/>
            <a:cxnLst/>
            <a:rect l="l" t="t" r="r" b="b"/>
            <a:pathLst>
              <a:path w="4415593" h="4502173">
                <a:moveTo>
                  <a:pt x="0" y="0"/>
                </a:moveTo>
                <a:lnTo>
                  <a:pt x="4415593" y="0"/>
                </a:lnTo>
                <a:lnTo>
                  <a:pt x="4415593" y="4502173"/>
                </a:lnTo>
                <a:lnTo>
                  <a:pt x="0" y="4502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49969" y="1028700"/>
            <a:ext cx="4938145" cy="2633270"/>
          </a:xfrm>
          <a:custGeom>
            <a:avLst/>
            <a:gdLst/>
            <a:ahLst/>
            <a:cxnLst/>
            <a:rect l="l" t="t" r="r" b="b"/>
            <a:pathLst>
              <a:path w="4938145" h="2633270">
                <a:moveTo>
                  <a:pt x="0" y="0"/>
                </a:moveTo>
                <a:lnTo>
                  <a:pt x="4938145" y="0"/>
                </a:lnTo>
                <a:lnTo>
                  <a:pt x="4938145" y="2633270"/>
                </a:lnTo>
                <a:lnTo>
                  <a:pt x="0" y="2633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507" b="-410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553199" y="1599418"/>
            <a:ext cx="10579309" cy="2441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dirty="0">
                <a:solidFill>
                  <a:srgbClr val="000000"/>
                </a:solidFill>
                <a:latin typeface="Open Sans Bold Italics"/>
              </a:rPr>
              <a:t>Pontificia Universidad Católica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15885" y="6721487"/>
            <a:ext cx="11206907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Open Sans Bold Italics"/>
              </a:rPr>
              <a:t>Hogar Crea de Puerto Rico </a:t>
            </a:r>
          </a:p>
        </p:txBody>
      </p:sp>
    </p:spTree>
  </p:cSld>
  <p:clrMapOvr>
    <a:masterClrMapping/>
  </p:clrMapOvr>
  <p:transition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9951" y="419281"/>
            <a:ext cx="15688097" cy="8662291"/>
          </a:xfrm>
          <a:custGeom>
            <a:avLst/>
            <a:gdLst/>
            <a:ahLst/>
            <a:cxnLst/>
            <a:rect l="l" t="t" r="r" b="b"/>
            <a:pathLst>
              <a:path w="15688097" h="8662291">
                <a:moveTo>
                  <a:pt x="0" y="0"/>
                </a:moveTo>
                <a:lnTo>
                  <a:pt x="15688098" y="0"/>
                </a:lnTo>
                <a:lnTo>
                  <a:pt x="15688098" y="8662290"/>
                </a:lnTo>
                <a:lnTo>
                  <a:pt x="0" y="8662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01000" y="-1485900"/>
            <a:ext cx="28844038" cy="15646287"/>
          </a:xfrm>
          <a:custGeom>
            <a:avLst/>
            <a:gdLst/>
            <a:ahLst/>
            <a:cxnLst/>
            <a:rect l="l" t="t" r="r" b="b"/>
            <a:pathLst>
              <a:path w="28844038" h="15646287">
                <a:moveTo>
                  <a:pt x="0" y="0"/>
                </a:moveTo>
                <a:lnTo>
                  <a:pt x="28844038" y="0"/>
                </a:lnTo>
                <a:lnTo>
                  <a:pt x="28844038" y="15646287"/>
                </a:lnTo>
                <a:lnTo>
                  <a:pt x="0" y="15646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75" t="-1025" r="-5683" b="-1579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849221" y="2088941"/>
            <a:ext cx="14589557" cy="461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8"/>
              </a:lnSpc>
              <a:spcBef>
                <a:spcPct val="0"/>
              </a:spcBef>
            </a:pP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Prevenir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y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reducir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muertos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,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heridos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y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daños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a la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propiedad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causados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por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los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choques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de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tránsito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,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estableciendo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campañas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y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programas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educativos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que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orienten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sobre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la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importancia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de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cumplir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con las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leyes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y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reglamentos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de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seguridad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en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el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tránsito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, para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beneficio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de la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ciudadanía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 </a:t>
            </a:r>
            <a:r>
              <a:rPr lang="en-US" sz="4370" dirty="0" err="1">
                <a:solidFill>
                  <a:srgbClr val="FFFFFF"/>
                </a:solidFill>
                <a:latin typeface="Open Sans Bold Italics"/>
              </a:rPr>
              <a:t>puertorriqueña</a:t>
            </a:r>
            <a:r>
              <a:rPr lang="en-US" sz="4370" dirty="0">
                <a:solidFill>
                  <a:srgbClr val="FFFFFF"/>
                </a:solidFill>
                <a:latin typeface="Open Sans Bold Italics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86659" y="578956"/>
            <a:ext cx="4260039" cy="160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94"/>
              </a:lnSpc>
            </a:pPr>
            <a:r>
              <a:rPr lang="en-US" sz="9353" dirty="0" err="1">
                <a:solidFill>
                  <a:srgbClr val="FFFFFF"/>
                </a:solidFill>
                <a:latin typeface="Open Sans Bold"/>
              </a:rPr>
              <a:t>Misión</a:t>
            </a:r>
            <a:r>
              <a:rPr lang="en-US" sz="9353" dirty="0">
                <a:solidFill>
                  <a:srgbClr val="FFFFFF"/>
                </a:solidFill>
                <a:latin typeface="Open Sans Bold"/>
              </a:rPr>
              <a:t> </a:t>
            </a:r>
          </a:p>
        </p:txBody>
      </p:sp>
    </p:spTree>
  </p:cSld>
  <p:clrMapOvr>
    <a:masterClrMapping/>
  </p:clrMapOvr>
  <p:transition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56339" y="-1475554"/>
            <a:ext cx="28844038" cy="15646287"/>
          </a:xfrm>
          <a:custGeom>
            <a:avLst/>
            <a:gdLst/>
            <a:ahLst/>
            <a:cxnLst/>
            <a:rect l="l" t="t" r="r" b="b"/>
            <a:pathLst>
              <a:path w="28844038" h="15646287">
                <a:moveTo>
                  <a:pt x="0" y="0"/>
                </a:moveTo>
                <a:lnTo>
                  <a:pt x="28844038" y="0"/>
                </a:lnTo>
                <a:lnTo>
                  <a:pt x="28844038" y="15646287"/>
                </a:lnTo>
                <a:lnTo>
                  <a:pt x="0" y="15646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75" t="-1025" r="-5683" b="-1579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181797" y="2516608"/>
            <a:ext cx="16775952" cy="3158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3"/>
              </a:lnSpc>
              <a:spcBef>
                <a:spcPct val="0"/>
              </a:spcBef>
            </a:pPr>
            <a:r>
              <a:rPr lang="en-US" sz="6045">
                <a:solidFill>
                  <a:srgbClr val="FFFFFF"/>
                </a:solidFill>
                <a:latin typeface="Open Sans Bold Italics"/>
              </a:rPr>
              <a:t>Ofrecer servicio de calidad dirigidos a promover la seguridad en el tránsito y la prevención de choques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42882" y="709104"/>
            <a:ext cx="3602236" cy="1600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90"/>
              </a:lnSpc>
            </a:pPr>
            <a:r>
              <a:rPr lang="en-US" sz="9350">
                <a:solidFill>
                  <a:srgbClr val="FFFFFF"/>
                </a:solidFill>
                <a:latin typeface="Open Sans Bold"/>
              </a:rPr>
              <a:t>Visión</a:t>
            </a:r>
          </a:p>
        </p:txBody>
      </p:sp>
    </p:spTree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5880" y="1195952"/>
            <a:ext cx="17477663" cy="7895097"/>
          </a:xfrm>
          <a:custGeom>
            <a:avLst/>
            <a:gdLst/>
            <a:ahLst/>
            <a:cxnLst/>
            <a:rect l="l" t="t" r="r" b="b"/>
            <a:pathLst>
              <a:path w="17477663" h="7895097">
                <a:moveTo>
                  <a:pt x="0" y="0"/>
                </a:moveTo>
                <a:lnTo>
                  <a:pt x="17477663" y="0"/>
                </a:lnTo>
                <a:lnTo>
                  <a:pt x="17477663" y="7895096"/>
                </a:lnTo>
                <a:lnTo>
                  <a:pt x="0" y="7895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 t="-57358" b="-640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48668" y="2435484"/>
            <a:ext cx="16510632" cy="4281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5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Open Sans Bold Italics"/>
              </a:rPr>
              <a:t>La Comisión para la Seguridad en el Tránsito recibe fondos de la </a:t>
            </a:r>
            <a:r>
              <a:rPr lang="en-US" sz="5000">
                <a:solidFill>
                  <a:srgbClr val="0F09FE"/>
                </a:solidFill>
                <a:latin typeface="Open Sans Bold Italics"/>
              </a:rPr>
              <a:t>NHTSA</a:t>
            </a:r>
            <a:r>
              <a:rPr lang="en-US" sz="5000">
                <a:solidFill>
                  <a:srgbClr val="000000"/>
                </a:solidFill>
                <a:latin typeface="Open Sans Bold Italics"/>
              </a:rPr>
              <a:t> para el programa de Conducir Bajo la Influencia de alcohol(Impaired Driving Program) a través de los siguientes fondos:</a:t>
            </a:r>
          </a:p>
        </p:txBody>
      </p:sp>
    </p:spTree>
  </p:cSld>
  <p:clrMapOvr>
    <a:masterClrMapping/>
  </p:clrMapOvr>
  <p:transition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356888"/>
            <a:ext cx="16979096" cy="7112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75"/>
              </a:lnSpc>
              <a:spcBef>
                <a:spcPct val="0"/>
              </a:spcBef>
            </a:pPr>
            <a:r>
              <a:rPr lang="en-US" sz="3910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3910" dirty="0" err="1">
                <a:solidFill>
                  <a:srgbClr val="131314"/>
                </a:solidFill>
                <a:latin typeface="Open Sans Bold Italics"/>
              </a:rPr>
              <a:t>Criterio</a:t>
            </a:r>
            <a:r>
              <a:rPr lang="en-US" sz="3910" dirty="0">
                <a:solidFill>
                  <a:srgbClr val="131314"/>
                </a:solidFill>
                <a:latin typeface="Open Sans Bold Italics"/>
              </a:rPr>
              <a:t> del Estado: High-range State</a:t>
            </a:r>
          </a:p>
          <a:p>
            <a:pPr algn="just">
              <a:lnSpc>
                <a:spcPts val="5615"/>
              </a:lnSpc>
              <a:spcBef>
                <a:spcPct val="0"/>
              </a:spcBef>
            </a:pPr>
            <a:r>
              <a:rPr lang="en-US" sz="4010" u="sng" dirty="0" err="1">
                <a:solidFill>
                  <a:srgbClr val="131314"/>
                </a:solidFill>
                <a:latin typeface="Open Sans Bold Italics"/>
              </a:rPr>
              <a:t>Propósito</a:t>
            </a:r>
            <a:r>
              <a:rPr lang="en-US" sz="4010" u="sng" dirty="0">
                <a:solidFill>
                  <a:srgbClr val="131314"/>
                </a:solidFill>
                <a:latin typeface="Open Sans Bold Italics"/>
              </a:rPr>
              <a:t>: 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Esta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sección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establece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criterios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, de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acuerdo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con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el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Título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23 del Código de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los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Estados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Unidos,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Sección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405(d), para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otorgar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subvenciones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a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los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Estados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que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adopten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e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implementen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programas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efectivos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para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reducir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los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problemas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de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seguridad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vial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resultantes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de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individuos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que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conducen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vehículos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motorizados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bajo la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influencia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de alcohol,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drogas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o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una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combinación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de alcohol y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drogas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; que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promulguen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leyes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de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bloqueo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de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encendido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por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alcohol (alcohol-ignition interlock); o que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implementen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programas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de </a:t>
            </a:r>
            <a:r>
              <a:rPr lang="en-US" sz="4010" dirty="0" err="1">
                <a:solidFill>
                  <a:srgbClr val="131314"/>
                </a:solidFill>
                <a:latin typeface="Open Sans Bold Italics"/>
              </a:rPr>
              <a:t>sobriedad</a:t>
            </a:r>
            <a:r>
              <a:rPr lang="en-US" sz="4010" dirty="0">
                <a:solidFill>
                  <a:srgbClr val="131314"/>
                </a:solidFill>
                <a:latin typeface="Open Sans Bold Italics"/>
              </a:rPr>
              <a:t> 24/7.</a:t>
            </a:r>
          </a:p>
          <a:p>
            <a:pPr algn="ctr">
              <a:lnSpc>
                <a:spcPts val="5475"/>
              </a:lnSpc>
              <a:spcBef>
                <a:spcPct val="0"/>
              </a:spcBef>
            </a:pPr>
            <a:endParaRPr lang="en-US" sz="4010" dirty="0">
              <a:solidFill>
                <a:srgbClr val="131314"/>
              </a:solidFill>
              <a:latin typeface="Open Sans Bold Itali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816876" y="-76200"/>
            <a:ext cx="13477466" cy="8917239"/>
          </a:xfrm>
          <a:custGeom>
            <a:avLst/>
            <a:gdLst/>
            <a:ahLst/>
            <a:cxnLst/>
            <a:rect l="l" t="t" r="r" b="b"/>
            <a:pathLst>
              <a:path w="13477466" h="8712524">
                <a:moveTo>
                  <a:pt x="13477466" y="0"/>
                </a:moveTo>
                <a:lnTo>
                  <a:pt x="0" y="0"/>
                </a:lnTo>
                <a:lnTo>
                  <a:pt x="0" y="8712524"/>
                </a:lnTo>
                <a:lnTo>
                  <a:pt x="13477466" y="8712524"/>
                </a:lnTo>
                <a:lnTo>
                  <a:pt x="13477466" y="0"/>
                </a:lnTo>
                <a:close/>
              </a:path>
            </a:pathLst>
          </a:custGeom>
          <a:blipFill>
            <a:blip r:embed="rId3"/>
            <a:stretch>
              <a:fillRect l="-2925" t="-22806" r="-292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3621277" y="856209"/>
            <a:ext cx="6679767" cy="1781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3357" dirty="0">
                <a:solidFill>
                  <a:srgbClr val="FFFFFF"/>
                </a:solidFill>
                <a:latin typeface="Open Sans Bold Italics"/>
                <a:ea typeface="Open Sans Bold Italics"/>
                <a:sym typeface="Open Sans Bold Italics"/>
              </a:rPr>
              <a:t> 23 CFR § 1300.23 - Impaired Driving Countermeasures Grants (405d)</a:t>
            </a:r>
          </a:p>
        </p:txBody>
      </p:sp>
    </p:spTree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53904" y="0"/>
            <a:ext cx="17088375" cy="9402609"/>
          </a:xfrm>
          <a:custGeom>
            <a:avLst/>
            <a:gdLst/>
            <a:ahLst/>
            <a:cxnLst/>
            <a:rect l="l" t="t" r="r" b="b"/>
            <a:pathLst>
              <a:path w="17088375" h="9402609">
                <a:moveTo>
                  <a:pt x="0" y="0"/>
                </a:moveTo>
                <a:lnTo>
                  <a:pt x="17088375" y="0"/>
                </a:lnTo>
                <a:lnTo>
                  <a:pt x="17088375" y="9402609"/>
                </a:lnTo>
                <a:lnTo>
                  <a:pt x="0" y="9402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436" r="-2842" b="-107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029200" y="114300"/>
            <a:ext cx="9067800" cy="1880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55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4955"/>
              </a:lnSpc>
              <a:spcBef>
                <a:spcPct val="0"/>
              </a:spcBef>
            </a:pPr>
            <a:endParaRPr lang="en-US" sz="3539" dirty="0">
              <a:solidFill>
                <a:srgbClr val="FFFFFF"/>
              </a:solidFill>
              <a:latin typeface="Open Sans Bold Italics"/>
              <a:sym typeface="Open Sans Bold Italics"/>
            </a:endParaRPr>
          </a:p>
          <a:p>
            <a:pPr algn="ctr">
              <a:lnSpc>
                <a:spcPts val="4955"/>
              </a:lnSpc>
              <a:spcBef>
                <a:spcPct val="0"/>
              </a:spcBef>
            </a:pPr>
            <a:r>
              <a:rPr lang="en-US" sz="3539" dirty="0">
                <a:solidFill>
                  <a:srgbClr val="FFFFFF"/>
                </a:solidFill>
                <a:latin typeface="Open Sans Bold Italics"/>
                <a:sym typeface="Open Sans Bold Italics"/>
              </a:rPr>
              <a:t> Section 154 and 164 Penalty Splits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5648" y="4021446"/>
            <a:ext cx="16932447" cy="550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2"/>
              </a:lnSpc>
              <a:spcBef>
                <a:spcPct val="0"/>
              </a:spcBef>
            </a:pPr>
            <a:r>
              <a:rPr lang="en-US" sz="4458" u="sng" dirty="0" err="1">
                <a:solidFill>
                  <a:srgbClr val="000000"/>
                </a:solidFill>
                <a:latin typeface="Open Sans Bold Italics"/>
              </a:rPr>
              <a:t>Propósito</a:t>
            </a:r>
            <a:r>
              <a:rPr lang="en-US" sz="4458" u="sng" dirty="0">
                <a:solidFill>
                  <a:srgbClr val="000000"/>
                </a:solidFill>
                <a:latin typeface="Open Sans Bold Italics"/>
              </a:rPr>
              <a:t>: 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Esta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disposición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fomenta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que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los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estados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promulguen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una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ley de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contenedores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abiertos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.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Aunque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originalmente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era un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programa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de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transferencia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, la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legislación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posterior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modificó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las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disposiciones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de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penalización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que se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aplican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a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los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estados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incumplidores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.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Según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la ley,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el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incumplimiento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resulta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en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la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reserva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de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los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fondos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en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lugar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de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una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transferencia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inmediata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a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otros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 </a:t>
            </a:r>
            <a:r>
              <a:rPr lang="en-US" sz="4458" dirty="0" err="1">
                <a:solidFill>
                  <a:srgbClr val="000000"/>
                </a:solidFill>
                <a:latin typeface="Open Sans Bold Italics"/>
              </a:rPr>
              <a:t>programas</a:t>
            </a:r>
            <a:r>
              <a:rPr lang="en-US" sz="4458" dirty="0">
                <a:solidFill>
                  <a:srgbClr val="000000"/>
                </a:solidFill>
                <a:latin typeface="Open Sans Bold Italics"/>
              </a:rPr>
              <a:t>.</a:t>
            </a:r>
          </a:p>
        </p:txBody>
      </p:sp>
    </p:spTree>
  </p:cSld>
  <p:clrMapOvr>
    <a:masterClrMapping/>
  </p:clrMapOvr>
  <p:transition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32527" y="1471300"/>
            <a:ext cx="4788525" cy="2448133"/>
          </a:xfrm>
          <a:custGeom>
            <a:avLst/>
            <a:gdLst/>
            <a:ahLst/>
            <a:cxnLst/>
            <a:rect l="l" t="t" r="r" b="b"/>
            <a:pathLst>
              <a:path w="4788525" h="2448133">
                <a:moveTo>
                  <a:pt x="0" y="0"/>
                </a:moveTo>
                <a:lnTo>
                  <a:pt x="4788525" y="0"/>
                </a:lnTo>
                <a:lnTo>
                  <a:pt x="4788525" y="2448133"/>
                </a:lnTo>
                <a:lnTo>
                  <a:pt x="0" y="2448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720074" y="1471300"/>
            <a:ext cx="4788525" cy="2448133"/>
          </a:xfrm>
          <a:custGeom>
            <a:avLst/>
            <a:gdLst/>
            <a:ahLst/>
            <a:cxnLst/>
            <a:rect l="l" t="t" r="r" b="b"/>
            <a:pathLst>
              <a:path w="4788525" h="2448133">
                <a:moveTo>
                  <a:pt x="0" y="0"/>
                </a:moveTo>
                <a:lnTo>
                  <a:pt x="4788525" y="0"/>
                </a:lnTo>
                <a:lnTo>
                  <a:pt x="4788525" y="2448133"/>
                </a:lnTo>
                <a:lnTo>
                  <a:pt x="0" y="2448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708749" y="1471300"/>
            <a:ext cx="4788525" cy="2448133"/>
          </a:xfrm>
          <a:custGeom>
            <a:avLst/>
            <a:gdLst/>
            <a:ahLst/>
            <a:cxnLst/>
            <a:rect l="l" t="t" r="r" b="b"/>
            <a:pathLst>
              <a:path w="4788525" h="2448133">
                <a:moveTo>
                  <a:pt x="0" y="0"/>
                </a:moveTo>
                <a:lnTo>
                  <a:pt x="4788525" y="0"/>
                </a:lnTo>
                <a:lnTo>
                  <a:pt x="4788525" y="2448133"/>
                </a:lnTo>
                <a:lnTo>
                  <a:pt x="0" y="2448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31399" y="4419051"/>
            <a:ext cx="4788525" cy="2448133"/>
          </a:xfrm>
          <a:custGeom>
            <a:avLst/>
            <a:gdLst/>
            <a:ahLst/>
            <a:cxnLst/>
            <a:rect l="l" t="t" r="r" b="b"/>
            <a:pathLst>
              <a:path w="4788525" h="2448133">
                <a:moveTo>
                  <a:pt x="0" y="0"/>
                </a:moveTo>
                <a:lnTo>
                  <a:pt x="4788525" y="0"/>
                </a:lnTo>
                <a:lnTo>
                  <a:pt x="4788525" y="2448134"/>
                </a:lnTo>
                <a:lnTo>
                  <a:pt x="0" y="2448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720074" y="4419051"/>
            <a:ext cx="4788525" cy="2448133"/>
          </a:xfrm>
          <a:custGeom>
            <a:avLst/>
            <a:gdLst/>
            <a:ahLst/>
            <a:cxnLst/>
            <a:rect l="l" t="t" r="r" b="b"/>
            <a:pathLst>
              <a:path w="4788525" h="2448133">
                <a:moveTo>
                  <a:pt x="0" y="0"/>
                </a:moveTo>
                <a:lnTo>
                  <a:pt x="4788525" y="0"/>
                </a:lnTo>
                <a:lnTo>
                  <a:pt x="4788525" y="2448134"/>
                </a:lnTo>
                <a:lnTo>
                  <a:pt x="0" y="2448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659383" y="4419051"/>
            <a:ext cx="4788525" cy="2448133"/>
          </a:xfrm>
          <a:custGeom>
            <a:avLst/>
            <a:gdLst/>
            <a:ahLst/>
            <a:cxnLst/>
            <a:rect l="l" t="t" r="r" b="b"/>
            <a:pathLst>
              <a:path w="4788525" h="2448133">
                <a:moveTo>
                  <a:pt x="0" y="0"/>
                </a:moveTo>
                <a:lnTo>
                  <a:pt x="4788525" y="0"/>
                </a:lnTo>
                <a:lnTo>
                  <a:pt x="4788525" y="2448134"/>
                </a:lnTo>
                <a:lnTo>
                  <a:pt x="0" y="2448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32527" y="7363225"/>
            <a:ext cx="4788525" cy="2448133"/>
          </a:xfrm>
          <a:custGeom>
            <a:avLst/>
            <a:gdLst/>
            <a:ahLst/>
            <a:cxnLst/>
            <a:rect l="l" t="t" r="r" b="b"/>
            <a:pathLst>
              <a:path w="4788525" h="2448133">
                <a:moveTo>
                  <a:pt x="0" y="0"/>
                </a:moveTo>
                <a:lnTo>
                  <a:pt x="4788525" y="0"/>
                </a:lnTo>
                <a:lnTo>
                  <a:pt x="4788525" y="2448133"/>
                </a:lnTo>
                <a:lnTo>
                  <a:pt x="0" y="2448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720074" y="7354249"/>
            <a:ext cx="4788525" cy="2448133"/>
          </a:xfrm>
          <a:custGeom>
            <a:avLst/>
            <a:gdLst/>
            <a:ahLst/>
            <a:cxnLst/>
            <a:rect l="l" t="t" r="r" b="b"/>
            <a:pathLst>
              <a:path w="4788525" h="2448133">
                <a:moveTo>
                  <a:pt x="0" y="0"/>
                </a:moveTo>
                <a:lnTo>
                  <a:pt x="4788525" y="0"/>
                </a:lnTo>
                <a:lnTo>
                  <a:pt x="4788525" y="2448133"/>
                </a:lnTo>
                <a:lnTo>
                  <a:pt x="0" y="2448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708749" y="7354249"/>
            <a:ext cx="4788525" cy="2448133"/>
          </a:xfrm>
          <a:custGeom>
            <a:avLst/>
            <a:gdLst/>
            <a:ahLst/>
            <a:cxnLst/>
            <a:rect l="l" t="t" r="r" b="b"/>
            <a:pathLst>
              <a:path w="4788525" h="2448133">
                <a:moveTo>
                  <a:pt x="0" y="0"/>
                </a:moveTo>
                <a:lnTo>
                  <a:pt x="4788525" y="0"/>
                </a:lnTo>
                <a:lnTo>
                  <a:pt x="4788525" y="2448133"/>
                </a:lnTo>
                <a:lnTo>
                  <a:pt x="0" y="2448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412280" y="2384241"/>
            <a:ext cx="1652424" cy="875785"/>
          </a:xfrm>
          <a:custGeom>
            <a:avLst/>
            <a:gdLst/>
            <a:ahLst/>
            <a:cxnLst/>
            <a:rect l="l" t="t" r="r" b="b"/>
            <a:pathLst>
              <a:path w="1652424" h="875785">
                <a:moveTo>
                  <a:pt x="0" y="0"/>
                </a:moveTo>
                <a:lnTo>
                  <a:pt x="1652424" y="0"/>
                </a:lnTo>
                <a:lnTo>
                  <a:pt x="1652424" y="875784"/>
                </a:lnTo>
                <a:lnTo>
                  <a:pt x="0" y="8757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516915" y="1876551"/>
            <a:ext cx="3219748" cy="1580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6"/>
              </a:lnSpc>
              <a:spcBef>
                <a:spcPct val="0"/>
              </a:spcBef>
            </a:pPr>
            <a:r>
              <a:rPr lang="en-US" sz="3026">
                <a:solidFill>
                  <a:srgbClr val="FFFFFF"/>
                </a:solidFill>
                <a:latin typeface="Open Sans Bold Italics"/>
              </a:rPr>
              <a:t>Section 405(d)</a:t>
            </a:r>
          </a:p>
          <a:p>
            <a:pPr algn="ctr">
              <a:lnSpc>
                <a:spcPts val="4236"/>
              </a:lnSpc>
              <a:spcBef>
                <a:spcPct val="0"/>
              </a:spcBef>
            </a:pPr>
            <a:r>
              <a:rPr lang="en-US" sz="3026">
                <a:solidFill>
                  <a:srgbClr val="FFFFFF"/>
                </a:solidFill>
                <a:latin typeface="Open Sans Bold Italics"/>
              </a:rPr>
              <a:t>Impaired Driving</a:t>
            </a:r>
          </a:p>
          <a:p>
            <a:pPr algn="ctr">
              <a:lnSpc>
                <a:spcPts val="4236"/>
              </a:lnSpc>
              <a:spcBef>
                <a:spcPct val="0"/>
              </a:spcBef>
            </a:pPr>
            <a:r>
              <a:rPr lang="en-US" sz="3026">
                <a:solidFill>
                  <a:srgbClr val="FFFFFF"/>
                </a:solidFill>
                <a:latin typeface="Open Sans Bold Italics"/>
              </a:rPr>
              <a:t>Countermeasures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0750" y="4996528"/>
            <a:ext cx="4032474" cy="105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0"/>
              </a:lnSpc>
              <a:spcBef>
                <a:spcPct val="0"/>
              </a:spcBef>
            </a:pPr>
            <a:r>
              <a:rPr lang="en-US" sz="3042">
                <a:solidFill>
                  <a:srgbClr val="FFFFFF"/>
                </a:solidFill>
                <a:latin typeface="Open Sans Bold Italics"/>
              </a:rPr>
              <a:t>Section 154 Transfer Funds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38824" y="2209099"/>
            <a:ext cx="4099265" cy="866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3"/>
              </a:lnSpc>
              <a:spcBef>
                <a:spcPct val="0"/>
              </a:spcBef>
            </a:pPr>
            <a:r>
              <a:rPr lang="en-US" sz="5030">
                <a:solidFill>
                  <a:srgbClr val="FFFFFF"/>
                </a:solidFill>
                <a:latin typeface="Open Sans Bold Italics"/>
              </a:rPr>
              <a:t>$1,968.673.74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33089" y="2288991"/>
            <a:ext cx="4441115" cy="81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7"/>
              </a:lnSpc>
              <a:spcBef>
                <a:spcPct val="0"/>
              </a:spcBef>
            </a:pPr>
            <a:r>
              <a:rPr lang="en-US" sz="4755">
                <a:solidFill>
                  <a:srgbClr val="FFFFFF"/>
                </a:solidFill>
                <a:latin typeface="Open Sans Bold Italics"/>
              </a:rPr>
              <a:t>$2,021,419.29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02471" y="5109975"/>
            <a:ext cx="4374366" cy="895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1"/>
              </a:lnSpc>
              <a:spcBef>
                <a:spcPct val="0"/>
              </a:spcBef>
            </a:pPr>
            <a:r>
              <a:rPr lang="en-US" sz="5279">
                <a:solidFill>
                  <a:srgbClr val="FFFFFF"/>
                </a:solidFill>
                <a:latin typeface="Open Sans Bold Italics"/>
              </a:rPr>
              <a:t>$1,190,338.00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08749" y="5038725"/>
            <a:ext cx="4788525" cy="92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  <a:spcBef>
                <a:spcPct val="0"/>
              </a:spcBef>
            </a:pPr>
            <a:r>
              <a:rPr lang="en-US" sz="5410">
                <a:solidFill>
                  <a:srgbClr val="FFFFFF"/>
                </a:solidFill>
                <a:latin typeface="Open Sans Bold Italics"/>
              </a:rPr>
              <a:t>$1,197,794.00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64704" y="8115841"/>
            <a:ext cx="4173384" cy="879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  <a:spcBef>
                <a:spcPct val="0"/>
              </a:spcBef>
            </a:pPr>
            <a:r>
              <a:rPr lang="en-US" sz="5176">
                <a:solidFill>
                  <a:srgbClr val="FFFFFF"/>
                </a:solidFill>
                <a:latin typeface="Open Sans Bold Italics"/>
              </a:rPr>
              <a:t>$1,190,338.00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51649" y="8035648"/>
            <a:ext cx="4342383" cy="92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0"/>
              </a:lnSpc>
              <a:spcBef>
                <a:spcPct val="0"/>
              </a:spcBef>
            </a:pPr>
            <a:r>
              <a:rPr lang="en-US" sz="5385">
                <a:solidFill>
                  <a:srgbClr val="FFFFFF"/>
                </a:solidFill>
                <a:latin typeface="Open Sans Bold Italics"/>
              </a:rPr>
              <a:t>$1,197,794.00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8403" y="8112662"/>
            <a:ext cx="4334821" cy="1217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  <a:spcBef>
                <a:spcPct val="0"/>
              </a:spcBef>
            </a:pPr>
            <a:r>
              <a:rPr lang="en-US" sz="3504">
                <a:solidFill>
                  <a:srgbClr val="FFFFFF"/>
                </a:solidFill>
                <a:latin typeface="Open Sans Bold Italics"/>
              </a:rPr>
              <a:t>Section 164 Transfer Funds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38139" y="130786"/>
            <a:ext cx="3291062" cy="1193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dirty="0" err="1">
                <a:solidFill>
                  <a:srgbClr val="FFFFFF"/>
                </a:solidFill>
                <a:latin typeface="Open Sans Bold Italics"/>
              </a:rPr>
              <a:t>Fondos</a:t>
            </a:r>
            <a:endParaRPr lang="en-US" sz="6999" dirty="0">
              <a:solidFill>
                <a:srgbClr val="FFFFFF"/>
              </a:solidFill>
              <a:latin typeface="Open Sans Bold Itali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470703" y="159361"/>
            <a:ext cx="5287268" cy="100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  <a:spcBef>
                <a:spcPct val="0"/>
              </a:spcBef>
            </a:pPr>
            <a:r>
              <a:rPr lang="en-US" sz="5900">
                <a:solidFill>
                  <a:srgbClr val="FFFFFF"/>
                </a:solidFill>
                <a:latin typeface="Open Sans Bold Italics"/>
              </a:rPr>
              <a:t>Año fiscal </a:t>
            </a:r>
            <a:r>
              <a:rPr lang="en-US" sz="5900">
                <a:solidFill>
                  <a:srgbClr val="59E80C"/>
                </a:solidFill>
                <a:latin typeface="Open Sans Bold Italics"/>
              </a:rPr>
              <a:t>2023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10012" y="159361"/>
            <a:ext cx="5287268" cy="100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  <a:spcBef>
                <a:spcPct val="0"/>
              </a:spcBef>
            </a:pPr>
            <a:r>
              <a:rPr lang="en-US" sz="5899">
                <a:solidFill>
                  <a:srgbClr val="FFFFFF"/>
                </a:solidFill>
                <a:latin typeface="Open Sans Bold Italics"/>
              </a:rPr>
              <a:t>Año fiscal </a:t>
            </a:r>
            <a:r>
              <a:rPr lang="en-US" sz="5899">
                <a:solidFill>
                  <a:srgbClr val="8C52FF"/>
                </a:solidFill>
                <a:latin typeface="Open Sans Bold Italics"/>
              </a:rPr>
              <a:t>2024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508599" y="2384241"/>
            <a:ext cx="1652424" cy="875785"/>
          </a:xfrm>
          <a:custGeom>
            <a:avLst/>
            <a:gdLst/>
            <a:ahLst/>
            <a:cxnLst/>
            <a:rect l="l" t="t" r="r" b="b"/>
            <a:pathLst>
              <a:path w="1652424" h="875785">
                <a:moveTo>
                  <a:pt x="0" y="0"/>
                </a:moveTo>
                <a:lnTo>
                  <a:pt x="1652424" y="0"/>
                </a:lnTo>
                <a:lnTo>
                  <a:pt x="1652424" y="875784"/>
                </a:lnTo>
                <a:lnTo>
                  <a:pt x="0" y="875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5253224" y="5205225"/>
            <a:ext cx="1652424" cy="875785"/>
          </a:xfrm>
          <a:custGeom>
            <a:avLst/>
            <a:gdLst/>
            <a:ahLst/>
            <a:cxnLst/>
            <a:rect l="l" t="t" r="r" b="b"/>
            <a:pathLst>
              <a:path w="1652424" h="875785">
                <a:moveTo>
                  <a:pt x="0" y="0"/>
                </a:moveTo>
                <a:lnTo>
                  <a:pt x="1652424" y="0"/>
                </a:lnTo>
                <a:lnTo>
                  <a:pt x="1652424" y="875785"/>
                </a:lnTo>
                <a:lnTo>
                  <a:pt x="0" y="8757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5412280" y="8140423"/>
            <a:ext cx="1652424" cy="875785"/>
          </a:xfrm>
          <a:custGeom>
            <a:avLst/>
            <a:gdLst/>
            <a:ahLst/>
            <a:cxnLst/>
            <a:rect l="l" t="t" r="r" b="b"/>
            <a:pathLst>
              <a:path w="1652424" h="875785">
                <a:moveTo>
                  <a:pt x="0" y="0"/>
                </a:moveTo>
                <a:lnTo>
                  <a:pt x="1652424" y="0"/>
                </a:lnTo>
                <a:lnTo>
                  <a:pt x="1652424" y="875785"/>
                </a:lnTo>
                <a:lnTo>
                  <a:pt x="0" y="8757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1301520" y="5205225"/>
            <a:ext cx="1652424" cy="875785"/>
          </a:xfrm>
          <a:custGeom>
            <a:avLst/>
            <a:gdLst/>
            <a:ahLst/>
            <a:cxnLst/>
            <a:rect l="l" t="t" r="r" b="b"/>
            <a:pathLst>
              <a:path w="1652424" h="875785">
                <a:moveTo>
                  <a:pt x="0" y="0"/>
                </a:moveTo>
                <a:lnTo>
                  <a:pt x="1652424" y="0"/>
                </a:lnTo>
                <a:lnTo>
                  <a:pt x="1652424" y="875785"/>
                </a:lnTo>
                <a:lnTo>
                  <a:pt x="0" y="8757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1318657" y="8140423"/>
            <a:ext cx="1652424" cy="875785"/>
          </a:xfrm>
          <a:custGeom>
            <a:avLst/>
            <a:gdLst/>
            <a:ahLst/>
            <a:cxnLst/>
            <a:rect l="l" t="t" r="r" b="b"/>
            <a:pathLst>
              <a:path w="1652424" h="875785">
                <a:moveTo>
                  <a:pt x="0" y="0"/>
                </a:moveTo>
                <a:lnTo>
                  <a:pt x="1652424" y="0"/>
                </a:lnTo>
                <a:lnTo>
                  <a:pt x="1652424" y="875785"/>
                </a:lnTo>
                <a:lnTo>
                  <a:pt x="0" y="8757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370916"/>
            <a:ext cx="18288000" cy="5916084"/>
          </a:xfrm>
          <a:custGeom>
            <a:avLst/>
            <a:gdLst/>
            <a:ahLst/>
            <a:cxnLst/>
            <a:rect l="l" t="t" r="r" b="b"/>
            <a:pathLst>
              <a:path w="19325664" h="8229600">
                <a:moveTo>
                  <a:pt x="0" y="0"/>
                </a:moveTo>
                <a:lnTo>
                  <a:pt x="19325664" y="0"/>
                </a:lnTo>
                <a:lnTo>
                  <a:pt x="193256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23678" b="-236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144306"/>
            <a:ext cx="18288000" cy="6214606"/>
          </a:xfrm>
          <a:custGeom>
            <a:avLst/>
            <a:gdLst/>
            <a:ahLst/>
            <a:cxnLst/>
            <a:rect l="l" t="t" r="r" b="b"/>
            <a:pathLst>
              <a:path w="19808232" h="6214606">
                <a:moveTo>
                  <a:pt x="0" y="0"/>
                </a:moveTo>
                <a:lnTo>
                  <a:pt x="19808232" y="0"/>
                </a:lnTo>
                <a:lnTo>
                  <a:pt x="19808232" y="6214606"/>
                </a:lnTo>
                <a:lnTo>
                  <a:pt x="0" y="62146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 t="-27814" b="-513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451274" y="524341"/>
            <a:ext cx="9162906" cy="367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Open Sans Bold Italics"/>
              </a:rPr>
              <a:t>IMPAIRED DRIVING OVERTIME ENFORCEMENT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38105" y="6285721"/>
            <a:ext cx="16230600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131314"/>
                </a:solidFill>
                <a:latin typeface="Open Sans Bold Italics"/>
              </a:rPr>
              <a:t>DWI PROCECUTION UNIT ENCHANCEMENT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481415"/>
            <a:ext cx="5486243" cy="3889500"/>
          </a:xfrm>
          <a:custGeom>
            <a:avLst/>
            <a:gdLst/>
            <a:ahLst/>
            <a:cxnLst/>
            <a:rect l="l" t="t" r="r" b="b"/>
            <a:pathLst>
              <a:path w="5486243" h="3889500">
                <a:moveTo>
                  <a:pt x="0" y="0"/>
                </a:moveTo>
                <a:lnTo>
                  <a:pt x="5486243" y="0"/>
                </a:lnTo>
                <a:lnTo>
                  <a:pt x="5486243" y="3889501"/>
                </a:lnTo>
                <a:lnTo>
                  <a:pt x="0" y="3889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83213" y="4979813"/>
            <a:ext cx="5177216" cy="5177216"/>
          </a:xfrm>
          <a:custGeom>
            <a:avLst/>
            <a:gdLst/>
            <a:ahLst/>
            <a:cxnLst/>
            <a:rect l="l" t="t" r="r" b="b"/>
            <a:pathLst>
              <a:path w="5177216" h="5177216">
                <a:moveTo>
                  <a:pt x="0" y="0"/>
                </a:moveTo>
                <a:lnTo>
                  <a:pt x="5177216" y="0"/>
                </a:lnTo>
                <a:lnTo>
                  <a:pt x="5177216" y="5177216"/>
                </a:lnTo>
                <a:lnTo>
                  <a:pt x="0" y="5177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490313" y="4869092"/>
            <a:ext cx="5050599" cy="3246936"/>
          </a:xfrm>
          <a:custGeom>
            <a:avLst/>
            <a:gdLst/>
            <a:ahLst/>
            <a:cxnLst/>
            <a:rect l="l" t="t" r="r" b="b"/>
            <a:pathLst>
              <a:path w="5050599" h="3246936">
                <a:moveTo>
                  <a:pt x="0" y="0"/>
                </a:moveTo>
                <a:lnTo>
                  <a:pt x="5050599" y="0"/>
                </a:lnTo>
                <a:lnTo>
                  <a:pt x="5050599" y="3246936"/>
                </a:lnTo>
                <a:lnTo>
                  <a:pt x="0" y="3246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168" t="-15322" r="-9214" b="-281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236006" y="163381"/>
            <a:ext cx="5815988" cy="2048756"/>
          </a:xfrm>
          <a:custGeom>
            <a:avLst/>
            <a:gdLst/>
            <a:ahLst/>
            <a:cxnLst/>
            <a:rect l="l" t="t" r="r" b="b"/>
            <a:pathLst>
              <a:path w="5815988" h="2048756">
                <a:moveTo>
                  <a:pt x="0" y="0"/>
                </a:moveTo>
                <a:lnTo>
                  <a:pt x="5815988" y="0"/>
                </a:lnTo>
                <a:lnTo>
                  <a:pt x="5815988" y="2048757"/>
                </a:lnTo>
                <a:lnTo>
                  <a:pt x="0" y="2048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9522" b="-943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13864" y="2256067"/>
            <a:ext cx="16043058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Open Sans Bold Italics"/>
              </a:rPr>
              <a:t>PR SAFE AWARE </a:t>
            </a:r>
          </a:p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Open Sans Bold Italics"/>
              </a:rPr>
              <a:t>MOTHER AGAINST DRUNK DRIVING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76438" y="8192650"/>
            <a:ext cx="14335125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Open Sans Bold Italics"/>
              </a:rPr>
              <a:t>VICTIMS IMPACT PANEL PROGRAM </a:t>
            </a:r>
          </a:p>
        </p:txBody>
      </p:sp>
    </p:spTree>
  </p:cSld>
  <p:clrMapOvr>
    <a:masterClrMapping/>
  </p:clrMapOvr>
  <p:transition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355</Words>
  <Application>Microsoft Office PowerPoint</Application>
  <PresentationFormat>Custom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Open Sans Bold Italics</vt:lpstr>
      <vt:lpstr>Arial</vt:lpstr>
      <vt:lpstr>Calibri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Pontificia Universidad Católica</dc:title>
  <dc:creator>Christian Gonzalez</dc:creator>
  <cp:lastModifiedBy>Liz Yajaira López</cp:lastModifiedBy>
  <cp:revision>6</cp:revision>
  <cp:lastPrinted>2024-05-07T11:30:57Z</cp:lastPrinted>
  <dcterms:created xsi:type="dcterms:W3CDTF">2006-08-16T00:00:00Z</dcterms:created>
  <dcterms:modified xsi:type="dcterms:W3CDTF">2024-05-07T11:34:30Z</dcterms:modified>
  <dc:identifier>DAGDV-_01_k</dc:identifier>
</cp:coreProperties>
</file>