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0" r:id="rId5"/>
  </p:sldMasterIdLst>
  <p:notesMasterIdLst>
    <p:notesMasterId r:id="rId47"/>
  </p:notesMasterIdLst>
  <p:sldIdLst>
    <p:sldId id="383" r:id="rId6"/>
    <p:sldId id="2147376989" r:id="rId7"/>
    <p:sldId id="2147478194" r:id="rId8"/>
    <p:sldId id="2147478198" r:id="rId9"/>
    <p:sldId id="2147478199" r:id="rId10"/>
    <p:sldId id="2147478202" r:id="rId11"/>
    <p:sldId id="2147478106" r:id="rId12"/>
    <p:sldId id="2147478042" r:id="rId13"/>
    <p:sldId id="2147478205" r:id="rId14"/>
    <p:sldId id="280" r:id="rId15"/>
    <p:sldId id="2147478195" r:id="rId16"/>
    <p:sldId id="2147477798" r:id="rId17"/>
    <p:sldId id="2147478196" r:id="rId18"/>
    <p:sldId id="2147478193" r:id="rId19"/>
    <p:sldId id="2147478092" r:id="rId20"/>
    <p:sldId id="2147478094" r:id="rId21"/>
    <p:sldId id="2147478206" r:id="rId22"/>
    <p:sldId id="2147478109" r:id="rId23"/>
    <p:sldId id="2147478000" r:id="rId24"/>
    <p:sldId id="2147477793" r:id="rId25"/>
    <p:sldId id="2147478095" r:id="rId26"/>
    <p:sldId id="2147376961" r:id="rId27"/>
    <p:sldId id="2147478207" r:id="rId28"/>
    <p:sldId id="2147478201" r:id="rId29"/>
    <p:sldId id="2147478103" r:id="rId30"/>
    <p:sldId id="2147478190" r:id="rId31"/>
    <p:sldId id="2147478191" r:id="rId32"/>
    <p:sldId id="2147478108" r:id="rId33"/>
    <p:sldId id="2147478197" r:id="rId34"/>
    <p:sldId id="2147478187" r:id="rId35"/>
    <p:sldId id="2147478203" r:id="rId36"/>
    <p:sldId id="2147478043" r:id="rId37"/>
    <p:sldId id="2147478117" r:id="rId38"/>
    <p:sldId id="2147478185" r:id="rId39"/>
    <p:sldId id="2147477800" r:id="rId40"/>
    <p:sldId id="2147478104" r:id="rId41"/>
    <p:sldId id="2147478113" r:id="rId42"/>
    <p:sldId id="2147478121" r:id="rId43"/>
    <p:sldId id="2147478129" r:id="rId44"/>
    <p:sldId id="5857" r:id="rId45"/>
    <p:sldId id="278" r:id="rId4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DC585E5F-7209-4FF7-8EE0-E9C20533899F}">
          <p14:sldIdLst>
            <p14:sldId id="383"/>
            <p14:sldId id="2147376989"/>
            <p14:sldId id="2147478194"/>
            <p14:sldId id="2147478198"/>
            <p14:sldId id="2147478199"/>
            <p14:sldId id="2147478202"/>
            <p14:sldId id="2147478106"/>
            <p14:sldId id="2147478042"/>
            <p14:sldId id="2147478205"/>
            <p14:sldId id="280"/>
            <p14:sldId id="2147478195"/>
            <p14:sldId id="2147477798"/>
            <p14:sldId id="2147478196"/>
            <p14:sldId id="2147478193"/>
            <p14:sldId id="2147478092"/>
            <p14:sldId id="2147478094"/>
            <p14:sldId id="2147478206"/>
            <p14:sldId id="2147478109"/>
            <p14:sldId id="2147478000"/>
            <p14:sldId id="2147477793"/>
            <p14:sldId id="2147478095"/>
            <p14:sldId id="2147376961"/>
            <p14:sldId id="2147478207"/>
            <p14:sldId id="2147478201"/>
            <p14:sldId id="2147478103"/>
            <p14:sldId id="2147478190"/>
            <p14:sldId id="2147478191"/>
            <p14:sldId id="2147478108"/>
            <p14:sldId id="2147478197"/>
            <p14:sldId id="2147478187"/>
            <p14:sldId id="2147478203"/>
            <p14:sldId id="2147478043"/>
            <p14:sldId id="2147478117"/>
            <p14:sldId id="2147478185"/>
            <p14:sldId id="2147477800"/>
            <p14:sldId id="2147478104"/>
            <p14:sldId id="2147478113"/>
            <p14:sldId id="2147478121"/>
            <p14:sldId id="2147478129"/>
            <p14:sldId id="5857"/>
            <p14:sldId id="278"/>
          </p14:sldIdLst>
        </p14:section>
        <p14:section name="Default Section" id="{AB2603FA-5B2D-4FA5-BC81-715F5208EBC2}">
          <p14:sldIdLst/>
        </p14:section>
        <p14:section name="Default Section" id="{DF7EAF9D-F5CD-421D-8A73-443972199D68}">
          <p14:sldIdLst/>
        </p14:section>
        <p14:section name="Unused Slides" id="{3C8593B6-98C5-4F24-AF5B-89D6308C6822}">
          <p14:sldIdLst/>
        </p14:section>
        <p14:section name="Default Section" id="{9B54C2E4-4571-457F-AD88-C9E91E397FA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1A262D-0308-E499-A894-AD6E73427C17}" name="Jenna Meyer" initials="JM" userId="4c71ac2a07f5787f" providerId="Windows Live"/>
  <p188:author id="{8CC9856F-86C6-EF1F-9920-1B7EEA1515DE}" name="Beniquez, Kimberly (SAMHSA/OIEA)" initials="BK(" userId="S::Kimberly.Beniquez@samhsa.hhs.gov::bf8753b7-65fa-4ef5-9ddd-35fce034b785" providerId="AD"/>
  <p188:author id="{3C5E6CAC-143B-06FC-4F43-ADC6B977CE64}" name="Hearod, Karen (SAMHSA/OIEA)" initials="HK(" userId="S::Karen.Hearod@samhsa.hhs.gov::09e83275-b358-4798-b7aa-4c7e0e9b3437" providerId="AD"/>
  <p188:author id="{AB1AA3C3-0934-6A00-F5C2-1B0CD1CB21D0}" name="Garrett, Christopher (SAMHSA/OAS)" initials="GC(" userId="S::Christopher.Garrett@samhsa.hhs.gov::31241a72-d4b0-40aa-a580-1c337a481662" providerId="AD"/>
  <p188:author id="{48036DED-3446-C230-5BE2-B05697E419AB}" name="Meyer, Jenna (SAMHSA/OIEA)" initials="M(" userId="S::jenna.meyer@samhsa.hhs.gov::b0e7d02c-c9a8-4db2-a5ff-b583225ebf51" providerId="AD"/>
  <p188:author id="{33BB32FF-FC59-3705-B188-7B8FDD6910DA}" name="Hearod, Karen (SAMHSA/OIEA)" initials="H(" userId="S::karen.hearod@samhsa.hhs.gov::09e83275-b358-4798-b7aa-4c7e0e9b34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yer, Jenna (SAMHSA/OIEA)" initials="MJ(" lastIdx="5" clrIdx="0">
    <p:extLst>
      <p:ext uri="{19B8F6BF-5375-455C-9EA6-DF929625EA0E}">
        <p15:presenceInfo xmlns:p15="http://schemas.microsoft.com/office/powerpoint/2012/main" userId="S::Jenna.Meyer@samhsa.hhs.gov::b0e7d02c-c9a8-4db2-a5ff-b583225ebf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A6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92" autoAdjust="0"/>
  </p:normalViewPr>
  <p:slideViewPr>
    <p:cSldViewPr snapToGrid="0">
      <p:cViewPr varScale="1">
        <p:scale>
          <a:sx n="62" d="100"/>
          <a:sy n="62" d="100"/>
        </p:scale>
        <p:origin x="792" y="56"/>
      </p:cViewPr>
      <p:guideLst/>
    </p:cSldViewPr>
  </p:slideViewPr>
  <p:notesTextViewPr>
    <p:cViewPr>
      <p:scale>
        <a:sx n="1" d="1"/>
        <a:sy n="1" d="1"/>
      </p:scale>
      <p:origin x="0" y="0"/>
    </p:cViewPr>
  </p:notesTextViewPr>
  <p:sorterViewPr>
    <p:cViewPr>
      <p:scale>
        <a:sx n="80" d="100"/>
        <a:sy n="80" d="100"/>
      </p:scale>
      <p:origin x="0" y="-11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OD%20slides%20for%20SDP.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2.xml"/><Relationship Id="rId4" Type="http://schemas.openxmlformats.org/officeDocument/2006/relationships/package" Target="../embeddings/Microsoft_Excel_Worksheet6.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OD%20Slides%205.3.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OD%20Slides%205.3.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57150" cap="rnd">
              <a:solidFill>
                <a:schemeClr val="accent1"/>
              </a:solidFill>
              <a:round/>
            </a:ln>
            <a:effectLst/>
          </c:spPr>
          <c:marker>
            <c:symbol val="none"/>
          </c:marker>
          <c:cat>
            <c:numRef>
              <c:f>'OD Trend68-21'!$A$2:$A$56</c:f>
              <c:numCache>
                <c:formatCode>General</c:formatCode>
                <c:ptCount val="55"/>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numCache>
            </c:numRef>
          </c:cat>
          <c:val>
            <c:numRef>
              <c:f>'OD Trend68-21'!$B$2:$B$56</c:f>
              <c:numCache>
                <c:formatCode>0.0</c:formatCode>
                <c:ptCount val="55"/>
                <c:pt idx="0">
                  <c:v>2.9</c:v>
                </c:pt>
                <c:pt idx="1">
                  <c:v>3.4</c:v>
                </c:pt>
                <c:pt idx="2">
                  <c:v>4</c:v>
                </c:pt>
                <c:pt idx="3">
                  <c:v>4.0999999999999996</c:v>
                </c:pt>
                <c:pt idx="4">
                  <c:v>4</c:v>
                </c:pt>
                <c:pt idx="5">
                  <c:v>3.7</c:v>
                </c:pt>
                <c:pt idx="6">
                  <c:v>3.7</c:v>
                </c:pt>
                <c:pt idx="7">
                  <c:v>4</c:v>
                </c:pt>
                <c:pt idx="8">
                  <c:v>3.7</c:v>
                </c:pt>
                <c:pt idx="9">
                  <c:v>3.1</c:v>
                </c:pt>
                <c:pt idx="10">
                  <c:v>2.8</c:v>
                </c:pt>
                <c:pt idx="11">
                  <c:v>3</c:v>
                </c:pt>
                <c:pt idx="12">
                  <c:v>2.8</c:v>
                </c:pt>
                <c:pt idx="13">
                  <c:v>2.8</c:v>
                </c:pt>
                <c:pt idx="14">
                  <c:v>2.8</c:v>
                </c:pt>
                <c:pt idx="15">
                  <c:v>2.8</c:v>
                </c:pt>
                <c:pt idx="16">
                  <c:v>2.9</c:v>
                </c:pt>
                <c:pt idx="17">
                  <c:v>3</c:v>
                </c:pt>
                <c:pt idx="18">
                  <c:v>3.3</c:v>
                </c:pt>
                <c:pt idx="19">
                  <c:v>3.3</c:v>
                </c:pt>
                <c:pt idx="20">
                  <c:v>3.7</c:v>
                </c:pt>
                <c:pt idx="21">
                  <c:v>3.7</c:v>
                </c:pt>
                <c:pt idx="22">
                  <c:v>3.4</c:v>
                </c:pt>
                <c:pt idx="23">
                  <c:v>3.7</c:v>
                </c:pt>
                <c:pt idx="24">
                  <c:v>4.0999999999999996</c:v>
                </c:pt>
                <c:pt idx="25">
                  <c:v>4.7</c:v>
                </c:pt>
                <c:pt idx="26">
                  <c:v>4.8</c:v>
                </c:pt>
                <c:pt idx="27">
                  <c:v>4.8</c:v>
                </c:pt>
                <c:pt idx="28">
                  <c:v>4.9000000000000004</c:v>
                </c:pt>
                <c:pt idx="29">
                  <c:v>5.3</c:v>
                </c:pt>
                <c:pt idx="30">
                  <c:v>5.6</c:v>
                </c:pt>
                <c:pt idx="31">
                  <c:v>6</c:v>
                </c:pt>
                <c:pt idx="32">
                  <c:v>6.2</c:v>
                </c:pt>
                <c:pt idx="33">
                  <c:v>6.8</c:v>
                </c:pt>
                <c:pt idx="34">
                  <c:v>8.1999999999999993</c:v>
                </c:pt>
                <c:pt idx="35">
                  <c:v>8.9</c:v>
                </c:pt>
                <c:pt idx="36">
                  <c:v>9.4</c:v>
                </c:pt>
                <c:pt idx="37">
                  <c:v>10.1</c:v>
                </c:pt>
                <c:pt idx="38">
                  <c:v>11.5</c:v>
                </c:pt>
                <c:pt idx="39">
                  <c:v>12</c:v>
                </c:pt>
                <c:pt idx="40">
                  <c:v>12</c:v>
                </c:pt>
                <c:pt idx="41">
                  <c:v>12.1</c:v>
                </c:pt>
                <c:pt idx="42">
                  <c:v>12.4</c:v>
                </c:pt>
                <c:pt idx="43">
                  <c:v>13.3</c:v>
                </c:pt>
                <c:pt idx="44">
                  <c:v>13.2</c:v>
                </c:pt>
                <c:pt idx="45">
                  <c:v>13.9</c:v>
                </c:pt>
                <c:pt idx="46">
                  <c:v>14.8</c:v>
                </c:pt>
                <c:pt idx="47">
                  <c:v>16.3</c:v>
                </c:pt>
                <c:pt idx="48">
                  <c:v>19.7</c:v>
                </c:pt>
                <c:pt idx="49">
                  <c:v>21.6</c:v>
                </c:pt>
                <c:pt idx="50">
                  <c:v>20.6</c:v>
                </c:pt>
                <c:pt idx="51">
                  <c:v>21.5</c:v>
                </c:pt>
                <c:pt idx="52">
                  <c:v>27.9</c:v>
                </c:pt>
                <c:pt idx="53">
                  <c:v>32.1</c:v>
                </c:pt>
                <c:pt idx="54">
                  <c:v>32.6</c:v>
                </c:pt>
              </c:numCache>
            </c:numRef>
          </c:val>
          <c:smooth val="0"/>
          <c:extLst>
            <c:ext xmlns:c16="http://schemas.microsoft.com/office/drawing/2014/chart" uri="{C3380CC4-5D6E-409C-BE32-E72D297353CC}">
              <c16:uniqueId val="{00000000-A738-49EB-9C89-C44250E51E6F}"/>
            </c:ext>
          </c:extLst>
        </c:ser>
        <c:dLbls>
          <c:showLegendKey val="0"/>
          <c:showVal val="0"/>
          <c:showCatName val="0"/>
          <c:showSerName val="0"/>
          <c:showPercent val="0"/>
          <c:showBubbleSize val="0"/>
        </c:dLbls>
        <c:smooth val="0"/>
        <c:axId val="236049984"/>
        <c:axId val="2094401552"/>
      </c:lineChart>
      <c:catAx>
        <c:axId val="2360499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94401552"/>
        <c:crosses val="autoZero"/>
        <c:auto val="1"/>
        <c:lblAlgn val="ctr"/>
        <c:lblOffset val="100"/>
        <c:noMultiLvlLbl val="0"/>
      </c:catAx>
      <c:valAx>
        <c:axId val="20944015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000" dirty="0"/>
                  <a:t>Rates per 100,000 Population</a:t>
                </a:r>
              </a:p>
            </c:rich>
          </c:tx>
          <c:layout>
            <c:manualLayout>
              <c:xMode val="edge"/>
              <c:yMode val="edge"/>
              <c:x val="2.5130661602007953E-3"/>
              <c:y val="0.3029881964103631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36049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tx1"/>
                </a:solidFill>
              </a:rPr>
              <a:t>Potential Intervention Opportunities Among Overdose Decedents, </a:t>
            </a:r>
          </a:p>
          <a:p>
            <a:pPr>
              <a:defRPr/>
            </a:pPr>
            <a:r>
              <a:rPr lang="en-US" dirty="0">
                <a:solidFill>
                  <a:schemeClr val="tx1"/>
                </a:solidFill>
              </a:rPr>
              <a:t>CDC SUDORS,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Sheet7!$A$3:$A$5</c:f>
              <c:strCache>
                <c:ptCount val="3"/>
                <c:pt idx="0">
                  <c:v>No Pulse at First Responder Arrival</c:v>
                </c:pt>
                <c:pt idx="1">
                  <c:v>Potential Bystander Present</c:v>
                </c:pt>
                <c:pt idx="2">
                  <c:v>Naloxone Administered</c:v>
                </c:pt>
              </c:strCache>
            </c:strRef>
          </c:cat>
          <c:val>
            <c:numRef>
              <c:f>Sheet7!$B$3:$B$5</c:f>
              <c:numCache>
                <c:formatCode>General</c:formatCode>
                <c:ptCount val="3"/>
                <c:pt idx="0">
                  <c:v>63.4</c:v>
                </c:pt>
                <c:pt idx="1">
                  <c:v>43.2</c:v>
                </c:pt>
                <c:pt idx="2">
                  <c:v>21.8</c:v>
                </c:pt>
              </c:numCache>
            </c:numRef>
          </c:val>
          <c:extLst>
            <c:ext xmlns:c16="http://schemas.microsoft.com/office/drawing/2014/chart" uri="{C3380CC4-5D6E-409C-BE32-E72D297353CC}">
              <c16:uniqueId val="{00000000-A349-48D2-AB82-449258DF0304}"/>
            </c:ext>
          </c:extLst>
        </c:ser>
        <c:dLbls>
          <c:dLblPos val="outEnd"/>
          <c:showLegendKey val="0"/>
          <c:showVal val="1"/>
          <c:showCatName val="0"/>
          <c:showSerName val="0"/>
          <c:showPercent val="0"/>
          <c:showBubbleSize val="0"/>
        </c:dLbls>
        <c:gapWidth val="219"/>
        <c:overlap val="-27"/>
        <c:axId val="819508272"/>
        <c:axId val="819508600"/>
      </c:barChart>
      <c:catAx>
        <c:axId val="81950827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19508600"/>
        <c:crosses val="autoZero"/>
        <c:auto val="1"/>
        <c:lblAlgn val="ctr"/>
        <c:lblOffset val="100"/>
        <c:noMultiLvlLbl val="0"/>
      </c:catAx>
      <c:valAx>
        <c:axId val="819508600"/>
        <c:scaling>
          <c:orientation val="minMax"/>
          <c:max val="100"/>
        </c:scaling>
        <c:delete val="0"/>
        <c:axPos val="l"/>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19508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sz="1000" b="1" dirty="0">
                <a:solidFill>
                  <a:schemeClr val="tx1"/>
                </a:solidFill>
              </a:rPr>
              <a:t>Prevalence of Non-Use</a:t>
            </a:r>
          </a:p>
          <a:p>
            <a:pPr>
              <a:defRPr sz="1000" b="1"/>
            </a:pPr>
            <a:r>
              <a:rPr lang="en-US" sz="1000" b="1" dirty="0">
                <a:solidFill>
                  <a:schemeClr val="tx1"/>
                </a:solidFill>
              </a:rPr>
              <a:t>NSDUH</a:t>
            </a:r>
            <a:r>
              <a:rPr lang="en-US" sz="1000" b="1" baseline="0" dirty="0">
                <a:solidFill>
                  <a:schemeClr val="tx1"/>
                </a:solidFill>
              </a:rPr>
              <a:t> - 2022</a:t>
            </a:r>
            <a:endParaRPr lang="en-US" sz="1000" b="1" dirty="0">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247539370078751E-2"/>
          <c:y val="0.22191503572677315"/>
          <c:w val="0.89019685039370078"/>
          <c:h val="0.63264164320799732"/>
        </c:manualLayout>
      </c:layout>
      <c:barChart>
        <c:barDir val="col"/>
        <c:grouping val="clustered"/>
        <c:varyColors val="0"/>
        <c:ser>
          <c:idx val="0"/>
          <c:order val="0"/>
          <c:tx>
            <c:strRef>
              <c:f>Sheet5!$C$2</c:f>
              <c:strCache>
                <c:ptCount val="1"/>
                <c:pt idx="0">
                  <c:v>Alcohol</c:v>
                </c:pt>
              </c:strCache>
            </c:strRef>
          </c:tx>
          <c:spPr>
            <a:solidFill>
              <a:schemeClr val="accent1"/>
            </a:solidFill>
            <a:ln>
              <a:noFill/>
            </a:ln>
            <a:effectLst/>
          </c:spPr>
          <c:invertIfNegative val="0"/>
          <c:cat>
            <c:multiLvlStrRef>
              <c:f>Sheet5!$A$3:$B$8</c:f>
              <c:multiLvlStrCache>
                <c:ptCount val="6"/>
                <c:lvl>
                  <c:pt idx="0">
                    <c:v>Lifetime</c:v>
                  </c:pt>
                  <c:pt idx="1">
                    <c:v>Past-Year</c:v>
                  </c:pt>
                  <c:pt idx="2">
                    <c:v>Past-Month</c:v>
                  </c:pt>
                  <c:pt idx="3">
                    <c:v>Lifetime</c:v>
                  </c:pt>
                  <c:pt idx="4">
                    <c:v>Past-Year</c:v>
                  </c:pt>
                  <c:pt idx="5">
                    <c:v>Past-Month</c:v>
                  </c:pt>
                </c:lvl>
                <c:lvl>
                  <c:pt idx="0">
                    <c:v>12-17 Year Olds</c:v>
                  </c:pt>
                  <c:pt idx="3">
                    <c:v>18-25 Year Olds</c:v>
                  </c:pt>
                </c:lvl>
              </c:multiLvlStrCache>
            </c:multiLvlStrRef>
          </c:cat>
          <c:val>
            <c:numRef>
              <c:f>Sheet5!$C$3:$C$8</c:f>
              <c:numCache>
                <c:formatCode>General</c:formatCode>
                <c:ptCount val="6"/>
                <c:pt idx="0">
                  <c:v>77.7</c:v>
                </c:pt>
                <c:pt idx="1">
                  <c:v>83.3</c:v>
                </c:pt>
                <c:pt idx="2">
                  <c:v>93.2</c:v>
                </c:pt>
                <c:pt idx="3">
                  <c:v>26</c:v>
                </c:pt>
                <c:pt idx="4">
                  <c:v>32.1</c:v>
                </c:pt>
                <c:pt idx="5">
                  <c:v>49.8</c:v>
                </c:pt>
              </c:numCache>
            </c:numRef>
          </c:val>
          <c:extLst>
            <c:ext xmlns:c16="http://schemas.microsoft.com/office/drawing/2014/chart" uri="{C3380CC4-5D6E-409C-BE32-E72D297353CC}">
              <c16:uniqueId val="{00000000-8370-4856-B9B2-C646CD66FD24}"/>
            </c:ext>
          </c:extLst>
        </c:ser>
        <c:ser>
          <c:idx val="1"/>
          <c:order val="1"/>
          <c:tx>
            <c:strRef>
              <c:f>Sheet5!$D$2</c:f>
              <c:strCache>
                <c:ptCount val="1"/>
                <c:pt idx="0">
                  <c:v>Tobacco Products/Vaping Nicotine</c:v>
                </c:pt>
              </c:strCache>
            </c:strRef>
          </c:tx>
          <c:spPr>
            <a:solidFill>
              <a:schemeClr val="accent2"/>
            </a:solidFill>
            <a:ln>
              <a:noFill/>
            </a:ln>
            <a:effectLst/>
          </c:spPr>
          <c:invertIfNegative val="0"/>
          <c:cat>
            <c:multiLvlStrRef>
              <c:f>Sheet5!$A$3:$B$8</c:f>
              <c:multiLvlStrCache>
                <c:ptCount val="6"/>
                <c:lvl>
                  <c:pt idx="0">
                    <c:v>Lifetime</c:v>
                  </c:pt>
                  <c:pt idx="1">
                    <c:v>Past-Year</c:v>
                  </c:pt>
                  <c:pt idx="2">
                    <c:v>Past-Month</c:v>
                  </c:pt>
                  <c:pt idx="3">
                    <c:v>Lifetime</c:v>
                  </c:pt>
                  <c:pt idx="4">
                    <c:v>Past-Year</c:v>
                  </c:pt>
                  <c:pt idx="5">
                    <c:v>Past-Month</c:v>
                  </c:pt>
                </c:lvl>
                <c:lvl>
                  <c:pt idx="0">
                    <c:v>12-17 Year Olds</c:v>
                  </c:pt>
                  <c:pt idx="3">
                    <c:v>18-25 Year Olds</c:v>
                  </c:pt>
                </c:lvl>
              </c:multiLvlStrCache>
            </c:multiLvlStrRef>
          </c:cat>
          <c:val>
            <c:numRef>
              <c:f>Sheet5!$D$3:$D$8</c:f>
              <c:numCache>
                <c:formatCode>General</c:formatCode>
                <c:ptCount val="6"/>
                <c:pt idx="0">
                  <c:v>79.400000000000006</c:v>
                </c:pt>
                <c:pt idx="1">
                  <c:v>85.1</c:v>
                </c:pt>
                <c:pt idx="2">
                  <c:v>92.7</c:v>
                </c:pt>
                <c:pt idx="3">
                  <c:v>44</c:v>
                </c:pt>
                <c:pt idx="4">
                  <c:v>59.6</c:v>
                </c:pt>
                <c:pt idx="5">
                  <c:v>70</c:v>
                </c:pt>
              </c:numCache>
            </c:numRef>
          </c:val>
          <c:extLst>
            <c:ext xmlns:c16="http://schemas.microsoft.com/office/drawing/2014/chart" uri="{C3380CC4-5D6E-409C-BE32-E72D297353CC}">
              <c16:uniqueId val="{00000001-8370-4856-B9B2-C646CD66FD24}"/>
            </c:ext>
          </c:extLst>
        </c:ser>
        <c:ser>
          <c:idx val="2"/>
          <c:order val="2"/>
          <c:tx>
            <c:strRef>
              <c:f>Sheet5!$E$2</c:f>
              <c:strCache>
                <c:ptCount val="1"/>
                <c:pt idx="0">
                  <c:v>Illicit Drug Use</c:v>
                </c:pt>
              </c:strCache>
            </c:strRef>
          </c:tx>
          <c:spPr>
            <a:solidFill>
              <a:schemeClr val="accent3"/>
            </a:solidFill>
            <a:ln>
              <a:noFill/>
            </a:ln>
            <a:effectLst/>
          </c:spPr>
          <c:invertIfNegative val="0"/>
          <c:cat>
            <c:multiLvlStrRef>
              <c:f>Sheet5!$A$3:$B$8</c:f>
              <c:multiLvlStrCache>
                <c:ptCount val="6"/>
                <c:lvl>
                  <c:pt idx="0">
                    <c:v>Lifetime</c:v>
                  </c:pt>
                  <c:pt idx="1">
                    <c:v>Past-Year</c:v>
                  </c:pt>
                  <c:pt idx="2">
                    <c:v>Past-Month</c:v>
                  </c:pt>
                  <c:pt idx="3">
                    <c:v>Lifetime</c:v>
                  </c:pt>
                  <c:pt idx="4">
                    <c:v>Past-Year</c:v>
                  </c:pt>
                  <c:pt idx="5">
                    <c:v>Past-Month</c:v>
                  </c:pt>
                </c:lvl>
                <c:lvl>
                  <c:pt idx="0">
                    <c:v>12-17 Year Olds</c:v>
                  </c:pt>
                  <c:pt idx="3">
                    <c:v>18-25 Year Olds</c:v>
                  </c:pt>
                </c:lvl>
              </c:multiLvlStrCache>
            </c:multiLvlStrRef>
          </c:cat>
          <c:val>
            <c:numRef>
              <c:f>Sheet5!$E$3:$E$8</c:f>
              <c:numCache>
                <c:formatCode>General</c:formatCode>
                <c:ptCount val="6"/>
                <c:pt idx="0">
                  <c:v>79.099999999999994</c:v>
                </c:pt>
                <c:pt idx="1">
                  <c:v>85.7</c:v>
                </c:pt>
                <c:pt idx="2">
                  <c:v>92.7</c:v>
                </c:pt>
                <c:pt idx="3">
                  <c:v>45</c:v>
                </c:pt>
                <c:pt idx="4">
                  <c:v>59.1</c:v>
                </c:pt>
                <c:pt idx="5">
                  <c:v>72.8</c:v>
                </c:pt>
              </c:numCache>
            </c:numRef>
          </c:val>
          <c:extLst>
            <c:ext xmlns:c16="http://schemas.microsoft.com/office/drawing/2014/chart" uri="{C3380CC4-5D6E-409C-BE32-E72D297353CC}">
              <c16:uniqueId val="{00000002-8370-4856-B9B2-C646CD66FD24}"/>
            </c:ext>
          </c:extLst>
        </c:ser>
        <c:dLbls>
          <c:showLegendKey val="0"/>
          <c:showVal val="0"/>
          <c:showCatName val="0"/>
          <c:showSerName val="0"/>
          <c:showPercent val="0"/>
          <c:showBubbleSize val="0"/>
        </c:dLbls>
        <c:gapWidth val="219"/>
        <c:overlap val="-27"/>
        <c:axId val="648972992"/>
        <c:axId val="648975288"/>
      </c:barChart>
      <c:catAx>
        <c:axId val="64897299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48975288"/>
        <c:crosses val="autoZero"/>
        <c:auto val="1"/>
        <c:lblAlgn val="ctr"/>
        <c:lblOffset val="100"/>
        <c:noMultiLvlLbl val="0"/>
      </c:catAx>
      <c:valAx>
        <c:axId val="648975288"/>
        <c:scaling>
          <c:orientation val="minMax"/>
        </c:scaling>
        <c:delete val="0"/>
        <c:axPos val="l"/>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48972992"/>
        <c:crosses val="autoZero"/>
        <c:crossBetween val="between"/>
      </c:valAx>
      <c:spPr>
        <a:noFill/>
        <a:ln>
          <a:noFill/>
        </a:ln>
        <a:effectLst/>
      </c:spPr>
    </c:plotArea>
    <c:legend>
      <c:legendPos val="t"/>
      <c:layout>
        <c:manualLayout>
          <c:xMode val="edge"/>
          <c:yMode val="edge"/>
          <c:x val="0.13487877296587927"/>
          <c:y val="9.5610134390044912E-2"/>
          <c:w val="0.78718657042869644"/>
          <c:h val="6.404640446113986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Sheet1!$A$8:$B$8</c:f>
              <c:strCache>
                <c:ptCount val="2"/>
                <c:pt idx="1">
                  <c:v>0</c:v>
                </c:pt>
              </c:strCache>
            </c:strRef>
          </c:tx>
          <c:spPr>
            <a:solidFill>
              <a:schemeClr val="accent1"/>
            </a:solidFill>
            <a:ln>
              <a:noFill/>
            </a:ln>
            <a:effectLst/>
          </c:spPr>
          <c:invertIfNegative val="0"/>
          <c:dLbls>
            <c:delete val="1"/>
          </c:dLbls>
          <c:cat>
            <c:strRef>
              <c:f>Sheet1!$C$7:$F$7</c:f>
              <c:strCache>
                <c:ptCount val="4"/>
                <c:pt idx="0">
                  <c:v>Current Smoker</c:v>
                </c:pt>
                <c:pt idx="1">
                  <c:v>Alcohol Use Disorder</c:v>
                </c:pt>
                <c:pt idx="2">
                  <c:v>Ever Used Illicit Drugs</c:v>
                </c:pt>
                <c:pt idx="3">
                  <c:v>Ever Injected Drugs</c:v>
                </c:pt>
              </c:strCache>
            </c:strRef>
          </c:cat>
          <c:val>
            <c:numRef>
              <c:f>Sheet1!$C$8:$F$8</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22C4-4C36-A8CC-30CE211D832D}"/>
            </c:ext>
          </c:extLst>
        </c:ser>
        <c:ser>
          <c:idx val="1"/>
          <c:order val="1"/>
          <c:tx>
            <c:strRef>
              <c:f>Sheet1!$A$9:$B$9</c:f>
              <c:strCache>
                <c:ptCount val="2"/>
                <c:pt idx="1">
                  <c:v>1</c:v>
                </c:pt>
              </c:strCache>
            </c:strRef>
          </c:tx>
          <c:spPr>
            <a:solidFill>
              <a:srgbClr val="4472C4">
                <a:lumMod val="50000"/>
              </a:srgb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Sheet1!$C$7:$F$7</c:f>
              <c:strCache>
                <c:ptCount val="4"/>
                <c:pt idx="0">
                  <c:v>Current Smoker</c:v>
                </c:pt>
                <c:pt idx="1">
                  <c:v>Alcohol Use Disorder</c:v>
                </c:pt>
                <c:pt idx="2">
                  <c:v>Ever Used Illicit Drugs</c:v>
                </c:pt>
                <c:pt idx="3">
                  <c:v>Ever Injected Drugs</c:v>
                </c:pt>
              </c:strCache>
            </c:strRef>
          </c:cat>
          <c:val>
            <c:numRef>
              <c:f>Sheet1!$C$9:$F$9</c:f>
              <c:numCache>
                <c:formatCode>General</c:formatCode>
                <c:ptCount val="4"/>
                <c:pt idx="0">
                  <c:v>1.1000000000000001</c:v>
                </c:pt>
                <c:pt idx="1">
                  <c:v>2</c:v>
                </c:pt>
                <c:pt idx="2">
                  <c:v>1.7</c:v>
                </c:pt>
                <c:pt idx="3">
                  <c:v>1.3</c:v>
                </c:pt>
              </c:numCache>
            </c:numRef>
          </c:val>
          <c:extLst>
            <c:ext xmlns:c16="http://schemas.microsoft.com/office/drawing/2014/chart" uri="{C3380CC4-5D6E-409C-BE32-E72D297353CC}">
              <c16:uniqueId val="{00000001-22C4-4C36-A8CC-30CE211D832D}"/>
            </c:ext>
          </c:extLst>
        </c:ser>
        <c:ser>
          <c:idx val="2"/>
          <c:order val="2"/>
          <c:tx>
            <c:strRef>
              <c:f>Sheet1!$A$10:$B$10</c:f>
              <c:strCache>
                <c:ptCount val="2"/>
                <c:pt idx="1">
                  <c:v>2</c:v>
                </c:pt>
              </c:strCache>
            </c:strRef>
          </c:tx>
          <c:spPr>
            <a:solidFill>
              <a:srgbClr val="4472C4">
                <a:lumMod val="75000"/>
              </a:srgb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Sheet1!$C$7:$F$7</c:f>
              <c:strCache>
                <c:ptCount val="4"/>
                <c:pt idx="0">
                  <c:v>Current Smoker</c:v>
                </c:pt>
                <c:pt idx="1">
                  <c:v>Alcohol Use Disorder</c:v>
                </c:pt>
                <c:pt idx="2">
                  <c:v>Ever Used Illicit Drugs</c:v>
                </c:pt>
                <c:pt idx="3">
                  <c:v>Ever Injected Drugs</c:v>
                </c:pt>
              </c:strCache>
            </c:strRef>
          </c:cat>
          <c:val>
            <c:numRef>
              <c:f>Sheet1!$C$10:$F$10</c:f>
              <c:numCache>
                <c:formatCode>General</c:formatCode>
                <c:ptCount val="4"/>
                <c:pt idx="0">
                  <c:v>1.5</c:v>
                </c:pt>
                <c:pt idx="1">
                  <c:v>4</c:v>
                </c:pt>
                <c:pt idx="2">
                  <c:v>2.9</c:v>
                </c:pt>
                <c:pt idx="3">
                  <c:v>3.8</c:v>
                </c:pt>
              </c:numCache>
            </c:numRef>
          </c:val>
          <c:extLst>
            <c:ext xmlns:c16="http://schemas.microsoft.com/office/drawing/2014/chart" uri="{C3380CC4-5D6E-409C-BE32-E72D297353CC}">
              <c16:uniqueId val="{00000002-22C4-4C36-A8CC-30CE211D832D}"/>
            </c:ext>
          </c:extLst>
        </c:ser>
        <c:ser>
          <c:idx val="3"/>
          <c:order val="3"/>
          <c:tx>
            <c:strRef>
              <c:f>Sheet1!$A$11:$B$11</c:f>
              <c:strCache>
                <c:ptCount val="2"/>
                <c:pt idx="1">
                  <c:v>3</c:v>
                </c:pt>
              </c:strCache>
            </c:strRef>
          </c:tx>
          <c:spPr>
            <a:solidFill>
              <a:srgbClr val="4472C4">
                <a:lumMod val="60000"/>
                <a:lumOff val="40000"/>
              </a:srgb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Sheet1!$C$7:$F$7</c:f>
              <c:strCache>
                <c:ptCount val="4"/>
                <c:pt idx="0">
                  <c:v>Current Smoker</c:v>
                </c:pt>
                <c:pt idx="1">
                  <c:v>Alcohol Use Disorder</c:v>
                </c:pt>
                <c:pt idx="2">
                  <c:v>Ever Used Illicit Drugs</c:v>
                </c:pt>
                <c:pt idx="3">
                  <c:v>Ever Injected Drugs</c:v>
                </c:pt>
              </c:strCache>
            </c:strRef>
          </c:cat>
          <c:val>
            <c:numRef>
              <c:f>Sheet1!$C$11:$F$11</c:f>
              <c:numCache>
                <c:formatCode>General</c:formatCode>
                <c:ptCount val="4"/>
                <c:pt idx="0">
                  <c:v>2</c:v>
                </c:pt>
                <c:pt idx="1">
                  <c:v>4.9000000000000004</c:v>
                </c:pt>
                <c:pt idx="2">
                  <c:v>3.6</c:v>
                </c:pt>
                <c:pt idx="3">
                  <c:v>7.1</c:v>
                </c:pt>
              </c:numCache>
            </c:numRef>
          </c:val>
          <c:extLst>
            <c:ext xmlns:c16="http://schemas.microsoft.com/office/drawing/2014/chart" uri="{C3380CC4-5D6E-409C-BE32-E72D297353CC}">
              <c16:uniqueId val="{00000003-22C4-4C36-A8CC-30CE211D832D}"/>
            </c:ext>
          </c:extLst>
        </c:ser>
        <c:ser>
          <c:idx val="4"/>
          <c:order val="4"/>
          <c:tx>
            <c:strRef>
              <c:f>Sheet1!$A$12:$B$12</c:f>
              <c:strCache>
                <c:ptCount val="2"/>
                <c:pt idx="1">
                  <c:v>≥4</c:v>
                </c:pt>
              </c:strCache>
            </c:strRef>
          </c:tx>
          <c:spPr>
            <a:solidFill>
              <a:srgbClr val="4472C4">
                <a:lumMod val="20000"/>
                <a:lumOff val="80000"/>
              </a:srgb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Sheet1!$C$7:$F$7</c:f>
              <c:strCache>
                <c:ptCount val="4"/>
                <c:pt idx="0">
                  <c:v>Current Smoker</c:v>
                </c:pt>
                <c:pt idx="1">
                  <c:v>Alcohol Use Disorder</c:v>
                </c:pt>
                <c:pt idx="2">
                  <c:v>Ever Used Illicit Drugs</c:v>
                </c:pt>
                <c:pt idx="3">
                  <c:v>Ever Injected Drugs</c:v>
                </c:pt>
              </c:strCache>
            </c:strRef>
          </c:cat>
          <c:val>
            <c:numRef>
              <c:f>Sheet1!$C$12:$F$12</c:f>
              <c:numCache>
                <c:formatCode>General</c:formatCode>
                <c:ptCount val="4"/>
                <c:pt idx="0">
                  <c:v>2.2000000000000002</c:v>
                </c:pt>
                <c:pt idx="1">
                  <c:v>7.4</c:v>
                </c:pt>
                <c:pt idx="2">
                  <c:v>4.7</c:v>
                </c:pt>
                <c:pt idx="3">
                  <c:v>10.3</c:v>
                </c:pt>
              </c:numCache>
            </c:numRef>
          </c:val>
          <c:extLst>
            <c:ext xmlns:c16="http://schemas.microsoft.com/office/drawing/2014/chart" uri="{C3380CC4-5D6E-409C-BE32-E72D297353CC}">
              <c16:uniqueId val="{00000004-22C4-4C36-A8CC-30CE211D832D}"/>
            </c:ext>
          </c:extLst>
        </c:ser>
        <c:dLbls>
          <c:dLblPos val="outEnd"/>
          <c:showLegendKey val="0"/>
          <c:showVal val="1"/>
          <c:showCatName val="0"/>
          <c:showSerName val="0"/>
          <c:showPercent val="0"/>
          <c:showBubbleSize val="0"/>
        </c:dLbls>
        <c:gapWidth val="219"/>
        <c:overlap val="-27"/>
        <c:axId val="359935104"/>
        <c:axId val="359931496"/>
      </c:barChart>
      <c:catAx>
        <c:axId val="35993510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9931496"/>
        <c:crosses val="autoZero"/>
        <c:auto val="1"/>
        <c:lblAlgn val="ctr"/>
        <c:lblOffset val="100"/>
        <c:noMultiLvlLbl val="0"/>
      </c:catAx>
      <c:valAx>
        <c:axId val="35993149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t>Adjusted Odds Ratio</a:t>
                </a:r>
              </a:p>
            </c:rich>
          </c:tx>
          <c:layout>
            <c:manualLayout>
              <c:xMode val="edge"/>
              <c:yMode val="edge"/>
              <c:x val="3.9331366764995086E-3"/>
              <c:y val="0.3658111639388363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9935104"/>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0 ACEs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 Poor Mental Health
(Past 30 Days)</c:v>
                </c:pt>
                <c:pt idx="1">
                  <c:v>Poor Mental Health During 
the COVID-19 Pandemic </c:v>
                </c:pt>
                <c:pt idx="2">
                  <c:v>Persistent Feelings of Sadness or Hopelessness in the Past Year</c:v>
                </c:pt>
              </c:strCache>
            </c:strRef>
          </c:cat>
          <c:val>
            <c:numRef>
              <c:f>Sheet1!$B$2:$B$4</c:f>
              <c:numCache>
                <c:formatCode>General</c:formatCode>
                <c:ptCount val="3"/>
                <c:pt idx="0">
                  <c:v>12.1</c:v>
                </c:pt>
                <c:pt idx="1">
                  <c:v>17.5</c:v>
                </c:pt>
                <c:pt idx="2">
                  <c:v>20.9</c:v>
                </c:pt>
              </c:numCache>
            </c:numRef>
          </c:val>
          <c:extLst>
            <c:ext xmlns:c16="http://schemas.microsoft.com/office/drawing/2014/chart" uri="{C3380CC4-5D6E-409C-BE32-E72D297353CC}">
              <c16:uniqueId val="{00000000-D075-463E-8000-2920F06545F2}"/>
            </c:ext>
          </c:extLst>
        </c:ser>
        <c:ser>
          <c:idx val="1"/>
          <c:order val="1"/>
          <c:tx>
            <c:strRef>
              <c:f>Sheet1!$C$1</c:f>
              <c:strCache>
                <c:ptCount val="1"/>
                <c:pt idx="0">
                  <c:v>1-2 ACEs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 Poor Mental Health
(Past 30 Days)</c:v>
                </c:pt>
                <c:pt idx="1">
                  <c:v>Poor Mental Health During 
the COVID-19 Pandemic </c:v>
                </c:pt>
                <c:pt idx="2">
                  <c:v>Persistent Feelings of Sadness or Hopelessness in the Past Year</c:v>
                </c:pt>
              </c:strCache>
            </c:strRef>
          </c:cat>
          <c:val>
            <c:numRef>
              <c:f>Sheet1!$C$2:$C$4</c:f>
              <c:numCache>
                <c:formatCode>General</c:formatCode>
                <c:ptCount val="3"/>
                <c:pt idx="0">
                  <c:v>32.4</c:v>
                </c:pt>
                <c:pt idx="1">
                  <c:v>42</c:v>
                </c:pt>
                <c:pt idx="2">
                  <c:v>46.2</c:v>
                </c:pt>
              </c:numCache>
            </c:numRef>
          </c:val>
          <c:extLst>
            <c:ext xmlns:c16="http://schemas.microsoft.com/office/drawing/2014/chart" uri="{C3380CC4-5D6E-409C-BE32-E72D297353CC}">
              <c16:uniqueId val="{00000001-D075-463E-8000-2920F06545F2}"/>
            </c:ext>
          </c:extLst>
        </c:ser>
        <c:ser>
          <c:idx val="2"/>
          <c:order val="2"/>
          <c:tx>
            <c:strRef>
              <c:f>Sheet1!$D$1</c:f>
              <c:strCache>
                <c:ptCount val="1"/>
                <c:pt idx="0">
                  <c:v>3 ACEs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 Poor Mental Health
(Past 30 Days)</c:v>
                </c:pt>
                <c:pt idx="1">
                  <c:v>Poor Mental Health During 
the COVID-19 Pandemic </c:v>
                </c:pt>
                <c:pt idx="2">
                  <c:v>Persistent Feelings of Sadness or Hopelessness in the Past Year</c:v>
                </c:pt>
              </c:strCache>
            </c:strRef>
          </c:cat>
          <c:val>
            <c:numRef>
              <c:f>Sheet1!$D$2:$D$4</c:f>
              <c:numCache>
                <c:formatCode>General</c:formatCode>
                <c:ptCount val="3"/>
                <c:pt idx="0">
                  <c:v>44.9</c:v>
                </c:pt>
                <c:pt idx="1">
                  <c:v>54.8</c:v>
                </c:pt>
                <c:pt idx="2">
                  <c:v>68.8</c:v>
                </c:pt>
              </c:numCache>
            </c:numRef>
          </c:val>
          <c:extLst>
            <c:ext xmlns:c16="http://schemas.microsoft.com/office/drawing/2014/chart" uri="{C3380CC4-5D6E-409C-BE32-E72D297353CC}">
              <c16:uniqueId val="{00000002-D075-463E-8000-2920F06545F2}"/>
            </c:ext>
          </c:extLst>
        </c:ser>
        <c:ser>
          <c:idx val="3"/>
          <c:order val="3"/>
          <c:tx>
            <c:strRef>
              <c:f>Sheet1!$E$1</c:f>
              <c:strCache>
                <c:ptCount val="1"/>
                <c:pt idx="0">
                  <c:v>4+ ACEs</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 Poor Mental Health
(Past 30 Days)</c:v>
                </c:pt>
                <c:pt idx="1">
                  <c:v>Poor Mental Health During 
the COVID-19 Pandemic </c:v>
                </c:pt>
                <c:pt idx="2">
                  <c:v>Persistent Feelings of Sadness or Hopelessness in the Past Year</c:v>
                </c:pt>
              </c:strCache>
            </c:strRef>
          </c:cat>
          <c:val>
            <c:numRef>
              <c:f>Sheet1!$E$2:$E$4</c:f>
              <c:numCache>
                <c:formatCode>General</c:formatCode>
                <c:ptCount val="3"/>
                <c:pt idx="0">
                  <c:v>65.7</c:v>
                </c:pt>
                <c:pt idx="1">
                  <c:v>85</c:v>
                </c:pt>
                <c:pt idx="2">
                  <c:v>85</c:v>
                </c:pt>
              </c:numCache>
            </c:numRef>
          </c:val>
          <c:extLst>
            <c:ext xmlns:c16="http://schemas.microsoft.com/office/drawing/2014/chart" uri="{C3380CC4-5D6E-409C-BE32-E72D297353CC}">
              <c16:uniqueId val="{00000003-D075-463E-8000-2920F06545F2}"/>
            </c:ext>
          </c:extLst>
        </c:ser>
        <c:dLbls>
          <c:dLblPos val="outEnd"/>
          <c:showLegendKey val="0"/>
          <c:showVal val="1"/>
          <c:showCatName val="0"/>
          <c:showSerName val="0"/>
          <c:showPercent val="0"/>
          <c:showBubbleSize val="0"/>
        </c:dLbls>
        <c:gapWidth val="219"/>
        <c:overlap val="-27"/>
        <c:axId val="618847888"/>
        <c:axId val="618842064"/>
      </c:barChart>
      <c:catAx>
        <c:axId val="618847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8842064"/>
        <c:crosses val="autoZero"/>
        <c:auto val="1"/>
        <c:lblAlgn val="ctr"/>
        <c:lblOffset val="100"/>
        <c:noMultiLvlLbl val="0"/>
      </c:catAx>
      <c:valAx>
        <c:axId val="618842064"/>
        <c:scaling>
          <c:orientation val="minMax"/>
          <c:max val="10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Percentage (%)</a:t>
                </a:r>
              </a:p>
            </c:rich>
          </c:tx>
          <c:layout>
            <c:manualLayout>
              <c:xMode val="edge"/>
              <c:yMode val="edge"/>
              <c:x val="3.7593984962406013E-3"/>
              <c:y val="0.365383890090191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88478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t>Urbanicity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'[Chart in Microsoft PowerPoint]all ages'!$B$1</c:f>
              <c:strCache>
                <c:ptCount val="1"/>
                <c:pt idx="0">
                  <c:v>2018</c:v>
                </c:pt>
              </c:strCache>
            </c:strRef>
          </c:tx>
          <c:spPr>
            <a:solidFill>
              <a:schemeClr val="accent1"/>
            </a:solidFill>
            <a:ln>
              <a:noFill/>
            </a:ln>
            <a:effectLst/>
          </c:spPr>
          <c:invertIfNegative val="0"/>
          <c:cat>
            <c:strRef>
              <c:f>'[Chart in Microsoft PowerPoint]all ages'!$A$2:$A$7</c:f>
              <c:strCache>
                <c:ptCount val="6"/>
                <c:pt idx="0">
                  <c:v>Large Central Metro</c:v>
                </c:pt>
                <c:pt idx="1">
                  <c:v>large Fringe Metro</c:v>
                </c:pt>
                <c:pt idx="2">
                  <c:v>Medium Metro</c:v>
                </c:pt>
                <c:pt idx="3">
                  <c:v>Small Metro </c:v>
                </c:pt>
                <c:pt idx="4">
                  <c:v>Micropolitan</c:v>
                </c:pt>
                <c:pt idx="5">
                  <c:v>NonCore</c:v>
                </c:pt>
              </c:strCache>
            </c:strRef>
          </c:cat>
          <c:val>
            <c:numRef>
              <c:f>'[Chart in Microsoft PowerPoint]all ages'!$B$2:$B$7</c:f>
              <c:numCache>
                <c:formatCode>General</c:formatCode>
                <c:ptCount val="6"/>
                <c:pt idx="0">
                  <c:v>20.5</c:v>
                </c:pt>
                <c:pt idx="1">
                  <c:v>21.8</c:v>
                </c:pt>
                <c:pt idx="2">
                  <c:v>22.2</c:v>
                </c:pt>
                <c:pt idx="3">
                  <c:v>18.5</c:v>
                </c:pt>
                <c:pt idx="4">
                  <c:v>18.7</c:v>
                </c:pt>
                <c:pt idx="5">
                  <c:v>15.9</c:v>
                </c:pt>
              </c:numCache>
            </c:numRef>
          </c:val>
          <c:extLst>
            <c:ext xmlns:c16="http://schemas.microsoft.com/office/drawing/2014/chart" uri="{C3380CC4-5D6E-409C-BE32-E72D297353CC}">
              <c16:uniqueId val="{00000000-8355-4EDA-9972-10D91ACDECB8}"/>
            </c:ext>
          </c:extLst>
        </c:ser>
        <c:ser>
          <c:idx val="1"/>
          <c:order val="1"/>
          <c:tx>
            <c:strRef>
              <c:f>'[Chart in Microsoft PowerPoint]all ages'!$C$1</c:f>
              <c:strCache>
                <c:ptCount val="1"/>
                <c:pt idx="0">
                  <c:v>2019</c:v>
                </c:pt>
              </c:strCache>
            </c:strRef>
          </c:tx>
          <c:spPr>
            <a:solidFill>
              <a:schemeClr val="accent2"/>
            </a:solidFill>
            <a:ln>
              <a:noFill/>
            </a:ln>
            <a:effectLst/>
          </c:spPr>
          <c:invertIfNegative val="0"/>
          <c:cat>
            <c:strRef>
              <c:f>'[Chart in Microsoft PowerPoint]all ages'!$A$2:$A$7</c:f>
              <c:strCache>
                <c:ptCount val="6"/>
                <c:pt idx="0">
                  <c:v>Large Central Metro</c:v>
                </c:pt>
                <c:pt idx="1">
                  <c:v>large Fringe Metro</c:v>
                </c:pt>
                <c:pt idx="2">
                  <c:v>Medium Metro</c:v>
                </c:pt>
                <c:pt idx="3">
                  <c:v>Small Metro </c:v>
                </c:pt>
                <c:pt idx="4">
                  <c:v>Micropolitan</c:v>
                </c:pt>
                <c:pt idx="5">
                  <c:v>NonCore</c:v>
                </c:pt>
              </c:strCache>
            </c:strRef>
          </c:cat>
          <c:val>
            <c:numRef>
              <c:f>'[Chart in Microsoft PowerPoint]all ages'!$C$2:$C$7</c:f>
              <c:numCache>
                <c:formatCode>General</c:formatCode>
                <c:ptCount val="6"/>
                <c:pt idx="0">
                  <c:v>22.7</c:v>
                </c:pt>
                <c:pt idx="1">
                  <c:v>21.5</c:v>
                </c:pt>
                <c:pt idx="2">
                  <c:v>23</c:v>
                </c:pt>
                <c:pt idx="3">
                  <c:v>19.2</c:v>
                </c:pt>
                <c:pt idx="4">
                  <c:v>19.5</c:v>
                </c:pt>
                <c:pt idx="5">
                  <c:v>16.2</c:v>
                </c:pt>
              </c:numCache>
            </c:numRef>
          </c:val>
          <c:extLst>
            <c:ext xmlns:c16="http://schemas.microsoft.com/office/drawing/2014/chart" uri="{C3380CC4-5D6E-409C-BE32-E72D297353CC}">
              <c16:uniqueId val="{00000001-8355-4EDA-9972-10D91ACDECB8}"/>
            </c:ext>
          </c:extLst>
        </c:ser>
        <c:ser>
          <c:idx val="2"/>
          <c:order val="2"/>
          <c:tx>
            <c:strRef>
              <c:f>'[Chart in Microsoft PowerPoint]all ages'!$D$1</c:f>
              <c:strCache>
                <c:ptCount val="1"/>
                <c:pt idx="0">
                  <c:v>2020</c:v>
                </c:pt>
              </c:strCache>
            </c:strRef>
          </c:tx>
          <c:spPr>
            <a:solidFill>
              <a:schemeClr val="accent3"/>
            </a:solidFill>
            <a:ln>
              <a:noFill/>
            </a:ln>
            <a:effectLst/>
          </c:spPr>
          <c:invertIfNegative val="0"/>
          <c:cat>
            <c:strRef>
              <c:f>'[Chart in Microsoft PowerPoint]all ages'!$A$2:$A$7</c:f>
              <c:strCache>
                <c:ptCount val="6"/>
                <c:pt idx="0">
                  <c:v>Large Central Metro</c:v>
                </c:pt>
                <c:pt idx="1">
                  <c:v>large Fringe Metro</c:v>
                </c:pt>
                <c:pt idx="2">
                  <c:v>Medium Metro</c:v>
                </c:pt>
                <c:pt idx="3">
                  <c:v>Small Metro </c:v>
                </c:pt>
                <c:pt idx="4">
                  <c:v>Micropolitan</c:v>
                </c:pt>
                <c:pt idx="5">
                  <c:v>NonCore</c:v>
                </c:pt>
              </c:strCache>
            </c:strRef>
          </c:cat>
          <c:val>
            <c:numRef>
              <c:f>'[Chart in Microsoft PowerPoint]all ages'!$D$2:$D$7</c:f>
              <c:numCache>
                <c:formatCode>General</c:formatCode>
                <c:ptCount val="6"/>
                <c:pt idx="0">
                  <c:v>30.1</c:v>
                </c:pt>
                <c:pt idx="1">
                  <c:v>26.3</c:v>
                </c:pt>
                <c:pt idx="2">
                  <c:v>30.3</c:v>
                </c:pt>
                <c:pt idx="3">
                  <c:v>25.1</c:v>
                </c:pt>
                <c:pt idx="4">
                  <c:v>24.9</c:v>
                </c:pt>
                <c:pt idx="5">
                  <c:v>22</c:v>
                </c:pt>
              </c:numCache>
            </c:numRef>
          </c:val>
          <c:extLst>
            <c:ext xmlns:c16="http://schemas.microsoft.com/office/drawing/2014/chart" uri="{C3380CC4-5D6E-409C-BE32-E72D297353CC}">
              <c16:uniqueId val="{00000002-8355-4EDA-9972-10D91ACDECB8}"/>
            </c:ext>
          </c:extLst>
        </c:ser>
        <c:ser>
          <c:idx val="3"/>
          <c:order val="3"/>
          <c:tx>
            <c:strRef>
              <c:f>'[Chart in Microsoft PowerPoint]all ages'!$E$1</c:f>
              <c:strCache>
                <c:ptCount val="1"/>
                <c:pt idx="0">
                  <c:v>2021</c:v>
                </c:pt>
              </c:strCache>
            </c:strRef>
          </c:tx>
          <c:spPr>
            <a:solidFill>
              <a:schemeClr val="accent4"/>
            </a:solidFill>
            <a:ln>
              <a:noFill/>
            </a:ln>
            <a:effectLst/>
          </c:spPr>
          <c:invertIfNegative val="0"/>
          <c:cat>
            <c:strRef>
              <c:f>'[Chart in Microsoft PowerPoint]all ages'!$A$2:$A$7</c:f>
              <c:strCache>
                <c:ptCount val="6"/>
                <c:pt idx="0">
                  <c:v>Large Central Metro</c:v>
                </c:pt>
                <c:pt idx="1">
                  <c:v>large Fringe Metro</c:v>
                </c:pt>
                <c:pt idx="2">
                  <c:v>Medium Metro</c:v>
                </c:pt>
                <c:pt idx="3">
                  <c:v>Small Metro </c:v>
                </c:pt>
                <c:pt idx="4">
                  <c:v>Micropolitan</c:v>
                </c:pt>
                <c:pt idx="5">
                  <c:v>NonCore</c:v>
                </c:pt>
              </c:strCache>
            </c:strRef>
          </c:cat>
          <c:val>
            <c:numRef>
              <c:f>'[Chart in Microsoft PowerPoint]all ages'!$E$2:$E$7</c:f>
              <c:numCache>
                <c:formatCode>General</c:formatCode>
                <c:ptCount val="6"/>
                <c:pt idx="0">
                  <c:v>34.9</c:v>
                </c:pt>
                <c:pt idx="1">
                  <c:v>28.6</c:v>
                </c:pt>
                <c:pt idx="2">
                  <c:v>35.1</c:v>
                </c:pt>
                <c:pt idx="3">
                  <c:v>30.4</c:v>
                </c:pt>
                <c:pt idx="4">
                  <c:v>30.6</c:v>
                </c:pt>
                <c:pt idx="5">
                  <c:v>27.8</c:v>
                </c:pt>
              </c:numCache>
            </c:numRef>
          </c:val>
          <c:extLst>
            <c:ext xmlns:c16="http://schemas.microsoft.com/office/drawing/2014/chart" uri="{C3380CC4-5D6E-409C-BE32-E72D297353CC}">
              <c16:uniqueId val="{00000003-8355-4EDA-9972-10D91ACDECB8}"/>
            </c:ext>
          </c:extLst>
        </c:ser>
        <c:ser>
          <c:idx val="4"/>
          <c:order val="4"/>
          <c:tx>
            <c:strRef>
              <c:f>'[Chart in Microsoft PowerPoint]all ages'!$F$1</c:f>
              <c:strCache>
                <c:ptCount val="1"/>
                <c:pt idx="0">
                  <c:v>2022</c:v>
                </c:pt>
              </c:strCache>
            </c:strRef>
          </c:tx>
          <c:spPr>
            <a:solidFill>
              <a:schemeClr val="accent5"/>
            </a:solidFill>
            <a:ln>
              <a:noFill/>
            </a:ln>
            <a:effectLst/>
          </c:spPr>
          <c:invertIfNegative val="0"/>
          <c:cat>
            <c:strRef>
              <c:f>'[Chart in Microsoft PowerPoint]all ages'!$A$2:$A$7</c:f>
              <c:strCache>
                <c:ptCount val="6"/>
                <c:pt idx="0">
                  <c:v>Large Central Metro</c:v>
                </c:pt>
                <c:pt idx="1">
                  <c:v>large Fringe Metro</c:v>
                </c:pt>
                <c:pt idx="2">
                  <c:v>Medium Metro</c:v>
                </c:pt>
                <c:pt idx="3">
                  <c:v>Small Metro </c:v>
                </c:pt>
                <c:pt idx="4">
                  <c:v>Micropolitan</c:v>
                </c:pt>
                <c:pt idx="5">
                  <c:v>NonCore</c:v>
                </c:pt>
              </c:strCache>
            </c:strRef>
          </c:cat>
          <c:val>
            <c:numRef>
              <c:f>'[Chart in Microsoft PowerPoint]all ages'!$F$2:$F$7</c:f>
              <c:numCache>
                <c:formatCode>General</c:formatCode>
                <c:ptCount val="6"/>
                <c:pt idx="0">
                  <c:v>36.4</c:v>
                </c:pt>
                <c:pt idx="1">
                  <c:v>27.7</c:v>
                </c:pt>
                <c:pt idx="2">
                  <c:v>36.4</c:v>
                </c:pt>
                <c:pt idx="3">
                  <c:v>30.8</c:v>
                </c:pt>
                <c:pt idx="4">
                  <c:v>31.7</c:v>
                </c:pt>
                <c:pt idx="5">
                  <c:v>27.3</c:v>
                </c:pt>
              </c:numCache>
            </c:numRef>
          </c:val>
          <c:extLst>
            <c:ext xmlns:c16="http://schemas.microsoft.com/office/drawing/2014/chart" uri="{C3380CC4-5D6E-409C-BE32-E72D297353CC}">
              <c16:uniqueId val="{00000004-8355-4EDA-9972-10D91ACDECB8}"/>
            </c:ext>
          </c:extLst>
        </c:ser>
        <c:dLbls>
          <c:showLegendKey val="0"/>
          <c:showVal val="0"/>
          <c:showCatName val="0"/>
          <c:showSerName val="0"/>
          <c:showPercent val="0"/>
          <c:showBubbleSize val="0"/>
        </c:dLbls>
        <c:gapWidth val="219"/>
        <c:overlap val="-27"/>
        <c:axId val="725502048"/>
        <c:axId val="725502376"/>
      </c:barChart>
      <c:catAx>
        <c:axId val="725502048"/>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25502376"/>
        <c:crosses val="autoZero"/>
        <c:auto val="1"/>
        <c:lblAlgn val="ctr"/>
        <c:lblOffset val="100"/>
        <c:noMultiLvlLbl val="0"/>
      </c:catAx>
      <c:valAx>
        <c:axId val="725502376"/>
        <c:scaling>
          <c:orientation val="minMax"/>
          <c:max val="7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Rate per 100,000</a:t>
                </a:r>
              </a:p>
            </c:rich>
          </c:tx>
          <c:layout>
            <c:manualLayout>
              <c:xMode val="edge"/>
              <c:yMode val="edge"/>
              <c:x val="2.1310880051937334E-2"/>
              <c:y val="0.3222491980169145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25502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t>Age Group</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78435506144607"/>
          <c:y val="0.17171296296296298"/>
          <c:w val="0.85160104113621293"/>
          <c:h val="0.72088764946048411"/>
        </c:manualLayout>
      </c:layout>
      <c:barChart>
        <c:barDir val="col"/>
        <c:grouping val="clustered"/>
        <c:varyColors val="0"/>
        <c:ser>
          <c:idx val="0"/>
          <c:order val="0"/>
          <c:tx>
            <c:strRef>
              <c:f>'[Chart in Microsoft PowerPoint]all ages'!$E$10</c:f>
              <c:strCache>
                <c:ptCount val="1"/>
                <c:pt idx="0">
                  <c:v>2018</c:v>
                </c:pt>
              </c:strCache>
            </c:strRef>
          </c:tx>
          <c:spPr>
            <a:solidFill>
              <a:schemeClr val="accent1"/>
            </a:solidFill>
            <a:ln>
              <a:noFill/>
            </a:ln>
            <a:effectLst/>
          </c:spPr>
          <c:invertIfNegative val="0"/>
          <c:cat>
            <c:strRef>
              <c:f>'[Chart in Microsoft PowerPoint]all ages'!$F$9:$N$9</c:f>
              <c:strCache>
                <c:ptCount val="9"/>
                <c:pt idx="0">
                  <c:v>12-17</c:v>
                </c:pt>
                <c:pt idx="1">
                  <c:v>18-24</c:v>
                </c:pt>
                <c:pt idx="2">
                  <c:v>25-34</c:v>
                </c:pt>
                <c:pt idx="3">
                  <c:v>35-44</c:v>
                </c:pt>
                <c:pt idx="4">
                  <c:v>45-54</c:v>
                </c:pt>
                <c:pt idx="5">
                  <c:v>55-64</c:v>
                </c:pt>
                <c:pt idx="6">
                  <c:v>65-74</c:v>
                </c:pt>
                <c:pt idx="7">
                  <c:v>75-84</c:v>
                </c:pt>
                <c:pt idx="8">
                  <c:v>85+</c:v>
                </c:pt>
              </c:strCache>
            </c:strRef>
          </c:cat>
          <c:val>
            <c:numRef>
              <c:f>'[Chart in Microsoft PowerPoint]all ages'!$F$10:$N$10</c:f>
              <c:numCache>
                <c:formatCode>General</c:formatCode>
                <c:ptCount val="9"/>
                <c:pt idx="0" formatCode="0.0">
                  <c:v>1.0117</c:v>
                </c:pt>
                <c:pt idx="1">
                  <c:v>14.5</c:v>
                </c:pt>
                <c:pt idx="2">
                  <c:v>35.5</c:v>
                </c:pt>
                <c:pt idx="3">
                  <c:v>38.299999999999997</c:v>
                </c:pt>
                <c:pt idx="4">
                  <c:v>35.299999999999997</c:v>
                </c:pt>
                <c:pt idx="5">
                  <c:v>28.3</c:v>
                </c:pt>
                <c:pt idx="6">
                  <c:v>10.199999999999999</c:v>
                </c:pt>
                <c:pt idx="7">
                  <c:v>3.9</c:v>
                </c:pt>
                <c:pt idx="8">
                  <c:v>3.8</c:v>
                </c:pt>
              </c:numCache>
            </c:numRef>
          </c:val>
          <c:extLst>
            <c:ext xmlns:c16="http://schemas.microsoft.com/office/drawing/2014/chart" uri="{C3380CC4-5D6E-409C-BE32-E72D297353CC}">
              <c16:uniqueId val="{00000000-CE28-4AA8-B39F-FCC89B93EAE5}"/>
            </c:ext>
          </c:extLst>
        </c:ser>
        <c:ser>
          <c:idx val="1"/>
          <c:order val="1"/>
          <c:tx>
            <c:strRef>
              <c:f>'[Chart in Microsoft PowerPoint]all ages'!$E$11</c:f>
              <c:strCache>
                <c:ptCount val="1"/>
                <c:pt idx="0">
                  <c:v>2019</c:v>
                </c:pt>
              </c:strCache>
            </c:strRef>
          </c:tx>
          <c:spPr>
            <a:solidFill>
              <a:schemeClr val="accent2"/>
            </a:solidFill>
            <a:ln>
              <a:noFill/>
            </a:ln>
            <a:effectLst/>
          </c:spPr>
          <c:invertIfNegative val="0"/>
          <c:cat>
            <c:strRef>
              <c:f>'[Chart in Microsoft PowerPoint]all ages'!$F$9:$N$9</c:f>
              <c:strCache>
                <c:ptCount val="9"/>
                <c:pt idx="0">
                  <c:v>12-17</c:v>
                </c:pt>
                <c:pt idx="1">
                  <c:v>18-24</c:v>
                </c:pt>
                <c:pt idx="2">
                  <c:v>25-34</c:v>
                </c:pt>
                <c:pt idx="3">
                  <c:v>35-44</c:v>
                </c:pt>
                <c:pt idx="4">
                  <c:v>45-54</c:v>
                </c:pt>
                <c:pt idx="5">
                  <c:v>55-64</c:v>
                </c:pt>
                <c:pt idx="6">
                  <c:v>65-74</c:v>
                </c:pt>
                <c:pt idx="7">
                  <c:v>75-84</c:v>
                </c:pt>
                <c:pt idx="8">
                  <c:v>85+</c:v>
                </c:pt>
              </c:strCache>
            </c:strRef>
          </c:cat>
          <c:val>
            <c:numRef>
              <c:f>'[Chart in Microsoft PowerPoint]all ages'!$F$11:$N$11</c:f>
              <c:numCache>
                <c:formatCode>General</c:formatCode>
                <c:ptCount val="9"/>
                <c:pt idx="0" formatCode="0.0">
                  <c:v>1.1273</c:v>
                </c:pt>
                <c:pt idx="1">
                  <c:v>15</c:v>
                </c:pt>
                <c:pt idx="2">
                  <c:v>35.6</c:v>
                </c:pt>
                <c:pt idx="3">
                  <c:v>40.5</c:v>
                </c:pt>
                <c:pt idx="4">
                  <c:v>36.9</c:v>
                </c:pt>
                <c:pt idx="5">
                  <c:v>30.4</c:v>
                </c:pt>
                <c:pt idx="6">
                  <c:v>11.3</c:v>
                </c:pt>
                <c:pt idx="7">
                  <c:v>4.2</c:v>
                </c:pt>
                <c:pt idx="8">
                  <c:v>3.6</c:v>
                </c:pt>
              </c:numCache>
            </c:numRef>
          </c:val>
          <c:extLst>
            <c:ext xmlns:c16="http://schemas.microsoft.com/office/drawing/2014/chart" uri="{C3380CC4-5D6E-409C-BE32-E72D297353CC}">
              <c16:uniqueId val="{00000001-CE28-4AA8-B39F-FCC89B93EAE5}"/>
            </c:ext>
          </c:extLst>
        </c:ser>
        <c:ser>
          <c:idx val="2"/>
          <c:order val="2"/>
          <c:tx>
            <c:strRef>
              <c:f>'[Chart in Microsoft PowerPoint]all ages'!$E$12</c:f>
              <c:strCache>
                <c:ptCount val="1"/>
                <c:pt idx="0">
                  <c:v>2020</c:v>
                </c:pt>
              </c:strCache>
            </c:strRef>
          </c:tx>
          <c:spPr>
            <a:solidFill>
              <a:schemeClr val="accent3"/>
            </a:solidFill>
            <a:ln>
              <a:noFill/>
            </a:ln>
            <a:effectLst/>
          </c:spPr>
          <c:invertIfNegative val="0"/>
          <c:cat>
            <c:strRef>
              <c:f>'[Chart in Microsoft PowerPoint]all ages'!$F$9:$N$9</c:f>
              <c:strCache>
                <c:ptCount val="9"/>
                <c:pt idx="0">
                  <c:v>12-17</c:v>
                </c:pt>
                <c:pt idx="1">
                  <c:v>18-24</c:v>
                </c:pt>
                <c:pt idx="2">
                  <c:v>25-34</c:v>
                </c:pt>
                <c:pt idx="3">
                  <c:v>35-44</c:v>
                </c:pt>
                <c:pt idx="4">
                  <c:v>45-54</c:v>
                </c:pt>
                <c:pt idx="5">
                  <c:v>55-64</c:v>
                </c:pt>
                <c:pt idx="6">
                  <c:v>65-74</c:v>
                </c:pt>
                <c:pt idx="7">
                  <c:v>75-84</c:v>
                </c:pt>
                <c:pt idx="8">
                  <c:v>85+</c:v>
                </c:pt>
              </c:strCache>
            </c:strRef>
          </c:cat>
          <c:val>
            <c:numRef>
              <c:f>'[Chart in Microsoft PowerPoint]all ages'!$F$12:$N$12</c:f>
              <c:numCache>
                <c:formatCode>General</c:formatCode>
                <c:ptCount val="9"/>
                <c:pt idx="0" formatCode="0.0">
                  <c:v>2.1722000000000001</c:v>
                </c:pt>
                <c:pt idx="1">
                  <c:v>22.1</c:v>
                </c:pt>
                <c:pt idx="2">
                  <c:v>47.3</c:v>
                </c:pt>
                <c:pt idx="3">
                  <c:v>53.9</c:v>
                </c:pt>
                <c:pt idx="4">
                  <c:v>46.9</c:v>
                </c:pt>
                <c:pt idx="5">
                  <c:v>37.299999999999997</c:v>
                </c:pt>
                <c:pt idx="6">
                  <c:v>13.2</c:v>
                </c:pt>
                <c:pt idx="7">
                  <c:v>4</c:v>
                </c:pt>
                <c:pt idx="8">
                  <c:v>3.9</c:v>
                </c:pt>
              </c:numCache>
            </c:numRef>
          </c:val>
          <c:extLst>
            <c:ext xmlns:c16="http://schemas.microsoft.com/office/drawing/2014/chart" uri="{C3380CC4-5D6E-409C-BE32-E72D297353CC}">
              <c16:uniqueId val="{00000002-CE28-4AA8-B39F-FCC89B93EAE5}"/>
            </c:ext>
          </c:extLst>
        </c:ser>
        <c:ser>
          <c:idx val="3"/>
          <c:order val="3"/>
          <c:tx>
            <c:strRef>
              <c:f>'[Chart in Microsoft PowerPoint]all ages'!$E$13</c:f>
              <c:strCache>
                <c:ptCount val="1"/>
                <c:pt idx="0">
                  <c:v>2021</c:v>
                </c:pt>
              </c:strCache>
            </c:strRef>
          </c:tx>
          <c:spPr>
            <a:solidFill>
              <a:schemeClr val="accent4"/>
            </a:solidFill>
            <a:ln>
              <a:noFill/>
            </a:ln>
            <a:effectLst/>
          </c:spPr>
          <c:invertIfNegative val="0"/>
          <c:cat>
            <c:strRef>
              <c:f>'[Chart in Microsoft PowerPoint]all ages'!$F$9:$N$9</c:f>
              <c:strCache>
                <c:ptCount val="9"/>
                <c:pt idx="0">
                  <c:v>12-17</c:v>
                </c:pt>
                <c:pt idx="1">
                  <c:v>18-24</c:v>
                </c:pt>
                <c:pt idx="2">
                  <c:v>25-34</c:v>
                </c:pt>
                <c:pt idx="3">
                  <c:v>35-44</c:v>
                </c:pt>
                <c:pt idx="4">
                  <c:v>45-54</c:v>
                </c:pt>
                <c:pt idx="5">
                  <c:v>55-64</c:v>
                </c:pt>
                <c:pt idx="6">
                  <c:v>65-74</c:v>
                </c:pt>
                <c:pt idx="7">
                  <c:v>75-84</c:v>
                </c:pt>
                <c:pt idx="8">
                  <c:v>85+</c:v>
                </c:pt>
              </c:strCache>
            </c:strRef>
          </c:cat>
          <c:val>
            <c:numRef>
              <c:f>'[Chart in Microsoft PowerPoint]all ages'!$F$13:$N$13</c:f>
              <c:numCache>
                <c:formatCode>General</c:formatCode>
                <c:ptCount val="9"/>
                <c:pt idx="0" formatCode="0.0">
                  <c:v>2.4355000000000002</c:v>
                </c:pt>
                <c:pt idx="1">
                  <c:v>22.8</c:v>
                </c:pt>
                <c:pt idx="2">
                  <c:v>52.9</c:v>
                </c:pt>
                <c:pt idx="3">
                  <c:v>62</c:v>
                </c:pt>
                <c:pt idx="4">
                  <c:v>53.8</c:v>
                </c:pt>
                <c:pt idx="5">
                  <c:v>45.6</c:v>
                </c:pt>
                <c:pt idx="6">
                  <c:v>16.8</c:v>
                </c:pt>
                <c:pt idx="7">
                  <c:v>4.9000000000000004</c:v>
                </c:pt>
                <c:pt idx="8">
                  <c:v>4.3</c:v>
                </c:pt>
              </c:numCache>
            </c:numRef>
          </c:val>
          <c:extLst>
            <c:ext xmlns:c16="http://schemas.microsoft.com/office/drawing/2014/chart" uri="{C3380CC4-5D6E-409C-BE32-E72D297353CC}">
              <c16:uniqueId val="{00000003-CE28-4AA8-B39F-FCC89B93EAE5}"/>
            </c:ext>
          </c:extLst>
        </c:ser>
        <c:ser>
          <c:idx val="4"/>
          <c:order val="4"/>
          <c:tx>
            <c:strRef>
              <c:f>'[Chart in Microsoft PowerPoint]all ages'!$E$14</c:f>
              <c:strCache>
                <c:ptCount val="1"/>
                <c:pt idx="0">
                  <c:v>2022</c:v>
                </c:pt>
              </c:strCache>
            </c:strRef>
          </c:tx>
          <c:spPr>
            <a:solidFill>
              <a:schemeClr val="accent5"/>
            </a:solidFill>
            <a:ln>
              <a:noFill/>
            </a:ln>
            <a:effectLst/>
          </c:spPr>
          <c:invertIfNegative val="0"/>
          <c:cat>
            <c:strRef>
              <c:f>'[Chart in Microsoft PowerPoint]all ages'!$F$9:$N$9</c:f>
              <c:strCache>
                <c:ptCount val="9"/>
                <c:pt idx="0">
                  <c:v>12-17</c:v>
                </c:pt>
                <c:pt idx="1">
                  <c:v>18-24</c:v>
                </c:pt>
                <c:pt idx="2">
                  <c:v>25-34</c:v>
                </c:pt>
                <c:pt idx="3">
                  <c:v>35-44</c:v>
                </c:pt>
                <c:pt idx="4">
                  <c:v>45-54</c:v>
                </c:pt>
                <c:pt idx="5">
                  <c:v>55-64</c:v>
                </c:pt>
                <c:pt idx="6">
                  <c:v>65-74</c:v>
                </c:pt>
                <c:pt idx="7">
                  <c:v>75-84</c:v>
                </c:pt>
                <c:pt idx="8">
                  <c:v>85+</c:v>
                </c:pt>
              </c:strCache>
            </c:strRef>
          </c:cat>
          <c:val>
            <c:numRef>
              <c:f>'[Chart in Microsoft PowerPoint]all ages'!$F$14:$N$14</c:f>
              <c:numCache>
                <c:formatCode>General</c:formatCode>
                <c:ptCount val="9"/>
                <c:pt idx="0" formatCode="0.0">
                  <c:v>2.8</c:v>
                </c:pt>
                <c:pt idx="1">
                  <c:v>19.5</c:v>
                </c:pt>
                <c:pt idx="2">
                  <c:v>50.6</c:v>
                </c:pt>
                <c:pt idx="3">
                  <c:v>63.1</c:v>
                </c:pt>
                <c:pt idx="4">
                  <c:v>55.63</c:v>
                </c:pt>
                <c:pt idx="5">
                  <c:v>48.1</c:v>
                </c:pt>
                <c:pt idx="6">
                  <c:v>19</c:v>
                </c:pt>
                <c:pt idx="7">
                  <c:v>5.3</c:v>
                </c:pt>
                <c:pt idx="8">
                  <c:v>3.7</c:v>
                </c:pt>
              </c:numCache>
            </c:numRef>
          </c:val>
          <c:extLst>
            <c:ext xmlns:c16="http://schemas.microsoft.com/office/drawing/2014/chart" uri="{C3380CC4-5D6E-409C-BE32-E72D297353CC}">
              <c16:uniqueId val="{00000004-CE28-4AA8-B39F-FCC89B93EAE5}"/>
            </c:ext>
          </c:extLst>
        </c:ser>
        <c:dLbls>
          <c:showLegendKey val="0"/>
          <c:showVal val="0"/>
          <c:showCatName val="0"/>
          <c:showSerName val="0"/>
          <c:showPercent val="0"/>
          <c:showBubbleSize val="0"/>
        </c:dLbls>
        <c:gapWidth val="219"/>
        <c:overlap val="-27"/>
        <c:axId val="470207784"/>
        <c:axId val="470218936"/>
      </c:barChart>
      <c:catAx>
        <c:axId val="47020778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0218936"/>
        <c:crosses val="autoZero"/>
        <c:auto val="1"/>
        <c:lblAlgn val="ctr"/>
        <c:lblOffset val="100"/>
        <c:noMultiLvlLbl val="0"/>
      </c:catAx>
      <c:valAx>
        <c:axId val="47021893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Rate</a:t>
                </a:r>
                <a:r>
                  <a:rPr lang="en-US" baseline="0" dirty="0"/>
                  <a:t> per 100,000</a:t>
                </a:r>
                <a:endParaRPr lang="en-US" dirty="0"/>
              </a:p>
            </c:rich>
          </c:tx>
          <c:layout>
            <c:manualLayout>
              <c:xMode val="edge"/>
              <c:yMode val="edge"/>
              <c:x val="1.404357051896267E-2"/>
              <c:y val="0.3291590113735782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0207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t>Gender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'all ages'!$A$10</c:f>
              <c:strCache>
                <c:ptCount val="1"/>
                <c:pt idx="0">
                  <c:v>2018</c:v>
                </c:pt>
              </c:strCache>
            </c:strRef>
          </c:tx>
          <c:spPr>
            <a:solidFill>
              <a:schemeClr val="accent1"/>
            </a:solidFill>
            <a:ln>
              <a:noFill/>
            </a:ln>
            <a:effectLst/>
          </c:spPr>
          <c:invertIfNegative val="0"/>
          <c:cat>
            <c:strRef>
              <c:f>'all ages'!$B$9:$C$9</c:f>
              <c:strCache>
                <c:ptCount val="2"/>
                <c:pt idx="0">
                  <c:v>Female</c:v>
                </c:pt>
                <c:pt idx="1">
                  <c:v>Male</c:v>
                </c:pt>
              </c:strCache>
            </c:strRef>
          </c:cat>
          <c:val>
            <c:numRef>
              <c:f>'all ages'!$B$10:$C$10</c:f>
              <c:numCache>
                <c:formatCode>General</c:formatCode>
                <c:ptCount val="2"/>
                <c:pt idx="0">
                  <c:v>13.6</c:v>
                </c:pt>
                <c:pt idx="1">
                  <c:v>27.9</c:v>
                </c:pt>
              </c:numCache>
            </c:numRef>
          </c:val>
          <c:extLst>
            <c:ext xmlns:c16="http://schemas.microsoft.com/office/drawing/2014/chart" uri="{C3380CC4-5D6E-409C-BE32-E72D297353CC}">
              <c16:uniqueId val="{00000000-09D0-4CE5-9916-4F199017765C}"/>
            </c:ext>
          </c:extLst>
        </c:ser>
        <c:ser>
          <c:idx val="1"/>
          <c:order val="1"/>
          <c:tx>
            <c:strRef>
              <c:f>'all ages'!$A$11</c:f>
              <c:strCache>
                <c:ptCount val="1"/>
                <c:pt idx="0">
                  <c:v>2019</c:v>
                </c:pt>
              </c:strCache>
            </c:strRef>
          </c:tx>
          <c:spPr>
            <a:solidFill>
              <a:schemeClr val="accent2"/>
            </a:solidFill>
            <a:ln>
              <a:noFill/>
            </a:ln>
            <a:effectLst/>
          </c:spPr>
          <c:invertIfNegative val="0"/>
          <c:cat>
            <c:strRef>
              <c:f>'all ages'!$B$9:$C$9</c:f>
              <c:strCache>
                <c:ptCount val="2"/>
                <c:pt idx="0">
                  <c:v>Female</c:v>
                </c:pt>
                <c:pt idx="1">
                  <c:v>Male</c:v>
                </c:pt>
              </c:strCache>
            </c:strRef>
          </c:cat>
          <c:val>
            <c:numRef>
              <c:f>'all ages'!$B$11:$C$11</c:f>
              <c:numCache>
                <c:formatCode>General</c:formatCode>
                <c:ptCount val="2"/>
                <c:pt idx="0">
                  <c:v>13.7</c:v>
                </c:pt>
                <c:pt idx="1">
                  <c:v>29.6</c:v>
                </c:pt>
              </c:numCache>
            </c:numRef>
          </c:val>
          <c:extLst>
            <c:ext xmlns:c16="http://schemas.microsoft.com/office/drawing/2014/chart" uri="{C3380CC4-5D6E-409C-BE32-E72D297353CC}">
              <c16:uniqueId val="{00000001-09D0-4CE5-9916-4F199017765C}"/>
            </c:ext>
          </c:extLst>
        </c:ser>
        <c:ser>
          <c:idx val="2"/>
          <c:order val="2"/>
          <c:tx>
            <c:strRef>
              <c:f>'all ages'!$A$12</c:f>
              <c:strCache>
                <c:ptCount val="1"/>
                <c:pt idx="0">
                  <c:v>2020</c:v>
                </c:pt>
              </c:strCache>
            </c:strRef>
          </c:tx>
          <c:spPr>
            <a:solidFill>
              <a:schemeClr val="accent3"/>
            </a:solidFill>
            <a:ln>
              <a:noFill/>
            </a:ln>
            <a:effectLst/>
          </c:spPr>
          <c:invertIfNegative val="0"/>
          <c:cat>
            <c:strRef>
              <c:f>'all ages'!$B$9:$C$9</c:f>
              <c:strCache>
                <c:ptCount val="2"/>
                <c:pt idx="0">
                  <c:v>Female</c:v>
                </c:pt>
                <c:pt idx="1">
                  <c:v>Male</c:v>
                </c:pt>
              </c:strCache>
            </c:strRef>
          </c:cat>
          <c:val>
            <c:numRef>
              <c:f>'all ages'!$B$12:$C$12</c:f>
              <c:numCache>
                <c:formatCode>General</c:formatCode>
                <c:ptCount val="2"/>
                <c:pt idx="0">
                  <c:v>17.100000000000001</c:v>
                </c:pt>
                <c:pt idx="1">
                  <c:v>39.5</c:v>
                </c:pt>
              </c:numCache>
            </c:numRef>
          </c:val>
          <c:extLst>
            <c:ext xmlns:c16="http://schemas.microsoft.com/office/drawing/2014/chart" uri="{C3380CC4-5D6E-409C-BE32-E72D297353CC}">
              <c16:uniqueId val="{00000002-09D0-4CE5-9916-4F199017765C}"/>
            </c:ext>
          </c:extLst>
        </c:ser>
        <c:ser>
          <c:idx val="3"/>
          <c:order val="3"/>
          <c:tx>
            <c:strRef>
              <c:f>'all ages'!$A$13</c:f>
              <c:strCache>
                <c:ptCount val="1"/>
                <c:pt idx="0">
                  <c:v>2021</c:v>
                </c:pt>
              </c:strCache>
            </c:strRef>
          </c:tx>
          <c:spPr>
            <a:solidFill>
              <a:schemeClr val="accent4"/>
            </a:solidFill>
            <a:ln>
              <a:noFill/>
            </a:ln>
            <a:effectLst/>
          </c:spPr>
          <c:invertIfNegative val="0"/>
          <c:cat>
            <c:strRef>
              <c:f>'all ages'!$B$9:$C$9</c:f>
              <c:strCache>
                <c:ptCount val="2"/>
                <c:pt idx="0">
                  <c:v>Female</c:v>
                </c:pt>
                <c:pt idx="1">
                  <c:v>Male</c:v>
                </c:pt>
              </c:strCache>
            </c:strRef>
          </c:cat>
          <c:val>
            <c:numRef>
              <c:f>'all ages'!$B$13:$C$13</c:f>
              <c:numCache>
                <c:formatCode>General</c:formatCode>
                <c:ptCount val="2"/>
                <c:pt idx="0">
                  <c:v>19.600000000000001</c:v>
                </c:pt>
                <c:pt idx="1">
                  <c:v>45.1</c:v>
                </c:pt>
              </c:numCache>
            </c:numRef>
          </c:val>
          <c:extLst>
            <c:ext xmlns:c16="http://schemas.microsoft.com/office/drawing/2014/chart" uri="{C3380CC4-5D6E-409C-BE32-E72D297353CC}">
              <c16:uniqueId val="{00000003-09D0-4CE5-9916-4F199017765C}"/>
            </c:ext>
          </c:extLst>
        </c:ser>
        <c:ser>
          <c:idx val="4"/>
          <c:order val="4"/>
          <c:tx>
            <c:strRef>
              <c:f>'all ages'!$A$14</c:f>
              <c:strCache>
                <c:ptCount val="1"/>
                <c:pt idx="0">
                  <c:v>2022</c:v>
                </c:pt>
              </c:strCache>
            </c:strRef>
          </c:tx>
          <c:spPr>
            <a:solidFill>
              <a:schemeClr val="accent5"/>
            </a:solidFill>
            <a:ln>
              <a:noFill/>
            </a:ln>
            <a:effectLst/>
          </c:spPr>
          <c:invertIfNegative val="0"/>
          <c:cat>
            <c:strRef>
              <c:f>'all ages'!$B$9:$C$9</c:f>
              <c:strCache>
                <c:ptCount val="2"/>
                <c:pt idx="0">
                  <c:v>Female</c:v>
                </c:pt>
                <c:pt idx="1">
                  <c:v>Male</c:v>
                </c:pt>
              </c:strCache>
            </c:strRef>
          </c:cat>
          <c:val>
            <c:numRef>
              <c:f>'all ages'!$B$14:$C$14</c:f>
              <c:numCache>
                <c:formatCode>General</c:formatCode>
                <c:ptCount val="2"/>
                <c:pt idx="0">
                  <c:v>19.100000000000001</c:v>
                </c:pt>
                <c:pt idx="1">
                  <c:v>45.9</c:v>
                </c:pt>
              </c:numCache>
            </c:numRef>
          </c:val>
          <c:extLst>
            <c:ext xmlns:c16="http://schemas.microsoft.com/office/drawing/2014/chart" uri="{C3380CC4-5D6E-409C-BE32-E72D297353CC}">
              <c16:uniqueId val="{00000004-09D0-4CE5-9916-4F199017765C}"/>
            </c:ext>
          </c:extLst>
        </c:ser>
        <c:dLbls>
          <c:showLegendKey val="0"/>
          <c:showVal val="0"/>
          <c:showCatName val="0"/>
          <c:showSerName val="0"/>
          <c:showPercent val="0"/>
          <c:showBubbleSize val="0"/>
        </c:dLbls>
        <c:gapWidth val="219"/>
        <c:overlap val="-27"/>
        <c:axId val="776961720"/>
        <c:axId val="776966312"/>
      </c:barChart>
      <c:catAx>
        <c:axId val="77696172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76966312"/>
        <c:crosses val="autoZero"/>
        <c:auto val="1"/>
        <c:lblAlgn val="ctr"/>
        <c:lblOffset val="100"/>
        <c:noMultiLvlLbl val="0"/>
      </c:catAx>
      <c:valAx>
        <c:axId val="776966312"/>
        <c:scaling>
          <c:orientation val="minMax"/>
          <c:max val="7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AA Rate per 100,000</a:t>
                </a:r>
              </a:p>
            </c:rich>
          </c:tx>
          <c:layout>
            <c:manualLayout>
              <c:xMode val="edge"/>
              <c:yMode val="edge"/>
              <c:x val="0"/>
              <c:y val="0.3249230825313502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76961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t>Race/Ethnicity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'all ages'!$A$18</c:f>
              <c:strCache>
                <c:ptCount val="1"/>
                <c:pt idx="0">
                  <c:v>2018</c:v>
                </c:pt>
              </c:strCache>
            </c:strRef>
          </c:tx>
          <c:spPr>
            <a:solidFill>
              <a:schemeClr val="accent1"/>
            </a:solidFill>
            <a:ln>
              <a:noFill/>
            </a:ln>
            <a:effectLst/>
          </c:spPr>
          <c:invertIfNegative val="0"/>
          <c:cat>
            <c:multiLvlStrRef>
              <c:f>'all ages'!$B$16:$H$17</c:f>
              <c:multiLvlStrCache>
                <c:ptCount val="7"/>
                <c:lvl>
                  <c:pt idx="0">
                    <c:v>American Indian/Alaska Native</c:v>
                  </c:pt>
                  <c:pt idx="1">
                    <c:v>Black</c:v>
                  </c:pt>
                  <c:pt idx="2">
                    <c:v>Asian</c:v>
                  </c:pt>
                  <c:pt idx="3">
                    <c:v>Native HI/OPI</c:v>
                  </c:pt>
                  <c:pt idx="4">
                    <c:v>White</c:v>
                  </c:pt>
                  <c:pt idx="5">
                    <c:v>More than 1 Race</c:v>
                  </c:pt>
                </c:lvl>
                <c:lvl>
                  <c:pt idx="0">
                    <c:v>Non-Hispanic</c:v>
                  </c:pt>
                  <c:pt idx="6">
                    <c:v>Hispanic</c:v>
                  </c:pt>
                </c:lvl>
              </c:multiLvlStrCache>
            </c:multiLvlStrRef>
          </c:cat>
          <c:val>
            <c:numRef>
              <c:f>'all ages'!$B$18:$H$18</c:f>
              <c:numCache>
                <c:formatCode>General</c:formatCode>
                <c:ptCount val="7"/>
                <c:pt idx="0">
                  <c:v>26.8</c:v>
                </c:pt>
                <c:pt idx="1">
                  <c:v>21.3</c:v>
                </c:pt>
                <c:pt idx="2">
                  <c:v>3</c:v>
                </c:pt>
                <c:pt idx="3">
                  <c:v>12.3</c:v>
                </c:pt>
                <c:pt idx="4">
                  <c:v>25.9</c:v>
                </c:pt>
                <c:pt idx="5">
                  <c:v>12.4</c:v>
                </c:pt>
                <c:pt idx="6">
                  <c:v>11</c:v>
                </c:pt>
              </c:numCache>
            </c:numRef>
          </c:val>
          <c:extLst>
            <c:ext xmlns:c16="http://schemas.microsoft.com/office/drawing/2014/chart" uri="{C3380CC4-5D6E-409C-BE32-E72D297353CC}">
              <c16:uniqueId val="{00000000-E1AA-417D-BB58-5C690109B5BB}"/>
            </c:ext>
          </c:extLst>
        </c:ser>
        <c:ser>
          <c:idx val="1"/>
          <c:order val="1"/>
          <c:tx>
            <c:strRef>
              <c:f>'all ages'!$A$19</c:f>
              <c:strCache>
                <c:ptCount val="1"/>
                <c:pt idx="0">
                  <c:v>2019</c:v>
                </c:pt>
              </c:strCache>
            </c:strRef>
          </c:tx>
          <c:spPr>
            <a:solidFill>
              <a:schemeClr val="accent2"/>
            </a:solidFill>
            <a:ln>
              <a:noFill/>
            </a:ln>
            <a:effectLst/>
          </c:spPr>
          <c:invertIfNegative val="0"/>
          <c:cat>
            <c:multiLvlStrRef>
              <c:f>'all ages'!$B$16:$H$17</c:f>
              <c:multiLvlStrCache>
                <c:ptCount val="7"/>
                <c:lvl>
                  <c:pt idx="0">
                    <c:v>American Indian/Alaska Native</c:v>
                  </c:pt>
                  <c:pt idx="1">
                    <c:v>Black</c:v>
                  </c:pt>
                  <c:pt idx="2">
                    <c:v>Asian</c:v>
                  </c:pt>
                  <c:pt idx="3">
                    <c:v>Native HI/OPI</c:v>
                  </c:pt>
                  <c:pt idx="4">
                    <c:v>White</c:v>
                  </c:pt>
                  <c:pt idx="5">
                    <c:v>More than 1 Race</c:v>
                  </c:pt>
                </c:lvl>
                <c:lvl>
                  <c:pt idx="0">
                    <c:v>Non-Hispanic</c:v>
                  </c:pt>
                  <c:pt idx="6">
                    <c:v>Hispanic</c:v>
                  </c:pt>
                </c:lvl>
              </c:multiLvlStrCache>
            </c:multiLvlStrRef>
          </c:cat>
          <c:val>
            <c:numRef>
              <c:f>'all ages'!$B$19:$H$19</c:f>
              <c:numCache>
                <c:formatCode>General</c:formatCode>
                <c:ptCount val="7"/>
                <c:pt idx="0">
                  <c:v>30.5</c:v>
                </c:pt>
                <c:pt idx="1">
                  <c:v>24.8</c:v>
                </c:pt>
                <c:pt idx="2">
                  <c:v>3.3</c:v>
                </c:pt>
                <c:pt idx="3">
                  <c:v>9.5</c:v>
                </c:pt>
                <c:pt idx="4">
                  <c:v>26.2</c:v>
                </c:pt>
                <c:pt idx="5">
                  <c:v>12.7</c:v>
                </c:pt>
                <c:pt idx="6">
                  <c:v>12.7</c:v>
                </c:pt>
              </c:numCache>
            </c:numRef>
          </c:val>
          <c:extLst>
            <c:ext xmlns:c16="http://schemas.microsoft.com/office/drawing/2014/chart" uri="{C3380CC4-5D6E-409C-BE32-E72D297353CC}">
              <c16:uniqueId val="{00000001-E1AA-417D-BB58-5C690109B5BB}"/>
            </c:ext>
          </c:extLst>
        </c:ser>
        <c:ser>
          <c:idx val="2"/>
          <c:order val="2"/>
          <c:tx>
            <c:strRef>
              <c:f>'all ages'!$A$20</c:f>
              <c:strCache>
                <c:ptCount val="1"/>
                <c:pt idx="0">
                  <c:v>2020</c:v>
                </c:pt>
              </c:strCache>
            </c:strRef>
          </c:tx>
          <c:spPr>
            <a:solidFill>
              <a:schemeClr val="accent3"/>
            </a:solidFill>
            <a:ln>
              <a:noFill/>
            </a:ln>
            <a:effectLst/>
          </c:spPr>
          <c:invertIfNegative val="0"/>
          <c:cat>
            <c:multiLvlStrRef>
              <c:f>'all ages'!$B$16:$H$17</c:f>
              <c:multiLvlStrCache>
                <c:ptCount val="7"/>
                <c:lvl>
                  <c:pt idx="0">
                    <c:v>American Indian/Alaska Native</c:v>
                  </c:pt>
                  <c:pt idx="1">
                    <c:v>Black</c:v>
                  </c:pt>
                  <c:pt idx="2">
                    <c:v>Asian</c:v>
                  </c:pt>
                  <c:pt idx="3">
                    <c:v>Native HI/OPI</c:v>
                  </c:pt>
                  <c:pt idx="4">
                    <c:v>White</c:v>
                  </c:pt>
                  <c:pt idx="5">
                    <c:v>More than 1 Race</c:v>
                  </c:pt>
                </c:lvl>
                <c:lvl>
                  <c:pt idx="0">
                    <c:v>Non-Hispanic</c:v>
                  </c:pt>
                  <c:pt idx="6">
                    <c:v>Hispanic</c:v>
                  </c:pt>
                </c:lvl>
              </c:multiLvlStrCache>
            </c:multiLvlStrRef>
          </c:cat>
          <c:val>
            <c:numRef>
              <c:f>'all ages'!$B$20:$H$20</c:f>
              <c:numCache>
                <c:formatCode>General</c:formatCode>
                <c:ptCount val="7"/>
                <c:pt idx="0">
                  <c:v>42.5</c:v>
                </c:pt>
                <c:pt idx="1">
                  <c:v>35.799999999999997</c:v>
                </c:pt>
                <c:pt idx="2">
                  <c:v>4.5999999999999996</c:v>
                </c:pt>
                <c:pt idx="3">
                  <c:v>13.7</c:v>
                </c:pt>
                <c:pt idx="4">
                  <c:v>33.1</c:v>
                </c:pt>
                <c:pt idx="5">
                  <c:v>18.8</c:v>
                </c:pt>
                <c:pt idx="6">
                  <c:v>17.600000000000001</c:v>
                </c:pt>
              </c:numCache>
            </c:numRef>
          </c:val>
          <c:extLst>
            <c:ext xmlns:c16="http://schemas.microsoft.com/office/drawing/2014/chart" uri="{C3380CC4-5D6E-409C-BE32-E72D297353CC}">
              <c16:uniqueId val="{00000002-E1AA-417D-BB58-5C690109B5BB}"/>
            </c:ext>
          </c:extLst>
        </c:ser>
        <c:ser>
          <c:idx val="3"/>
          <c:order val="3"/>
          <c:tx>
            <c:strRef>
              <c:f>'all ages'!$A$21</c:f>
              <c:strCache>
                <c:ptCount val="1"/>
                <c:pt idx="0">
                  <c:v>2021</c:v>
                </c:pt>
              </c:strCache>
            </c:strRef>
          </c:tx>
          <c:spPr>
            <a:solidFill>
              <a:schemeClr val="accent4"/>
            </a:solidFill>
            <a:ln>
              <a:noFill/>
            </a:ln>
            <a:effectLst/>
          </c:spPr>
          <c:invertIfNegative val="0"/>
          <c:cat>
            <c:multiLvlStrRef>
              <c:f>'all ages'!$B$16:$H$17</c:f>
              <c:multiLvlStrCache>
                <c:ptCount val="7"/>
                <c:lvl>
                  <c:pt idx="0">
                    <c:v>American Indian/Alaska Native</c:v>
                  </c:pt>
                  <c:pt idx="1">
                    <c:v>Black</c:v>
                  </c:pt>
                  <c:pt idx="2">
                    <c:v>Asian</c:v>
                  </c:pt>
                  <c:pt idx="3">
                    <c:v>Native HI/OPI</c:v>
                  </c:pt>
                  <c:pt idx="4">
                    <c:v>White</c:v>
                  </c:pt>
                  <c:pt idx="5">
                    <c:v>More than 1 Race</c:v>
                  </c:pt>
                </c:lvl>
                <c:lvl>
                  <c:pt idx="0">
                    <c:v>Non-Hispanic</c:v>
                  </c:pt>
                  <c:pt idx="6">
                    <c:v>Hispanic</c:v>
                  </c:pt>
                </c:lvl>
              </c:multiLvlStrCache>
            </c:multiLvlStrRef>
          </c:cat>
          <c:val>
            <c:numRef>
              <c:f>'all ages'!$B$21:$H$21</c:f>
              <c:numCache>
                <c:formatCode>General</c:formatCode>
                <c:ptCount val="7"/>
                <c:pt idx="0">
                  <c:v>56.6</c:v>
                </c:pt>
                <c:pt idx="1">
                  <c:v>44.2</c:v>
                </c:pt>
                <c:pt idx="2">
                  <c:v>4.7</c:v>
                </c:pt>
                <c:pt idx="3">
                  <c:v>20.100000000000001</c:v>
                </c:pt>
                <c:pt idx="4">
                  <c:v>36.799999999999997</c:v>
                </c:pt>
                <c:pt idx="5">
                  <c:v>21.5</c:v>
                </c:pt>
                <c:pt idx="6">
                  <c:v>21.1</c:v>
                </c:pt>
              </c:numCache>
            </c:numRef>
          </c:val>
          <c:extLst>
            <c:ext xmlns:c16="http://schemas.microsoft.com/office/drawing/2014/chart" uri="{C3380CC4-5D6E-409C-BE32-E72D297353CC}">
              <c16:uniqueId val="{00000003-E1AA-417D-BB58-5C690109B5BB}"/>
            </c:ext>
          </c:extLst>
        </c:ser>
        <c:ser>
          <c:idx val="4"/>
          <c:order val="4"/>
          <c:tx>
            <c:strRef>
              <c:f>'all ages'!$A$22</c:f>
              <c:strCache>
                <c:ptCount val="1"/>
                <c:pt idx="0">
                  <c:v>2022</c:v>
                </c:pt>
              </c:strCache>
            </c:strRef>
          </c:tx>
          <c:spPr>
            <a:solidFill>
              <a:schemeClr val="accent5"/>
            </a:solidFill>
            <a:ln>
              <a:noFill/>
            </a:ln>
            <a:effectLst/>
          </c:spPr>
          <c:invertIfNegative val="0"/>
          <c:cat>
            <c:multiLvlStrRef>
              <c:f>'all ages'!$B$16:$H$17</c:f>
              <c:multiLvlStrCache>
                <c:ptCount val="7"/>
                <c:lvl>
                  <c:pt idx="0">
                    <c:v>American Indian/Alaska Native</c:v>
                  </c:pt>
                  <c:pt idx="1">
                    <c:v>Black</c:v>
                  </c:pt>
                  <c:pt idx="2">
                    <c:v>Asian</c:v>
                  </c:pt>
                  <c:pt idx="3">
                    <c:v>Native HI/OPI</c:v>
                  </c:pt>
                  <c:pt idx="4">
                    <c:v>White</c:v>
                  </c:pt>
                  <c:pt idx="5">
                    <c:v>More than 1 Race</c:v>
                  </c:pt>
                </c:lvl>
                <c:lvl>
                  <c:pt idx="0">
                    <c:v>Non-Hispanic</c:v>
                  </c:pt>
                  <c:pt idx="6">
                    <c:v>Hispanic</c:v>
                  </c:pt>
                </c:lvl>
              </c:multiLvlStrCache>
            </c:multiLvlStrRef>
          </c:cat>
          <c:val>
            <c:numRef>
              <c:f>'all ages'!$B$22:$H$22</c:f>
              <c:numCache>
                <c:formatCode>General</c:formatCode>
                <c:ptCount val="7"/>
                <c:pt idx="0">
                  <c:v>65.2</c:v>
                </c:pt>
                <c:pt idx="1">
                  <c:v>47.5</c:v>
                </c:pt>
                <c:pt idx="2">
                  <c:v>5.3</c:v>
                </c:pt>
                <c:pt idx="3">
                  <c:v>18.8</c:v>
                </c:pt>
                <c:pt idx="4">
                  <c:v>35.6</c:v>
                </c:pt>
                <c:pt idx="5">
                  <c:v>23.1</c:v>
                </c:pt>
                <c:pt idx="6">
                  <c:v>22.7</c:v>
                </c:pt>
              </c:numCache>
            </c:numRef>
          </c:val>
          <c:extLst>
            <c:ext xmlns:c16="http://schemas.microsoft.com/office/drawing/2014/chart" uri="{C3380CC4-5D6E-409C-BE32-E72D297353CC}">
              <c16:uniqueId val="{00000004-E1AA-417D-BB58-5C690109B5BB}"/>
            </c:ext>
          </c:extLst>
        </c:ser>
        <c:dLbls>
          <c:showLegendKey val="0"/>
          <c:showVal val="0"/>
          <c:showCatName val="0"/>
          <c:showSerName val="0"/>
          <c:showPercent val="0"/>
          <c:showBubbleSize val="0"/>
        </c:dLbls>
        <c:gapWidth val="219"/>
        <c:overlap val="-27"/>
        <c:axId val="783350288"/>
        <c:axId val="783343400"/>
      </c:barChart>
      <c:catAx>
        <c:axId val="783350288"/>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83343400"/>
        <c:crosses val="autoZero"/>
        <c:auto val="1"/>
        <c:lblAlgn val="ctr"/>
        <c:lblOffset val="100"/>
        <c:noMultiLvlLbl val="0"/>
      </c:catAx>
      <c:valAx>
        <c:axId val="78334340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AA Rate per 100,000</a:t>
                </a:r>
              </a:p>
            </c:rich>
          </c:tx>
          <c:layout>
            <c:manualLayout>
              <c:xMode val="edge"/>
              <c:yMode val="edge"/>
              <c:x val="0"/>
              <c:y val="0.2539315398075240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83350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t>12-17 Year-Olds, Past Year Substance Use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5493536897546579"/>
          <c:y val="0.10041514150522277"/>
          <c:w val="0.61390686339401657"/>
          <c:h val="0.76549475296867264"/>
        </c:manualLayout>
      </c:layout>
      <c:barChart>
        <c:barDir val="bar"/>
        <c:grouping val="clustered"/>
        <c:varyColors val="0"/>
        <c:ser>
          <c:idx val="0"/>
          <c:order val="0"/>
          <c:tx>
            <c:strRef>
              <c:f>Sheet6!$B$1</c:f>
              <c:strCache>
                <c:ptCount val="1"/>
                <c:pt idx="0">
                  <c:v>12-17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Sheet6!$A$2:$A$13</c:f>
              <c:strCache>
                <c:ptCount val="12"/>
                <c:pt idx="0">
                  <c:v>Alcohol Use</c:v>
                </c:pt>
                <c:pt idx="1">
                  <c:v>Illicit Drugs</c:v>
                </c:pt>
                <c:pt idx="2">
                  <c:v>Marijuana</c:v>
                </c:pt>
                <c:pt idx="3">
                  <c:v>Illicit Drugs Other Than Marijuana</c:v>
                </c:pt>
                <c:pt idx="4">
                  <c:v>PM Binge Drinking</c:v>
                </c:pt>
                <c:pt idx="5">
                  <c:v>Inhalants</c:v>
                </c:pt>
                <c:pt idx="6">
                  <c:v>Rx Pain Relievers</c:v>
                </c:pt>
                <c:pt idx="7">
                  <c:v>Hallucinogens</c:v>
                </c:pt>
                <c:pt idx="8">
                  <c:v>Rx Stimulants</c:v>
                </c:pt>
                <c:pt idx="9">
                  <c:v>Rx Tranquilizers/Sedatives</c:v>
                </c:pt>
                <c:pt idx="10">
                  <c:v>Cocaine</c:v>
                </c:pt>
                <c:pt idx="11">
                  <c:v>Methamphetamine</c:v>
                </c:pt>
              </c:strCache>
            </c:strRef>
          </c:cat>
          <c:val>
            <c:numRef>
              <c:f>Sheet6!$B$2:$B$13</c:f>
              <c:numCache>
                <c:formatCode>General</c:formatCode>
                <c:ptCount val="12"/>
                <c:pt idx="0">
                  <c:v>16.7</c:v>
                </c:pt>
                <c:pt idx="1">
                  <c:v>14.3</c:v>
                </c:pt>
                <c:pt idx="2">
                  <c:v>11.5</c:v>
                </c:pt>
                <c:pt idx="3">
                  <c:v>5.2</c:v>
                </c:pt>
                <c:pt idx="4">
                  <c:v>3.2</c:v>
                </c:pt>
                <c:pt idx="5">
                  <c:v>2.2000000000000002</c:v>
                </c:pt>
                <c:pt idx="6">
                  <c:v>1.6</c:v>
                </c:pt>
                <c:pt idx="7">
                  <c:v>1.4</c:v>
                </c:pt>
                <c:pt idx="8">
                  <c:v>0.9</c:v>
                </c:pt>
                <c:pt idx="9">
                  <c:v>0.5</c:v>
                </c:pt>
                <c:pt idx="10">
                  <c:v>0.2</c:v>
                </c:pt>
                <c:pt idx="11">
                  <c:v>0.1</c:v>
                </c:pt>
              </c:numCache>
            </c:numRef>
          </c:val>
          <c:extLst>
            <c:ext xmlns:c16="http://schemas.microsoft.com/office/drawing/2014/chart" uri="{C3380CC4-5D6E-409C-BE32-E72D297353CC}">
              <c16:uniqueId val="{00000000-8C3D-47B9-9407-06EDD818A01E}"/>
            </c:ext>
          </c:extLst>
        </c:ser>
        <c:dLbls>
          <c:dLblPos val="outEnd"/>
          <c:showLegendKey val="0"/>
          <c:showVal val="1"/>
          <c:showCatName val="0"/>
          <c:showSerName val="0"/>
          <c:showPercent val="0"/>
          <c:showBubbleSize val="0"/>
        </c:dLbls>
        <c:gapWidth val="182"/>
        <c:axId val="739669928"/>
        <c:axId val="739662384"/>
      </c:barChart>
      <c:catAx>
        <c:axId val="739669928"/>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39662384"/>
        <c:crosses val="autoZero"/>
        <c:auto val="1"/>
        <c:lblAlgn val="ctr"/>
        <c:lblOffset val="100"/>
        <c:noMultiLvlLbl val="0"/>
      </c:catAx>
      <c:valAx>
        <c:axId val="7396623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Percentage Reporting Use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39669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t>18-25 Year-Olds, Past Year Substance Use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1462713198945828"/>
          <c:y val="0.11305549228395338"/>
          <c:w val="0.54123009623797025"/>
          <c:h val="0.73862710388041253"/>
        </c:manualLayout>
      </c:layout>
      <c:barChart>
        <c:barDir val="bar"/>
        <c:grouping val="clustered"/>
        <c:varyColors val="0"/>
        <c:ser>
          <c:idx val="0"/>
          <c:order val="0"/>
          <c:tx>
            <c:strRef>
              <c:f>Sheet6!$E$1</c:f>
              <c:strCache>
                <c:ptCount val="1"/>
                <c:pt idx="0">
                  <c:v>18-25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Sheet6!$D$2:$D$13</c:f>
              <c:strCache>
                <c:ptCount val="12"/>
                <c:pt idx="0">
                  <c:v>Alcohol Use</c:v>
                </c:pt>
                <c:pt idx="1">
                  <c:v>Illicit Drugs</c:v>
                </c:pt>
                <c:pt idx="2">
                  <c:v>Marijuana</c:v>
                </c:pt>
                <c:pt idx="3">
                  <c:v>PM Binge Drinking</c:v>
                </c:pt>
                <c:pt idx="4">
                  <c:v>Illicit Drugs Other Than Marijuana</c:v>
                </c:pt>
                <c:pt idx="5">
                  <c:v>Hallucinogens</c:v>
                </c:pt>
                <c:pt idx="6">
                  <c:v>Cocaine</c:v>
                </c:pt>
                <c:pt idx="7">
                  <c:v>Rx Stimulants</c:v>
                </c:pt>
                <c:pt idx="8">
                  <c:v>Rx Pain Relievers</c:v>
                </c:pt>
                <c:pt idx="9">
                  <c:v>Rx Tranquilizers/Sedatives</c:v>
                </c:pt>
                <c:pt idx="10">
                  <c:v>Inhalants</c:v>
                </c:pt>
                <c:pt idx="11">
                  <c:v>Methamphetamine</c:v>
                </c:pt>
              </c:strCache>
            </c:strRef>
          </c:cat>
          <c:val>
            <c:numRef>
              <c:f>Sheet6!$E$2:$E$13</c:f>
              <c:numCache>
                <c:formatCode>General</c:formatCode>
                <c:ptCount val="12"/>
                <c:pt idx="0">
                  <c:v>67.900000000000006</c:v>
                </c:pt>
                <c:pt idx="1">
                  <c:v>40.9</c:v>
                </c:pt>
                <c:pt idx="2">
                  <c:v>38.200000000000003</c:v>
                </c:pt>
                <c:pt idx="3">
                  <c:v>29.5</c:v>
                </c:pt>
                <c:pt idx="4">
                  <c:v>14.6</c:v>
                </c:pt>
                <c:pt idx="5">
                  <c:v>7.4</c:v>
                </c:pt>
                <c:pt idx="6">
                  <c:v>3.7</c:v>
                </c:pt>
                <c:pt idx="7">
                  <c:v>3.7</c:v>
                </c:pt>
                <c:pt idx="8">
                  <c:v>3.2</c:v>
                </c:pt>
                <c:pt idx="9">
                  <c:v>2.4</c:v>
                </c:pt>
                <c:pt idx="10">
                  <c:v>1.9</c:v>
                </c:pt>
                <c:pt idx="11">
                  <c:v>0.5</c:v>
                </c:pt>
              </c:numCache>
            </c:numRef>
          </c:val>
          <c:extLst>
            <c:ext xmlns:c16="http://schemas.microsoft.com/office/drawing/2014/chart" uri="{C3380CC4-5D6E-409C-BE32-E72D297353CC}">
              <c16:uniqueId val="{00000000-1732-4A83-9CF4-C4D0D4E3C0C0}"/>
            </c:ext>
          </c:extLst>
        </c:ser>
        <c:dLbls>
          <c:showLegendKey val="0"/>
          <c:showVal val="0"/>
          <c:showCatName val="0"/>
          <c:showSerName val="0"/>
          <c:showPercent val="0"/>
          <c:showBubbleSize val="0"/>
        </c:dLbls>
        <c:gapWidth val="182"/>
        <c:axId val="778231128"/>
        <c:axId val="778227192"/>
      </c:barChart>
      <c:catAx>
        <c:axId val="778231128"/>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78227192"/>
        <c:crosses val="autoZero"/>
        <c:auto val="1"/>
        <c:lblAlgn val="ctr"/>
        <c:lblOffset val="100"/>
        <c:noMultiLvlLbl val="0"/>
      </c:catAx>
      <c:valAx>
        <c:axId val="7782271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Percentage</a:t>
                </a:r>
                <a:r>
                  <a:rPr lang="en-US" baseline="0" dirty="0"/>
                  <a:t> Reporting Use</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78231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US" sz="1000" b="1" baseline="0" dirty="0">
                <a:solidFill>
                  <a:schemeClr val="tx1"/>
                </a:solidFill>
              </a:rPr>
              <a:t>Prevalence of Past-Year Use Among 8</a:t>
            </a:r>
            <a:r>
              <a:rPr lang="en-US" sz="1000" b="1" baseline="30000" dirty="0">
                <a:solidFill>
                  <a:schemeClr val="tx1"/>
                </a:solidFill>
              </a:rPr>
              <a:t>th</a:t>
            </a:r>
            <a:r>
              <a:rPr lang="en-US" sz="1000" b="1" baseline="0" dirty="0">
                <a:solidFill>
                  <a:schemeClr val="tx1"/>
                </a:solidFill>
              </a:rPr>
              <a:t>, 10</a:t>
            </a:r>
            <a:r>
              <a:rPr lang="en-US" sz="1000" b="1" baseline="30000" dirty="0">
                <a:solidFill>
                  <a:schemeClr val="tx1"/>
                </a:solidFill>
              </a:rPr>
              <a:t>th</a:t>
            </a:r>
            <a:r>
              <a:rPr lang="en-US" sz="1000" b="1" baseline="0" dirty="0">
                <a:solidFill>
                  <a:schemeClr val="tx1"/>
                </a:solidFill>
              </a:rPr>
              <a:t>, 12</a:t>
            </a:r>
            <a:r>
              <a:rPr lang="en-US" sz="1000" b="1" baseline="30000" dirty="0">
                <a:solidFill>
                  <a:schemeClr val="tx1"/>
                </a:solidFill>
              </a:rPr>
              <a:t>th</a:t>
            </a:r>
            <a:r>
              <a:rPr lang="en-US" sz="1000" b="1" baseline="0" dirty="0">
                <a:solidFill>
                  <a:schemeClr val="tx1"/>
                </a:solidFill>
              </a:rPr>
              <a:t> Grade Students</a:t>
            </a:r>
          </a:p>
          <a:p>
            <a:pPr>
              <a:defRPr sz="1000" b="1">
                <a:solidFill>
                  <a:schemeClr val="tx1"/>
                </a:solidFill>
              </a:defRPr>
            </a:pPr>
            <a:r>
              <a:rPr lang="en-US" sz="1000" b="1" baseline="0" dirty="0">
                <a:solidFill>
                  <a:schemeClr val="tx1"/>
                </a:solidFill>
              </a:rPr>
              <a:t>Monitoring the Future – 2004-2023</a:t>
            </a:r>
            <a:endParaRPr lang="en-US" sz="1000" b="1" dirty="0">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8593784744172116E-2"/>
          <c:y val="0.12569794006017831"/>
          <c:w val="0.91881416477900946"/>
          <c:h val="0.76705925953066689"/>
        </c:manualLayout>
      </c:layout>
      <c:barChart>
        <c:barDir val="col"/>
        <c:grouping val="clustered"/>
        <c:varyColors val="0"/>
        <c:ser>
          <c:idx val="0"/>
          <c:order val="0"/>
          <c:tx>
            <c:strRef>
              <c:f>Sheet2!$B$1</c:f>
              <c:strCache>
                <c:ptCount val="1"/>
                <c:pt idx="0">
                  <c:v>2004</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Sheet2!$B$2:$B$5</c:f>
              <c:numCache>
                <c:formatCode>General</c:formatCode>
                <c:ptCount val="4"/>
                <c:pt idx="0">
                  <c:v>54</c:v>
                </c:pt>
                <c:pt idx="1">
                  <c:v>27.6</c:v>
                </c:pt>
                <c:pt idx="2">
                  <c:v>23.8</c:v>
                </c:pt>
                <c:pt idx="3">
                  <c:v>13.5</c:v>
                </c:pt>
              </c:numCache>
            </c:numRef>
          </c:val>
          <c:extLst>
            <c:ext xmlns:c16="http://schemas.microsoft.com/office/drawing/2014/chart" uri="{C3380CC4-5D6E-409C-BE32-E72D297353CC}">
              <c16:uniqueId val="{00000000-9702-4409-86AC-5BA2B27F5B7F}"/>
            </c:ext>
          </c:extLst>
        </c:ser>
        <c:ser>
          <c:idx val="1"/>
          <c:order val="1"/>
          <c:tx>
            <c:strRef>
              <c:f>Sheet2!$C$1</c:f>
              <c:strCache>
                <c:ptCount val="1"/>
                <c:pt idx="0">
                  <c:v>2005</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Sheet2!$C$2:$C$5</c:f>
              <c:numCache>
                <c:formatCode>General</c:formatCode>
                <c:ptCount val="4"/>
                <c:pt idx="0">
                  <c:v>51.9</c:v>
                </c:pt>
                <c:pt idx="1">
                  <c:v>27.1</c:v>
                </c:pt>
                <c:pt idx="2">
                  <c:v>23.4</c:v>
                </c:pt>
                <c:pt idx="3">
                  <c:v>13.1</c:v>
                </c:pt>
              </c:numCache>
            </c:numRef>
          </c:val>
          <c:extLst>
            <c:ext xmlns:c16="http://schemas.microsoft.com/office/drawing/2014/chart" uri="{C3380CC4-5D6E-409C-BE32-E72D297353CC}">
              <c16:uniqueId val="{00000001-9702-4409-86AC-5BA2B27F5B7F}"/>
            </c:ext>
          </c:extLst>
        </c:ser>
        <c:ser>
          <c:idx val="2"/>
          <c:order val="2"/>
          <c:tx>
            <c:strRef>
              <c:f>Sheet2!$D$1</c:f>
              <c:strCache>
                <c:ptCount val="1"/>
                <c:pt idx="0">
                  <c:v>2006</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Sheet2!$D$2:$D$5</c:f>
              <c:numCache>
                <c:formatCode>General</c:formatCode>
                <c:ptCount val="4"/>
                <c:pt idx="0">
                  <c:v>50.7</c:v>
                </c:pt>
                <c:pt idx="1">
                  <c:v>25.8</c:v>
                </c:pt>
                <c:pt idx="2">
                  <c:v>22</c:v>
                </c:pt>
                <c:pt idx="3">
                  <c:v>12.7</c:v>
                </c:pt>
              </c:numCache>
            </c:numRef>
          </c:val>
          <c:extLst>
            <c:ext xmlns:c16="http://schemas.microsoft.com/office/drawing/2014/chart" uri="{C3380CC4-5D6E-409C-BE32-E72D297353CC}">
              <c16:uniqueId val="{00000002-9702-4409-86AC-5BA2B27F5B7F}"/>
            </c:ext>
          </c:extLst>
        </c:ser>
        <c:ser>
          <c:idx val="3"/>
          <c:order val="3"/>
          <c:tx>
            <c:strRef>
              <c:f>Sheet2!$E$1</c:f>
              <c:strCache>
                <c:ptCount val="1"/>
                <c:pt idx="0">
                  <c:v>2007</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Sheet2!$E$2:$E$5</c:f>
              <c:numCache>
                <c:formatCode>General</c:formatCode>
                <c:ptCount val="4"/>
                <c:pt idx="0">
                  <c:v>50.2</c:v>
                </c:pt>
                <c:pt idx="1">
                  <c:v>24.8</c:v>
                </c:pt>
                <c:pt idx="2">
                  <c:v>21.4</c:v>
                </c:pt>
                <c:pt idx="3">
                  <c:v>12.4</c:v>
                </c:pt>
              </c:numCache>
            </c:numRef>
          </c:val>
          <c:extLst>
            <c:ext xmlns:c16="http://schemas.microsoft.com/office/drawing/2014/chart" uri="{C3380CC4-5D6E-409C-BE32-E72D297353CC}">
              <c16:uniqueId val="{00000003-9702-4409-86AC-5BA2B27F5B7F}"/>
            </c:ext>
          </c:extLst>
        </c:ser>
        <c:ser>
          <c:idx val="4"/>
          <c:order val="4"/>
          <c:tx>
            <c:strRef>
              <c:f>Sheet2!$F$1</c:f>
              <c:strCache>
                <c:ptCount val="1"/>
                <c:pt idx="0">
                  <c:v>2008</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Sheet2!$F$2:$F$5</c:f>
              <c:numCache>
                <c:formatCode>General</c:formatCode>
                <c:ptCount val="4"/>
                <c:pt idx="0">
                  <c:v>48.7</c:v>
                </c:pt>
                <c:pt idx="1">
                  <c:v>24.9</c:v>
                </c:pt>
                <c:pt idx="2">
                  <c:v>21.5</c:v>
                </c:pt>
                <c:pt idx="3">
                  <c:v>11.9</c:v>
                </c:pt>
              </c:numCache>
            </c:numRef>
          </c:val>
          <c:extLst>
            <c:ext xmlns:c16="http://schemas.microsoft.com/office/drawing/2014/chart" uri="{C3380CC4-5D6E-409C-BE32-E72D297353CC}">
              <c16:uniqueId val="{00000004-9702-4409-86AC-5BA2B27F5B7F}"/>
            </c:ext>
          </c:extLst>
        </c:ser>
        <c:ser>
          <c:idx val="5"/>
          <c:order val="5"/>
          <c:tx>
            <c:strRef>
              <c:f>Sheet2!$G$1</c:f>
              <c:strCache>
                <c:ptCount val="1"/>
                <c:pt idx="0">
                  <c:v>2009</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Sheet2!$G$2:$G$5</c:f>
              <c:numCache>
                <c:formatCode>General</c:formatCode>
                <c:ptCount val="4"/>
                <c:pt idx="0">
                  <c:v>48.4</c:v>
                </c:pt>
                <c:pt idx="1">
                  <c:v>25.9</c:v>
                </c:pt>
                <c:pt idx="2">
                  <c:v>22.9</c:v>
                </c:pt>
                <c:pt idx="3">
                  <c:v>11.6</c:v>
                </c:pt>
              </c:numCache>
            </c:numRef>
          </c:val>
          <c:extLst>
            <c:ext xmlns:c16="http://schemas.microsoft.com/office/drawing/2014/chart" uri="{C3380CC4-5D6E-409C-BE32-E72D297353CC}">
              <c16:uniqueId val="{00000005-9702-4409-86AC-5BA2B27F5B7F}"/>
            </c:ext>
          </c:extLst>
        </c:ser>
        <c:ser>
          <c:idx val="6"/>
          <c:order val="6"/>
          <c:tx>
            <c:strRef>
              <c:f>Sheet2!$H$1</c:f>
              <c:strCache>
                <c:ptCount val="1"/>
                <c:pt idx="0">
                  <c:v>2010</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Sheet2!$H$2:$H$5</c:f>
              <c:numCache>
                <c:formatCode>General</c:formatCode>
                <c:ptCount val="4"/>
                <c:pt idx="0">
                  <c:v>47.4</c:v>
                </c:pt>
                <c:pt idx="1">
                  <c:v>27.3</c:v>
                </c:pt>
                <c:pt idx="2">
                  <c:v>24.5</c:v>
                </c:pt>
                <c:pt idx="3">
                  <c:v>11.8</c:v>
                </c:pt>
              </c:numCache>
            </c:numRef>
          </c:val>
          <c:extLst>
            <c:ext xmlns:c16="http://schemas.microsoft.com/office/drawing/2014/chart" uri="{C3380CC4-5D6E-409C-BE32-E72D297353CC}">
              <c16:uniqueId val="{00000006-9702-4409-86AC-5BA2B27F5B7F}"/>
            </c:ext>
          </c:extLst>
        </c:ser>
        <c:ser>
          <c:idx val="7"/>
          <c:order val="7"/>
          <c:tx>
            <c:strRef>
              <c:f>Sheet2!$I$1</c:f>
              <c:strCache>
                <c:ptCount val="1"/>
                <c:pt idx="0">
                  <c:v>2011</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Sheet2!$I$2:$I$5</c:f>
              <c:numCache>
                <c:formatCode>General</c:formatCode>
                <c:ptCount val="4"/>
                <c:pt idx="0">
                  <c:v>45.3</c:v>
                </c:pt>
                <c:pt idx="1">
                  <c:v>27.6</c:v>
                </c:pt>
                <c:pt idx="2">
                  <c:v>25</c:v>
                </c:pt>
                <c:pt idx="3">
                  <c:v>11.3</c:v>
                </c:pt>
              </c:numCache>
            </c:numRef>
          </c:val>
          <c:extLst>
            <c:ext xmlns:c16="http://schemas.microsoft.com/office/drawing/2014/chart" uri="{C3380CC4-5D6E-409C-BE32-E72D297353CC}">
              <c16:uniqueId val="{00000007-9702-4409-86AC-5BA2B27F5B7F}"/>
            </c:ext>
          </c:extLst>
        </c:ser>
        <c:ser>
          <c:idx val="8"/>
          <c:order val="8"/>
          <c:tx>
            <c:strRef>
              <c:f>Sheet2!$J$1</c:f>
              <c:strCache>
                <c:ptCount val="1"/>
                <c:pt idx="0">
                  <c:v>2012</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Sheet2!$J$2:$J$5</c:f>
              <c:numCache>
                <c:formatCode>General</c:formatCode>
                <c:ptCount val="4"/>
                <c:pt idx="0">
                  <c:v>44.3</c:v>
                </c:pt>
                <c:pt idx="1">
                  <c:v>27.1</c:v>
                </c:pt>
                <c:pt idx="2">
                  <c:v>24.7</c:v>
                </c:pt>
                <c:pt idx="3">
                  <c:v>10.8</c:v>
                </c:pt>
              </c:numCache>
            </c:numRef>
          </c:val>
          <c:extLst>
            <c:ext xmlns:c16="http://schemas.microsoft.com/office/drawing/2014/chart" uri="{C3380CC4-5D6E-409C-BE32-E72D297353CC}">
              <c16:uniqueId val="{00000008-9702-4409-86AC-5BA2B27F5B7F}"/>
            </c:ext>
          </c:extLst>
        </c:ser>
        <c:ser>
          <c:idx val="9"/>
          <c:order val="9"/>
          <c:tx>
            <c:strRef>
              <c:f>Sheet2!$K$1</c:f>
              <c:strCache>
                <c:ptCount val="1"/>
                <c:pt idx="0">
                  <c:v>2013</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Sheet2!$K$2:$K$5</c:f>
              <c:numCache>
                <c:formatCode>General</c:formatCode>
                <c:ptCount val="4"/>
                <c:pt idx="0">
                  <c:v>42.8</c:v>
                </c:pt>
                <c:pt idx="1">
                  <c:v>28.6</c:v>
                </c:pt>
                <c:pt idx="2">
                  <c:v>25.8</c:v>
                </c:pt>
                <c:pt idx="3">
                  <c:v>11.4</c:v>
                </c:pt>
              </c:numCache>
            </c:numRef>
          </c:val>
          <c:extLst>
            <c:ext xmlns:c16="http://schemas.microsoft.com/office/drawing/2014/chart" uri="{C3380CC4-5D6E-409C-BE32-E72D297353CC}">
              <c16:uniqueId val="{00000009-9702-4409-86AC-5BA2B27F5B7F}"/>
            </c:ext>
          </c:extLst>
        </c:ser>
        <c:ser>
          <c:idx val="10"/>
          <c:order val="10"/>
          <c:tx>
            <c:strRef>
              <c:f>Sheet2!$L$1</c:f>
              <c:strCache>
                <c:ptCount val="1"/>
                <c:pt idx="0">
                  <c:v>2014</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Sheet2!$L$2:$L$5</c:f>
              <c:numCache>
                <c:formatCode>General</c:formatCode>
                <c:ptCount val="4"/>
                <c:pt idx="0">
                  <c:v>40.700000000000003</c:v>
                </c:pt>
                <c:pt idx="1">
                  <c:v>27.2</c:v>
                </c:pt>
                <c:pt idx="2">
                  <c:v>24.2</c:v>
                </c:pt>
                <c:pt idx="3">
                  <c:v>10.9</c:v>
                </c:pt>
              </c:numCache>
            </c:numRef>
          </c:val>
          <c:extLst>
            <c:ext xmlns:c16="http://schemas.microsoft.com/office/drawing/2014/chart" uri="{C3380CC4-5D6E-409C-BE32-E72D297353CC}">
              <c16:uniqueId val="{0000000A-9702-4409-86AC-5BA2B27F5B7F}"/>
            </c:ext>
          </c:extLst>
        </c:ser>
        <c:ser>
          <c:idx val="11"/>
          <c:order val="11"/>
          <c:tx>
            <c:strRef>
              <c:f>Sheet2!$M$1</c:f>
              <c:strCache>
                <c:ptCount val="1"/>
                <c:pt idx="0">
                  <c:v>2015</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Sheet2!$M$2:$M$5</c:f>
              <c:numCache>
                <c:formatCode>General</c:formatCode>
                <c:ptCount val="4"/>
                <c:pt idx="0">
                  <c:v>39.9</c:v>
                </c:pt>
                <c:pt idx="1">
                  <c:v>26.8</c:v>
                </c:pt>
                <c:pt idx="2">
                  <c:v>23.7</c:v>
                </c:pt>
                <c:pt idx="3">
                  <c:v>10.5</c:v>
                </c:pt>
              </c:numCache>
            </c:numRef>
          </c:val>
          <c:extLst>
            <c:ext xmlns:c16="http://schemas.microsoft.com/office/drawing/2014/chart" uri="{C3380CC4-5D6E-409C-BE32-E72D297353CC}">
              <c16:uniqueId val="{0000000B-9702-4409-86AC-5BA2B27F5B7F}"/>
            </c:ext>
          </c:extLst>
        </c:ser>
        <c:ser>
          <c:idx val="12"/>
          <c:order val="12"/>
          <c:tx>
            <c:strRef>
              <c:f>Sheet2!$N$1</c:f>
              <c:strCache>
                <c:ptCount val="1"/>
                <c:pt idx="0">
                  <c:v>2016</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Sheet2!$N$2:$N$5</c:f>
              <c:numCache>
                <c:formatCode>General</c:formatCode>
                <c:ptCount val="4"/>
                <c:pt idx="0">
                  <c:v>36.700000000000003</c:v>
                </c:pt>
                <c:pt idx="1">
                  <c:v>25.3</c:v>
                </c:pt>
                <c:pt idx="2">
                  <c:v>22.6</c:v>
                </c:pt>
                <c:pt idx="3">
                  <c:v>9.6999999999999993</c:v>
                </c:pt>
              </c:numCache>
            </c:numRef>
          </c:val>
          <c:extLst>
            <c:ext xmlns:c16="http://schemas.microsoft.com/office/drawing/2014/chart" uri="{C3380CC4-5D6E-409C-BE32-E72D297353CC}">
              <c16:uniqueId val="{0000000C-9702-4409-86AC-5BA2B27F5B7F}"/>
            </c:ext>
          </c:extLst>
        </c:ser>
        <c:ser>
          <c:idx val="13"/>
          <c:order val="13"/>
          <c:tx>
            <c:strRef>
              <c:f>Sheet2!$O$1</c:f>
              <c:strCache>
                <c:ptCount val="1"/>
                <c:pt idx="0">
                  <c:v>2017</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Sheet2!$O$2:$O$5</c:f>
              <c:numCache>
                <c:formatCode>General</c:formatCode>
                <c:ptCount val="4"/>
                <c:pt idx="0">
                  <c:v>36.700000000000003</c:v>
                </c:pt>
                <c:pt idx="1">
                  <c:v>26.5</c:v>
                </c:pt>
                <c:pt idx="2">
                  <c:v>23.9</c:v>
                </c:pt>
                <c:pt idx="3">
                  <c:v>9.4</c:v>
                </c:pt>
              </c:numCache>
            </c:numRef>
          </c:val>
          <c:extLst>
            <c:ext xmlns:c16="http://schemas.microsoft.com/office/drawing/2014/chart" uri="{C3380CC4-5D6E-409C-BE32-E72D297353CC}">
              <c16:uniqueId val="{0000000D-9702-4409-86AC-5BA2B27F5B7F}"/>
            </c:ext>
          </c:extLst>
        </c:ser>
        <c:ser>
          <c:idx val="14"/>
          <c:order val="14"/>
          <c:tx>
            <c:strRef>
              <c:f>Sheet2!$P$1</c:f>
              <c:strCache>
                <c:ptCount val="1"/>
                <c:pt idx="0">
                  <c:v>2018</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Sheet2!$P$2:$P$5</c:f>
              <c:numCache>
                <c:formatCode>General</c:formatCode>
                <c:ptCount val="4"/>
                <c:pt idx="0">
                  <c:v>36.1</c:v>
                </c:pt>
                <c:pt idx="1">
                  <c:v>27.1</c:v>
                </c:pt>
                <c:pt idx="2">
                  <c:v>24.3</c:v>
                </c:pt>
                <c:pt idx="3">
                  <c:v>9.3000000000000007</c:v>
                </c:pt>
              </c:numCache>
            </c:numRef>
          </c:val>
          <c:extLst>
            <c:ext xmlns:c16="http://schemas.microsoft.com/office/drawing/2014/chart" uri="{C3380CC4-5D6E-409C-BE32-E72D297353CC}">
              <c16:uniqueId val="{0000000E-9702-4409-86AC-5BA2B27F5B7F}"/>
            </c:ext>
          </c:extLst>
        </c:ser>
        <c:ser>
          <c:idx val="15"/>
          <c:order val="15"/>
          <c:tx>
            <c:strRef>
              <c:f>Sheet2!$Q$1</c:f>
              <c:strCache>
                <c:ptCount val="1"/>
                <c:pt idx="0">
                  <c:v>2019</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Sheet2!$Q$2:$Q$5</c:f>
              <c:numCache>
                <c:formatCode>General</c:formatCode>
                <c:ptCount val="4"/>
                <c:pt idx="0">
                  <c:v>35.9</c:v>
                </c:pt>
                <c:pt idx="1">
                  <c:v>27.7</c:v>
                </c:pt>
                <c:pt idx="2">
                  <c:v>25.2</c:v>
                </c:pt>
                <c:pt idx="3">
                  <c:v>9</c:v>
                </c:pt>
              </c:numCache>
            </c:numRef>
          </c:val>
          <c:extLst>
            <c:ext xmlns:c16="http://schemas.microsoft.com/office/drawing/2014/chart" uri="{C3380CC4-5D6E-409C-BE32-E72D297353CC}">
              <c16:uniqueId val="{0000000F-9702-4409-86AC-5BA2B27F5B7F}"/>
            </c:ext>
          </c:extLst>
        </c:ser>
        <c:ser>
          <c:idx val="16"/>
          <c:order val="16"/>
          <c:tx>
            <c:strRef>
              <c:f>Sheet2!$R$1</c:f>
              <c:strCache>
                <c:ptCount val="1"/>
                <c:pt idx="0">
                  <c:v>2020</c:v>
                </c:pt>
              </c:strCache>
            </c:strRef>
          </c:tx>
          <c:spPr>
            <a:solidFill>
              <a:srgbClr val="FF0000"/>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Sheet2!$R$2:$R$5</c:f>
              <c:numCache>
                <c:formatCode>General</c:formatCode>
                <c:ptCount val="4"/>
                <c:pt idx="0">
                  <c:v>38.299999999999997</c:v>
                </c:pt>
                <c:pt idx="1">
                  <c:v>27.3</c:v>
                </c:pt>
                <c:pt idx="2">
                  <c:v>24.6</c:v>
                </c:pt>
                <c:pt idx="3">
                  <c:v>9.1999999999999993</c:v>
                </c:pt>
              </c:numCache>
            </c:numRef>
          </c:val>
          <c:extLst>
            <c:ext xmlns:c16="http://schemas.microsoft.com/office/drawing/2014/chart" uri="{C3380CC4-5D6E-409C-BE32-E72D297353CC}">
              <c16:uniqueId val="{00000010-9702-4409-86AC-5BA2B27F5B7F}"/>
            </c:ext>
          </c:extLst>
        </c:ser>
        <c:ser>
          <c:idx val="17"/>
          <c:order val="17"/>
          <c:tx>
            <c:strRef>
              <c:f>Sheet2!$S$1</c:f>
              <c:strCache>
                <c:ptCount val="1"/>
                <c:pt idx="0">
                  <c:v>2021</c:v>
                </c:pt>
              </c:strCache>
            </c:strRef>
          </c:tx>
          <c:spPr>
            <a:solidFill>
              <a:srgbClr val="4F81BD">
                <a:lumMod val="75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Sheet2!$S$2:$S$5</c:f>
              <c:numCache>
                <c:formatCode>General</c:formatCode>
                <c:ptCount val="4"/>
                <c:pt idx="0">
                  <c:v>30.2</c:v>
                </c:pt>
                <c:pt idx="1">
                  <c:v>19.899999999999999</c:v>
                </c:pt>
                <c:pt idx="2">
                  <c:v>17.899999999999999</c:v>
                </c:pt>
                <c:pt idx="3">
                  <c:v>5.6</c:v>
                </c:pt>
              </c:numCache>
            </c:numRef>
          </c:val>
          <c:extLst>
            <c:ext xmlns:c16="http://schemas.microsoft.com/office/drawing/2014/chart" uri="{C3380CC4-5D6E-409C-BE32-E72D297353CC}">
              <c16:uniqueId val="{00000011-9702-4409-86AC-5BA2B27F5B7F}"/>
            </c:ext>
          </c:extLst>
        </c:ser>
        <c:ser>
          <c:idx val="18"/>
          <c:order val="18"/>
          <c:tx>
            <c:strRef>
              <c:f>Sheet2!$T$1</c:f>
              <c:strCache>
                <c:ptCount val="1"/>
                <c:pt idx="0">
                  <c:v>2022</c:v>
                </c:pt>
              </c:strCache>
            </c:strRef>
          </c:tx>
          <c:spPr>
            <a:solidFill>
              <a:srgbClr val="4F81BD">
                <a:lumMod val="75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Sheet2!$T$2:$T$5</c:f>
              <c:numCache>
                <c:formatCode>General</c:formatCode>
                <c:ptCount val="4"/>
                <c:pt idx="0">
                  <c:v>32.200000000000003</c:v>
                </c:pt>
                <c:pt idx="1">
                  <c:v>21.7</c:v>
                </c:pt>
                <c:pt idx="2">
                  <c:v>19.399999999999999</c:v>
                </c:pt>
                <c:pt idx="3">
                  <c:v>6.1</c:v>
                </c:pt>
              </c:numCache>
            </c:numRef>
          </c:val>
          <c:extLst>
            <c:ext xmlns:c16="http://schemas.microsoft.com/office/drawing/2014/chart" uri="{C3380CC4-5D6E-409C-BE32-E72D297353CC}">
              <c16:uniqueId val="{00000012-9702-4409-86AC-5BA2B27F5B7F}"/>
            </c:ext>
          </c:extLst>
        </c:ser>
        <c:ser>
          <c:idx val="19"/>
          <c:order val="19"/>
          <c:tx>
            <c:strRef>
              <c:f>Sheet2!$U$1</c:f>
              <c:strCache>
                <c:ptCount val="1"/>
                <c:pt idx="0">
                  <c:v>2023</c:v>
                </c:pt>
              </c:strCache>
            </c:strRef>
          </c:tx>
          <c:spPr>
            <a:solidFill>
              <a:srgbClr val="4F81BD">
                <a:lumMod val="75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Sheet2!$U$2:$U$5</c:f>
              <c:numCache>
                <c:formatCode>General</c:formatCode>
                <c:ptCount val="4"/>
                <c:pt idx="0">
                  <c:v>30</c:v>
                </c:pt>
                <c:pt idx="1">
                  <c:v>20.3</c:v>
                </c:pt>
                <c:pt idx="2">
                  <c:v>18</c:v>
                </c:pt>
                <c:pt idx="3">
                  <c:v>5.6</c:v>
                </c:pt>
              </c:numCache>
            </c:numRef>
          </c:val>
          <c:extLst>
            <c:ext xmlns:c16="http://schemas.microsoft.com/office/drawing/2014/chart" uri="{C3380CC4-5D6E-409C-BE32-E72D297353CC}">
              <c16:uniqueId val="{00000013-9702-4409-86AC-5BA2B27F5B7F}"/>
            </c:ext>
          </c:extLst>
        </c:ser>
        <c:dLbls>
          <c:showLegendKey val="0"/>
          <c:showVal val="0"/>
          <c:showCatName val="0"/>
          <c:showSerName val="0"/>
          <c:showPercent val="0"/>
          <c:showBubbleSize val="0"/>
        </c:dLbls>
        <c:gapWidth val="219"/>
        <c:overlap val="-27"/>
        <c:axId val="548558864"/>
        <c:axId val="548553288"/>
      </c:barChart>
      <c:catAx>
        <c:axId val="548558864"/>
        <c:scaling>
          <c:orientation val="minMax"/>
        </c:scaling>
        <c:delete val="0"/>
        <c:axPos val="b"/>
        <c:numFmt formatCode="General" sourceLinked="1"/>
        <c:majorTickMark val="none"/>
        <c:minorTickMark val="none"/>
        <c:tickLblPos val="nextTo"/>
        <c:spPr>
          <a:solidFill>
            <a:sysClr val="window" lastClr="FFFFFF"/>
          </a:solid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48553288"/>
        <c:crosses val="autoZero"/>
        <c:auto val="1"/>
        <c:lblAlgn val="ctr"/>
        <c:lblOffset val="100"/>
        <c:noMultiLvlLbl val="0"/>
      </c:catAx>
      <c:valAx>
        <c:axId val="548553288"/>
        <c:scaling>
          <c:orientation val="minMax"/>
          <c:max val="100"/>
        </c:scaling>
        <c:delete val="0"/>
        <c:axPos val="l"/>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4855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a:t>Exposure to Prevention Programming </a:t>
            </a:r>
          </a:p>
          <a:p>
            <a:pPr>
              <a:defRPr/>
            </a:pPr>
            <a:r>
              <a:rPr lang="en-US" b="1" dirty="0"/>
              <a:t>Among 12-17 Year-Olds, NSDUH,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Sheet6!$B$1</c:f>
              <c:strCache>
                <c:ptCount val="1"/>
                <c:pt idx="0">
                  <c:v>Percent</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Sheet6!$A$2:$A$8</c:f>
              <c:strCache>
                <c:ptCount val="7"/>
                <c:pt idx="0">
                  <c:v>Participated in an Alcoho, Tobacco, or Drug Prevention Program Outside of School </c:v>
                </c:pt>
                <c:pt idx="1">
                  <c:v>Violence Prevention Program</c:v>
                </c:pt>
                <c:pt idx="2">
                  <c:v>Problem-Solving, Comm Skills, Self-Esteem Group</c:v>
                </c:pt>
                <c:pt idx="3">
                  <c:v>Talked to Parents about Dangers of Tobacco, Alcohol, or Drug Use</c:v>
                </c:pt>
                <c:pt idx="4">
                  <c:v>Saw or Heard Alcohol or Drug Prevention Messages from Outside of School</c:v>
                </c:pt>
                <c:pt idx="5">
                  <c:v>Parents Let Youth Know They Were Proud of Something They Had Done</c:v>
                </c:pt>
                <c:pt idx="6">
                  <c:v>Youth Had Someone To Talk To About Problems</c:v>
                </c:pt>
              </c:strCache>
            </c:strRef>
          </c:cat>
          <c:val>
            <c:numRef>
              <c:f>Sheet6!$B$2:$B$8</c:f>
              <c:numCache>
                <c:formatCode>General</c:formatCode>
                <c:ptCount val="7"/>
                <c:pt idx="0">
                  <c:v>6.3</c:v>
                </c:pt>
                <c:pt idx="1">
                  <c:v>6.9</c:v>
                </c:pt>
                <c:pt idx="2">
                  <c:v>18.3</c:v>
                </c:pt>
                <c:pt idx="3">
                  <c:v>51.4</c:v>
                </c:pt>
                <c:pt idx="4">
                  <c:v>62.5</c:v>
                </c:pt>
                <c:pt idx="5">
                  <c:v>80</c:v>
                </c:pt>
                <c:pt idx="6">
                  <c:v>93</c:v>
                </c:pt>
              </c:numCache>
            </c:numRef>
          </c:val>
          <c:extLst>
            <c:ext xmlns:c16="http://schemas.microsoft.com/office/drawing/2014/chart" uri="{C3380CC4-5D6E-409C-BE32-E72D297353CC}">
              <c16:uniqueId val="{00000000-594A-4735-A917-ED2321B94117}"/>
            </c:ext>
          </c:extLst>
        </c:ser>
        <c:dLbls>
          <c:showLegendKey val="0"/>
          <c:showVal val="0"/>
          <c:showCatName val="0"/>
          <c:showSerName val="0"/>
          <c:showPercent val="0"/>
          <c:showBubbleSize val="0"/>
        </c:dLbls>
        <c:gapWidth val="182"/>
        <c:axId val="489758176"/>
        <c:axId val="489758504"/>
      </c:barChart>
      <c:catAx>
        <c:axId val="489758176"/>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89758504"/>
        <c:crosses val="autoZero"/>
        <c:auto val="1"/>
        <c:lblAlgn val="ctr"/>
        <c:lblOffset val="100"/>
        <c:noMultiLvlLbl val="0"/>
      </c:catAx>
      <c:valAx>
        <c:axId val="4897585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Percentage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8975817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80951-F47F-4CD2-BDE6-07862403A3F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EC04065B-36D6-49F8-B7B3-9D4D0F038C0C}">
      <dgm:prSet phldrT="[Text]" custT="1"/>
      <dgm:spPr/>
      <dgm:t>
        <a:bodyPr/>
        <a:lstStyle/>
        <a:p>
          <a:r>
            <a:rPr lang="en-US" sz="1400" b="1" dirty="0"/>
            <a:t>Guiding Principles</a:t>
          </a:r>
        </a:p>
        <a:p>
          <a:r>
            <a:rPr lang="en-US" sz="1400" dirty="0"/>
            <a:t>Data-Driven </a:t>
          </a:r>
        </a:p>
        <a:p>
          <a:r>
            <a:rPr lang="en-US" sz="1400" dirty="0"/>
            <a:t>Innovative</a:t>
          </a:r>
        </a:p>
        <a:p>
          <a:r>
            <a:rPr lang="en-US" sz="1400" dirty="0"/>
            <a:t>Community Informed</a:t>
          </a:r>
        </a:p>
        <a:p>
          <a:r>
            <a:rPr lang="en-US" sz="1400" dirty="0"/>
            <a:t>Grounded in Cultural Humility</a:t>
          </a:r>
        </a:p>
        <a:p>
          <a:r>
            <a:rPr lang="en-US" sz="1400" dirty="0"/>
            <a:t>Focused on Health Equity</a:t>
          </a:r>
        </a:p>
        <a:p>
          <a:r>
            <a:rPr lang="en-US" sz="1400" dirty="0"/>
            <a:t>Inclusive of Social Determinants of Health</a:t>
          </a:r>
        </a:p>
      </dgm:t>
    </dgm:pt>
    <dgm:pt modelId="{04125785-46F8-4133-B36F-2797577F3AA1}" type="parTrans" cxnId="{F65897C0-CC5F-4395-A0CA-9B9299C735AC}">
      <dgm:prSet/>
      <dgm:spPr/>
      <dgm:t>
        <a:bodyPr/>
        <a:lstStyle/>
        <a:p>
          <a:endParaRPr lang="en-US" sz="1600"/>
        </a:p>
      </dgm:t>
    </dgm:pt>
    <dgm:pt modelId="{AAA40CB3-CCBC-4CDC-9817-0D75FEBDF5E2}" type="sibTrans" cxnId="{F65897C0-CC5F-4395-A0CA-9B9299C735AC}">
      <dgm:prSet/>
      <dgm:spPr/>
      <dgm:t>
        <a:bodyPr/>
        <a:lstStyle/>
        <a:p>
          <a:endParaRPr lang="en-US" sz="1600"/>
        </a:p>
      </dgm:t>
    </dgm:pt>
    <dgm:pt modelId="{589C1218-44AA-4120-985D-CA928E7127F7}">
      <dgm:prSet phldrT="[Text]" custT="1"/>
      <dgm:spPr/>
      <dgm:t>
        <a:bodyPr/>
        <a:lstStyle/>
        <a:p>
          <a:r>
            <a:rPr lang="en-US" sz="2400" dirty="0"/>
            <a:t>Analyzing and Disseminating Information on the Latest Data, Trends, and What Works in Prevention</a:t>
          </a:r>
        </a:p>
      </dgm:t>
    </dgm:pt>
    <dgm:pt modelId="{A9B8C812-16CA-4DC3-A107-840D9106D165}" type="parTrans" cxnId="{E83B379C-2993-4E0A-9416-5C170A97CDD4}">
      <dgm:prSet/>
      <dgm:spPr/>
      <dgm:t>
        <a:bodyPr/>
        <a:lstStyle/>
        <a:p>
          <a:endParaRPr lang="en-US" sz="1600"/>
        </a:p>
      </dgm:t>
    </dgm:pt>
    <dgm:pt modelId="{DB71CD94-93DE-4C91-9F7A-6B9D5FCCC417}" type="sibTrans" cxnId="{E83B379C-2993-4E0A-9416-5C170A97CDD4}">
      <dgm:prSet/>
      <dgm:spPr/>
      <dgm:t>
        <a:bodyPr/>
        <a:lstStyle/>
        <a:p>
          <a:endParaRPr lang="en-US" sz="1600"/>
        </a:p>
      </dgm:t>
    </dgm:pt>
    <dgm:pt modelId="{6FB2FB6F-258F-4721-B2BD-F2FC01E614AA}">
      <dgm:prSet phldrT="[Text]" custT="1"/>
      <dgm:spPr/>
      <dgm:t>
        <a:bodyPr/>
        <a:lstStyle/>
        <a:p>
          <a:r>
            <a:rPr lang="en-US" sz="2400" dirty="0"/>
            <a:t>Building Prevention Capacity at the National State, Tribal, Territorial and Local Levels</a:t>
          </a:r>
        </a:p>
      </dgm:t>
    </dgm:pt>
    <dgm:pt modelId="{29C2EA14-1736-48F3-BFF1-A0C5F19F0004}" type="parTrans" cxnId="{05852CB1-A78E-4F3C-9C73-C1C000F357E2}">
      <dgm:prSet/>
      <dgm:spPr/>
      <dgm:t>
        <a:bodyPr/>
        <a:lstStyle/>
        <a:p>
          <a:endParaRPr lang="en-US" sz="1600"/>
        </a:p>
      </dgm:t>
    </dgm:pt>
    <dgm:pt modelId="{076B1651-F4DD-4639-A3B0-4C3D49109C2A}" type="sibTrans" cxnId="{05852CB1-A78E-4F3C-9C73-C1C000F357E2}">
      <dgm:prSet/>
      <dgm:spPr/>
      <dgm:t>
        <a:bodyPr/>
        <a:lstStyle/>
        <a:p>
          <a:endParaRPr lang="en-US" sz="1600"/>
        </a:p>
      </dgm:t>
    </dgm:pt>
    <dgm:pt modelId="{61F0C4CE-B562-4531-80E4-8FDC0C236610}">
      <dgm:prSet phldrT="[Text]" custT="1"/>
      <dgm:spPr/>
      <dgm:t>
        <a:bodyPr/>
        <a:lstStyle/>
        <a:p>
          <a:r>
            <a:rPr lang="en-US" sz="2400" dirty="0"/>
            <a:t>Raising Awareness and Catalyzing Prevention Action</a:t>
          </a:r>
        </a:p>
      </dgm:t>
    </dgm:pt>
    <dgm:pt modelId="{9A72A266-91D8-4D17-8BE6-0CDEE4903807}" type="parTrans" cxnId="{29CBC9E4-DF49-4EB9-ABB0-BA94E5D62F04}">
      <dgm:prSet/>
      <dgm:spPr/>
      <dgm:t>
        <a:bodyPr/>
        <a:lstStyle/>
        <a:p>
          <a:endParaRPr lang="en-US" sz="1600"/>
        </a:p>
      </dgm:t>
    </dgm:pt>
    <dgm:pt modelId="{1B999539-7B48-48D1-BE14-D4AF61250FC5}" type="sibTrans" cxnId="{29CBC9E4-DF49-4EB9-ABB0-BA94E5D62F04}">
      <dgm:prSet/>
      <dgm:spPr/>
      <dgm:t>
        <a:bodyPr/>
        <a:lstStyle/>
        <a:p>
          <a:endParaRPr lang="en-US" sz="1600"/>
        </a:p>
      </dgm:t>
    </dgm:pt>
    <dgm:pt modelId="{C2F2B9D2-63AD-41F8-9272-4B025BEF5500}">
      <dgm:prSet phldrT="[Text]" phldr="1"/>
      <dgm:spPr/>
      <dgm:t>
        <a:bodyPr/>
        <a:lstStyle/>
        <a:p>
          <a:endParaRPr lang="en-US" sz="1600"/>
        </a:p>
      </dgm:t>
    </dgm:pt>
    <dgm:pt modelId="{589BC94B-79C7-48E4-9386-FA5ACD9650B0}" type="parTrans" cxnId="{BB3D6DC6-423C-4646-8D24-C75C62E1B634}">
      <dgm:prSet/>
      <dgm:spPr/>
      <dgm:t>
        <a:bodyPr/>
        <a:lstStyle/>
        <a:p>
          <a:endParaRPr lang="en-US" sz="1600"/>
        </a:p>
      </dgm:t>
    </dgm:pt>
    <dgm:pt modelId="{E3869E10-41DC-48D6-A2E4-CE1D74BF9D24}" type="sibTrans" cxnId="{BB3D6DC6-423C-4646-8D24-C75C62E1B634}">
      <dgm:prSet/>
      <dgm:spPr/>
      <dgm:t>
        <a:bodyPr/>
        <a:lstStyle/>
        <a:p>
          <a:endParaRPr lang="en-US" sz="1600"/>
        </a:p>
      </dgm:t>
    </dgm:pt>
    <dgm:pt modelId="{3B2DD643-5BF2-4BC2-9EF2-94FBAE2358C7}">
      <dgm:prSet/>
      <dgm:spPr/>
      <dgm:t>
        <a:bodyPr/>
        <a:lstStyle/>
        <a:p>
          <a:endParaRPr lang="en-US" sz="1600"/>
        </a:p>
      </dgm:t>
    </dgm:pt>
    <dgm:pt modelId="{D6C7CD1B-445E-408A-A337-2167C77B4612}" type="parTrans" cxnId="{6C740035-C7D8-43B8-8055-82146412D696}">
      <dgm:prSet/>
      <dgm:spPr/>
      <dgm:t>
        <a:bodyPr/>
        <a:lstStyle/>
        <a:p>
          <a:endParaRPr lang="en-US" sz="1600"/>
        </a:p>
      </dgm:t>
    </dgm:pt>
    <dgm:pt modelId="{F95CBCFE-B36B-4D53-BA94-ACDF32CBD45D}" type="sibTrans" cxnId="{6C740035-C7D8-43B8-8055-82146412D696}">
      <dgm:prSet/>
      <dgm:spPr/>
      <dgm:t>
        <a:bodyPr/>
        <a:lstStyle/>
        <a:p>
          <a:endParaRPr lang="en-US" sz="1600"/>
        </a:p>
      </dgm:t>
    </dgm:pt>
    <dgm:pt modelId="{2364C379-A548-498F-9DAA-4CD1F71DD376}">
      <dgm:prSet/>
      <dgm:spPr/>
      <dgm:t>
        <a:bodyPr/>
        <a:lstStyle/>
        <a:p>
          <a:endParaRPr lang="en-US" sz="1600"/>
        </a:p>
      </dgm:t>
    </dgm:pt>
    <dgm:pt modelId="{AEC6139D-9E94-4D22-BF18-FE14B292434C}" type="parTrans" cxnId="{8D69A119-49FB-4934-B21F-0853CFB76611}">
      <dgm:prSet/>
      <dgm:spPr/>
      <dgm:t>
        <a:bodyPr/>
        <a:lstStyle/>
        <a:p>
          <a:endParaRPr lang="en-US" sz="1600"/>
        </a:p>
      </dgm:t>
    </dgm:pt>
    <dgm:pt modelId="{A7C17E96-933C-4688-B144-714E46EA304F}" type="sibTrans" cxnId="{8D69A119-49FB-4934-B21F-0853CFB76611}">
      <dgm:prSet/>
      <dgm:spPr/>
      <dgm:t>
        <a:bodyPr/>
        <a:lstStyle/>
        <a:p>
          <a:endParaRPr lang="en-US" sz="1600"/>
        </a:p>
      </dgm:t>
    </dgm:pt>
    <dgm:pt modelId="{33B1B181-6BDE-4E88-8D3B-BAFFB45D67AA}">
      <dgm:prSet custT="1"/>
      <dgm:spPr/>
      <dgm:t>
        <a:bodyPr/>
        <a:lstStyle/>
        <a:p>
          <a:r>
            <a:rPr lang="en-US" sz="2400" dirty="0"/>
            <a:t>Advancing Prevention through Strategic Collaborations and Partnerships</a:t>
          </a:r>
        </a:p>
      </dgm:t>
    </dgm:pt>
    <dgm:pt modelId="{4954E754-EE69-49E3-ADFF-7140BC0CE22B}" type="parTrans" cxnId="{637065B9-BA79-4D9E-9528-03B155FB10FB}">
      <dgm:prSet/>
      <dgm:spPr/>
      <dgm:t>
        <a:bodyPr/>
        <a:lstStyle/>
        <a:p>
          <a:endParaRPr lang="en-US" sz="1600"/>
        </a:p>
      </dgm:t>
    </dgm:pt>
    <dgm:pt modelId="{E7900DF6-B374-4989-8305-5730AAC27FB8}" type="sibTrans" cxnId="{637065B9-BA79-4D9E-9528-03B155FB10FB}">
      <dgm:prSet/>
      <dgm:spPr/>
      <dgm:t>
        <a:bodyPr/>
        <a:lstStyle/>
        <a:p>
          <a:endParaRPr lang="en-US" sz="1600"/>
        </a:p>
      </dgm:t>
    </dgm:pt>
    <dgm:pt modelId="{82A90C0E-F026-4AF5-A060-B29392773B1C}">
      <dgm:prSet/>
      <dgm:spPr/>
      <dgm:t>
        <a:bodyPr/>
        <a:lstStyle/>
        <a:p>
          <a:endParaRPr lang="en-US" sz="1600"/>
        </a:p>
      </dgm:t>
    </dgm:pt>
    <dgm:pt modelId="{D79CAA55-B538-4F3A-8777-F6298F8F25DF}" type="parTrans" cxnId="{8E78F9E6-EE98-4167-87F9-7571D6F1F64B}">
      <dgm:prSet/>
      <dgm:spPr/>
      <dgm:t>
        <a:bodyPr/>
        <a:lstStyle/>
        <a:p>
          <a:endParaRPr lang="en-US" sz="1600"/>
        </a:p>
      </dgm:t>
    </dgm:pt>
    <dgm:pt modelId="{9FEAAAAE-F750-41FA-82FB-E08D51024FF3}" type="sibTrans" cxnId="{8E78F9E6-EE98-4167-87F9-7571D6F1F64B}">
      <dgm:prSet/>
      <dgm:spPr/>
      <dgm:t>
        <a:bodyPr/>
        <a:lstStyle/>
        <a:p>
          <a:endParaRPr lang="en-US" sz="1600"/>
        </a:p>
      </dgm:t>
    </dgm:pt>
    <dgm:pt modelId="{6E79D5FE-6A97-43DA-92F0-CE047528DA51}">
      <dgm:prSet/>
      <dgm:spPr/>
      <dgm:t>
        <a:bodyPr/>
        <a:lstStyle/>
        <a:p>
          <a:endParaRPr lang="en-US" sz="1600"/>
        </a:p>
      </dgm:t>
    </dgm:pt>
    <dgm:pt modelId="{9E7C0CA2-7EBE-4F29-97CC-CD35AAD50946}" type="parTrans" cxnId="{112D2130-B6C5-4F4A-BE5F-7190007F64D0}">
      <dgm:prSet/>
      <dgm:spPr/>
      <dgm:t>
        <a:bodyPr/>
        <a:lstStyle/>
        <a:p>
          <a:endParaRPr lang="en-US" sz="1600"/>
        </a:p>
      </dgm:t>
    </dgm:pt>
    <dgm:pt modelId="{01D5EDC3-CE4A-43F2-98C3-09EA7226FE47}" type="sibTrans" cxnId="{112D2130-B6C5-4F4A-BE5F-7190007F64D0}">
      <dgm:prSet/>
      <dgm:spPr/>
      <dgm:t>
        <a:bodyPr/>
        <a:lstStyle/>
        <a:p>
          <a:endParaRPr lang="en-US" sz="1600"/>
        </a:p>
      </dgm:t>
    </dgm:pt>
    <dgm:pt modelId="{746B8AF9-ACC2-4AAB-9809-0E1E0BF74092}">
      <dgm:prSet/>
      <dgm:spPr/>
      <dgm:t>
        <a:bodyPr/>
        <a:lstStyle/>
        <a:p>
          <a:endParaRPr lang="en-US" sz="1600"/>
        </a:p>
      </dgm:t>
    </dgm:pt>
    <dgm:pt modelId="{CABBC7D2-98E9-42D3-9AC1-5636D163C063}" type="parTrans" cxnId="{A41169C8-99FB-41B4-A6AF-8E75BD7B22C0}">
      <dgm:prSet/>
      <dgm:spPr/>
      <dgm:t>
        <a:bodyPr/>
        <a:lstStyle/>
        <a:p>
          <a:endParaRPr lang="en-US" sz="1600"/>
        </a:p>
      </dgm:t>
    </dgm:pt>
    <dgm:pt modelId="{BBBD8C11-0AB7-440F-8BDF-97571A8C2C3C}" type="sibTrans" cxnId="{A41169C8-99FB-41B4-A6AF-8E75BD7B22C0}">
      <dgm:prSet/>
      <dgm:spPr/>
      <dgm:t>
        <a:bodyPr/>
        <a:lstStyle/>
        <a:p>
          <a:endParaRPr lang="en-US" sz="1600"/>
        </a:p>
      </dgm:t>
    </dgm:pt>
    <dgm:pt modelId="{3D891B46-F92B-4529-A51C-63A889B52890}">
      <dgm:prSet/>
      <dgm:spPr/>
      <dgm:t>
        <a:bodyPr/>
        <a:lstStyle/>
        <a:p>
          <a:endParaRPr lang="en-US" sz="1600"/>
        </a:p>
      </dgm:t>
    </dgm:pt>
    <dgm:pt modelId="{52C89048-F10F-467A-B5CE-365C6AD7D3CB}" type="parTrans" cxnId="{9CFCAC3D-C1B2-49DE-A7DA-F815259EBC91}">
      <dgm:prSet/>
      <dgm:spPr/>
      <dgm:t>
        <a:bodyPr/>
        <a:lstStyle/>
        <a:p>
          <a:endParaRPr lang="en-US" sz="1600"/>
        </a:p>
      </dgm:t>
    </dgm:pt>
    <dgm:pt modelId="{FA518334-8DDE-46D8-B60B-4EB9A84295D1}" type="sibTrans" cxnId="{9CFCAC3D-C1B2-49DE-A7DA-F815259EBC91}">
      <dgm:prSet/>
      <dgm:spPr/>
      <dgm:t>
        <a:bodyPr/>
        <a:lstStyle/>
        <a:p>
          <a:endParaRPr lang="en-US" sz="1600"/>
        </a:p>
      </dgm:t>
    </dgm:pt>
    <dgm:pt modelId="{D271206C-60B7-4AB8-8849-F01D72089B07}">
      <dgm:prSet/>
      <dgm:spPr/>
      <dgm:t>
        <a:bodyPr/>
        <a:lstStyle/>
        <a:p>
          <a:endParaRPr lang="en-US" sz="1600"/>
        </a:p>
      </dgm:t>
    </dgm:pt>
    <dgm:pt modelId="{06070DA0-D070-4AB8-BEF2-D9E53256496D}" type="parTrans" cxnId="{198CCC04-3E71-43B9-9009-823D9488DC1C}">
      <dgm:prSet/>
      <dgm:spPr/>
      <dgm:t>
        <a:bodyPr/>
        <a:lstStyle/>
        <a:p>
          <a:endParaRPr lang="en-US" sz="1600"/>
        </a:p>
      </dgm:t>
    </dgm:pt>
    <dgm:pt modelId="{8BBDA013-11D3-4F2C-BD89-9D5556162C49}" type="sibTrans" cxnId="{198CCC04-3E71-43B9-9009-823D9488DC1C}">
      <dgm:prSet/>
      <dgm:spPr/>
      <dgm:t>
        <a:bodyPr/>
        <a:lstStyle/>
        <a:p>
          <a:endParaRPr lang="en-US" sz="1600"/>
        </a:p>
      </dgm:t>
    </dgm:pt>
    <dgm:pt modelId="{FF43D737-9A82-451B-9B94-C43A4FCCBEA0}" type="pres">
      <dgm:prSet presAssocID="{40880951-F47F-4CD2-BDE6-07862403A3FA}" presName="diagram" presStyleCnt="0">
        <dgm:presLayoutVars>
          <dgm:chMax val="1"/>
          <dgm:dir/>
          <dgm:animLvl val="ctr"/>
          <dgm:resizeHandles val="exact"/>
        </dgm:presLayoutVars>
      </dgm:prSet>
      <dgm:spPr/>
    </dgm:pt>
    <dgm:pt modelId="{9E480049-C590-4AF5-950A-0F6D642C48A7}" type="pres">
      <dgm:prSet presAssocID="{40880951-F47F-4CD2-BDE6-07862403A3FA}" presName="matrix" presStyleCnt="0"/>
      <dgm:spPr/>
    </dgm:pt>
    <dgm:pt modelId="{B15E367D-9205-416E-9C2B-00C6892DDEE5}" type="pres">
      <dgm:prSet presAssocID="{40880951-F47F-4CD2-BDE6-07862403A3FA}" presName="tile1" presStyleLbl="node1" presStyleIdx="0" presStyleCnt="4" custLinFactNeighborY="-728"/>
      <dgm:spPr/>
    </dgm:pt>
    <dgm:pt modelId="{982D9FD0-E241-4079-BF00-F421799F0431}" type="pres">
      <dgm:prSet presAssocID="{40880951-F47F-4CD2-BDE6-07862403A3FA}" presName="tile1text" presStyleLbl="node1" presStyleIdx="0" presStyleCnt="4">
        <dgm:presLayoutVars>
          <dgm:chMax val="0"/>
          <dgm:chPref val="0"/>
          <dgm:bulletEnabled val="1"/>
        </dgm:presLayoutVars>
      </dgm:prSet>
      <dgm:spPr/>
    </dgm:pt>
    <dgm:pt modelId="{589E7795-E7AE-49FC-AEAE-B6CF127A503A}" type="pres">
      <dgm:prSet presAssocID="{40880951-F47F-4CD2-BDE6-07862403A3FA}" presName="tile2" presStyleLbl="node1" presStyleIdx="1" presStyleCnt="4"/>
      <dgm:spPr/>
    </dgm:pt>
    <dgm:pt modelId="{631469D3-4754-45CA-AE19-323DBA15F939}" type="pres">
      <dgm:prSet presAssocID="{40880951-F47F-4CD2-BDE6-07862403A3FA}" presName="tile2text" presStyleLbl="node1" presStyleIdx="1" presStyleCnt="4">
        <dgm:presLayoutVars>
          <dgm:chMax val="0"/>
          <dgm:chPref val="0"/>
          <dgm:bulletEnabled val="1"/>
        </dgm:presLayoutVars>
      </dgm:prSet>
      <dgm:spPr/>
    </dgm:pt>
    <dgm:pt modelId="{10E0A786-DA23-4EB5-80A7-8DE83286EC00}" type="pres">
      <dgm:prSet presAssocID="{40880951-F47F-4CD2-BDE6-07862403A3FA}" presName="tile3" presStyleLbl="node1" presStyleIdx="2" presStyleCnt="4"/>
      <dgm:spPr/>
    </dgm:pt>
    <dgm:pt modelId="{CA8FB33C-331B-4DDB-AE47-6452A3668334}" type="pres">
      <dgm:prSet presAssocID="{40880951-F47F-4CD2-BDE6-07862403A3FA}" presName="tile3text" presStyleLbl="node1" presStyleIdx="2" presStyleCnt="4">
        <dgm:presLayoutVars>
          <dgm:chMax val="0"/>
          <dgm:chPref val="0"/>
          <dgm:bulletEnabled val="1"/>
        </dgm:presLayoutVars>
      </dgm:prSet>
      <dgm:spPr/>
    </dgm:pt>
    <dgm:pt modelId="{5B9F00E3-F9A8-4525-8A82-634C672E5C5F}" type="pres">
      <dgm:prSet presAssocID="{40880951-F47F-4CD2-BDE6-07862403A3FA}" presName="tile4" presStyleLbl="node1" presStyleIdx="3" presStyleCnt="4"/>
      <dgm:spPr/>
    </dgm:pt>
    <dgm:pt modelId="{062B14B4-871A-4D8B-B6F4-1D8F83C14C77}" type="pres">
      <dgm:prSet presAssocID="{40880951-F47F-4CD2-BDE6-07862403A3FA}" presName="tile4text" presStyleLbl="node1" presStyleIdx="3" presStyleCnt="4">
        <dgm:presLayoutVars>
          <dgm:chMax val="0"/>
          <dgm:chPref val="0"/>
          <dgm:bulletEnabled val="1"/>
        </dgm:presLayoutVars>
      </dgm:prSet>
      <dgm:spPr/>
    </dgm:pt>
    <dgm:pt modelId="{B0555871-2DDD-4D2C-8432-E969FBDDEC17}" type="pres">
      <dgm:prSet presAssocID="{40880951-F47F-4CD2-BDE6-07862403A3FA}" presName="centerTile" presStyleLbl="fgShp" presStyleIdx="0" presStyleCnt="1" custScaleX="151483" custScaleY="150114">
        <dgm:presLayoutVars>
          <dgm:chMax val="0"/>
          <dgm:chPref val="0"/>
        </dgm:presLayoutVars>
      </dgm:prSet>
      <dgm:spPr/>
    </dgm:pt>
  </dgm:ptLst>
  <dgm:cxnLst>
    <dgm:cxn modelId="{198CCC04-3E71-43B9-9009-823D9488DC1C}" srcId="{40880951-F47F-4CD2-BDE6-07862403A3FA}" destId="{D271206C-60B7-4AB8-8849-F01D72089B07}" srcOrd="5" destOrd="0" parTransId="{06070DA0-D070-4AB8-BEF2-D9E53256496D}" sibTransId="{8BBDA013-11D3-4F2C-BD89-9D5556162C49}"/>
    <dgm:cxn modelId="{291ABA16-97CB-48CA-8592-3D9069BDC42A}" type="presOf" srcId="{33B1B181-6BDE-4E88-8D3B-BAFFB45D67AA}" destId="{062B14B4-871A-4D8B-B6F4-1D8F83C14C77}" srcOrd="1" destOrd="0" presId="urn:microsoft.com/office/officeart/2005/8/layout/matrix1"/>
    <dgm:cxn modelId="{8D69A119-49FB-4934-B21F-0853CFB76611}" srcId="{EC04065B-36D6-49F8-B7B3-9D4D0F038C0C}" destId="{2364C379-A548-498F-9DAA-4CD1F71DD376}" srcOrd="4" destOrd="0" parTransId="{AEC6139D-9E94-4D22-BF18-FE14B292434C}" sibTransId="{A7C17E96-933C-4688-B144-714E46EA304F}"/>
    <dgm:cxn modelId="{68723E2E-6783-44EB-98E9-63265B8E3905}" type="presOf" srcId="{EC04065B-36D6-49F8-B7B3-9D4D0F038C0C}" destId="{B0555871-2DDD-4D2C-8432-E969FBDDEC17}" srcOrd="0" destOrd="0" presId="urn:microsoft.com/office/officeart/2005/8/layout/matrix1"/>
    <dgm:cxn modelId="{112D2130-B6C5-4F4A-BE5F-7190007F64D0}" srcId="{40880951-F47F-4CD2-BDE6-07862403A3FA}" destId="{6E79D5FE-6A97-43DA-92F0-CE047528DA51}" srcOrd="2" destOrd="0" parTransId="{9E7C0CA2-7EBE-4F29-97CC-CD35AAD50946}" sibTransId="{01D5EDC3-CE4A-43F2-98C3-09EA7226FE47}"/>
    <dgm:cxn modelId="{6C740035-C7D8-43B8-8055-82146412D696}" srcId="{EC04065B-36D6-49F8-B7B3-9D4D0F038C0C}" destId="{3B2DD643-5BF2-4BC2-9EF2-94FBAE2358C7}" srcOrd="5" destOrd="0" parTransId="{D6C7CD1B-445E-408A-A337-2167C77B4612}" sibTransId="{F95CBCFE-B36B-4D53-BA94-ACDF32CBD45D}"/>
    <dgm:cxn modelId="{9CFCAC3D-C1B2-49DE-A7DA-F815259EBC91}" srcId="{40880951-F47F-4CD2-BDE6-07862403A3FA}" destId="{3D891B46-F92B-4529-A51C-63A889B52890}" srcOrd="4" destOrd="0" parTransId="{52C89048-F10F-467A-B5CE-365C6AD7D3CB}" sibTransId="{FA518334-8DDE-46D8-B60B-4EB9A84295D1}"/>
    <dgm:cxn modelId="{B1B4975E-BF82-4216-B7D0-406B313913EC}" type="presOf" srcId="{589C1218-44AA-4120-985D-CA928E7127F7}" destId="{982D9FD0-E241-4079-BF00-F421799F0431}" srcOrd="1" destOrd="0" presId="urn:microsoft.com/office/officeart/2005/8/layout/matrix1"/>
    <dgm:cxn modelId="{C8FC0644-E85F-4A04-867E-9797F8726F62}" type="presOf" srcId="{61F0C4CE-B562-4531-80E4-8FDC0C236610}" destId="{10E0A786-DA23-4EB5-80A7-8DE83286EC00}" srcOrd="0" destOrd="0" presId="urn:microsoft.com/office/officeart/2005/8/layout/matrix1"/>
    <dgm:cxn modelId="{4819444E-9C09-4AB4-994E-65E73C6D724F}" type="presOf" srcId="{40880951-F47F-4CD2-BDE6-07862403A3FA}" destId="{FF43D737-9A82-451B-9B94-C43A4FCCBEA0}" srcOrd="0" destOrd="0" presId="urn:microsoft.com/office/officeart/2005/8/layout/matrix1"/>
    <dgm:cxn modelId="{9E48984F-3664-4E8A-9B90-DE750607DB59}" type="presOf" srcId="{6FB2FB6F-258F-4721-B2BD-F2FC01E614AA}" destId="{589E7795-E7AE-49FC-AEAE-B6CF127A503A}" srcOrd="0" destOrd="0" presId="urn:microsoft.com/office/officeart/2005/8/layout/matrix1"/>
    <dgm:cxn modelId="{6EED417C-32F6-42CC-8943-F37AE3731213}" type="presOf" srcId="{6FB2FB6F-258F-4721-B2BD-F2FC01E614AA}" destId="{631469D3-4754-45CA-AE19-323DBA15F939}" srcOrd="1" destOrd="0" presId="urn:microsoft.com/office/officeart/2005/8/layout/matrix1"/>
    <dgm:cxn modelId="{4235407D-AEC3-46A2-A201-674A9B4DC8FA}" type="presOf" srcId="{33B1B181-6BDE-4E88-8D3B-BAFFB45D67AA}" destId="{5B9F00E3-F9A8-4525-8A82-634C672E5C5F}" srcOrd="0" destOrd="0" presId="urn:microsoft.com/office/officeart/2005/8/layout/matrix1"/>
    <dgm:cxn modelId="{E83B379C-2993-4E0A-9416-5C170A97CDD4}" srcId="{EC04065B-36D6-49F8-B7B3-9D4D0F038C0C}" destId="{589C1218-44AA-4120-985D-CA928E7127F7}" srcOrd="0" destOrd="0" parTransId="{A9B8C812-16CA-4DC3-A107-840D9106D165}" sibTransId="{DB71CD94-93DE-4C91-9F7A-6B9D5FCCC417}"/>
    <dgm:cxn modelId="{05852CB1-A78E-4F3C-9C73-C1C000F357E2}" srcId="{EC04065B-36D6-49F8-B7B3-9D4D0F038C0C}" destId="{6FB2FB6F-258F-4721-B2BD-F2FC01E614AA}" srcOrd="1" destOrd="0" parTransId="{29C2EA14-1736-48F3-BFF1-A0C5F19F0004}" sibTransId="{076B1651-F4DD-4639-A3B0-4C3D49109C2A}"/>
    <dgm:cxn modelId="{637065B9-BA79-4D9E-9528-03B155FB10FB}" srcId="{EC04065B-36D6-49F8-B7B3-9D4D0F038C0C}" destId="{33B1B181-6BDE-4E88-8D3B-BAFFB45D67AA}" srcOrd="3" destOrd="0" parTransId="{4954E754-EE69-49E3-ADFF-7140BC0CE22B}" sibTransId="{E7900DF6-B374-4989-8305-5730AAC27FB8}"/>
    <dgm:cxn modelId="{7D22C2B9-8EAF-4CB3-8437-A29180CD8E7F}" type="presOf" srcId="{61F0C4CE-B562-4531-80E4-8FDC0C236610}" destId="{CA8FB33C-331B-4DDB-AE47-6452A3668334}" srcOrd="1" destOrd="0" presId="urn:microsoft.com/office/officeart/2005/8/layout/matrix1"/>
    <dgm:cxn modelId="{F65897C0-CC5F-4395-A0CA-9B9299C735AC}" srcId="{40880951-F47F-4CD2-BDE6-07862403A3FA}" destId="{EC04065B-36D6-49F8-B7B3-9D4D0F038C0C}" srcOrd="0" destOrd="0" parTransId="{04125785-46F8-4133-B36F-2797577F3AA1}" sibTransId="{AAA40CB3-CCBC-4CDC-9817-0D75FEBDF5E2}"/>
    <dgm:cxn modelId="{BB3D6DC6-423C-4646-8D24-C75C62E1B634}" srcId="{EC04065B-36D6-49F8-B7B3-9D4D0F038C0C}" destId="{C2F2B9D2-63AD-41F8-9272-4B025BEF5500}" srcOrd="6" destOrd="0" parTransId="{589BC94B-79C7-48E4-9386-FA5ACD9650B0}" sibTransId="{E3869E10-41DC-48D6-A2E4-CE1D74BF9D24}"/>
    <dgm:cxn modelId="{A41169C8-99FB-41B4-A6AF-8E75BD7B22C0}" srcId="{40880951-F47F-4CD2-BDE6-07862403A3FA}" destId="{746B8AF9-ACC2-4AAB-9809-0E1E0BF74092}" srcOrd="3" destOrd="0" parTransId="{CABBC7D2-98E9-42D3-9AC1-5636D163C063}" sibTransId="{BBBD8C11-0AB7-440F-8BDF-97571A8C2C3C}"/>
    <dgm:cxn modelId="{29CBC9E4-DF49-4EB9-ABB0-BA94E5D62F04}" srcId="{EC04065B-36D6-49F8-B7B3-9D4D0F038C0C}" destId="{61F0C4CE-B562-4531-80E4-8FDC0C236610}" srcOrd="2" destOrd="0" parTransId="{9A72A266-91D8-4D17-8BE6-0CDEE4903807}" sibTransId="{1B999539-7B48-48D1-BE14-D4AF61250FC5}"/>
    <dgm:cxn modelId="{906FB7E5-9A1A-4DFA-91C7-3CA19C0ADFC2}" type="presOf" srcId="{589C1218-44AA-4120-985D-CA928E7127F7}" destId="{B15E367D-9205-416E-9C2B-00C6892DDEE5}" srcOrd="0" destOrd="0" presId="urn:microsoft.com/office/officeart/2005/8/layout/matrix1"/>
    <dgm:cxn modelId="{8E78F9E6-EE98-4167-87F9-7571D6F1F64B}" srcId="{40880951-F47F-4CD2-BDE6-07862403A3FA}" destId="{82A90C0E-F026-4AF5-A060-B29392773B1C}" srcOrd="1" destOrd="0" parTransId="{D79CAA55-B538-4F3A-8777-F6298F8F25DF}" sibTransId="{9FEAAAAE-F750-41FA-82FB-E08D51024FF3}"/>
    <dgm:cxn modelId="{3CA623CE-3E8B-46E5-89F2-B91CC6541918}" type="presParOf" srcId="{FF43D737-9A82-451B-9B94-C43A4FCCBEA0}" destId="{9E480049-C590-4AF5-950A-0F6D642C48A7}" srcOrd="0" destOrd="0" presId="urn:microsoft.com/office/officeart/2005/8/layout/matrix1"/>
    <dgm:cxn modelId="{F1D88AAE-A65C-47F9-87C8-D432A4A8CDD5}" type="presParOf" srcId="{9E480049-C590-4AF5-950A-0F6D642C48A7}" destId="{B15E367D-9205-416E-9C2B-00C6892DDEE5}" srcOrd="0" destOrd="0" presId="urn:microsoft.com/office/officeart/2005/8/layout/matrix1"/>
    <dgm:cxn modelId="{18E41826-CE08-4F9F-9E2E-5732640159FF}" type="presParOf" srcId="{9E480049-C590-4AF5-950A-0F6D642C48A7}" destId="{982D9FD0-E241-4079-BF00-F421799F0431}" srcOrd="1" destOrd="0" presId="urn:microsoft.com/office/officeart/2005/8/layout/matrix1"/>
    <dgm:cxn modelId="{6675375C-0B36-436D-B893-C393154EFBB9}" type="presParOf" srcId="{9E480049-C590-4AF5-950A-0F6D642C48A7}" destId="{589E7795-E7AE-49FC-AEAE-B6CF127A503A}" srcOrd="2" destOrd="0" presId="urn:microsoft.com/office/officeart/2005/8/layout/matrix1"/>
    <dgm:cxn modelId="{11C9585A-496C-44ED-99CF-9847D3601EA6}" type="presParOf" srcId="{9E480049-C590-4AF5-950A-0F6D642C48A7}" destId="{631469D3-4754-45CA-AE19-323DBA15F939}" srcOrd="3" destOrd="0" presId="urn:microsoft.com/office/officeart/2005/8/layout/matrix1"/>
    <dgm:cxn modelId="{81F9DDB1-78E6-459E-873C-A2318CC90E83}" type="presParOf" srcId="{9E480049-C590-4AF5-950A-0F6D642C48A7}" destId="{10E0A786-DA23-4EB5-80A7-8DE83286EC00}" srcOrd="4" destOrd="0" presId="urn:microsoft.com/office/officeart/2005/8/layout/matrix1"/>
    <dgm:cxn modelId="{94E32FA1-0452-45DB-985F-64C675FA968E}" type="presParOf" srcId="{9E480049-C590-4AF5-950A-0F6D642C48A7}" destId="{CA8FB33C-331B-4DDB-AE47-6452A3668334}" srcOrd="5" destOrd="0" presId="urn:microsoft.com/office/officeart/2005/8/layout/matrix1"/>
    <dgm:cxn modelId="{FA3DEDD8-5A40-4F11-AF67-6DABDC9070B2}" type="presParOf" srcId="{9E480049-C590-4AF5-950A-0F6D642C48A7}" destId="{5B9F00E3-F9A8-4525-8A82-634C672E5C5F}" srcOrd="6" destOrd="0" presId="urn:microsoft.com/office/officeart/2005/8/layout/matrix1"/>
    <dgm:cxn modelId="{89AB3E23-B846-4B20-874D-C0E04E4F2F3E}" type="presParOf" srcId="{9E480049-C590-4AF5-950A-0F6D642C48A7}" destId="{062B14B4-871A-4D8B-B6F4-1D8F83C14C77}" srcOrd="7" destOrd="0" presId="urn:microsoft.com/office/officeart/2005/8/layout/matrix1"/>
    <dgm:cxn modelId="{12099B98-023B-4E3D-B257-79C699EE7BAC}" type="presParOf" srcId="{FF43D737-9A82-451B-9B94-C43A4FCCBEA0}" destId="{B0555871-2DDD-4D2C-8432-E969FBDDEC1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AAD48B-C1BB-4993-818F-90A6F0A414B8}" type="doc">
      <dgm:prSet loTypeId="urn:microsoft.com/office/officeart/2005/8/layout/process1" loCatId="process" qsTypeId="urn:microsoft.com/office/officeart/2005/8/quickstyle/simple1" qsCatId="simple" csTypeId="urn:microsoft.com/office/officeart/2005/8/colors/accent1_2" csCatId="accent1" phldr="1"/>
      <dgm:spPr/>
    </dgm:pt>
    <dgm:pt modelId="{769590CF-58C2-46C2-AF8F-BD3937DED953}">
      <dgm:prSet phldrT="[Text]"/>
      <dgm:spPr/>
      <dgm:t>
        <a:bodyPr/>
        <a:lstStyle/>
        <a:p>
          <a:r>
            <a:rPr lang="en-US" dirty="0"/>
            <a:t>Individual</a:t>
          </a:r>
        </a:p>
      </dgm:t>
    </dgm:pt>
    <dgm:pt modelId="{234F9959-7EB2-4EEA-B550-A85A68699207}" type="parTrans" cxnId="{74D9C79E-8748-48E1-B5AE-48F37035A780}">
      <dgm:prSet/>
      <dgm:spPr/>
      <dgm:t>
        <a:bodyPr/>
        <a:lstStyle/>
        <a:p>
          <a:endParaRPr lang="en-US"/>
        </a:p>
      </dgm:t>
    </dgm:pt>
    <dgm:pt modelId="{B7F00CD2-3150-4275-9B15-CDFB1C5567C9}" type="sibTrans" cxnId="{74D9C79E-8748-48E1-B5AE-48F37035A780}">
      <dgm:prSet/>
      <dgm:spPr/>
      <dgm:t>
        <a:bodyPr/>
        <a:lstStyle/>
        <a:p>
          <a:endParaRPr lang="en-US" dirty="0"/>
        </a:p>
      </dgm:t>
    </dgm:pt>
    <dgm:pt modelId="{B02B0499-2D34-4A71-8EEE-FBC9DA49A2A9}">
      <dgm:prSet phldrT="[Text]"/>
      <dgm:spPr/>
      <dgm:t>
        <a:bodyPr/>
        <a:lstStyle/>
        <a:p>
          <a:r>
            <a:rPr lang="en-US" dirty="0"/>
            <a:t>Relationship</a:t>
          </a:r>
        </a:p>
      </dgm:t>
    </dgm:pt>
    <dgm:pt modelId="{AAE166A3-9734-4287-9169-D14855F2472D}" type="parTrans" cxnId="{2A45FF62-2E98-43EE-BB7C-5C47EC6543F0}">
      <dgm:prSet/>
      <dgm:spPr/>
      <dgm:t>
        <a:bodyPr/>
        <a:lstStyle/>
        <a:p>
          <a:endParaRPr lang="en-US"/>
        </a:p>
      </dgm:t>
    </dgm:pt>
    <dgm:pt modelId="{32EB7A1A-8001-47AF-A011-C44C0EF15A9B}" type="sibTrans" cxnId="{2A45FF62-2E98-43EE-BB7C-5C47EC6543F0}">
      <dgm:prSet/>
      <dgm:spPr/>
      <dgm:t>
        <a:bodyPr/>
        <a:lstStyle/>
        <a:p>
          <a:endParaRPr lang="en-US" dirty="0"/>
        </a:p>
      </dgm:t>
    </dgm:pt>
    <dgm:pt modelId="{67CD149E-384C-41FB-B9D4-08B2D8666CAC}">
      <dgm:prSet phldrT="[Text]"/>
      <dgm:spPr/>
      <dgm:t>
        <a:bodyPr/>
        <a:lstStyle/>
        <a:p>
          <a:r>
            <a:rPr lang="en-US" dirty="0"/>
            <a:t>School/Community</a:t>
          </a:r>
        </a:p>
      </dgm:t>
    </dgm:pt>
    <dgm:pt modelId="{5685B8AA-D7A9-4C4D-B089-EA7F6AE8DE24}" type="parTrans" cxnId="{8D414263-C8B2-498A-9A7E-60912A4A3751}">
      <dgm:prSet/>
      <dgm:spPr/>
      <dgm:t>
        <a:bodyPr/>
        <a:lstStyle/>
        <a:p>
          <a:endParaRPr lang="en-US"/>
        </a:p>
      </dgm:t>
    </dgm:pt>
    <dgm:pt modelId="{B40BBFF4-D9F5-41B0-B957-28AF029E7364}" type="sibTrans" cxnId="{8D414263-C8B2-498A-9A7E-60912A4A3751}">
      <dgm:prSet/>
      <dgm:spPr/>
      <dgm:t>
        <a:bodyPr/>
        <a:lstStyle/>
        <a:p>
          <a:endParaRPr lang="en-US" dirty="0"/>
        </a:p>
      </dgm:t>
    </dgm:pt>
    <dgm:pt modelId="{E8182BA4-F3DA-45FF-BFE6-E4AC181F1F7B}">
      <dgm:prSet phldrT="[Text]"/>
      <dgm:spPr/>
      <dgm:t>
        <a:bodyPr/>
        <a:lstStyle/>
        <a:p>
          <a:r>
            <a:rPr lang="en-US" dirty="0"/>
            <a:t>Society</a:t>
          </a:r>
        </a:p>
      </dgm:t>
    </dgm:pt>
    <dgm:pt modelId="{071D4DA2-3A2F-4A58-8DFC-9E86DA7AE804}" type="parTrans" cxnId="{05347C78-2924-4316-8E06-326486D7CC25}">
      <dgm:prSet/>
      <dgm:spPr/>
      <dgm:t>
        <a:bodyPr/>
        <a:lstStyle/>
        <a:p>
          <a:endParaRPr lang="en-US"/>
        </a:p>
      </dgm:t>
    </dgm:pt>
    <dgm:pt modelId="{20182A0A-A316-47BD-83EB-E1C75294E6D7}" type="sibTrans" cxnId="{05347C78-2924-4316-8E06-326486D7CC25}">
      <dgm:prSet/>
      <dgm:spPr/>
      <dgm:t>
        <a:bodyPr/>
        <a:lstStyle/>
        <a:p>
          <a:endParaRPr lang="en-US"/>
        </a:p>
      </dgm:t>
    </dgm:pt>
    <dgm:pt modelId="{11FDAA8B-8552-43FE-B5D2-C7C8089E53F4}" type="pres">
      <dgm:prSet presAssocID="{ACAAD48B-C1BB-4993-818F-90A6F0A414B8}" presName="Name0" presStyleCnt="0">
        <dgm:presLayoutVars>
          <dgm:dir/>
          <dgm:resizeHandles val="exact"/>
        </dgm:presLayoutVars>
      </dgm:prSet>
      <dgm:spPr/>
    </dgm:pt>
    <dgm:pt modelId="{1B16EEB9-E213-4C78-9EAF-C356920468B9}" type="pres">
      <dgm:prSet presAssocID="{769590CF-58C2-46C2-AF8F-BD3937DED953}" presName="node" presStyleLbl="node1" presStyleIdx="0" presStyleCnt="4">
        <dgm:presLayoutVars>
          <dgm:bulletEnabled val="1"/>
        </dgm:presLayoutVars>
      </dgm:prSet>
      <dgm:spPr/>
    </dgm:pt>
    <dgm:pt modelId="{AA993DC8-3CE4-4FAA-951F-C2DC79CC97A1}" type="pres">
      <dgm:prSet presAssocID="{B7F00CD2-3150-4275-9B15-CDFB1C5567C9}" presName="sibTrans" presStyleLbl="sibTrans2D1" presStyleIdx="0" presStyleCnt="3"/>
      <dgm:spPr/>
    </dgm:pt>
    <dgm:pt modelId="{D11CBA3F-0A33-49B1-B865-72744DABA6FE}" type="pres">
      <dgm:prSet presAssocID="{B7F00CD2-3150-4275-9B15-CDFB1C5567C9}" presName="connectorText" presStyleLbl="sibTrans2D1" presStyleIdx="0" presStyleCnt="3"/>
      <dgm:spPr/>
    </dgm:pt>
    <dgm:pt modelId="{DA7B5ABF-406E-4008-B2C4-1B6B6684F43E}" type="pres">
      <dgm:prSet presAssocID="{B02B0499-2D34-4A71-8EEE-FBC9DA49A2A9}" presName="node" presStyleLbl="node1" presStyleIdx="1" presStyleCnt="4">
        <dgm:presLayoutVars>
          <dgm:bulletEnabled val="1"/>
        </dgm:presLayoutVars>
      </dgm:prSet>
      <dgm:spPr/>
    </dgm:pt>
    <dgm:pt modelId="{C8BF325A-2BCC-45F1-AEE3-C56EC44DA837}" type="pres">
      <dgm:prSet presAssocID="{32EB7A1A-8001-47AF-A011-C44C0EF15A9B}" presName="sibTrans" presStyleLbl="sibTrans2D1" presStyleIdx="1" presStyleCnt="3"/>
      <dgm:spPr/>
    </dgm:pt>
    <dgm:pt modelId="{BE1B5DF3-EF44-4248-8DAD-E319581E9601}" type="pres">
      <dgm:prSet presAssocID="{32EB7A1A-8001-47AF-A011-C44C0EF15A9B}" presName="connectorText" presStyleLbl="sibTrans2D1" presStyleIdx="1" presStyleCnt="3"/>
      <dgm:spPr/>
    </dgm:pt>
    <dgm:pt modelId="{31179DD1-F9AA-4066-900D-68EBD499C141}" type="pres">
      <dgm:prSet presAssocID="{67CD149E-384C-41FB-B9D4-08B2D8666CAC}" presName="node" presStyleLbl="node1" presStyleIdx="2" presStyleCnt="4">
        <dgm:presLayoutVars>
          <dgm:bulletEnabled val="1"/>
        </dgm:presLayoutVars>
      </dgm:prSet>
      <dgm:spPr/>
    </dgm:pt>
    <dgm:pt modelId="{74FDE1A6-5F4C-4B58-99C6-93C8054AF3BF}" type="pres">
      <dgm:prSet presAssocID="{B40BBFF4-D9F5-41B0-B957-28AF029E7364}" presName="sibTrans" presStyleLbl="sibTrans2D1" presStyleIdx="2" presStyleCnt="3"/>
      <dgm:spPr/>
    </dgm:pt>
    <dgm:pt modelId="{1FF49F34-F598-460F-BAB1-004ED7F79000}" type="pres">
      <dgm:prSet presAssocID="{B40BBFF4-D9F5-41B0-B957-28AF029E7364}" presName="connectorText" presStyleLbl="sibTrans2D1" presStyleIdx="2" presStyleCnt="3"/>
      <dgm:spPr/>
    </dgm:pt>
    <dgm:pt modelId="{3CC80F73-BE2C-4217-98DC-3AFA8B35D2BA}" type="pres">
      <dgm:prSet presAssocID="{E8182BA4-F3DA-45FF-BFE6-E4AC181F1F7B}" presName="node" presStyleLbl="node1" presStyleIdx="3" presStyleCnt="4">
        <dgm:presLayoutVars>
          <dgm:bulletEnabled val="1"/>
        </dgm:presLayoutVars>
      </dgm:prSet>
      <dgm:spPr/>
    </dgm:pt>
  </dgm:ptLst>
  <dgm:cxnLst>
    <dgm:cxn modelId="{4BDC982D-5FDA-4442-9BE6-3DA5F7997C94}" type="presOf" srcId="{32EB7A1A-8001-47AF-A011-C44C0EF15A9B}" destId="{C8BF325A-2BCC-45F1-AEE3-C56EC44DA837}" srcOrd="0" destOrd="0" presId="urn:microsoft.com/office/officeart/2005/8/layout/process1"/>
    <dgm:cxn modelId="{6E2DCD33-F6F6-430E-BA49-25AAAA329DE3}" type="presOf" srcId="{B40BBFF4-D9F5-41B0-B957-28AF029E7364}" destId="{1FF49F34-F598-460F-BAB1-004ED7F79000}" srcOrd="1" destOrd="0" presId="urn:microsoft.com/office/officeart/2005/8/layout/process1"/>
    <dgm:cxn modelId="{AD84303D-C8F6-46AB-AB83-AF00FA04AC17}" type="presOf" srcId="{B02B0499-2D34-4A71-8EEE-FBC9DA49A2A9}" destId="{DA7B5ABF-406E-4008-B2C4-1B6B6684F43E}" srcOrd="0" destOrd="0" presId="urn:microsoft.com/office/officeart/2005/8/layout/process1"/>
    <dgm:cxn modelId="{2A45FF62-2E98-43EE-BB7C-5C47EC6543F0}" srcId="{ACAAD48B-C1BB-4993-818F-90A6F0A414B8}" destId="{B02B0499-2D34-4A71-8EEE-FBC9DA49A2A9}" srcOrd="1" destOrd="0" parTransId="{AAE166A3-9734-4287-9169-D14855F2472D}" sibTransId="{32EB7A1A-8001-47AF-A011-C44C0EF15A9B}"/>
    <dgm:cxn modelId="{8D414263-C8B2-498A-9A7E-60912A4A3751}" srcId="{ACAAD48B-C1BB-4993-818F-90A6F0A414B8}" destId="{67CD149E-384C-41FB-B9D4-08B2D8666CAC}" srcOrd="2" destOrd="0" parTransId="{5685B8AA-D7A9-4C4D-B089-EA7F6AE8DE24}" sibTransId="{B40BBFF4-D9F5-41B0-B957-28AF029E7364}"/>
    <dgm:cxn modelId="{9DDEC24E-8201-425D-A7EF-C38C3125E758}" type="presOf" srcId="{67CD149E-384C-41FB-B9D4-08B2D8666CAC}" destId="{31179DD1-F9AA-4066-900D-68EBD499C141}" srcOrd="0" destOrd="0" presId="urn:microsoft.com/office/officeart/2005/8/layout/process1"/>
    <dgm:cxn modelId="{05347C78-2924-4316-8E06-326486D7CC25}" srcId="{ACAAD48B-C1BB-4993-818F-90A6F0A414B8}" destId="{E8182BA4-F3DA-45FF-BFE6-E4AC181F1F7B}" srcOrd="3" destOrd="0" parTransId="{071D4DA2-3A2F-4A58-8DFC-9E86DA7AE804}" sibTransId="{20182A0A-A316-47BD-83EB-E1C75294E6D7}"/>
    <dgm:cxn modelId="{08E67A7C-8867-405E-BCFF-DC7EF6557EFB}" type="presOf" srcId="{ACAAD48B-C1BB-4993-818F-90A6F0A414B8}" destId="{11FDAA8B-8552-43FE-B5D2-C7C8089E53F4}" srcOrd="0" destOrd="0" presId="urn:microsoft.com/office/officeart/2005/8/layout/process1"/>
    <dgm:cxn modelId="{74D9C79E-8748-48E1-B5AE-48F37035A780}" srcId="{ACAAD48B-C1BB-4993-818F-90A6F0A414B8}" destId="{769590CF-58C2-46C2-AF8F-BD3937DED953}" srcOrd="0" destOrd="0" parTransId="{234F9959-7EB2-4EEA-B550-A85A68699207}" sibTransId="{B7F00CD2-3150-4275-9B15-CDFB1C5567C9}"/>
    <dgm:cxn modelId="{CBC845B8-60DC-4917-B4FE-F7101FA05CB8}" type="presOf" srcId="{B7F00CD2-3150-4275-9B15-CDFB1C5567C9}" destId="{AA993DC8-3CE4-4FAA-951F-C2DC79CC97A1}" srcOrd="0" destOrd="0" presId="urn:microsoft.com/office/officeart/2005/8/layout/process1"/>
    <dgm:cxn modelId="{D6B032BA-19E5-402E-91D7-D8CAC69FC196}" type="presOf" srcId="{B40BBFF4-D9F5-41B0-B957-28AF029E7364}" destId="{74FDE1A6-5F4C-4B58-99C6-93C8054AF3BF}" srcOrd="0" destOrd="0" presId="urn:microsoft.com/office/officeart/2005/8/layout/process1"/>
    <dgm:cxn modelId="{73B190C2-16EA-400D-A964-E0C432B70BE7}" type="presOf" srcId="{32EB7A1A-8001-47AF-A011-C44C0EF15A9B}" destId="{BE1B5DF3-EF44-4248-8DAD-E319581E9601}" srcOrd="1" destOrd="0" presId="urn:microsoft.com/office/officeart/2005/8/layout/process1"/>
    <dgm:cxn modelId="{214CFED0-F7EB-499D-97C4-51F3CAF22C8E}" type="presOf" srcId="{E8182BA4-F3DA-45FF-BFE6-E4AC181F1F7B}" destId="{3CC80F73-BE2C-4217-98DC-3AFA8B35D2BA}" srcOrd="0" destOrd="0" presId="urn:microsoft.com/office/officeart/2005/8/layout/process1"/>
    <dgm:cxn modelId="{636DE1D9-11A1-4FF8-BB69-09A1427F6916}" type="presOf" srcId="{B7F00CD2-3150-4275-9B15-CDFB1C5567C9}" destId="{D11CBA3F-0A33-49B1-B865-72744DABA6FE}" srcOrd="1" destOrd="0" presId="urn:microsoft.com/office/officeart/2005/8/layout/process1"/>
    <dgm:cxn modelId="{9C7E90E0-1EC6-4581-8612-F1DF984E3B9A}" type="presOf" srcId="{769590CF-58C2-46C2-AF8F-BD3937DED953}" destId="{1B16EEB9-E213-4C78-9EAF-C356920468B9}" srcOrd="0" destOrd="0" presId="urn:microsoft.com/office/officeart/2005/8/layout/process1"/>
    <dgm:cxn modelId="{753B32E9-6DB4-497E-99DE-128E0C17D775}" type="presParOf" srcId="{11FDAA8B-8552-43FE-B5D2-C7C8089E53F4}" destId="{1B16EEB9-E213-4C78-9EAF-C356920468B9}" srcOrd="0" destOrd="0" presId="urn:microsoft.com/office/officeart/2005/8/layout/process1"/>
    <dgm:cxn modelId="{F1B4A0B0-205B-40D7-A378-A1CA4BA5911F}" type="presParOf" srcId="{11FDAA8B-8552-43FE-B5D2-C7C8089E53F4}" destId="{AA993DC8-3CE4-4FAA-951F-C2DC79CC97A1}" srcOrd="1" destOrd="0" presId="urn:microsoft.com/office/officeart/2005/8/layout/process1"/>
    <dgm:cxn modelId="{61D71167-0F7B-4F1F-B632-06A475F6D527}" type="presParOf" srcId="{AA993DC8-3CE4-4FAA-951F-C2DC79CC97A1}" destId="{D11CBA3F-0A33-49B1-B865-72744DABA6FE}" srcOrd="0" destOrd="0" presId="urn:microsoft.com/office/officeart/2005/8/layout/process1"/>
    <dgm:cxn modelId="{99F5518A-7A13-4CFF-B4D7-2EFF633C3CFD}" type="presParOf" srcId="{11FDAA8B-8552-43FE-B5D2-C7C8089E53F4}" destId="{DA7B5ABF-406E-4008-B2C4-1B6B6684F43E}" srcOrd="2" destOrd="0" presId="urn:microsoft.com/office/officeart/2005/8/layout/process1"/>
    <dgm:cxn modelId="{7A2BC71E-D8AC-43B8-8842-9E7C3B90876F}" type="presParOf" srcId="{11FDAA8B-8552-43FE-B5D2-C7C8089E53F4}" destId="{C8BF325A-2BCC-45F1-AEE3-C56EC44DA837}" srcOrd="3" destOrd="0" presId="urn:microsoft.com/office/officeart/2005/8/layout/process1"/>
    <dgm:cxn modelId="{82558365-28CA-4130-89D8-0726105CDF0A}" type="presParOf" srcId="{C8BF325A-2BCC-45F1-AEE3-C56EC44DA837}" destId="{BE1B5DF3-EF44-4248-8DAD-E319581E9601}" srcOrd="0" destOrd="0" presId="urn:microsoft.com/office/officeart/2005/8/layout/process1"/>
    <dgm:cxn modelId="{82F2499E-7EDD-43D1-B8D5-1E65E952171B}" type="presParOf" srcId="{11FDAA8B-8552-43FE-B5D2-C7C8089E53F4}" destId="{31179DD1-F9AA-4066-900D-68EBD499C141}" srcOrd="4" destOrd="0" presId="urn:microsoft.com/office/officeart/2005/8/layout/process1"/>
    <dgm:cxn modelId="{43C9BBCF-298F-4E19-909D-2A13EF3A00DF}" type="presParOf" srcId="{11FDAA8B-8552-43FE-B5D2-C7C8089E53F4}" destId="{74FDE1A6-5F4C-4B58-99C6-93C8054AF3BF}" srcOrd="5" destOrd="0" presId="urn:microsoft.com/office/officeart/2005/8/layout/process1"/>
    <dgm:cxn modelId="{6495181F-3EDD-40AF-BAA0-37B0E98DC9E3}" type="presParOf" srcId="{74FDE1A6-5F4C-4B58-99C6-93C8054AF3BF}" destId="{1FF49F34-F598-460F-BAB1-004ED7F79000}" srcOrd="0" destOrd="0" presId="urn:microsoft.com/office/officeart/2005/8/layout/process1"/>
    <dgm:cxn modelId="{2A5C458D-BA4D-4B72-8DCD-103193F8DAA0}" type="presParOf" srcId="{11FDAA8B-8552-43FE-B5D2-C7C8089E53F4}" destId="{3CC80F73-BE2C-4217-98DC-3AFA8B35D2BA}"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88B63F-C076-4E00-B1AD-5115D3BC6E7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CC7C949-EE97-414F-8A7E-35357041F9F6}">
      <dgm:prSet/>
      <dgm:spPr/>
      <dgm:t>
        <a:bodyPr/>
        <a:lstStyle/>
        <a:p>
          <a:r>
            <a:rPr lang="en-US" b="1" u="sng" dirty="0"/>
            <a:t>Prevention Technology Transfer Centers</a:t>
          </a:r>
          <a:r>
            <a:rPr lang="en-US" dirty="0"/>
            <a:t>: Provides accessible technical assistance to the prevention field;  coordinates with the ATTCs </a:t>
          </a:r>
        </a:p>
      </dgm:t>
    </dgm:pt>
    <dgm:pt modelId="{45C4F34A-CF5C-47BA-8A50-FF00641DF418}" type="parTrans" cxnId="{43A88D33-602B-4155-A016-1A5DE550E6F4}">
      <dgm:prSet/>
      <dgm:spPr/>
      <dgm:t>
        <a:bodyPr/>
        <a:lstStyle/>
        <a:p>
          <a:endParaRPr lang="en-US"/>
        </a:p>
      </dgm:t>
    </dgm:pt>
    <dgm:pt modelId="{B875B9B2-A265-4738-B305-FD612C8D78FE}" type="sibTrans" cxnId="{43A88D33-602B-4155-A016-1A5DE550E6F4}">
      <dgm:prSet/>
      <dgm:spPr/>
      <dgm:t>
        <a:bodyPr/>
        <a:lstStyle/>
        <a:p>
          <a:endParaRPr lang="en-US"/>
        </a:p>
      </dgm:t>
    </dgm:pt>
    <dgm:pt modelId="{B5B037CC-8C2F-49C3-852B-37CF70630605}">
      <dgm:prSet/>
      <dgm:spPr/>
      <dgm:t>
        <a:bodyPr/>
        <a:lstStyle/>
        <a:p>
          <a:r>
            <a:rPr lang="en-US" b="1" u="sng" dirty="0"/>
            <a:t>Strategic Prevention Technical Assistance Center</a:t>
          </a:r>
          <a:r>
            <a:rPr lang="en-US" dirty="0"/>
            <a:t>: Provides direct technical assistance to CSAP grantees (SUPTRS BG, PFS, STOP Act, SPF Rx, FR CARA, PDO, ODTA)</a:t>
          </a:r>
        </a:p>
      </dgm:t>
    </dgm:pt>
    <dgm:pt modelId="{F1BEB8E1-C497-4B05-BDC4-FBAF633EE6E9}" type="parTrans" cxnId="{C98C046C-919A-4C46-A0D7-3B5C9B47F61B}">
      <dgm:prSet/>
      <dgm:spPr/>
      <dgm:t>
        <a:bodyPr/>
        <a:lstStyle/>
        <a:p>
          <a:endParaRPr lang="en-US"/>
        </a:p>
      </dgm:t>
    </dgm:pt>
    <dgm:pt modelId="{0C7CF27E-F0EE-4299-B72A-E51371DA0CB5}" type="sibTrans" cxnId="{C98C046C-919A-4C46-A0D7-3B5C9B47F61B}">
      <dgm:prSet/>
      <dgm:spPr/>
      <dgm:t>
        <a:bodyPr/>
        <a:lstStyle/>
        <a:p>
          <a:endParaRPr lang="en-US"/>
        </a:p>
      </dgm:t>
    </dgm:pt>
    <dgm:pt modelId="{0BD351E7-DC99-4C68-B82A-E317D88BC64F}">
      <dgm:prSet/>
      <dgm:spPr/>
      <dgm:t>
        <a:bodyPr/>
        <a:lstStyle/>
        <a:p>
          <a:r>
            <a:rPr lang="en-US" b="1" u="sng" dirty="0"/>
            <a:t>Tribal Technical Assistance Center</a:t>
          </a:r>
          <a:r>
            <a:rPr lang="en-US" dirty="0"/>
            <a:t>: Provides TA to tribal entities</a:t>
          </a:r>
        </a:p>
      </dgm:t>
    </dgm:pt>
    <dgm:pt modelId="{BC5D2E2A-7B8F-4FA1-AA8F-7E46E41DE5EB}" type="parTrans" cxnId="{D7651B94-C206-4785-BAAB-8AB93B7C09AC}">
      <dgm:prSet/>
      <dgm:spPr/>
      <dgm:t>
        <a:bodyPr/>
        <a:lstStyle/>
        <a:p>
          <a:endParaRPr lang="en-US"/>
        </a:p>
      </dgm:t>
    </dgm:pt>
    <dgm:pt modelId="{FCCB2B69-FA32-415F-88BE-F4F9406CAA29}" type="sibTrans" cxnId="{D7651B94-C206-4785-BAAB-8AB93B7C09AC}">
      <dgm:prSet/>
      <dgm:spPr/>
      <dgm:t>
        <a:bodyPr/>
        <a:lstStyle/>
        <a:p>
          <a:endParaRPr lang="en-US"/>
        </a:p>
      </dgm:t>
    </dgm:pt>
    <dgm:pt modelId="{4790EAE7-3652-43AB-A7FB-5428F6B6D604}">
      <dgm:prSet/>
      <dgm:spPr/>
      <dgm:t>
        <a:bodyPr/>
        <a:lstStyle/>
        <a:p>
          <a:r>
            <a:rPr lang="en-US" b="1" u="sng" dirty="0"/>
            <a:t>Native Connections Technical Assistance Center</a:t>
          </a:r>
          <a:r>
            <a:rPr lang="en-US" dirty="0"/>
            <a:t>: Provides TA to Native Connections Grantees</a:t>
          </a:r>
        </a:p>
      </dgm:t>
    </dgm:pt>
    <dgm:pt modelId="{E0CEDF38-669B-4852-8C09-DA8BF371FA9D}" type="parTrans" cxnId="{3AEE0541-6603-4332-A379-0F341C11DFB6}">
      <dgm:prSet/>
      <dgm:spPr/>
      <dgm:t>
        <a:bodyPr/>
        <a:lstStyle/>
        <a:p>
          <a:endParaRPr lang="en-US"/>
        </a:p>
      </dgm:t>
    </dgm:pt>
    <dgm:pt modelId="{E05043E8-9B5D-4D82-B5B5-D47FA0B14069}" type="sibTrans" cxnId="{3AEE0541-6603-4332-A379-0F341C11DFB6}">
      <dgm:prSet/>
      <dgm:spPr/>
      <dgm:t>
        <a:bodyPr/>
        <a:lstStyle/>
        <a:p>
          <a:endParaRPr lang="en-US"/>
        </a:p>
      </dgm:t>
    </dgm:pt>
    <dgm:pt modelId="{03DA995A-FFDE-431E-A27C-FB73D5C1EAAB}" type="pres">
      <dgm:prSet presAssocID="{7488B63F-C076-4E00-B1AD-5115D3BC6E70}" presName="linear" presStyleCnt="0">
        <dgm:presLayoutVars>
          <dgm:animLvl val="lvl"/>
          <dgm:resizeHandles val="exact"/>
        </dgm:presLayoutVars>
      </dgm:prSet>
      <dgm:spPr/>
    </dgm:pt>
    <dgm:pt modelId="{C4C0887F-9836-488E-B55D-1A1F96A3D1A2}" type="pres">
      <dgm:prSet presAssocID="{BCC7C949-EE97-414F-8A7E-35357041F9F6}" presName="parentText" presStyleLbl="node1" presStyleIdx="0" presStyleCnt="4">
        <dgm:presLayoutVars>
          <dgm:chMax val="0"/>
          <dgm:bulletEnabled val="1"/>
        </dgm:presLayoutVars>
      </dgm:prSet>
      <dgm:spPr/>
    </dgm:pt>
    <dgm:pt modelId="{141CE020-5C3E-4C7C-B7D7-7DE708A2D0FF}" type="pres">
      <dgm:prSet presAssocID="{B875B9B2-A265-4738-B305-FD612C8D78FE}" presName="spacer" presStyleCnt="0"/>
      <dgm:spPr/>
    </dgm:pt>
    <dgm:pt modelId="{99BECC01-8A21-44A9-B9E8-E9097B162986}" type="pres">
      <dgm:prSet presAssocID="{B5B037CC-8C2F-49C3-852B-37CF70630605}" presName="parentText" presStyleLbl="node1" presStyleIdx="1" presStyleCnt="4">
        <dgm:presLayoutVars>
          <dgm:chMax val="0"/>
          <dgm:bulletEnabled val="1"/>
        </dgm:presLayoutVars>
      </dgm:prSet>
      <dgm:spPr/>
    </dgm:pt>
    <dgm:pt modelId="{EE26BE93-3DC7-4442-8746-943A924FB399}" type="pres">
      <dgm:prSet presAssocID="{0C7CF27E-F0EE-4299-B72A-E51371DA0CB5}" presName="spacer" presStyleCnt="0"/>
      <dgm:spPr/>
    </dgm:pt>
    <dgm:pt modelId="{6B242921-69A2-44C4-81E9-4FAE87E945F7}" type="pres">
      <dgm:prSet presAssocID="{0BD351E7-DC99-4C68-B82A-E317D88BC64F}" presName="parentText" presStyleLbl="node1" presStyleIdx="2" presStyleCnt="4">
        <dgm:presLayoutVars>
          <dgm:chMax val="0"/>
          <dgm:bulletEnabled val="1"/>
        </dgm:presLayoutVars>
      </dgm:prSet>
      <dgm:spPr/>
    </dgm:pt>
    <dgm:pt modelId="{BCA4C38E-18CA-45B2-B749-6435B27B117D}" type="pres">
      <dgm:prSet presAssocID="{FCCB2B69-FA32-415F-88BE-F4F9406CAA29}" presName="spacer" presStyleCnt="0"/>
      <dgm:spPr/>
    </dgm:pt>
    <dgm:pt modelId="{E6C84187-6570-4E72-B38A-3CD681FF3AE6}" type="pres">
      <dgm:prSet presAssocID="{4790EAE7-3652-43AB-A7FB-5428F6B6D604}" presName="parentText" presStyleLbl="node1" presStyleIdx="3" presStyleCnt="4">
        <dgm:presLayoutVars>
          <dgm:chMax val="0"/>
          <dgm:bulletEnabled val="1"/>
        </dgm:presLayoutVars>
      </dgm:prSet>
      <dgm:spPr/>
    </dgm:pt>
  </dgm:ptLst>
  <dgm:cxnLst>
    <dgm:cxn modelId="{B4035521-7E00-4F82-B77D-B9DD80D3D4B5}" type="presOf" srcId="{4790EAE7-3652-43AB-A7FB-5428F6B6D604}" destId="{E6C84187-6570-4E72-B38A-3CD681FF3AE6}" srcOrd="0" destOrd="0" presId="urn:microsoft.com/office/officeart/2005/8/layout/vList2"/>
    <dgm:cxn modelId="{43A88D33-602B-4155-A016-1A5DE550E6F4}" srcId="{7488B63F-C076-4E00-B1AD-5115D3BC6E70}" destId="{BCC7C949-EE97-414F-8A7E-35357041F9F6}" srcOrd="0" destOrd="0" parTransId="{45C4F34A-CF5C-47BA-8A50-FF00641DF418}" sibTransId="{B875B9B2-A265-4738-B305-FD612C8D78FE}"/>
    <dgm:cxn modelId="{3AEE0541-6603-4332-A379-0F341C11DFB6}" srcId="{7488B63F-C076-4E00-B1AD-5115D3BC6E70}" destId="{4790EAE7-3652-43AB-A7FB-5428F6B6D604}" srcOrd="3" destOrd="0" parTransId="{E0CEDF38-669B-4852-8C09-DA8BF371FA9D}" sibTransId="{E05043E8-9B5D-4D82-B5B5-D47FA0B14069}"/>
    <dgm:cxn modelId="{C98C046C-919A-4C46-A0D7-3B5C9B47F61B}" srcId="{7488B63F-C076-4E00-B1AD-5115D3BC6E70}" destId="{B5B037CC-8C2F-49C3-852B-37CF70630605}" srcOrd="1" destOrd="0" parTransId="{F1BEB8E1-C497-4B05-BDC4-FBAF633EE6E9}" sibTransId="{0C7CF27E-F0EE-4299-B72A-E51371DA0CB5}"/>
    <dgm:cxn modelId="{FB687176-ADEB-4D38-8D73-0CB9F9658D4C}" type="presOf" srcId="{0BD351E7-DC99-4C68-B82A-E317D88BC64F}" destId="{6B242921-69A2-44C4-81E9-4FAE87E945F7}" srcOrd="0" destOrd="0" presId="urn:microsoft.com/office/officeart/2005/8/layout/vList2"/>
    <dgm:cxn modelId="{D7651B94-C206-4785-BAAB-8AB93B7C09AC}" srcId="{7488B63F-C076-4E00-B1AD-5115D3BC6E70}" destId="{0BD351E7-DC99-4C68-B82A-E317D88BC64F}" srcOrd="2" destOrd="0" parTransId="{BC5D2E2A-7B8F-4FA1-AA8F-7E46E41DE5EB}" sibTransId="{FCCB2B69-FA32-415F-88BE-F4F9406CAA29}"/>
    <dgm:cxn modelId="{9C16579C-5EC0-4F1B-9345-FBB86D9A0A4E}" type="presOf" srcId="{BCC7C949-EE97-414F-8A7E-35357041F9F6}" destId="{C4C0887F-9836-488E-B55D-1A1F96A3D1A2}" srcOrd="0" destOrd="0" presId="urn:microsoft.com/office/officeart/2005/8/layout/vList2"/>
    <dgm:cxn modelId="{4347DCB7-2FB5-48AD-B162-D5E79BFEB0E2}" type="presOf" srcId="{B5B037CC-8C2F-49C3-852B-37CF70630605}" destId="{99BECC01-8A21-44A9-B9E8-E9097B162986}" srcOrd="0" destOrd="0" presId="urn:microsoft.com/office/officeart/2005/8/layout/vList2"/>
    <dgm:cxn modelId="{E3F5DABD-7FEC-40BC-BA98-752CA46AA618}" type="presOf" srcId="{7488B63F-C076-4E00-B1AD-5115D3BC6E70}" destId="{03DA995A-FFDE-431E-A27C-FB73D5C1EAAB}" srcOrd="0" destOrd="0" presId="urn:microsoft.com/office/officeart/2005/8/layout/vList2"/>
    <dgm:cxn modelId="{CDCF5924-6342-46F3-A5EF-03E98733C4F2}" type="presParOf" srcId="{03DA995A-FFDE-431E-A27C-FB73D5C1EAAB}" destId="{C4C0887F-9836-488E-B55D-1A1F96A3D1A2}" srcOrd="0" destOrd="0" presId="urn:microsoft.com/office/officeart/2005/8/layout/vList2"/>
    <dgm:cxn modelId="{9AF14992-6C95-43E3-9B1C-F8BB1F8189FE}" type="presParOf" srcId="{03DA995A-FFDE-431E-A27C-FB73D5C1EAAB}" destId="{141CE020-5C3E-4C7C-B7D7-7DE708A2D0FF}" srcOrd="1" destOrd="0" presId="urn:microsoft.com/office/officeart/2005/8/layout/vList2"/>
    <dgm:cxn modelId="{B9872374-78EB-4516-B2C3-7D3713527263}" type="presParOf" srcId="{03DA995A-FFDE-431E-A27C-FB73D5C1EAAB}" destId="{99BECC01-8A21-44A9-B9E8-E9097B162986}" srcOrd="2" destOrd="0" presId="urn:microsoft.com/office/officeart/2005/8/layout/vList2"/>
    <dgm:cxn modelId="{1BDDE41D-4110-40C7-A64D-6235924EE186}" type="presParOf" srcId="{03DA995A-FFDE-431E-A27C-FB73D5C1EAAB}" destId="{EE26BE93-3DC7-4442-8746-943A924FB399}" srcOrd="3" destOrd="0" presId="urn:microsoft.com/office/officeart/2005/8/layout/vList2"/>
    <dgm:cxn modelId="{AAEDC731-5C67-431F-9CEF-FD34D998250F}" type="presParOf" srcId="{03DA995A-FFDE-431E-A27C-FB73D5C1EAAB}" destId="{6B242921-69A2-44C4-81E9-4FAE87E945F7}" srcOrd="4" destOrd="0" presId="urn:microsoft.com/office/officeart/2005/8/layout/vList2"/>
    <dgm:cxn modelId="{789A35DF-E563-4CDF-8887-F37CD0602B75}" type="presParOf" srcId="{03DA995A-FFDE-431E-A27C-FB73D5C1EAAB}" destId="{BCA4C38E-18CA-45B2-B749-6435B27B117D}" srcOrd="5" destOrd="0" presId="urn:microsoft.com/office/officeart/2005/8/layout/vList2"/>
    <dgm:cxn modelId="{5D22127B-99FD-4C81-951E-0971D294F46B}" type="presParOf" srcId="{03DA995A-FFDE-431E-A27C-FB73D5C1EAAB}" destId="{E6C84187-6570-4E72-B38A-3CD681FF3AE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E367D-9205-416E-9C2B-00C6892DDEE5}">
      <dsp:nvSpPr>
        <dsp:cNvPr id="0" name=""/>
        <dsp:cNvSpPr/>
      </dsp:nvSpPr>
      <dsp:spPr>
        <a:xfrm rot="16200000">
          <a:off x="1622020" y="-1622020"/>
          <a:ext cx="2552700" cy="579674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Analyzing and Disseminating Information on the Latest Data, Trends, and What Works in Prevention</a:t>
          </a:r>
        </a:p>
      </dsp:txBody>
      <dsp:txXfrm rot="5400000">
        <a:off x="0" y="0"/>
        <a:ext cx="5796741" cy="1914525"/>
      </dsp:txXfrm>
    </dsp:sp>
    <dsp:sp modelId="{589E7795-E7AE-49FC-AEAE-B6CF127A503A}">
      <dsp:nvSpPr>
        <dsp:cNvPr id="0" name=""/>
        <dsp:cNvSpPr/>
      </dsp:nvSpPr>
      <dsp:spPr>
        <a:xfrm>
          <a:off x="5796741" y="0"/>
          <a:ext cx="5796741" cy="25527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Building Prevention Capacity at the National State, Tribal, Territorial and Local Levels</a:t>
          </a:r>
        </a:p>
      </dsp:txBody>
      <dsp:txXfrm>
        <a:off x="5796741" y="0"/>
        <a:ext cx="5796741" cy="1914525"/>
      </dsp:txXfrm>
    </dsp:sp>
    <dsp:sp modelId="{10E0A786-DA23-4EB5-80A7-8DE83286EC00}">
      <dsp:nvSpPr>
        <dsp:cNvPr id="0" name=""/>
        <dsp:cNvSpPr/>
      </dsp:nvSpPr>
      <dsp:spPr>
        <a:xfrm rot="10800000">
          <a:off x="0" y="2552700"/>
          <a:ext cx="5796741" cy="25527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Raising Awareness and Catalyzing Prevention Action</a:t>
          </a:r>
        </a:p>
      </dsp:txBody>
      <dsp:txXfrm rot="10800000">
        <a:off x="0" y="3190874"/>
        <a:ext cx="5796741" cy="1914525"/>
      </dsp:txXfrm>
    </dsp:sp>
    <dsp:sp modelId="{5B9F00E3-F9A8-4525-8A82-634C672E5C5F}">
      <dsp:nvSpPr>
        <dsp:cNvPr id="0" name=""/>
        <dsp:cNvSpPr/>
      </dsp:nvSpPr>
      <dsp:spPr>
        <a:xfrm rot="5400000">
          <a:off x="7418762" y="930679"/>
          <a:ext cx="2552700" cy="579674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Advancing Prevention through Strategic Collaborations and Partnerships</a:t>
          </a:r>
        </a:p>
      </dsp:txBody>
      <dsp:txXfrm rot="-5400000">
        <a:off x="5796741" y="3190874"/>
        <a:ext cx="5796741" cy="1914525"/>
      </dsp:txXfrm>
    </dsp:sp>
    <dsp:sp modelId="{B0555871-2DDD-4D2C-8432-E969FBDDEC17}">
      <dsp:nvSpPr>
        <dsp:cNvPr id="0" name=""/>
        <dsp:cNvSpPr/>
      </dsp:nvSpPr>
      <dsp:spPr>
        <a:xfrm>
          <a:off x="3162418" y="1594709"/>
          <a:ext cx="5268646" cy="191598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Guiding Principles</a:t>
          </a:r>
        </a:p>
        <a:p>
          <a:pPr marL="0" lvl="0" indent="0" algn="ctr" defTabSz="622300">
            <a:lnSpc>
              <a:spcPct val="90000"/>
            </a:lnSpc>
            <a:spcBef>
              <a:spcPct val="0"/>
            </a:spcBef>
            <a:spcAft>
              <a:spcPct val="35000"/>
            </a:spcAft>
            <a:buNone/>
          </a:pPr>
          <a:r>
            <a:rPr lang="en-US" sz="1400" kern="1200" dirty="0"/>
            <a:t>Data-Driven </a:t>
          </a:r>
        </a:p>
        <a:p>
          <a:pPr marL="0" lvl="0" indent="0" algn="ctr" defTabSz="622300">
            <a:lnSpc>
              <a:spcPct val="90000"/>
            </a:lnSpc>
            <a:spcBef>
              <a:spcPct val="0"/>
            </a:spcBef>
            <a:spcAft>
              <a:spcPct val="35000"/>
            </a:spcAft>
            <a:buNone/>
          </a:pPr>
          <a:r>
            <a:rPr lang="en-US" sz="1400" kern="1200" dirty="0"/>
            <a:t>Innovative</a:t>
          </a:r>
        </a:p>
        <a:p>
          <a:pPr marL="0" lvl="0" indent="0" algn="ctr" defTabSz="622300">
            <a:lnSpc>
              <a:spcPct val="90000"/>
            </a:lnSpc>
            <a:spcBef>
              <a:spcPct val="0"/>
            </a:spcBef>
            <a:spcAft>
              <a:spcPct val="35000"/>
            </a:spcAft>
            <a:buNone/>
          </a:pPr>
          <a:r>
            <a:rPr lang="en-US" sz="1400" kern="1200" dirty="0"/>
            <a:t>Community Informed</a:t>
          </a:r>
        </a:p>
        <a:p>
          <a:pPr marL="0" lvl="0" indent="0" algn="ctr" defTabSz="622300">
            <a:lnSpc>
              <a:spcPct val="90000"/>
            </a:lnSpc>
            <a:spcBef>
              <a:spcPct val="0"/>
            </a:spcBef>
            <a:spcAft>
              <a:spcPct val="35000"/>
            </a:spcAft>
            <a:buNone/>
          </a:pPr>
          <a:r>
            <a:rPr lang="en-US" sz="1400" kern="1200" dirty="0"/>
            <a:t>Grounded in Cultural Humility</a:t>
          </a:r>
        </a:p>
        <a:p>
          <a:pPr marL="0" lvl="0" indent="0" algn="ctr" defTabSz="622300">
            <a:lnSpc>
              <a:spcPct val="90000"/>
            </a:lnSpc>
            <a:spcBef>
              <a:spcPct val="0"/>
            </a:spcBef>
            <a:spcAft>
              <a:spcPct val="35000"/>
            </a:spcAft>
            <a:buNone/>
          </a:pPr>
          <a:r>
            <a:rPr lang="en-US" sz="1400" kern="1200" dirty="0"/>
            <a:t>Focused on Health Equity</a:t>
          </a:r>
        </a:p>
        <a:p>
          <a:pPr marL="0" lvl="0" indent="0" algn="ctr" defTabSz="622300">
            <a:lnSpc>
              <a:spcPct val="90000"/>
            </a:lnSpc>
            <a:spcBef>
              <a:spcPct val="0"/>
            </a:spcBef>
            <a:spcAft>
              <a:spcPct val="35000"/>
            </a:spcAft>
            <a:buNone/>
          </a:pPr>
          <a:r>
            <a:rPr lang="en-US" sz="1400" kern="1200" dirty="0"/>
            <a:t>Inclusive of Social Determinants of Health</a:t>
          </a:r>
        </a:p>
      </dsp:txBody>
      <dsp:txXfrm>
        <a:off x="3255948" y="1688239"/>
        <a:ext cx="5081586" cy="1728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6EEB9-E213-4C78-9EAF-C356920468B9}">
      <dsp:nvSpPr>
        <dsp:cNvPr id="0" name=""/>
        <dsp:cNvSpPr/>
      </dsp:nvSpPr>
      <dsp:spPr>
        <a:xfrm>
          <a:off x="5002" y="493326"/>
          <a:ext cx="2187351" cy="1312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Individual</a:t>
          </a:r>
        </a:p>
      </dsp:txBody>
      <dsp:txXfrm>
        <a:off x="43441" y="531765"/>
        <a:ext cx="2110473" cy="1235533"/>
      </dsp:txXfrm>
    </dsp:sp>
    <dsp:sp modelId="{AA993DC8-3CE4-4FAA-951F-C2DC79CC97A1}">
      <dsp:nvSpPr>
        <dsp:cNvPr id="0" name=""/>
        <dsp:cNvSpPr/>
      </dsp:nvSpPr>
      <dsp:spPr>
        <a:xfrm>
          <a:off x="2411089" y="878300"/>
          <a:ext cx="463718" cy="5424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411089" y="986793"/>
        <a:ext cx="324603" cy="325477"/>
      </dsp:txXfrm>
    </dsp:sp>
    <dsp:sp modelId="{DA7B5ABF-406E-4008-B2C4-1B6B6684F43E}">
      <dsp:nvSpPr>
        <dsp:cNvPr id="0" name=""/>
        <dsp:cNvSpPr/>
      </dsp:nvSpPr>
      <dsp:spPr>
        <a:xfrm>
          <a:off x="3067295" y="493326"/>
          <a:ext cx="2187351" cy="1312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Relationship</a:t>
          </a:r>
        </a:p>
      </dsp:txBody>
      <dsp:txXfrm>
        <a:off x="3105734" y="531765"/>
        <a:ext cx="2110473" cy="1235533"/>
      </dsp:txXfrm>
    </dsp:sp>
    <dsp:sp modelId="{C8BF325A-2BCC-45F1-AEE3-C56EC44DA837}">
      <dsp:nvSpPr>
        <dsp:cNvPr id="0" name=""/>
        <dsp:cNvSpPr/>
      </dsp:nvSpPr>
      <dsp:spPr>
        <a:xfrm>
          <a:off x="5473382" y="878300"/>
          <a:ext cx="463718" cy="5424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473382" y="986793"/>
        <a:ext cx="324603" cy="325477"/>
      </dsp:txXfrm>
    </dsp:sp>
    <dsp:sp modelId="{31179DD1-F9AA-4066-900D-68EBD499C141}">
      <dsp:nvSpPr>
        <dsp:cNvPr id="0" name=""/>
        <dsp:cNvSpPr/>
      </dsp:nvSpPr>
      <dsp:spPr>
        <a:xfrm>
          <a:off x="6129587" y="493326"/>
          <a:ext cx="2187351" cy="1312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School/Community</a:t>
          </a:r>
        </a:p>
      </dsp:txBody>
      <dsp:txXfrm>
        <a:off x="6168026" y="531765"/>
        <a:ext cx="2110473" cy="1235533"/>
      </dsp:txXfrm>
    </dsp:sp>
    <dsp:sp modelId="{74FDE1A6-5F4C-4B58-99C6-93C8054AF3BF}">
      <dsp:nvSpPr>
        <dsp:cNvPr id="0" name=""/>
        <dsp:cNvSpPr/>
      </dsp:nvSpPr>
      <dsp:spPr>
        <a:xfrm>
          <a:off x="8535674" y="878300"/>
          <a:ext cx="463718" cy="5424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8535674" y="986793"/>
        <a:ext cx="324603" cy="325477"/>
      </dsp:txXfrm>
    </dsp:sp>
    <dsp:sp modelId="{3CC80F73-BE2C-4217-98DC-3AFA8B35D2BA}">
      <dsp:nvSpPr>
        <dsp:cNvPr id="0" name=""/>
        <dsp:cNvSpPr/>
      </dsp:nvSpPr>
      <dsp:spPr>
        <a:xfrm>
          <a:off x="9191880" y="493326"/>
          <a:ext cx="2187351" cy="1312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Society</a:t>
          </a:r>
        </a:p>
      </dsp:txBody>
      <dsp:txXfrm>
        <a:off x="9230319" y="531765"/>
        <a:ext cx="2110473" cy="1235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0887F-9836-488E-B55D-1A1F96A3D1A2}">
      <dsp:nvSpPr>
        <dsp:cNvPr id="0" name=""/>
        <dsp:cNvSpPr/>
      </dsp:nvSpPr>
      <dsp:spPr>
        <a:xfrm>
          <a:off x="0" y="253470"/>
          <a:ext cx="6900512" cy="1209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u="sng" kern="1200" dirty="0"/>
            <a:t>Prevention Technology Transfer Centers</a:t>
          </a:r>
          <a:r>
            <a:rPr lang="en-US" sz="2200" kern="1200" dirty="0"/>
            <a:t>: Provides accessible technical assistance to the prevention field;  coordinates with the ATTCs </a:t>
          </a:r>
        </a:p>
      </dsp:txBody>
      <dsp:txXfrm>
        <a:off x="59057" y="312527"/>
        <a:ext cx="6782398" cy="1091666"/>
      </dsp:txXfrm>
    </dsp:sp>
    <dsp:sp modelId="{99BECC01-8A21-44A9-B9E8-E9097B162986}">
      <dsp:nvSpPr>
        <dsp:cNvPr id="0" name=""/>
        <dsp:cNvSpPr/>
      </dsp:nvSpPr>
      <dsp:spPr>
        <a:xfrm>
          <a:off x="0" y="1526610"/>
          <a:ext cx="6900512" cy="120978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u="sng" kern="1200" dirty="0"/>
            <a:t>Strategic Prevention Technical Assistance Center</a:t>
          </a:r>
          <a:r>
            <a:rPr lang="en-US" sz="2200" kern="1200" dirty="0"/>
            <a:t>: Provides direct technical assistance to CSAP grantees (SUPTRS BG, PFS, STOP Act, SPF Rx, FR CARA, PDO, ODTA)</a:t>
          </a:r>
        </a:p>
      </dsp:txBody>
      <dsp:txXfrm>
        <a:off x="59057" y="1585667"/>
        <a:ext cx="6782398" cy="1091666"/>
      </dsp:txXfrm>
    </dsp:sp>
    <dsp:sp modelId="{6B242921-69A2-44C4-81E9-4FAE87E945F7}">
      <dsp:nvSpPr>
        <dsp:cNvPr id="0" name=""/>
        <dsp:cNvSpPr/>
      </dsp:nvSpPr>
      <dsp:spPr>
        <a:xfrm>
          <a:off x="0" y="2799750"/>
          <a:ext cx="6900512" cy="120978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u="sng" kern="1200" dirty="0"/>
            <a:t>Tribal Technical Assistance Center</a:t>
          </a:r>
          <a:r>
            <a:rPr lang="en-US" sz="2200" kern="1200" dirty="0"/>
            <a:t>: Provides TA to tribal entities</a:t>
          </a:r>
        </a:p>
      </dsp:txBody>
      <dsp:txXfrm>
        <a:off x="59057" y="2858807"/>
        <a:ext cx="6782398" cy="1091666"/>
      </dsp:txXfrm>
    </dsp:sp>
    <dsp:sp modelId="{E6C84187-6570-4E72-B38A-3CD681FF3AE6}">
      <dsp:nvSpPr>
        <dsp:cNvPr id="0" name=""/>
        <dsp:cNvSpPr/>
      </dsp:nvSpPr>
      <dsp:spPr>
        <a:xfrm>
          <a:off x="0" y="4072890"/>
          <a:ext cx="6900512" cy="12097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u="sng" kern="1200" dirty="0"/>
            <a:t>Native Connections Technical Assistance Center</a:t>
          </a:r>
          <a:r>
            <a:rPr lang="en-US" sz="2200" kern="1200" dirty="0"/>
            <a:t>: Provides TA to Native Connections Grantees</a:t>
          </a:r>
        </a:p>
      </dsp:txBody>
      <dsp:txXfrm>
        <a:off x="59057" y="4131947"/>
        <a:ext cx="6782398" cy="109166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0.24091</cdr:x>
      <cdr:y>0.01467</cdr:y>
    </cdr:from>
    <cdr:to>
      <cdr:x>0.78229</cdr:x>
      <cdr:y>0.19599</cdr:y>
    </cdr:to>
    <cdr:sp macro="" textlink="">
      <cdr:nvSpPr>
        <cdr:cNvPr id="2" name="TextBox 1">
          <a:extLst xmlns:a="http://schemas.openxmlformats.org/drawingml/2006/main">
            <a:ext uri="{FF2B5EF4-FFF2-40B4-BE49-F238E27FC236}">
              <a16:creationId xmlns:a16="http://schemas.microsoft.com/office/drawing/2014/main" id="{FE2328EC-D685-FCF5-5194-5018C73EC273}"/>
            </a:ext>
          </a:extLst>
        </cdr:cNvPr>
        <cdr:cNvSpPr txBox="1"/>
      </cdr:nvSpPr>
      <cdr:spPr>
        <a:xfrm xmlns:a="http://schemas.openxmlformats.org/drawingml/2006/main">
          <a:off x="2930666" y="77184"/>
          <a:ext cx="6585790" cy="9540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600" b="1" dirty="0"/>
            <a:t>107,941 Drug Overdose Deaths in the U.S. in 2022</a:t>
          </a:r>
        </a:p>
        <a:p xmlns:a="http://schemas.openxmlformats.org/drawingml/2006/main">
          <a:endParaRPr lang="en-US" sz="2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0.34167</cdr:x>
      <cdr:y>0.08202</cdr:y>
    </cdr:from>
    <cdr:to>
      <cdr:x>0.68021</cdr:x>
      <cdr:y>0.14479</cdr:y>
    </cdr:to>
    <cdr:sp macro="" textlink="">
      <cdr:nvSpPr>
        <cdr:cNvPr id="2" name="TextBox 1">
          <a:extLst xmlns:a="http://schemas.openxmlformats.org/drawingml/2006/main">
            <a:ext uri="{FF2B5EF4-FFF2-40B4-BE49-F238E27FC236}">
              <a16:creationId xmlns:a16="http://schemas.microsoft.com/office/drawing/2014/main" id="{94109E6C-5C4B-4017-98A2-F8D353E6A60E}"/>
            </a:ext>
          </a:extLst>
        </cdr:cNvPr>
        <cdr:cNvSpPr txBox="1"/>
      </cdr:nvSpPr>
      <cdr:spPr>
        <a:xfrm xmlns:a="http://schemas.openxmlformats.org/drawingml/2006/main">
          <a:off x="3056120" y="402167"/>
          <a:ext cx="3028124" cy="30777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400" b="1" dirty="0">
              <a:solidFill>
                <a:schemeClr val="tx1"/>
              </a:solidFill>
              <a:latin typeface="Calibri" panose="020F0502020204030204" pitchFamily="34" charset="0"/>
            </a:rPr>
            <a:t>Compared to NO ACE Exposure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88"/>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dirty="0"/>
          </a:p>
        </p:txBody>
      </p:sp>
      <p:sp>
        <p:nvSpPr>
          <p:cNvPr id="3" name="Date Placeholder 2"/>
          <p:cNvSpPr txBox="1">
            <a:spLocks noGrp="1"/>
          </p:cNvSpPr>
          <p:nvPr>
            <p:ph type="dt" idx="1"/>
          </p:nvPr>
        </p:nvSpPr>
        <p:spPr>
          <a:xfrm>
            <a:off x="3884613" y="0"/>
            <a:ext cx="2971800" cy="458788"/>
          </a:xfrm>
          <a:prstGeom prst="rect">
            <a:avLst/>
          </a:prstGeom>
          <a:noFill/>
          <a:ln>
            <a:noFill/>
          </a:ln>
        </p:spPr>
        <p:txBody>
          <a:bodyPr vert="horz" wrap="square" lIns="91440" tIns="45720" rIns="91440" bIns="45720" anchor="t" anchorCtr="0" compatLnSpc="1">
            <a:noAutofit/>
          </a:bodyPr>
          <a:lstStyle>
            <a:lvl1pPr marL="0" marR="0" lvl="0" indent="0" algn="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fld id="{25CAD982-C897-46DF-AA1F-34B300C3DE57}" type="datetime1">
              <a:rPr lang="en-US"/>
              <a:pPr>
                <a:defRPr/>
              </a:pPr>
              <a:t>5/6/2024</a:t>
            </a:fld>
            <a:endParaRPr dirty="0"/>
          </a:p>
        </p:txBody>
      </p:sp>
      <p:sp>
        <p:nvSpPr>
          <p:cNvPr id="6148" name="Slide Image Placeholder 3"/>
          <p:cNvSpPr>
            <a:spLocks noGrp="1" noRot="1" noChangeAspect="1"/>
          </p:cNvSpPr>
          <p:nvPr>
            <p:ph type="sldImg" idx="2"/>
          </p:nvPr>
        </p:nvSpPr>
        <p:spPr bwMode="auto">
          <a:xfrm>
            <a:off x="685800" y="1143000"/>
            <a:ext cx="5486400" cy="30861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anchor="t" anchorCtr="0" compatLnSpc="1">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txBox="1">
            <a:spLocks noGrp="1"/>
          </p:cNvSpPr>
          <p:nvPr>
            <p:ph type="ftr" sz="quarter" idx="4"/>
          </p:nvPr>
        </p:nvSpPr>
        <p:spPr>
          <a:xfrm>
            <a:off x="0"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dirty="0"/>
          </a:p>
        </p:txBody>
      </p:sp>
      <p:sp>
        <p:nvSpPr>
          <p:cNvPr id="7" name="Slide Number Placeholder 6"/>
          <p:cNvSpPr txBox="1">
            <a:spLocks noGrp="1"/>
          </p:cNvSpPr>
          <p:nvPr>
            <p:ph type="sldNum" sz="quarter" idx="5"/>
          </p:nvPr>
        </p:nvSpPr>
        <p:spPr>
          <a:xfrm>
            <a:off x="3884613"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fld id="{C7D02391-6F07-459A-8743-893FD222C2CF}" type="slidenum">
              <a:rPr/>
              <a:pPr>
                <a:defRPr/>
              </a:pPr>
              <a:t>‹#›</a:t>
            </a:fld>
            <a:endParaRPr dirty="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en-US" sz="1200" kern="1200">
        <a:solidFill>
          <a:srgbClr val="000000"/>
        </a:solidFill>
        <a:latin typeface="Calibri"/>
      </a:defRPr>
    </a:lvl1pPr>
    <a:lvl2pPr marL="457200" lvl="1" algn="l" rtl="0" eaLnBrk="0" fontAlgn="base" hangingPunct="0">
      <a:spcBef>
        <a:spcPct val="0"/>
      </a:spcBef>
      <a:spcAft>
        <a:spcPct val="0"/>
      </a:spcAft>
      <a:defRPr lang="en-US" sz="1200" kern="1200">
        <a:solidFill>
          <a:srgbClr val="000000"/>
        </a:solidFill>
        <a:latin typeface="Calibri"/>
      </a:defRPr>
    </a:lvl2pPr>
    <a:lvl3pPr marL="914400" lvl="2" algn="l" rtl="0" eaLnBrk="0" fontAlgn="base" hangingPunct="0">
      <a:spcBef>
        <a:spcPct val="0"/>
      </a:spcBef>
      <a:spcAft>
        <a:spcPct val="0"/>
      </a:spcAft>
      <a:defRPr lang="en-US" sz="1200" kern="1200">
        <a:solidFill>
          <a:srgbClr val="000000"/>
        </a:solidFill>
        <a:latin typeface="Calibri"/>
      </a:defRPr>
    </a:lvl3pPr>
    <a:lvl4pPr marL="1371600" lvl="3" algn="l" rtl="0" eaLnBrk="0" fontAlgn="base" hangingPunct="0">
      <a:spcBef>
        <a:spcPct val="0"/>
      </a:spcBef>
      <a:spcAft>
        <a:spcPct val="0"/>
      </a:spcAft>
      <a:defRPr lang="en-US" sz="1200" kern="1200">
        <a:solidFill>
          <a:srgbClr val="000000"/>
        </a:solidFill>
        <a:latin typeface="Calibri"/>
      </a:defRPr>
    </a:lvl4pPr>
    <a:lvl5pPr marL="1828800" lvl="4" algn="l" rtl="0" eaLnBrk="0" fontAlgn="base" hangingPunct="0">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altLang="en-US" dirty="0">
              <a:latin typeface="Calibri" panose="020F0502020204030204" pitchFamily="34" charset="0"/>
            </a:endParaRPr>
          </a:p>
        </p:txBody>
      </p:sp>
      <p:sp>
        <p:nvSpPr>
          <p:cNvPr id="8196" name="Slide Number Placeholder 3"/>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4C8A726-2C2A-4523-BF79-D4F38AD577B0}" type="slidenum">
              <a:rPr lang="en-US" altLang="en-US" sz="1200">
                <a:solidFill>
                  <a:srgbClr val="000000"/>
                </a:solidFill>
              </a:rPr>
              <a:pPr algn="r" eaLnBrk="1" hangingPunct="1"/>
              <a:t>1</a:t>
            </a:fld>
            <a:endParaRPr lang="en-US" altLang="en-US" sz="1200" dirty="0">
              <a:solidFill>
                <a:srgbClr val="000000"/>
              </a:solidFill>
            </a:endParaRPr>
          </a:p>
        </p:txBody>
      </p:sp>
    </p:spTree>
    <p:extLst>
      <p:ext uri="{BB962C8B-B14F-4D97-AF65-F5344CB8AC3E}">
        <p14:creationId xmlns:p14="http://schemas.microsoft.com/office/powerpoint/2010/main" val="2224135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EB134BD7-5DD2-432A-8F84-0E05342D6162}" type="slidenum">
              <a:rPr lang="en-US" smtClean="0"/>
              <a:t>21</a:t>
            </a:fld>
            <a:endParaRPr lang="en-US" dirty="0"/>
          </a:p>
        </p:txBody>
      </p:sp>
    </p:spTree>
    <p:extLst>
      <p:ext uri="{BB962C8B-B14F-4D97-AF65-F5344CB8AC3E}">
        <p14:creationId xmlns:p14="http://schemas.microsoft.com/office/powerpoint/2010/main" val="270783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4CC2C7C4-06BF-483A-9ED8-784E0CB7E796}" type="slidenum">
              <a:rPr lang="en-US" smtClean="0"/>
              <a:t>22</a:t>
            </a:fld>
            <a:endParaRPr lang="en-US" dirty="0"/>
          </a:p>
        </p:txBody>
      </p:sp>
    </p:spTree>
    <p:extLst>
      <p:ext uri="{BB962C8B-B14F-4D97-AF65-F5344CB8AC3E}">
        <p14:creationId xmlns:p14="http://schemas.microsoft.com/office/powerpoint/2010/main" val="8956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pPr defTabSz="465887">
              <a:defRPr/>
            </a:pPr>
            <a:fld id="{EB134BD7-5DD2-432A-8F84-0E05342D6162}" type="slidenum">
              <a:rPr lang="en-US">
                <a:solidFill>
                  <a:prstClr val="black"/>
                </a:solidFill>
                <a:latin typeface="Calibri"/>
              </a:rPr>
              <a:pPr defTabSz="465887">
                <a:defRPr/>
              </a:pPr>
              <a:t>30</a:t>
            </a:fld>
            <a:endParaRPr lang="en-US" dirty="0">
              <a:solidFill>
                <a:prstClr val="black"/>
              </a:solidFill>
              <a:latin typeface="Calibri"/>
            </a:endParaRPr>
          </a:p>
        </p:txBody>
      </p:sp>
    </p:spTree>
    <p:extLst>
      <p:ext uri="{BB962C8B-B14F-4D97-AF65-F5344CB8AC3E}">
        <p14:creationId xmlns:p14="http://schemas.microsoft.com/office/powerpoint/2010/main" val="4145096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defTabSz="465887">
              <a:defRPr/>
            </a:pPr>
            <a:fld id="{EB134BD7-5DD2-432A-8F84-0E05342D6162}" type="slidenum">
              <a:rPr lang="en-US">
                <a:solidFill>
                  <a:prstClr val="black"/>
                </a:solidFill>
                <a:latin typeface="Calibri"/>
              </a:rPr>
              <a:pPr defTabSz="465887">
                <a:defRPr/>
              </a:pPr>
              <a:t>32</a:t>
            </a:fld>
            <a:endParaRPr lang="en-US" dirty="0">
              <a:solidFill>
                <a:prstClr val="black"/>
              </a:solidFill>
              <a:latin typeface="Calibri"/>
            </a:endParaRPr>
          </a:p>
        </p:txBody>
      </p:sp>
    </p:spTree>
    <p:extLst>
      <p:ext uri="{BB962C8B-B14F-4D97-AF65-F5344CB8AC3E}">
        <p14:creationId xmlns:p14="http://schemas.microsoft.com/office/powerpoint/2010/main" val="4094099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934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defTabSz="931774">
              <a:defRPr/>
            </a:pPr>
            <a:fld id="{F6BD07A5-F7B7-48F3-A675-2B3C4CB9A8C9}" type="slidenum">
              <a:rPr lang="en-US">
                <a:solidFill>
                  <a:prstClr val="black"/>
                </a:solidFill>
                <a:latin typeface="Calibri" panose="020F0502020204030204"/>
              </a:rPr>
              <a:pPr defTabSz="931774">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23836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EB134BD7-5DD2-432A-8F84-0E05342D6162}" type="slidenum">
              <a:rPr lang="en-US" smtClean="0"/>
              <a:t>35</a:t>
            </a:fld>
            <a:endParaRPr lang="en-US" dirty="0"/>
          </a:p>
        </p:txBody>
      </p:sp>
    </p:spTree>
    <p:extLst>
      <p:ext uri="{BB962C8B-B14F-4D97-AF65-F5344CB8AC3E}">
        <p14:creationId xmlns:p14="http://schemas.microsoft.com/office/powerpoint/2010/main" val="856502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37</a:t>
            </a:fld>
            <a:endParaRPr lang="en-US" dirty="0"/>
          </a:p>
        </p:txBody>
      </p:sp>
    </p:spTree>
    <p:extLst>
      <p:ext uri="{BB962C8B-B14F-4D97-AF65-F5344CB8AC3E}">
        <p14:creationId xmlns:p14="http://schemas.microsoft.com/office/powerpoint/2010/main" val="3948254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276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0A07B5-C5CA-46E9-B483-02089FC770D3}" type="slidenum">
              <a:rPr lang="en-US" smtClean="0"/>
              <a:t>40</a:t>
            </a:fld>
            <a:endParaRPr lang="en-US" dirty="0"/>
          </a:p>
        </p:txBody>
      </p:sp>
    </p:spTree>
    <p:extLst>
      <p:ext uri="{BB962C8B-B14F-4D97-AF65-F5344CB8AC3E}">
        <p14:creationId xmlns:p14="http://schemas.microsoft.com/office/powerpoint/2010/main" val="174220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D02391-6F07-459A-8743-893FD222C2CF}" type="slidenum">
              <a:rPr lang="en-US" smtClean="0"/>
              <a:pPr>
                <a:defRPr/>
              </a:pPr>
              <a:t>2</a:t>
            </a:fld>
            <a:endParaRPr lang="en-US" dirty="0"/>
          </a:p>
        </p:txBody>
      </p:sp>
    </p:spTree>
    <p:extLst>
      <p:ext uri="{BB962C8B-B14F-4D97-AF65-F5344CB8AC3E}">
        <p14:creationId xmlns:p14="http://schemas.microsoft.com/office/powerpoint/2010/main" val="4031427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3706813" cy="2085975"/>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EB134BD7-5DD2-432A-8F84-0E05342D6162}" type="slidenum">
              <a:rPr lang="en-US" smtClean="0"/>
              <a:t>41</a:t>
            </a:fld>
            <a:endParaRPr lang="en-US" dirty="0"/>
          </a:p>
        </p:txBody>
      </p:sp>
    </p:spTree>
    <p:extLst>
      <p:ext uri="{BB962C8B-B14F-4D97-AF65-F5344CB8AC3E}">
        <p14:creationId xmlns:p14="http://schemas.microsoft.com/office/powerpoint/2010/main" val="113357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D02391-6F07-459A-8743-893FD222C2CF}" type="slidenum">
              <a:rPr lang="en-US" smtClean="0"/>
              <a:pPr>
                <a:defRPr/>
              </a:pPr>
              <a:t>5</a:t>
            </a:fld>
            <a:endParaRPr lang="en-US" dirty="0"/>
          </a:p>
        </p:txBody>
      </p:sp>
    </p:spTree>
    <p:extLst>
      <p:ext uri="{BB962C8B-B14F-4D97-AF65-F5344CB8AC3E}">
        <p14:creationId xmlns:p14="http://schemas.microsoft.com/office/powerpoint/2010/main" val="303572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7</a:t>
            </a:fld>
            <a:endParaRPr lang="en-US" dirty="0"/>
          </a:p>
        </p:txBody>
      </p:sp>
    </p:spTree>
    <p:extLst>
      <p:ext uri="{BB962C8B-B14F-4D97-AF65-F5344CB8AC3E}">
        <p14:creationId xmlns:p14="http://schemas.microsoft.com/office/powerpoint/2010/main" val="2667748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sz="2800" b="0" i="0" dirty="0">
              <a:solidFill>
                <a:srgbClr val="29261B"/>
              </a:solidFill>
              <a:effectLst/>
              <a:highlight>
                <a:srgbClr val="F0EEE5"/>
              </a:highlight>
              <a:latin typeface="__tiempos_b6f14e"/>
            </a:endParaRPr>
          </a:p>
        </p:txBody>
      </p:sp>
      <p:sp>
        <p:nvSpPr>
          <p:cNvPr id="4" name="Slide Number Placeholder 3"/>
          <p:cNvSpPr>
            <a:spLocks noGrp="1"/>
          </p:cNvSpPr>
          <p:nvPr>
            <p:ph type="sldNum" sz="quarter" idx="5"/>
          </p:nvPr>
        </p:nvSpPr>
        <p:spPr/>
        <p:txBody>
          <a:bodyPr/>
          <a:lstStyle/>
          <a:p>
            <a:fld id="{EB134BD7-5DD2-432A-8F84-0E05342D6162}" type="slidenum">
              <a:rPr lang="en-US" smtClean="0"/>
              <a:t>10</a:t>
            </a:fld>
            <a:endParaRPr lang="en-US" dirty="0"/>
          </a:p>
        </p:txBody>
      </p:sp>
    </p:spTree>
    <p:extLst>
      <p:ext uri="{BB962C8B-B14F-4D97-AF65-F5344CB8AC3E}">
        <p14:creationId xmlns:p14="http://schemas.microsoft.com/office/powerpoint/2010/main" val="187156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9261B"/>
              </a:solidFill>
              <a:effectLst/>
              <a:highlight>
                <a:srgbClr val="F0EEE5"/>
              </a:highlight>
              <a:latin typeface="__tiempos_b6f14e"/>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8629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18</a:t>
            </a:fld>
            <a:endParaRPr lang="en-US" dirty="0"/>
          </a:p>
        </p:txBody>
      </p:sp>
    </p:spTree>
    <p:extLst>
      <p:ext uri="{BB962C8B-B14F-4D97-AF65-F5344CB8AC3E}">
        <p14:creationId xmlns:p14="http://schemas.microsoft.com/office/powerpoint/2010/main" val="39821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eaLnBrk="0" fontAlgn="base" hangingPunct="0">
              <a:spcBef>
                <a:spcPct val="0"/>
              </a:spcBef>
              <a:spcAft>
                <a:spcPct val="0"/>
              </a:spcAft>
              <a:defRPr/>
            </a:pPr>
            <a:fld id="{150A07B5-C5CA-46E9-B483-02089FC770D3}" type="slidenum">
              <a:rPr lang="en-US">
                <a:solidFill>
                  <a:prstClr val="black"/>
                </a:solidFill>
                <a:latin typeface="Calibri" panose="020F0502020204030204" pitchFamily="34" charset="0"/>
              </a:rPr>
              <a:pPr defTabSz="931774" eaLnBrk="0" fontAlgn="base" hangingPunct="0">
                <a:spcBef>
                  <a:spcPct val="0"/>
                </a:spcBef>
                <a:spcAft>
                  <a:spcPct val="0"/>
                </a:spcAft>
                <a:defRPr/>
              </a:pPr>
              <a:t>19</a:t>
            </a:fld>
            <a:endParaRPr 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231289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21492"/>
            <a:ext cx="5687060" cy="4866958"/>
          </a:xfrm>
        </p:spPr>
        <p:txBody>
          <a:bodyPr/>
          <a:lstStyle/>
          <a:p>
            <a:r>
              <a:rPr lang="en-US" dirty="0"/>
              <a:t>Chris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2141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Header and Two Content Areas">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838203" y="1097280"/>
            <a:ext cx="5181603" cy="507968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6172200" y="1097280"/>
            <a:ext cx="5181603" cy="507968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noGrp="1"/>
          </p:cNvSpPr>
          <p:nvPr>
            <p:ph type="sldNum" sz="quarter" idx="10"/>
          </p:nvPr>
        </p:nvSpPr>
        <p:spPr>
          <a:ln/>
        </p:spPr>
        <p:txBody>
          <a:bodyPr/>
          <a:lstStyle>
            <a:lvl1pPr>
              <a:defRPr/>
            </a:lvl1pPr>
          </a:lstStyle>
          <a:p>
            <a:pPr>
              <a:defRPr/>
            </a:pPr>
            <a:fld id="{37697C9E-A4F1-47A4-B2F1-B2636E257113}" type="slidenum">
              <a:rPr/>
              <a:pPr>
                <a:defRPr/>
              </a:pPr>
              <a:t>‹#›</a:t>
            </a:fld>
            <a:endParaRPr dirty="0"/>
          </a:p>
        </p:txBody>
      </p:sp>
    </p:spTree>
    <p:extLst>
      <p:ext uri="{BB962C8B-B14F-4D97-AF65-F5344CB8AC3E}">
        <p14:creationId xmlns:p14="http://schemas.microsoft.com/office/powerpoint/2010/main" val="90965169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1534-9D13-43E9-BC8B-5694C28527ED}"/>
              </a:ext>
            </a:extLst>
          </p:cNvPr>
          <p:cNvSpPr>
            <a:spLocks noGrp="1"/>
          </p:cNvSpPr>
          <p:nvPr>
            <p:ph type="title" hasCustomPrompt="1"/>
          </p:nvPr>
        </p:nvSpPr>
        <p:spPr>
          <a:xfrm>
            <a:off x="495737" y="308698"/>
            <a:ext cx="5238313" cy="853352"/>
          </a:xfrm>
        </p:spPr>
        <p:txBody>
          <a:bodyPr>
            <a:noAutofit/>
          </a:bodyPr>
          <a:lstStyle>
            <a:lvl1pPr>
              <a:defRPr sz="3600" b="1"/>
            </a:lvl1pPr>
          </a:lstStyle>
          <a:p>
            <a:r>
              <a:rPr lang="en-US"/>
              <a:t>CLICK TO EDIT MASTER TITLE STYLE</a:t>
            </a:r>
          </a:p>
        </p:txBody>
      </p:sp>
      <p:sp>
        <p:nvSpPr>
          <p:cNvPr id="3" name="Date Placeholder 2">
            <a:extLst>
              <a:ext uri="{FF2B5EF4-FFF2-40B4-BE49-F238E27FC236}">
                <a16:creationId xmlns:a16="http://schemas.microsoft.com/office/drawing/2014/main" id="{F63A8573-17E8-4191-86F9-ABE0BA27938B}"/>
              </a:ext>
            </a:extLst>
          </p:cNvPr>
          <p:cNvSpPr>
            <a:spLocks noGrp="1"/>
          </p:cNvSpPr>
          <p:nvPr>
            <p:ph type="dt" sz="half" idx="10"/>
          </p:nvPr>
        </p:nvSpPr>
        <p:spPr/>
        <p:txBody>
          <a:bodyPr/>
          <a:lstStyle/>
          <a:p>
            <a:fld id="{74929172-4BF7-429F-BA25-7E9D1A4215EE}" type="datetimeFigureOut">
              <a:rPr lang="en-US" noProof="0" smtClean="0"/>
              <a:t>5/6/2024</a:t>
            </a:fld>
            <a:endParaRPr lang="en-US" noProof="0" dirty="0"/>
          </a:p>
        </p:txBody>
      </p:sp>
      <p:sp>
        <p:nvSpPr>
          <p:cNvPr id="4" name="Footer Placeholder 3">
            <a:extLst>
              <a:ext uri="{FF2B5EF4-FFF2-40B4-BE49-F238E27FC236}">
                <a16:creationId xmlns:a16="http://schemas.microsoft.com/office/drawing/2014/main" id="{83D92FA6-D8B1-4403-B9DD-E60A4F351012}"/>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70C2CB2D-6860-4817-B66C-9C44DC4CAE22}"/>
              </a:ext>
            </a:extLst>
          </p:cNvPr>
          <p:cNvSpPr>
            <a:spLocks noGrp="1"/>
          </p:cNvSpPr>
          <p:nvPr>
            <p:ph type="sldNum" sz="quarter" idx="12"/>
          </p:nvPr>
        </p:nvSpPr>
        <p:spPr/>
        <p:txBody>
          <a:bodyPr/>
          <a:lstStyle/>
          <a:p>
            <a:fld id="{7966EA62-41C5-4F9A-A915-5B0BC739C923}" type="slidenum">
              <a:rPr lang="en-US" noProof="0" smtClean="0"/>
              <a:t>‹#›</a:t>
            </a:fld>
            <a:endParaRPr lang="en-US" noProof="0" dirty="0"/>
          </a:p>
        </p:txBody>
      </p:sp>
      <p:sp>
        <p:nvSpPr>
          <p:cNvPr id="8" name="Text Placeholder 7">
            <a:extLst>
              <a:ext uri="{FF2B5EF4-FFF2-40B4-BE49-F238E27FC236}">
                <a16:creationId xmlns:a16="http://schemas.microsoft.com/office/drawing/2014/main" id="{183C82E0-1F49-4A07-A8B3-E2F2CBAC03B1}"/>
              </a:ext>
            </a:extLst>
          </p:cNvPr>
          <p:cNvSpPr>
            <a:spLocks noGrp="1"/>
          </p:cNvSpPr>
          <p:nvPr>
            <p:ph type="body" sz="quarter" idx="13"/>
          </p:nvPr>
        </p:nvSpPr>
        <p:spPr>
          <a:xfrm>
            <a:off x="495737" y="979487"/>
            <a:ext cx="3581400" cy="365126"/>
          </a:xfrm>
        </p:spPr>
        <p:txBody>
          <a:bodyPr>
            <a:noAutofit/>
          </a:bodyPr>
          <a:lstStyle>
            <a:lvl1pPr marL="0" indent="0">
              <a:spcBef>
                <a:spcPts val="900"/>
              </a:spcBef>
              <a:buNone/>
              <a:defRPr sz="2000" b="1">
                <a:latin typeface="+mj-lt"/>
              </a:defRPr>
            </a:lvl1pPr>
          </a:lstStyle>
          <a:p>
            <a:pPr lvl="0"/>
            <a:r>
              <a:rPr lang="en-US"/>
              <a:t>Click to edit Master text styles</a:t>
            </a:r>
          </a:p>
        </p:txBody>
      </p:sp>
    </p:spTree>
    <p:extLst>
      <p:ext uri="{BB962C8B-B14F-4D97-AF65-F5344CB8AC3E}">
        <p14:creationId xmlns:p14="http://schemas.microsoft.com/office/powerpoint/2010/main" val="254814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5E43-5E08-4571-8A3D-76A8780BECE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74F4A29-E200-4C1C-94BB-8C84BF89937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1" name="Text Placeholder 10">
            <a:extLst>
              <a:ext uri="{FF2B5EF4-FFF2-40B4-BE49-F238E27FC236}">
                <a16:creationId xmlns:a16="http://schemas.microsoft.com/office/drawing/2014/main" id="{0A2D9EF6-3FB5-4253-AB02-030F950A6163}"/>
              </a:ext>
            </a:extLst>
          </p:cNvPr>
          <p:cNvSpPr>
            <a:spLocks noGrp="1"/>
          </p:cNvSpPr>
          <p:nvPr>
            <p:ph type="body" sz="quarter" idx="11"/>
          </p:nvPr>
        </p:nvSpPr>
        <p:spPr>
          <a:xfrm>
            <a:off x="423341" y="1319567"/>
            <a:ext cx="11159059" cy="1219200"/>
          </a:xfrm>
        </p:spPr>
        <p:txBody>
          <a:bodyPr>
            <a:normAutofit/>
          </a:bodyPr>
          <a:lstStyle>
            <a:lvl1pPr marL="0" indent="0" algn="ctr">
              <a:buNone/>
              <a:defRPr sz="3467"/>
            </a:lvl1pPr>
          </a:lstStyle>
          <a:p>
            <a:pPr lvl="0"/>
            <a:r>
              <a:rPr lang="en-US"/>
              <a:t>Click to edit Master text styles</a:t>
            </a:r>
          </a:p>
        </p:txBody>
      </p:sp>
      <p:sp>
        <p:nvSpPr>
          <p:cNvPr id="14" name="Text Placeholder 10">
            <a:extLst>
              <a:ext uri="{FF2B5EF4-FFF2-40B4-BE49-F238E27FC236}">
                <a16:creationId xmlns:a16="http://schemas.microsoft.com/office/drawing/2014/main" id="{4601820A-F0CB-4338-9234-13466F164E3C}"/>
              </a:ext>
            </a:extLst>
          </p:cNvPr>
          <p:cNvSpPr>
            <a:spLocks noGrp="1"/>
          </p:cNvSpPr>
          <p:nvPr>
            <p:ph type="body" sz="quarter" idx="12"/>
          </p:nvPr>
        </p:nvSpPr>
        <p:spPr>
          <a:xfrm>
            <a:off x="423341" y="2573265"/>
            <a:ext cx="11159059" cy="1219200"/>
          </a:xfrm>
        </p:spPr>
        <p:txBody>
          <a:bodyPr/>
          <a:lstStyle>
            <a:lvl1pPr marL="0" indent="0" algn="ctr">
              <a:buNone/>
              <a:defRPr sz="2667"/>
            </a:lvl1pPr>
          </a:lstStyle>
          <a:p>
            <a:pPr lvl="0"/>
            <a:r>
              <a:rPr lang="en-US"/>
              <a:t>Click to edit Master text styles</a:t>
            </a:r>
          </a:p>
        </p:txBody>
      </p:sp>
      <p:sp>
        <p:nvSpPr>
          <p:cNvPr id="15" name="Text Placeholder 10">
            <a:extLst>
              <a:ext uri="{FF2B5EF4-FFF2-40B4-BE49-F238E27FC236}">
                <a16:creationId xmlns:a16="http://schemas.microsoft.com/office/drawing/2014/main" id="{D2A5F6E9-C3CD-4B07-B65C-67B35CEA178C}"/>
              </a:ext>
            </a:extLst>
          </p:cNvPr>
          <p:cNvSpPr>
            <a:spLocks noGrp="1"/>
          </p:cNvSpPr>
          <p:nvPr>
            <p:ph type="body" sz="quarter" idx="13"/>
          </p:nvPr>
        </p:nvSpPr>
        <p:spPr>
          <a:xfrm>
            <a:off x="423341" y="3941645"/>
            <a:ext cx="11159059" cy="1219200"/>
          </a:xfrm>
        </p:spPr>
        <p:txBody>
          <a:bodyPr>
            <a:normAutofit/>
          </a:bodyPr>
          <a:lstStyle>
            <a:lvl1pPr marL="0" indent="0" algn="ctr">
              <a:buNone/>
              <a:defRPr sz="5333"/>
            </a:lvl1pPr>
          </a:lstStyle>
          <a:p>
            <a:pPr lvl="0"/>
            <a:r>
              <a:rPr lang="en-US"/>
              <a:t>Click to edit Master text styles</a:t>
            </a:r>
          </a:p>
        </p:txBody>
      </p:sp>
      <p:sp>
        <p:nvSpPr>
          <p:cNvPr id="16" name="Text Placeholder 10">
            <a:extLst>
              <a:ext uri="{FF2B5EF4-FFF2-40B4-BE49-F238E27FC236}">
                <a16:creationId xmlns:a16="http://schemas.microsoft.com/office/drawing/2014/main" id="{6C57AB5E-55EB-40AF-A1AE-21C38ECEEDE7}"/>
              </a:ext>
            </a:extLst>
          </p:cNvPr>
          <p:cNvSpPr>
            <a:spLocks noGrp="1"/>
          </p:cNvSpPr>
          <p:nvPr>
            <p:ph type="body" sz="quarter" idx="14"/>
          </p:nvPr>
        </p:nvSpPr>
        <p:spPr>
          <a:xfrm>
            <a:off x="423341" y="5555690"/>
            <a:ext cx="11159059" cy="704092"/>
          </a:xfrm>
        </p:spPr>
        <p:txBody>
          <a:bodyPr>
            <a:normAutofit/>
          </a:bodyPr>
          <a:lstStyle>
            <a:lvl1pPr marL="0" indent="0" algn="ctr">
              <a:buNone/>
              <a:defRPr sz="3200"/>
            </a:lvl1pPr>
          </a:lstStyle>
          <a:p>
            <a:pPr lvl="0"/>
            <a:r>
              <a:rPr lang="en-US"/>
              <a:t>Click to edit Master text styles</a:t>
            </a:r>
          </a:p>
        </p:txBody>
      </p:sp>
    </p:spTree>
    <p:extLst>
      <p:ext uri="{BB962C8B-B14F-4D97-AF65-F5344CB8AC3E}">
        <p14:creationId xmlns:p14="http://schemas.microsoft.com/office/powerpoint/2010/main" val="3214759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62685"/>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1970843"/>
            <a:ext cx="5386917" cy="415532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2" y="1262685"/>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1970843"/>
            <a:ext cx="5389033" cy="415532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pic>
        <p:nvPicPr>
          <p:cNvPr id="9" name="Picture 8"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2527385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6FC4FAE-DE98-4E47-8791-4E948AF9C785}"/>
              </a:ext>
            </a:extLst>
          </p:cNvPr>
          <p:cNvSpPr>
            <a:spLocks noGrp="1"/>
          </p:cNvSpPr>
          <p:nvPr>
            <p:ph idx="10"/>
          </p:nvPr>
        </p:nvSpPr>
        <p:spPr>
          <a:xfrm>
            <a:off x="641603" y="1547772"/>
            <a:ext cx="10908792" cy="430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3DB5BFAB-E02E-4C1D-8793-80E632711DF9}"/>
              </a:ext>
            </a:extLst>
          </p:cNvPr>
          <p:cNvSpPr>
            <a:spLocks noGrp="1"/>
          </p:cNvSpPr>
          <p:nvPr>
            <p:ph type="title"/>
          </p:nvPr>
        </p:nvSpPr>
        <p:spPr>
          <a:xfrm>
            <a:off x="632862" y="207303"/>
            <a:ext cx="10917535" cy="1024128"/>
          </a:xfrm>
        </p:spPr>
        <p:txBody>
          <a:bodyPr/>
          <a:lstStyle/>
          <a:p>
            <a:endParaRPr lang="en-US" dirty="0"/>
          </a:p>
        </p:txBody>
      </p:sp>
    </p:spTree>
    <p:extLst>
      <p:ext uri="{BB962C8B-B14F-4D97-AF65-F5344CB8AC3E}">
        <p14:creationId xmlns:p14="http://schemas.microsoft.com/office/powerpoint/2010/main" val="189938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6325" y="355432"/>
            <a:ext cx="9144000" cy="646331"/>
          </a:xfrm>
        </p:spPr>
        <p:txBody>
          <a:bodyPr anchor="t" anchorCtr="0">
            <a:spAutoFit/>
          </a:bodyPr>
          <a:lstStyle>
            <a:lvl1pPr algn="r">
              <a:defRPr sz="4000"/>
            </a:lvl1pPr>
          </a:lstStyle>
          <a:p>
            <a:r>
              <a:rPr lang="en-US"/>
              <a:t>Click to edit Master title style</a:t>
            </a:r>
            <a:endParaRPr lang="en-US" dirty="0"/>
          </a:p>
        </p:txBody>
      </p:sp>
      <p:sp>
        <p:nvSpPr>
          <p:cNvPr id="3" name="Subtitle 2"/>
          <p:cNvSpPr>
            <a:spLocks noGrp="1"/>
          </p:cNvSpPr>
          <p:nvPr>
            <p:ph type="subTitle" idx="1"/>
          </p:nvPr>
        </p:nvSpPr>
        <p:spPr>
          <a:xfrm>
            <a:off x="3535707" y="3109202"/>
            <a:ext cx="7954617" cy="1655762"/>
          </a:xfrm>
        </p:spPr>
        <p:txBody>
          <a:bodyPr anchor="ctr">
            <a:noAutofit/>
          </a:bodyPr>
          <a:lstStyle>
            <a:lvl1pPr marL="0" indent="0" algn="r">
              <a:lnSpc>
                <a:spcPct val="95000"/>
              </a:lnSpc>
              <a:spcBef>
                <a:spcPts val="8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0425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3112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ne-graph_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NNR-</a:t>
            </a:r>
          </a:p>
        </p:txBody>
      </p:sp>
      <p:sp>
        <p:nvSpPr>
          <p:cNvPr id="7" name="TextBox 6"/>
          <p:cNvSpPr txBox="1"/>
          <p:nvPr userDrawn="1"/>
        </p:nvSpPr>
        <p:spPr>
          <a:xfrm>
            <a:off x="10287000" y="5349875"/>
            <a:ext cx="1905000" cy="739738"/>
          </a:xfrm>
          <a:prstGeom prst="rect">
            <a:avLst/>
          </a:prstGeom>
          <a:noFill/>
        </p:spPr>
        <p:txBody>
          <a:bodyPr wrap="square" lIns="73152" rtlCol="0" anchor="b" anchorCtr="0">
            <a:noAutofit/>
          </a:bodyPr>
          <a:lstStyle/>
          <a:p>
            <a:pPr marL="109728" marR="0" indent="-109728" algn="l" rtl="0"/>
            <a:r>
              <a:rPr lang="en-US" sz="1100" b="0" i="0" u="none" strike="noStrike" baseline="0" dirty="0">
                <a:solidFill>
                  <a:srgbClr val="000000"/>
                </a:solidFill>
                <a:latin typeface="Arial Narrow" panose="020B0606020202030204" pitchFamily="34" charset="0"/>
              </a:rPr>
              <a:t>Note: There is no connecting line between 2019 and 2020 to indicate caution should be used when comparing estimates between 2020 and prior years because of methodological changes for 2020. Due to these changes, significance testing between 2020 and prior years was not performed.</a:t>
            </a:r>
          </a:p>
        </p:txBody>
      </p:sp>
      <p:sp>
        <p:nvSpPr>
          <p:cNvPr id="8" name="Content Placeholder 12"/>
          <p:cNvSpPr>
            <a:spLocks noGrp="1"/>
          </p:cNvSpPr>
          <p:nvPr>
            <p:ph sz="quarter" idx="15"/>
          </p:nvPr>
        </p:nvSpPr>
        <p:spPr>
          <a:xfrm>
            <a:off x="2256683" y="1234464"/>
            <a:ext cx="6764234" cy="4115411"/>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0287000" y="2971800"/>
            <a:ext cx="1676335" cy="1291338"/>
          </a:xfrm>
        </p:spPr>
        <p:txBody>
          <a:bodyPr lIns="73152" rIns="91440"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Tree>
    <p:extLst>
      <p:ext uri="{BB962C8B-B14F-4D97-AF65-F5344CB8AC3E}">
        <p14:creationId xmlns:p14="http://schemas.microsoft.com/office/powerpoint/2010/main" val="4116243934"/>
      </p:ext>
    </p:extLst>
  </p:cSld>
  <p:clrMapOvr>
    <a:masterClrMapping/>
  </p:clrMapOvr>
  <p:extLst>
    <p:ext uri="{DCECCB84-F9BA-43D5-87BE-67443E8EF086}">
      <p15:sldGuideLst xmlns:p15="http://schemas.microsoft.com/office/powerpoint/2012/main">
        <p15:guide id="1" pos="3552">
          <p15:clr>
            <a:srgbClr val="FBAE40"/>
          </p15:clr>
        </p15:guide>
        <p15:guide id="2" orient="horz" pos="337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her-figure_no-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8" name="Content Placeholder 12"/>
          <p:cNvSpPr>
            <a:spLocks noGrp="1"/>
          </p:cNvSpPr>
          <p:nvPr>
            <p:ph sz="quarter" idx="15"/>
          </p:nvPr>
        </p:nvSpPr>
        <p:spPr>
          <a:xfrm>
            <a:off x="1574350" y="1600220"/>
            <a:ext cx="81289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297116" y="6446486"/>
            <a:ext cx="8683367" cy="285509"/>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
        <p:nvSpPr>
          <p:cNvPr id="10"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NNR-</a:t>
            </a:r>
          </a:p>
        </p:txBody>
      </p:sp>
    </p:spTree>
    <p:extLst>
      <p:ext uri="{BB962C8B-B14F-4D97-AF65-F5344CB8AC3E}">
        <p14:creationId xmlns:p14="http://schemas.microsoft.com/office/powerpoint/2010/main" val="241256906"/>
      </p:ext>
    </p:extLst>
  </p:cSld>
  <p:clrMapOvr>
    <a:masterClrMapping/>
  </p:clrMapOvr>
  <p:extLst>
    <p:ext uri="{DCECCB84-F9BA-43D5-87BE-67443E8EF086}">
      <p15:sldGuideLst xmlns:p15="http://schemas.microsoft.com/office/powerpoint/2012/main">
        <p15:guide id="1" pos="3552">
          <p15:clr>
            <a:srgbClr val="FBAE40"/>
          </p15:clr>
        </p15:guide>
        <p15:guide id="2" orient="horz" pos="3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and Three content Areas">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4294967295"/>
          </p:nvPr>
        </p:nvSpPr>
        <p:spPr>
          <a:xfrm>
            <a:off x="838203" y="1097280"/>
            <a:ext cx="3383280" cy="507968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4294967295"/>
          </p:nvPr>
        </p:nvSpPr>
        <p:spPr>
          <a:xfrm>
            <a:off x="4447385" y="1097280"/>
            <a:ext cx="3383280" cy="507968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p:cNvSpPr txBox="1">
            <a:spLocks noGrp="1"/>
          </p:cNvSpPr>
          <p:nvPr>
            <p:ph idx="4294967295"/>
          </p:nvPr>
        </p:nvSpPr>
        <p:spPr>
          <a:xfrm>
            <a:off x="8056558" y="1096959"/>
            <a:ext cx="3383280" cy="50800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noGrp="1"/>
          </p:cNvSpPr>
          <p:nvPr>
            <p:ph type="sldNum" sz="quarter" idx="10"/>
          </p:nvPr>
        </p:nvSpPr>
        <p:spPr>
          <a:ln/>
        </p:spPr>
        <p:txBody>
          <a:bodyPr/>
          <a:lstStyle>
            <a:lvl1pPr>
              <a:defRPr/>
            </a:lvl1pPr>
          </a:lstStyle>
          <a:p>
            <a:pPr>
              <a:defRPr/>
            </a:pPr>
            <a:fld id="{924FD328-523B-4DC4-95BE-A025FC75C057}" type="slidenum">
              <a:rPr/>
              <a:pPr>
                <a:defRPr/>
              </a:pPr>
              <a:t>‹#›</a:t>
            </a:fld>
            <a:endParaRPr dirty="0"/>
          </a:p>
        </p:txBody>
      </p:sp>
    </p:spTree>
    <p:extLst>
      <p:ext uri="{BB962C8B-B14F-4D97-AF65-F5344CB8AC3E}">
        <p14:creationId xmlns:p14="http://schemas.microsoft.com/office/powerpoint/2010/main" val="3383763181"/>
      </p:ext>
    </p:extLst>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Slide Number Placeholder 5"/>
          <p:cNvSpPr txBox="1">
            <a:spLocks noGrp="1"/>
          </p:cNvSpPr>
          <p:nvPr>
            <p:ph type="sldNum" sz="quarter" idx="10"/>
          </p:nvPr>
        </p:nvSpPr>
        <p:spPr>
          <a:ln/>
        </p:spPr>
        <p:txBody>
          <a:bodyPr/>
          <a:lstStyle>
            <a:lvl1pPr>
              <a:defRPr/>
            </a:lvl1pPr>
          </a:lstStyle>
          <a:p>
            <a:pPr>
              <a:defRPr/>
            </a:pPr>
            <a:fld id="{FCEF2B26-8289-4967-B626-83086F2EC40F}" type="slidenum">
              <a:rPr/>
              <a:pPr>
                <a:defRPr/>
              </a:pPr>
              <a:t>‹#›</a:t>
            </a:fld>
            <a:endParaRPr dirty="0"/>
          </a:p>
        </p:txBody>
      </p:sp>
    </p:spTree>
    <p:extLst>
      <p:ext uri="{BB962C8B-B14F-4D97-AF65-F5344CB8AC3E}">
        <p14:creationId xmlns:p14="http://schemas.microsoft.com/office/powerpoint/2010/main" val="330403970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Slide Number Placeholder 5"/>
          <p:cNvSpPr txBox="1">
            <a:spLocks noGrp="1"/>
          </p:cNvSpPr>
          <p:nvPr>
            <p:ph type="sldNum" sz="quarter" idx="10"/>
          </p:nvPr>
        </p:nvSpPr>
        <p:spPr>
          <a:ln/>
        </p:spPr>
        <p:txBody>
          <a:bodyPr/>
          <a:lstStyle>
            <a:lvl1pPr>
              <a:defRPr/>
            </a:lvl1pPr>
          </a:lstStyle>
          <a:p>
            <a:pPr>
              <a:defRPr/>
            </a:pPr>
            <a:fld id="{74B70F37-360F-4B87-AFF8-3171DE047E0C}" type="slidenum">
              <a:rPr/>
              <a:pPr>
                <a:defRPr/>
              </a:pPr>
              <a:t>‹#›</a:t>
            </a:fld>
            <a:endParaRPr dirty="0"/>
          </a:p>
        </p:txBody>
      </p:sp>
    </p:spTree>
    <p:extLst>
      <p:ext uri="{BB962C8B-B14F-4D97-AF65-F5344CB8AC3E}">
        <p14:creationId xmlns:p14="http://schemas.microsoft.com/office/powerpoint/2010/main" val="164708072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4"/>
          <p:cNvSpPr txBox="1">
            <a:spLocks noGrp="1"/>
          </p:cNvSpPr>
          <p:nvPr>
            <p:ph idx="4294967295"/>
          </p:nvPr>
        </p:nvSpPr>
        <p:spPr>
          <a:xfrm>
            <a:off x="3414397" y="2753038"/>
            <a:ext cx="8706487" cy="2306638"/>
          </a:xfrm>
        </p:spPr>
        <p:txBody>
          <a:bodyPr/>
          <a:lstStyle>
            <a:lvl1pPr marL="0" indent="0">
              <a:buNone/>
              <a:defRPr>
                <a:solidFill>
                  <a:srgbClr val="FFFFFF"/>
                </a:solidFill>
              </a:defRPr>
            </a:lvl1pPr>
          </a:lstStyle>
          <a:p>
            <a:pPr lvl="0"/>
            <a:r>
              <a:rPr lang="en-US"/>
              <a:t>Edit Master text styles</a:t>
            </a:r>
          </a:p>
        </p:txBody>
      </p:sp>
      <p:sp>
        <p:nvSpPr>
          <p:cNvPr id="4" name="Slide Number Placeholder 2"/>
          <p:cNvSpPr txBox="1">
            <a:spLocks noGrp="1"/>
          </p:cNvSpPr>
          <p:nvPr>
            <p:ph type="sldNum" sz="quarter" idx="10"/>
          </p:nvPr>
        </p:nvSpPr>
        <p:spPr/>
        <p:txBody>
          <a:bodyPr/>
          <a:lstStyle>
            <a:lvl1pPr>
              <a:defRPr/>
            </a:lvl1pPr>
          </a:lstStyle>
          <a:p>
            <a:pPr>
              <a:defRPr/>
            </a:pPr>
            <a:fld id="{2ABCF21D-33BB-489C-9D0F-636ADEC4284C}" type="slidenum">
              <a:rPr/>
              <a:pPr>
                <a:defRPr/>
              </a:pPr>
              <a:t>‹#›</a:t>
            </a:fld>
            <a:endParaRPr dirty="0"/>
          </a:p>
        </p:txBody>
      </p:sp>
    </p:spTree>
    <p:extLst>
      <p:ext uri="{BB962C8B-B14F-4D97-AF65-F5344CB8AC3E}">
        <p14:creationId xmlns:p14="http://schemas.microsoft.com/office/powerpoint/2010/main" val="254616788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txBox="1">
            <a:spLocks noGrp="1"/>
          </p:cNvSpPr>
          <p:nvPr>
            <p:ph type="sldNum" sz="quarter" idx="10"/>
          </p:nvPr>
        </p:nvSpPr>
        <p:spPr>
          <a:ln/>
        </p:spPr>
        <p:txBody>
          <a:bodyPr/>
          <a:lstStyle>
            <a:lvl1pPr>
              <a:defRPr/>
            </a:lvl1pPr>
          </a:lstStyle>
          <a:p>
            <a:pPr>
              <a:defRPr/>
            </a:pPr>
            <a:fld id="{88306B61-0EB1-4D8C-89D6-CD1D99639A42}" type="slidenum">
              <a:rPr/>
              <a:pPr>
                <a:defRPr/>
              </a:pPr>
              <a:t>‹#›</a:t>
            </a:fld>
            <a:endParaRPr dirty="0"/>
          </a:p>
        </p:txBody>
      </p:sp>
    </p:spTree>
    <p:extLst>
      <p:ext uri="{BB962C8B-B14F-4D97-AF65-F5344CB8AC3E}">
        <p14:creationId xmlns:p14="http://schemas.microsoft.com/office/powerpoint/2010/main" val="2670197814"/>
      </p:ext>
    </p:extLst>
  </p:cSld>
  <p:clrMapOvr>
    <a:masterClrMapping/>
  </p:clrMapOvr>
  <p:transition spd="slow"/>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10" descr="12652_SAMHSA_LogoRedesign_FINA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3263" y="6273800"/>
            <a:ext cx="19891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p:cNvSpPr txBox="1">
            <a:spLocks noGrp="1"/>
          </p:cNvSpPr>
          <p:nvPr>
            <p:ph idx="4294967295"/>
          </p:nvPr>
        </p:nvSpPr>
        <p:spPr>
          <a:xfrm>
            <a:off x="609603" y="1262685"/>
            <a:ext cx="5384801" cy="48634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p:cNvSpPr txBox="1">
            <a:spLocks noGrp="1"/>
          </p:cNvSpPr>
          <p:nvPr>
            <p:ph idx="4294967295"/>
          </p:nvPr>
        </p:nvSpPr>
        <p:spPr>
          <a:xfrm>
            <a:off x="6197602" y="1262685"/>
            <a:ext cx="5384801" cy="48634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4"/>
          <p:cNvSpPr txBox="1">
            <a:spLocks noGrp="1"/>
          </p:cNvSpPr>
          <p:nvPr>
            <p:ph type="title"/>
          </p:nvPr>
        </p:nvSpPr>
        <p:spPr/>
        <p:txBody>
          <a:bodyPr/>
          <a:lstStyle>
            <a:lvl1pPr>
              <a:defRPr/>
            </a:lvl1pPr>
          </a:lstStyle>
          <a:p>
            <a:pPr lvl="0"/>
            <a:r>
              <a:rPr lang="en-US"/>
              <a:t>Click to edit Master title style</a:t>
            </a:r>
          </a:p>
        </p:txBody>
      </p:sp>
      <p:sp>
        <p:nvSpPr>
          <p:cNvPr id="7" name="Slide Number Placeholder 13"/>
          <p:cNvSpPr txBox="1">
            <a:spLocks noGrp="1"/>
          </p:cNvSpPr>
          <p:nvPr>
            <p:ph type="sldNum" sz="quarter" idx="10"/>
          </p:nvPr>
        </p:nvSpPr>
        <p:spPr/>
        <p:txBody>
          <a:bodyPr/>
          <a:lstStyle>
            <a:lvl1pPr>
              <a:defRPr/>
            </a:lvl1pPr>
          </a:lstStyle>
          <a:p>
            <a:pPr>
              <a:defRPr/>
            </a:pPr>
            <a:fld id="{B901D1D8-1F00-4BC5-B478-FB2F71C817C5}" type="slidenum">
              <a:rPr/>
              <a:pPr>
                <a:defRPr/>
              </a:pPr>
              <a:t>‹#›</a:t>
            </a:fld>
            <a:endParaRPr dirty="0"/>
          </a:p>
        </p:txBody>
      </p:sp>
    </p:spTree>
    <p:extLst>
      <p:ext uri="{BB962C8B-B14F-4D97-AF65-F5344CB8AC3E}">
        <p14:creationId xmlns:p14="http://schemas.microsoft.com/office/powerpoint/2010/main" val="4079308772"/>
      </p:ext>
    </p:extLst>
  </p:cSld>
  <p:clrMapOvr>
    <a:masterClrMapping/>
  </p:clrMapOvr>
  <p:transition spd="slow"/>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5"/>
          <p:cNvSpPr txBox="1">
            <a:spLocks noGrp="1"/>
          </p:cNvSpPr>
          <p:nvPr>
            <p:ph type="sldNum" sz="quarter" idx="10"/>
          </p:nvPr>
        </p:nvSpPr>
        <p:spPr>
          <a:xfrm>
            <a:off x="9302750" y="6330950"/>
            <a:ext cx="2743200" cy="365125"/>
          </a:xfrm>
        </p:spPr>
        <p:txBody>
          <a:bodyPr/>
          <a:lstStyle>
            <a:lvl1pPr>
              <a:defRPr/>
            </a:lvl1pPr>
          </a:lstStyle>
          <a:p>
            <a:pPr>
              <a:defRPr/>
            </a:pPr>
            <a:fld id="{6C77CA41-012D-4B61-906D-A135CC99D0ED}" type="slidenum">
              <a:rPr/>
              <a:pPr>
                <a:defRPr/>
              </a:pPr>
              <a:t>‹#›</a:t>
            </a:fld>
            <a:endParaRPr dirty="0"/>
          </a:p>
        </p:txBody>
      </p:sp>
    </p:spTree>
    <p:extLst>
      <p:ext uri="{BB962C8B-B14F-4D97-AF65-F5344CB8AC3E}">
        <p14:creationId xmlns:p14="http://schemas.microsoft.com/office/powerpoint/2010/main" val="2007830081"/>
      </p:ext>
    </p:extLst>
  </p:cSld>
  <p:clrMapOvr>
    <a:masterClrMapping/>
  </p:clrMapOvr>
  <p:transition spd="slow"/>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831847" y="1110346"/>
            <a:ext cx="10637343" cy="4979310"/>
          </a:xfrm>
        </p:spPr>
        <p:txBody>
          <a:bodyPr/>
          <a:lstStyle>
            <a:lvl1pPr marL="0" indent="0">
              <a:buNone/>
              <a:defRPr sz="2400">
                <a:solidFill>
                  <a:srgbClr val="898989"/>
                </a:solidFill>
              </a:defRPr>
            </a:lvl1pPr>
          </a:lstStyle>
          <a:p>
            <a:pPr lvl="0"/>
            <a:r>
              <a:rPr lang="en-US"/>
              <a:t>Edit Master text styles</a:t>
            </a:r>
          </a:p>
        </p:txBody>
      </p:sp>
      <p:sp>
        <p:nvSpPr>
          <p:cNvPr id="3" name="Slide Number Placeholder 5"/>
          <p:cNvSpPr txBox="1">
            <a:spLocks noGrp="1"/>
          </p:cNvSpPr>
          <p:nvPr>
            <p:ph type="sldNum" sz="quarter" idx="10"/>
          </p:nvPr>
        </p:nvSpPr>
        <p:spPr>
          <a:xfrm>
            <a:off x="9291638" y="6356350"/>
            <a:ext cx="2743200" cy="365125"/>
          </a:xfrm>
        </p:spPr>
        <p:txBody>
          <a:bodyPr/>
          <a:lstStyle>
            <a:lvl1pPr>
              <a:defRPr/>
            </a:lvl1pPr>
          </a:lstStyle>
          <a:p>
            <a:pPr>
              <a:defRPr/>
            </a:pPr>
            <a:fld id="{060D8C28-BAF4-473D-AA48-64B134B3B12D}" type="slidenum">
              <a:rPr/>
              <a:pPr>
                <a:defRPr/>
              </a:pPr>
              <a:t>‹#›</a:t>
            </a:fld>
            <a:endParaRPr dirty="0"/>
          </a:p>
        </p:txBody>
      </p:sp>
    </p:spTree>
    <p:extLst>
      <p:ext uri="{BB962C8B-B14F-4D97-AF65-F5344CB8AC3E}">
        <p14:creationId xmlns:p14="http://schemas.microsoft.com/office/powerpoint/2010/main" val="1757292891"/>
      </p:ext>
    </p:extLst>
  </p:cSld>
  <p:clrMapOvr>
    <a:masterClrMapping/>
  </p:clrMapOvr>
  <p:transition spd="slow"/>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838200" y="136525"/>
            <a:ext cx="10515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txBox="1">
            <a:spLocks noGrp="1"/>
          </p:cNvSpPr>
          <p:nvPr>
            <p:ph type="body" idx="1"/>
          </p:nvPr>
        </p:nvSpPr>
        <p:spPr bwMode="auto">
          <a:xfrm>
            <a:off x="838200" y="1096963"/>
            <a:ext cx="105156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5"/>
          <p:cNvSpPr txBox="1">
            <a:spLocks noGrp="1"/>
          </p:cNvSpPr>
          <p:nvPr>
            <p:ph type="sldNum" sz="quarter" idx="4"/>
          </p:nvPr>
        </p:nvSpPr>
        <p:spPr>
          <a:xfrm>
            <a:off x="147638" y="6356350"/>
            <a:ext cx="492125" cy="365125"/>
          </a:xfrm>
          <a:prstGeom prst="rect">
            <a:avLst/>
          </a:prstGeom>
          <a:noFill/>
          <a:ln>
            <a:noFill/>
          </a:ln>
        </p:spPr>
        <p:txBody>
          <a:bodyPr vert="horz" wrap="square" lIns="91440" tIns="45720" rIns="91440" bIns="45720" anchor="ctr" anchorCtr="1" compatLnSpc="1">
            <a:noAutofit/>
          </a:bodyPr>
          <a:lstStyle>
            <a:lvl1pPr marL="0" marR="0" lvl="0" indent="0" algn="ct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fld id="{B3CF5C89-1CA2-4B38-B104-C665CC0A892F}"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20" r:id="rId5"/>
    <p:sldLayoutId id="2147483719" r:id="rId6"/>
    <p:sldLayoutId id="2147483721" r:id="rId7"/>
    <p:sldLayoutId id="2147483722" r:id="rId8"/>
    <p:sldLayoutId id="2147483723" r:id="rId9"/>
    <p:sldLayoutId id="2147483725" r:id="rId10"/>
    <p:sldLayoutId id="2147483733" r:id="rId11"/>
    <p:sldLayoutId id="2147483734" r:id="rId12"/>
    <p:sldLayoutId id="2147483739" r:id="rId13"/>
  </p:sldLayoutIdLst>
  <p:transition spd="slow"/>
  <p:txStyles>
    <p:titleStyle>
      <a:lvl1pPr algn="l" rtl="0" eaLnBrk="1" fontAlgn="base" hangingPunct="1">
        <a:spcBef>
          <a:spcPct val="0"/>
        </a:spcBef>
        <a:spcAft>
          <a:spcPct val="0"/>
        </a:spcAft>
        <a:defRPr lang="en-US" sz="3400" kern="1200">
          <a:solidFill>
            <a:srgbClr val="FFFFFF"/>
          </a:solidFill>
          <a:latin typeface="Yu Gothic UI Semibold" pitchFamily="34"/>
          <a:ea typeface="Yu Gothic UI Semibold" pitchFamily="34"/>
        </a:defRPr>
      </a:lvl1pPr>
      <a:lvl2pPr algn="l" rtl="0" eaLnBrk="1" fontAlgn="base" hangingPunct="1">
        <a:spcBef>
          <a:spcPct val="0"/>
        </a:spcBef>
        <a:spcAft>
          <a:spcPct val="0"/>
        </a:spcAft>
        <a:defRPr sz="3400">
          <a:solidFill>
            <a:srgbClr val="FFFFFF"/>
          </a:solidFill>
          <a:latin typeface="Yu Gothic UI Semibold" panose="020B0700000000000000" pitchFamily="34" charset="-128"/>
          <a:ea typeface="Yu Gothic UI Semibold" panose="020B0700000000000000" pitchFamily="34" charset="-128"/>
        </a:defRPr>
      </a:lvl2pPr>
      <a:lvl3pPr algn="l" rtl="0" eaLnBrk="1" fontAlgn="base" hangingPunct="1">
        <a:spcBef>
          <a:spcPct val="0"/>
        </a:spcBef>
        <a:spcAft>
          <a:spcPct val="0"/>
        </a:spcAft>
        <a:defRPr sz="3400">
          <a:solidFill>
            <a:srgbClr val="FFFFFF"/>
          </a:solidFill>
          <a:latin typeface="Yu Gothic UI Semibold" panose="020B0700000000000000" pitchFamily="34" charset="-128"/>
          <a:ea typeface="Yu Gothic UI Semibold" panose="020B0700000000000000" pitchFamily="34" charset="-128"/>
        </a:defRPr>
      </a:lvl3pPr>
      <a:lvl4pPr algn="l" rtl="0" eaLnBrk="1" fontAlgn="base" hangingPunct="1">
        <a:spcBef>
          <a:spcPct val="0"/>
        </a:spcBef>
        <a:spcAft>
          <a:spcPct val="0"/>
        </a:spcAft>
        <a:defRPr sz="3400">
          <a:solidFill>
            <a:srgbClr val="FFFFFF"/>
          </a:solidFill>
          <a:latin typeface="Yu Gothic UI Semibold" panose="020B0700000000000000" pitchFamily="34" charset="-128"/>
          <a:ea typeface="Yu Gothic UI Semibold" panose="020B0700000000000000" pitchFamily="34" charset="-128"/>
        </a:defRPr>
      </a:lvl4pPr>
      <a:lvl5pPr algn="l" rtl="0" eaLnBrk="1" fontAlgn="base" hangingPunct="1">
        <a:spcBef>
          <a:spcPct val="0"/>
        </a:spcBef>
        <a:spcAft>
          <a:spcPct val="0"/>
        </a:spcAft>
        <a:defRPr sz="3400">
          <a:solidFill>
            <a:srgbClr val="FFFFFF"/>
          </a:solidFill>
          <a:latin typeface="Yu Gothic UI Semibold" panose="020B0700000000000000" pitchFamily="34" charset="-128"/>
          <a:ea typeface="Yu Gothic UI Semibold" panose="020B0700000000000000" pitchFamily="34" charset="-128"/>
        </a:defRPr>
      </a:lvl5pPr>
      <a:lvl6pPr marL="457200" algn="l" rtl="0" eaLnBrk="1" fontAlgn="base" hangingPunct="1">
        <a:spcBef>
          <a:spcPct val="0"/>
        </a:spcBef>
        <a:spcAft>
          <a:spcPct val="0"/>
        </a:spcAft>
        <a:defRPr sz="3400">
          <a:solidFill>
            <a:srgbClr val="FFFFFF"/>
          </a:solidFill>
          <a:latin typeface="Yu Gothic UI Semibold" panose="020B0700000000000000" pitchFamily="34" charset="-128"/>
          <a:ea typeface="Yu Gothic UI Semibold" panose="020B0700000000000000" pitchFamily="34" charset="-128"/>
        </a:defRPr>
      </a:lvl6pPr>
      <a:lvl7pPr marL="914400" algn="l" rtl="0" eaLnBrk="1" fontAlgn="base" hangingPunct="1">
        <a:spcBef>
          <a:spcPct val="0"/>
        </a:spcBef>
        <a:spcAft>
          <a:spcPct val="0"/>
        </a:spcAft>
        <a:defRPr sz="3400">
          <a:solidFill>
            <a:srgbClr val="FFFFFF"/>
          </a:solidFill>
          <a:latin typeface="Yu Gothic UI Semibold" panose="020B0700000000000000" pitchFamily="34" charset="-128"/>
          <a:ea typeface="Yu Gothic UI Semibold" panose="020B0700000000000000" pitchFamily="34" charset="-128"/>
        </a:defRPr>
      </a:lvl7pPr>
      <a:lvl8pPr marL="1371600" algn="l" rtl="0" eaLnBrk="1" fontAlgn="base" hangingPunct="1">
        <a:spcBef>
          <a:spcPct val="0"/>
        </a:spcBef>
        <a:spcAft>
          <a:spcPct val="0"/>
        </a:spcAft>
        <a:defRPr sz="3400">
          <a:solidFill>
            <a:srgbClr val="FFFFFF"/>
          </a:solidFill>
          <a:latin typeface="Yu Gothic UI Semibold" panose="020B0700000000000000" pitchFamily="34" charset="-128"/>
          <a:ea typeface="Yu Gothic UI Semibold" panose="020B0700000000000000" pitchFamily="34" charset="-128"/>
        </a:defRPr>
      </a:lvl8pPr>
      <a:lvl9pPr marL="1828800" algn="l" rtl="0" eaLnBrk="1" fontAlgn="base" hangingPunct="1">
        <a:spcBef>
          <a:spcPct val="0"/>
        </a:spcBef>
        <a:spcAft>
          <a:spcPct val="0"/>
        </a:spcAft>
        <a:defRPr sz="3400">
          <a:solidFill>
            <a:srgbClr val="FFFFFF"/>
          </a:solidFill>
          <a:latin typeface="Yu Gothic UI Semibold" panose="020B0700000000000000" pitchFamily="34" charset="-128"/>
          <a:ea typeface="Yu Gothic UI Semibold" panose="020B0700000000000000" pitchFamily="34" charset="-128"/>
        </a:defRPr>
      </a:lvl9pPr>
    </p:titleStyle>
    <p:bodyStyle>
      <a:lvl1pPr marL="228600" indent="-228600" algn="l" rtl="0" eaLnBrk="1" fontAlgn="base" hangingPunct="1">
        <a:lnSpc>
          <a:spcPct val="90000"/>
        </a:lnSpc>
        <a:spcBef>
          <a:spcPts val="1000"/>
        </a:spcBef>
        <a:spcAft>
          <a:spcPct val="0"/>
        </a:spcAft>
        <a:buSzPct val="100000"/>
        <a:buFont typeface="Arial" panose="020B0604020202020204" pitchFamily="34" charset="0"/>
        <a:buChar char="•"/>
        <a:defRPr lang="en-US" sz="2800" kern="1200">
          <a:solidFill>
            <a:srgbClr val="000000"/>
          </a:solidFill>
          <a:latin typeface="Calibri"/>
        </a:defRPr>
      </a:lvl1pPr>
      <a:lvl2pPr marL="685800" lvl="1" indent="-228600" algn="l" rtl="0" eaLnBrk="1" fontAlgn="base" hangingPunct="1">
        <a:lnSpc>
          <a:spcPct val="90000"/>
        </a:lnSpc>
        <a:spcBef>
          <a:spcPts val="500"/>
        </a:spcBef>
        <a:spcAft>
          <a:spcPct val="0"/>
        </a:spcAft>
        <a:buSzPct val="100000"/>
        <a:buFont typeface="Arial" panose="020B0604020202020204" pitchFamily="34" charset="0"/>
        <a:buChar char="•"/>
        <a:defRPr lang="en-US" sz="2400" kern="1200">
          <a:solidFill>
            <a:srgbClr val="000000"/>
          </a:solidFill>
          <a:latin typeface="Calibri"/>
        </a:defRPr>
      </a:lvl2pPr>
      <a:lvl3pPr marL="1143000" lvl="2" indent="-228600" algn="l" rtl="0" eaLnBrk="1" fontAlgn="base" hangingPunct="1">
        <a:lnSpc>
          <a:spcPct val="90000"/>
        </a:lnSpc>
        <a:spcBef>
          <a:spcPts val="500"/>
        </a:spcBef>
        <a:spcAft>
          <a:spcPct val="0"/>
        </a:spcAft>
        <a:buSzPct val="100000"/>
        <a:buFont typeface="Arial" panose="020B0604020202020204" pitchFamily="34" charset="0"/>
        <a:buChar char="•"/>
        <a:defRPr lang="en-US" sz="2000" kern="1200">
          <a:solidFill>
            <a:srgbClr val="000000"/>
          </a:solidFill>
          <a:latin typeface="Calibri"/>
        </a:defRPr>
      </a:lvl3pPr>
      <a:lvl4pPr marL="1600200" lvl="3" indent="-228600" algn="l" rtl="0" eaLnBrk="1" fontAlgn="base" hangingPunct="1">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4pPr>
      <a:lvl5pPr marL="2057400" lvl="4" indent="-228600" algn="l" rtl="0" eaLnBrk="1" fontAlgn="base" hangingPunct="1">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01675" y="0"/>
            <a:ext cx="10652125" cy="960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1675" y="1508125"/>
            <a:ext cx="10788650" cy="46688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1026" y="6504466"/>
            <a:ext cx="594296" cy="307777"/>
          </a:xfrm>
          <a:prstGeom prst="rect">
            <a:avLst/>
          </a:prstGeom>
          <a:noFill/>
        </p:spPr>
        <p:txBody>
          <a:bodyPr wrap="square" rtlCol="0">
            <a:spAutoFit/>
          </a:bodyPr>
          <a:lstStyle/>
          <a:p>
            <a:fld id="{4CE3A314-87DB-4872-AD32-2EBA0046D649}" type="slidenum">
              <a:rPr lang="en-US" sz="1400" smtClean="0">
                <a:latin typeface="+mj-lt"/>
              </a:rPr>
              <a:t>‹#›</a:t>
            </a:fld>
            <a:endParaRPr lang="en-US" sz="1400" dirty="0">
              <a:latin typeface="+mj-lt"/>
            </a:endParaRPr>
          </a:p>
        </p:txBody>
      </p:sp>
    </p:spTree>
    <p:extLst>
      <p:ext uri="{BB962C8B-B14F-4D97-AF65-F5344CB8AC3E}">
        <p14:creationId xmlns:p14="http://schemas.microsoft.com/office/powerpoint/2010/main" val="211031023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Lst>
  <p:hf hdr="0" ftr="0" dt="0"/>
  <p:txStyles>
    <p:titleStyle>
      <a:lvl1pPr algn="l" defTabSz="914400"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38">
          <p15:clr>
            <a:srgbClr val="F26B43"/>
          </p15:clr>
        </p15:guide>
        <p15:guide id="2" orient="horz" pos="4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 Id="rId4" Type="http://schemas.openxmlformats.org/officeDocument/2006/relationships/hyperlink" Target="https://www.cdc.gov/drugoverdose/fatal/dashboard/index.html"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2.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Info@StopAlcohol" TargetMode="External"/><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stopalcoholabuse.gov/communitiestalk/findanactivity/" TargetMode="External"/><Relationship Id="rId5" Type="http://schemas.openxmlformats.org/officeDocument/2006/relationships/hyperlink" Target="http://www.stopalcoholabuse.gov/communitiestalk/" TargetMode="External"/><Relationship Id="rId4" Type="http://schemas.openxmlformats.org/officeDocument/2006/relationships/hyperlink" Target="mailto:info@stopalcoholabuse.net"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8.png"/><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hyperlink" Target="https://store.samhsa.gov/product/overdose-prevention-and-response-toolkit-spanish-version/pep24-03-001"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www.samhsa.gov/prevention-week"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drugoverdose/fatal/dashboard/index.html"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extBox 5"/>
          <p:cNvSpPr txBox="1">
            <a:spLocks noGrp="1"/>
          </p:cNvSpPr>
          <p:nvPr>
            <p:ph type="title"/>
          </p:nvPr>
        </p:nvSpPr>
        <p:spPr>
          <a:xfrm>
            <a:off x="816927" y="698082"/>
            <a:ext cx="10515600" cy="1323439"/>
          </a:xfrm>
        </p:spPr>
        <p:txBody>
          <a:bodyPr>
            <a:spAutoFit/>
          </a:bodyPr>
          <a:lstStyle/>
          <a:p>
            <a:pPr algn="ctr" eaLnBrk="1" hangingPunct="1"/>
            <a:br>
              <a:rPr altLang="en-US" sz="4000" b="1" dirty="0">
                <a:latin typeface="Yu Gothic UI Semibold" panose="020B0700000000000000" pitchFamily="34" charset="-128"/>
                <a:ea typeface="Yu Gothic UI Semibold" panose="020B0700000000000000" pitchFamily="34" charset="-128"/>
              </a:rPr>
            </a:br>
            <a:endParaRPr altLang="en-US" sz="4000" b="1" dirty="0">
              <a:latin typeface="Yu Gothic UI Semibold" panose="020B0700000000000000" pitchFamily="34" charset="-128"/>
              <a:ea typeface="Yu Gothic UI Semibold" panose="020B0700000000000000" pitchFamily="34" charset="-128"/>
            </a:endParaRPr>
          </a:p>
        </p:txBody>
      </p:sp>
      <p:sp>
        <p:nvSpPr>
          <p:cNvPr id="7171" name="Content Placeholder 1"/>
          <p:cNvSpPr txBox="1">
            <a:spLocks noGrp="1"/>
          </p:cNvSpPr>
          <p:nvPr>
            <p:ph idx="1"/>
          </p:nvPr>
        </p:nvSpPr>
        <p:spPr>
          <a:xfrm>
            <a:off x="3349625" y="2895600"/>
            <a:ext cx="8709025" cy="2300288"/>
          </a:xfrm>
        </p:spPr>
        <p:txBody>
          <a:bodyPr/>
          <a:lstStyle/>
          <a:p>
            <a:pPr marL="0" indent="0" algn="r" eaLnBrk="1" hangingPunct="1">
              <a:buFont typeface="Arial" panose="020B0604020202020204" pitchFamily="34" charset="0"/>
              <a:buNone/>
            </a:pPr>
            <a:r>
              <a:rPr lang="en-US" altLang="en-US" sz="2000" b="1" dirty="0">
                <a:solidFill>
                  <a:srgbClr val="FFFFFF"/>
                </a:solidFill>
                <a:latin typeface="Yu Gothic Medium" panose="020B0500000000000000" pitchFamily="34" charset="-128"/>
                <a:ea typeface="Yu Gothic Medium" panose="020B0500000000000000" pitchFamily="34" charset="-128"/>
              </a:rPr>
              <a:t>Christopher M. Jones, PharmD, DrPH, MPH</a:t>
            </a:r>
            <a:endParaRPr altLang="en-US" sz="2000" b="1" dirty="0">
              <a:solidFill>
                <a:srgbClr val="FFFFFF"/>
              </a:solidFill>
              <a:latin typeface="Yu Gothic Medium" panose="020B0500000000000000" pitchFamily="34" charset="-128"/>
              <a:ea typeface="Yu Gothic Medium" panose="020B0500000000000000" pitchFamily="34" charset="-128"/>
            </a:endParaRPr>
          </a:p>
          <a:p>
            <a:pPr marL="0" indent="0" algn="r" eaLnBrk="1" hangingPunct="1">
              <a:buFont typeface="Arial" panose="020B0604020202020204" pitchFamily="34" charset="0"/>
              <a:buNone/>
            </a:pPr>
            <a:r>
              <a:rPr altLang="en-US" sz="2000" b="1" dirty="0">
                <a:solidFill>
                  <a:srgbClr val="FFFFFF"/>
                </a:solidFill>
                <a:latin typeface="Yu Gothic Medium" panose="020B0500000000000000" pitchFamily="34" charset="-128"/>
                <a:ea typeface="Yu Gothic Medium" panose="020B0500000000000000" pitchFamily="34" charset="-128"/>
              </a:rPr>
              <a:t>CAPT, US Public Health Service</a:t>
            </a:r>
          </a:p>
          <a:p>
            <a:pPr marL="0" indent="0" algn="r" eaLnBrk="1" hangingPunct="1">
              <a:buFont typeface="Arial" panose="020B0604020202020204" pitchFamily="34" charset="0"/>
              <a:buNone/>
            </a:pPr>
            <a:r>
              <a:rPr lang="en-US" altLang="en-US" sz="2000" b="1" dirty="0">
                <a:solidFill>
                  <a:srgbClr val="FFFFFF"/>
                </a:solidFill>
                <a:latin typeface="Yu Gothic Medium" panose="020B0500000000000000" pitchFamily="34" charset="-128"/>
                <a:ea typeface="Yu Gothic Medium" panose="020B0500000000000000" pitchFamily="34" charset="-128"/>
              </a:rPr>
              <a:t>Director, Center for Substance Abuse Prevention</a:t>
            </a:r>
            <a:endParaRPr altLang="en-US" sz="2000" b="1" dirty="0">
              <a:solidFill>
                <a:srgbClr val="FFFFFF"/>
              </a:solidFill>
              <a:latin typeface="Yu Gothic Medium" panose="020B0500000000000000" pitchFamily="34" charset="-128"/>
              <a:ea typeface="Yu Gothic Medium" panose="020B0500000000000000" pitchFamily="34" charset="-128"/>
            </a:endParaRPr>
          </a:p>
          <a:p>
            <a:pPr marL="0" indent="0" algn="r" eaLnBrk="1" hangingPunct="1">
              <a:buFont typeface="Arial" panose="020B0604020202020204" pitchFamily="34" charset="0"/>
              <a:buNone/>
            </a:pPr>
            <a:r>
              <a:rPr altLang="en-US" sz="2000" b="1" dirty="0">
                <a:solidFill>
                  <a:srgbClr val="FFFFFF"/>
                </a:solidFill>
                <a:latin typeface="Yu Gothic Medium" panose="020B0500000000000000" pitchFamily="34" charset="-128"/>
                <a:ea typeface="Yu Gothic Medium" panose="020B0500000000000000" pitchFamily="34" charset="-128"/>
              </a:rPr>
              <a:t>Substance Abuse and Mental Health Services Administration</a:t>
            </a:r>
          </a:p>
          <a:p>
            <a:pPr marL="0" indent="0" algn="r" eaLnBrk="1" hangingPunct="1">
              <a:buFont typeface="Arial" panose="020B0604020202020204" pitchFamily="34" charset="0"/>
              <a:buNone/>
            </a:pPr>
            <a:r>
              <a:rPr altLang="en-US" sz="2000" b="1" dirty="0">
                <a:solidFill>
                  <a:srgbClr val="FFFFFF"/>
                </a:solidFill>
                <a:latin typeface="Yu Gothic Medium" panose="020B0500000000000000" pitchFamily="34" charset="-128"/>
                <a:ea typeface="Yu Gothic Medium" panose="020B0500000000000000" pitchFamily="34" charset="-128"/>
              </a:rPr>
              <a:t>U.S. Department of Health and Human Services</a:t>
            </a:r>
          </a:p>
        </p:txBody>
      </p:sp>
      <p:sp>
        <p:nvSpPr>
          <p:cNvPr id="2" name="TextBox 1">
            <a:extLst>
              <a:ext uri="{FF2B5EF4-FFF2-40B4-BE49-F238E27FC236}">
                <a16:creationId xmlns:a16="http://schemas.microsoft.com/office/drawing/2014/main" id="{AB0D367E-7BC4-01EC-8C73-BC641BFCF7B7}"/>
              </a:ext>
            </a:extLst>
          </p:cNvPr>
          <p:cNvSpPr txBox="1"/>
          <p:nvPr/>
        </p:nvSpPr>
        <p:spPr>
          <a:xfrm>
            <a:off x="2634139" y="667305"/>
            <a:ext cx="9342272" cy="1446550"/>
          </a:xfrm>
          <a:prstGeom prst="rect">
            <a:avLst/>
          </a:prstGeom>
          <a:noFill/>
        </p:spPr>
        <p:txBody>
          <a:bodyPr wrap="square" rtlCol="0">
            <a:spAutoFit/>
          </a:bodyPr>
          <a:lstStyle/>
          <a:p>
            <a:r>
              <a:rPr lang="en-US" sz="4400" b="1" dirty="0">
                <a:solidFill>
                  <a:schemeClr val="bg1"/>
                </a:solidFill>
              </a:rPr>
              <a:t>Advancing Substance Use Prevention to Meet the Moment</a:t>
            </a:r>
          </a:p>
        </p:txBody>
      </p:sp>
    </p:spTree>
    <p:extLst>
      <p:ext uri="{BB962C8B-B14F-4D97-AF65-F5344CB8AC3E}">
        <p14:creationId xmlns:p14="http://schemas.microsoft.com/office/powerpoint/2010/main" val="242737266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483DC0-EE30-4E3C-A888-3308C31E3123}"/>
              </a:ext>
            </a:extLst>
          </p:cNvPr>
          <p:cNvSpPr>
            <a:spLocks noGrp="1"/>
          </p:cNvSpPr>
          <p:nvPr>
            <p:ph type="title"/>
          </p:nvPr>
        </p:nvSpPr>
        <p:spPr>
          <a:xfrm>
            <a:off x="423341" y="65806"/>
            <a:ext cx="11672767" cy="633009"/>
          </a:xfrm>
        </p:spPr>
        <p:txBody>
          <a:bodyPr>
            <a:normAutofit/>
          </a:bodyPr>
          <a:lstStyle/>
          <a:p>
            <a:r>
              <a:rPr lang="en-US" dirty="0"/>
              <a:t>Substance Use and Mental Health are Intimately Linked</a:t>
            </a:r>
          </a:p>
        </p:txBody>
      </p:sp>
      <p:sp>
        <p:nvSpPr>
          <p:cNvPr id="7" name="TextBox 6">
            <a:extLst>
              <a:ext uri="{FF2B5EF4-FFF2-40B4-BE49-F238E27FC236}">
                <a16:creationId xmlns:a16="http://schemas.microsoft.com/office/drawing/2014/main" id="{AF213FE7-4C52-4BA7-86F0-D5AB54A0AF59}"/>
              </a:ext>
            </a:extLst>
          </p:cNvPr>
          <p:cNvSpPr txBox="1"/>
          <p:nvPr/>
        </p:nvSpPr>
        <p:spPr>
          <a:xfrm>
            <a:off x="191040" y="1022191"/>
            <a:ext cx="6323520" cy="1077026"/>
          </a:xfrm>
          <a:prstGeom prst="rect">
            <a:avLst/>
          </a:prstGeom>
          <a:noFill/>
          <a:ln w="19050">
            <a:noFill/>
          </a:ln>
        </p:spPr>
        <p:txBody>
          <a:bodyPr wrap="square" rtlCol="0">
            <a:spAutoFit/>
          </a:bodyPr>
          <a:lstStyle/>
          <a:p>
            <a:pPr algn="ctr"/>
            <a:r>
              <a:rPr lang="en-US" sz="2133" dirty="0"/>
              <a:t> Past Year or Past Month Substance Use: Among Adolescents Aged 12 to 17; by Past Year Major Depressive Episode (MDE) Status, 2022</a:t>
            </a:r>
          </a:p>
        </p:txBody>
      </p:sp>
      <p:sp>
        <p:nvSpPr>
          <p:cNvPr id="10" name="TextBox 9">
            <a:extLst>
              <a:ext uri="{FF2B5EF4-FFF2-40B4-BE49-F238E27FC236}">
                <a16:creationId xmlns:a16="http://schemas.microsoft.com/office/drawing/2014/main" id="{4098D280-CCE3-475E-95E4-F1940E2C7BD0}"/>
              </a:ext>
            </a:extLst>
          </p:cNvPr>
          <p:cNvSpPr txBox="1"/>
          <p:nvPr/>
        </p:nvSpPr>
        <p:spPr>
          <a:xfrm>
            <a:off x="6994358" y="1026836"/>
            <a:ext cx="4929303" cy="1077026"/>
          </a:xfrm>
          <a:prstGeom prst="rect">
            <a:avLst/>
          </a:prstGeom>
          <a:noFill/>
          <a:ln w="22225">
            <a:noFill/>
          </a:ln>
        </p:spPr>
        <p:txBody>
          <a:bodyPr wrap="square" rtlCol="0">
            <a:spAutoFit/>
          </a:bodyPr>
          <a:lstStyle/>
          <a:p>
            <a:pPr algn="ctr"/>
            <a:r>
              <a:rPr lang="en-US" sz="2133" dirty="0"/>
              <a:t> Past Year or Past Month Substance Use: Among Adults Aged 18 or Older; by Past Year Mental Illness Status, 2022</a:t>
            </a:r>
          </a:p>
        </p:txBody>
      </p:sp>
      <p:pic>
        <p:nvPicPr>
          <p:cNvPr id="6" name="Picture 5">
            <a:extLst>
              <a:ext uri="{FF2B5EF4-FFF2-40B4-BE49-F238E27FC236}">
                <a16:creationId xmlns:a16="http://schemas.microsoft.com/office/drawing/2014/main" id="{03AEC901-5508-43CD-26B2-BA219B16D7FC}"/>
              </a:ext>
            </a:extLst>
          </p:cNvPr>
          <p:cNvPicPr>
            <a:picLocks noChangeAspect="1"/>
          </p:cNvPicPr>
          <p:nvPr/>
        </p:nvPicPr>
        <p:blipFill>
          <a:blip r:embed="rId3"/>
          <a:stretch>
            <a:fillRect/>
          </a:stretch>
        </p:blipFill>
        <p:spPr>
          <a:xfrm>
            <a:off x="984695" y="2180171"/>
            <a:ext cx="4736211" cy="3302364"/>
          </a:xfrm>
          <a:prstGeom prst="rect">
            <a:avLst/>
          </a:prstGeom>
        </p:spPr>
      </p:pic>
      <p:pic>
        <p:nvPicPr>
          <p:cNvPr id="12" name="Picture 11">
            <a:extLst>
              <a:ext uri="{FF2B5EF4-FFF2-40B4-BE49-F238E27FC236}">
                <a16:creationId xmlns:a16="http://schemas.microsoft.com/office/drawing/2014/main" id="{9219917D-1523-B723-C6E1-EE3BE92156A8}"/>
              </a:ext>
            </a:extLst>
          </p:cNvPr>
          <p:cNvPicPr>
            <a:picLocks noChangeAspect="1"/>
          </p:cNvPicPr>
          <p:nvPr/>
        </p:nvPicPr>
        <p:blipFill>
          <a:blip r:embed="rId4"/>
          <a:stretch>
            <a:fillRect/>
          </a:stretch>
        </p:blipFill>
        <p:spPr>
          <a:xfrm>
            <a:off x="7425334" y="2130188"/>
            <a:ext cx="4067348" cy="3819641"/>
          </a:xfrm>
          <a:prstGeom prst="rect">
            <a:avLst/>
          </a:prstGeom>
        </p:spPr>
      </p:pic>
      <p:sp>
        <p:nvSpPr>
          <p:cNvPr id="13" name="TextBox 12">
            <a:extLst>
              <a:ext uri="{FF2B5EF4-FFF2-40B4-BE49-F238E27FC236}">
                <a16:creationId xmlns:a16="http://schemas.microsoft.com/office/drawing/2014/main" id="{255C7CD3-4055-59B5-0860-561CF570365F}"/>
              </a:ext>
            </a:extLst>
          </p:cNvPr>
          <p:cNvSpPr txBox="1"/>
          <p:nvPr/>
        </p:nvSpPr>
        <p:spPr>
          <a:xfrm>
            <a:off x="937471" y="6348657"/>
            <a:ext cx="9335311" cy="297646"/>
          </a:xfrm>
          <a:prstGeom prst="rect">
            <a:avLst/>
          </a:prstGeom>
          <a:noFill/>
        </p:spPr>
        <p:txBody>
          <a:bodyPr wrap="square" rtlCol="0">
            <a:spAutoFit/>
          </a:bodyPr>
          <a:lstStyle/>
          <a:p>
            <a:r>
              <a:rPr lang="en-US" sz="667" dirty="0"/>
              <a:t>Data Source: Substance Abuse and Mental Health Services Administration. (2023). Key substance use and mental health indicators in the United States: Results from the 2022 National Survey on Drug Use and Health (HHS Publication No. PEP23-07-01-006, NSDUH Series H-58). Center for Behavioral Health Statistics and Quality, Substance Abuse and Mental Health Services Administration. https://www.samhsa.gov/data/report/2022-nsduh-annual-national-report</a:t>
            </a:r>
          </a:p>
        </p:txBody>
      </p:sp>
    </p:spTree>
    <p:extLst>
      <p:ext uri="{BB962C8B-B14F-4D97-AF65-F5344CB8AC3E}">
        <p14:creationId xmlns:p14="http://schemas.microsoft.com/office/powerpoint/2010/main" val="317022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A0561-CA5E-137C-2209-FA894F96D1D1}"/>
              </a:ext>
            </a:extLst>
          </p:cNvPr>
          <p:cNvSpPr>
            <a:spLocks noGrp="1"/>
          </p:cNvSpPr>
          <p:nvPr>
            <p:ph type="ctrTitle"/>
          </p:nvPr>
        </p:nvSpPr>
        <p:spPr>
          <a:xfrm>
            <a:off x="1339851" y="1214443"/>
            <a:ext cx="9512297" cy="2387598"/>
          </a:xfrm>
        </p:spPr>
        <p:txBody>
          <a:bodyPr/>
          <a:lstStyle/>
          <a:p>
            <a:r>
              <a:rPr lang="en-US" dirty="0">
                <a:solidFill>
                  <a:schemeClr val="tx1"/>
                </a:solidFill>
              </a:rPr>
              <a:t>Holistic Approach to Substance Use &amp; Overdose </a:t>
            </a:r>
          </a:p>
        </p:txBody>
      </p:sp>
    </p:spTree>
    <p:extLst>
      <p:ext uri="{BB962C8B-B14F-4D97-AF65-F5344CB8AC3E}">
        <p14:creationId xmlns:p14="http://schemas.microsoft.com/office/powerpoint/2010/main" val="164358976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DE01CE-8DE8-4B81-A714-682B39A2F4F8}"/>
              </a:ext>
            </a:extLst>
          </p:cNvPr>
          <p:cNvSpPr>
            <a:spLocks noGrp="1"/>
          </p:cNvSpPr>
          <p:nvPr>
            <p:ph type="title"/>
          </p:nvPr>
        </p:nvSpPr>
        <p:spPr/>
        <p:txBody>
          <a:bodyPr>
            <a:normAutofit fontScale="90000"/>
          </a:bodyPr>
          <a:lstStyle/>
          <a:p>
            <a:r>
              <a:rPr lang="en-US" sz="3200" dirty="0"/>
              <a:t>Guiding Frameworks for SAMHSA's Whole Person Approach</a:t>
            </a:r>
            <a:endParaRPr lang="en-US" dirty="0"/>
          </a:p>
        </p:txBody>
      </p:sp>
      <p:pic>
        <p:nvPicPr>
          <p:cNvPr id="9" name="Picture 8">
            <a:extLst>
              <a:ext uri="{FF2B5EF4-FFF2-40B4-BE49-F238E27FC236}">
                <a16:creationId xmlns:a16="http://schemas.microsoft.com/office/drawing/2014/main" id="{0C87DBB1-C289-435A-BD19-0B088C57B769}"/>
              </a:ext>
            </a:extLst>
          </p:cNvPr>
          <p:cNvPicPr>
            <a:picLocks noChangeAspect="1"/>
          </p:cNvPicPr>
          <p:nvPr/>
        </p:nvPicPr>
        <p:blipFill>
          <a:blip r:embed="rId3"/>
          <a:stretch>
            <a:fillRect/>
          </a:stretch>
        </p:blipFill>
        <p:spPr>
          <a:xfrm>
            <a:off x="84225" y="1034449"/>
            <a:ext cx="6302164" cy="5400808"/>
          </a:xfrm>
          <a:prstGeom prst="rect">
            <a:avLst/>
          </a:prstGeom>
        </p:spPr>
      </p:pic>
      <p:pic>
        <p:nvPicPr>
          <p:cNvPr id="6" name="Picture 5">
            <a:extLst>
              <a:ext uri="{FF2B5EF4-FFF2-40B4-BE49-F238E27FC236}">
                <a16:creationId xmlns:a16="http://schemas.microsoft.com/office/drawing/2014/main" id="{AF1C3982-9954-533A-3C77-824484722B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958" y="1034449"/>
            <a:ext cx="5253917" cy="5242739"/>
          </a:xfrm>
          <a:prstGeom prst="rect">
            <a:avLst/>
          </a:prstGeom>
        </p:spPr>
      </p:pic>
    </p:spTree>
    <p:extLst>
      <p:ext uri="{BB962C8B-B14F-4D97-AF65-F5344CB8AC3E}">
        <p14:creationId xmlns:p14="http://schemas.microsoft.com/office/powerpoint/2010/main" val="1289773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A0561-CA5E-137C-2209-FA894F96D1D1}"/>
              </a:ext>
            </a:extLst>
          </p:cNvPr>
          <p:cNvSpPr>
            <a:spLocks noGrp="1"/>
          </p:cNvSpPr>
          <p:nvPr>
            <p:ph type="ctrTitle"/>
          </p:nvPr>
        </p:nvSpPr>
        <p:spPr/>
        <p:txBody>
          <a:bodyPr/>
          <a:lstStyle/>
          <a:p>
            <a:r>
              <a:rPr lang="en-US" dirty="0">
                <a:solidFill>
                  <a:schemeClr val="tx1"/>
                </a:solidFill>
              </a:rPr>
              <a:t>Putting Prevention </a:t>
            </a:r>
            <a:br>
              <a:rPr lang="en-US" dirty="0">
                <a:solidFill>
                  <a:schemeClr val="tx1"/>
                </a:solidFill>
              </a:rPr>
            </a:br>
            <a:r>
              <a:rPr lang="en-US" dirty="0">
                <a:solidFill>
                  <a:schemeClr val="tx1"/>
                </a:solidFill>
              </a:rPr>
              <a:t>Front &amp; Center</a:t>
            </a:r>
          </a:p>
        </p:txBody>
      </p:sp>
    </p:spTree>
    <p:extLst>
      <p:ext uri="{BB962C8B-B14F-4D97-AF65-F5344CB8AC3E}">
        <p14:creationId xmlns:p14="http://schemas.microsoft.com/office/powerpoint/2010/main" val="294339244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CDE6C3-1CF5-E4B2-8F7B-5A6E9BE68F52}"/>
              </a:ext>
            </a:extLst>
          </p:cNvPr>
          <p:cNvSpPr>
            <a:spLocks noGrp="1"/>
          </p:cNvSpPr>
          <p:nvPr>
            <p:ph type="title"/>
          </p:nvPr>
        </p:nvSpPr>
        <p:spPr>
          <a:xfrm>
            <a:off x="423341" y="65806"/>
            <a:ext cx="11520503" cy="633009"/>
          </a:xfrm>
        </p:spPr>
        <p:txBody>
          <a:bodyPr>
            <a:noAutofit/>
          </a:bodyPr>
          <a:lstStyle/>
          <a:p>
            <a:r>
              <a:rPr lang="en-US" sz="3733" dirty="0"/>
              <a:t>Substance Use Among Youth – Setting the Stage</a:t>
            </a:r>
          </a:p>
        </p:txBody>
      </p:sp>
      <p:graphicFrame>
        <p:nvGraphicFramePr>
          <p:cNvPr id="5" name="Chart 4">
            <a:extLst>
              <a:ext uri="{FF2B5EF4-FFF2-40B4-BE49-F238E27FC236}">
                <a16:creationId xmlns:a16="http://schemas.microsoft.com/office/drawing/2014/main" id="{E5DB3182-A488-A06B-0892-4574984850DD}"/>
              </a:ext>
            </a:extLst>
          </p:cNvPr>
          <p:cNvGraphicFramePr>
            <a:graphicFrameLocks noGrp="1"/>
          </p:cNvGraphicFramePr>
          <p:nvPr>
            <p:extLst>
              <p:ext uri="{D42A27DB-BD31-4B8C-83A1-F6EECF244321}">
                <p14:modId xmlns:p14="http://schemas.microsoft.com/office/powerpoint/2010/main" val="811935079"/>
              </p:ext>
            </p:extLst>
          </p:nvPr>
        </p:nvGraphicFramePr>
        <p:xfrm>
          <a:off x="138897" y="1413863"/>
          <a:ext cx="6183591" cy="428493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DC6879E4-4708-0331-B33B-E9E344AEBD88}"/>
              </a:ext>
            </a:extLst>
          </p:cNvPr>
          <p:cNvSpPr txBox="1"/>
          <p:nvPr/>
        </p:nvSpPr>
        <p:spPr>
          <a:xfrm>
            <a:off x="423341" y="5554823"/>
            <a:ext cx="7234239" cy="1303177"/>
          </a:xfrm>
          <a:prstGeom prst="rect">
            <a:avLst/>
          </a:prstGeom>
          <a:noFill/>
        </p:spPr>
        <p:txBody>
          <a:bodyPr wrap="square" rtlCol="0">
            <a:spAutoFit/>
          </a:bodyPr>
          <a:lstStyle/>
          <a:p>
            <a:pPr>
              <a:spcAft>
                <a:spcPts val="800"/>
              </a:spcAft>
            </a:pPr>
            <a:r>
              <a:rPr lang="en-US" sz="1467" dirty="0"/>
              <a:t>Alcohol – down 44% since 2004; down 16% since 2019</a:t>
            </a:r>
          </a:p>
          <a:p>
            <a:pPr>
              <a:spcAft>
                <a:spcPts val="800"/>
              </a:spcAft>
            </a:pPr>
            <a:r>
              <a:rPr lang="en-US" sz="1467" dirty="0"/>
              <a:t>Any illicit drug – down 26% since 2004; down 27% since 2019</a:t>
            </a:r>
          </a:p>
          <a:p>
            <a:pPr>
              <a:spcAft>
                <a:spcPts val="800"/>
              </a:spcAft>
            </a:pPr>
            <a:r>
              <a:rPr lang="en-US" sz="1467" dirty="0"/>
              <a:t>Cannabis – down 24% since 2004; down 29% since 2019</a:t>
            </a:r>
          </a:p>
          <a:p>
            <a:pPr>
              <a:spcAft>
                <a:spcPts val="800"/>
              </a:spcAft>
            </a:pPr>
            <a:r>
              <a:rPr lang="en-US" sz="1467" dirty="0"/>
              <a:t>Any illicit drug other than cannabis – down 59% since 2004; down 38% since 2019</a:t>
            </a:r>
          </a:p>
        </p:txBody>
      </p:sp>
      <p:sp>
        <p:nvSpPr>
          <p:cNvPr id="2" name="TextBox 1">
            <a:extLst>
              <a:ext uri="{FF2B5EF4-FFF2-40B4-BE49-F238E27FC236}">
                <a16:creationId xmlns:a16="http://schemas.microsoft.com/office/drawing/2014/main" id="{6AEBE19B-3E75-A5AC-C908-F66D623C45CB}"/>
              </a:ext>
            </a:extLst>
          </p:cNvPr>
          <p:cNvSpPr txBox="1"/>
          <p:nvPr/>
        </p:nvSpPr>
        <p:spPr>
          <a:xfrm>
            <a:off x="6768107" y="1132575"/>
            <a:ext cx="5281802" cy="501675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a:t>Youth substance use rates heading in right direction</a:t>
            </a:r>
          </a:p>
          <a:p>
            <a:pPr marL="285750" indent="-285750">
              <a:buFont typeface="Arial" panose="020B0604020202020204" pitchFamily="34" charset="0"/>
              <a:buChar char="•"/>
            </a:pPr>
            <a:r>
              <a:rPr lang="en-US" sz="2000" dirty="0"/>
              <a:t>Yet, overdose deaths among youth continue to go up – driven by proliferation of fake pills and toxic, unpredictable illicit drug market</a:t>
            </a:r>
          </a:p>
          <a:p>
            <a:pPr marL="742950" lvl="1" indent="-285750">
              <a:buFont typeface="Arial" panose="020B0604020202020204" pitchFamily="34" charset="0"/>
              <a:buChar char="•"/>
            </a:pPr>
            <a:r>
              <a:rPr lang="en-US" sz="2000" dirty="0"/>
              <a:t>1 in 12 deaths among 12-17 year-olds </a:t>
            </a:r>
          </a:p>
          <a:p>
            <a:pPr marL="742950" lvl="1" indent="-285750">
              <a:buFont typeface="Arial" panose="020B0604020202020204" pitchFamily="34" charset="0"/>
              <a:buChar char="•"/>
            </a:pPr>
            <a:r>
              <a:rPr lang="en-US" sz="2000" dirty="0"/>
              <a:t>1 in 5 deaths among 18-24 year-olds</a:t>
            </a:r>
          </a:p>
          <a:p>
            <a:pPr marL="285750" indent="-285750">
              <a:buFont typeface="Arial" panose="020B0604020202020204" pitchFamily="34" charset="0"/>
              <a:buChar char="•"/>
            </a:pPr>
            <a:r>
              <a:rPr lang="en-US" sz="2000" dirty="0"/>
              <a:t>Substance use and overdose challenges are intimately linked to ongoing mental health and other social challenges </a:t>
            </a:r>
          </a:p>
          <a:p>
            <a:pPr marL="285750" indent="-285750">
              <a:buFont typeface="Arial" panose="020B0604020202020204" pitchFamily="34" charset="0"/>
              <a:buChar char="•"/>
            </a:pPr>
            <a:r>
              <a:rPr lang="en-US" sz="2000" dirty="0"/>
              <a:t>Disparities in patterns of use and harms depending on </a:t>
            </a:r>
            <a:r>
              <a:rPr lang="en-US" sz="2000" dirty="0" err="1"/>
              <a:t>sociodemographics</a:t>
            </a:r>
            <a:endParaRPr lang="en-US" sz="2000" dirty="0"/>
          </a:p>
          <a:p>
            <a:pPr marL="285750" indent="-285750">
              <a:buFont typeface="Arial" panose="020B0604020202020204" pitchFamily="34" charset="0"/>
              <a:buChar char="•"/>
            </a:pPr>
            <a:r>
              <a:rPr lang="en-US" sz="2000" dirty="0"/>
              <a:t>Need a holistic approach to address range of risk and protective factors long-term while also addressing acute issues of increasing overdose risk</a:t>
            </a:r>
          </a:p>
        </p:txBody>
      </p:sp>
    </p:spTree>
    <p:extLst>
      <p:ext uri="{BB962C8B-B14F-4D97-AF65-F5344CB8AC3E}">
        <p14:creationId xmlns:p14="http://schemas.microsoft.com/office/powerpoint/2010/main" val="3891320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F0111E-6152-8A50-0044-25167F1D3EE8}"/>
              </a:ext>
            </a:extLst>
          </p:cNvPr>
          <p:cNvSpPr>
            <a:spLocks noGrp="1"/>
          </p:cNvSpPr>
          <p:nvPr>
            <p:ph type="title"/>
          </p:nvPr>
        </p:nvSpPr>
        <p:spPr>
          <a:xfrm>
            <a:off x="95075" y="65806"/>
            <a:ext cx="11985072" cy="633009"/>
          </a:xfrm>
        </p:spPr>
        <p:txBody>
          <a:bodyPr>
            <a:normAutofit/>
          </a:bodyPr>
          <a:lstStyle/>
          <a:p>
            <a:r>
              <a:rPr lang="en-US" dirty="0"/>
              <a:t>Prevention Opportunities Across the Spectrum</a:t>
            </a:r>
          </a:p>
        </p:txBody>
      </p:sp>
      <p:graphicFrame>
        <p:nvGraphicFramePr>
          <p:cNvPr id="5" name="Content Placeholder 4">
            <a:extLst>
              <a:ext uri="{FF2B5EF4-FFF2-40B4-BE49-F238E27FC236}">
                <a16:creationId xmlns:a16="http://schemas.microsoft.com/office/drawing/2014/main" id="{0070AE89-F624-A2BD-C783-967D5EA64F7D}"/>
              </a:ext>
            </a:extLst>
          </p:cNvPr>
          <p:cNvGraphicFramePr>
            <a:graphicFrameLocks noGrp="1"/>
          </p:cNvGraphicFramePr>
          <p:nvPr>
            <p:ph idx="1"/>
            <p:extLst>
              <p:ext uri="{D42A27DB-BD31-4B8C-83A1-F6EECF244321}">
                <p14:modId xmlns:p14="http://schemas.microsoft.com/office/powerpoint/2010/main" val="3714631534"/>
              </p:ext>
            </p:extLst>
          </p:nvPr>
        </p:nvGraphicFramePr>
        <p:xfrm>
          <a:off x="16776" y="1549455"/>
          <a:ext cx="6915304" cy="474330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C792190-1B51-D95D-726E-5DBCBA602FD1}"/>
              </a:ext>
            </a:extLst>
          </p:cNvPr>
          <p:cNvSpPr txBox="1"/>
          <p:nvPr/>
        </p:nvSpPr>
        <p:spPr>
          <a:xfrm>
            <a:off x="1547442" y="1022249"/>
            <a:ext cx="3884461" cy="369332"/>
          </a:xfrm>
          <a:prstGeom prst="rect">
            <a:avLst/>
          </a:prstGeom>
          <a:noFill/>
        </p:spPr>
        <p:txBody>
          <a:bodyPr wrap="none" rtlCol="0">
            <a:spAutoFit/>
          </a:bodyPr>
          <a:lstStyle/>
          <a:p>
            <a:r>
              <a:rPr lang="en-US" b="1" dirty="0"/>
              <a:t>Foundational Prevention Programming</a:t>
            </a:r>
          </a:p>
        </p:txBody>
      </p:sp>
      <p:graphicFrame>
        <p:nvGraphicFramePr>
          <p:cNvPr id="10" name="Chart 9">
            <a:extLst>
              <a:ext uri="{FF2B5EF4-FFF2-40B4-BE49-F238E27FC236}">
                <a16:creationId xmlns:a16="http://schemas.microsoft.com/office/drawing/2014/main" id="{C624D223-B6E5-3264-1720-67F887B74AAA}"/>
              </a:ext>
            </a:extLst>
          </p:cNvPr>
          <p:cNvGraphicFramePr>
            <a:graphicFrameLocks/>
          </p:cNvGraphicFramePr>
          <p:nvPr/>
        </p:nvGraphicFramePr>
        <p:xfrm>
          <a:off x="6932080" y="1392304"/>
          <a:ext cx="5263368" cy="478889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5C105FB4-2C2D-026C-E230-6CB8F20C5381}"/>
              </a:ext>
            </a:extLst>
          </p:cNvPr>
          <p:cNvSpPr txBox="1"/>
          <p:nvPr/>
        </p:nvSpPr>
        <p:spPr>
          <a:xfrm>
            <a:off x="7848280" y="1006144"/>
            <a:ext cx="2796278" cy="369332"/>
          </a:xfrm>
          <a:prstGeom prst="rect">
            <a:avLst/>
          </a:prstGeom>
          <a:noFill/>
        </p:spPr>
        <p:txBody>
          <a:bodyPr wrap="none" rtlCol="0">
            <a:spAutoFit/>
          </a:bodyPr>
          <a:lstStyle/>
          <a:p>
            <a:r>
              <a:rPr lang="en-US" b="1" dirty="0"/>
              <a:t>Acute Overdose Prevention</a:t>
            </a:r>
          </a:p>
        </p:txBody>
      </p:sp>
      <p:sp>
        <p:nvSpPr>
          <p:cNvPr id="12" name="Text Placeholder 2">
            <a:extLst>
              <a:ext uri="{FF2B5EF4-FFF2-40B4-BE49-F238E27FC236}">
                <a16:creationId xmlns:a16="http://schemas.microsoft.com/office/drawing/2014/main" id="{CC9EBA36-EFDE-0DF5-FC7F-F100B4F33B33}"/>
              </a:ext>
            </a:extLst>
          </p:cNvPr>
          <p:cNvSpPr txBox="1">
            <a:spLocks/>
          </p:cNvSpPr>
          <p:nvPr/>
        </p:nvSpPr>
        <p:spPr>
          <a:xfrm>
            <a:off x="244496" y="6362134"/>
            <a:ext cx="7887037" cy="43006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43" indent="-457143" defTabSz="1219050">
              <a:defRPr/>
            </a:pPr>
            <a:r>
              <a:rPr lang="en-US" sz="1067" dirty="0">
                <a:latin typeface="Calibri" panose="020F0502020204030204" pitchFamily="34" charset="0"/>
                <a:cs typeface="Arial" panose="020B0604020202020204" pitchFamily="34" charset="0"/>
              </a:rPr>
              <a:t>SOURCES: 2022 NSDUH ; </a:t>
            </a:r>
            <a:r>
              <a:rPr lang="en-US" sz="1067" dirty="0">
                <a:hlinkClick r:id="rId4">
                  <a:extLst>
                    <a:ext uri="{A12FA001-AC4F-418D-AE19-62706E023703}">
                      <ahyp:hlinkClr xmlns:ahyp="http://schemas.microsoft.com/office/drawing/2018/hyperlinkcolor" val="tx"/>
                    </a:ext>
                  </a:extLst>
                </a:hlinkClick>
              </a:rPr>
              <a:t>SUDORS Dashboard: Fatal Overdose Data | Drug Overdose | CDC Injury Center</a:t>
            </a:r>
            <a:endParaRPr lang="en-US" sz="1067"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57018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7FD8A-0F15-0BA9-678D-C1ED912314AF}"/>
              </a:ext>
            </a:extLst>
          </p:cNvPr>
          <p:cNvSpPr>
            <a:spLocks noGrp="1"/>
          </p:cNvSpPr>
          <p:nvPr>
            <p:ph type="title"/>
          </p:nvPr>
        </p:nvSpPr>
        <p:spPr/>
        <p:txBody>
          <a:bodyPr>
            <a:normAutofit/>
          </a:bodyPr>
          <a:lstStyle/>
          <a:p>
            <a:r>
              <a:rPr lang="en-US" dirty="0"/>
              <a:t>Prevention Isn’t Just for Youth </a:t>
            </a:r>
          </a:p>
        </p:txBody>
      </p:sp>
      <p:sp>
        <p:nvSpPr>
          <p:cNvPr id="6" name="TextBox 5">
            <a:extLst>
              <a:ext uri="{FF2B5EF4-FFF2-40B4-BE49-F238E27FC236}">
                <a16:creationId xmlns:a16="http://schemas.microsoft.com/office/drawing/2014/main" id="{03F3881D-293B-BCDC-4EC1-546739AE692B}"/>
              </a:ext>
            </a:extLst>
          </p:cNvPr>
          <p:cNvSpPr txBox="1"/>
          <p:nvPr/>
        </p:nvSpPr>
        <p:spPr>
          <a:xfrm>
            <a:off x="2712708" y="1417191"/>
            <a:ext cx="1437381" cy="369332"/>
          </a:xfrm>
          <a:prstGeom prst="rect">
            <a:avLst/>
          </a:prstGeom>
          <a:noFill/>
        </p:spPr>
        <p:txBody>
          <a:bodyPr wrap="none" rtlCol="0">
            <a:spAutoFit/>
          </a:bodyPr>
          <a:lstStyle/>
          <a:p>
            <a:r>
              <a:rPr lang="en-US" dirty="0"/>
              <a:t>Initiation Age</a:t>
            </a:r>
          </a:p>
        </p:txBody>
      </p:sp>
      <p:pic>
        <p:nvPicPr>
          <p:cNvPr id="7" name="Content Placeholder 6" descr="A graph of cigarettes and alcohol&#10;&#10;Description automatically generated">
            <a:extLst>
              <a:ext uri="{FF2B5EF4-FFF2-40B4-BE49-F238E27FC236}">
                <a16:creationId xmlns:a16="http://schemas.microsoft.com/office/drawing/2014/main" id="{058EFEB2-5C56-79A9-5A15-A97426DAC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6" y="1978894"/>
            <a:ext cx="5734594" cy="3693268"/>
          </a:xfrm>
          <a:prstGeom prst="rect">
            <a:avLst/>
          </a:prstGeom>
        </p:spPr>
      </p:pic>
      <p:graphicFrame>
        <p:nvGraphicFramePr>
          <p:cNvPr id="2" name="Chart 1">
            <a:extLst>
              <a:ext uri="{FF2B5EF4-FFF2-40B4-BE49-F238E27FC236}">
                <a16:creationId xmlns:a16="http://schemas.microsoft.com/office/drawing/2014/main" id="{71EC1112-6259-4089-5203-F6954803FA6B}"/>
              </a:ext>
            </a:extLst>
          </p:cNvPr>
          <p:cNvGraphicFramePr>
            <a:graphicFrameLocks/>
          </p:cNvGraphicFramePr>
          <p:nvPr>
            <p:extLst>
              <p:ext uri="{D42A27DB-BD31-4B8C-83A1-F6EECF244321}">
                <p14:modId xmlns:p14="http://schemas.microsoft.com/office/powerpoint/2010/main" val="1560519412"/>
              </p:ext>
            </p:extLst>
          </p:nvPr>
        </p:nvGraphicFramePr>
        <p:xfrm>
          <a:off x="6096000" y="1417191"/>
          <a:ext cx="6096000" cy="4461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874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DB559-0858-B99A-E420-5E04C7E68D61}"/>
              </a:ext>
            </a:extLst>
          </p:cNvPr>
          <p:cNvSpPr>
            <a:spLocks noGrp="1"/>
          </p:cNvSpPr>
          <p:nvPr>
            <p:ph type="title"/>
          </p:nvPr>
        </p:nvSpPr>
        <p:spPr/>
        <p:txBody>
          <a:bodyPr>
            <a:normAutofit/>
          </a:bodyPr>
          <a:lstStyle/>
          <a:p>
            <a:r>
              <a:rPr lang="en-US" dirty="0"/>
              <a:t>The Future We Envision</a:t>
            </a:r>
          </a:p>
        </p:txBody>
      </p:sp>
      <p:sp>
        <p:nvSpPr>
          <p:cNvPr id="3" name="Content Placeholder 2">
            <a:extLst>
              <a:ext uri="{FF2B5EF4-FFF2-40B4-BE49-F238E27FC236}">
                <a16:creationId xmlns:a16="http://schemas.microsoft.com/office/drawing/2014/main" id="{10DA9B6F-1A0F-1C83-6535-EFED778F3D1F}"/>
              </a:ext>
            </a:extLst>
          </p:cNvPr>
          <p:cNvSpPr>
            <a:spLocks noGrp="1"/>
          </p:cNvSpPr>
          <p:nvPr>
            <p:ph idx="1"/>
          </p:nvPr>
        </p:nvSpPr>
        <p:spPr>
          <a:xfrm>
            <a:off x="12495" y="1191625"/>
            <a:ext cx="5508523" cy="5433222"/>
          </a:xfrm>
        </p:spPr>
        <p:txBody>
          <a:bodyPr>
            <a:noAutofit/>
          </a:bodyPr>
          <a:lstStyle/>
          <a:p>
            <a:pPr>
              <a:spcBef>
                <a:spcPts val="0"/>
              </a:spcBef>
            </a:pPr>
            <a:r>
              <a:rPr lang="en-US" sz="2400" b="1" dirty="0">
                <a:solidFill>
                  <a:srgbClr val="222222"/>
                </a:solidFill>
                <a:latin typeface="Open Sans Medium"/>
              </a:rPr>
              <a:t>CSAP’s Vision</a:t>
            </a:r>
          </a:p>
          <a:p>
            <a:pPr lvl="1">
              <a:spcBef>
                <a:spcPts val="0"/>
              </a:spcBef>
            </a:pPr>
            <a:r>
              <a:rPr lang="en-US" sz="1867" dirty="0">
                <a:latin typeface="Open Sans" panose="020B0606030504020204" pitchFamily="34" charset="0"/>
              </a:rPr>
              <a:t>A future where individuals, families, and communities are healthy and thriving.</a:t>
            </a:r>
          </a:p>
          <a:p>
            <a:pPr>
              <a:spcBef>
                <a:spcPts val="0"/>
              </a:spcBef>
            </a:pPr>
            <a:r>
              <a:rPr lang="en-US" sz="2400" b="1" dirty="0">
                <a:latin typeface="Open Sans Medium"/>
              </a:rPr>
              <a:t>CSAP’s Mission</a:t>
            </a:r>
          </a:p>
          <a:p>
            <a:pPr lvl="1">
              <a:spcBef>
                <a:spcPts val="0"/>
              </a:spcBef>
            </a:pPr>
            <a:r>
              <a:rPr lang="en-US" sz="1867" dirty="0">
                <a:latin typeface="Open Sans" panose="020B0606030504020204" pitchFamily="34" charset="0"/>
              </a:rPr>
              <a:t>Provides leadership and collaborates across sectors to advance prevention across the lifespan. </a:t>
            </a:r>
          </a:p>
          <a:p>
            <a:pPr lvl="1">
              <a:spcBef>
                <a:spcPts val="0"/>
              </a:spcBef>
            </a:pPr>
            <a:r>
              <a:rPr lang="en-US" sz="1867" dirty="0">
                <a:latin typeface="Open Sans" panose="020B0606030504020204" pitchFamily="34" charset="0"/>
              </a:rPr>
              <a:t>We aim to: </a:t>
            </a:r>
          </a:p>
          <a:p>
            <a:pPr lvl="2">
              <a:spcBef>
                <a:spcPts val="0"/>
              </a:spcBef>
            </a:pPr>
            <a:r>
              <a:rPr lang="en-US" sz="1867" dirty="0">
                <a:latin typeface="Open Sans" panose="020B0606030504020204" pitchFamily="34" charset="0"/>
              </a:rPr>
              <a:t>Prevent substance use initiation</a:t>
            </a:r>
          </a:p>
          <a:p>
            <a:pPr lvl="2">
              <a:spcBef>
                <a:spcPts val="0"/>
              </a:spcBef>
            </a:pPr>
            <a:r>
              <a:rPr lang="en-US" sz="1867" dirty="0">
                <a:latin typeface="Open Sans" panose="020B0606030504020204" pitchFamily="34" charset="0"/>
              </a:rPr>
              <a:t>Prevention progression of substance use</a:t>
            </a:r>
          </a:p>
          <a:p>
            <a:pPr lvl="2">
              <a:spcBef>
                <a:spcPts val="0"/>
              </a:spcBef>
            </a:pPr>
            <a:r>
              <a:rPr lang="en-US" sz="1867" dirty="0">
                <a:latin typeface="Open Sans" panose="020B0606030504020204" pitchFamily="34" charset="0"/>
              </a:rPr>
              <a:t>Prevent and reduce the harms associated with substance use</a:t>
            </a:r>
          </a:p>
          <a:p>
            <a:pPr>
              <a:spcBef>
                <a:spcPts val="0"/>
              </a:spcBef>
            </a:pPr>
            <a:r>
              <a:rPr lang="en-US" sz="2400" b="1" dirty="0">
                <a:latin typeface="Open Sans" panose="020B0606030504020204" pitchFamily="34" charset="0"/>
              </a:rPr>
              <a:t>How We Do It</a:t>
            </a:r>
          </a:p>
          <a:p>
            <a:pPr lvl="1">
              <a:spcBef>
                <a:spcPts val="0"/>
              </a:spcBef>
            </a:pPr>
            <a:r>
              <a:rPr lang="en-US" sz="1867" dirty="0">
                <a:latin typeface="Open Sans" panose="020B0606030504020204" pitchFamily="34" charset="0"/>
              </a:rPr>
              <a:t>Through use of data, prevention science, communication, collaboration and strategic program investments</a:t>
            </a:r>
            <a:endParaRPr lang="en-US" sz="1867" dirty="0"/>
          </a:p>
        </p:txBody>
      </p:sp>
      <p:pic>
        <p:nvPicPr>
          <p:cNvPr id="7" name="Picture 4" descr="Communities Talk to Prevent Alcohol and Other Drug Misuse">
            <a:extLst>
              <a:ext uri="{FF2B5EF4-FFF2-40B4-BE49-F238E27FC236}">
                <a16:creationId xmlns:a16="http://schemas.microsoft.com/office/drawing/2014/main" id="{E3330F81-4D44-BC16-314C-C33377D97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5157" y="5449849"/>
            <a:ext cx="4763425" cy="1328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C26ABA2-4AF1-0FBA-9BA2-3736582E7DDC}"/>
              </a:ext>
            </a:extLst>
          </p:cNvPr>
          <p:cNvPicPr>
            <a:picLocks noChangeAspect="1"/>
          </p:cNvPicPr>
          <p:nvPr/>
        </p:nvPicPr>
        <p:blipFill>
          <a:blip r:embed="rId3"/>
          <a:stretch>
            <a:fillRect/>
          </a:stretch>
        </p:blipFill>
        <p:spPr>
          <a:xfrm>
            <a:off x="5511024" y="2582039"/>
            <a:ext cx="2150779" cy="2671068"/>
          </a:xfrm>
          <a:prstGeom prst="rect">
            <a:avLst/>
          </a:prstGeom>
          <a:ln>
            <a:solidFill>
              <a:schemeClr val="tx1"/>
            </a:solidFill>
          </a:ln>
        </p:spPr>
      </p:pic>
      <p:pic>
        <p:nvPicPr>
          <p:cNvPr id="1028" name="Picture 4" descr="Substance Misuse Prevention for Young Adults">
            <a:extLst>
              <a:ext uri="{FF2B5EF4-FFF2-40B4-BE49-F238E27FC236}">
                <a16:creationId xmlns:a16="http://schemas.microsoft.com/office/drawing/2014/main" id="{BBC45861-C922-888B-8048-97D8C935F9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663" y="2498361"/>
            <a:ext cx="2038751" cy="27647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3CCEC4C-6BCE-A1C0-C719-807565050B15}"/>
              </a:ext>
            </a:extLst>
          </p:cNvPr>
          <p:cNvPicPr>
            <a:picLocks noChangeAspect="1"/>
          </p:cNvPicPr>
          <p:nvPr/>
        </p:nvPicPr>
        <p:blipFill>
          <a:blip r:embed="rId5"/>
          <a:stretch>
            <a:fillRect/>
          </a:stretch>
        </p:blipFill>
        <p:spPr>
          <a:xfrm>
            <a:off x="10076132" y="2582038"/>
            <a:ext cx="2063400" cy="2671068"/>
          </a:xfrm>
          <a:prstGeom prst="rect">
            <a:avLst/>
          </a:prstGeom>
        </p:spPr>
      </p:pic>
      <p:pic>
        <p:nvPicPr>
          <p:cNvPr id="12" name="Picture 11" descr="Logo&#10;&#10;Description automatically generated">
            <a:extLst>
              <a:ext uri="{FF2B5EF4-FFF2-40B4-BE49-F238E27FC236}">
                <a16:creationId xmlns:a16="http://schemas.microsoft.com/office/drawing/2014/main" id="{EEAF0225-9624-E2E1-34CB-55BBE1D7E841}"/>
              </a:ext>
            </a:extLst>
          </p:cNvPr>
          <p:cNvPicPr>
            <a:picLocks noChangeAspect="1"/>
          </p:cNvPicPr>
          <p:nvPr/>
        </p:nvPicPr>
        <p:blipFill>
          <a:blip r:embed="rId6"/>
          <a:stretch>
            <a:fillRect/>
          </a:stretch>
        </p:blipFill>
        <p:spPr>
          <a:xfrm>
            <a:off x="5596960" y="5627490"/>
            <a:ext cx="1758952" cy="997357"/>
          </a:xfrm>
          <a:prstGeom prst="rect">
            <a:avLst/>
          </a:prstGeom>
        </p:spPr>
      </p:pic>
      <p:pic>
        <p:nvPicPr>
          <p:cNvPr id="13" name="Picture 2" descr="FentAlert: Empowering Youth for Safer Choices - SAMHSA Fentanyl Awareness Youth Challenge">
            <a:extLst>
              <a:ext uri="{FF2B5EF4-FFF2-40B4-BE49-F238E27FC236}">
                <a16:creationId xmlns:a16="http://schemas.microsoft.com/office/drawing/2014/main" id="{D7BCCBB7-8287-C5E0-C0C0-C8CA517088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1064" y="938698"/>
            <a:ext cx="6636304" cy="128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48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E85224-B1B1-8A47-D65B-D088404A7A1D}"/>
              </a:ext>
            </a:extLst>
          </p:cNvPr>
          <p:cNvSpPr>
            <a:spLocks noGrp="1"/>
          </p:cNvSpPr>
          <p:nvPr>
            <p:ph type="title"/>
          </p:nvPr>
        </p:nvSpPr>
        <p:spPr>
          <a:xfrm>
            <a:off x="288175" y="65806"/>
            <a:ext cx="11593484" cy="633009"/>
          </a:xfrm>
        </p:spPr>
        <p:txBody>
          <a:bodyPr>
            <a:noAutofit/>
          </a:bodyPr>
          <a:lstStyle/>
          <a:p>
            <a:r>
              <a:rPr lang="en-US" sz="3067" dirty="0"/>
              <a:t>CSAP Strategic Priorities and Guiding Principles</a:t>
            </a:r>
          </a:p>
        </p:txBody>
      </p:sp>
      <p:graphicFrame>
        <p:nvGraphicFramePr>
          <p:cNvPr id="9" name="Content Placeholder 3">
            <a:extLst>
              <a:ext uri="{FF2B5EF4-FFF2-40B4-BE49-F238E27FC236}">
                <a16:creationId xmlns:a16="http://schemas.microsoft.com/office/drawing/2014/main" id="{FE7F6264-7238-4A54-2921-218CB4C2A236}"/>
              </a:ext>
            </a:extLst>
          </p:cNvPr>
          <p:cNvGraphicFramePr>
            <a:graphicFrameLocks/>
          </p:cNvGraphicFramePr>
          <p:nvPr>
            <p:extLst>
              <p:ext uri="{D42A27DB-BD31-4B8C-83A1-F6EECF244321}">
                <p14:modId xmlns:p14="http://schemas.microsoft.com/office/powerpoint/2010/main" val="260425685"/>
              </p:ext>
            </p:extLst>
          </p:nvPr>
        </p:nvGraphicFramePr>
        <p:xfrm>
          <a:off x="332188" y="1104900"/>
          <a:ext cx="11593483"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3519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876EC0-19DE-45AF-8C6E-B1C76573616D}"/>
              </a:ext>
            </a:extLst>
          </p:cNvPr>
          <p:cNvSpPr txBox="1"/>
          <p:nvPr/>
        </p:nvSpPr>
        <p:spPr>
          <a:xfrm>
            <a:off x="66001" y="2303618"/>
            <a:ext cx="3286799" cy="4062651"/>
          </a:xfrm>
          <a:prstGeom prst="rect">
            <a:avLst/>
          </a:prstGeom>
          <a:noFill/>
        </p:spPr>
        <p:txBody>
          <a:bodyPr wrap="square" rtlCol="0">
            <a:spAutoFit/>
          </a:bodyPr>
          <a:lstStyle/>
          <a:p>
            <a:pPr marL="342882" indent="-342882" defTabSz="914377">
              <a:spcAft>
                <a:spcPts val="1200"/>
              </a:spcAft>
              <a:buClr>
                <a:srgbClr val="7030A0"/>
              </a:buClr>
              <a:buFont typeface="Wingdings" panose="05000000000000000000" pitchFamily="2" charset="2"/>
              <a:buChar char="Ø"/>
              <a:defRPr/>
            </a:pPr>
            <a:r>
              <a:rPr lang="en-US" dirty="0"/>
              <a:t>Genetic factors</a:t>
            </a:r>
          </a:p>
          <a:p>
            <a:pPr marL="342882" indent="-342882" defTabSz="914377">
              <a:spcAft>
                <a:spcPts val="1200"/>
              </a:spcAft>
              <a:buClr>
                <a:srgbClr val="7030A0"/>
              </a:buClr>
              <a:buFont typeface="Wingdings" panose="05000000000000000000" pitchFamily="2" charset="2"/>
              <a:buChar char="Ø"/>
              <a:defRPr/>
            </a:pPr>
            <a:r>
              <a:rPr lang="en-US" dirty="0"/>
              <a:t>Initiating substance use early</a:t>
            </a:r>
          </a:p>
          <a:p>
            <a:pPr marL="342882" indent="-342882" defTabSz="914377">
              <a:spcAft>
                <a:spcPts val="1200"/>
              </a:spcAft>
              <a:buClr>
                <a:srgbClr val="7030A0"/>
              </a:buClr>
              <a:buFont typeface="Wingdings" panose="05000000000000000000" pitchFamily="2" charset="2"/>
              <a:buChar char="Ø"/>
              <a:defRPr/>
            </a:pPr>
            <a:r>
              <a:rPr lang="en-US" dirty="0"/>
              <a:t>Low risk perception of use</a:t>
            </a:r>
          </a:p>
          <a:p>
            <a:pPr marL="342882" indent="-342882" defTabSz="914377">
              <a:spcAft>
                <a:spcPts val="1200"/>
              </a:spcAft>
              <a:buClr>
                <a:srgbClr val="7030A0"/>
              </a:buClr>
              <a:buFont typeface="Wingdings" panose="05000000000000000000" pitchFamily="2" charset="2"/>
              <a:buChar char="Ø"/>
              <a:defRPr/>
            </a:pPr>
            <a:r>
              <a:rPr lang="en-US" dirty="0"/>
              <a:t>Peers who use substances</a:t>
            </a:r>
          </a:p>
          <a:p>
            <a:pPr marL="342882" indent="-342882" defTabSz="914377">
              <a:spcAft>
                <a:spcPts val="1200"/>
              </a:spcAft>
              <a:buClr>
                <a:srgbClr val="7030A0"/>
              </a:buClr>
              <a:buFont typeface="Wingdings" panose="05000000000000000000" pitchFamily="2" charset="2"/>
              <a:buChar char="Ø"/>
              <a:defRPr/>
            </a:pPr>
            <a:r>
              <a:rPr lang="en-US" dirty="0"/>
              <a:t>Perception that use of substances among peers is high</a:t>
            </a:r>
          </a:p>
          <a:p>
            <a:pPr marL="342882" indent="-342882" defTabSz="914377">
              <a:spcAft>
                <a:spcPts val="1200"/>
              </a:spcAft>
              <a:buClr>
                <a:srgbClr val="7030A0"/>
              </a:buClr>
              <a:buFont typeface="Wingdings" panose="05000000000000000000" pitchFamily="2" charset="2"/>
              <a:buChar char="Ø"/>
              <a:defRPr/>
            </a:pPr>
            <a:r>
              <a:rPr lang="en-US" dirty="0"/>
              <a:t>Emotional distress or aggressiveness that starts early and is persistent</a:t>
            </a:r>
          </a:p>
          <a:p>
            <a:pPr marL="342882" indent="-342882" defTabSz="914377">
              <a:spcAft>
                <a:spcPts val="1200"/>
              </a:spcAft>
              <a:buClr>
                <a:srgbClr val="7030A0"/>
              </a:buClr>
              <a:buFont typeface="Wingdings" panose="05000000000000000000" pitchFamily="2" charset="2"/>
              <a:buChar char="Ø"/>
              <a:defRPr/>
            </a:pPr>
            <a:r>
              <a:rPr lang="en-US" dirty="0"/>
              <a:t>Mental health challenges</a:t>
            </a:r>
          </a:p>
        </p:txBody>
      </p:sp>
      <p:sp>
        <p:nvSpPr>
          <p:cNvPr id="9" name="TextBox 8">
            <a:extLst>
              <a:ext uri="{FF2B5EF4-FFF2-40B4-BE49-F238E27FC236}">
                <a16:creationId xmlns:a16="http://schemas.microsoft.com/office/drawing/2014/main" id="{C0D9DE5E-E9E2-4AD5-9DB8-191A04B782BD}"/>
              </a:ext>
            </a:extLst>
          </p:cNvPr>
          <p:cNvSpPr txBox="1"/>
          <p:nvPr/>
        </p:nvSpPr>
        <p:spPr>
          <a:xfrm>
            <a:off x="3340553" y="2295539"/>
            <a:ext cx="2540159" cy="4155753"/>
          </a:xfrm>
          <a:prstGeom prst="rect">
            <a:avLst/>
          </a:prstGeom>
          <a:noFill/>
        </p:spPr>
        <p:txBody>
          <a:bodyPr wrap="square" rtlCol="0">
            <a:spAutoFit/>
          </a:bodyPr>
          <a:lstStyle/>
          <a:p>
            <a:pPr marL="342882" indent="-342882" defTabSz="914377">
              <a:spcAft>
                <a:spcPts val="1200"/>
              </a:spcAft>
              <a:buClr>
                <a:srgbClr val="7030A0"/>
              </a:buClr>
              <a:buFont typeface="Wingdings" panose="05000000000000000000" pitchFamily="2" charset="2"/>
              <a:buChar char="Ø"/>
              <a:defRPr/>
            </a:pPr>
            <a:r>
              <a:rPr lang="en-US" dirty="0"/>
              <a:t>Substance use in the family and home</a:t>
            </a:r>
          </a:p>
          <a:p>
            <a:pPr marL="342882" indent="-342882" defTabSz="914377">
              <a:spcAft>
                <a:spcPts val="1200"/>
              </a:spcAft>
              <a:buClr>
                <a:srgbClr val="7030A0"/>
              </a:buClr>
              <a:buFont typeface="Wingdings" panose="05000000000000000000" pitchFamily="2" charset="2"/>
              <a:buChar char="Ø"/>
              <a:defRPr/>
            </a:pPr>
            <a:r>
              <a:rPr lang="en-US" dirty="0"/>
              <a:t>Parental mental health challenges</a:t>
            </a:r>
          </a:p>
          <a:p>
            <a:pPr marL="342882" indent="-342882" defTabSz="914377">
              <a:spcAft>
                <a:spcPts val="1200"/>
              </a:spcAft>
              <a:buClr>
                <a:srgbClr val="7030A0"/>
              </a:buClr>
              <a:buFont typeface="Wingdings" panose="05000000000000000000" pitchFamily="2" charset="2"/>
              <a:buChar char="Ø"/>
              <a:defRPr/>
            </a:pPr>
            <a:r>
              <a:rPr lang="en-US" dirty="0"/>
              <a:t>Family conflict, abuse, or neglect</a:t>
            </a:r>
          </a:p>
          <a:p>
            <a:pPr marL="342882" indent="-342882" defTabSz="914377">
              <a:spcAft>
                <a:spcPts val="1200"/>
              </a:spcAft>
              <a:buClr>
                <a:srgbClr val="7030A0"/>
              </a:buClr>
              <a:buFont typeface="Wingdings" panose="05000000000000000000" pitchFamily="2" charset="2"/>
              <a:buChar char="Ø"/>
              <a:defRPr/>
            </a:pPr>
            <a:r>
              <a:rPr lang="en-US" dirty="0"/>
              <a:t>Parents who favorably view or approve of substance use</a:t>
            </a:r>
          </a:p>
          <a:p>
            <a:pPr marL="342882" indent="-342882" defTabSz="914377">
              <a:spcAft>
                <a:spcPts val="1200"/>
              </a:spcAft>
              <a:buClr>
                <a:srgbClr val="7030A0"/>
              </a:buClr>
              <a:buFont typeface="Wingdings" panose="05000000000000000000" pitchFamily="2" charset="2"/>
              <a:buChar char="Ø"/>
              <a:defRPr/>
            </a:pPr>
            <a:r>
              <a:rPr lang="en-US" dirty="0"/>
              <a:t>Lack of family connectedness</a:t>
            </a:r>
          </a:p>
        </p:txBody>
      </p:sp>
      <p:sp>
        <p:nvSpPr>
          <p:cNvPr id="10" name="TextBox 9">
            <a:extLst>
              <a:ext uri="{FF2B5EF4-FFF2-40B4-BE49-F238E27FC236}">
                <a16:creationId xmlns:a16="http://schemas.microsoft.com/office/drawing/2014/main" id="{8AE0CB11-C757-4094-93D7-F1DE4269EFEA}"/>
              </a:ext>
            </a:extLst>
          </p:cNvPr>
          <p:cNvSpPr txBox="1"/>
          <p:nvPr/>
        </p:nvSpPr>
        <p:spPr>
          <a:xfrm>
            <a:off x="6198224" y="2295536"/>
            <a:ext cx="3067968" cy="4750852"/>
          </a:xfrm>
          <a:prstGeom prst="rect">
            <a:avLst/>
          </a:prstGeom>
          <a:noFill/>
        </p:spPr>
        <p:txBody>
          <a:bodyPr wrap="square" rtlCol="0">
            <a:spAutoFit/>
          </a:bodyPr>
          <a:lstStyle/>
          <a:p>
            <a:pPr marL="342882" indent="-342882" defTabSz="914377">
              <a:spcAft>
                <a:spcPts val="1200"/>
              </a:spcAft>
              <a:buClr>
                <a:srgbClr val="7030A0"/>
              </a:buClr>
              <a:buFont typeface="Wingdings" panose="05000000000000000000" pitchFamily="2" charset="2"/>
              <a:buChar char="Ø"/>
              <a:defRPr/>
            </a:pPr>
            <a:r>
              <a:rPr lang="en-US" dirty="0"/>
              <a:t>Lack of community connectedness and supports</a:t>
            </a:r>
          </a:p>
          <a:p>
            <a:pPr marL="342882" indent="-342882" defTabSz="914377">
              <a:spcAft>
                <a:spcPts val="1200"/>
              </a:spcAft>
              <a:buClr>
                <a:srgbClr val="7030A0"/>
              </a:buClr>
              <a:buFont typeface="Wingdings" panose="05000000000000000000" pitchFamily="2" charset="2"/>
              <a:buChar char="Ø"/>
              <a:defRPr/>
            </a:pPr>
            <a:r>
              <a:rPr lang="en-US" dirty="0"/>
              <a:t>Community norms favorable toward alcohol and drugs</a:t>
            </a:r>
          </a:p>
          <a:p>
            <a:pPr marL="342882" indent="-342882" defTabSz="914377">
              <a:spcAft>
                <a:spcPts val="1200"/>
              </a:spcAft>
              <a:buClr>
                <a:srgbClr val="7030A0"/>
              </a:buClr>
              <a:buFont typeface="Wingdings" panose="05000000000000000000" pitchFamily="2" charset="2"/>
              <a:buChar char="Ø"/>
              <a:defRPr/>
            </a:pPr>
            <a:r>
              <a:rPr lang="en-US" dirty="0"/>
              <a:t>Violence in schools or community</a:t>
            </a:r>
          </a:p>
          <a:p>
            <a:pPr marL="342882" indent="-342882" defTabSz="914377">
              <a:spcAft>
                <a:spcPts val="1200"/>
              </a:spcAft>
              <a:buClr>
                <a:srgbClr val="7030A0"/>
              </a:buClr>
              <a:buFont typeface="Wingdings" panose="05000000000000000000" pitchFamily="2" charset="2"/>
              <a:buChar char="Ø"/>
              <a:defRPr/>
            </a:pPr>
            <a:r>
              <a:rPr lang="en-US" dirty="0"/>
              <a:t>Availability and costs of drugs and alcohol</a:t>
            </a:r>
          </a:p>
          <a:p>
            <a:pPr marL="342882" indent="-342882" defTabSz="914377">
              <a:spcAft>
                <a:spcPts val="1200"/>
              </a:spcAft>
              <a:buClr>
                <a:srgbClr val="7030A0"/>
              </a:buClr>
              <a:buFont typeface="Wingdings" panose="05000000000000000000" pitchFamily="2" charset="2"/>
              <a:buChar char="Ø"/>
              <a:defRPr/>
            </a:pPr>
            <a:r>
              <a:rPr lang="en-US" dirty="0"/>
              <a:t>Poverty</a:t>
            </a:r>
          </a:p>
          <a:p>
            <a:pPr marL="342882" indent="-342882" defTabSz="914377">
              <a:spcAft>
                <a:spcPts val="1200"/>
              </a:spcAft>
              <a:buClr>
                <a:srgbClr val="7030A0"/>
              </a:buClr>
              <a:buFont typeface="Wingdings" panose="05000000000000000000" pitchFamily="2" charset="2"/>
              <a:buChar char="Ø"/>
              <a:defRPr/>
            </a:pPr>
            <a:endParaRPr lang="en-US" dirty="0"/>
          </a:p>
          <a:p>
            <a:pPr marL="342882" indent="-342882" defTabSz="914377">
              <a:spcAft>
                <a:spcPts val="1200"/>
              </a:spcAft>
              <a:buClr>
                <a:srgbClr val="7030A0"/>
              </a:buClr>
              <a:buFont typeface="Wingdings" panose="05000000000000000000" pitchFamily="2" charset="2"/>
              <a:buChar char="Ø"/>
              <a:defRPr/>
            </a:pPr>
            <a:endParaRPr lang="en-US" dirty="0"/>
          </a:p>
        </p:txBody>
      </p:sp>
      <p:sp>
        <p:nvSpPr>
          <p:cNvPr id="11" name="TextBox 10">
            <a:extLst>
              <a:ext uri="{FF2B5EF4-FFF2-40B4-BE49-F238E27FC236}">
                <a16:creationId xmlns:a16="http://schemas.microsoft.com/office/drawing/2014/main" id="{6F9FACE8-208C-4125-A83E-45AB26C0677E}"/>
              </a:ext>
            </a:extLst>
          </p:cNvPr>
          <p:cNvSpPr txBox="1"/>
          <p:nvPr/>
        </p:nvSpPr>
        <p:spPr>
          <a:xfrm>
            <a:off x="9220200" y="2295538"/>
            <a:ext cx="2971801" cy="4370427"/>
          </a:xfrm>
          <a:prstGeom prst="rect">
            <a:avLst/>
          </a:prstGeom>
          <a:noFill/>
        </p:spPr>
        <p:txBody>
          <a:bodyPr wrap="square" rtlCol="0">
            <a:spAutoFit/>
          </a:bodyPr>
          <a:lstStyle/>
          <a:p>
            <a:pPr marL="342882" indent="-342882" defTabSz="914377">
              <a:spcAft>
                <a:spcPts val="1200"/>
              </a:spcAft>
              <a:buClr>
                <a:srgbClr val="7030A0"/>
              </a:buClr>
              <a:buFont typeface="Wingdings" panose="05000000000000000000" pitchFamily="2" charset="2"/>
              <a:buChar char="Ø"/>
              <a:defRPr/>
            </a:pPr>
            <a:r>
              <a:rPr lang="en-US" dirty="0"/>
              <a:t>Lack of economic and educational opportunities</a:t>
            </a:r>
          </a:p>
          <a:p>
            <a:pPr marL="342882" indent="-342882" defTabSz="914377">
              <a:spcAft>
                <a:spcPts val="1200"/>
              </a:spcAft>
              <a:buClr>
                <a:srgbClr val="7030A0"/>
              </a:buClr>
              <a:buFont typeface="Wingdings" panose="05000000000000000000" pitchFamily="2" charset="2"/>
              <a:buChar char="Ø"/>
              <a:defRPr/>
            </a:pPr>
            <a:r>
              <a:rPr lang="en-US" dirty="0"/>
              <a:t>Inadequate housing</a:t>
            </a:r>
          </a:p>
          <a:p>
            <a:pPr marL="342882" indent="-342882" defTabSz="914377">
              <a:spcAft>
                <a:spcPts val="1200"/>
              </a:spcAft>
              <a:buClr>
                <a:srgbClr val="7030A0"/>
              </a:buClr>
              <a:buFont typeface="Wingdings" panose="05000000000000000000" pitchFamily="2" charset="2"/>
              <a:buChar char="Ø"/>
              <a:defRPr/>
            </a:pPr>
            <a:r>
              <a:rPr lang="en-US" dirty="0"/>
              <a:t>Disinvestment</a:t>
            </a:r>
          </a:p>
          <a:p>
            <a:pPr marL="342882" indent="-342882" defTabSz="914377">
              <a:spcAft>
                <a:spcPts val="1200"/>
              </a:spcAft>
              <a:buClr>
                <a:srgbClr val="7030A0"/>
              </a:buClr>
              <a:buFont typeface="Wingdings" panose="05000000000000000000" pitchFamily="2" charset="2"/>
              <a:buChar char="Ø"/>
              <a:defRPr/>
            </a:pPr>
            <a:r>
              <a:rPr lang="en-US" dirty="0"/>
              <a:t>Discrimination </a:t>
            </a:r>
          </a:p>
          <a:p>
            <a:pPr marL="342882" indent="-342882" defTabSz="914377">
              <a:spcAft>
                <a:spcPts val="1200"/>
              </a:spcAft>
              <a:buClr>
                <a:srgbClr val="7030A0"/>
              </a:buClr>
              <a:buFont typeface="Wingdings" panose="05000000000000000000" pitchFamily="2" charset="2"/>
              <a:buChar char="Ø"/>
              <a:defRPr/>
            </a:pPr>
            <a:r>
              <a:rPr lang="en-US" dirty="0"/>
              <a:t>Social norms</a:t>
            </a:r>
          </a:p>
          <a:p>
            <a:pPr marL="342882" indent="-342882" defTabSz="914377">
              <a:spcAft>
                <a:spcPts val="1200"/>
              </a:spcAft>
              <a:buClr>
                <a:srgbClr val="7030A0"/>
              </a:buClr>
              <a:buFont typeface="Wingdings" panose="05000000000000000000" pitchFamily="2" charset="2"/>
              <a:buChar char="Ø"/>
              <a:defRPr/>
            </a:pPr>
            <a:r>
              <a:rPr lang="en-US" dirty="0"/>
              <a:t>Laws and policy environment </a:t>
            </a:r>
          </a:p>
          <a:p>
            <a:pPr marL="342882" indent="-342882" defTabSz="914377">
              <a:spcAft>
                <a:spcPts val="1200"/>
              </a:spcAft>
              <a:buClr>
                <a:srgbClr val="7030A0"/>
              </a:buClr>
              <a:buFont typeface="Wingdings" panose="05000000000000000000" pitchFamily="2" charset="2"/>
              <a:buChar char="Ø"/>
              <a:defRPr/>
            </a:pPr>
            <a:endParaRPr lang="en-US" dirty="0"/>
          </a:p>
          <a:p>
            <a:pPr marL="342882" indent="-342882" defTabSz="914377">
              <a:spcAft>
                <a:spcPts val="1200"/>
              </a:spcAft>
              <a:buClr>
                <a:srgbClr val="7030A0"/>
              </a:buClr>
              <a:buFont typeface="Wingdings" panose="05000000000000000000" pitchFamily="2" charset="2"/>
              <a:buChar char="Ø"/>
              <a:defRPr/>
            </a:pPr>
            <a:endParaRPr lang="en-US" dirty="0"/>
          </a:p>
          <a:p>
            <a:pPr marL="342882" indent="-342882" defTabSz="914377">
              <a:spcAft>
                <a:spcPts val="1200"/>
              </a:spcAft>
              <a:buClr>
                <a:srgbClr val="7030A0"/>
              </a:buClr>
              <a:buFont typeface="Wingdings" panose="05000000000000000000" pitchFamily="2" charset="2"/>
              <a:buChar char="Ø"/>
              <a:defRPr/>
            </a:pPr>
            <a:endParaRPr lang="en-US" dirty="0"/>
          </a:p>
        </p:txBody>
      </p:sp>
      <p:sp>
        <p:nvSpPr>
          <p:cNvPr id="7" name="Title 6">
            <a:extLst>
              <a:ext uri="{FF2B5EF4-FFF2-40B4-BE49-F238E27FC236}">
                <a16:creationId xmlns:a16="http://schemas.microsoft.com/office/drawing/2014/main" id="{F611D2A6-0E04-EEAC-B8F1-1AF5D4BE5B7E}"/>
              </a:ext>
            </a:extLst>
          </p:cNvPr>
          <p:cNvSpPr>
            <a:spLocks noGrp="1"/>
          </p:cNvSpPr>
          <p:nvPr>
            <p:ph type="title"/>
          </p:nvPr>
        </p:nvSpPr>
        <p:spPr/>
        <p:txBody>
          <a:bodyPr>
            <a:normAutofit/>
          </a:bodyPr>
          <a:lstStyle/>
          <a:p>
            <a:r>
              <a:rPr lang="en-US" dirty="0"/>
              <a:t>Substance Use Risk Factors – Socioecological Model</a:t>
            </a:r>
          </a:p>
        </p:txBody>
      </p:sp>
      <p:sp>
        <p:nvSpPr>
          <p:cNvPr id="2" name="Rectangle 1">
            <a:extLst>
              <a:ext uri="{FF2B5EF4-FFF2-40B4-BE49-F238E27FC236}">
                <a16:creationId xmlns:a16="http://schemas.microsoft.com/office/drawing/2014/main" id="{6585D123-0604-85F3-0E33-38F64A1255D0}"/>
              </a:ext>
            </a:extLst>
          </p:cNvPr>
          <p:cNvSpPr/>
          <p:nvPr/>
        </p:nvSpPr>
        <p:spPr>
          <a:xfrm>
            <a:off x="501257" y="1222140"/>
            <a:ext cx="1871025"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Individual</a:t>
            </a:r>
          </a:p>
        </p:txBody>
      </p:sp>
      <p:sp>
        <p:nvSpPr>
          <p:cNvPr id="3" name="Rectangle 2">
            <a:extLst>
              <a:ext uri="{FF2B5EF4-FFF2-40B4-BE49-F238E27FC236}">
                <a16:creationId xmlns:a16="http://schemas.microsoft.com/office/drawing/2014/main" id="{02637131-127E-5963-319E-5BDCBFFF9A79}"/>
              </a:ext>
            </a:extLst>
          </p:cNvPr>
          <p:cNvSpPr/>
          <p:nvPr/>
        </p:nvSpPr>
        <p:spPr>
          <a:xfrm>
            <a:off x="3458810" y="1222142"/>
            <a:ext cx="2303644"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Relationship</a:t>
            </a:r>
          </a:p>
        </p:txBody>
      </p:sp>
      <p:sp>
        <p:nvSpPr>
          <p:cNvPr id="4" name="Rectangle 3">
            <a:extLst>
              <a:ext uri="{FF2B5EF4-FFF2-40B4-BE49-F238E27FC236}">
                <a16:creationId xmlns:a16="http://schemas.microsoft.com/office/drawing/2014/main" id="{3AB9949B-9EEC-7DB5-9FF9-48E07C11AC6D}"/>
              </a:ext>
            </a:extLst>
          </p:cNvPr>
          <p:cNvSpPr/>
          <p:nvPr/>
        </p:nvSpPr>
        <p:spPr>
          <a:xfrm>
            <a:off x="6553200" y="1222141"/>
            <a:ext cx="2167581"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Community</a:t>
            </a:r>
          </a:p>
        </p:txBody>
      </p:sp>
      <p:sp>
        <p:nvSpPr>
          <p:cNvPr id="5" name="Rectangle 4">
            <a:extLst>
              <a:ext uri="{FF2B5EF4-FFF2-40B4-BE49-F238E27FC236}">
                <a16:creationId xmlns:a16="http://schemas.microsoft.com/office/drawing/2014/main" id="{72519C33-06E2-AF05-9E9F-4E6D20DDD6C8}"/>
              </a:ext>
            </a:extLst>
          </p:cNvPr>
          <p:cNvSpPr/>
          <p:nvPr/>
        </p:nvSpPr>
        <p:spPr>
          <a:xfrm>
            <a:off x="9807309" y="1222141"/>
            <a:ext cx="1517916"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Societal</a:t>
            </a:r>
          </a:p>
        </p:txBody>
      </p:sp>
    </p:spTree>
    <p:extLst>
      <p:ext uri="{BB962C8B-B14F-4D97-AF65-F5344CB8AC3E}">
        <p14:creationId xmlns:p14="http://schemas.microsoft.com/office/powerpoint/2010/main" val="1382517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965E-D132-3C20-04FF-32E6AE411B88}"/>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A4F066B4-BD31-5B2F-64F1-B9C2296D0111}"/>
              </a:ext>
            </a:extLst>
          </p:cNvPr>
          <p:cNvSpPr>
            <a:spLocks noGrp="1"/>
          </p:cNvSpPr>
          <p:nvPr>
            <p:ph idx="1"/>
          </p:nvPr>
        </p:nvSpPr>
        <p:spPr/>
        <p:txBody>
          <a:bodyPr/>
          <a:lstStyle/>
          <a:p>
            <a:pPr>
              <a:lnSpc>
                <a:spcPct val="107000"/>
              </a:lnSpc>
              <a:spcBef>
                <a:spcPts val="0"/>
              </a:spcBef>
            </a:pPr>
            <a:r>
              <a:rPr lang="en-US" dirty="0">
                <a:effectLst/>
                <a:ea typeface="Calibri" panose="020F0502020204030204" pitchFamily="34" charset="0"/>
                <a:cs typeface="Calibri" panose="020F0502020204030204" pitchFamily="34" charset="0"/>
              </a:rPr>
              <a:t>Characterize the current landscape of substance use in the nation.</a:t>
            </a:r>
          </a:p>
          <a:p>
            <a:pPr>
              <a:lnSpc>
                <a:spcPct val="107000"/>
              </a:lnSpc>
              <a:spcBef>
                <a:spcPts val="0"/>
              </a:spcBef>
            </a:pPr>
            <a:r>
              <a:rPr lang="en-US" dirty="0">
                <a:effectLst/>
                <a:ea typeface="Calibri" panose="020F0502020204030204" pitchFamily="34" charset="0"/>
                <a:cs typeface="Calibri" panose="020F0502020204030204" pitchFamily="34" charset="0"/>
              </a:rPr>
              <a:t>Describe the importance of prevention in the context of today's drug threats and its role within the continuum of care.</a:t>
            </a:r>
          </a:p>
          <a:p>
            <a:pPr>
              <a:lnSpc>
                <a:spcPct val="107000"/>
              </a:lnSpc>
              <a:spcBef>
                <a:spcPts val="0"/>
              </a:spcBef>
            </a:pPr>
            <a:r>
              <a:rPr lang="en-US" dirty="0">
                <a:effectLst/>
                <a:ea typeface="Calibri" panose="020F0502020204030204" pitchFamily="34" charset="0"/>
                <a:cs typeface="Calibri" panose="020F0502020204030204" pitchFamily="34" charset="0"/>
              </a:rPr>
              <a:t>Examine how established and emerging prevention strategies can be utilized to address the ever-changing drug landscape. </a:t>
            </a:r>
          </a:p>
          <a:p>
            <a:pPr>
              <a:lnSpc>
                <a:spcPct val="107000"/>
              </a:lnSpc>
              <a:spcBef>
                <a:spcPts val="0"/>
              </a:spcBef>
            </a:pPr>
            <a:r>
              <a:rPr lang="en-US" dirty="0">
                <a:effectLst/>
                <a:ea typeface="Calibri" panose="020F0502020204030204" pitchFamily="34" charset="0"/>
                <a:cs typeface="Calibri" panose="020F0502020204030204" pitchFamily="34" charset="0"/>
              </a:rPr>
              <a:t>Present a rationale for a comprehensive prevention strategy. </a:t>
            </a:r>
          </a:p>
          <a:p>
            <a:endParaRPr lang="en-US" dirty="0"/>
          </a:p>
        </p:txBody>
      </p:sp>
    </p:spTree>
    <p:extLst>
      <p:ext uri="{BB962C8B-B14F-4D97-AF65-F5344CB8AC3E}">
        <p14:creationId xmlns:p14="http://schemas.microsoft.com/office/powerpoint/2010/main" val="1699712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5CC376-A749-4097-8A11-D844103C1F94}"/>
              </a:ext>
            </a:extLst>
          </p:cNvPr>
          <p:cNvSpPr>
            <a:spLocks noGrp="1"/>
          </p:cNvSpPr>
          <p:nvPr>
            <p:ph type="title"/>
          </p:nvPr>
        </p:nvSpPr>
        <p:spPr/>
        <p:txBody>
          <a:bodyPr>
            <a:normAutofit fontScale="90000"/>
          </a:bodyPr>
          <a:lstStyle/>
          <a:p>
            <a:r>
              <a:rPr lang="en-US" sz="3200" dirty="0"/>
              <a:t>Moving Upstream to Get Ahead of Substance Use Challenges</a:t>
            </a:r>
          </a:p>
        </p:txBody>
      </p:sp>
      <p:pic>
        <p:nvPicPr>
          <p:cNvPr id="3" name="Picture 2" descr="Diagram&#10;&#10;Description automatically generated">
            <a:extLst>
              <a:ext uri="{FF2B5EF4-FFF2-40B4-BE49-F238E27FC236}">
                <a16:creationId xmlns:a16="http://schemas.microsoft.com/office/drawing/2014/main" id="{EAA4BF40-7D6E-E34A-DF9E-4B736D70C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490" y="1047404"/>
            <a:ext cx="3701769" cy="4067879"/>
          </a:xfrm>
          <a:prstGeom prst="rect">
            <a:avLst/>
          </a:prstGeom>
        </p:spPr>
      </p:pic>
      <p:graphicFrame>
        <p:nvGraphicFramePr>
          <p:cNvPr id="5" name="Diagram 4">
            <a:extLst>
              <a:ext uri="{FF2B5EF4-FFF2-40B4-BE49-F238E27FC236}">
                <a16:creationId xmlns:a16="http://schemas.microsoft.com/office/drawing/2014/main" id="{4950F16C-1465-ED07-8089-EA041DEBB1BA}"/>
              </a:ext>
            </a:extLst>
          </p:cNvPr>
          <p:cNvGraphicFramePr/>
          <p:nvPr/>
        </p:nvGraphicFramePr>
        <p:xfrm>
          <a:off x="434703" y="4986724"/>
          <a:ext cx="11384235" cy="2299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123F6789-6325-564D-23FD-984F2DB79F4F}"/>
              </a:ext>
            </a:extLst>
          </p:cNvPr>
          <p:cNvSpPr/>
          <p:nvPr/>
        </p:nvSpPr>
        <p:spPr>
          <a:xfrm>
            <a:off x="4050259" y="4961111"/>
            <a:ext cx="4153124" cy="615553"/>
          </a:xfrm>
          <a:prstGeom prst="rect">
            <a:avLst/>
          </a:prstGeom>
          <a:noFill/>
        </p:spPr>
        <p:txBody>
          <a:bodyPr wrap="none" lIns="121920" tIns="60960" rIns="121920" bIns="6096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Social-Ecological Model</a:t>
            </a:r>
          </a:p>
        </p:txBody>
      </p:sp>
      <p:pic>
        <p:nvPicPr>
          <p:cNvPr id="7" name="Picture 6" descr="A picture containing graphical user interface&#10;&#10;Description automatically generated">
            <a:extLst>
              <a:ext uri="{FF2B5EF4-FFF2-40B4-BE49-F238E27FC236}">
                <a16:creationId xmlns:a16="http://schemas.microsoft.com/office/drawing/2014/main" id="{5DD52CCD-4829-50CE-7F7A-C9DAB6F74AE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147311" y="1244368"/>
            <a:ext cx="5653220" cy="3974592"/>
          </a:xfrm>
          <a:prstGeom prst="rect">
            <a:avLst/>
          </a:prstGeom>
        </p:spPr>
      </p:pic>
      <p:sp>
        <p:nvSpPr>
          <p:cNvPr id="8" name="Rectangle 7">
            <a:extLst>
              <a:ext uri="{FF2B5EF4-FFF2-40B4-BE49-F238E27FC236}">
                <a16:creationId xmlns:a16="http://schemas.microsoft.com/office/drawing/2014/main" id="{036052C4-320B-0966-D8BC-E7AEF35AF627}"/>
              </a:ext>
            </a:extLst>
          </p:cNvPr>
          <p:cNvSpPr/>
          <p:nvPr/>
        </p:nvSpPr>
        <p:spPr>
          <a:xfrm>
            <a:off x="6019047" y="752530"/>
            <a:ext cx="6031523" cy="656655"/>
          </a:xfrm>
          <a:prstGeom prst="rect">
            <a:avLst/>
          </a:prstGeom>
          <a:noFill/>
        </p:spPr>
        <p:txBody>
          <a:bodyPr wrap="none" lIns="121920" tIns="60960" rIns="121920" bIns="60960">
            <a:spAutoFit/>
          </a:bodyPr>
          <a:lstStyle/>
          <a:p>
            <a:pPr algn="ctr"/>
            <a:r>
              <a:rPr lang="en-US" sz="3467" b="1" dirty="0">
                <a:ln w="0"/>
                <a:solidFill>
                  <a:schemeClr val="tx2"/>
                </a:solidFill>
                <a:effectLst>
                  <a:outerShdw blurRad="38100" dist="25400" dir="5400000" algn="ctr" rotWithShape="0">
                    <a:srgbClr val="6E747A">
                      <a:alpha val="43000"/>
                    </a:srgbClr>
                  </a:outerShdw>
                </a:effectLst>
              </a:rPr>
              <a:t>Adverse Childhood Experiences</a:t>
            </a:r>
          </a:p>
        </p:txBody>
      </p:sp>
    </p:spTree>
    <p:extLst>
      <p:ext uri="{BB962C8B-B14F-4D97-AF65-F5344CB8AC3E}">
        <p14:creationId xmlns:p14="http://schemas.microsoft.com/office/powerpoint/2010/main" val="3239075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7DE6B-C28F-B000-6A34-F033FDC03C56}"/>
              </a:ext>
            </a:extLst>
          </p:cNvPr>
          <p:cNvSpPr>
            <a:spLocks noGrp="1"/>
          </p:cNvSpPr>
          <p:nvPr>
            <p:ph type="title"/>
          </p:nvPr>
        </p:nvSpPr>
        <p:spPr/>
        <p:txBody>
          <a:bodyPr>
            <a:normAutofit/>
          </a:bodyPr>
          <a:lstStyle/>
          <a:p>
            <a:r>
              <a:rPr lang="en-US" dirty="0"/>
              <a:t>ACEs and Risk for Substance Use</a:t>
            </a:r>
          </a:p>
        </p:txBody>
      </p:sp>
      <p:sp>
        <p:nvSpPr>
          <p:cNvPr id="5" name="TextBox 4">
            <a:extLst>
              <a:ext uri="{FF2B5EF4-FFF2-40B4-BE49-F238E27FC236}">
                <a16:creationId xmlns:a16="http://schemas.microsoft.com/office/drawing/2014/main" id="{AC5FF8F4-A8A7-7C2B-84E4-34E62499ECE7}"/>
              </a:ext>
            </a:extLst>
          </p:cNvPr>
          <p:cNvSpPr txBox="1"/>
          <p:nvPr/>
        </p:nvSpPr>
        <p:spPr>
          <a:xfrm>
            <a:off x="8915402" y="2057400"/>
            <a:ext cx="3104919" cy="3277820"/>
          </a:xfrm>
          <a:prstGeom prst="rect">
            <a:avLst/>
          </a:prstGeom>
          <a:noFill/>
        </p:spPr>
        <p:txBody>
          <a:bodyPr wrap="square" rtlCol="0">
            <a:spAutoFit/>
          </a:bodyPr>
          <a:lstStyle/>
          <a:p>
            <a:pPr defTabSz="914354">
              <a:spcAft>
                <a:spcPts val="1800"/>
              </a:spcAft>
              <a:defRPr/>
            </a:pPr>
            <a:r>
              <a:rPr lang="en-US" b="1" dirty="0">
                <a:latin typeface="Calibri" panose="020F0502020204030204"/>
              </a:rPr>
              <a:t>Research shows ACEs increase risk for:</a:t>
            </a:r>
          </a:p>
          <a:p>
            <a:pPr marL="380972" lvl="4" indent="-380972" defTabSz="914354">
              <a:spcAft>
                <a:spcPts val="1800"/>
              </a:spcAft>
              <a:buFont typeface="Arial" panose="020B0604020202020204" pitchFamily="34" charset="0"/>
              <a:buChar char="•"/>
              <a:defRPr/>
            </a:pPr>
            <a:r>
              <a:rPr lang="en-US" b="1" dirty="0">
                <a:latin typeface="Calibri" panose="020F0502020204030204"/>
              </a:rPr>
              <a:t>Rx opioid misuse, illicit opioid use, opioid use disorder, opioid injection </a:t>
            </a:r>
          </a:p>
          <a:p>
            <a:pPr marL="380972" lvl="4" indent="-380972" defTabSz="914354">
              <a:spcAft>
                <a:spcPts val="1800"/>
              </a:spcAft>
              <a:buFont typeface="Arial" panose="020B0604020202020204" pitchFamily="34" charset="0"/>
              <a:buChar char="•"/>
              <a:defRPr/>
            </a:pPr>
            <a:r>
              <a:rPr lang="en-US" b="1" dirty="0">
                <a:latin typeface="Calibri" panose="020F0502020204030204"/>
              </a:rPr>
              <a:t>Cocaine and amphetamine use and use disorder</a:t>
            </a:r>
          </a:p>
          <a:p>
            <a:pPr marL="380972" lvl="4" indent="-380972" defTabSz="914354">
              <a:spcAft>
                <a:spcPts val="1800"/>
              </a:spcAft>
              <a:buFont typeface="Arial" panose="020B0604020202020204" pitchFamily="34" charset="0"/>
              <a:buChar char="•"/>
              <a:defRPr/>
            </a:pPr>
            <a:r>
              <a:rPr lang="en-US" b="1" dirty="0">
                <a:latin typeface="Calibri" panose="020F0502020204030204"/>
              </a:rPr>
              <a:t>Earlier age of initiation of substances</a:t>
            </a:r>
          </a:p>
        </p:txBody>
      </p:sp>
      <p:graphicFrame>
        <p:nvGraphicFramePr>
          <p:cNvPr id="6" name="Chart 5">
            <a:extLst>
              <a:ext uri="{FF2B5EF4-FFF2-40B4-BE49-F238E27FC236}">
                <a16:creationId xmlns:a16="http://schemas.microsoft.com/office/drawing/2014/main" id="{D940FC5E-68AF-98E0-F5A1-6AF28DB621E1}"/>
              </a:ext>
            </a:extLst>
          </p:cNvPr>
          <p:cNvGraphicFramePr>
            <a:graphicFrameLocks/>
          </p:cNvGraphicFramePr>
          <p:nvPr/>
        </p:nvGraphicFramePr>
        <p:xfrm>
          <a:off x="123146" y="1388684"/>
          <a:ext cx="8944655" cy="490328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A2F65022-2E09-0ACC-BF66-28407C0CB0CF}"/>
              </a:ext>
            </a:extLst>
          </p:cNvPr>
          <p:cNvSpPr/>
          <p:nvPr/>
        </p:nvSpPr>
        <p:spPr>
          <a:xfrm>
            <a:off x="1752600" y="1066800"/>
            <a:ext cx="6096000" cy="400110"/>
          </a:xfrm>
          <a:prstGeom prst="rect">
            <a:avLst/>
          </a:prstGeom>
        </p:spPr>
        <p:txBody>
          <a:bodyPr>
            <a:spAutoFit/>
          </a:bodyPr>
          <a:lstStyle/>
          <a:p>
            <a:pPr algn="ctr" defTabSz="914354">
              <a:defRPr/>
            </a:pPr>
            <a:r>
              <a:rPr lang="en-US" sz="2000" b="1" dirty="0">
                <a:latin typeface="Calibri" panose="020F0502020204030204"/>
              </a:rPr>
              <a:t>Number of Categories of ACEs</a:t>
            </a:r>
          </a:p>
        </p:txBody>
      </p:sp>
      <p:sp>
        <p:nvSpPr>
          <p:cNvPr id="8" name="TextBox 7">
            <a:extLst>
              <a:ext uri="{FF2B5EF4-FFF2-40B4-BE49-F238E27FC236}">
                <a16:creationId xmlns:a16="http://schemas.microsoft.com/office/drawing/2014/main" id="{D81CA4C3-3597-5E4C-853D-0E321B41A8D6}"/>
              </a:ext>
            </a:extLst>
          </p:cNvPr>
          <p:cNvSpPr txBox="1"/>
          <p:nvPr/>
        </p:nvSpPr>
        <p:spPr>
          <a:xfrm>
            <a:off x="304800" y="6537649"/>
            <a:ext cx="12056533" cy="215444"/>
          </a:xfrm>
          <a:prstGeom prst="rect">
            <a:avLst/>
          </a:prstGeom>
          <a:noFill/>
        </p:spPr>
        <p:txBody>
          <a:bodyPr wrap="square" rtlCol="0">
            <a:spAutoFit/>
          </a:bodyPr>
          <a:lstStyle/>
          <a:p>
            <a:pPr defTabSz="914354">
              <a:defRPr/>
            </a:pPr>
            <a:r>
              <a:rPr lang="en-US" sz="800" dirty="0">
                <a:solidFill>
                  <a:prstClr val="black">
                    <a:lumMod val="50000"/>
                    <a:lumOff val="50000"/>
                  </a:prstClr>
                </a:solidFill>
                <a:cs typeface="Arial" panose="020B0604020202020204" pitchFamily="34" charset="0"/>
              </a:rPr>
              <a:t>Source: Felitti, Vincent J., et al. </a:t>
            </a:r>
            <a:r>
              <a:rPr lang="en-US" sz="800" i="1" dirty="0">
                <a:solidFill>
                  <a:prstClr val="black">
                    <a:lumMod val="50000"/>
                    <a:lumOff val="50000"/>
                  </a:prstClr>
                </a:solidFill>
                <a:cs typeface="Arial" panose="020B0604020202020204" pitchFamily="34" charset="0"/>
              </a:rPr>
              <a:t>American journal of preventive medicine</a:t>
            </a:r>
            <a:r>
              <a:rPr lang="en-US" sz="800" dirty="0">
                <a:solidFill>
                  <a:prstClr val="black">
                    <a:lumMod val="50000"/>
                    <a:lumOff val="50000"/>
                  </a:prstClr>
                </a:solidFill>
                <a:cs typeface="Arial" panose="020B0604020202020204" pitchFamily="34" charset="0"/>
              </a:rPr>
              <a:t> 14.4 (1998): 245-258.</a:t>
            </a:r>
          </a:p>
        </p:txBody>
      </p:sp>
    </p:spTree>
    <p:extLst>
      <p:ext uri="{BB962C8B-B14F-4D97-AF65-F5344CB8AC3E}">
        <p14:creationId xmlns:p14="http://schemas.microsoft.com/office/powerpoint/2010/main" val="150996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E6C9E-D0F6-B749-DE53-974D6AA18905}"/>
              </a:ext>
            </a:extLst>
          </p:cNvPr>
          <p:cNvSpPr>
            <a:spLocks noGrp="1"/>
          </p:cNvSpPr>
          <p:nvPr>
            <p:ph type="title"/>
          </p:nvPr>
        </p:nvSpPr>
        <p:spPr/>
        <p:txBody>
          <a:bodyPr>
            <a:normAutofit/>
          </a:bodyPr>
          <a:lstStyle/>
          <a:p>
            <a:r>
              <a:rPr lang="en-US" sz="3600" dirty="0">
                <a:latin typeface="Open Sans Semibold" panose="020B0706030804020204" pitchFamily="34" charset="0"/>
                <a:ea typeface="Open Sans Semibold" panose="020B0706030804020204" pitchFamily="34" charset="0"/>
                <a:cs typeface="Open Sans Semibold" panose="020B0706030804020204" pitchFamily="34" charset="0"/>
              </a:rPr>
              <a:t>ACEs and Poor Mental Health</a:t>
            </a:r>
          </a:p>
        </p:txBody>
      </p:sp>
      <p:sp>
        <p:nvSpPr>
          <p:cNvPr id="12" name="TextBox 11">
            <a:extLst>
              <a:ext uri="{FF2B5EF4-FFF2-40B4-BE49-F238E27FC236}">
                <a16:creationId xmlns:a16="http://schemas.microsoft.com/office/drawing/2014/main" id="{31F6F908-D6F4-966B-E6FF-FF9C38498024}"/>
              </a:ext>
            </a:extLst>
          </p:cNvPr>
          <p:cNvSpPr txBox="1"/>
          <p:nvPr/>
        </p:nvSpPr>
        <p:spPr>
          <a:xfrm>
            <a:off x="381000" y="6613799"/>
            <a:ext cx="12056533" cy="215444"/>
          </a:xfrm>
          <a:prstGeom prst="rect">
            <a:avLst/>
          </a:prstGeom>
          <a:noFill/>
        </p:spPr>
        <p:txBody>
          <a:bodyPr wrap="square" rtlCol="0">
            <a:spAutoFit/>
          </a:bodyPr>
          <a:lstStyle/>
          <a:p>
            <a:r>
              <a:rPr lang="en-US" sz="800" dirty="0">
                <a:cs typeface="Arial" panose="020B0604020202020204" pitchFamily="34" charset="0"/>
              </a:rPr>
              <a:t>Source: Anderson et al., MMWR, 2022</a:t>
            </a:r>
          </a:p>
        </p:txBody>
      </p:sp>
      <p:graphicFrame>
        <p:nvGraphicFramePr>
          <p:cNvPr id="5" name="Chart 4">
            <a:extLst>
              <a:ext uri="{FF2B5EF4-FFF2-40B4-BE49-F238E27FC236}">
                <a16:creationId xmlns:a16="http://schemas.microsoft.com/office/drawing/2014/main" id="{74B83A35-3F6F-5AA0-1073-5A4C03BA8750}"/>
              </a:ext>
            </a:extLst>
          </p:cNvPr>
          <p:cNvGraphicFramePr/>
          <p:nvPr/>
        </p:nvGraphicFramePr>
        <p:xfrm>
          <a:off x="533400" y="990600"/>
          <a:ext cx="10134600" cy="54089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6767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F56B-BA61-C0BA-6CF3-DE78DE48C649}"/>
              </a:ext>
            </a:extLst>
          </p:cNvPr>
          <p:cNvSpPr>
            <a:spLocks noGrp="1"/>
          </p:cNvSpPr>
          <p:nvPr>
            <p:ph type="title"/>
          </p:nvPr>
        </p:nvSpPr>
        <p:spPr/>
        <p:txBody>
          <a:bodyPr/>
          <a:lstStyle/>
          <a:p>
            <a:r>
              <a:rPr lang="en-US" dirty="0"/>
              <a:t>Social Determinants of Health and Substance Use</a:t>
            </a:r>
          </a:p>
        </p:txBody>
      </p:sp>
      <p:sp>
        <p:nvSpPr>
          <p:cNvPr id="3" name="Content Placeholder 2">
            <a:extLst>
              <a:ext uri="{FF2B5EF4-FFF2-40B4-BE49-F238E27FC236}">
                <a16:creationId xmlns:a16="http://schemas.microsoft.com/office/drawing/2014/main" id="{68DC00E6-4FA0-5625-97FD-4D129D38C40F}"/>
              </a:ext>
            </a:extLst>
          </p:cNvPr>
          <p:cNvSpPr>
            <a:spLocks noGrp="1"/>
          </p:cNvSpPr>
          <p:nvPr>
            <p:ph idx="1"/>
          </p:nvPr>
        </p:nvSpPr>
        <p:spPr>
          <a:xfrm>
            <a:off x="289932" y="1096963"/>
            <a:ext cx="11063868" cy="5080000"/>
          </a:xfrm>
        </p:spPr>
        <p:txBody>
          <a:bodyPr/>
          <a:lstStyle/>
          <a:p>
            <a:r>
              <a:rPr lang="en-US" sz="2000" dirty="0">
                <a:effectLst/>
                <a:latin typeface="+mn-lt"/>
                <a:ea typeface="Calibri" panose="020F0502020204030204" pitchFamily="34" charset="0"/>
                <a:cs typeface="Arial" panose="020B0604020202020204" pitchFamily="34" charset="0"/>
              </a:rPr>
              <a:t>SDOHs have been directly associated with an increased risk of substance use and others are associated with increased rates of stress and anxiety, which can increase the likelihood of substance use</a:t>
            </a:r>
          </a:p>
          <a:p>
            <a:endParaRPr lang="en-US" sz="2000" dirty="0">
              <a:latin typeface="+mn-lt"/>
              <a:cs typeface="Arial" panose="020B0604020202020204" pitchFamily="34" charset="0"/>
            </a:endParaRPr>
          </a:p>
        </p:txBody>
      </p:sp>
      <p:pic>
        <p:nvPicPr>
          <p:cNvPr id="5" name="Picture 4">
            <a:extLst>
              <a:ext uri="{FF2B5EF4-FFF2-40B4-BE49-F238E27FC236}">
                <a16:creationId xmlns:a16="http://schemas.microsoft.com/office/drawing/2014/main" id="{136E7E6D-618E-F7D2-CEDE-34B16A50CD0E}"/>
              </a:ext>
            </a:extLst>
          </p:cNvPr>
          <p:cNvPicPr>
            <a:picLocks noChangeAspect="1"/>
          </p:cNvPicPr>
          <p:nvPr/>
        </p:nvPicPr>
        <p:blipFill>
          <a:blip r:embed="rId2"/>
          <a:stretch>
            <a:fillRect/>
          </a:stretch>
        </p:blipFill>
        <p:spPr>
          <a:xfrm>
            <a:off x="471140" y="3022920"/>
            <a:ext cx="7393258" cy="3722753"/>
          </a:xfrm>
          <a:prstGeom prst="rect">
            <a:avLst/>
          </a:prstGeom>
        </p:spPr>
      </p:pic>
      <p:sp>
        <p:nvSpPr>
          <p:cNvPr id="7" name="TextBox 6">
            <a:extLst>
              <a:ext uri="{FF2B5EF4-FFF2-40B4-BE49-F238E27FC236}">
                <a16:creationId xmlns:a16="http://schemas.microsoft.com/office/drawing/2014/main" id="{D9501932-3F36-59BF-E0EC-F0AF62020468}"/>
              </a:ext>
            </a:extLst>
          </p:cNvPr>
          <p:cNvSpPr txBox="1"/>
          <p:nvPr/>
        </p:nvSpPr>
        <p:spPr>
          <a:xfrm>
            <a:off x="7965687" y="2732985"/>
            <a:ext cx="4122235" cy="3477875"/>
          </a:xfrm>
          <a:prstGeom prst="rect">
            <a:avLst/>
          </a:prstGeom>
          <a:noFill/>
        </p:spPr>
        <p:txBody>
          <a:bodyPr wrap="square">
            <a:spAutoFit/>
          </a:bodyPr>
          <a:lstStyle/>
          <a:p>
            <a:pPr marL="342900" indent="-342900" algn="l">
              <a:buFont typeface="Arial" panose="020B0604020202020204" pitchFamily="34" charset="0"/>
              <a:buChar char="•"/>
            </a:pPr>
            <a:r>
              <a:rPr lang="en-US" sz="2200" b="0" i="0" u="none" strike="noStrike" baseline="0" dirty="0">
                <a:latin typeface="+mn-lt"/>
              </a:rPr>
              <a:t>Greater community-level social vulnerability, violent crime, per capita income, access to health care, and access to the Internet were all associated with increased risk for drug overdose </a:t>
            </a:r>
          </a:p>
          <a:p>
            <a:pPr marL="342900" indent="-342900" algn="l">
              <a:buFont typeface="Arial" panose="020B0604020202020204" pitchFamily="34" charset="0"/>
              <a:buChar char="•"/>
            </a:pPr>
            <a:r>
              <a:rPr lang="en-US" sz="2200" dirty="0">
                <a:latin typeface="+mn-lt"/>
              </a:rPr>
              <a:t>Having a lower housing vacancy rate </a:t>
            </a:r>
            <a:r>
              <a:rPr lang="en-US" sz="2200" b="0" i="0" u="none" strike="noStrike" baseline="0" dirty="0">
                <a:latin typeface="+mn-lt"/>
              </a:rPr>
              <a:t>was associated with lower risk for drug overdose </a:t>
            </a:r>
            <a:endParaRPr lang="en-US" sz="2200" dirty="0">
              <a:latin typeface="+mn-lt"/>
            </a:endParaRPr>
          </a:p>
        </p:txBody>
      </p:sp>
      <p:pic>
        <p:nvPicPr>
          <p:cNvPr id="9" name="Picture 8">
            <a:extLst>
              <a:ext uri="{FF2B5EF4-FFF2-40B4-BE49-F238E27FC236}">
                <a16:creationId xmlns:a16="http://schemas.microsoft.com/office/drawing/2014/main" id="{2E325F2E-AF78-E4BA-3087-A6BEB8308EF3}"/>
              </a:ext>
            </a:extLst>
          </p:cNvPr>
          <p:cNvPicPr>
            <a:picLocks noChangeAspect="1"/>
          </p:cNvPicPr>
          <p:nvPr/>
        </p:nvPicPr>
        <p:blipFill>
          <a:blip r:embed="rId3"/>
          <a:stretch>
            <a:fillRect/>
          </a:stretch>
        </p:blipFill>
        <p:spPr>
          <a:xfrm>
            <a:off x="471140" y="1918009"/>
            <a:ext cx="5075681" cy="1022515"/>
          </a:xfrm>
          <a:prstGeom prst="rect">
            <a:avLst/>
          </a:prstGeom>
        </p:spPr>
      </p:pic>
    </p:spTree>
    <p:extLst>
      <p:ext uri="{BB962C8B-B14F-4D97-AF65-F5344CB8AC3E}">
        <p14:creationId xmlns:p14="http://schemas.microsoft.com/office/powerpoint/2010/main" val="361408954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A0561-CA5E-137C-2209-FA894F96D1D1}"/>
              </a:ext>
            </a:extLst>
          </p:cNvPr>
          <p:cNvSpPr>
            <a:spLocks noGrp="1"/>
          </p:cNvSpPr>
          <p:nvPr>
            <p:ph type="ctrTitle"/>
          </p:nvPr>
        </p:nvSpPr>
        <p:spPr/>
        <p:txBody>
          <a:bodyPr/>
          <a:lstStyle/>
          <a:p>
            <a:r>
              <a:rPr lang="en-US" dirty="0">
                <a:solidFill>
                  <a:schemeClr val="tx1"/>
                </a:solidFill>
              </a:rPr>
              <a:t>Prevention Policies, Programs, &amp; Practices</a:t>
            </a:r>
          </a:p>
        </p:txBody>
      </p:sp>
    </p:spTree>
    <p:extLst>
      <p:ext uri="{BB962C8B-B14F-4D97-AF65-F5344CB8AC3E}">
        <p14:creationId xmlns:p14="http://schemas.microsoft.com/office/powerpoint/2010/main" val="307718960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FBEBA4-D04D-6AB5-22AD-C7D3B9E73AC4}"/>
              </a:ext>
            </a:extLst>
          </p:cNvPr>
          <p:cNvSpPr>
            <a:spLocks noGrp="1"/>
          </p:cNvSpPr>
          <p:nvPr>
            <p:ph type="title"/>
          </p:nvPr>
        </p:nvSpPr>
        <p:spPr/>
        <p:txBody>
          <a:bodyPr>
            <a:normAutofit/>
          </a:bodyPr>
          <a:lstStyle/>
          <a:p>
            <a:r>
              <a:rPr lang="en-US" dirty="0"/>
              <a:t>Individual-Level Strategies </a:t>
            </a:r>
          </a:p>
        </p:txBody>
      </p:sp>
      <p:sp>
        <p:nvSpPr>
          <p:cNvPr id="14" name="Rectangle 13">
            <a:extLst>
              <a:ext uri="{FF2B5EF4-FFF2-40B4-BE49-F238E27FC236}">
                <a16:creationId xmlns:a16="http://schemas.microsoft.com/office/drawing/2014/main" id="{78B5E1BE-58D5-60CA-3E8F-C758497A6D25}"/>
              </a:ext>
            </a:extLst>
          </p:cNvPr>
          <p:cNvSpPr/>
          <p:nvPr/>
        </p:nvSpPr>
        <p:spPr>
          <a:xfrm>
            <a:off x="168814" y="1106659"/>
            <a:ext cx="11816861" cy="4970584"/>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lowchart: Process 15">
            <a:extLst>
              <a:ext uri="{FF2B5EF4-FFF2-40B4-BE49-F238E27FC236}">
                <a16:creationId xmlns:a16="http://schemas.microsoft.com/office/drawing/2014/main" id="{FB5C7A7C-8613-EC3B-64AC-C9D10A0A177B}"/>
              </a:ext>
            </a:extLst>
          </p:cNvPr>
          <p:cNvSpPr/>
          <p:nvPr/>
        </p:nvSpPr>
        <p:spPr>
          <a:xfrm>
            <a:off x="6096001" y="1237957"/>
            <a:ext cx="5702105" cy="4682195"/>
          </a:xfrm>
          <a:prstGeom prst="flowChartProces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t>Prevention Strategies</a:t>
            </a:r>
          </a:p>
          <a:p>
            <a:pPr marL="380990" indent="-380990">
              <a:buFont typeface="Arial" panose="020B0604020202020204" pitchFamily="34" charset="0"/>
              <a:buChar char="•"/>
            </a:pPr>
            <a:r>
              <a:rPr lang="en-US" dirty="0"/>
              <a:t>Life-skills development</a:t>
            </a:r>
          </a:p>
          <a:p>
            <a:pPr marL="380990" indent="-380990">
              <a:buFont typeface="Arial" panose="020B0604020202020204" pitchFamily="34" charset="0"/>
              <a:buChar char="•"/>
            </a:pPr>
            <a:r>
              <a:rPr lang="en-US" dirty="0"/>
              <a:t>Problem solving skills</a:t>
            </a:r>
          </a:p>
          <a:p>
            <a:pPr marL="380990" indent="-380990">
              <a:buFont typeface="Arial" panose="020B0604020202020204" pitchFamily="34" charset="0"/>
              <a:buChar char="•"/>
            </a:pPr>
            <a:r>
              <a:rPr lang="en-US" dirty="0"/>
              <a:t>Conflict resolution</a:t>
            </a:r>
          </a:p>
          <a:p>
            <a:pPr marL="380990" indent="-380990">
              <a:buFont typeface="Arial" panose="020B0604020202020204" pitchFamily="34" charset="0"/>
              <a:buChar char="•"/>
            </a:pPr>
            <a:r>
              <a:rPr lang="en-US" dirty="0"/>
              <a:t>Strengthening resiliency and self-efficacy</a:t>
            </a:r>
          </a:p>
          <a:p>
            <a:pPr marL="380990" indent="-380990">
              <a:buFont typeface="Arial" panose="020B0604020202020204" pitchFamily="34" charset="0"/>
              <a:buChar char="•"/>
            </a:pPr>
            <a:r>
              <a:rPr lang="en-US" dirty="0"/>
              <a:t>Treatment for health and behavioral health conditions</a:t>
            </a:r>
          </a:p>
          <a:p>
            <a:pPr marL="380990" indent="-380990">
              <a:buFont typeface="Arial" panose="020B0604020202020204" pitchFamily="34" charset="0"/>
              <a:buChar char="•"/>
            </a:pPr>
            <a:r>
              <a:rPr lang="en-US" dirty="0"/>
              <a:t>Empowerment opportunities</a:t>
            </a:r>
          </a:p>
          <a:p>
            <a:pPr marL="380990" indent="-380990">
              <a:buFont typeface="Arial" panose="020B0604020202020204" pitchFamily="34" charset="0"/>
              <a:buChar char="•"/>
            </a:pPr>
            <a:r>
              <a:rPr lang="en-US" dirty="0"/>
              <a:t>Exposing youth to positive adult role models</a:t>
            </a:r>
          </a:p>
          <a:p>
            <a:pPr marL="380990" indent="-380990">
              <a:buFont typeface="Arial" panose="020B0604020202020204" pitchFamily="34" charset="0"/>
              <a:buChar char="•"/>
            </a:pPr>
            <a:r>
              <a:rPr lang="en-US" dirty="0"/>
              <a:t>Raising awareness about risks associated with substance use</a:t>
            </a:r>
          </a:p>
          <a:p>
            <a:pPr marL="380990" indent="-380990" algn="ctr">
              <a:buFont typeface="Arial" panose="020B0604020202020204" pitchFamily="34" charset="0"/>
              <a:buChar char="•"/>
            </a:pPr>
            <a:endParaRPr lang="en-US" dirty="0"/>
          </a:p>
        </p:txBody>
      </p:sp>
      <p:sp>
        <p:nvSpPr>
          <p:cNvPr id="18" name="Arrow: Pentagon 17">
            <a:extLst>
              <a:ext uri="{FF2B5EF4-FFF2-40B4-BE49-F238E27FC236}">
                <a16:creationId xmlns:a16="http://schemas.microsoft.com/office/drawing/2014/main" id="{25F391D3-90C9-C194-DFC4-78A747FD34C0}"/>
              </a:ext>
            </a:extLst>
          </p:cNvPr>
          <p:cNvSpPr/>
          <p:nvPr/>
        </p:nvSpPr>
        <p:spPr>
          <a:xfrm>
            <a:off x="337625" y="1237956"/>
            <a:ext cx="5702104" cy="4682195"/>
          </a:xfrm>
          <a:prstGeom prst="homePlat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t>Risk Factors</a:t>
            </a:r>
          </a:p>
          <a:p>
            <a:pPr marL="380990" indent="-380990">
              <a:buFont typeface="Arial" panose="020B0604020202020204" pitchFamily="34" charset="0"/>
              <a:buChar char="•"/>
            </a:pPr>
            <a:r>
              <a:rPr lang="en-US" dirty="0"/>
              <a:t>Genetic factors</a:t>
            </a:r>
          </a:p>
          <a:p>
            <a:pPr marL="380990" indent="-380990">
              <a:buFont typeface="Arial" panose="020B0604020202020204" pitchFamily="34" charset="0"/>
              <a:buChar char="•"/>
            </a:pPr>
            <a:r>
              <a:rPr lang="en-US" dirty="0"/>
              <a:t>Initiating substance use early</a:t>
            </a:r>
          </a:p>
          <a:p>
            <a:pPr marL="380990" indent="-380990">
              <a:buFont typeface="Arial" panose="020B0604020202020204" pitchFamily="34" charset="0"/>
              <a:buChar char="•"/>
            </a:pPr>
            <a:r>
              <a:rPr lang="en-US" dirty="0"/>
              <a:t>Low risk perception of use</a:t>
            </a:r>
          </a:p>
          <a:p>
            <a:pPr marL="380990" indent="-380990">
              <a:buFont typeface="Arial" panose="020B0604020202020204" pitchFamily="34" charset="0"/>
              <a:buChar char="•"/>
            </a:pPr>
            <a:r>
              <a:rPr lang="en-US" dirty="0"/>
              <a:t>Peers who use substances</a:t>
            </a:r>
          </a:p>
          <a:p>
            <a:pPr marL="380990" indent="-380990">
              <a:buFont typeface="Arial" panose="020B0604020202020204" pitchFamily="34" charset="0"/>
              <a:buChar char="•"/>
            </a:pPr>
            <a:r>
              <a:rPr lang="en-US" dirty="0"/>
              <a:t>Perception that use of substances among peers is high</a:t>
            </a:r>
          </a:p>
          <a:p>
            <a:pPr marL="380990" indent="-380990">
              <a:buFont typeface="Arial" panose="020B0604020202020204" pitchFamily="34" charset="0"/>
              <a:buChar char="•"/>
            </a:pPr>
            <a:r>
              <a:rPr lang="en-US" dirty="0"/>
              <a:t>Early and persistent problem behavior</a:t>
            </a:r>
          </a:p>
          <a:p>
            <a:pPr marL="380990" indent="-380990">
              <a:buFont typeface="Arial" panose="020B0604020202020204" pitchFamily="34" charset="0"/>
              <a:buChar char="•"/>
            </a:pPr>
            <a:r>
              <a:rPr lang="en-US" dirty="0"/>
              <a:t>Mental health challenges</a:t>
            </a:r>
          </a:p>
        </p:txBody>
      </p:sp>
    </p:spTree>
    <p:extLst>
      <p:ext uri="{BB962C8B-B14F-4D97-AF65-F5344CB8AC3E}">
        <p14:creationId xmlns:p14="http://schemas.microsoft.com/office/powerpoint/2010/main" val="398174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FBEBA4-D04D-6AB5-22AD-C7D3B9E73AC4}"/>
              </a:ext>
            </a:extLst>
          </p:cNvPr>
          <p:cNvSpPr>
            <a:spLocks noGrp="1"/>
          </p:cNvSpPr>
          <p:nvPr>
            <p:ph type="title"/>
          </p:nvPr>
        </p:nvSpPr>
        <p:spPr/>
        <p:txBody>
          <a:bodyPr>
            <a:normAutofit/>
          </a:bodyPr>
          <a:lstStyle/>
          <a:p>
            <a:r>
              <a:rPr lang="en-US" dirty="0"/>
              <a:t>Relationship-Level Strategies </a:t>
            </a:r>
          </a:p>
        </p:txBody>
      </p:sp>
      <p:sp>
        <p:nvSpPr>
          <p:cNvPr id="14" name="Rectangle 13">
            <a:extLst>
              <a:ext uri="{FF2B5EF4-FFF2-40B4-BE49-F238E27FC236}">
                <a16:creationId xmlns:a16="http://schemas.microsoft.com/office/drawing/2014/main" id="{78B5E1BE-58D5-60CA-3E8F-C758497A6D25}"/>
              </a:ext>
            </a:extLst>
          </p:cNvPr>
          <p:cNvSpPr/>
          <p:nvPr/>
        </p:nvSpPr>
        <p:spPr>
          <a:xfrm>
            <a:off x="168814" y="1106659"/>
            <a:ext cx="11816861" cy="4970584"/>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lowchart: Process 15">
            <a:extLst>
              <a:ext uri="{FF2B5EF4-FFF2-40B4-BE49-F238E27FC236}">
                <a16:creationId xmlns:a16="http://schemas.microsoft.com/office/drawing/2014/main" id="{FB5C7A7C-8613-EC3B-64AC-C9D10A0A177B}"/>
              </a:ext>
            </a:extLst>
          </p:cNvPr>
          <p:cNvSpPr/>
          <p:nvPr/>
        </p:nvSpPr>
        <p:spPr>
          <a:xfrm>
            <a:off x="6096001" y="1237957"/>
            <a:ext cx="5702105" cy="4682195"/>
          </a:xfrm>
          <a:prstGeom prst="flowChartProces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t>Prevention Strategies</a:t>
            </a:r>
          </a:p>
          <a:p>
            <a:pPr marL="380990" indent="-380990">
              <a:buFont typeface="Arial" panose="020B0604020202020204" pitchFamily="34" charset="0"/>
              <a:buChar char="•"/>
            </a:pPr>
            <a:r>
              <a:rPr lang="en-US" dirty="0"/>
              <a:t>Healthy relationship skills programs</a:t>
            </a:r>
          </a:p>
          <a:p>
            <a:pPr marL="380990" indent="-380990">
              <a:buFont typeface="Arial" panose="020B0604020202020204" pitchFamily="34" charset="0"/>
              <a:buChar char="•"/>
            </a:pPr>
            <a:r>
              <a:rPr lang="en-US" dirty="0"/>
              <a:t>Creating opportunities for positive social involvement with family</a:t>
            </a:r>
          </a:p>
          <a:p>
            <a:pPr marL="380990" indent="-380990">
              <a:buFont typeface="Arial" panose="020B0604020202020204" pitchFamily="34" charset="0"/>
              <a:buChar char="•"/>
            </a:pPr>
            <a:r>
              <a:rPr lang="en-US" dirty="0"/>
              <a:t>Positive parenting skills programs</a:t>
            </a:r>
          </a:p>
          <a:p>
            <a:pPr marL="380990" indent="-380990">
              <a:buFont typeface="Arial" panose="020B0604020202020204" pitchFamily="34" charset="0"/>
              <a:buChar char="•"/>
            </a:pPr>
            <a:r>
              <a:rPr lang="en-US" dirty="0"/>
              <a:t>Strengthening parent-child relationship and communication programs</a:t>
            </a:r>
          </a:p>
          <a:p>
            <a:pPr marL="380990" indent="-380990">
              <a:buFont typeface="Arial" panose="020B0604020202020204" pitchFamily="34" charset="0"/>
              <a:buChar char="•"/>
            </a:pPr>
            <a:r>
              <a:rPr lang="en-US" dirty="0"/>
              <a:t>Addressing household challenges that contribute to stress </a:t>
            </a:r>
          </a:p>
          <a:p>
            <a:pPr marL="380990" indent="-380990">
              <a:buFont typeface="Arial" panose="020B0604020202020204" pitchFamily="34" charset="0"/>
              <a:buChar char="•"/>
            </a:pPr>
            <a:r>
              <a:rPr lang="en-US" dirty="0"/>
              <a:t>Treatment for parental/caregiver substance use, mental health challenges</a:t>
            </a:r>
          </a:p>
        </p:txBody>
      </p:sp>
      <p:sp>
        <p:nvSpPr>
          <p:cNvPr id="18" name="Arrow: Pentagon 17">
            <a:extLst>
              <a:ext uri="{FF2B5EF4-FFF2-40B4-BE49-F238E27FC236}">
                <a16:creationId xmlns:a16="http://schemas.microsoft.com/office/drawing/2014/main" id="{25F391D3-90C9-C194-DFC4-78A747FD34C0}"/>
              </a:ext>
            </a:extLst>
          </p:cNvPr>
          <p:cNvSpPr/>
          <p:nvPr/>
        </p:nvSpPr>
        <p:spPr>
          <a:xfrm>
            <a:off x="337625" y="1237956"/>
            <a:ext cx="5702104" cy="4682195"/>
          </a:xfrm>
          <a:prstGeom prst="homePlat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t>Risk Factors</a:t>
            </a:r>
          </a:p>
          <a:p>
            <a:pPr marL="380990" indent="-380990">
              <a:buFont typeface="Arial" panose="020B0604020202020204" pitchFamily="34" charset="0"/>
              <a:buChar char="•"/>
            </a:pPr>
            <a:r>
              <a:rPr lang="en-US" dirty="0"/>
              <a:t>Substance use in family or home</a:t>
            </a:r>
          </a:p>
          <a:p>
            <a:pPr marL="380990" indent="-380990">
              <a:buFont typeface="Arial" panose="020B0604020202020204" pitchFamily="34" charset="0"/>
              <a:buChar char="•"/>
            </a:pPr>
            <a:r>
              <a:rPr lang="en-US" dirty="0"/>
              <a:t>Parental mental health challenges</a:t>
            </a:r>
          </a:p>
          <a:p>
            <a:pPr marL="380990" indent="-380990">
              <a:buFont typeface="Arial" panose="020B0604020202020204" pitchFamily="34" charset="0"/>
              <a:buChar char="•"/>
            </a:pPr>
            <a:r>
              <a:rPr lang="en-US" dirty="0"/>
              <a:t>Family conflict, abuse, or neglect</a:t>
            </a:r>
          </a:p>
          <a:p>
            <a:pPr marL="380990" indent="-380990">
              <a:buFont typeface="Arial" panose="020B0604020202020204" pitchFamily="34" charset="0"/>
              <a:buChar char="•"/>
            </a:pPr>
            <a:r>
              <a:rPr lang="en-US" dirty="0"/>
              <a:t>Parents who favorably view or approve of substance use</a:t>
            </a:r>
          </a:p>
          <a:p>
            <a:pPr marL="380990" indent="-380990">
              <a:buFont typeface="Arial" panose="020B0604020202020204" pitchFamily="34" charset="0"/>
              <a:buChar char="•"/>
            </a:pPr>
            <a:r>
              <a:rPr lang="en-US" dirty="0"/>
              <a:t>Lack of family connectedness </a:t>
            </a:r>
          </a:p>
          <a:p>
            <a:pPr marL="380990" indent="-380990">
              <a:buFont typeface="Arial" panose="020B0604020202020204" pitchFamily="34" charset="0"/>
              <a:buChar char="•"/>
            </a:pPr>
            <a:endParaRPr lang="en-US" dirty="0"/>
          </a:p>
        </p:txBody>
      </p:sp>
    </p:spTree>
    <p:extLst>
      <p:ext uri="{BB962C8B-B14F-4D97-AF65-F5344CB8AC3E}">
        <p14:creationId xmlns:p14="http://schemas.microsoft.com/office/powerpoint/2010/main" val="375627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FBEBA4-D04D-6AB5-22AD-C7D3B9E73AC4}"/>
              </a:ext>
            </a:extLst>
          </p:cNvPr>
          <p:cNvSpPr>
            <a:spLocks noGrp="1"/>
          </p:cNvSpPr>
          <p:nvPr>
            <p:ph type="title"/>
          </p:nvPr>
        </p:nvSpPr>
        <p:spPr/>
        <p:txBody>
          <a:bodyPr>
            <a:normAutofit/>
          </a:bodyPr>
          <a:lstStyle/>
          <a:p>
            <a:r>
              <a:rPr lang="en-US" dirty="0"/>
              <a:t>School and Community-Level Strategies </a:t>
            </a:r>
          </a:p>
        </p:txBody>
      </p:sp>
      <p:sp>
        <p:nvSpPr>
          <p:cNvPr id="14" name="Rectangle 13">
            <a:extLst>
              <a:ext uri="{FF2B5EF4-FFF2-40B4-BE49-F238E27FC236}">
                <a16:creationId xmlns:a16="http://schemas.microsoft.com/office/drawing/2014/main" id="{78B5E1BE-58D5-60CA-3E8F-C758497A6D25}"/>
              </a:ext>
            </a:extLst>
          </p:cNvPr>
          <p:cNvSpPr/>
          <p:nvPr/>
        </p:nvSpPr>
        <p:spPr>
          <a:xfrm>
            <a:off x="168814" y="1106659"/>
            <a:ext cx="11816861" cy="4970584"/>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lowchart: Process 15">
            <a:extLst>
              <a:ext uri="{FF2B5EF4-FFF2-40B4-BE49-F238E27FC236}">
                <a16:creationId xmlns:a16="http://schemas.microsoft.com/office/drawing/2014/main" id="{FB5C7A7C-8613-EC3B-64AC-C9D10A0A177B}"/>
              </a:ext>
            </a:extLst>
          </p:cNvPr>
          <p:cNvSpPr/>
          <p:nvPr/>
        </p:nvSpPr>
        <p:spPr>
          <a:xfrm>
            <a:off x="6096001" y="1237957"/>
            <a:ext cx="5702105" cy="4682195"/>
          </a:xfrm>
          <a:prstGeom prst="flowChartProces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t>Prevention Strategies</a:t>
            </a:r>
          </a:p>
          <a:p>
            <a:pPr marL="380990" indent="-380990">
              <a:buFont typeface="Arial" panose="020B0604020202020204" pitchFamily="34" charset="0"/>
              <a:buChar char="•"/>
            </a:pPr>
            <a:r>
              <a:rPr lang="en-US" dirty="0"/>
              <a:t>Creating opportunities for positive social involvement with school and community</a:t>
            </a:r>
          </a:p>
          <a:p>
            <a:pPr marL="380990" indent="-380990">
              <a:buFont typeface="Arial" panose="020B0604020202020204" pitchFamily="34" charset="0"/>
              <a:buChar char="•"/>
            </a:pPr>
            <a:r>
              <a:rPr lang="en-US" dirty="0"/>
              <a:t>Supporting community norms about substance use risk, help-seeking behavior</a:t>
            </a:r>
          </a:p>
          <a:p>
            <a:pPr marL="380990" indent="-380990">
              <a:buFont typeface="Arial" panose="020B0604020202020204" pitchFamily="34" charset="0"/>
              <a:buChar char="•"/>
            </a:pPr>
            <a:r>
              <a:rPr lang="en-US" dirty="0"/>
              <a:t>Promoting help-seeking </a:t>
            </a:r>
          </a:p>
          <a:p>
            <a:pPr marL="380990" indent="-380990">
              <a:buFont typeface="Arial" panose="020B0604020202020204" pitchFamily="34" charset="0"/>
              <a:buChar char="•"/>
            </a:pPr>
            <a:r>
              <a:rPr lang="en-US" dirty="0"/>
              <a:t>Environmental design and built environment</a:t>
            </a:r>
          </a:p>
          <a:p>
            <a:pPr marL="380990" indent="-380990">
              <a:buFont typeface="Arial" panose="020B0604020202020204" pitchFamily="34" charset="0"/>
              <a:buChar char="•"/>
            </a:pPr>
            <a:r>
              <a:rPr lang="en-US" dirty="0"/>
              <a:t>Clinical practice and access to healthcare</a:t>
            </a:r>
          </a:p>
          <a:p>
            <a:pPr marL="380990" indent="-380990">
              <a:buFont typeface="Arial" panose="020B0604020202020204" pitchFamily="34" charset="0"/>
              <a:buChar char="•"/>
            </a:pPr>
            <a:endParaRPr lang="en-US" dirty="0"/>
          </a:p>
        </p:txBody>
      </p:sp>
      <p:sp>
        <p:nvSpPr>
          <p:cNvPr id="18" name="Arrow: Pentagon 17">
            <a:extLst>
              <a:ext uri="{FF2B5EF4-FFF2-40B4-BE49-F238E27FC236}">
                <a16:creationId xmlns:a16="http://schemas.microsoft.com/office/drawing/2014/main" id="{25F391D3-90C9-C194-DFC4-78A747FD34C0}"/>
              </a:ext>
            </a:extLst>
          </p:cNvPr>
          <p:cNvSpPr/>
          <p:nvPr/>
        </p:nvSpPr>
        <p:spPr>
          <a:xfrm>
            <a:off x="337625" y="1237956"/>
            <a:ext cx="5702104" cy="4682195"/>
          </a:xfrm>
          <a:prstGeom prst="homePlat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t>Risk Factors</a:t>
            </a:r>
          </a:p>
          <a:p>
            <a:pPr marL="380990" indent="-380990">
              <a:buFont typeface="Arial" panose="020B0604020202020204" pitchFamily="34" charset="0"/>
              <a:buChar char="•"/>
            </a:pPr>
            <a:r>
              <a:rPr lang="en-US" dirty="0"/>
              <a:t>Lack of school, community connectedness and supports</a:t>
            </a:r>
          </a:p>
          <a:p>
            <a:pPr marL="380990" indent="-380990">
              <a:buFont typeface="Arial" panose="020B0604020202020204" pitchFamily="34" charset="0"/>
              <a:buChar char="•"/>
            </a:pPr>
            <a:r>
              <a:rPr lang="en-US" dirty="0"/>
              <a:t>Community norms favorable towards alcohol and drugs</a:t>
            </a:r>
          </a:p>
          <a:p>
            <a:pPr marL="380990" indent="-380990">
              <a:buFont typeface="Arial" panose="020B0604020202020204" pitchFamily="34" charset="0"/>
              <a:buChar char="•"/>
            </a:pPr>
            <a:r>
              <a:rPr lang="en-US" dirty="0"/>
              <a:t>Violence in schools or community</a:t>
            </a:r>
          </a:p>
          <a:p>
            <a:pPr marL="380990" indent="-380990">
              <a:buFont typeface="Arial" panose="020B0604020202020204" pitchFamily="34" charset="0"/>
              <a:buChar char="•"/>
            </a:pPr>
            <a:r>
              <a:rPr lang="en-US" dirty="0"/>
              <a:t>Availability and costs of drugs and alcohol </a:t>
            </a:r>
          </a:p>
          <a:p>
            <a:pPr marL="380990" indent="-380990">
              <a:buFont typeface="Arial" panose="020B0604020202020204" pitchFamily="34" charset="0"/>
              <a:buChar char="•"/>
            </a:pPr>
            <a:r>
              <a:rPr lang="en-US" dirty="0"/>
              <a:t>Lack of commitment to school</a:t>
            </a:r>
          </a:p>
          <a:p>
            <a:pPr marL="380990" indent="-380990">
              <a:buFont typeface="Arial" panose="020B0604020202020204" pitchFamily="34" charset="0"/>
              <a:buChar char="•"/>
            </a:pPr>
            <a:r>
              <a:rPr lang="en-US" dirty="0"/>
              <a:t>Poverty</a:t>
            </a:r>
          </a:p>
          <a:p>
            <a:pPr marL="380990" indent="-380990">
              <a:buFont typeface="Arial" panose="020B0604020202020204" pitchFamily="34" charset="0"/>
              <a:buChar char="•"/>
            </a:pPr>
            <a:endParaRPr lang="en-US" dirty="0"/>
          </a:p>
        </p:txBody>
      </p:sp>
    </p:spTree>
    <p:extLst>
      <p:ext uri="{BB962C8B-B14F-4D97-AF65-F5344CB8AC3E}">
        <p14:creationId xmlns:p14="http://schemas.microsoft.com/office/powerpoint/2010/main" val="2713126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FBEBA4-D04D-6AB5-22AD-C7D3B9E73AC4}"/>
              </a:ext>
            </a:extLst>
          </p:cNvPr>
          <p:cNvSpPr>
            <a:spLocks noGrp="1"/>
          </p:cNvSpPr>
          <p:nvPr>
            <p:ph type="title"/>
          </p:nvPr>
        </p:nvSpPr>
        <p:spPr/>
        <p:txBody>
          <a:bodyPr>
            <a:normAutofit/>
          </a:bodyPr>
          <a:lstStyle/>
          <a:p>
            <a:r>
              <a:rPr lang="en-US" dirty="0"/>
              <a:t>Society-level Strategies </a:t>
            </a:r>
          </a:p>
        </p:txBody>
      </p:sp>
      <p:sp>
        <p:nvSpPr>
          <p:cNvPr id="14" name="Rectangle 13">
            <a:extLst>
              <a:ext uri="{FF2B5EF4-FFF2-40B4-BE49-F238E27FC236}">
                <a16:creationId xmlns:a16="http://schemas.microsoft.com/office/drawing/2014/main" id="{78B5E1BE-58D5-60CA-3E8F-C758497A6D25}"/>
              </a:ext>
            </a:extLst>
          </p:cNvPr>
          <p:cNvSpPr/>
          <p:nvPr/>
        </p:nvSpPr>
        <p:spPr>
          <a:xfrm>
            <a:off x="168814" y="1106659"/>
            <a:ext cx="11816861" cy="4970584"/>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lowchart: Process 15">
            <a:extLst>
              <a:ext uri="{FF2B5EF4-FFF2-40B4-BE49-F238E27FC236}">
                <a16:creationId xmlns:a16="http://schemas.microsoft.com/office/drawing/2014/main" id="{FB5C7A7C-8613-EC3B-64AC-C9D10A0A177B}"/>
              </a:ext>
            </a:extLst>
          </p:cNvPr>
          <p:cNvSpPr/>
          <p:nvPr/>
        </p:nvSpPr>
        <p:spPr>
          <a:xfrm>
            <a:off x="6096001" y="1237957"/>
            <a:ext cx="5702105" cy="4682195"/>
          </a:xfrm>
          <a:prstGeom prst="flowChartProces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t>Prevention Strategies</a:t>
            </a:r>
          </a:p>
          <a:p>
            <a:pPr marL="380990" indent="-380990">
              <a:buFont typeface="Arial" panose="020B0604020202020204" pitchFamily="34" charset="0"/>
              <a:buChar char="•"/>
            </a:pPr>
            <a:r>
              <a:rPr lang="en-US" dirty="0"/>
              <a:t>Economic, education, and housing policies</a:t>
            </a:r>
          </a:p>
          <a:p>
            <a:pPr marL="380990" indent="-380990">
              <a:buFont typeface="Arial" panose="020B0604020202020204" pitchFamily="34" charset="0"/>
              <a:buChar char="•"/>
            </a:pPr>
            <a:r>
              <a:rPr lang="en-US" dirty="0"/>
              <a:t>Improving access to education, including early childcare and pre-K</a:t>
            </a:r>
          </a:p>
          <a:p>
            <a:pPr marL="380990" indent="-380990">
              <a:buFont typeface="Arial" panose="020B0604020202020204" pitchFamily="34" charset="0"/>
              <a:buChar char="•"/>
            </a:pPr>
            <a:r>
              <a:rPr lang="en-US" dirty="0"/>
              <a:t>Policy environment</a:t>
            </a:r>
          </a:p>
          <a:p>
            <a:pPr marL="380990" indent="-380990">
              <a:buFont typeface="Arial" panose="020B0604020202020204" pitchFamily="34" charset="0"/>
              <a:buChar char="•"/>
            </a:pPr>
            <a:r>
              <a:rPr lang="en-US" dirty="0"/>
              <a:t>Environmental strategies</a:t>
            </a:r>
          </a:p>
          <a:p>
            <a:pPr marL="380990" indent="-380990">
              <a:buFont typeface="Arial" panose="020B0604020202020204" pitchFamily="34" charset="0"/>
              <a:buChar char="•"/>
            </a:pPr>
            <a:endParaRPr lang="en-US" dirty="0"/>
          </a:p>
          <a:p>
            <a:pPr marL="380990" indent="-380990" algn="ctr">
              <a:buFont typeface="Arial" panose="020B0604020202020204" pitchFamily="34" charset="0"/>
              <a:buChar char="•"/>
            </a:pPr>
            <a:endParaRPr lang="en-US" dirty="0"/>
          </a:p>
        </p:txBody>
      </p:sp>
      <p:sp>
        <p:nvSpPr>
          <p:cNvPr id="18" name="Arrow: Pentagon 17">
            <a:extLst>
              <a:ext uri="{FF2B5EF4-FFF2-40B4-BE49-F238E27FC236}">
                <a16:creationId xmlns:a16="http://schemas.microsoft.com/office/drawing/2014/main" id="{25F391D3-90C9-C194-DFC4-78A747FD34C0}"/>
              </a:ext>
            </a:extLst>
          </p:cNvPr>
          <p:cNvSpPr/>
          <p:nvPr/>
        </p:nvSpPr>
        <p:spPr>
          <a:xfrm>
            <a:off x="337625" y="1237956"/>
            <a:ext cx="5702104" cy="4682195"/>
          </a:xfrm>
          <a:prstGeom prst="homePlat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t>Risk Factors</a:t>
            </a:r>
          </a:p>
          <a:p>
            <a:pPr marL="380990" indent="-380990">
              <a:buFont typeface="Arial" panose="020B0604020202020204" pitchFamily="34" charset="0"/>
              <a:buChar char="•"/>
            </a:pPr>
            <a:r>
              <a:rPr lang="en-US" dirty="0"/>
              <a:t>Lack of economic and educational opportunities</a:t>
            </a:r>
          </a:p>
          <a:p>
            <a:pPr marL="380990" indent="-380990">
              <a:buFont typeface="Arial" panose="020B0604020202020204" pitchFamily="34" charset="0"/>
              <a:buChar char="•"/>
            </a:pPr>
            <a:r>
              <a:rPr lang="en-US" dirty="0"/>
              <a:t>Inadequate housing</a:t>
            </a:r>
          </a:p>
          <a:p>
            <a:pPr marL="380990" indent="-380990">
              <a:buFont typeface="Arial" panose="020B0604020202020204" pitchFamily="34" charset="0"/>
              <a:buChar char="•"/>
            </a:pPr>
            <a:r>
              <a:rPr lang="en-US" dirty="0"/>
              <a:t>Disinvestment</a:t>
            </a:r>
          </a:p>
          <a:p>
            <a:pPr marL="380990" indent="-380990">
              <a:buFont typeface="Arial" panose="020B0604020202020204" pitchFamily="34" charset="0"/>
              <a:buChar char="•"/>
            </a:pPr>
            <a:r>
              <a:rPr lang="en-US" dirty="0"/>
              <a:t>Discrimination</a:t>
            </a:r>
          </a:p>
          <a:p>
            <a:pPr marL="380990" indent="-380990">
              <a:buFont typeface="Arial" panose="020B0604020202020204" pitchFamily="34" charset="0"/>
              <a:buChar char="•"/>
            </a:pPr>
            <a:r>
              <a:rPr lang="en-US" dirty="0"/>
              <a:t>High rates of transition or instability </a:t>
            </a:r>
          </a:p>
          <a:p>
            <a:pPr marL="380990" indent="-380990">
              <a:buFont typeface="Arial" panose="020B0604020202020204" pitchFamily="34" charset="0"/>
              <a:buChar char="•"/>
            </a:pPr>
            <a:endParaRPr lang="en-US" dirty="0"/>
          </a:p>
        </p:txBody>
      </p:sp>
    </p:spTree>
    <p:extLst>
      <p:ext uri="{BB962C8B-B14F-4D97-AF65-F5344CB8AC3E}">
        <p14:creationId xmlns:p14="http://schemas.microsoft.com/office/powerpoint/2010/main" val="3751568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A0561-CA5E-137C-2209-FA894F96D1D1}"/>
              </a:ext>
            </a:extLst>
          </p:cNvPr>
          <p:cNvSpPr>
            <a:spLocks noGrp="1"/>
          </p:cNvSpPr>
          <p:nvPr>
            <p:ph type="ctrTitle"/>
          </p:nvPr>
        </p:nvSpPr>
        <p:spPr/>
        <p:txBody>
          <a:bodyPr/>
          <a:lstStyle/>
          <a:p>
            <a:r>
              <a:rPr lang="en-US" dirty="0">
                <a:solidFill>
                  <a:schemeClr val="tx1"/>
                </a:solidFill>
              </a:rPr>
              <a:t>CSAP Prevention Programs &amp; Resources</a:t>
            </a:r>
          </a:p>
        </p:txBody>
      </p:sp>
      <p:sp>
        <p:nvSpPr>
          <p:cNvPr id="6" name="Subtitle 5">
            <a:extLst>
              <a:ext uri="{FF2B5EF4-FFF2-40B4-BE49-F238E27FC236}">
                <a16:creationId xmlns:a16="http://schemas.microsoft.com/office/drawing/2014/main" id="{F9BA05D7-5CDD-6181-3ED8-DBCDFB00815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0753887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A0561-CA5E-137C-2209-FA894F96D1D1}"/>
              </a:ext>
            </a:extLst>
          </p:cNvPr>
          <p:cNvSpPr>
            <a:spLocks noGrp="1"/>
          </p:cNvSpPr>
          <p:nvPr>
            <p:ph type="ctrTitle"/>
          </p:nvPr>
        </p:nvSpPr>
        <p:spPr/>
        <p:txBody>
          <a:bodyPr/>
          <a:lstStyle/>
          <a:p>
            <a:r>
              <a:rPr lang="en-US" dirty="0">
                <a:solidFill>
                  <a:schemeClr val="tx1"/>
                </a:solidFill>
              </a:rPr>
              <a:t>Epidemiology Update</a:t>
            </a:r>
          </a:p>
        </p:txBody>
      </p:sp>
    </p:spTree>
    <p:extLst>
      <p:ext uri="{BB962C8B-B14F-4D97-AF65-F5344CB8AC3E}">
        <p14:creationId xmlns:p14="http://schemas.microsoft.com/office/powerpoint/2010/main" val="360571791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99655" y="112863"/>
            <a:ext cx="11741852" cy="586059"/>
          </a:xfrm>
          <a:prstGeom prst="rect">
            <a:avLst/>
          </a:prstGeom>
        </p:spPr>
        <p:txBody>
          <a:bodyPr vert="horz" wrap="square" lIns="0" tIns="16511" rIns="0" bIns="0" numCol="1" rtlCol="0" anchor="ctr" anchorCtr="0" compatLnSpc="1">
            <a:prstTxWarp prst="textNoShape">
              <a:avLst/>
            </a:prstTxWarp>
            <a:spAutoFit/>
          </a:bodyPr>
          <a:lstStyle/>
          <a:p>
            <a:pPr marL="129527">
              <a:spcBef>
                <a:spcPts val="0"/>
              </a:spcBef>
            </a:pPr>
            <a:r>
              <a:rPr sz="3700" spc="-40" dirty="0"/>
              <a:t>CSAP's </a:t>
            </a:r>
            <a:r>
              <a:rPr lang="en-US" sz="3700" spc="-155" dirty="0"/>
              <a:t>Grant </a:t>
            </a:r>
            <a:r>
              <a:rPr sz="3700" spc="-11" dirty="0"/>
              <a:t>Programs</a:t>
            </a:r>
            <a:endParaRPr sz="3700" dirty="0"/>
          </a:p>
        </p:txBody>
      </p:sp>
      <p:sp>
        <p:nvSpPr>
          <p:cNvPr id="4" name="object 4"/>
          <p:cNvSpPr txBox="1"/>
          <p:nvPr/>
        </p:nvSpPr>
        <p:spPr>
          <a:xfrm>
            <a:off x="6281993" y="4693462"/>
            <a:ext cx="5452111" cy="1052596"/>
          </a:xfrm>
          <a:prstGeom prst="rect">
            <a:avLst/>
          </a:prstGeom>
        </p:spPr>
        <p:txBody>
          <a:bodyPr vert="horz" wrap="square" lIns="0" tIns="13335" rIns="0" bIns="0" rtlCol="0">
            <a:spAutoFit/>
          </a:bodyPr>
          <a:lstStyle/>
          <a:p>
            <a:pPr marL="12065" marR="5080" defTabSz="457167">
              <a:tabLst>
                <a:tab pos="393671" algn="l"/>
                <a:tab pos="394305" algn="l"/>
              </a:tabLst>
            </a:pPr>
            <a:r>
              <a:rPr lang="en-US" sz="2251" b="1" dirty="0">
                <a:solidFill>
                  <a:prstClr val="black"/>
                </a:solidFill>
                <a:latin typeface="Calibri"/>
                <a:cs typeface="Calibri"/>
              </a:rPr>
              <a:t>HIV</a:t>
            </a:r>
            <a:r>
              <a:rPr lang="en-US" sz="2251" b="1" spc="-60" dirty="0">
                <a:solidFill>
                  <a:prstClr val="black"/>
                </a:solidFill>
                <a:latin typeface="Calibri"/>
                <a:cs typeface="Calibri"/>
              </a:rPr>
              <a:t> </a:t>
            </a:r>
            <a:r>
              <a:rPr lang="en-US" sz="2251" b="1" dirty="0">
                <a:solidFill>
                  <a:prstClr val="black"/>
                </a:solidFill>
                <a:latin typeface="Calibri"/>
                <a:cs typeface="Calibri"/>
              </a:rPr>
              <a:t>discretionary</a:t>
            </a:r>
            <a:r>
              <a:rPr lang="en-US" sz="2251" b="1" spc="-40" dirty="0">
                <a:solidFill>
                  <a:prstClr val="black"/>
                </a:solidFill>
                <a:latin typeface="Calibri"/>
                <a:cs typeface="Calibri"/>
              </a:rPr>
              <a:t> </a:t>
            </a:r>
            <a:r>
              <a:rPr lang="en-US" sz="2251" b="1" spc="-11" dirty="0">
                <a:solidFill>
                  <a:prstClr val="black"/>
                </a:solidFill>
                <a:latin typeface="Calibri"/>
                <a:cs typeface="Calibri"/>
              </a:rPr>
              <a:t>program </a:t>
            </a:r>
            <a:endParaRPr lang="en-US" sz="2251" b="1" spc="-11" dirty="0">
              <a:solidFill>
                <a:srgbClr val="00B050"/>
              </a:solidFill>
              <a:latin typeface="Calibri"/>
              <a:cs typeface="Calibri"/>
            </a:endParaRPr>
          </a:p>
          <a:p>
            <a:pPr marL="12065" marR="5080" defTabSz="457167">
              <a:tabLst>
                <a:tab pos="393671" algn="l"/>
                <a:tab pos="394305" algn="l"/>
              </a:tabLst>
            </a:pPr>
            <a:r>
              <a:rPr sz="2251" dirty="0">
                <a:solidFill>
                  <a:prstClr val="black"/>
                </a:solidFill>
                <a:latin typeface="Calibri"/>
                <a:cs typeface="Calibri"/>
              </a:rPr>
              <a:t>HIV</a:t>
            </a:r>
            <a:r>
              <a:rPr sz="2251" spc="-60" dirty="0">
                <a:solidFill>
                  <a:prstClr val="black"/>
                </a:solidFill>
                <a:latin typeface="Calibri"/>
                <a:cs typeface="Calibri"/>
              </a:rPr>
              <a:t> </a:t>
            </a:r>
            <a:r>
              <a:rPr sz="2251" dirty="0">
                <a:solidFill>
                  <a:prstClr val="black"/>
                </a:solidFill>
                <a:latin typeface="Calibri"/>
                <a:cs typeface="Calibri"/>
              </a:rPr>
              <a:t>Prevention</a:t>
            </a:r>
            <a:r>
              <a:rPr sz="2251" spc="-55" dirty="0">
                <a:solidFill>
                  <a:prstClr val="black"/>
                </a:solidFill>
                <a:latin typeface="Calibri"/>
                <a:cs typeface="Calibri"/>
              </a:rPr>
              <a:t> </a:t>
            </a:r>
            <a:r>
              <a:rPr sz="2251" spc="-11" dirty="0">
                <a:solidFill>
                  <a:prstClr val="black"/>
                </a:solidFill>
                <a:latin typeface="Calibri"/>
                <a:cs typeface="Calibri"/>
              </a:rPr>
              <a:t>Navigator</a:t>
            </a:r>
            <a:r>
              <a:rPr sz="2251" spc="-60" dirty="0">
                <a:solidFill>
                  <a:prstClr val="black"/>
                </a:solidFill>
                <a:latin typeface="Calibri"/>
                <a:cs typeface="Calibri"/>
              </a:rPr>
              <a:t> </a:t>
            </a:r>
            <a:r>
              <a:rPr sz="2251" dirty="0">
                <a:solidFill>
                  <a:prstClr val="black"/>
                </a:solidFill>
                <a:latin typeface="Calibri"/>
                <a:cs typeface="Calibri"/>
              </a:rPr>
              <a:t>Program</a:t>
            </a:r>
            <a:r>
              <a:rPr sz="2251" spc="-75" dirty="0">
                <a:solidFill>
                  <a:prstClr val="black"/>
                </a:solidFill>
                <a:latin typeface="Calibri"/>
                <a:cs typeface="Calibri"/>
              </a:rPr>
              <a:t> </a:t>
            </a:r>
            <a:r>
              <a:rPr sz="2251" dirty="0">
                <a:solidFill>
                  <a:prstClr val="black"/>
                </a:solidFill>
                <a:latin typeface="Calibri"/>
                <a:cs typeface="Calibri"/>
              </a:rPr>
              <a:t>for</a:t>
            </a:r>
            <a:r>
              <a:rPr sz="2251" spc="-75" dirty="0">
                <a:solidFill>
                  <a:prstClr val="black"/>
                </a:solidFill>
                <a:latin typeface="Calibri"/>
                <a:cs typeface="Calibri"/>
              </a:rPr>
              <a:t> </a:t>
            </a:r>
            <a:r>
              <a:rPr sz="2251" spc="-11" dirty="0">
                <a:solidFill>
                  <a:prstClr val="black"/>
                </a:solidFill>
                <a:latin typeface="Calibri"/>
                <a:cs typeface="Calibri"/>
              </a:rPr>
              <a:t>Racial </a:t>
            </a:r>
            <a:r>
              <a:rPr sz="2251" dirty="0">
                <a:solidFill>
                  <a:prstClr val="black"/>
                </a:solidFill>
                <a:latin typeface="Calibri"/>
                <a:cs typeface="Calibri"/>
              </a:rPr>
              <a:t>and</a:t>
            </a:r>
            <a:r>
              <a:rPr sz="2251" spc="-40" dirty="0">
                <a:solidFill>
                  <a:prstClr val="black"/>
                </a:solidFill>
                <a:latin typeface="Calibri"/>
                <a:cs typeface="Calibri"/>
              </a:rPr>
              <a:t> </a:t>
            </a:r>
            <a:r>
              <a:rPr sz="2251" dirty="0">
                <a:solidFill>
                  <a:prstClr val="black"/>
                </a:solidFill>
                <a:latin typeface="Calibri"/>
                <a:cs typeface="Calibri"/>
              </a:rPr>
              <a:t>Ethnic</a:t>
            </a:r>
            <a:r>
              <a:rPr sz="2251" spc="5" dirty="0">
                <a:solidFill>
                  <a:prstClr val="black"/>
                </a:solidFill>
                <a:latin typeface="Calibri"/>
                <a:cs typeface="Calibri"/>
              </a:rPr>
              <a:t> </a:t>
            </a:r>
            <a:r>
              <a:rPr sz="2251" spc="-11" dirty="0">
                <a:solidFill>
                  <a:prstClr val="black"/>
                </a:solidFill>
                <a:latin typeface="Calibri"/>
                <a:cs typeface="Calibri"/>
              </a:rPr>
              <a:t>Minorities</a:t>
            </a:r>
            <a:r>
              <a:rPr lang="en-US" sz="2251" spc="-11" dirty="0">
                <a:solidFill>
                  <a:prstClr val="black"/>
                </a:solidFill>
                <a:latin typeface="Calibri"/>
                <a:cs typeface="Calibri"/>
              </a:rPr>
              <a:t> (MAI)</a:t>
            </a:r>
            <a:endParaRPr sz="2251" b="1" dirty="0">
              <a:solidFill>
                <a:srgbClr val="FF0000"/>
              </a:solidFill>
              <a:latin typeface="Calibri"/>
              <a:cs typeface="Calibri"/>
            </a:endParaRPr>
          </a:p>
        </p:txBody>
      </p:sp>
      <p:sp>
        <p:nvSpPr>
          <p:cNvPr id="5" name="object 5"/>
          <p:cNvSpPr txBox="1"/>
          <p:nvPr/>
        </p:nvSpPr>
        <p:spPr>
          <a:xfrm>
            <a:off x="-7882" y="684445"/>
            <a:ext cx="11657671" cy="361123"/>
          </a:xfrm>
          <a:prstGeom prst="rect">
            <a:avLst/>
          </a:prstGeom>
        </p:spPr>
        <p:txBody>
          <a:bodyPr vert="horz" wrap="square" lIns="0" tIns="14604" rIns="0" bIns="0" rtlCol="0">
            <a:spAutoFit/>
          </a:bodyPr>
          <a:lstStyle/>
          <a:p>
            <a:pPr marL="12700" defTabSz="457167">
              <a:tabLst>
                <a:tab pos="6107609" algn="l"/>
              </a:tabLst>
            </a:pPr>
            <a:r>
              <a:rPr lang="en-US" sz="2251" b="1" dirty="0">
                <a:solidFill>
                  <a:prstClr val="black"/>
                </a:solidFill>
                <a:latin typeface="Calibri"/>
                <a:cs typeface="Calibri"/>
              </a:rPr>
              <a:t>	</a:t>
            </a:r>
            <a:endParaRPr lang="en-US" sz="2251" dirty="0">
              <a:solidFill>
                <a:srgbClr val="00B050"/>
              </a:solidFill>
              <a:latin typeface="Calibri"/>
              <a:cs typeface="Calibri"/>
            </a:endParaRPr>
          </a:p>
        </p:txBody>
      </p:sp>
      <p:sp>
        <p:nvSpPr>
          <p:cNvPr id="7" name="object 7"/>
          <p:cNvSpPr txBox="1"/>
          <p:nvPr/>
        </p:nvSpPr>
        <p:spPr>
          <a:xfrm>
            <a:off x="6227067" y="1086002"/>
            <a:ext cx="5964933" cy="2784480"/>
          </a:xfrm>
          <a:prstGeom prst="rect">
            <a:avLst/>
          </a:prstGeom>
        </p:spPr>
        <p:txBody>
          <a:bodyPr vert="horz" wrap="square" lIns="0" tIns="13335" rIns="0" bIns="0" rtlCol="0">
            <a:spAutoFit/>
          </a:bodyPr>
          <a:lstStyle/>
          <a:p>
            <a:pPr marL="12065" marR="907347" defTabSz="457167">
              <a:tabLst>
                <a:tab pos="393671" algn="l"/>
                <a:tab pos="394305" algn="l"/>
              </a:tabLst>
            </a:pPr>
            <a:r>
              <a:rPr lang="en-US" sz="2251" b="1" dirty="0">
                <a:solidFill>
                  <a:prstClr val="black"/>
                </a:solidFill>
                <a:latin typeface="Calibri"/>
                <a:cs typeface="Calibri"/>
              </a:rPr>
              <a:t>Opioid-focused discretionary</a:t>
            </a:r>
            <a:r>
              <a:rPr lang="en-US" sz="2251" b="1" spc="-40" dirty="0">
                <a:solidFill>
                  <a:prstClr val="black"/>
                </a:solidFill>
                <a:latin typeface="Calibri"/>
                <a:cs typeface="Calibri"/>
              </a:rPr>
              <a:t> </a:t>
            </a:r>
            <a:r>
              <a:rPr lang="en-US" sz="2251" b="1" spc="-11" dirty="0">
                <a:solidFill>
                  <a:prstClr val="black"/>
                </a:solidFill>
                <a:latin typeface="Calibri"/>
                <a:cs typeface="Calibri"/>
              </a:rPr>
              <a:t>programs</a:t>
            </a:r>
            <a:endParaRPr lang="en-US" sz="2251" dirty="0">
              <a:solidFill>
                <a:prstClr val="black"/>
              </a:solidFill>
              <a:latin typeface="Calibri"/>
              <a:cs typeface="Calibri"/>
            </a:endParaRPr>
          </a:p>
          <a:p>
            <a:pPr marL="393671" marR="907347" indent="-381606" defTabSz="457167">
              <a:buFont typeface="Arial"/>
              <a:buChar char="•"/>
              <a:tabLst>
                <a:tab pos="393671" algn="l"/>
                <a:tab pos="394305" algn="l"/>
              </a:tabLst>
            </a:pPr>
            <a:r>
              <a:rPr sz="2251" dirty="0">
                <a:solidFill>
                  <a:prstClr val="black"/>
                </a:solidFill>
                <a:latin typeface="Calibri"/>
                <a:cs typeface="Calibri"/>
              </a:rPr>
              <a:t>Strategic</a:t>
            </a:r>
            <a:r>
              <a:rPr sz="2251" spc="-105" dirty="0">
                <a:solidFill>
                  <a:prstClr val="black"/>
                </a:solidFill>
                <a:latin typeface="Calibri"/>
                <a:cs typeface="Calibri"/>
              </a:rPr>
              <a:t> </a:t>
            </a:r>
            <a:r>
              <a:rPr sz="2251" dirty="0">
                <a:solidFill>
                  <a:prstClr val="black"/>
                </a:solidFill>
                <a:latin typeface="Calibri"/>
                <a:cs typeface="Calibri"/>
              </a:rPr>
              <a:t>Prevention</a:t>
            </a:r>
            <a:r>
              <a:rPr sz="2251" spc="-105" dirty="0">
                <a:solidFill>
                  <a:prstClr val="black"/>
                </a:solidFill>
                <a:latin typeface="Calibri"/>
                <a:cs typeface="Calibri"/>
              </a:rPr>
              <a:t> </a:t>
            </a:r>
            <a:r>
              <a:rPr sz="2251" dirty="0">
                <a:solidFill>
                  <a:prstClr val="black"/>
                </a:solidFill>
                <a:latin typeface="Calibri"/>
                <a:cs typeface="Calibri"/>
              </a:rPr>
              <a:t>Framework</a:t>
            </a:r>
            <a:r>
              <a:rPr sz="2251" spc="-111" dirty="0">
                <a:solidFill>
                  <a:prstClr val="black"/>
                </a:solidFill>
                <a:latin typeface="Calibri"/>
                <a:cs typeface="Calibri"/>
              </a:rPr>
              <a:t> </a:t>
            </a:r>
            <a:r>
              <a:rPr sz="2251" spc="-25" dirty="0">
                <a:solidFill>
                  <a:prstClr val="black"/>
                </a:solidFill>
                <a:latin typeface="Calibri"/>
                <a:cs typeface="Calibri"/>
              </a:rPr>
              <a:t>for </a:t>
            </a:r>
            <a:r>
              <a:rPr sz="2251" dirty="0">
                <a:solidFill>
                  <a:prstClr val="black"/>
                </a:solidFill>
                <a:latin typeface="Calibri"/>
                <a:cs typeface="Calibri"/>
              </a:rPr>
              <a:t>Prescription</a:t>
            </a:r>
            <a:r>
              <a:rPr sz="2251" spc="-45" dirty="0">
                <a:solidFill>
                  <a:prstClr val="black"/>
                </a:solidFill>
                <a:latin typeface="Calibri"/>
                <a:cs typeface="Calibri"/>
              </a:rPr>
              <a:t> </a:t>
            </a:r>
            <a:r>
              <a:rPr sz="2251" dirty="0">
                <a:solidFill>
                  <a:prstClr val="black"/>
                </a:solidFill>
                <a:latin typeface="Calibri"/>
                <a:cs typeface="Calibri"/>
              </a:rPr>
              <a:t>Drugs</a:t>
            </a:r>
            <a:r>
              <a:rPr sz="2251" spc="-35" dirty="0">
                <a:solidFill>
                  <a:prstClr val="black"/>
                </a:solidFill>
                <a:latin typeface="Calibri"/>
                <a:cs typeface="Calibri"/>
              </a:rPr>
              <a:t> </a:t>
            </a:r>
            <a:r>
              <a:rPr sz="2251" dirty="0">
                <a:solidFill>
                  <a:prstClr val="black"/>
                </a:solidFill>
                <a:latin typeface="Calibri"/>
                <a:cs typeface="Calibri"/>
              </a:rPr>
              <a:t>(SPF-</a:t>
            </a:r>
            <a:r>
              <a:rPr sz="2251" spc="-25" dirty="0">
                <a:solidFill>
                  <a:prstClr val="black"/>
                </a:solidFill>
                <a:latin typeface="Calibri"/>
                <a:cs typeface="Calibri"/>
              </a:rPr>
              <a:t>Rx)</a:t>
            </a:r>
            <a:r>
              <a:rPr lang="en-US" sz="2251" spc="-25" dirty="0">
                <a:solidFill>
                  <a:prstClr val="black"/>
                </a:solidFill>
                <a:latin typeface="Calibri"/>
                <a:cs typeface="Calibri"/>
              </a:rPr>
              <a:t> </a:t>
            </a:r>
            <a:endParaRPr lang="en-US" sz="2251" b="1" spc="-25" dirty="0">
              <a:solidFill>
                <a:srgbClr val="00B050"/>
              </a:solidFill>
              <a:latin typeface="Calibri"/>
              <a:cs typeface="Calibri"/>
            </a:endParaRPr>
          </a:p>
          <a:p>
            <a:pPr marL="393671" marR="907347" indent="-381606" defTabSz="457167">
              <a:buFont typeface="Arial"/>
              <a:buChar char="•"/>
              <a:tabLst>
                <a:tab pos="393671" algn="l"/>
                <a:tab pos="394305" algn="l"/>
              </a:tabLst>
            </a:pPr>
            <a:r>
              <a:rPr sz="2251" dirty="0">
                <a:solidFill>
                  <a:prstClr val="black"/>
                </a:solidFill>
                <a:latin typeface="Calibri"/>
                <a:cs typeface="Calibri"/>
              </a:rPr>
              <a:t>Grants</a:t>
            </a:r>
            <a:r>
              <a:rPr sz="2251" spc="-80" dirty="0">
                <a:solidFill>
                  <a:prstClr val="black"/>
                </a:solidFill>
                <a:latin typeface="Calibri"/>
                <a:cs typeface="Calibri"/>
              </a:rPr>
              <a:t> </a:t>
            </a:r>
            <a:r>
              <a:rPr sz="2251" dirty="0">
                <a:solidFill>
                  <a:prstClr val="black"/>
                </a:solidFill>
                <a:latin typeface="Calibri"/>
                <a:cs typeface="Calibri"/>
              </a:rPr>
              <a:t>to</a:t>
            </a:r>
            <a:r>
              <a:rPr sz="2251" spc="-65" dirty="0">
                <a:solidFill>
                  <a:prstClr val="black"/>
                </a:solidFill>
                <a:latin typeface="Calibri"/>
                <a:cs typeface="Calibri"/>
              </a:rPr>
              <a:t> </a:t>
            </a:r>
            <a:r>
              <a:rPr sz="2251" dirty="0">
                <a:solidFill>
                  <a:prstClr val="black"/>
                </a:solidFill>
                <a:latin typeface="Calibri"/>
                <a:cs typeface="Calibri"/>
              </a:rPr>
              <a:t>Prevent</a:t>
            </a:r>
            <a:r>
              <a:rPr sz="2251" spc="-75" dirty="0">
                <a:solidFill>
                  <a:prstClr val="black"/>
                </a:solidFill>
                <a:latin typeface="Calibri"/>
                <a:cs typeface="Calibri"/>
              </a:rPr>
              <a:t> </a:t>
            </a:r>
            <a:r>
              <a:rPr sz="2251" dirty="0">
                <a:solidFill>
                  <a:prstClr val="black"/>
                </a:solidFill>
                <a:latin typeface="Calibri"/>
                <a:cs typeface="Calibri"/>
              </a:rPr>
              <a:t>Prescription</a:t>
            </a:r>
            <a:r>
              <a:rPr sz="2251" spc="-71" dirty="0">
                <a:solidFill>
                  <a:prstClr val="black"/>
                </a:solidFill>
                <a:latin typeface="Calibri"/>
                <a:cs typeface="Calibri"/>
              </a:rPr>
              <a:t> </a:t>
            </a:r>
            <a:r>
              <a:rPr sz="2251" spc="-11" dirty="0">
                <a:solidFill>
                  <a:prstClr val="black"/>
                </a:solidFill>
                <a:latin typeface="Calibri"/>
                <a:cs typeface="Calibri"/>
              </a:rPr>
              <a:t>Drug</a:t>
            </a:r>
            <a:r>
              <a:rPr lang="en-US" sz="2251" spc="-11" dirty="0">
                <a:solidFill>
                  <a:prstClr val="black"/>
                </a:solidFill>
                <a:latin typeface="Calibri"/>
                <a:cs typeface="Calibri"/>
              </a:rPr>
              <a:t> </a:t>
            </a:r>
            <a:r>
              <a:rPr sz="2251" spc="-11" dirty="0">
                <a:solidFill>
                  <a:prstClr val="black"/>
                </a:solidFill>
                <a:latin typeface="Calibri"/>
                <a:cs typeface="Calibri"/>
              </a:rPr>
              <a:t>Opioid </a:t>
            </a:r>
            <a:r>
              <a:rPr sz="2251" dirty="0">
                <a:solidFill>
                  <a:prstClr val="black"/>
                </a:solidFill>
                <a:latin typeface="Calibri"/>
                <a:cs typeface="Calibri"/>
              </a:rPr>
              <a:t>Overdose</a:t>
            </a:r>
            <a:r>
              <a:rPr sz="2251" spc="-91" dirty="0">
                <a:solidFill>
                  <a:prstClr val="black"/>
                </a:solidFill>
                <a:latin typeface="Calibri"/>
                <a:cs typeface="Calibri"/>
              </a:rPr>
              <a:t> </a:t>
            </a:r>
            <a:r>
              <a:rPr sz="2251" dirty="0">
                <a:solidFill>
                  <a:prstClr val="black"/>
                </a:solidFill>
                <a:latin typeface="Calibri"/>
                <a:cs typeface="Calibri"/>
              </a:rPr>
              <a:t>Related</a:t>
            </a:r>
            <a:r>
              <a:rPr sz="2251" spc="-95" dirty="0">
                <a:solidFill>
                  <a:prstClr val="black"/>
                </a:solidFill>
                <a:latin typeface="Calibri"/>
                <a:cs typeface="Calibri"/>
              </a:rPr>
              <a:t> </a:t>
            </a:r>
            <a:r>
              <a:rPr sz="2251" spc="-11" dirty="0">
                <a:solidFill>
                  <a:prstClr val="black"/>
                </a:solidFill>
                <a:latin typeface="Calibri"/>
                <a:cs typeface="Calibri"/>
              </a:rPr>
              <a:t>Deaths</a:t>
            </a:r>
            <a:r>
              <a:rPr lang="en-US" sz="2251" spc="-11" dirty="0">
                <a:solidFill>
                  <a:prstClr val="black"/>
                </a:solidFill>
                <a:latin typeface="Calibri"/>
                <a:cs typeface="Calibri"/>
              </a:rPr>
              <a:t> (PDO)</a:t>
            </a:r>
            <a:endParaRPr lang="en-US" sz="2251" b="1" spc="-11" dirty="0">
              <a:solidFill>
                <a:srgbClr val="00B050"/>
              </a:solidFill>
              <a:latin typeface="Calibri"/>
              <a:cs typeface="Calibri"/>
            </a:endParaRPr>
          </a:p>
          <a:p>
            <a:pPr marL="393671" marR="907347" indent="-381606" defTabSz="457167">
              <a:buFont typeface="Arial"/>
              <a:buChar char="•"/>
              <a:tabLst>
                <a:tab pos="393671" algn="l"/>
                <a:tab pos="394305" algn="l"/>
              </a:tabLst>
            </a:pPr>
            <a:r>
              <a:rPr sz="2251" dirty="0">
                <a:solidFill>
                  <a:prstClr val="black"/>
                </a:solidFill>
                <a:latin typeface="Calibri"/>
                <a:cs typeface="Calibri"/>
              </a:rPr>
              <a:t>First</a:t>
            </a:r>
            <a:r>
              <a:rPr sz="2251" spc="-85" dirty="0">
                <a:solidFill>
                  <a:prstClr val="black"/>
                </a:solidFill>
                <a:latin typeface="Calibri"/>
                <a:cs typeface="Calibri"/>
              </a:rPr>
              <a:t> </a:t>
            </a:r>
            <a:r>
              <a:rPr sz="2251" dirty="0">
                <a:solidFill>
                  <a:prstClr val="black"/>
                </a:solidFill>
                <a:latin typeface="Calibri"/>
                <a:cs typeface="Calibri"/>
              </a:rPr>
              <a:t>Responders</a:t>
            </a:r>
            <a:r>
              <a:rPr sz="2251" spc="-111" dirty="0">
                <a:solidFill>
                  <a:prstClr val="black"/>
                </a:solidFill>
                <a:latin typeface="Calibri"/>
                <a:cs typeface="Calibri"/>
              </a:rPr>
              <a:t> </a:t>
            </a:r>
            <a:r>
              <a:rPr sz="2251" dirty="0">
                <a:solidFill>
                  <a:prstClr val="black"/>
                </a:solidFill>
                <a:latin typeface="Calibri"/>
                <a:cs typeface="Calibri"/>
              </a:rPr>
              <a:t>(FR-</a:t>
            </a:r>
            <a:r>
              <a:rPr sz="2251" spc="-20" dirty="0">
                <a:solidFill>
                  <a:prstClr val="black"/>
                </a:solidFill>
                <a:latin typeface="Calibri"/>
                <a:cs typeface="Calibri"/>
              </a:rPr>
              <a:t>CARA)</a:t>
            </a:r>
            <a:r>
              <a:rPr lang="en-US" sz="2251" spc="-20" dirty="0">
                <a:solidFill>
                  <a:prstClr val="black"/>
                </a:solidFill>
                <a:latin typeface="Calibri"/>
                <a:cs typeface="Calibri"/>
              </a:rPr>
              <a:t> </a:t>
            </a:r>
          </a:p>
          <a:p>
            <a:pPr marL="393671" marR="907347" indent="-381606" defTabSz="457167">
              <a:buFont typeface="Arial"/>
              <a:buChar char="•"/>
              <a:tabLst>
                <a:tab pos="393671" algn="l"/>
                <a:tab pos="394305" algn="l"/>
              </a:tabLst>
            </a:pPr>
            <a:r>
              <a:rPr sz="2251" dirty="0">
                <a:solidFill>
                  <a:prstClr val="black"/>
                </a:solidFill>
                <a:latin typeface="Calibri"/>
                <a:cs typeface="Calibri"/>
              </a:rPr>
              <a:t>Improving</a:t>
            </a:r>
            <a:r>
              <a:rPr sz="2251" spc="-55" dirty="0">
                <a:solidFill>
                  <a:prstClr val="black"/>
                </a:solidFill>
                <a:latin typeface="Calibri"/>
                <a:cs typeface="Calibri"/>
              </a:rPr>
              <a:t> </a:t>
            </a:r>
            <a:r>
              <a:rPr sz="2251" dirty="0">
                <a:solidFill>
                  <a:prstClr val="black"/>
                </a:solidFill>
                <a:latin typeface="Calibri"/>
                <a:cs typeface="Calibri"/>
              </a:rPr>
              <a:t>Access</a:t>
            </a:r>
            <a:r>
              <a:rPr sz="2251" spc="-45" dirty="0">
                <a:solidFill>
                  <a:prstClr val="black"/>
                </a:solidFill>
                <a:latin typeface="Calibri"/>
                <a:cs typeface="Calibri"/>
              </a:rPr>
              <a:t> </a:t>
            </a:r>
            <a:r>
              <a:rPr sz="2251" dirty="0">
                <a:solidFill>
                  <a:prstClr val="black"/>
                </a:solidFill>
                <a:latin typeface="Calibri"/>
                <a:cs typeface="Calibri"/>
              </a:rPr>
              <a:t>to</a:t>
            </a:r>
            <a:r>
              <a:rPr sz="2251" spc="-31" dirty="0">
                <a:solidFill>
                  <a:prstClr val="black"/>
                </a:solidFill>
                <a:latin typeface="Calibri"/>
                <a:cs typeface="Calibri"/>
              </a:rPr>
              <a:t> </a:t>
            </a:r>
            <a:r>
              <a:rPr sz="2251" dirty="0">
                <a:solidFill>
                  <a:prstClr val="black"/>
                </a:solidFill>
                <a:latin typeface="Calibri"/>
                <a:cs typeface="Calibri"/>
              </a:rPr>
              <a:t>Overdose</a:t>
            </a:r>
            <a:r>
              <a:rPr sz="2251" spc="-55" dirty="0">
                <a:solidFill>
                  <a:prstClr val="black"/>
                </a:solidFill>
                <a:latin typeface="Calibri"/>
                <a:cs typeface="Calibri"/>
              </a:rPr>
              <a:t> </a:t>
            </a:r>
            <a:r>
              <a:rPr sz="2251" spc="-11" dirty="0">
                <a:solidFill>
                  <a:prstClr val="black"/>
                </a:solidFill>
                <a:latin typeface="Calibri"/>
                <a:cs typeface="Calibri"/>
              </a:rPr>
              <a:t>Treatment (OD</a:t>
            </a:r>
            <a:r>
              <a:rPr lang="en-US" sz="2251" spc="-11" dirty="0">
                <a:solidFill>
                  <a:prstClr val="black"/>
                </a:solidFill>
                <a:latin typeface="Calibri"/>
                <a:cs typeface="Calibri"/>
              </a:rPr>
              <a:t>TA</a:t>
            </a:r>
            <a:r>
              <a:rPr sz="2251" spc="-25" dirty="0">
                <a:solidFill>
                  <a:prstClr val="black"/>
                </a:solidFill>
                <a:latin typeface="Calibri"/>
                <a:cs typeface="Calibri"/>
              </a:rPr>
              <a:t>)</a:t>
            </a:r>
            <a:r>
              <a:rPr lang="en-US" sz="2251" spc="-25" dirty="0">
                <a:solidFill>
                  <a:prstClr val="black"/>
                </a:solidFill>
                <a:latin typeface="Calibri"/>
                <a:cs typeface="Calibri"/>
              </a:rPr>
              <a:t> </a:t>
            </a:r>
            <a:endParaRPr sz="2251" b="1" dirty="0">
              <a:solidFill>
                <a:srgbClr val="00B050"/>
              </a:solidFill>
              <a:latin typeface="Calibri"/>
              <a:cs typeface="Calibri"/>
            </a:endParaRPr>
          </a:p>
        </p:txBody>
      </p:sp>
      <p:sp>
        <p:nvSpPr>
          <p:cNvPr id="8" name="object 8"/>
          <p:cNvSpPr txBox="1"/>
          <p:nvPr/>
        </p:nvSpPr>
        <p:spPr>
          <a:xfrm>
            <a:off x="383537" y="1102038"/>
            <a:ext cx="5452111" cy="1746631"/>
          </a:xfrm>
          <a:prstGeom prst="rect">
            <a:avLst/>
          </a:prstGeom>
        </p:spPr>
        <p:txBody>
          <a:bodyPr vert="horz" wrap="square" lIns="0" tIns="14604" rIns="0" bIns="0" rtlCol="0">
            <a:spAutoFit/>
          </a:bodyPr>
          <a:lstStyle/>
          <a:p>
            <a:pPr marL="12700" defTabSz="457167">
              <a:tabLst>
                <a:tab pos="393037" algn="l"/>
                <a:tab pos="393671" algn="l"/>
              </a:tabLst>
            </a:pPr>
            <a:r>
              <a:rPr lang="en-US" sz="2251" b="1" dirty="0">
                <a:solidFill>
                  <a:prstClr val="black"/>
                </a:solidFill>
                <a:latin typeface="Calibri"/>
                <a:cs typeface="Calibri"/>
              </a:rPr>
              <a:t>State</a:t>
            </a:r>
            <a:r>
              <a:rPr lang="en-US" sz="2251" b="1" spc="-65" dirty="0">
                <a:solidFill>
                  <a:prstClr val="black"/>
                </a:solidFill>
                <a:latin typeface="Calibri"/>
                <a:cs typeface="Calibri"/>
              </a:rPr>
              <a:t> </a:t>
            </a:r>
            <a:r>
              <a:rPr lang="en-US" sz="2251" b="1" dirty="0">
                <a:solidFill>
                  <a:prstClr val="black"/>
                </a:solidFill>
                <a:latin typeface="Calibri"/>
                <a:cs typeface="Calibri"/>
              </a:rPr>
              <a:t>formula</a:t>
            </a:r>
            <a:r>
              <a:rPr lang="en-US" sz="2251" b="1" spc="-60" dirty="0">
                <a:solidFill>
                  <a:prstClr val="black"/>
                </a:solidFill>
                <a:latin typeface="Calibri"/>
                <a:cs typeface="Calibri"/>
              </a:rPr>
              <a:t> </a:t>
            </a:r>
            <a:r>
              <a:rPr lang="en-US" sz="2251" b="1" spc="-11" dirty="0">
                <a:solidFill>
                  <a:prstClr val="black"/>
                </a:solidFill>
                <a:latin typeface="Calibri"/>
                <a:cs typeface="Calibri"/>
              </a:rPr>
              <a:t>funding for prevention</a:t>
            </a:r>
            <a:endParaRPr lang="en-US" sz="2251" b="1" spc="-11" dirty="0">
              <a:solidFill>
                <a:srgbClr val="00B050"/>
              </a:solidFill>
              <a:latin typeface="Calibri"/>
              <a:cs typeface="Calibri"/>
            </a:endParaRPr>
          </a:p>
          <a:p>
            <a:pPr marL="355591" indent="-342891" defTabSz="457167">
              <a:buFont typeface="Arial" panose="020B0604020202020204" pitchFamily="34" charset="0"/>
              <a:buChar char="•"/>
              <a:tabLst>
                <a:tab pos="393037" algn="l"/>
                <a:tab pos="393671" algn="l"/>
              </a:tabLst>
            </a:pPr>
            <a:r>
              <a:rPr lang="en-US" sz="2251" dirty="0">
                <a:solidFill>
                  <a:prstClr val="black"/>
                </a:solidFill>
                <a:latin typeface="Calibri"/>
                <a:cs typeface="Calibri"/>
              </a:rPr>
              <a:t>Substance</a:t>
            </a:r>
            <a:r>
              <a:rPr lang="en-US" sz="2251" spc="-55" dirty="0">
                <a:solidFill>
                  <a:prstClr val="black"/>
                </a:solidFill>
                <a:latin typeface="Calibri"/>
                <a:cs typeface="Calibri"/>
              </a:rPr>
              <a:t> Use Prevention, Treatment, and Recovery Services (SUPTRS) Block Grant. </a:t>
            </a:r>
          </a:p>
          <a:p>
            <a:pPr marL="355591" indent="-342891" defTabSz="457167">
              <a:buFont typeface="Arial" panose="020B0604020202020204" pitchFamily="34" charset="0"/>
              <a:buChar char="•"/>
              <a:tabLst>
                <a:tab pos="393037" algn="l"/>
                <a:tab pos="393671" algn="l"/>
              </a:tabLst>
            </a:pPr>
            <a:r>
              <a:rPr lang="en-US" sz="2251" dirty="0">
                <a:solidFill>
                  <a:prstClr val="black"/>
                </a:solidFill>
                <a:latin typeface="Calibri"/>
                <a:cs typeface="Calibri"/>
              </a:rPr>
              <a:t>Synar</a:t>
            </a:r>
            <a:r>
              <a:rPr lang="en-US" sz="2251" spc="-71" dirty="0">
                <a:solidFill>
                  <a:prstClr val="black"/>
                </a:solidFill>
                <a:latin typeface="Calibri"/>
                <a:cs typeface="Calibri"/>
              </a:rPr>
              <a:t> </a:t>
            </a:r>
            <a:r>
              <a:rPr lang="en-US" sz="2251" dirty="0">
                <a:solidFill>
                  <a:prstClr val="black"/>
                </a:solidFill>
                <a:latin typeface="Calibri"/>
                <a:cs typeface="Calibri"/>
              </a:rPr>
              <a:t>Program</a:t>
            </a:r>
            <a:r>
              <a:rPr lang="en-US" sz="2251" spc="-65" dirty="0">
                <a:solidFill>
                  <a:prstClr val="black"/>
                </a:solidFill>
                <a:latin typeface="Calibri"/>
                <a:cs typeface="Calibri"/>
              </a:rPr>
              <a:t> </a:t>
            </a:r>
            <a:r>
              <a:rPr lang="en-US" sz="2251" dirty="0">
                <a:solidFill>
                  <a:prstClr val="black"/>
                </a:solidFill>
                <a:latin typeface="Calibri"/>
                <a:cs typeface="Calibri"/>
              </a:rPr>
              <a:t>(youth</a:t>
            </a:r>
            <a:r>
              <a:rPr lang="en-US" sz="2251" spc="-51" dirty="0">
                <a:solidFill>
                  <a:prstClr val="black"/>
                </a:solidFill>
                <a:latin typeface="Calibri"/>
                <a:cs typeface="Calibri"/>
              </a:rPr>
              <a:t> </a:t>
            </a:r>
            <a:r>
              <a:rPr lang="en-US" sz="2251" dirty="0">
                <a:solidFill>
                  <a:prstClr val="black"/>
                </a:solidFill>
                <a:latin typeface="Calibri"/>
                <a:cs typeface="Calibri"/>
              </a:rPr>
              <a:t>tobacco</a:t>
            </a:r>
            <a:r>
              <a:rPr lang="en-US" sz="2251" spc="-25" dirty="0">
                <a:solidFill>
                  <a:prstClr val="black"/>
                </a:solidFill>
                <a:latin typeface="Calibri"/>
                <a:cs typeface="Calibri"/>
              </a:rPr>
              <a:t> use </a:t>
            </a:r>
            <a:r>
              <a:rPr lang="en-US" sz="2251" spc="-11" dirty="0">
                <a:solidFill>
                  <a:prstClr val="black"/>
                </a:solidFill>
                <a:latin typeface="Calibri"/>
                <a:cs typeface="Calibri"/>
              </a:rPr>
              <a:t>prevention)</a:t>
            </a:r>
            <a:endParaRPr lang="en-US" sz="2251" dirty="0">
              <a:solidFill>
                <a:prstClr val="black"/>
              </a:solidFill>
              <a:latin typeface="Calibri"/>
              <a:cs typeface="Calibri"/>
            </a:endParaRPr>
          </a:p>
        </p:txBody>
      </p:sp>
      <p:sp>
        <p:nvSpPr>
          <p:cNvPr id="9" name="object 9"/>
          <p:cNvSpPr txBox="1"/>
          <p:nvPr/>
        </p:nvSpPr>
        <p:spPr>
          <a:xfrm>
            <a:off x="383754" y="5477134"/>
            <a:ext cx="5451893" cy="1053877"/>
          </a:xfrm>
          <a:prstGeom prst="rect">
            <a:avLst/>
          </a:prstGeom>
        </p:spPr>
        <p:txBody>
          <a:bodyPr vert="horz" wrap="square" lIns="0" tIns="14604" rIns="0" bIns="0" rtlCol="0">
            <a:spAutoFit/>
          </a:bodyPr>
          <a:lstStyle/>
          <a:p>
            <a:pPr marL="12700" defTabSz="457167"/>
            <a:r>
              <a:rPr sz="2251" b="1" dirty="0">
                <a:solidFill>
                  <a:prstClr val="black"/>
                </a:solidFill>
                <a:latin typeface="Calibri"/>
                <a:cs typeface="Calibri"/>
              </a:rPr>
              <a:t>Tribal</a:t>
            </a:r>
            <a:r>
              <a:rPr sz="2251" b="1" spc="-85" dirty="0">
                <a:solidFill>
                  <a:prstClr val="black"/>
                </a:solidFill>
                <a:latin typeface="Calibri"/>
                <a:cs typeface="Calibri"/>
              </a:rPr>
              <a:t> </a:t>
            </a:r>
            <a:r>
              <a:rPr sz="2251" b="1" dirty="0">
                <a:solidFill>
                  <a:prstClr val="black"/>
                </a:solidFill>
                <a:latin typeface="Calibri"/>
                <a:cs typeface="Calibri"/>
              </a:rPr>
              <a:t>discretionary</a:t>
            </a:r>
            <a:r>
              <a:rPr sz="2251" b="1" spc="-100" dirty="0">
                <a:solidFill>
                  <a:prstClr val="black"/>
                </a:solidFill>
                <a:latin typeface="Calibri"/>
                <a:cs typeface="Calibri"/>
              </a:rPr>
              <a:t> </a:t>
            </a:r>
            <a:r>
              <a:rPr sz="2251" b="1" spc="-11" dirty="0">
                <a:solidFill>
                  <a:prstClr val="black"/>
                </a:solidFill>
                <a:latin typeface="Calibri"/>
                <a:cs typeface="Calibri"/>
              </a:rPr>
              <a:t>funding</a:t>
            </a:r>
            <a:endParaRPr sz="2251" dirty="0">
              <a:solidFill>
                <a:srgbClr val="00B050"/>
              </a:solidFill>
              <a:latin typeface="Calibri"/>
              <a:cs typeface="Calibri"/>
            </a:endParaRPr>
          </a:p>
          <a:p>
            <a:pPr marL="393671" marR="5080" indent="-381606" defTabSz="457167">
              <a:buFont typeface="Arial"/>
              <a:buChar char="•"/>
              <a:tabLst>
                <a:tab pos="393671" algn="l"/>
                <a:tab pos="394305" algn="l"/>
              </a:tabLst>
            </a:pPr>
            <a:r>
              <a:rPr sz="2251" spc="-11" dirty="0">
                <a:solidFill>
                  <a:prstClr val="black"/>
                </a:solidFill>
                <a:latin typeface="Calibri"/>
                <a:cs typeface="Calibri"/>
              </a:rPr>
              <a:t>Tribal</a:t>
            </a:r>
            <a:r>
              <a:rPr sz="2251" spc="-85" dirty="0">
                <a:solidFill>
                  <a:prstClr val="black"/>
                </a:solidFill>
                <a:latin typeface="Calibri"/>
                <a:cs typeface="Calibri"/>
              </a:rPr>
              <a:t> </a:t>
            </a:r>
            <a:r>
              <a:rPr sz="2251" dirty="0">
                <a:solidFill>
                  <a:prstClr val="black"/>
                </a:solidFill>
                <a:latin typeface="Calibri"/>
                <a:cs typeface="Calibri"/>
              </a:rPr>
              <a:t>Behavioral</a:t>
            </a:r>
            <a:r>
              <a:rPr sz="2251" spc="-65" dirty="0">
                <a:solidFill>
                  <a:prstClr val="black"/>
                </a:solidFill>
                <a:latin typeface="Calibri"/>
                <a:cs typeface="Calibri"/>
              </a:rPr>
              <a:t> </a:t>
            </a:r>
            <a:r>
              <a:rPr sz="2251" dirty="0">
                <a:solidFill>
                  <a:prstClr val="black"/>
                </a:solidFill>
                <a:latin typeface="Calibri"/>
                <a:cs typeface="Calibri"/>
              </a:rPr>
              <a:t>Health</a:t>
            </a:r>
            <a:r>
              <a:rPr sz="2251" spc="-71" dirty="0">
                <a:solidFill>
                  <a:prstClr val="black"/>
                </a:solidFill>
                <a:latin typeface="Calibri"/>
                <a:cs typeface="Calibri"/>
              </a:rPr>
              <a:t> </a:t>
            </a:r>
            <a:r>
              <a:rPr sz="2251" spc="-11" dirty="0">
                <a:solidFill>
                  <a:prstClr val="black"/>
                </a:solidFill>
                <a:latin typeface="Calibri"/>
                <a:cs typeface="Calibri"/>
              </a:rPr>
              <a:t>(Native Connections)</a:t>
            </a:r>
            <a:endParaRPr sz="2251" dirty="0">
              <a:solidFill>
                <a:prstClr val="black"/>
              </a:solidFill>
              <a:latin typeface="Calibri"/>
              <a:cs typeface="Calibri"/>
            </a:endParaRPr>
          </a:p>
        </p:txBody>
      </p:sp>
      <p:sp>
        <p:nvSpPr>
          <p:cNvPr id="11" name="object 11"/>
          <p:cNvSpPr txBox="1"/>
          <p:nvPr/>
        </p:nvSpPr>
        <p:spPr>
          <a:xfrm>
            <a:off x="365359" y="2997631"/>
            <a:ext cx="5451895" cy="2436181"/>
          </a:xfrm>
          <a:prstGeom prst="rect">
            <a:avLst/>
          </a:prstGeom>
        </p:spPr>
        <p:txBody>
          <a:bodyPr vert="horz" wrap="square" lIns="0" tIns="11431" rIns="0" bIns="0" rtlCol="0">
            <a:spAutoFit/>
          </a:bodyPr>
          <a:lstStyle/>
          <a:p>
            <a:pPr marL="12065" marR="48891" defTabSz="457167">
              <a:tabLst>
                <a:tab pos="393671" algn="l"/>
                <a:tab pos="394305" algn="l"/>
              </a:tabLst>
            </a:pPr>
            <a:r>
              <a:rPr lang="en-US" sz="2251" b="1" dirty="0">
                <a:solidFill>
                  <a:prstClr val="black"/>
                </a:solidFill>
                <a:latin typeface="Calibri"/>
                <a:cs typeface="Calibri"/>
              </a:rPr>
              <a:t>State</a:t>
            </a:r>
            <a:r>
              <a:rPr lang="en-US" sz="2251" b="1" spc="-55" dirty="0">
                <a:solidFill>
                  <a:prstClr val="black"/>
                </a:solidFill>
                <a:latin typeface="Calibri"/>
                <a:cs typeface="Calibri"/>
              </a:rPr>
              <a:t> &amp;</a:t>
            </a:r>
            <a:r>
              <a:rPr lang="en-US" sz="2251" b="1" spc="-35" dirty="0">
                <a:solidFill>
                  <a:prstClr val="black"/>
                </a:solidFill>
                <a:latin typeface="Calibri"/>
                <a:cs typeface="Calibri"/>
              </a:rPr>
              <a:t> </a:t>
            </a:r>
            <a:r>
              <a:rPr lang="en-US" sz="2251" b="1" dirty="0">
                <a:solidFill>
                  <a:prstClr val="black"/>
                </a:solidFill>
                <a:latin typeface="Calibri"/>
                <a:cs typeface="Calibri"/>
              </a:rPr>
              <a:t>community</a:t>
            </a:r>
            <a:r>
              <a:rPr lang="en-US" sz="2251" b="1" spc="-40" dirty="0">
                <a:solidFill>
                  <a:prstClr val="black"/>
                </a:solidFill>
                <a:latin typeface="Calibri"/>
                <a:cs typeface="Calibri"/>
              </a:rPr>
              <a:t> </a:t>
            </a:r>
            <a:r>
              <a:rPr lang="en-US" sz="2251" b="1" spc="-11" dirty="0">
                <a:solidFill>
                  <a:prstClr val="black"/>
                </a:solidFill>
                <a:latin typeface="Calibri"/>
                <a:cs typeface="Calibri"/>
              </a:rPr>
              <a:t>discretionary primary prevention programs</a:t>
            </a:r>
            <a:endParaRPr lang="en-US" sz="2251" dirty="0">
              <a:solidFill>
                <a:prstClr val="black"/>
              </a:solidFill>
              <a:latin typeface="Calibri"/>
              <a:cs typeface="Calibri"/>
            </a:endParaRPr>
          </a:p>
          <a:p>
            <a:pPr marL="393671" marR="48891" indent="-381606" defTabSz="457167">
              <a:buFont typeface="Arial"/>
              <a:buChar char="•"/>
              <a:tabLst>
                <a:tab pos="393671" algn="l"/>
                <a:tab pos="394305" algn="l"/>
              </a:tabLst>
            </a:pPr>
            <a:r>
              <a:rPr sz="2251" dirty="0">
                <a:solidFill>
                  <a:prstClr val="black"/>
                </a:solidFill>
                <a:latin typeface="Calibri"/>
                <a:cs typeface="Calibri"/>
              </a:rPr>
              <a:t>Strategic</a:t>
            </a:r>
            <a:r>
              <a:rPr sz="2251" spc="-105" dirty="0">
                <a:solidFill>
                  <a:prstClr val="black"/>
                </a:solidFill>
                <a:latin typeface="Calibri"/>
                <a:cs typeface="Calibri"/>
              </a:rPr>
              <a:t> </a:t>
            </a:r>
            <a:r>
              <a:rPr sz="2251" dirty="0">
                <a:solidFill>
                  <a:prstClr val="black"/>
                </a:solidFill>
                <a:latin typeface="Calibri"/>
                <a:cs typeface="Calibri"/>
              </a:rPr>
              <a:t>Prevention</a:t>
            </a:r>
            <a:r>
              <a:rPr sz="2251" spc="-105" dirty="0">
                <a:solidFill>
                  <a:prstClr val="black"/>
                </a:solidFill>
                <a:latin typeface="Calibri"/>
                <a:cs typeface="Calibri"/>
              </a:rPr>
              <a:t> </a:t>
            </a:r>
            <a:r>
              <a:rPr sz="2251" dirty="0">
                <a:solidFill>
                  <a:prstClr val="black"/>
                </a:solidFill>
                <a:latin typeface="Calibri"/>
                <a:cs typeface="Calibri"/>
              </a:rPr>
              <a:t>Framework</a:t>
            </a:r>
            <a:r>
              <a:rPr sz="2251" spc="-111" dirty="0">
                <a:solidFill>
                  <a:prstClr val="black"/>
                </a:solidFill>
                <a:latin typeface="Calibri"/>
                <a:cs typeface="Calibri"/>
              </a:rPr>
              <a:t> </a:t>
            </a:r>
            <a:r>
              <a:rPr sz="2251" spc="-51" dirty="0">
                <a:solidFill>
                  <a:prstClr val="black"/>
                </a:solidFill>
                <a:latin typeface="Calibri"/>
                <a:cs typeface="Calibri"/>
              </a:rPr>
              <a:t>– </a:t>
            </a:r>
            <a:r>
              <a:rPr sz="2251" spc="-11" dirty="0">
                <a:solidFill>
                  <a:prstClr val="black"/>
                </a:solidFill>
                <a:latin typeface="Calibri"/>
                <a:cs typeface="Calibri"/>
              </a:rPr>
              <a:t>Partnerships</a:t>
            </a:r>
            <a:r>
              <a:rPr sz="2251" spc="-31" dirty="0">
                <a:solidFill>
                  <a:prstClr val="black"/>
                </a:solidFill>
                <a:latin typeface="Calibri"/>
                <a:cs typeface="Calibri"/>
              </a:rPr>
              <a:t> </a:t>
            </a:r>
            <a:r>
              <a:rPr sz="2251" dirty="0">
                <a:solidFill>
                  <a:prstClr val="black"/>
                </a:solidFill>
                <a:latin typeface="Calibri"/>
                <a:cs typeface="Calibri"/>
              </a:rPr>
              <a:t>for</a:t>
            </a:r>
            <a:r>
              <a:rPr sz="2251" spc="-25" dirty="0">
                <a:solidFill>
                  <a:prstClr val="black"/>
                </a:solidFill>
                <a:latin typeface="Calibri"/>
                <a:cs typeface="Calibri"/>
              </a:rPr>
              <a:t> </a:t>
            </a:r>
            <a:r>
              <a:rPr sz="2251" dirty="0">
                <a:solidFill>
                  <a:prstClr val="black"/>
                </a:solidFill>
                <a:latin typeface="Calibri"/>
                <a:cs typeface="Calibri"/>
              </a:rPr>
              <a:t>Success</a:t>
            </a:r>
            <a:r>
              <a:rPr sz="2251" spc="-25" dirty="0">
                <a:solidFill>
                  <a:prstClr val="black"/>
                </a:solidFill>
                <a:latin typeface="Calibri"/>
                <a:cs typeface="Calibri"/>
              </a:rPr>
              <a:t> </a:t>
            </a:r>
            <a:r>
              <a:rPr sz="2251" spc="-11" dirty="0">
                <a:solidFill>
                  <a:prstClr val="black"/>
                </a:solidFill>
                <a:latin typeface="Calibri"/>
                <a:cs typeface="Calibri"/>
              </a:rPr>
              <a:t>(PFS)</a:t>
            </a:r>
            <a:r>
              <a:rPr lang="en-US" sz="2251" spc="-11" dirty="0">
                <a:solidFill>
                  <a:prstClr val="black"/>
                </a:solidFill>
                <a:latin typeface="Calibri"/>
                <a:cs typeface="Calibri"/>
              </a:rPr>
              <a:t> </a:t>
            </a:r>
          </a:p>
          <a:p>
            <a:pPr marL="850871" marR="48891" lvl="1" indent="-381606" defTabSz="457167">
              <a:buFont typeface="Arial"/>
              <a:buChar char="•"/>
              <a:tabLst>
                <a:tab pos="393671" algn="l"/>
                <a:tab pos="394305" algn="l"/>
              </a:tabLst>
            </a:pPr>
            <a:r>
              <a:rPr lang="en-US" sz="2251" spc="-11" dirty="0">
                <a:solidFill>
                  <a:prstClr val="black"/>
                </a:solidFill>
                <a:latin typeface="Calibri"/>
                <a:cs typeface="Calibri"/>
              </a:rPr>
              <a:t>States and Communities programs</a:t>
            </a:r>
          </a:p>
          <a:p>
            <a:pPr marL="354956" marR="48891" indent="-342891" defTabSz="457167">
              <a:buFont typeface="Arial" panose="020B0604020202020204" pitchFamily="34" charset="0"/>
              <a:buChar char="•"/>
              <a:tabLst>
                <a:tab pos="393671" algn="l"/>
                <a:tab pos="394305" algn="l"/>
              </a:tabLst>
            </a:pPr>
            <a:r>
              <a:rPr lang="en-US" sz="2251" dirty="0">
                <a:solidFill>
                  <a:prstClr val="black"/>
                </a:solidFill>
                <a:latin typeface="Calibri"/>
                <a:cs typeface="Calibri"/>
              </a:rPr>
              <a:t>STOP</a:t>
            </a:r>
            <a:r>
              <a:rPr lang="en-US" sz="2251" spc="-75" dirty="0">
                <a:solidFill>
                  <a:prstClr val="black"/>
                </a:solidFill>
                <a:latin typeface="Calibri"/>
                <a:cs typeface="Calibri"/>
              </a:rPr>
              <a:t> </a:t>
            </a:r>
            <a:r>
              <a:rPr lang="en-US" sz="2251" dirty="0">
                <a:solidFill>
                  <a:prstClr val="black"/>
                </a:solidFill>
                <a:latin typeface="Calibri"/>
                <a:cs typeface="Calibri"/>
              </a:rPr>
              <a:t>Act</a:t>
            </a:r>
            <a:r>
              <a:rPr lang="en-US" sz="2251" spc="-51" dirty="0">
                <a:solidFill>
                  <a:prstClr val="black"/>
                </a:solidFill>
                <a:latin typeface="Calibri"/>
                <a:cs typeface="Calibri"/>
              </a:rPr>
              <a:t> </a:t>
            </a:r>
            <a:r>
              <a:rPr lang="en-US" sz="2251" dirty="0">
                <a:solidFill>
                  <a:prstClr val="black"/>
                </a:solidFill>
                <a:latin typeface="Calibri"/>
                <a:cs typeface="Calibri"/>
              </a:rPr>
              <a:t>Program</a:t>
            </a:r>
            <a:r>
              <a:rPr lang="en-US" sz="2251" spc="-75" dirty="0">
                <a:solidFill>
                  <a:prstClr val="black"/>
                </a:solidFill>
                <a:latin typeface="Calibri"/>
                <a:cs typeface="Calibri"/>
              </a:rPr>
              <a:t> </a:t>
            </a:r>
            <a:r>
              <a:rPr lang="en-US" sz="2251" dirty="0">
                <a:solidFill>
                  <a:prstClr val="black"/>
                </a:solidFill>
                <a:latin typeface="Calibri"/>
                <a:cs typeface="Calibri"/>
              </a:rPr>
              <a:t>(Sober</a:t>
            </a:r>
            <a:r>
              <a:rPr lang="en-US" sz="2251" spc="-65" dirty="0">
                <a:solidFill>
                  <a:prstClr val="black"/>
                </a:solidFill>
                <a:latin typeface="Calibri"/>
                <a:cs typeface="Calibri"/>
              </a:rPr>
              <a:t> </a:t>
            </a:r>
            <a:r>
              <a:rPr lang="en-US" sz="2251" spc="-11" dirty="0">
                <a:solidFill>
                  <a:prstClr val="black"/>
                </a:solidFill>
                <a:latin typeface="Calibri"/>
                <a:cs typeface="Calibri"/>
              </a:rPr>
              <a:t>Truth</a:t>
            </a:r>
            <a:r>
              <a:rPr lang="en-US" sz="2251" spc="-60" dirty="0">
                <a:solidFill>
                  <a:prstClr val="black"/>
                </a:solidFill>
                <a:latin typeface="Calibri"/>
                <a:cs typeface="Calibri"/>
              </a:rPr>
              <a:t> </a:t>
            </a:r>
            <a:r>
              <a:rPr lang="en-US" sz="2251" spc="-25" dirty="0">
                <a:solidFill>
                  <a:prstClr val="black"/>
                </a:solidFill>
                <a:latin typeface="Calibri"/>
                <a:cs typeface="Calibri"/>
              </a:rPr>
              <a:t>on </a:t>
            </a:r>
            <a:r>
              <a:rPr lang="en-US" sz="2251" dirty="0">
                <a:solidFill>
                  <a:prstClr val="black"/>
                </a:solidFill>
                <a:latin typeface="Calibri"/>
                <a:cs typeface="Calibri"/>
              </a:rPr>
              <a:t>Preventing</a:t>
            </a:r>
            <a:r>
              <a:rPr lang="en-US" sz="2251" spc="-111" dirty="0">
                <a:solidFill>
                  <a:prstClr val="black"/>
                </a:solidFill>
                <a:latin typeface="Calibri"/>
                <a:cs typeface="Calibri"/>
              </a:rPr>
              <a:t> </a:t>
            </a:r>
            <a:r>
              <a:rPr lang="en-US" sz="2251" dirty="0">
                <a:solidFill>
                  <a:prstClr val="black"/>
                </a:solidFill>
                <a:latin typeface="Calibri"/>
                <a:cs typeface="Calibri"/>
              </a:rPr>
              <a:t>Underage</a:t>
            </a:r>
            <a:r>
              <a:rPr lang="en-US" sz="2251" spc="-120" dirty="0">
                <a:solidFill>
                  <a:prstClr val="black"/>
                </a:solidFill>
                <a:latin typeface="Calibri"/>
                <a:cs typeface="Calibri"/>
              </a:rPr>
              <a:t> </a:t>
            </a:r>
            <a:r>
              <a:rPr lang="en-US" sz="2251" spc="-11" dirty="0">
                <a:solidFill>
                  <a:prstClr val="black"/>
                </a:solidFill>
                <a:latin typeface="Calibri"/>
                <a:cs typeface="Calibri"/>
              </a:rPr>
              <a:t>Drinking) </a:t>
            </a:r>
            <a:endParaRPr sz="2251" b="1" dirty="0">
              <a:solidFill>
                <a:srgbClr val="00B050"/>
              </a:solidFill>
              <a:latin typeface="Calibri"/>
              <a:cs typeface="Calibri"/>
            </a:endParaRPr>
          </a:p>
        </p:txBody>
      </p:sp>
      <p:sp>
        <p:nvSpPr>
          <p:cNvPr id="14" name="TextBox 13">
            <a:extLst>
              <a:ext uri="{FF2B5EF4-FFF2-40B4-BE49-F238E27FC236}">
                <a16:creationId xmlns:a16="http://schemas.microsoft.com/office/drawing/2014/main" id="{4C20E6A8-CE1C-4940-BC48-244460B0FF19}"/>
              </a:ext>
            </a:extLst>
          </p:cNvPr>
          <p:cNvSpPr txBox="1"/>
          <p:nvPr/>
        </p:nvSpPr>
        <p:spPr>
          <a:xfrm>
            <a:off x="6208673" y="4193710"/>
            <a:ext cx="5561965" cy="439031"/>
          </a:xfrm>
          <a:prstGeom prst="rect">
            <a:avLst/>
          </a:prstGeom>
          <a:noFill/>
        </p:spPr>
        <p:txBody>
          <a:bodyPr wrap="square">
            <a:spAutoFit/>
          </a:bodyPr>
          <a:lstStyle/>
          <a:p>
            <a:pPr marL="12700" defTabSz="457167"/>
            <a:r>
              <a:rPr lang="en-US" sz="2253" b="1" dirty="0">
                <a:solidFill>
                  <a:prstClr val="black"/>
                </a:solidFill>
                <a:latin typeface="Calibri"/>
                <a:cs typeface="Calibri"/>
              </a:rPr>
              <a:t>Harm</a:t>
            </a:r>
            <a:r>
              <a:rPr lang="en-US" sz="2253" b="1" spc="-51" dirty="0">
                <a:solidFill>
                  <a:prstClr val="black"/>
                </a:solidFill>
                <a:latin typeface="Calibri"/>
                <a:cs typeface="Calibri"/>
              </a:rPr>
              <a:t> </a:t>
            </a:r>
            <a:r>
              <a:rPr lang="en-US" sz="2253" b="1" dirty="0">
                <a:solidFill>
                  <a:prstClr val="black"/>
                </a:solidFill>
                <a:latin typeface="Calibri"/>
                <a:cs typeface="Calibri"/>
              </a:rPr>
              <a:t>Reduction</a:t>
            </a:r>
            <a:r>
              <a:rPr lang="en-US" sz="2253" b="1" spc="-51" dirty="0">
                <a:solidFill>
                  <a:prstClr val="black"/>
                </a:solidFill>
                <a:latin typeface="Calibri"/>
                <a:cs typeface="Calibri"/>
              </a:rPr>
              <a:t> </a:t>
            </a:r>
            <a:r>
              <a:rPr lang="en-US" sz="2253" b="1" dirty="0">
                <a:solidFill>
                  <a:prstClr val="black"/>
                </a:solidFill>
                <a:latin typeface="Calibri"/>
                <a:cs typeface="Calibri"/>
              </a:rPr>
              <a:t>Grant</a:t>
            </a:r>
            <a:r>
              <a:rPr lang="en-US" sz="2253" b="1" spc="-31" dirty="0">
                <a:solidFill>
                  <a:prstClr val="black"/>
                </a:solidFill>
                <a:latin typeface="Calibri"/>
                <a:cs typeface="Calibri"/>
              </a:rPr>
              <a:t> </a:t>
            </a:r>
            <a:r>
              <a:rPr lang="en-US" sz="2253" b="1" dirty="0">
                <a:solidFill>
                  <a:prstClr val="black"/>
                </a:solidFill>
                <a:latin typeface="Calibri"/>
                <a:cs typeface="Calibri"/>
              </a:rPr>
              <a:t>Program</a:t>
            </a:r>
            <a:endParaRPr lang="en-US" sz="2253" dirty="0">
              <a:solidFill>
                <a:srgbClr val="00B050"/>
              </a:solidFill>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2A30-BCEB-02CA-5A41-1026789F6408}"/>
              </a:ext>
            </a:extLst>
          </p:cNvPr>
          <p:cNvSpPr>
            <a:spLocks noGrp="1"/>
          </p:cNvSpPr>
          <p:nvPr>
            <p:ph type="title"/>
          </p:nvPr>
        </p:nvSpPr>
        <p:spPr/>
        <p:txBody>
          <a:bodyPr/>
          <a:lstStyle/>
          <a:p>
            <a:r>
              <a:rPr lang="en-US" dirty="0"/>
              <a:t>Active CSAP Grantees In Puerto Rico </a:t>
            </a:r>
          </a:p>
        </p:txBody>
      </p:sp>
      <p:pic>
        <p:nvPicPr>
          <p:cNvPr id="5" name="Picture 4">
            <a:extLst>
              <a:ext uri="{FF2B5EF4-FFF2-40B4-BE49-F238E27FC236}">
                <a16:creationId xmlns:a16="http://schemas.microsoft.com/office/drawing/2014/main" id="{0CD8938F-8B44-D8B5-62A0-AA4EADB68985}"/>
              </a:ext>
            </a:extLst>
          </p:cNvPr>
          <p:cNvPicPr>
            <a:picLocks noChangeAspect="1"/>
          </p:cNvPicPr>
          <p:nvPr/>
        </p:nvPicPr>
        <p:blipFill>
          <a:blip r:embed="rId2"/>
          <a:stretch>
            <a:fillRect/>
          </a:stretch>
        </p:blipFill>
        <p:spPr>
          <a:xfrm>
            <a:off x="708102" y="1454173"/>
            <a:ext cx="10775795" cy="4598633"/>
          </a:xfrm>
          <a:prstGeom prst="rect">
            <a:avLst/>
          </a:prstGeom>
        </p:spPr>
      </p:pic>
    </p:spTree>
    <p:extLst>
      <p:ext uri="{BB962C8B-B14F-4D97-AF65-F5344CB8AC3E}">
        <p14:creationId xmlns:p14="http://schemas.microsoft.com/office/powerpoint/2010/main" val="180516365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99655" y="112862"/>
            <a:ext cx="11741852" cy="586059"/>
          </a:xfrm>
          <a:prstGeom prst="rect">
            <a:avLst/>
          </a:prstGeom>
        </p:spPr>
        <p:txBody>
          <a:bodyPr vert="horz" wrap="square" lIns="0" tIns="16511" rIns="0" bIns="0" numCol="1" rtlCol="0" anchor="ctr" anchorCtr="0" compatLnSpc="1">
            <a:prstTxWarp prst="textNoShape">
              <a:avLst/>
            </a:prstTxWarp>
            <a:spAutoFit/>
          </a:bodyPr>
          <a:lstStyle/>
          <a:p>
            <a:pPr marL="129527">
              <a:spcBef>
                <a:spcPts val="0"/>
              </a:spcBef>
            </a:pPr>
            <a:r>
              <a:rPr sz="3700" spc="-40" dirty="0"/>
              <a:t>SAMHSA’s</a:t>
            </a:r>
            <a:r>
              <a:rPr sz="3700" spc="-131" dirty="0"/>
              <a:t> </a:t>
            </a:r>
            <a:r>
              <a:rPr lang="en-US" sz="3700" dirty="0"/>
              <a:t>Prevention Technical Assistance Capacity</a:t>
            </a:r>
            <a:endParaRPr sz="3700" dirty="0"/>
          </a:p>
        </p:txBody>
      </p:sp>
      <p:sp>
        <p:nvSpPr>
          <p:cNvPr id="5" name="object 5"/>
          <p:cNvSpPr txBox="1"/>
          <p:nvPr/>
        </p:nvSpPr>
        <p:spPr>
          <a:xfrm>
            <a:off x="-7882" y="684445"/>
            <a:ext cx="11657671" cy="361123"/>
          </a:xfrm>
          <a:prstGeom prst="rect">
            <a:avLst/>
          </a:prstGeom>
        </p:spPr>
        <p:txBody>
          <a:bodyPr vert="horz" wrap="square" lIns="0" tIns="14604" rIns="0" bIns="0" rtlCol="0">
            <a:spAutoFit/>
          </a:bodyPr>
          <a:lstStyle/>
          <a:p>
            <a:pPr marL="12700" defTabSz="457167">
              <a:tabLst>
                <a:tab pos="6107609" algn="l"/>
              </a:tabLst>
            </a:pPr>
            <a:r>
              <a:rPr lang="en-US" sz="2251" b="1" dirty="0">
                <a:solidFill>
                  <a:prstClr val="black"/>
                </a:solidFill>
                <a:latin typeface="Calibri"/>
                <a:cs typeface="Calibri"/>
              </a:rPr>
              <a:t>	</a:t>
            </a:r>
            <a:endParaRPr lang="en-US" sz="2251" dirty="0">
              <a:solidFill>
                <a:srgbClr val="00B050"/>
              </a:solidFill>
              <a:latin typeface="Calibri"/>
              <a:cs typeface="Calibri"/>
            </a:endParaRPr>
          </a:p>
        </p:txBody>
      </p:sp>
      <p:graphicFrame>
        <p:nvGraphicFramePr>
          <p:cNvPr id="2" name="TextBox 2">
            <a:extLst>
              <a:ext uri="{FF2B5EF4-FFF2-40B4-BE49-F238E27FC236}">
                <a16:creationId xmlns:a16="http://schemas.microsoft.com/office/drawing/2014/main" id="{ACA96BD8-684C-D15C-4FDC-9CEFC79C5967}"/>
              </a:ext>
            </a:extLst>
          </p:cNvPr>
          <p:cNvGraphicFramePr/>
          <p:nvPr/>
        </p:nvGraphicFramePr>
        <p:xfrm>
          <a:off x="2514600" y="1045568"/>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6934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33CF69-840A-9BD9-14D3-D7F270FEA3C8}"/>
              </a:ext>
            </a:extLst>
          </p:cNvPr>
          <p:cNvSpPr>
            <a:spLocks noGrp="1"/>
          </p:cNvSpPr>
          <p:nvPr>
            <p:ph idx="1"/>
          </p:nvPr>
        </p:nvSpPr>
        <p:spPr>
          <a:xfrm>
            <a:off x="2604156" y="3317635"/>
            <a:ext cx="8953427" cy="4455453"/>
          </a:xfrm>
        </p:spPr>
        <p:txBody>
          <a:bodyPr vert="horz" wrap="square" lIns="121920" tIns="60960" rIns="121920" bIns="60960" numCol="1" rtlCol="0" anchor="t" anchorCtr="0" compatLnSpc="1">
            <a:prstTxWarp prst="textNoShape">
              <a:avLst/>
            </a:prstTxWarp>
            <a:noAutofit/>
          </a:bodyPr>
          <a:lstStyle/>
          <a:p>
            <a:pPr marL="457189" indent="-457189">
              <a:lnSpc>
                <a:spcPct val="100000"/>
              </a:lnSpc>
              <a:buFont typeface="+mj-lt"/>
              <a:buAutoNum type="arabicPeriod"/>
            </a:pPr>
            <a:r>
              <a:rPr lang="en-US" sz="2400" dirty="0">
                <a:latin typeface="+mn-lt"/>
                <a:cs typeface="Arial"/>
              </a:rPr>
              <a:t>$750 planning stipends to support community-held events</a:t>
            </a:r>
          </a:p>
          <a:p>
            <a:pPr marL="457189" indent="-457189">
              <a:lnSpc>
                <a:spcPct val="100000"/>
              </a:lnSpc>
              <a:buFont typeface="+mj-lt"/>
              <a:buAutoNum type="arabicPeriod"/>
            </a:pPr>
            <a:r>
              <a:rPr lang="en-US" sz="2400" dirty="0">
                <a:latin typeface="+mn-lt"/>
                <a:cs typeface="Arial"/>
              </a:rPr>
              <a:t>Request invitation from </a:t>
            </a:r>
            <a:r>
              <a:rPr lang="en-US" sz="2400" dirty="0">
                <a:latin typeface="+mn-lt"/>
                <a:cs typeface="Arial"/>
                <a:hlinkClick r:id="rId3"/>
              </a:rPr>
              <a:t>Info@StopAlcohol</a:t>
            </a:r>
            <a:r>
              <a:rPr lang="en-US" sz="2400" dirty="0">
                <a:latin typeface="+mn-lt"/>
                <a:cs typeface="Arial"/>
                <a:hlinkClick r:id="rId4"/>
              </a:rPr>
              <a:t>Abuse.net</a:t>
            </a:r>
            <a:r>
              <a:rPr lang="en-US" sz="2400" dirty="0">
                <a:latin typeface="+mn-lt"/>
                <a:cs typeface="Arial"/>
              </a:rPr>
              <a:t>. </a:t>
            </a:r>
            <a:endParaRPr lang="en-US" sz="2400" dirty="0">
              <a:latin typeface="+mn-lt"/>
            </a:endParaRPr>
          </a:p>
          <a:p>
            <a:pPr marL="457189" indent="-457189">
              <a:lnSpc>
                <a:spcPct val="100000"/>
              </a:lnSpc>
              <a:buFont typeface="+mj-lt"/>
              <a:buAutoNum type="arabicPeriod"/>
            </a:pPr>
            <a:r>
              <a:rPr lang="en-US" sz="2400" dirty="0">
                <a:latin typeface="+mn-lt"/>
              </a:rPr>
              <a:t>Check the activity planning FAQs at </a:t>
            </a:r>
            <a:r>
              <a:rPr lang="en-US" sz="2400" dirty="0">
                <a:latin typeface="+mn-lt"/>
                <a:hlinkClick r:id="rId5"/>
              </a:rPr>
              <a:t>www.StopAlcoholAbuse.gov/communitiestalk/</a:t>
            </a:r>
            <a:endParaRPr lang="en-US" sz="2400" dirty="0">
              <a:latin typeface="+mn-lt"/>
            </a:endParaRPr>
          </a:p>
          <a:p>
            <a:pPr marL="457189" indent="-457189">
              <a:lnSpc>
                <a:spcPct val="100000"/>
              </a:lnSpc>
              <a:buFont typeface="+mj-lt"/>
              <a:buAutoNum type="arabicPeriod"/>
            </a:pPr>
            <a:r>
              <a:rPr lang="en-US" sz="2400" dirty="0">
                <a:latin typeface="+mn-lt"/>
              </a:rPr>
              <a:t>Community activities featured on the </a:t>
            </a:r>
            <a:r>
              <a:rPr lang="en-US" sz="2400" dirty="0">
                <a:latin typeface="+mn-lt"/>
                <a:hlinkClick r:id="rId6"/>
              </a:rPr>
              <a:t>Find an Activity map</a:t>
            </a:r>
            <a:r>
              <a:rPr lang="en-US" sz="2400" dirty="0">
                <a:latin typeface="+mn-lt"/>
              </a:rPr>
              <a:t>.</a:t>
            </a:r>
          </a:p>
          <a:p>
            <a:pPr marL="457189" indent="-457189">
              <a:lnSpc>
                <a:spcPct val="100000"/>
              </a:lnSpc>
              <a:buFont typeface="+mj-lt"/>
              <a:buAutoNum type="arabicPeriod"/>
            </a:pPr>
            <a:r>
              <a:rPr lang="en-US" sz="2400" dirty="0">
                <a:latin typeface="+mn-lt"/>
              </a:rPr>
              <a:t>Shared </a:t>
            </a:r>
            <a:r>
              <a:rPr lang="en-US" sz="2400" i="1" dirty="0">
                <a:latin typeface="+mn-lt"/>
              </a:rPr>
              <a:t>Communities Talk </a:t>
            </a:r>
            <a:r>
              <a:rPr lang="en-US" sz="2400" dirty="0">
                <a:latin typeface="+mn-lt"/>
              </a:rPr>
              <a:t>Success Stories are featured on the </a:t>
            </a:r>
            <a:r>
              <a:rPr lang="en-US" sz="2400" i="1" dirty="0">
                <a:latin typeface="+mn-lt"/>
              </a:rPr>
              <a:t>Communities Talk </a:t>
            </a:r>
            <a:r>
              <a:rPr lang="en-US" sz="2400" dirty="0">
                <a:latin typeface="+mn-lt"/>
              </a:rPr>
              <a:t>website!</a:t>
            </a:r>
          </a:p>
          <a:p>
            <a:endParaRPr lang="en-US" sz="1867" dirty="0"/>
          </a:p>
          <a:p>
            <a:endParaRPr lang="en-US" dirty="0"/>
          </a:p>
        </p:txBody>
      </p:sp>
      <p:pic>
        <p:nvPicPr>
          <p:cNvPr id="5" name="Picture 4">
            <a:extLst>
              <a:ext uri="{FF2B5EF4-FFF2-40B4-BE49-F238E27FC236}">
                <a16:creationId xmlns:a16="http://schemas.microsoft.com/office/drawing/2014/main" id="{6A92D757-0244-9846-596B-24616AAFDC04}"/>
              </a:ext>
            </a:extLst>
          </p:cNvPr>
          <p:cNvPicPr>
            <a:picLocks noChangeAspect="1"/>
          </p:cNvPicPr>
          <p:nvPr/>
        </p:nvPicPr>
        <p:blipFill>
          <a:blip r:embed="rId7"/>
          <a:stretch>
            <a:fillRect/>
          </a:stretch>
        </p:blipFill>
        <p:spPr>
          <a:xfrm>
            <a:off x="1" y="-1"/>
            <a:ext cx="12192000" cy="2763455"/>
          </a:xfrm>
          <a:prstGeom prst="rect">
            <a:avLst/>
          </a:prstGeom>
        </p:spPr>
      </p:pic>
    </p:spTree>
    <p:extLst>
      <p:ext uri="{BB962C8B-B14F-4D97-AF65-F5344CB8AC3E}">
        <p14:creationId xmlns:p14="http://schemas.microsoft.com/office/powerpoint/2010/main" val="298068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1C595-5927-46B3-B263-8C66C5779EB9}"/>
              </a:ext>
            </a:extLst>
          </p:cNvPr>
          <p:cNvSpPr>
            <a:spLocks noGrp="1"/>
          </p:cNvSpPr>
          <p:nvPr>
            <p:ph type="title"/>
          </p:nvPr>
        </p:nvSpPr>
        <p:spPr>
          <a:xfrm>
            <a:off x="228770" y="128577"/>
            <a:ext cx="11734463" cy="634385"/>
          </a:xfrm>
        </p:spPr>
        <p:txBody>
          <a:bodyPr>
            <a:normAutofit/>
          </a:bodyPr>
          <a:lstStyle/>
          <a:p>
            <a:pPr algn="ctr"/>
            <a:r>
              <a:rPr lang="en-US" b="1" dirty="0">
                <a:latin typeface="Segoe UI" panose="020B0502040204020203" pitchFamily="34" charset="0"/>
                <a:cs typeface="Segoe UI" panose="020B0502040204020203" pitchFamily="34" charset="0"/>
              </a:rPr>
              <a:t>TALK. THEY HEAR YOU. CAMPAIGN UPDATES</a:t>
            </a:r>
          </a:p>
        </p:txBody>
      </p:sp>
      <p:pic>
        <p:nvPicPr>
          <p:cNvPr id="3" name="Picture 2">
            <a:extLst>
              <a:ext uri="{FF2B5EF4-FFF2-40B4-BE49-F238E27FC236}">
                <a16:creationId xmlns:a16="http://schemas.microsoft.com/office/drawing/2014/main" id="{1E31D14E-2CD7-BFCA-C7FD-0307455F4E1A}"/>
              </a:ext>
            </a:extLst>
          </p:cNvPr>
          <p:cNvPicPr>
            <a:picLocks noChangeAspect="1"/>
          </p:cNvPicPr>
          <p:nvPr/>
        </p:nvPicPr>
        <p:blipFill>
          <a:blip r:embed="rId3"/>
          <a:stretch>
            <a:fillRect/>
          </a:stretch>
        </p:blipFill>
        <p:spPr>
          <a:xfrm>
            <a:off x="458825" y="1731873"/>
            <a:ext cx="2957887" cy="1529475"/>
          </a:xfrm>
          <a:prstGeom prst="rect">
            <a:avLst/>
          </a:prstGeom>
        </p:spPr>
      </p:pic>
      <p:sp>
        <p:nvSpPr>
          <p:cNvPr id="4" name="TextBox 3">
            <a:extLst>
              <a:ext uri="{FF2B5EF4-FFF2-40B4-BE49-F238E27FC236}">
                <a16:creationId xmlns:a16="http://schemas.microsoft.com/office/drawing/2014/main" id="{B391972A-C284-5D56-EB2C-3BF915E6FD16}"/>
              </a:ext>
            </a:extLst>
          </p:cNvPr>
          <p:cNvSpPr txBox="1"/>
          <p:nvPr/>
        </p:nvSpPr>
        <p:spPr>
          <a:xfrm>
            <a:off x="525556" y="3184481"/>
            <a:ext cx="2568043" cy="338554"/>
          </a:xfrm>
          <a:prstGeom prst="rect">
            <a:avLst/>
          </a:prstGeom>
          <a:noFill/>
        </p:spPr>
        <p:txBody>
          <a:bodyPr wrap="square" lIns="91440" tIns="45720" rIns="91440" bIns="45720" anchor="t">
            <a:spAutoFit/>
          </a:bodyPr>
          <a:lstStyle/>
          <a:p>
            <a:r>
              <a:rPr lang="en-US" sz="1600" b="1" dirty="0">
                <a:solidFill>
                  <a:srgbClr val="1B415F"/>
                </a:solidFill>
                <a:latin typeface="Quire Sans Light"/>
              </a:rPr>
              <a:t>TTHY 10TH ANNIVERSARY</a:t>
            </a:r>
          </a:p>
        </p:txBody>
      </p:sp>
      <p:pic>
        <p:nvPicPr>
          <p:cNvPr id="5" name="Picture 4">
            <a:extLst>
              <a:ext uri="{FF2B5EF4-FFF2-40B4-BE49-F238E27FC236}">
                <a16:creationId xmlns:a16="http://schemas.microsoft.com/office/drawing/2014/main" id="{1B231853-369A-BBB5-543A-CEB39C19052C}"/>
              </a:ext>
            </a:extLst>
          </p:cNvPr>
          <p:cNvPicPr>
            <a:picLocks noChangeAspect="1"/>
          </p:cNvPicPr>
          <p:nvPr/>
        </p:nvPicPr>
        <p:blipFill rotWithShape="1">
          <a:blip r:embed="rId4"/>
          <a:srcRect l="7396" t="4108"/>
          <a:stretch/>
        </p:blipFill>
        <p:spPr>
          <a:xfrm>
            <a:off x="5593178" y="2187545"/>
            <a:ext cx="1489543" cy="899380"/>
          </a:xfrm>
          <a:prstGeom prst="rect">
            <a:avLst/>
          </a:prstGeom>
          <a:effectLst>
            <a:outerShdw blurRad="63500" sx="102000" sy="102000" algn="ctr" rotWithShape="0">
              <a:prstClr val="black">
                <a:alpha val="40000"/>
              </a:prstClr>
            </a:outerShdw>
          </a:effectLst>
        </p:spPr>
      </p:pic>
      <p:grpSp>
        <p:nvGrpSpPr>
          <p:cNvPr id="6" name="Group 5">
            <a:extLst>
              <a:ext uri="{FF2B5EF4-FFF2-40B4-BE49-F238E27FC236}">
                <a16:creationId xmlns:a16="http://schemas.microsoft.com/office/drawing/2014/main" id="{07EC8DF1-9299-79CE-6FE5-871187216B05}"/>
              </a:ext>
            </a:extLst>
          </p:cNvPr>
          <p:cNvGrpSpPr/>
          <p:nvPr/>
        </p:nvGrpSpPr>
        <p:grpSpPr>
          <a:xfrm>
            <a:off x="7392209" y="2152321"/>
            <a:ext cx="1359412" cy="934604"/>
            <a:chOff x="0" y="0"/>
            <a:chExt cx="7640682" cy="4565015"/>
          </a:xfrm>
          <a:effectLst>
            <a:outerShdw blurRad="63500" sx="102000" sy="102000" algn="ctr" rotWithShape="0">
              <a:prstClr val="black">
                <a:alpha val="40000"/>
              </a:prstClr>
            </a:outerShdw>
          </a:effectLst>
        </p:grpSpPr>
        <p:pic>
          <p:nvPicPr>
            <p:cNvPr id="7" name="Picture 6" descr="A picture containing person&#10;&#10;Description automatically generated">
              <a:extLst>
                <a:ext uri="{FF2B5EF4-FFF2-40B4-BE49-F238E27FC236}">
                  <a16:creationId xmlns:a16="http://schemas.microsoft.com/office/drawing/2014/main" id="{24B488A6-6718-4494-C7C4-A4705A94C49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3174"/>
            <a:stretch/>
          </p:blipFill>
          <p:spPr bwMode="auto">
            <a:xfrm>
              <a:off x="3766547" y="0"/>
              <a:ext cx="3874135" cy="2291080"/>
            </a:xfrm>
            <a:prstGeom prst="rect">
              <a:avLst/>
            </a:prstGeom>
            <a:ln>
              <a:noFill/>
            </a:ln>
            <a:extLst>
              <a:ext uri="{53640926-AAD7-44D8-BBD7-CCE9431645EC}">
                <a14:shadowObscured xmlns:a14="http://schemas.microsoft.com/office/drawing/2010/main"/>
              </a:ext>
            </a:extLst>
          </p:spPr>
        </p:pic>
        <p:pic>
          <p:nvPicPr>
            <p:cNvPr id="8" name="Picture 7" descr="A picture containing person&#10;&#10;Description automatically generated">
              <a:extLst>
                <a:ext uri="{FF2B5EF4-FFF2-40B4-BE49-F238E27FC236}">
                  <a16:creationId xmlns:a16="http://schemas.microsoft.com/office/drawing/2014/main" id="{7BA79E8A-A163-4086-BC68-983FEE1E75B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0"/>
              <a:ext cx="3839210" cy="2292350"/>
            </a:xfrm>
            <a:prstGeom prst="rect">
              <a:avLst/>
            </a:prstGeom>
          </p:spPr>
        </p:pic>
        <p:pic>
          <p:nvPicPr>
            <p:cNvPr id="9" name="Picture 8" descr="A person with her hand on her face&#10;&#10;Description automatically generated with low confidence">
              <a:extLst>
                <a:ext uri="{FF2B5EF4-FFF2-40B4-BE49-F238E27FC236}">
                  <a16:creationId xmlns:a16="http://schemas.microsoft.com/office/drawing/2014/main" id="{2AA05D70-DC3A-8658-163B-09AB2B820BA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207"/>
            <a:stretch/>
          </p:blipFill>
          <p:spPr bwMode="auto">
            <a:xfrm>
              <a:off x="0" y="2292350"/>
              <a:ext cx="3839210" cy="2271395"/>
            </a:xfrm>
            <a:prstGeom prst="rect">
              <a:avLst/>
            </a:prstGeom>
            <a:ln>
              <a:noFill/>
            </a:ln>
            <a:extLst>
              <a:ext uri="{53640926-AAD7-44D8-BBD7-CCE9431645EC}">
                <a14:shadowObscured xmlns:a14="http://schemas.microsoft.com/office/drawing/2010/main"/>
              </a:ext>
            </a:extLst>
          </p:spPr>
        </p:pic>
        <p:pic>
          <p:nvPicPr>
            <p:cNvPr id="10" name="Picture 9" descr="A group of people sitting in chairs&#10;&#10;Description automatically generated">
              <a:extLst>
                <a:ext uri="{FF2B5EF4-FFF2-40B4-BE49-F238E27FC236}">
                  <a16:creationId xmlns:a16="http://schemas.microsoft.com/office/drawing/2014/main" id="{0088082D-FD58-CBBB-3D13-78D05B4A75D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 r="1548"/>
            <a:stretch/>
          </p:blipFill>
          <p:spPr bwMode="auto">
            <a:xfrm>
              <a:off x="3796629" y="2273299"/>
              <a:ext cx="3835400" cy="2291716"/>
            </a:xfrm>
            <a:prstGeom prst="rect">
              <a:avLst/>
            </a:prstGeom>
            <a:ln>
              <a:noFill/>
            </a:ln>
            <a:extLst>
              <a:ext uri="{53640926-AAD7-44D8-BBD7-CCE9431645EC}">
                <a14:shadowObscured xmlns:a14="http://schemas.microsoft.com/office/drawing/2010/main"/>
              </a:ext>
            </a:extLst>
          </p:spPr>
        </p:pic>
      </p:grpSp>
      <p:sp>
        <p:nvSpPr>
          <p:cNvPr id="12" name="TextBox 11">
            <a:extLst>
              <a:ext uri="{FF2B5EF4-FFF2-40B4-BE49-F238E27FC236}">
                <a16:creationId xmlns:a16="http://schemas.microsoft.com/office/drawing/2014/main" id="{07850DB8-5E45-139F-AE7D-A8B51F9F8533}"/>
              </a:ext>
            </a:extLst>
          </p:cNvPr>
          <p:cNvSpPr txBox="1"/>
          <p:nvPr/>
        </p:nvSpPr>
        <p:spPr>
          <a:xfrm>
            <a:off x="5616202" y="3144549"/>
            <a:ext cx="3104615" cy="584775"/>
          </a:xfrm>
          <a:prstGeom prst="rect">
            <a:avLst/>
          </a:prstGeom>
          <a:noFill/>
        </p:spPr>
        <p:txBody>
          <a:bodyPr wrap="square">
            <a:spAutoFit/>
          </a:bodyPr>
          <a:lstStyle/>
          <a:p>
            <a:r>
              <a:rPr lang="en-US" sz="1600" b="1" dirty="0">
                <a:solidFill>
                  <a:srgbClr val="1B415F"/>
                </a:solidFill>
                <a:latin typeface="Quire Sans Light"/>
              </a:rPr>
              <a:t>DISCUSSION STARTER VIDEOS</a:t>
            </a:r>
          </a:p>
          <a:p>
            <a:r>
              <a:rPr lang="en-US" sz="1600" dirty="0">
                <a:solidFill>
                  <a:srgbClr val="1B415F"/>
                </a:solidFill>
                <a:latin typeface="Quire Sans Light"/>
              </a:rPr>
              <a:t>"This Life for Us" Product Suite</a:t>
            </a:r>
          </a:p>
        </p:txBody>
      </p:sp>
      <p:pic>
        <p:nvPicPr>
          <p:cNvPr id="41" name="Picture 40">
            <a:extLst>
              <a:ext uri="{FF2B5EF4-FFF2-40B4-BE49-F238E27FC236}">
                <a16:creationId xmlns:a16="http://schemas.microsoft.com/office/drawing/2014/main" id="{B09CCF6D-32DE-38AB-D2B3-4EEDF1B28A08}"/>
              </a:ext>
            </a:extLst>
          </p:cNvPr>
          <p:cNvPicPr>
            <a:picLocks noChangeAspect="1"/>
          </p:cNvPicPr>
          <p:nvPr/>
        </p:nvPicPr>
        <p:blipFill>
          <a:blip r:embed="rId9"/>
          <a:stretch>
            <a:fillRect/>
          </a:stretch>
        </p:blipFill>
        <p:spPr>
          <a:xfrm>
            <a:off x="4501672" y="4792709"/>
            <a:ext cx="1503731" cy="1947755"/>
          </a:xfrm>
          <a:prstGeom prst="rect">
            <a:avLst/>
          </a:prstGeom>
          <a:effectLst>
            <a:outerShdw blurRad="50800" dist="38100" dir="2700000" algn="tl" rotWithShape="0">
              <a:prstClr val="black">
                <a:alpha val="40000"/>
              </a:prstClr>
            </a:outerShdw>
          </a:effectLst>
        </p:spPr>
      </p:pic>
      <p:pic>
        <p:nvPicPr>
          <p:cNvPr id="42" name="Picture 41">
            <a:extLst>
              <a:ext uri="{FF2B5EF4-FFF2-40B4-BE49-F238E27FC236}">
                <a16:creationId xmlns:a16="http://schemas.microsoft.com/office/drawing/2014/main" id="{681D8635-33FC-7C28-AE2E-5E4954CB698F}"/>
              </a:ext>
            </a:extLst>
          </p:cNvPr>
          <p:cNvPicPr>
            <a:picLocks noChangeAspect="1"/>
          </p:cNvPicPr>
          <p:nvPr/>
        </p:nvPicPr>
        <p:blipFill>
          <a:blip r:embed="rId10"/>
          <a:stretch>
            <a:fillRect/>
          </a:stretch>
        </p:blipFill>
        <p:spPr>
          <a:xfrm>
            <a:off x="2577806" y="4358949"/>
            <a:ext cx="2154401" cy="1820711"/>
          </a:xfrm>
          <a:prstGeom prst="rect">
            <a:avLst/>
          </a:prstGeom>
          <a:effectLst>
            <a:outerShdw blurRad="50800" dist="38100" dir="2700000" algn="tl" rotWithShape="0">
              <a:prstClr val="black">
                <a:alpha val="40000"/>
              </a:prstClr>
            </a:outerShdw>
          </a:effectLst>
        </p:spPr>
      </p:pic>
      <p:sp>
        <p:nvSpPr>
          <p:cNvPr id="43" name="TextBox 42">
            <a:extLst>
              <a:ext uri="{FF2B5EF4-FFF2-40B4-BE49-F238E27FC236}">
                <a16:creationId xmlns:a16="http://schemas.microsoft.com/office/drawing/2014/main" id="{BE0DCC43-644B-9804-5D6D-BDF348048ACF}"/>
              </a:ext>
            </a:extLst>
          </p:cNvPr>
          <p:cNvSpPr txBox="1"/>
          <p:nvPr/>
        </p:nvSpPr>
        <p:spPr>
          <a:xfrm>
            <a:off x="2588915" y="6259214"/>
            <a:ext cx="1907496" cy="61555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1600" b="1" dirty="0">
                <a:solidFill>
                  <a:srgbClr val="1B415F"/>
                </a:solidFill>
                <a:latin typeface="Quire Sans Light"/>
              </a:rPr>
              <a:t>PARENTS’ NIGHT OUT</a:t>
            </a:r>
          </a:p>
        </p:txBody>
      </p:sp>
      <p:grpSp>
        <p:nvGrpSpPr>
          <p:cNvPr id="47" name="Group 46">
            <a:extLst>
              <a:ext uri="{FF2B5EF4-FFF2-40B4-BE49-F238E27FC236}">
                <a16:creationId xmlns:a16="http://schemas.microsoft.com/office/drawing/2014/main" id="{317A7655-BD62-0EE5-122E-978828CE01CA}"/>
              </a:ext>
            </a:extLst>
          </p:cNvPr>
          <p:cNvGrpSpPr/>
          <p:nvPr/>
        </p:nvGrpSpPr>
        <p:grpSpPr>
          <a:xfrm>
            <a:off x="9173805" y="1983337"/>
            <a:ext cx="2379747" cy="2891328"/>
            <a:chOff x="8215588" y="1287055"/>
            <a:chExt cx="2718686" cy="3349536"/>
          </a:xfrm>
        </p:grpSpPr>
        <p:pic>
          <p:nvPicPr>
            <p:cNvPr id="44" name="Picture 43" descr="A picture containing different, several&#10;&#10;Description automatically generated">
              <a:extLst>
                <a:ext uri="{FF2B5EF4-FFF2-40B4-BE49-F238E27FC236}">
                  <a16:creationId xmlns:a16="http://schemas.microsoft.com/office/drawing/2014/main" id="{A9712778-3044-58BE-D366-662B7272AF0A}"/>
                </a:ext>
              </a:extLst>
            </p:cNvPr>
            <p:cNvPicPr>
              <a:picLocks noChangeAspect="1"/>
            </p:cNvPicPr>
            <p:nvPr/>
          </p:nvPicPr>
          <p:blipFill rotWithShape="1">
            <a:blip r:embed="rId11"/>
            <a:srcRect l="27706" t="5973" r="27494" b="5722"/>
            <a:stretch/>
          </p:blipFill>
          <p:spPr>
            <a:xfrm>
              <a:off x="9546391" y="1537118"/>
              <a:ext cx="1387883" cy="2736848"/>
            </a:xfrm>
            <a:prstGeom prst="rect">
              <a:avLst/>
            </a:prstGeom>
          </p:spPr>
        </p:pic>
        <p:pic>
          <p:nvPicPr>
            <p:cNvPr id="45" name="Picture 44" descr="Graphical user interface, application&#10;&#10;Description automatically generated">
              <a:extLst>
                <a:ext uri="{FF2B5EF4-FFF2-40B4-BE49-F238E27FC236}">
                  <a16:creationId xmlns:a16="http://schemas.microsoft.com/office/drawing/2014/main" id="{DA2C5E03-9935-EFF3-CF6D-E9AF39BF8B1C}"/>
                </a:ext>
              </a:extLst>
            </p:cNvPr>
            <p:cNvPicPr>
              <a:picLocks noChangeAspect="1"/>
            </p:cNvPicPr>
            <p:nvPr/>
          </p:nvPicPr>
          <p:blipFill rotWithShape="1">
            <a:blip r:embed="rId12"/>
            <a:srcRect l="27067" t="6045" r="26279" b="5651"/>
            <a:stretch/>
          </p:blipFill>
          <p:spPr>
            <a:xfrm>
              <a:off x="8363484" y="1287055"/>
              <a:ext cx="1366378" cy="2592466"/>
            </a:xfrm>
            <a:prstGeom prst="rect">
              <a:avLst/>
            </a:prstGeom>
          </p:spPr>
        </p:pic>
        <p:sp>
          <p:nvSpPr>
            <p:cNvPr id="46" name="TextBox 45">
              <a:extLst>
                <a:ext uri="{FF2B5EF4-FFF2-40B4-BE49-F238E27FC236}">
                  <a16:creationId xmlns:a16="http://schemas.microsoft.com/office/drawing/2014/main" id="{15286527-55F6-0B25-E3FC-D88C737B523E}"/>
                </a:ext>
              </a:extLst>
            </p:cNvPr>
            <p:cNvSpPr txBox="1"/>
            <p:nvPr/>
          </p:nvSpPr>
          <p:spPr>
            <a:xfrm>
              <a:off x="8215588" y="3923487"/>
              <a:ext cx="1464739" cy="71310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1600" b="1" dirty="0">
                  <a:solidFill>
                    <a:srgbClr val="1B415F"/>
                  </a:solidFill>
                  <a:latin typeface="Quire Sans Light"/>
                </a:rPr>
                <a:t>MOBILE APP</a:t>
              </a:r>
            </a:p>
          </p:txBody>
        </p:sp>
      </p:grpSp>
      <p:sp>
        <p:nvSpPr>
          <p:cNvPr id="11" name="TextBox 10">
            <a:extLst>
              <a:ext uri="{FF2B5EF4-FFF2-40B4-BE49-F238E27FC236}">
                <a16:creationId xmlns:a16="http://schemas.microsoft.com/office/drawing/2014/main" id="{26B4719F-37C6-4320-1956-FE503FF9BFD2}"/>
              </a:ext>
            </a:extLst>
          </p:cNvPr>
          <p:cNvSpPr txBox="1"/>
          <p:nvPr/>
        </p:nvSpPr>
        <p:spPr>
          <a:xfrm>
            <a:off x="965471" y="3817729"/>
            <a:ext cx="5224669" cy="369332"/>
          </a:xfrm>
          <a:prstGeom prst="rect">
            <a:avLst/>
          </a:prstGeom>
          <a:noFill/>
        </p:spPr>
        <p:txBody>
          <a:bodyPr wrap="square" lIns="91440" tIns="45720" rIns="91440" bIns="45720" rtlCol="0" anchor="t">
            <a:spAutoFit/>
          </a:bodyPr>
          <a:lstStyle/>
          <a:p>
            <a:pPr algn="ctr"/>
            <a:r>
              <a:rPr lang="en-US" b="1" dirty="0">
                <a:solidFill>
                  <a:srgbClr val="013A63"/>
                </a:solidFill>
                <a:latin typeface="Quire Sans Light"/>
              </a:rPr>
              <a:t>“COMMUNITIES THAT CARE”</a:t>
            </a:r>
            <a:endParaRPr lang="en-US" b="1" dirty="0">
              <a:solidFill>
                <a:srgbClr val="013A63"/>
              </a:solidFill>
              <a:cs typeface="Calibri"/>
            </a:endParaRPr>
          </a:p>
        </p:txBody>
      </p:sp>
      <p:sp>
        <p:nvSpPr>
          <p:cNvPr id="13" name="TextBox 12">
            <a:extLst>
              <a:ext uri="{FF2B5EF4-FFF2-40B4-BE49-F238E27FC236}">
                <a16:creationId xmlns:a16="http://schemas.microsoft.com/office/drawing/2014/main" id="{651BBBF0-6E8A-0540-57AC-C2C604C38126}"/>
              </a:ext>
            </a:extLst>
          </p:cNvPr>
          <p:cNvSpPr txBox="1"/>
          <p:nvPr/>
        </p:nvSpPr>
        <p:spPr>
          <a:xfrm>
            <a:off x="6820428" y="4959207"/>
            <a:ext cx="4322881" cy="646331"/>
          </a:xfrm>
          <a:prstGeom prst="rect">
            <a:avLst/>
          </a:prstGeom>
          <a:noFill/>
        </p:spPr>
        <p:txBody>
          <a:bodyPr wrap="square" lIns="91440" tIns="45720" rIns="91440" bIns="45720" rtlCol="0" anchor="t">
            <a:spAutoFit/>
          </a:bodyPr>
          <a:lstStyle/>
          <a:p>
            <a:pPr algn="ctr"/>
            <a:r>
              <a:rPr lang="en-US" b="1" dirty="0">
                <a:solidFill>
                  <a:srgbClr val="013A63"/>
                </a:solidFill>
                <a:latin typeface="Quire Sans Light"/>
              </a:rPr>
              <a:t>STRENGTHEN PARENT AWARENESS, RAPPORT, COMMUNICATIONS (SPARC)</a:t>
            </a:r>
          </a:p>
        </p:txBody>
      </p:sp>
      <p:pic>
        <p:nvPicPr>
          <p:cNvPr id="14" name="Picture 13">
            <a:extLst>
              <a:ext uri="{FF2B5EF4-FFF2-40B4-BE49-F238E27FC236}">
                <a16:creationId xmlns:a16="http://schemas.microsoft.com/office/drawing/2014/main" id="{0B5F7D4F-9927-73BF-B021-CF6C516333C2}"/>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8825" y="5340802"/>
            <a:ext cx="1179735" cy="1226188"/>
          </a:xfrm>
          <a:prstGeom prst="rect">
            <a:avLst/>
          </a:prstGeom>
          <a:noFill/>
          <a:ln>
            <a:noFill/>
          </a:ln>
        </p:spPr>
      </p:pic>
      <p:sp>
        <p:nvSpPr>
          <p:cNvPr id="15" name="TextBox 14">
            <a:extLst>
              <a:ext uri="{FF2B5EF4-FFF2-40B4-BE49-F238E27FC236}">
                <a16:creationId xmlns:a16="http://schemas.microsoft.com/office/drawing/2014/main" id="{D0B8B74A-9636-8769-4859-3A3C1E893FCF}"/>
              </a:ext>
            </a:extLst>
          </p:cNvPr>
          <p:cNvSpPr txBox="1"/>
          <p:nvPr/>
        </p:nvSpPr>
        <p:spPr>
          <a:xfrm>
            <a:off x="2452678" y="791731"/>
            <a:ext cx="7105449" cy="584775"/>
          </a:xfrm>
          <a:prstGeom prst="rect">
            <a:avLst/>
          </a:prstGeom>
          <a:noFill/>
        </p:spPr>
        <p:txBody>
          <a:bodyPr wrap="square">
            <a:spAutoFit/>
          </a:bodyPr>
          <a:lstStyle/>
          <a:p>
            <a:pPr algn="ctr" defTabSz="609585" eaLnBrk="1" fontAlgn="auto" hangingPunct="1">
              <a:spcBef>
                <a:spcPts val="0"/>
              </a:spcBef>
              <a:spcAft>
                <a:spcPts val="0"/>
              </a:spcAft>
              <a:defRPr/>
            </a:pPr>
            <a:r>
              <a:rPr lang="en-US" sz="3200" b="1" dirty="0">
                <a:solidFill>
                  <a:prstClr val="black"/>
                </a:solidFill>
                <a:latin typeface="Calibri"/>
                <a:cs typeface="Arial" panose="020B0604020202020204" pitchFamily="34" charset="0"/>
              </a:rPr>
              <a:t>National Adult Oriented Campaign</a:t>
            </a:r>
            <a:endParaRPr lang="en-US" sz="3200" b="1" dirty="0">
              <a:solidFill>
                <a:prstClr val="black"/>
              </a:solidFill>
              <a:latin typeface="Calibri"/>
            </a:endParaRPr>
          </a:p>
        </p:txBody>
      </p:sp>
      <p:sp>
        <p:nvSpPr>
          <p:cNvPr id="16" name="TextBox 15">
            <a:extLst>
              <a:ext uri="{FF2B5EF4-FFF2-40B4-BE49-F238E27FC236}">
                <a16:creationId xmlns:a16="http://schemas.microsoft.com/office/drawing/2014/main" id="{0FEB1C7A-71CC-168A-4773-089B5E187DAC}"/>
              </a:ext>
            </a:extLst>
          </p:cNvPr>
          <p:cNvSpPr txBox="1"/>
          <p:nvPr/>
        </p:nvSpPr>
        <p:spPr>
          <a:xfrm>
            <a:off x="681343" y="1143408"/>
            <a:ext cx="9823668" cy="584775"/>
          </a:xfrm>
          <a:prstGeom prst="rect">
            <a:avLst/>
          </a:prstGeom>
          <a:noFill/>
        </p:spPr>
        <p:txBody>
          <a:bodyPr wrap="square">
            <a:spAutoFit/>
          </a:bodyPr>
          <a:lstStyle/>
          <a:p>
            <a:pPr algn="ctr" defTabSz="609585" eaLnBrk="1" fontAlgn="auto" hangingPunct="1">
              <a:spcBef>
                <a:spcPts val="0"/>
              </a:spcBef>
              <a:spcAft>
                <a:spcPts val="0"/>
              </a:spcAft>
              <a:defRPr/>
            </a:pPr>
            <a:r>
              <a:rPr lang="en-US" sz="3200" b="1" i="1" dirty="0">
                <a:solidFill>
                  <a:srgbClr val="1C6987"/>
                </a:solidFill>
                <a:latin typeface="Calibri"/>
                <a:cs typeface="Arial" panose="020B0604020202020204" pitchFamily="34" charset="0"/>
              </a:rPr>
              <a:t>GET INFORMED.  BE PREPARED.  TAKE ACTION.</a:t>
            </a:r>
            <a:endParaRPr lang="en-US" sz="3200" b="1" i="1" dirty="0">
              <a:solidFill>
                <a:srgbClr val="1C6987"/>
              </a:solidFill>
              <a:latin typeface="Calibri"/>
            </a:endParaRPr>
          </a:p>
        </p:txBody>
      </p:sp>
    </p:spTree>
    <p:extLst>
      <p:ext uri="{BB962C8B-B14F-4D97-AF65-F5344CB8AC3E}">
        <p14:creationId xmlns:p14="http://schemas.microsoft.com/office/powerpoint/2010/main" val="1203585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1567F17-C284-D77A-DC11-04E54F9C13E0}"/>
              </a:ext>
            </a:extLst>
          </p:cNvPr>
          <p:cNvCxnSpPr>
            <a:cxnSpLocks/>
          </p:cNvCxnSpPr>
          <p:nvPr/>
        </p:nvCxnSpPr>
        <p:spPr>
          <a:xfrm>
            <a:off x="477013" y="6632856"/>
            <a:ext cx="998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F0CC7FE-0AB4-D9E5-0F03-37343CBB6072}"/>
              </a:ext>
            </a:extLst>
          </p:cNvPr>
          <p:cNvPicPr>
            <a:picLocks noChangeAspect="1"/>
          </p:cNvPicPr>
          <p:nvPr/>
        </p:nvPicPr>
        <p:blipFill>
          <a:blip r:embed="rId3"/>
          <a:stretch>
            <a:fillRect/>
          </a:stretch>
        </p:blipFill>
        <p:spPr>
          <a:xfrm>
            <a:off x="7240995" y="809385"/>
            <a:ext cx="4654219" cy="6020935"/>
          </a:xfrm>
          <a:prstGeom prst="rect">
            <a:avLst/>
          </a:prstGeom>
          <a:ln>
            <a:solidFill>
              <a:srgbClr val="080808"/>
            </a:solidFill>
          </a:ln>
        </p:spPr>
      </p:pic>
      <p:sp>
        <p:nvSpPr>
          <p:cNvPr id="11" name="Content Placeholder 10">
            <a:extLst>
              <a:ext uri="{FF2B5EF4-FFF2-40B4-BE49-F238E27FC236}">
                <a16:creationId xmlns:a16="http://schemas.microsoft.com/office/drawing/2014/main" id="{B67C7FA8-9089-CEBF-A616-A749E8E75F30}"/>
              </a:ext>
            </a:extLst>
          </p:cNvPr>
          <p:cNvSpPr>
            <a:spLocks noGrp="1"/>
          </p:cNvSpPr>
          <p:nvPr>
            <p:ph sz="quarter" idx="4"/>
          </p:nvPr>
        </p:nvSpPr>
        <p:spPr>
          <a:xfrm>
            <a:off x="477012" y="1189843"/>
            <a:ext cx="6292893" cy="5083048"/>
          </a:xfrm>
        </p:spPr>
        <p:txBody>
          <a:bodyPr>
            <a:normAutofit lnSpcReduction="10000"/>
          </a:bodyPr>
          <a:lstStyle/>
          <a:p>
            <a:r>
              <a:rPr lang="en-US" b="0" i="0" dirty="0">
                <a:effectLst/>
              </a:rPr>
              <a:t>First document to comprehensively outline harm reduction and its role within HHS</a:t>
            </a:r>
          </a:p>
          <a:p>
            <a:r>
              <a:rPr lang="en-US" b="0" i="0" dirty="0">
                <a:effectLst/>
              </a:rPr>
              <a:t>Provides a roadmap of core practices, 12 principles, and 6 pillars that anyone can apply to their work.</a:t>
            </a:r>
          </a:p>
          <a:p>
            <a:r>
              <a:rPr lang="en-US" dirty="0"/>
              <a:t>Wi</a:t>
            </a:r>
            <a:r>
              <a:rPr lang="en-US" b="0" i="0" dirty="0">
                <a:effectLst/>
              </a:rPr>
              <a:t>ll inform SAMHSA’s harm reduction activities moving forward, as well as related policies, programs, and practices</a:t>
            </a:r>
            <a:endParaRPr lang="en-US" dirty="0"/>
          </a:p>
        </p:txBody>
      </p:sp>
      <p:sp>
        <p:nvSpPr>
          <p:cNvPr id="5" name="Title 4">
            <a:extLst>
              <a:ext uri="{FF2B5EF4-FFF2-40B4-BE49-F238E27FC236}">
                <a16:creationId xmlns:a16="http://schemas.microsoft.com/office/drawing/2014/main" id="{34E29A01-CEB9-93FC-F949-F03091416022}"/>
              </a:ext>
            </a:extLst>
          </p:cNvPr>
          <p:cNvSpPr>
            <a:spLocks noGrp="1"/>
          </p:cNvSpPr>
          <p:nvPr>
            <p:ph type="title"/>
          </p:nvPr>
        </p:nvSpPr>
        <p:spPr>
          <a:xfrm>
            <a:off x="423341" y="65806"/>
            <a:ext cx="10157195" cy="633009"/>
          </a:xfrm>
        </p:spPr>
        <p:txBody>
          <a:bodyPr>
            <a:normAutofit/>
          </a:bodyPr>
          <a:lstStyle/>
          <a:p>
            <a:r>
              <a:rPr lang="en-US" dirty="0"/>
              <a:t>Harm Reduction Framework</a:t>
            </a:r>
          </a:p>
        </p:txBody>
      </p:sp>
      <p:pic>
        <p:nvPicPr>
          <p:cNvPr id="2" name="Picture 1" descr="Qr code&#10;&#10;Description automatically generated">
            <a:extLst>
              <a:ext uri="{FF2B5EF4-FFF2-40B4-BE49-F238E27FC236}">
                <a16:creationId xmlns:a16="http://schemas.microsoft.com/office/drawing/2014/main" id="{9D68DD18-4E3C-FF52-3577-C143D5A82F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45" t="6213" r="6279" b="29026"/>
          <a:stretch/>
        </p:blipFill>
        <p:spPr>
          <a:xfrm>
            <a:off x="9963677" y="796659"/>
            <a:ext cx="1931537" cy="1912784"/>
          </a:xfrm>
          <a:prstGeom prst="rect">
            <a:avLst/>
          </a:prstGeom>
        </p:spPr>
      </p:pic>
    </p:spTree>
    <p:extLst>
      <p:ext uri="{BB962C8B-B14F-4D97-AF65-F5344CB8AC3E}">
        <p14:creationId xmlns:p14="http://schemas.microsoft.com/office/powerpoint/2010/main" val="3286307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4D0BC4-43A7-7FED-46BF-62D132857CE8}"/>
              </a:ext>
            </a:extLst>
          </p:cNvPr>
          <p:cNvSpPr>
            <a:spLocks noGrp="1"/>
          </p:cNvSpPr>
          <p:nvPr>
            <p:ph type="title"/>
          </p:nvPr>
        </p:nvSpPr>
        <p:spPr/>
        <p:txBody>
          <a:bodyPr/>
          <a:lstStyle/>
          <a:p>
            <a:pPr algn="ctr"/>
            <a:r>
              <a:rPr lang="en-US" b="1" dirty="0">
                <a:latin typeface="+mn-lt"/>
              </a:rPr>
              <a:t>SAMHSA Overdose Prevention and Response Toolkit</a:t>
            </a:r>
          </a:p>
        </p:txBody>
      </p:sp>
      <p:sp>
        <p:nvSpPr>
          <p:cNvPr id="9" name="Content Placeholder 8">
            <a:extLst>
              <a:ext uri="{FF2B5EF4-FFF2-40B4-BE49-F238E27FC236}">
                <a16:creationId xmlns:a16="http://schemas.microsoft.com/office/drawing/2014/main" id="{66B48F7F-91F6-BD9E-CFE3-968E1CD8C012}"/>
              </a:ext>
            </a:extLst>
          </p:cNvPr>
          <p:cNvSpPr>
            <a:spLocks noGrp="1"/>
          </p:cNvSpPr>
          <p:nvPr>
            <p:ph idx="2"/>
          </p:nvPr>
        </p:nvSpPr>
        <p:spPr>
          <a:xfrm>
            <a:off x="5043017" y="1097280"/>
            <a:ext cx="7043475" cy="5455920"/>
          </a:xfrm>
        </p:spPr>
        <p:txBody>
          <a:bodyPr/>
          <a:lstStyle/>
          <a:p>
            <a:r>
              <a:rPr lang="en-US" dirty="0"/>
              <a:t>Updated to reflect latest overdose trends.</a:t>
            </a:r>
          </a:p>
          <a:p>
            <a:r>
              <a:rPr lang="en-US" dirty="0"/>
              <a:t>Practical tips for preventing, recognizing, and responding to an overdose.</a:t>
            </a:r>
          </a:p>
          <a:p>
            <a:r>
              <a:rPr lang="en-US" dirty="0"/>
              <a:t>Information on available opioid overdose reversal medications (OORM).</a:t>
            </a:r>
          </a:p>
          <a:p>
            <a:r>
              <a:rPr lang="en-US" dirty="0"/>
              <a:t>Information for specific audiences</a:t>
            </a:r>
          </a:p>
          <a:p>
            <a:pPr lvl="1">
              <a:buFont typeface="Calibri" panose="020F0502020204030204" pitchFamily="34" charset="0"/>
              <a:buChar char="―"/>
            </a:pPr>
            <a:r>
              <a:rPr lang="en-US" sz="2800" dirty="0"/>
              <a:t> People who use drugs</a:t>
            </a:r>
          </a:p>
          <a:p>
            <a:pPr lvl="1">
              <a:buFont typeface="Calibri" panose="020F0502020204030204" pitchFamily="34" charset="0"/>
              <a:buChar char="―"/>
            </a:pPr>
            <a:r>
              <a:rPr lang="en-US" sz="2800" dirty="0"/>
              <a:t> People who take prescription opioids</a:t>
            </a:r>
          </a:p>
          <a:p>
            <a:pPr lvl="1">
              <a:buFont typeface="Calibri" panose="020F0502020204030204" pitchFamily="34" charset="0"/>
              <a:buChar char="―"/>
            </a:pPr>
            <a:r>
              <a:rPr lang="en-US" sz="2800" dirty="0"/>
              <a:t> Practitioners and health systems</a:t>
            </a:r>
          </a:p>
          <a:p>
            <a:pPr lvl="1">
              <a:buFont typeface="Calibri" panose="020F0502020204030204" pitchFamily="34" charset="0"/>
              <a:buChar char="―"/>
            </a:pPr>
            <a:r>
              <a:rPr lang="en-US" sz="2800" dirty="0"/>
              <a:t> First Responders</a:t>
            </a:r>
          </a:p>
          <a:p>
            <a:pPr lvl="1">
              <a:buFont typeface="Calibri" panose="020F0502020204030204" pitchFamily="34" charset="0"/>
              <a:buChar char="―"/>
            </a:pPr>
            <a:r>
              <a:rPr lang="en-US" sz="2800" dirty="0"/>
              <a:t> Policy and systems considerations</a:t>
            </a:r>
          </a:p>
          <a:p>
            <a:endParaRPr lang="en-US" sz="2400" dirty="0"/>
          </a:p>
        </p:txBody>
      </p:sp>
      <p:pic>
        <p:nvPicPr>
          <p:cNvPr id="10" name="Picture 9">
            <a:extLst>
              <a:ext uri="{FF2B5EF4-FFF2-40B4-BE49-F238E27FC236}">
                <a16:creationId xmlns:a16="http://schemas.microsoft.com/office/drawing/2014/main" id="{01A9AB83-6371-53B6-7F93-6A9B06FC0BF5}"/>
              </a:ext>
            </a:extLst>
          </p:cNvPr>
          <p:cNvPicPr>
            <a:picLocks noChangeAspect="1"/>
          </p:cNvPicPr>
          <p:nvPr/>
        </p:nvPicPr>
        <p:blipFill>
          <a:blip r:embed="rId2"/>
          <a:stretch>
            <a:fillRect/>
          </a:stretch>
        </p:blipFill>
        <p:spPr>
          <a:xfrm>
            <a:off x="408643" y="1050082"/>
            <a:ext cx="4022518" cy="5207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Qr code&#10;&#10;Description automatically generated">
            <a:extLst>
              <a:ext uri="{FF2B5EF4-FFF2-40B4-BE49-F238E27FC236}">
                <a16:creationId xmlns:a16="http://schemas.microsoft.com/office/drawing/2014/main" id="{8DCFEEC8-64D6-E777-B89E-12BCE71EC6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941" y="1050082"/>
            <a:ext cx="1905220" cy="1905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A7260E96-6B52-21C9-6C90-AD7474A9D405}"/>
              </a:ext>
            </a:extLst>
          </p:cNvPr>
          <p:cNvSpPr txBox="1"/>
          <p:nvPr/>
        </p:nvSpPr>
        <p:spPr>
          <a:xfrm>
            <a:off x="0" y="6398309"/>
            <a:ext cx="10828962" cy="338554"/>
          </a:xfrm>
          <a:prstGeom prst="rect">
            <a:avLst/>
          </a:prstGeom>
          <a:noFill/>
        </p:spPr>
        <p:txBody>
          <a:bodyPr wrap="square">
            <a:spAutoFit/>
          </a:bodyPr>
          <a:lstStyle/>
          <a:p>
            <a:r>
              <a:rPr lang="en-US" sz="1600" dirty="0">
                <a:hlinkClick r:id="rId4"/>
              </a:rPr>
              <a:t>https://store.samhsa.gov/product/overdose-prevention-and-response-toolkit-spanish-version/pep24-03-001</a:t>
            </a:r>
            <a:r>
              <a:rPr lang="en-US" sz="1600" dirty="0"/>
              <a:t> </a:t>
            </a:r>
          </a:p>
        </p:txBody>
      </p:sp>
    </p:spTree>
    <p:extLst>
      <p:ext uri="{BB962C8B-B14F-4D97-AF65-F5344CB8AC3E}">
        <p14:creationId xmlns:p14="http://schemas.microsoft.com/office/powerpoint/2010/main" val="285966635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44937-9680-97A8-B728-C84A74EFCF00}"/>
              </a:ext>
            </a:extLst>
          </p:cNvPr>
          <p:cNvSpPr>
            <a:spLocks noGrp="1"/>
          </p:cNvSpPr>
          <p:nvPr>
            <p:ph idx="10"/>
          </p:nvPr>
        </p:nvSpPr>
        <p:spPr>
          <a:xfrm>
            <a:off x="735192" y="2825244"/>
            <a:ext cx="10908792" cy="2527228"/>
          </a:xfrm>
        </p:spPr>
        <p:txBody>
          <a:bodyPr>
            <a:noAutofit/>
          </a:bodyPr>
          <a:lstStyle/>
          <a:p>
            <a:pPr marL="0" indent="0">
              <a:buNone/>
            </a:pPr>
            <a:r>
              <a:rPr lang="en-US" sz="2667" b="1" dirty="0">
                <a:solidFill>
                  <a:schemeClr val="tx1"/>
                </a:solidFill>
              </a:rPr>
              <a:t>Voices of Youth: FY2024 Strategic Partnerships </a:t>
            </a:r>
          </a:p>
          <a:p>
            <a:pPr marL="461422" lvl="1">
              <a:buFont typeface="Wingdings" panose="05000000000000000000" pitchFamily="2" charset="2"/>
              <a:buChar char="§"/>
            </a:pPr>
            <a:r>
              <a:rPr lang="en-US" sz="2200" dirty="0">
                <a:solidFill>
                  <a:schemeClr val="tx1"/>
                </a:solidFill>
              </a:rPr>
              <a:t>Communities Talk to Prevent Alcohol and Other Drug Use</a:t>
            </a:r>
          </a:p>
          <a:p>
            <a:pPr marL="461422" lvl="1">
              <a:buFont typeface="Wingdings" panose="05000000000000000000" pitchFamily="2" charset="2"/>
              <a:buChar char="§"/>
            </a:pPr>
            <a:r>
              <a:rPr lang="en-US" sz="2200" dirty="0">
                <a:solidFill>
                  <a:schemeClr val="tx1"/>
                </a:solidFill>
              </a:rPr>
              <a:t>CADCA Partnership </a:t>
            </a:r>
          </a:p>
          <a:p>
            <a:pPr marL="461422" lvl="1">
              <a:buFont typeface="Wingdings" panose="05000000000000000000" pitchFamily="2" charset="2"/>
              <a:buChar char="§"/>
            </a:pPr>
            <a:r>
              <a:rPr lang="en-US" sz="2200" dirty="0">
                <a:solidFill>
                  <a:schemeClr val="tx1"/>
                </a:solidFill>
              </a:rPr>
              <a:t>HOSA – Future Health Professionals</a:t>
            </a:r>
          </a:p>
          <a:p>
            <a:pPr marL="461422" lvl="1">
              <a:buFont typeface="Wingdings" panose="05000000000000000000" pitchFamily="2" charset="2"/>
              <a:buChar char="§"/>
            </a:pPr>
            <a:r>
              <a:rPr lang="en-US" sz="2200" dirty="0">
                <a:solidFill>
                  <a:schemeClr val="tx1"/>
                </a:solidFill>
              </a:rPr>
              <a:t>4-H – Positive Youth Development, Mentorship, and Education </a:t>
            </a:r>
          </a:p>
          <a:p>
            <a:pPr marL="461422" lvl="1">
              <a:buFont typeface="Wingdings" panose="05000000000000000000" pitchFamily="2" charset="2"/>
              <a:buChar char="§"/>
            </a:pPr>
            <a:r>
              <a:rPr lang="en-US" sz="2200" dirty="0">
                <a:solidFill>
                  <a:schemeClr val="tx1"/>
                </a:solidFill>
              </a:rPr>
              <a:t>SAMHSA’s Youth Summit, Fall 2024 </a:t>
            </a:r>
          </a:p>
        </p:txBody>
      </p:sp>
      <p:sp>
        <p:nvSpPr>
          <p:cNvPr id="3" name="Title 2">
            <a:extLst>
              <a:ext uri="{FF2B5EF4-FFF2-40B4-BE49-F238E27FC236}">
                <a16:creationId xmlns:a16="http://schemas.microsoft.com/office/drawing/2014/main" id="{AD7EA91E-7122-E6D6-D53E-2959F2946650}"/>
              </a:ext>
            </a:extLst>
          </p:cNvPr>
          <p:cNvSpPr>
            <a:spLocks noGrp="1"/>
          </p:cNvSpPr>
          <p:nvPr>
            <p:ph type="title"/>
          </p:nvPr>
        </p:nvSpPr>
        <p:spPr>
          <a:xfrm>
            <a:off x="643844" y="-21622"/>
            <a:ext cx="10917535" cy="1024128"/>
          </a:xfrm>
        </p:spPr>
        <p:txBody>
          <a:bodyPr>
            <a:normAutofit/>
          </a:bodyPr>
          <a:lstStyle/>
          <a:p>
            <a:pPr algn="ctr"/>
            <a:r>
              <a:rPr lang="en-US" sz="3733" b="1" dirty="0">
                <a:solidFill>
                  <a:schemeClr val="bg1"/>
                </a:solidFill>
              </a:rPr>
              <a:t>Youth Empowerment and Engagement</a:t>
            </a:r>
          </a:p>
        </p:txBody>
      </p:sp>
      <p:pic>
        <p:nvPicPr>
          <p:cNvPr id="4" name="Picture 3">
            <a:extLst>
              <a:ext uri="{FF2B5EF4-FFF2-40B4-BE49-F238E27FC236}">
                <a16:creationId xmlns:a16="http://schemas.microsoft.com/office/drawing/2014/main" id="{4B97D0CC-9F25-41C7-4E97-6BB4E793E870}"/>
              </a:ext>
            </a:extLst>
          </p:cNvPr>
          <p:cNvPicPr>
            <a:picLocks noChangeAspect="1"/>
          </p:cNvPicPr>
          <p:nvPr/>
        </p:nvPicPr>
        <p:blipFill>
          <a:blip r:embed="rId3"/>
          <a:stretch>
            <a:fillRect/>
          </a:stretch>
        </p:blipFill>
        <p:spPr>
          <a:xfrm>
            <a:off x="735192" y="704632"/>
            <a:ext cx="10826187" cy="2104215"/>
          </a:xfrm>
          <a:prstGeom prst="rect">
            <a:avLst/>
          </a:prstGeom>
        </p:spPr>
      </p:pic>
      <p:pic>
        <p:nvPicPr>
          <p:cNvPr id="5" name="Picture 2" descr="FentAlert: Empowering Youth for Safer Choices - SAMHSA Fentanyl Awareness Youth Challenge">
            <a:extLst>
              <a:ext uri="{FF2B5EF4-FFF2-40B4-BE49-F238E27FC236}">
                <a16:creationId xmlns:a16="http://schemas.microsoft.com/office/drawing/2014/main" id="{DDD4D4FE-BCCA-D0D6-5A22-D348C3550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192" y="5133032"/>
            <a:ext cx="8545581" cy="166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312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ational prevention week 2024 save the date">
            <a:extLst>
              <a:ext uri="{FF2B5EF4-FFF2-40B4-BE49-F238E27FC236}">
                <a16:creationId xmlns:a16="http://schemas.microsoft.com/office/drawing/2014/main" id="{06D8B477-F9A9-8DDD-442C-12C965153D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1" y="432413"/>
            <a:ext cx="10657556"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53B9AAE9-8A7D-4947-A16A-7D61FCADEC51}"/>
              </a:ext>
            </a:extLst>
          </p:cNvPr>
          <p:cNvSpPr>
            <a:spLocks noGrp="1"/>
          </p:cNvSpPr>
          <p:nvPr>
            <p:ph idx="1"/>
          </p:nvPr>
        </p:nvSpPr>
        <p:spPr>
          <a:xfrm>
            <a:off x="838201" y="3756493"/>
            <a:ext cx="10766399" cy="2216512"/>
          </a:xfrm>
        </p:spPr>
        <p:txBody>
          <a:bodyPr vert="horz" wrap="square" lIns="121920" tIns="60960" rIns="121920" bIns="60960" numCol="1" rtlCol="0" anchor="t" anchorCtr="0" compatLnSpc="1">
            <a:prstTxWarp prst="textNoShape">
              <a:avLst/>
            </a:prstTxWarp>
            <a:noAutofit/>
          </a:bodyPr>
          <a:lstStyle/>
          <a:p>
            <a:pPr indent="-304792" defTabSz="1219170"/>
            <a:r>
              <a:rPr lang="en-US" sz="2400" dirty="0"/>
              <a:t>SAMHSA’s programs and grants provide for prevention, intervention, treatment, and recovery at all points along the continuum of care and lifespan.</a:t>
            </a:r>
          </a:p>
          <a:p>
            <a:pPr indent="-304792" defTabSz="1219170"/>
            <a:r>
              <a:rPr lang="en-US" sz="2400" dirty="0"/>
              <a:t>Evidence-based interventions and data-driven decision-making inform our work.</a:t>
            </a:r>
          </a:p>
          <a:p>
            <a:pPr indent="-304792" defTabSz="1219170"/>
            <a:r>
              <a:rPr lang="en-US" sz="2400" dirty="0"/>
              <a:t>Respect for the individual is augmented through promoting equity and person-centered strategies.</a:t>
            </a:r>
          </a:p>
        </p:txBody>
      </p:sp>
      <p:sp>
        <p:nvSpPr>
          <p:cNvPr id="4" name="Slide Number Placeholder 3">
            <a:extLst>
              <a:ext uri="{FF2B5EF4-FFF2-40B4-BE49-F238E27FC236}">
                <a16:creationId xmlns:a16="http://schemas.microsoft.com/office/drawing/2014/main" id="{3795B611-1303-49E4-BCB2-C1828FAFBE7F}"/>
              </a:ext>
            </a:extLst>
          </p:cNvPr>
          <p:cNvSpPr>
            <a:spLocks noGrp="1"/>
          </p:cNvSpPr>
          <p:nvPr>
            <p:ph type="sldNum" sz="quarter" idx="10"/>
          </p:nvPr>
        </p:nvSpPr>
        <p:spPr>
          <a:xfrm>
            <a:off x="8610600" y="6356350"/>
            <a:ext cx="2743200" cy="365125"/>
          </a:xfrm>
        </p:spPr>
        <p:txBody>
          <a:bodyPr vert="horz" wrap="square" lIns="121920" tIns="60960" rIns="121920" bIns="60960" rtlCol="0" anchor="ctr" anchorCtr="1" compatLnSpc="1">
            <a:normAutofit/>
          </a:bodyPr>
          <a:lstStyle/>
          <a:p>
            <a:pPr algn="r" defTabSz="1219170">
              <a:lnSpc>
                <a:spcPct val="90000"/>
              </a:lnSpc>
              <a:spcAft>
                <a:spcPts val="800"/>
              </a:spcAft>
              <a:defRPr/>
            </a:pPr>
            <a:fld id="{D07D4089-40B5-457D-927F-16367A53BB79}" type="slidenum">
              <a:rPr lang="en-US" sz="1600" b="1">
                <a:solidFill>
                  <a:prstClr val="black">
                    <a:tint val="75000"/>
                  </a:prstClr>
                </a:solidFill>
              </a:rPr>
              <a:pPr algn="r" defTabSz="1219170">
                <a:lnSpc>
                  <a:spcPct val="90000"/>
                </a:lnSpc>
                <a:spcAft>
                  <a:spcPts val="800"/>
                </a:spcAft>
                <a:defRPr/>
              </a:pPr>
              <a:t>38</a:t>
            </a:fld>
            <a:endParaRPr lang="en-US" sz="1600" b="1" dirty="0">
              <a:solidFill>
                <a:prstClr val="black">
                  <a:tint val="75000"/>
                </a:prstClr>
              </a:solidFill>
            </a:endParaRPr>
          </a:p>
        </p:txBody>
      </p:sp>
      <p:sp>
        <p:nvSpPr>
          <p:cNvPr id="3" name="TextBox 2">
            <a:extLst>
              <a:ext uri="{FF2B5EF4-FFF2-40B4-BE49-F238E27FC236}">
                <a16:creationId xmlns:a16="http://schemas.microsoft.com/office/drawing/2014/main" id="{CC8901F6-C83A-75BA-0184-76C3A401D99D}"/>
              </a:ext>
            </a:extLst>
          </p:cNvPr>
          <p:cNvSpPr txBox="1"/>
          <p:nvPr/>
        </p:nvSpPr>
        <p:spPr>
          <a:xfrm>
            <a:off x="3347444" y="6074945"/>
            <a:ext cx="4609532" cy="461665"/>
          </a:xfrm>
          <a:prstGeom prst="rect">
            <a:avLst/>
          </a:prstGeom>
          <a:noFill/>
        </p:spPr>
        <p:txBody>
          <a:bodyPr wrap="none" rtlCol="0">
            <a:spAutoFit/>
          </a:bodyPr>
          <a:lstStyle/>
          <a:p>
            <a:pPr defTabSz="609585" eaLnBrk="1" fontAlgn="auto" hangingPunct="1">
              <a:spcBef>
                <a:spcPts val="0"/>
              </a:spcBef>
              <a:spcAft>
                <a:spcPts val="0"/>
              </a:spcAft>
              <a:defRPr/>
            </a:pPr>
            <a:r>
              <a:rPr lang="en-US" sz="2400" dirty="0">
                <a:solidFill>
                  <a:prstClr val="black"/>
                </a:solidFill>
                <a:latin typeface="Calibri"/>
                <a:hlinkClick r:id="rId4"/>
              </a:rPr>
              <a:t>www.samhsa.gov/prevention-week</a:t>
            </a:r>
            <a:endParaRPr lang="en-US" sz="2400" dirty="0">
              <a:solidFill>
                <a:prstClr val="black"/>
              </a:solidFill>
              <a:latin typeface="Calibri"/>
            </a:endParaRPr>
          </a:p>
        </p:txBody>
      </p:sp>
    </p:spTree>
    <p:extLst>
      <p:ext uri="{BB962C8B-B14F-4D97-AF65-F5344CB8AC3E}">
        <p14:creationId xmlns:p14="http://schemas.microsoft.com/office/powerpoint/2010/main" val="2676085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E4EB-91DB-92FB-CB44-1BED39379688}"/>
              </a:ext>
            </a:extLst>
          </p:cNvPr>
          <p:cNvSpPr>
            <a:spLocks noGrp="1"/>
          </p:cNvSpPr>
          <p:nvPr>
            <p:ph type="title"/>
          </p:nvPr>
        </p:nvSpPr>
        <p:spPr/>
        <p:txBody>
          <a:bodyPr>
            <a:normAutofit fontScale="90000"/>
          </a:bodyPr>
          <a:lstStyle/>
          <a:p>
            <a:r>
              <a:rPr lang="en-US" dirty="0"/>
              <a:t>A Comprehensive Path Forward to Meet the Moment</a:t>
            </a:r>
          </a:p>
        </p:txBody>
      </p:sp>
      <p:sp>
        <p:nvSpPr>
          <p:cNvPr id="3" name="Content Placeholder 2">
            <a:extLst>
              <a:ext uri="{FF2B5EF4-FFF2-40B4-BE49-F238E27FC236}">
                <a16:creationId xmlns:a16="http://schemas.microsoft.com/office/drawing/2014/main" id="{03ECEA50-63D0-E062-31A9-919FA2DC3854}"/>
              </a:ext>
            </a:extLst>
          </p:cNvPr>
          <p:cNvSpPr>
            <a:spLocks noGrp="1"/>
          </p:cNvSpPr>
          <p:nvPr>
            <p:ph idx="1"/>
          </p:nvPr>
        </p:nvSpPr>
        <p:spPr>
          <a:xfrm>
            <a:off x="152403" y="996567"/>
            <a:ext cx="6484288" cy="5795629"/>
          </a:xfrm>
        </p:spPr>
        <p:txBody>
          <a:bodyPr>
            <a:normAutofit fontScale="70000" lnSpcReduction="20000"/>
          </a:bodyPr>
          <a:lstStyle/>
          <a:p>
            <a:r>
              <a:rPr lang="en-US" sz="3467" dirty="0"/>
              <a:t>Data-driven and nimble incorporating the changing substance landscape</a:t>
            </a:r>
          </a:p>
          <a:p>
            <a:r>
              <a:rPr lang="en-US" sz="3400" dirty="0"/>
              <a:t>Centered in the voices and experiences of community(ies) being served</a:t>
            </a:r>
          </a:p>
          <a:p>
            <a:r>
              <a:rPr lang="en-US" sz="3467" dirty="0"/>
              <a:t>Holistic and Comprehensive – Addressing Spectrum of Risk &amp; Protective Factors</a:t>
            </a:r>
          </a:p>
          <a:p>
            <a:pPr lvl="1"/>
            <a:r>
              <a:rPr lang="en-US" sz="3067" dirty="0"/>
              <a:t>Individual</a:t>
            </a:r>
          </a:p>
          <a:p>
            <a:pPr lvl="1"/>
            <a:r>
              <a:rPr lang="en-US" sz="3067" dirty="0"/>
              <a:t>Relationship</a:t>
            </a:r>
          </a:p>
          <a:p>
            <a:pPr lvl="1"/>
            <a:r>
              <a:rPr lang="en-US" sz="3067" dirty="0"/>
              <a:t>Community</a:t>
            </a:r>
          </a:p>
          <a:p>
            <a:pPr lvl="1"/>
            <a:r>
              <a:rPr lang="en-US" sz="3067" dirty="0"/>
              <a:t>Societal</a:t>
            </a:r>
          </a:p>
          <a:p>
            <a:r>
              <a:rPr lang="en-US" sz="3467" dirty="0"/>
              <a:t>Evidence-based policies, programs and practices as well as integrating practice-based evidence and community-defined evidence </a:t>
            </a:r>
          </a:p>
          <a:p>
            <a:r>
              <a:rPr lang="en-US" sz="3467" dirty="0"/>
              <a:t>Evaluating, innovating, and continuing to build the knowledge of what works in communities </a:t>
            </a:r>
          </a:p>
          <a:p>
            <a:r>
              <a:rPr lang="en-US" sz="3467" dirty="0"/>
              <a:t>Opportunity to broaden tent of partners</a:t>
            </a:r>
          </a:p>
        </p:txBody>
      </p:sp>
      <p:sp>
        <p:nvSpPr>
          <p:cNvPr id="5" name="TextBox 4">
            <a:extLst>
              <a:ext uri="{FF2B5EF4-FFF2-40B4-BE49-F238E27FC236}">
                <a16:creationId xmlns:a16="http://schemas.microsoft.com/office/drawing/2014/main" id="{91FA75EC-D1BA-B3B1-7ADB-81887922F549}"/>
              </a:ext>
            </a:extLst>
          </p:cNvPr>
          <p:cNvSpPr txBox="1"/>
          <p:nvPr/>
        </p:nvSpPr>
        <p:spPr>
          <a:xfrm>
            <a:off x="6595620" y="1139577"/>
            <a:ext cx="5515288" cy="4894610"/>
          </a:xfrm>
          <a:prstGeom prst="rect">
            <a:avLst/>
          </a:prstGeom>
          <a:solidFill>
            <a:srgbClr val="0099CC"/>
          </a:solidFill>
          <a:ln w="57150">
            <a:solidFill>
              <a:srgbClr val="FFCC00"/>
            </a:solidFill>
          </a:ln>
        </p:spPr>
        <p:txBody>
          <a:bodyPr wrap="square" rtlCol="0">
            <a:spAutoFit/>
          </a:bodyPr>
          <a:lstStyle/>
          <a:p>
            <a:r>
              <a:rPr lang="en-US" sz="3200" b="1" i="1" dirty="0">
                <a:solidFill>
                  <a:srgbClr val="FFCC00"/>
                </a:solidFill>
              </a:rPr>
              <a:t>PREVENTION…</a:t>
            </a:r>
          </a:p>
          <a:p>
            <a:pPr lvl="1" indent="-380990">
              <a:buFont typeface="Arial" panose="020B0604020202020204" pitchFamily="34" charset="0"/>
              <a:buChar char="•"/>
            </a:pPr>
            <a:r>
              <a:rPr lang="en-US" sz="1867" b="1" i="1" dirty="0"/>
              <a:t>Supports parents, caregivers, &amp; strengthens families</a:t>
            </a:r>
          </a:p>
          <a:p>
            <a:pPr lvl="1" indent="-380990">
              <a:buFont typeface="Arial" panose="020B0604020202020204" pitchFamily="34" charset="0"/>
              <a:buChar char="•"/>
            </a:pPr>
            <a:r>
              <a:rPr lang="en-US" sz="1867" b="1" i="1" dirty="0"/>
              <a:t>Increases exposure to positive role models &amp; youth empowerment opportunities </a:t>
            </a:r>
          </a:p>
          <a:p>
            <a:pPr lvl="1" indent="-380990">
              <a:buFont typeface="Arial" panose="020B0604020202020204" pitchFamily="34" charset="0"/>
              <a:buChar char="•"/>
            </a:pPr>
            <a:r>
              <a:rPr lang="en-US" sz="1867" b="1" i="1" dirty="0"/>
              <a:t>Supports healthy social &amp; emotional development</a:t>
            </a:r>
          </a:p>
          <a:p>
            <a:pPr lvl="1" indent="-380990">
              <a:buFont typeface="Arial" panose="020B0604020202020204" pitchFamily="34" charset="0"/>
              <a:buChar char="•"/>
            </a:pPr>
            <a:r>
              <a:rPr lang="en-US" sz="1867" b="1" i="1" dirty="0"/>
              <a:t>Strengthens problem solving, conflict, &amp; relationship skills</a:t>
            </a:r>
          </a:p>
          <a:p>
            <a:pPr lvl="1" indent="-380990">
              <a:buFont typeface="Arial" panose="020B0604020202020204" pitchFamily="34" charset="0"/>
              <a:buChar char="•"/>
            </a:pPr>
            <a:r>
              <a:rPr lang="en-US" sz="1867" b="1" i="1" dirty="0"/>
              <a:t>Expands evidence-based programs &amp; policies across settings </a:t>
            </a:r>
          </a:p>
          <a:p>
            <a:pPr lvl="1" indent="-380990">
              <a:buFont typeface="Arial" panose="020B0604020202020204" pitchFamily="34" charset="0"/>
              <a:buChar char="•"/>
            </a:pPr>
            <a:r>
              <a:rPr lang="en-US" sz="1867" b="1" i="1" dirty="0"/>
              <a:t>Prevents &amp; addresses ACES &amp; trauma</a:t>
            </a:r>
          </a:p>
          <a:p>
            <a:pPr lvl="1" indent="-380990">
              <a:buFont typeface="Arial" panose="020B0604020202020204" pitchFamily="34" charset="0"/>
              <a:buChar char="•"/>
            </a:pPr>
            <a:r>
              <a:rPr lang="en-US" sz="1867" b="1" i="1" dirty="0"/>
              <a:t>Addresses structural &amp; social determinants of health</a:t>
            </a:r>
          </a:p>
          <a:p>
            <a:pPr lvl="1" indent="-380990">
              <a:buFont typeface="Arial" panose="020B0604020202020204" pitchFamily="34" charset="0"/>
              <a:buChar char="•"/>
            </a:pPr>
            <a:r>
              <a:rPr lang="en-US" sz="1867" b="1" i="1" dirty="0"/>
              <a:t>Improves the safety, stability, &amp; livability of community environments</a:t>
            </a:r>
          </a:p>
        </p:txBody>
      </p:sp>
    </p:spTree>
    <p:extLst>
      <p:ext uri="{BB962C8B-B14F-4D97-AF65-F5344CB8AC3E}">
        <p14:creationId xmlns:p14="http://schemas.microsoft.com/office/powerpoint/2010/main" val="118642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576953-7CE9-A8C5-D80C-3F13DB623F72}"/>
              </a:ext>
            </a:extLst>
          </p:cNvPr>
          <p:cNvSpPr>
            <a:spLocks noGrp="1"/>
          </p:cNvSpPr>
          <p:nvPr>
            <p:ph type="title"/>
          </p:nvPr>
        </p:nvSpPr>
        <p:spPr>
          <a:xfrm>
            <a:off x="423341" y="65806"/>
            <a:ext cx="11410071" cy="633009"/>
          </a:xfrm>
        </p:spPr>
        <p:txBody>
          <a:bodyPr>
            <a:normAutofit/>
          </a:bodyPr>
          <a:lstStyle/>
          <a:p>
            <a:r>
              <a:rPr lang="en-US" dirty="0"/>
              <a:t>Historically High Overdose Deaths in the U.S. </a:t>
            </a:r>
          </a:p>
        </p:txBody>
      </p:sp>
      <p:graphicFrame>
        <p:nvGraphicFramePr>
          <p:cNvPr id="2" name="Chart 1">
            <a:extLst>
              <a:ext uri="{FF2B5EF4-FFF2-40B4-BE49-F238E27FC236}">
                <a16:creationId xmlns:a16="http://schemas.microsoft.com/office/drawing/2014/main" id="{33E58B15-D667-6416-F2B6-EDDDCA4D7AE5}"/>
              </a:ext>
            </a:extLst>
          </p:cNvPr>
          <p:cNvGraphicFramePr>
            <a:graphicFrameLocks noGrp="1"/>
          </p:cNvGraphicFramePr>
          <p:nvPr>
            <p:extLst>
              <p:ext uri="{D42A27DB-BD31-4B8C-83A1-F6EECF244321}">
                <p14:modId xmlns:p14="http://schemas.microsoft.com/office/powerpoint/2010/main" val="119905803"/>
              </p:ext>
            </p:extLst>
          </p:nvPr>
        </p:nvGraphicFramePr>
        <p:xfrm>
          <a:off x="20491" y="927100"/>
          <a:ext cx="12164821" cy="526153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CA7684F-D2ED-D419-BA47-898AB700A6CB}"/>
              </a:ext>
            </a:extLst>
          </p:cNvPr>
          <p:cNvSpPr txBox="1"/>
          <p:nvPr/>
        </p:nvSpPr>
        <p:spPr>
          <a:xfrm>
            <a:off x="30895" y="6494104"/>
            <a:ext cx="7120380" cy="297454"/>
          </a:xfrm>
          <a:prstGeom prst="rect">
            <a:avLst/>
          </a:prstGeom>
          <a:noFill/>
        </p:spPr>
        <p:txBody>
          <a:bodyPr wrap="square">
            <a:spAutoFit/>
          </a:bodyPr>
          <a:lstStyle/>
          <a:p>
            <a:r>
              <a:rPr lang="en-US" sz="1333" dirty="0"/>
              <a:t>Source: CDC</a:t>
            </a:r>
          </a:p>
        </p:txBody>
      </p:sp>
    </p:spTree>
    <p:extLst>
      <p:ext uri="{BB962C8B-B14F-4D97-AF65-F5344CB8AC3E}">
        <p14:creationId xmlns:p14="http://schemas.microsoft.com/office/powerpoint/2010/main" val="295035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62BD39-90D0-40AC-B579-52AAA575CAC1}"/>
              </a:ext>
            </a:extLst>
          </p:cNvPr>
          <p:cNvPicPr>
            <a:picLocks noChangeAspect="1"/>
          </p:cNvPicPr>
          <p:nvPr/>
        </p:nvPicPr>
        <p:blipFill>
          <a:blip r:embed="rId3"/>
          <a:stretch>
            <a:fillRect/>
          </a:stretch>
        </p:blipFill>
        <p:spPr>
          <a:xfrm>
            <a:off x="148428" y="1219201"/>
            <a:ext cx="6855565" cy="2401131"/>
          </a:xfrm>
          <a:prstGeom prst="rect">
            <a:avLst/>
          </a:prstGeom>
        </p:spPr>
      </p:pic>
      <p:sp>
        <p:nvSpPr>
          <p:cNvPr id="2" name="Title 1">
            <a:extLst>
              <a:ext uri="{FF2B5EF4-FFF2-40B4-BE49-F238E27FC236}">
                <a16:creationId xmlns:a16="http://schemas.microsoft.com/office/drawing/2014/main" id="{C74C9A9C-8D20-ED1B-E41D-BA095A104B43}"/>
              </a:ext>
            </a:extLst>
          </p:cNvPr>
          <p:cNvSpPr>
            <a:spLocks noGrp="1"/>
          </p:cNvSpPr>
          <p:nvPr>
            <p:ph type="title"/>
          </p:nvPr>
        </p:nvSpPr>
        <p:spPr/>
        <p:txBody>
          <a:bodyPr>
            <a:normAutofit/>
          </a:bodyPr>
          <a:lstStyle/>
          <a:p>
            <a:r>
              <a:rPr lang="en-US" dirty="0"/>
              <a:t>Multigenerational Impacts</a:t>
            </a:r>
          </a:p>
        </p:txBody>
      </p:sp>
      <p:sp>
        <p:nvSpPr>
          <p:cNvPr id="8" name="Text Placeholder 2">
            <a:extLst>
              <a:ext uri="{FF2B5EF4-FFF2-40B4-BE49-F238E27FC236}">
                <a16:creationId xmlns:a16="http://schemas.microsoft.com/office/drawing/2014/main" id="{7EE13128-D9E1-4BFD-A52C-7B3DD112CE97}"/>
              </a:ext>
            </a:extLst>
          </p:cNvPr>
          <p:cNvSpPr>
            <a:spLocks noGrp="1"/>
          </p:cNvSpPr>
          <p:nvPr>
            <p:ph idx="1"/>
          </p:nvPr>
        </p:nvSpPr>
        <p:spPr>
          <a:xfrm>
            <a:off x="7563648" y="1303202"/>
            <a:ext cx="4479925" cy="4668839"/>
          </a:xfrm>
        </p:spPr>
        <p:txBody>
          <a:bodyPr>
            <a:normAutofit lnSpcReduction="10000"/>
          </a:bodyPr>
          <a:lstStyle/>
          <a:p>
            <a:r>
              <a:rPr lang="en-US" sz="2133" b="1" dirty="0">
                <a:solidFill>
                  <a:srgbClr val="001132"/>
                </a:solidFill>
              </a:rPr>
              <a:t>Among exposed kids – Better outcomes on:</a:t>
            </a:r>
          </a:p>
          <a:p>
            <a:pPr lvl="1"/>
            <a:r>
              <a:rPr lang="en-US" sz="1867" dirty="0">
                <a:solidFill>
                  <a:srgbClr val="001132"/>
                </a:solidFill>
              </a:rPr>
              <a:t>School misbehavior and achievement</a:t>
            </a:r>
          </a:p>
          <a:p>
            <a:pPr lvl="1"/>
            <a:r>
              <a:rPr lang="en-US" sz="1867" dirty="0">
                <a:solidFill>
                  <a:srgbClr val="001132"/>
                </a:solidFill>
              </a:rPr>
              <a:t>Lifetime violence</a:t>
            </a:r>
          </a:p>
          <a:p>
            <a:pPr lvl="1"/>
            <a:r>
              <a:rPr lang="en-US" sz="1867" dirty="0">
                <a:solidFill>
                  <a:srgbClr val="001132"/>
                </a:solidFill>
              </a:rPr>
              <a:t>Heavy alcohol use</a:t>
            </a:r>
          </a:p>
          <a:p>
            <a:pPr lvl="1"/>
            <a:r>
              <a:rPr lang="en-US" sz="1867" dirty="0">
                <a:solidFill>
                  <a:srgbClr val="001132"/>
                </a:solidFill>
              </a:rPr>
              <a:t>Mental health</a:t>
            </a:r>
          </a:p>
          <a:p>
            <a:pPr lvl="1"/>
            <a:r>
              <a:rPr lang="en-US" sz="1867" dirty="0">
                <a:solidFill>
                  <a:srgbClr val="001132"/>
                </a:solidFill>
              </a:rPr>
              <a:t>Employment and socioeconomic outcomes</a:t>
            </a:r>
          </a:p>
          <a:p>
            <a:r>
              <a:rPr lang="en-US" sz="2133" b="1" dirty="0">
                <a:solidFill>
                  <a:srgbClr val="001132"/>
                </a:solidFill>
              </a:rPr>
              <a:t>Among </a:t>
            </a:r>
            <a:r>
              <a:rPr lang="en-US" sz="2133" b="1" u="sng" dirty="0">
                <a:solidFill>
                  <a:srgbClr val="001132"/>
                </a:solidFill>
              </a:rPr>
              <a:t>offspring</a:t>
            </a:r>
            <a:r>
              <a:rPr lang="en-US" sz="2133" b="1" dirty="0">
                <a:solidFill>
                  <a:srgbClr val="001132"/>
                </a:solidFill>
              </a:rPr>
              <a:t> of exposed kids – Better outcomes on:</a:t>
            </a:r>
          </a:p>
          <a:p>
            <a:pPr lvl="1"/>
            <a:r>
              <a:rPr lang="en-US" sz="1867" dirty="0">
                <a:solidFill>
                  <a:srgbClr val="001132"/>
                </a:solidFill>
              </a:rPr>
              <a:t>Child developmental functioning</a:t>
            </a:r>
          </a:p>
          <a:p>
            <a:pPr lvl="1"/>
            <a:r>
              <a:rPr lang="en-US" sz="1867" dirty="0">
                <a:solidFill>
                  <a:srgbClr val="001132"/>
                </a:solidFill>
              </a:rPr>
              <a:t>Behavior problems</a:t>
            </a:r>
          </a:p>
          <a:p>
            <a:pPr lvl="1"/>
            <a:r>
              <a:rPr lang="en-US" sz="1867" dirty="0">
                <a:solidFill>
                  <a:srgbClr val="001132"/>
                </a:solidFill>
              </a:rPr>
              <a:t>Academic skills and performance</a:t>
            </a:r>
          </a:p>
          <a:p>
            <a:pPr lvl="1"/>
            <a:r>
              <a:rPr lang="en-US" sz="1867" dirty="0">
                <a:solidFill>
                  <a:srgbClr val="001132"/>
                </a:solidFill>
              </a:rPr>
              <a:t>Risk behaviors, including substance use</a:t>
            </a:r>
          </a:p>
          <a:p>
            <a:pPr lvl="1"/>
            <a:endParaRPr lang="en-US" dirty="0">
              <a:solidFill>
                <a:srgbClr val="001132"/>
              </a:solidFill>
            </a:endParaRPr>
          </a:p>
          <a:p>
            <a:pPr lvl="1"/>
            <a:endParaRPr lang="en-US" dirty="0">
              <a:solidFill>
                <a:srgbClr val="001132"/>
              </a:solidFill>
            </a:endParaRPr>
          </a:p>
        </p:txBody>
      </p:sp>
      <p:sp>
        <p:nvSpPr>
          <p:cNvPr id="9" name="Text Placeholder 2">
            <a:extLst>
              <a:ext uri="{FF2B5EF4-FFF2-40B4-BE49-F238E27FC236}">
                <a16:creationId xmlns:a16="http://schemas.microsoft.com/office/drawing/2014/main" id="{77671DE8-1932-4148-84F2-6B32017E8F75}"/>
              </a:ext>
            </a:extLst>
          </p:cNvPr>
          <p:cNvSpPr txBox="1">
            <a:spLocks/>
          </p:cNvSpPr>
          <p:nvPr/>
        </p:nvSpPr>
        <p:spPr bwMode="auto">
          <a:xfrm>
            <a:off x="10247" y="3763364"/>
            <a:ext cx="7759700" cy="28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rgbClr val="781D7E"/>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853F"/>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EC881D"/>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001132"/>
                </a:solidFill>
              </a:rPr>
              <a:t>Multicomponent intervention – Raising Healthy Children </a:t>
            </a:r>
          </a:p>
          <a:p>
            <a:pPr lvl="1"/>
            <a:r>
              <a:rPr lang="en-US" sz="2400" dirty="0">
                <a:solidFill>
                  <a:srgbClr val="001132"/>
                </a:solidFill>
              </a:rPr>
              <a:t>1 – Teacher training in classroom instruction and management</a:t>
            </a:r>
          </a:p>
          <a:p>
            <a:pPr lvl="1"/>
            <a:r>
              <a:rPr lang="en-US" sz="2400" dirty="0">
                <a:solidFill>
                  <a:srgbClr val="001132"/>
                </a:solidFill>
              </a:rPr>
              <a:t>2 – Child social and emotional skill development</a:t>
            </a:r>
          </a:p>
          <a:p>
            <a:pPr lvl="1"/>
            <a:r>
              <a:rPr lang="en-US" sz="2400" dirty="0">
                <a:solidFill>
                  <a:srgbClr val="001132"/>
                </a:solidFill>
              </a:rPr>
              <a:t>3 – Parent training</a:t>
            </a:r>
          </a:p>
        </p:txBody>
      </p:sp>
      <p:sp>
        <p:nvSpPr>
          <p:cNvPr id="10" name="Text Placeholder 2">
            <a:extLst>
              <a:ext uri="{FF2B5EF4-FFF2-40B4-BE49-F238E27FC236}">
                <a16:creationId xmlns:a16="http://schemas.microsoft.com/office/drawing/2014/main" id="{7C3C0586-56CD-4819-81B2-825AD5CB39AE}"/>
              </a:ext>
            </a:extLst>
          </p:cNvPr>
          <p:cNvSpPr txBox="1">
            <a:spLocks/>
          </p:cNvSpPr>
          <p:nvPr/>
        </p:nvSpPr>
        <p:spPr>
          <a:xfrm>
            <a:off x="1" y="6601910"/>
            <a:ext cx="9738379" cy="286065"/>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10">
              <a:defRPr/>
            </a:pPr>
            <a:r>
              <a:rPr lang="en-US" sz="1000" kern="0" dirty="0">
                <a:solidFill>
                  <a:srgbClr val="001132"/>
                </a:solidFill>
                <a:latin typeface="Arial" panose="020B0604020202020204" pitchFamily="34" charset="0"/>
                <a:cs typeface="Arial" panose="020B0604020202020204" pitchFamily="34" charset="0"/>
              </a:rPr>
              <a:t>Source: Hill et al., JAMA Pediatrics 2020</a:t>
            </a:r>
          </a:p>
        </p:txBody>
      </p:sp>
    </p:spTree>
    <p:extLst>
      <p:ext uri="{BB962C8B-B14F-4D97-AF65-F5344CB8AC3E}">
        <p14:creationId xmlns:p14="http://schemas.microsoft.com/office/powerpoint/2010/main" val="4019742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56ED311-AC1D-4151-AA87-F7B4C49844C6}"/>
              </a:ext>
            </a:extLst>
          </p:cNvPr>
          <p:cNvSpPr>
            <a:spLocks noGrp="1"/>
          </p:cNvSpPr>
          <p:nvPr>
            <p:ph type="body" sz="quarter" idx="11"/>
          </p:nvPr>
        </p:nvSpPr>
        <p:spPr>
          <a:xfrm>
            <a:off x="505535" y="1077176"/>
            <a:ext cx="11411904" cy="1445101"/>
          </a:xfrm>
        </p:spPr>
        <p:txBody>
          <a:bodyPr>
            <a:normAutofit fontScale="85000" lnSpcReduction="10000"/>
          </a:bodyPr>
          <a:lstStyle/>
          <a:p>
            <a:pPr indent="-457189">
              <a:lnSpc>
                <a:spcPct val="120000"/>
              </a:lnSpc>
              <a:spcBef>
                <a:spcPts val="0"/>
              </a:spcBef>
            </a:pPr>
            <a:r>
              <a:rPr lang="en-US" sz="2800" dirty="0">
                <a:latin typeface="Arial" panose="020B0604020202020204" pitchFamily="34" charset="0"/>
                <a:cs typeface="Arial" panose="020B0604020202020204" pitchFamily="34" charset="0"/>
              </a:rPr>
              <a:t>SAMHSA’s mission is to lead public health and service delivery efforts that promote mental health, prevent substance misuse, and provide treatments and supports to foster recovery while ensuring equitable access and better outcomes.</a:t>
            </a:r>
          </a:p>
        </p:txBody>
      </p:sp>
      <p:grpSp>
        <p:nvGrpSpPr>
          <p:cNvPr id="14" name="Group 13">
            <a:extLst>
              <a:ext uri="{FF2B5EF4-FFF2-40B4-BE49-F238E27FC236}">
                <a16:creationId xmlns:a16="http://schemas.microsoft.com/office/drawing/2014/main" id="{6711F94C-3CC3-58CB-4082-F75B3BAF5B93}"/>
              </a:ext>
            </a:extLst>
          </p:cNvPr>
          <p:cNvGrpSpPr/>
          <p:nvPr/>
        </p:nvGrpSpPr>
        <p:grpSpPr>
          <a:xfrm>
            <a:off x="1824757" y="5957690"/>
            <a:ext cx="9054652" cy="611957"/>
            <a:chOff x="2052587" y="6095633"/>
            <a:chExt cx="9054652" cy="611957"/>
          </a:xfrm>
        </p:grpSpPr>
        <p:pic>
          <p:nvPicPr>
            <p:cNvPr id="1026" name="Picture 2" descr="Image result for facebook icon">
              <a:extLst>
                <a:ext uri="{FF2B5EF4-FFF2-40B4-BE49-F238E27FC236}">
                  <a16:creationId xmlns:a16="http://schemas.microsoft.com/office/drawing/2014/main" id="{94149627-EA5C-4B14-9DE5-D44336BF3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587" y="6102752"/>
              <a:ext cx="585788" cy="5857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witter icon">
              <a:extLst>
                <a:ext uri="{FF2B5EF4-FFF2-40B4-BE49-F238E27FC236}">
                  <a16:creationId xmlns:a16="http://schemas.microsoft.com/office/drawing/2014/main" id="{579C49EB-237C-4738-80C6-9381A7F529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6115" y="6158301"/>
              <a:ext cx="633368" cy="5209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inkedin icon">
              <a:extLst>
                <a:ext uri="{FF2B5EF4-FFF2-40B4-BE49-F238E27FC236}">
                  <a16:creationId xmlns:a16="http://schemas.microsoft.com/office/drawing/2014/main" id="{8A646B75-988C-43B1-B171-D9AA496A58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6257" y="6102752"/>
              <a:ext cx="604838" cy="6048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FAE3F6-05D0-41F8-8E04-03AB54502925}"/>
                </a:ext>
              </a:extLst>
            </p:cNvPr>
            <p:cNvSpPr txBox="1"/>
            <p:nvPr/>
          </p:nvSpPr>
          <p:spPr>
            <a:xfrm>
              <a:off x="5409650" y="6095633"/>
              <a:ext cx="2713075"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@samhsagov @samhsa_leader</a:t>
              </a:r>
            </a:p>
          </p:txBody>
        </p:sp>
        <p:sp>
          <p:nvSpPr>
            <p:cNvPr id="10" name="TextBox 9">
              <a:extLst>
                <a:ext uri="{FF2B5EF4-FFF2-40B4-BE49-F238E27FC236}">
                  <a16:creationId xmlns:a16="http://schemas.microsoft.com/office/drawing/2014/main" id="{5CC58ABD-7118-4793-A8A9-BC1424889E69}"/>
                </a:ext>
              </a:extLst>
            </p:cNvPr>
            <p:cNvSpPr txBox="1"/>
            <p:nvPr/>
          </p:nvSpPr>
          <p:spPr>
            <a:xfrm>
              <a:off x="2669995" y="6257636"/>
              <a:ext cx="175614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/samhsa</a:t>
              </a:r>
            </a:p>
          </p:txBody>
        </p:sp>
        <p:sp>
          <p:nvSpPr>
            <p:cNvPr id="11" name="TextBox 10">
              <a:extLst>
                <a:ext uri="{FF2B5EF4-FFF2-40B4-BE49-F238E27FC236}">
                  <a16:creationId xmlns:a16="http://schemas.microsoft.com/office/drawing/2014/main" id="{5AF51D45-CEDF-45AE-A309-5F8E73F89850}"/>
                </a:ext>
              </a:extLst>
            </p:cNvPr>
            <p:cNvSpPr txBox="1"/>
            <p:nvPr/>
          </p:nvSpPr>
          <p:spPr>
            <a:xfrm>
              <a:off x="9351095" y="6262494"/>
              <a:ext cx="175614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/samhsa</a:t>
              </a:r>
            </a:p>
          </p:txBody>
        </p:sp>
      </p:grpSp>
      <p:sp>
        <p:nvSpPr>
          <p:cNvPr id="2" name="Title 3">
            <a:extLst>
              <a:ext uri="{FF2B5EF4-FFF2-40B4-BE49-F238E27FC236}">
                <a16:creationId xmlns:a16="http://schemas.microsoft.com/office/drawing/2014/main" id="{F64FC771-968E-E064-7AE9-213EBBDB9BD1}"/>
              </a:ext>
            </a:extLst>
          </p:cNvPr>
          <p:cNvSpPr>
            <a:spLocks noGrp="1"/>
          </p:cNvSpPr>
          <p:nvPr>
            <p:ph type="title"/>
          </p:nvPr>
        </p:nvSpPr>
        <p:spPr>
          <a:xfrm>
            <a:off x="423341" y="65813"/>
            <a:ext cx="11159059" cy="633009"/>
          </a:xfrm>
        </p:spPr>
        <p:txBody>
          <a:bodyPr>
            <a:normAutofit/>
          </a:bodyPr>
          <a:lstStyle/>
          <a:p>
            <a:r>
              <a:rPr lang="en-US" dirty="0"/>
              <a:t>Thank You!</a:t>
            </a:r>
          </a:p>
        </p:txBody>
      </p:sp>
      <p:sp>
        <p:nvSpPr>
          <p:cNvPr id="5" name="TextBox 4">
            <a:extLst>
              <a:ext uri="{FF2B5EF4-FFF2-40B4-BE49-F238E27FC236}">
                <a16:creationId xmlns:a16="http://schemas.microsoft.com/office/drawing/2014/main" id="{6170F01D-AC7D-1728-C226-6565808476D3}"/>
              </a:ext>
            </a:extLst>
          </p:cNvPr>
          <p:cNvSpPr txBox="1"/>
          <p:nvPr/>
        </p:nvSpPr>
        <p:spPr>
          <a:xfrm>
            <a:off x="3130300" y="2783998"/>
            <a:ext cx="5373385" cy="1938992"/>
          </a:xfrm>
          <a:prstGeom prst="rect">
            <a:avLst/>
          </a:prstGeom>
          <a:noFill/>
        </p:spPr>
        <p:txBody>
          <a:bodyPr wrap="square">
            <a:spAutoFit/>
          </a:bodyPr>
          <a:lstStyle/>
          <a:p>
            <a:pPr algn="ctr"/>
            <a:r>
              <a:rPr lang="en-US" sz="2000" b="1" dirty="0">
                <a:latin typeface="Arial" panose="020B0604020202020204" pitchFamily="34" charset="0"/>
                <a:cs typeface="Arial" panose="020B0604020202020204" pitchFamily="34" charset="0"/>
              </a:rPr>
              <a:t>Grant Opportunities</a:t>
            </a:r>
          </a:p>
          <a:p>
            <a:pPr algn="ctr"/>
            <a:r>
              <a:rPr lang="en-US" sz="2000" dirty="0">
                <a:latin typeface="Arial" panose="020B0604020202020204" pitchFamily="34" charset="0"/>
                <a:cs typeface="Arial" panose="020B0604020202020204" pitchFamily="34" charset="0"/>
              </a:rPr>
              <a:t>www.samhsa.gov/grants </a:t>
            </a:r>
          </a:p>
          <a:p>
            <a:pPr algn="ctr"/>
            <a:r>
              <a:rPr lang="en-US" sz="2000" dirty="0">
                <a:latin typeface="Arial" panose="020B0604020202020204" pitchFamily="34" charset="0"/>
                <a:cs typeface="Arial" panose="020B0604020202020204" pitchFamily="34" charset="0"/>
              </a:rPr>
              <a:t>www.grants.gov/web/grants </a:t>
            </a:r>
          </a:p>
          <a:p>
            <a:pPr algn="ctr"/>
            <a:endParaRPr lang="en-US" sz="2000"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988 Suicide and Crisis Lifeline Toolkit </a:t>
            </a:r>
          </a:p>
          <a:p>
            <a:pPr algn="ctr"/>
            <a:r>
              <a:rPr lang="en-US" sz="2000" dirty="0">
                <a:latin typeface="Arial" panose="020B0604020202020204" pitchFamily="34" charset="0"/>
                <a:cs typeface="Arial" panose="020B0604020202020204" pitchFamily="34" charset="0"/>
              </a:rPr>
              <a:t>www.samhsa.gov/find-help/988/partner-toolkit </a:t>
            </a:r>
          </a:p>
        </p:txBody>
      </p:sp>
    </p:spTree>
    <p:extLst>
      <p:ext uri="{BB962C8B-B14F-4D97-AF65-F5344CB8AC3E}">
        <p14:creationId xmlns:p14="http://schemas.microsoft.com/office/powerpoint/2010/main" val="423377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6F9442A-693C-7D0C-6F4D-0EB7AFEA4B50}"/>
              </a:ext>
            </a:extLst>
          </p:cNvPr>
          <p:cNvSpPr/>
          <p:nvPr/>
        </p:nvSpPr>
        <p:spPr>
          <a:xfrm>
            <a:off x="9623461" y="6167718"/>
            <a:ext cx="2568540" cy="60971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Title 3">
            <a:extLst>
              <a:ext uri="{FF2B5EF4-FFF2-40B4-BE49-F238E27FC236}">
                <a16:creationId xmlns:a16="http://schemas.microsoft.com/office/drawing/2014/main" id="{2975EAC5-2B45-9F6B-453F-E156ED9DFF71}"/>
              </a:ext>
            </a:extLst>
          </p:cNvPr>
          <p:cNvSpPr>
            <a:spLocks noGrp="1"/>
          </p:cNvSpPr>
          <p:nvPr>
            <p:ph type="title"/>
          </p:nvPr>
        </p:nvSpPr>
        <p:spPr/>
        <p:txBody>
          <a:bodyPr>
            <a:normAutofit fontScale="90000"/>
          </a:bodyPr>
          <a:lstStyle/>
          <a:p>
            <a:r>
              <a:rPr lang="en-US" dirty="0"/>
              <a:t>Changing Epidemiology of Substance Use &amp; Overdose</a:t>
            </a:r>
          </a:p>
        </p:txBody>
      </p:sp>
      <p:sp>
        <p:nvSpPr>
          <p:cNvPr id="16" name="TextBox 15">
            <a:extLst>
              <a:ext uri="{FF2B5EF4-FFF2-40B4-BE49-F238E27FC236}">
                <a16:creationId xmlns:a16="http://schemas.microsoft.com/office/drawing/2014/main" id="{C3F27F2E-34BE-ED42-64F2-266A610AF541}"/>
              </a:ext>
            </a:extLst>
          </p:cNvPr>
          <p:cNvSpPr txBox="1"/>
          <p:nvPr/>
        </p:nvSpPr>
        <p:spPr>
          <a:xfrm>
            <a:off x="9915136" y="6578243"/>
            <a:ext cx="2403222" cy="246221"/>
          </a:xfrm>
          <a:prstGeom prst="rect">
            <a:avLst/>
          </a:prstGeom>
          <a:noFill/>
        </p:spPr>
        <p:txBody>
          <a:bodyPr wrap="none" rtlCol="0">
            <a:spAutoFit/>
          </a:bodyPr>
          <a:lstStyle/>
          <a:p>
            <a:r>
              <a:rPr lang="en-US" sz="1000" dirty="0">
                <a:solidFill>
                  <a:srgbClr val="000000"/>
                </a:solidFill>
              </a:rPr>
              <a:t>Source: CDC NCHS. NVSS/WONDER, 2024. </a:t>
            </a:r>
          </a:p>
        </p:txBody>
      </p:sp>
      <p:graphicFrame>
        <p:nvGraphicFramePr>
          <p:cNvPr id="2" name="Chart 1">
            <a:extLst>
              <a:ext uri="{FF2B5EF4-FFF2-40B4-BE49-F238E27FC236}">
                <a16:creationId xmlns:a16="http://schemas.microsoft.com/office/drawing/2014/main" id="{F95D5640-B3E7-5BA5-E003-5A5512B2E8EF}"/>
              </a:ext>
            </a:extLst>
          </p:cNvPr>
          <p:cNvGraphicFramePr>
            <a:graphicFrameLocks/>
          </p:cNvGraphicFramePr>
          <p:nvPr>
            <p:extLst>
              <p:ext uri="{D42A27DB-BD31-4B8C-83A1-F6EECF244321}">
                <p14:modId xmlns:p14="http://schemas.microsoft.com/office/powerpoint/2010/main" val="3822701422"/>
              </p:ext>
            </p:extLst>
          </p:nvPr>
        </p:nvGraphicFramePr>
        <p:xfrm>
          <a:off x="6625568" y="3882069"/>
          <a:ext cx="5566431"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D59C57AE-9EF3-6B71-C9AF-FF4421CC2D2A}"/>
              </a:ext>
            </a:extLst>
          </p:cNvPr>
          <p:cNvGraphicFramePr>
            <a:graphicFrameLocks/>
          </p:cNvGraphicFramePr>
          <p:nvPr>
            <p:extLst>
              <p:ext uri="{D42A27DB-BD31-4B8C-83A1-F6EECF244321}">
                <p14:modId xmlns:p14="http://schemas.microsoft.com/office/powerpoint/2010/main" val="914820085"/>
              </p:ext>
            </p:extLst>
          </p:nvPr>
        </p:nvGraphicFramePr>
        <p:xfrm>
          <a:off x="6508376" y="986701"/>
          <a:ext cx="564972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309C7119-D83B-0557-4F2D-8494082BFCB1}"/>
              </a:ext>
            </a:extLst>
          </p:cNvPr>
          <p:cNvGraphicFramePr>
            <a:graphicFrameLocks/>
          </p:cNvGraphicFramePr>
          <p:nvPr>
            <p:extLst>
              <p:ext uri="{D42A27DB-BD31-4B8C-83A1-F6EECF244321}">
                <p14:modId xmlns:p14="http://schemas.microsoft.com/office/powerpoint/2010/main" val="2107997823"/>
              </p:ext>
            </p:extLst>
          </p:nvPr>
        </p:nvGraphicFramePr>
        <p:xfrm>
          <a:off x="179295" y="986701"/>
          <a:ext cx="5916706"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F1AD9A04-6ADB-CCE1-D43C-EDCC2CFFE80A}"/>
              </a:ext>
            </a:extLst>
          </p:cNvPr>
          <p:cNvGraphicFramePr>
            <a:graphicFrameLocks/>
          </p:cNvGraphicFramePr>
          <p:nvPr>
            <p:extLst>
              <p:ext uri="{D42A27DB-BD31-4B8C-83A1-F6EECF244321}">
                <p14:modId xmlns:p14="http://schemas.microsoft.com/office/powerpoint/2010/main" val="3008633597"/>
              </p:ext>
            </p:extLst>
          </p:nvPr>
        </p:nvGraphicFramePr>
        <p:xfrm>
          <a:off x="179294" y="3882069"/>
          <a:ext cx="6154599" cy="2743200"/>
        </p:xfrm>
        <a:graphic>
          <a:graphicData uri="http://schemas.openxmlformats.org/drawingml/2006/chart">
            <c:chart xmlns:c="http://schemas.openxmlformats.org/drawingml/2006/chart" xmlns:r="http://schemas.openxmlformats.org/officeDocument/2006/relationships" r:id="rId6"/>
          </a:graphicData>
        </a:graphic>
      </p:graphicFrame>
      <p:pic>
        <p:nvPicPr>
          <p:cNvPr id="8" name="Picture 7">
            <a:extLst>
              <a:ext uri="{FF2B5EF4-FFF2-40B4-BE49-F238E27FC236}">
                <a16:creationId xmlns:a16="http://schemas.microsoft.com/office/drawing/2014/main" id="{33D05944-59BA-40BA-7422-D99B039C86C2}"/>
              </a:ext>
            </a:extLst>
          </p:cNvPr>
          <p:cNvPicPr>
            <a:picLocks noChangeAspect="1"/>
          </p:cNvPicPr>
          <p:nvPr/>
        </p:nvPicPr>
        <p:blipFill>
          <a:blip r:embed="rId7"/>
          <a:stretch>
            <a:fillRect/>
          </a:stretch>
        </p:blipFill>
        <p:spPr>
          <a:xfrm>
            <a:off x="3805426" y="770801"/>
            <a:ext cx="4829175" cy="400050"/>
          </a:xfrm>
          <a:prstGeom prst="rect">
            <a:avLst/>
          </a:prstGeom>
        </p:spPr>
      </p:pic>
    </p:spTree>
    <p:extLst>
      <p:ext uri="{BB962C8B-B14F-4D97-AF65-F5344CB8AC3E}">
        <p14:creationId xmlns:p14="http://schemas.microsoft.com/office/powerpoint/2010/main" val="1209727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F054-C2F9-3539-331D-71F726F16EAE}"/>
              </a:ext>
            </a:extLst>
          </p:cNvPr>
          <p:cNvSpPr>
            <a:spLocks noGrp="1"/>
          </p:cNvSpPr>
          <p:nvPr>
            <p:ph type="title"/>
          </p:nvPr>
        </p:nvSpPr>
        <p:spPr>
          <a:xfrm>
            <a:off x="459988" y="82511"/>
            <a:ext cx="11272024" cy="706438"/>
          </a:xfrm>
        </p:spPr>
        <p:txBody>
          <a:bodyPr/>
          <a:lstStyle/>
          <a:p>
            <a:r>
              <a:rPr lang="en-US"/>
              <a:t>Deaths Driven by Illicit Synthetic Opioids and Stimulants </a:t>
            </a:r>
            <a:endParaRPr lang="en-US" dirty="0"/>
          </a:p>
        </p:txBody>
      </p:sp>
      <p:pic>
        <p:nvPicPr>
          <p:cNvPr id="7" name="Picture 6">
            <a:extLst>
              <a:ext uri="{FF2B5EF4-FFF2-40B4-BE49-F238E27FC236}">
                <a16:creationId xmlns:a16="http://schemas.microsoft.com/office/drawing/2014/main" id="{09A895CC-5D13-39DF-3AAD-7DBF3EFEBCD6}"/>
              </a:ext>
            </a:extLst>
          </p:cNvPr>
          <p:cNvPicPr>
            <a:picLocks noChangeAspect="1"/>
          </p:cNvPicPr>
          <p:nvPr/>
        </p:nvPicPr>
        <p:blipFill>
          <a:blip r:embed="rId2"/>
          <a:stretch>
            <a:fillRect/>
          </a:stretch>
        </p:blipFill>
        <p:spPr>
          <a:xfrm>
            <a:off x="1881302" y="1057506"/>
            <a:ext cx="8693934" cy="3603703"/>
          </a:xfrm>
          <a:prstGeom prst="rect">
            <a:avLst/>
          </a:prstGeom>
        </p:spPr>
      </p:pic>
      <p:sp>
        <p:nvSpPr>
          <p:cNvPr id="11" name="TextBox 10">
            <a:extLst>
              <a:ext uri="{FF2B5EF4-FFF2-40B4-BE49-F238E27FC236}">
                <a16:creationId xmlns:a16="http://schemas.microsoft.com/office/drawing/2014/main" id="{C3334E07-3732-2DE1-0A21-CB067D803FC7}"/>
              </a:ext>
            </a:extLst>
          </p:cNvPr>
          <p:cNvSpPr txBox="1"/>
          <p:nvPr/>
        </p:nvSpPr>
        <p:spPr>
          <a:xfrm>
            <a:off x="47394" y="6565396"/>
            <a:ext cx="6094140" cy="246221"/>
          </a:xfrm>
          <a:prstGeom prst="rect">
            <a:avLst/>
          </a:prstGeom>
          <a:noFill/>
        </p:spPr>
        <p:txBody>
          <a:bodyPr wrap="square">
            <a:spAutoFit/>
          </a:bodyPr>
          <a:lstStyle/>
          <a:p>
            <a:r>
              <a:rPr lang="en-US" sz="1000" dirty="0">
                <a:hlinkClick r:id="rId3"/>
              </a:rPr>
              <a:t>SUDORS Dashboard: Fatal Overdose Data | Drug Overdose | CDC Injury Center</a:t>
            </a:r>
            <a:endParaRPr lang="en-US" sz="1000" dirty="0"/>
          </a:p>
        </p:txBody>
      </p:sp>
      <p:sp>
        <p:nvSpPr>
          <p:cNvPr id="3" name="Rectangle 2">
            <a:extLst>
              <a:ext uri="{FF2B5EF4-FFF2-40B4-BE49-F238E27FC236}">
                <a16:creationId xmlns:a16="http://schemas.microsoft.com/office/drawing/2014/main" id="{5E1836EE-3E2B-313A-FD89-78752DA76FC3}"/>
              </a:ext>
            </a:extLst>
          </p:cNvPr>
          <p:cNvSpPr/>
          <p:nvPr/>
        </p:nvSpPr>
        <p:spPr>
          <a:xfrm>
            <a:off x="9868829" y="5207619"/>
            <a:ext cx="1471961" cy="1567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C4DD938-2952-5F7D-3C33-C8DAD3DC96C4}"/>
              </a:ext>
            </a:extLst>
          </p:cNvPr>
          <p:cNvPicPr>
            <a:picLocks noChangeAspect="1"/>
          </p:cNvPicPr>
          <p:nvPr/>
        </p:nvPicPr>
        <p:blipFill>
          <a:blip r:embed="rId4"/>
          <a:stretch>
            <a:fillRect/>
          </a:stretch>
        </p:blipFill>
        <p:spPr>
          <a:xfrm>
            <a:off x="1970717" y="4591960"/>
            <a:ext cx="8722615" cy="1975779"/>
          </a:xfrm>
          <a:prstGeom prst="rect">
            <a:avLst/>
          </a:prstGeom>
        </p:spPr>
      </p:pic>
    </p:spTree>
    <p:extLst>
      <p:ext uri="{BB962C8B-B14F-4D97-AF65-F5344CB8AC3E}">
        <p14:creationId xmlns:p14="http://schemas.microsoft.com/office/powerpoint/2010/main" val="380547531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E279-0590-B956-9FF5-B9B310D372B0}"/>
              </a:ext>
            </a:extLst>
          </p:cNvPr>
          <p:cNvSpPr>
            <a:spLocks noGrp="1"/>
          </p:cNvSpPr>
          <p:nvPr>
            <p:ph type="title"/>
          </p:nvPr>
        </p:nvSpPr>
        <p:spPr/>
        <p:txBody>
          <a:bodyPr>
            <a:normAutofit fontScale="90000"/>
          </a:bodyPr>
          <a:lstStyle/>
          <a:p>
            <a:r>
              <a:rPr lang="en-US" sz="3200" dirty="0"/>
              <a:t>The Substance Use Landscape Is Changing and Has Never Been Riskier</a:t>
            </a:r>
          </a:p>
        </p:txBody>
      </p:sp>
      <p:pic>
        <p:nvPicPr>
          <p:cNvPr id="4" name="Picture 3">
            <a:extLst>
              <a:ext uri="{FF2B5EF4-FFF2-40B4-BE49-F238E27FC236}">
                <a16:creationId xmlns:a16="http://schemas.microsoft.com/office/drawing/2014/main" id="{8BC973DA-13B3-531E-3747-1B42571C2B4F}"/>
              </a:ext>
            </a:extLst>
          </p:cNvPr>
          <p:cNvPicPr>
            <a:picLocks noChangeAspect="1"/>
          </p:cNvPicPr>
          <p:nvPr/>
        </p:nvPicPr>
        <p:blipFill>
          <a:blip r:embed="rId3"/>
          <a:stretch>
            <a:fillRect/>
          </a:stretch>
        </p:blipFill>
        <p:spPr>
          <a:xfrm>
            <a:off x="533401" y="2185989"/>
            <a:ext cx="4724400" cy="2279239"/>
          </a:xfrm>
          <a:prstGeom prst="rect">
            <a:avLst/>
          </a:prstGeom>
          <a:ln>
            <a:solidFill>
              <a:schemeClr val="tx1"/>
            </a:solidFill>
          </a:ln>
        </p:spPr>
      </p:pic>
      <p:pic>
        <p:nvPicPr>
          <p:cNvPr id="5" name="Picture 4">
            <a:extLst>
              <a:ext uri="{FF2B5EF4-FFF2-40B4-BE49-F238E27FC236}">
                <a16:creationId xmlns:a16="http://schemas.microsoft.com/office/drawing/2014/main" id="{C3159097-EF3F-1A53-1BAD-8705B2A18631}"/>
              </a:ext>
            </a:extLst>
          </p:cNvPr>
          <p:cNvPicPr>
            <a:picLocks noChangeAspect="1"/>
          </p:cNvPicPr>
          <p:nvPr/>
        </p:nvPicPr>
        <p:blipFill>
          <a:blip r:embed="rId4"/>
          <a:stretch>
            <a:fillRect/>
          </a:stretch>
        </p:blipFill>
        <p:spPr>
          <a:xfrm>
            <a:off x="5943602" y="2286002"/>
            <a:ext cx="5991225" cy="1503847"/>
          </a:xfrm>
          <a:prstGeom prst="rect">
            <a:avLst/>
          </a:prstGeom>
        </p:spPr>
      </p:pic>
      <p:pic>
        <p:nvPicPr>
          <p:cNvPr id="10" name="Picture 9">
            <a:extLst>
              <a:ext uri="{FF2B5EF4-FFF2-40B4-BE49-F238E27FC236}">
                <a16:creationId xmlns:a16="http://schemas.microsoft.com/office/drawing/2014/main" id="{FE9508A6-1EAA-672E-454F-747B4AC0D1E7}"/>
              </a:ext>
            </a:extLst>
          </p:cNvPr>
          <p:cNvPicPr>
            <a:picLocks noChangeAspect="1"/>
          </p:cNvPicPr>
          <p:nvPr/>
        </p:nvPicPr>
        <p:blipFill>
          <a:blip r:embed="rId5"/>
          <a:stretch>
            <a:fillRect/>
          </a:stretch>
        </p:blipFill>
        <p:spPr>
          <a:xfrm>
            <a:off x="174749" y="960150"/>
            <a:ext cx="6454651" cy="868169"/>
          </a:xfrm>
          <a:prstGeom prst="rect">
            <a:avLst/>
          </a:prstGeom>
        </p:spPr>
      </p:pic>
      <p:pic>
        <p:nvPicPr>
          <p:cNvPr id="15" name="Picture 14">
            <a:extLst>
              <a:ext uri="{FF2B5EF4-FFF2-40B4-BE49-F238E27FC236}">
                <a16:creationId xmlns:a16="http://schemas.microsoft.com/office/drawing/2014/main" id="{143A6BCF-0B22-B5BA-89A8-1050F5805425}"/>
              </a:ext>
            </a:extLst>
          </p:cNvPr>
          <p:cNvPicPr>
            <a:picLocks noChangeAspect="1"/>
          </p:cNvPicPr>
          <p:nvPr/>
        </p:nvPicPr>
        <p:blipFill>
          <a:blip r:embed="rId6"/>
          <a:stretch>
            <a:fillRect/>
          </a:stretch>
        </p:blipFill>
        <p:spPr>
          <a:xfrm>
            <a:off x="6543676" y="3927813"/>
            <a:ext cx="5495925" cy="2244387"/>
          </a:xfrm>
          <a:prstGeom prst="rect">
            <a:avLst/>
          </a:prstGeom>
          <a:ln>
            <a:solidFill>
              <a:schemeClr val="accent1"/>
            </a:solidFill>
          </a:ln>
        </p:spPr>
      </p:pic>
      <p:pic>
        <p:nvPicPr>
          <p:cNvPr id="17" name="Picture 16">
            <a:extLst>
              <a:ext uri="{FF2B5EF4-FFF2-40B4-BE49-F238E27FC236}">
                <a16:creationId xmlns:a16="http://schemas.microsoft.com/office/drawing/2014/main" id="{7930E17F-8FE9-A9A3-4F87-678973947DA2}"/>
              </a:ext>
            </a:extLst>
          </p:cNvPr>
          <p:cNvPicPr>
            <a:picLocks noChangeAspect="1"/>
          </p:cNvPicPr>
          <p:nvPr/>
        </p:nvPicPr>
        <p:blipFill>
          <a:blip r:embed="rId7"/>
          <a:stretch>
            <a:fillRect/>
          </a:stretch>
        </p:blipFill>
        <p:spPr>
          <a:xfrm>
            <a:off x="76200" y="4678853"/>
            <a:ext cx="6420229" cy="1798147"/>
          </a:xfrm>
          <a:prstGeom prst="rect">
            <a:avLst/>
          </a:prstGeom>
        </p:spPr>
      </p:pic>
      <p:pic>
        <p:nvPicPr>
          <p:cNvPr id="6" name="Picture 5">
            <a:extLst>
              <a:ext uri="{FF2B5EF4-FFF2-40B4-BE49-F238E27FC236}">
                <a16:creationId xmlns:a16="http://schemas.microsoft.com/office/drawing/2014/main" id="{4A53E050-C4E8-9BB5-D75D-42441D9262D0}"/>
              </a:ext>
            </a:extLst>
          </p:cNvPr>
          <p:cNvPicPr>
            <a:picLocks noChangeAspect="1"/>
          </p:cNvPicPr>
          <p:nvPr/>
        </p:nvPicPr>
        <p:blipFill>
          <a:blip r:embed="rId8"/>
          <a:stretch>
            <a:fillRect/>
          </a:stretch>
        </p:blipFill>
        <p:spPr>
          <a:xfrm>
            <a:off x="6429378" y="1248333"/>
            <a:ext cx="5686425" cy="809067"/>
          </a:xfrm>
          <a:prstGeom prst="rect">
            <a:avLst/>
          </a:prstGeom>
          <a:ln>
            <a:solidFill>
              <a:schemeClr val="tx1"/>
            </a:solidFill>
          </a:ln>
        </p:spPr>
      </p:pic>
    </p:spTree>
    <p:extLst>
      <p:ext uri="{BB962C8B-B14F-4D97-AF65-F5344CB8AC3E}">
        <p14:creationId xmlns:p14="http://schemas.microsoft.com/office/powerpoint/2010/main" val="156848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FFC3-90A4-42E9-5953-45CBA6973C68}"/>
              </a:ext>
            </a:extLst>
          </p:cNvPr>
          <p:cNvSpPr>
            <a:spLocks noGrp="1"/>
          </p:cNvSpPr>
          <p:nvPr>
            <p:ph type="title"/>
          </p:nvPr>
        </p:nvSpPr>
        <p:spPr/>
        <p:txBody>
          <a:bodyPr>
            <a:normAutofit/>
          </a:bodyPr>
          <a:lstStyle/>
          <a:p>
            <a:r>
              <a:rPr lang="en-US" dirty="0"/>
              <a:t>Usual Suspects are Ever-Present and Evolving</a:t>
            </a:r>
          </a:p>
        </p:txBody>
      </p:sp>
      <p:pic>
        <p:nvPicPr>
          <p:cNvPr id="5" name="Picture 4">
            <a:extLst>
              <a:ext uri="{FF2B5EF4-FFF2-40B4-BE49-F238E27FC236}">
                <a16:creationId xmlns:a16="http://schemas.microsoft.com/office/drawing/2014/main" id="{62FE4286-8FC0-4728-E4FF-2C4D1BDF1691}"/>
              </a:ext>
            </a:extLst>
          </p:cNvPr>
          <p:cNvPicPr>
            <a:picLocks noChangeAspect="1"/>
          </p:cNvPicPr>
          <p:nvPr/>
        </p:nvPicPr>
        <p:blipFill>
          <a:blip r:embed="rId2"/>
          <a:stretch>
            <a:fillRect/>
          </a:stretch>
        </p:blipFill>
        <p:spPr>
          <a:xfrm>
            <a:off x="152400" y="1295400"/>
            <a:ext cx="3974352" cy="4572000"/>
          </a:xfrm>
          <a:prstGeom prst="rect">
            <a:avLst/>
          </a:prstGeom>
        </p:spPr>
      </p:pic>
      <p:pic>
        <p:nvPicPr>
          <p:cNvPr id="7" name="Picture 6">
            <a:extLst>
              <a:ext uri="{FF2B5EF4-FFF2-40B4-BE49-F238E27FC236}">
                <a16:creationId xmlns:a16="http://schemas.microsoft.com/office/drawing/2014/main" id="{30A36A9E-890D-FFA4-57CE-71B6496084E0}"/>
              </a:ext>
            </a:extLst>
          </p:cNvPr>
          <p:cNvPicPr>
            <a:picLocks noChangeAspect="1"/>
          </p:cNvPicPr>
          <p:nvPr/>
        </p:nvPicPr>
        <p:blipFill>
          <a:blip r:embed="rId3"/>
          <a:stretch>
            <a:fillRect/>
          </a:stretch>
        </p:blipFill>
        <p:spPr>
          <a:xfrm>
            <a:off x="4331442" y="1295401"/>
            <a:ext cx="3821959" cy="4583449"/>
          </a:xfrm>
          <a:prstGeom prst="rect">
            <a:avLst/>
          </a:prstGeom>
        </p:spPr>
      </p:pic>
      <p:pic>
        <p:nvPicPr>
          <p:cNvPr id="9" name="Picture 8">
            <a:extLst>
              <a:ext uri="{FF2B5EF4-FFF2-40B4-BE49-F238E27FC236}">
                <a16:creationId xmlns:a16="http://schemas.microsoft.com/office/drawing/2014/main" id="{534368D2-F961-AAFC-9958-2CCD3A314F8F}"/>
              </a:ext>
            </a:extLst>
          </p:cNvPr>
          <p:cNvPicPr>
            <a:picLocks noChangeAspect="1"/>
          </p:cNvPicPr>
          <p:nvPr/>
        </p:nvPicPr>
        <p:blipFill>
          <a:blip r:embed="rId4"/>
          <a:stretch>
            <a:fillRect/>
          </a:stretch>
        </p:blipFill>
        <p:spPr>
          <a:xfrm>
            <a:off x="8321357" y="1295401"/>
            <a:ext cx="3718243" cy="4583449"/>
          </a:xfrm>
          <a:prstGeom prst="rect">
            <a:avLst/>
          </a:prstGeom>
        </p:spPr>
      </p:pic>
    </p:spTree>
    <p:extLst>
      <p:ext uri="{BB962C8B-B14F-4D97-AF65-F5344CB8AC3E}">
        <p14:creationId xmlns:p14="http://schemas.microsoft.com/office/powerpoint/2010/main" val="336381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FFC3-90A4-42E9-5953-45CBA6973C68}"/>
              </a:ext>
            </a:extLst>
          </p:cNvPr>
          <p:cNvSpPr>
            <a:spLocks noGrp="1"/>
          </p:cNvSpPr>
          <p:nvPr>
            <p:ph type="title"/>
          </p:nvPr>
        </p:nvSpPr>
        <p:spPr>
          <a:xfrm>
            <a:off x="215902" y="0"/>
            <a:ext cx="11785597" cy="960147"/>
          </a:xfrm>
        </p:spPr>
        <p:txBody>
          <a:bodyPr>
            <a:normAutofit fontScale="90000"/>
          </a:bodyPr>
          <a:lstStyle/>
          <a:p>
            <a:r>
              <a:rPr lang="en-US" dirty="0"/>
              <a:t>Most Commonly Used Substances Among Youth &amp; Young Adults</a:t>
            </a:r>
          </a:p>
        </p:txBody>
      </p:sp>
      <p:graphicFrame>
        <p:nvGraphicFramePr>
          <p:cNvPr id="4" name="Chart 3">
            <a:extLst>
              <a:ext uri="{FF2B5EF4-FFF2-40B4-BE49-F238E27FC236}">
                <a16:creationId xmlns:a16="http://schemas.microsoft.com/office/drawing/2014/main" id="{5FDE5A3A-5965-8877-36AC-E0ABDCD7059A}"/>
              </a:ext>
            </a:extLst>
          </p:cNvPr>
          <p:cNvGraphicFramePr>
            <a:graphicFrameLocks/>
          </p:cNvGraphicFramePr>
          <p:nvPr>
            <p:extLst>
              <p:ext uri="{D42A27DB-BD31-4B8C-83A1-F6EECF244321}">
                <p14:modId xmlns:p14="http://schemas.microsoft.com/office/powerpoint/2010/main" val="2110405827"/>
              </p:ext>
            </p:extLst>
          </p:nvPr>
        </p:nvGraphicFramePr>
        <p:xfrm>
          <a:off x="7438" y="1148576"/>
          <a:ext cx="6088562" cy="5018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D1AC9A1C-1BD9-293E-10D7-B15E9465A940}"/>
              </a:ext>
            </a:extLst>
          </p:cNvPr>
          <p:cNvGraphicFramePr>
            <a:graphicFrameLocks/>
          </p:cNvGraphicFramePr>
          <p:nvPr>
            <p:extLst>
              <p:ext uri="{D42A27DB-BD31-4B8C-83A1-F6EECF244321}">
                <p14:modId xmlns:p14="http://schemas.microsoft.com/office/powerpoint/2010/main" val="144954301"/>
              </p:ext>
            </p:extLst>
          </p:nvPr>
        </p:nvGraphicFramePr>
        <p:xfrm>
          <a:off x="6096000" y="1148576"/>
          <a:ext cx="6088562" cy="5084954"/>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4F96EE46-5D04-7A7E-7650-0D4F14EDD30B}"/>
              </a:ext>
            </a:extLst>
          </p:cNvPr>
          <p:cNvCxnSpPr>
            <a:cxnSpLocks/>
          </p:cNvCxnSpPr>
          <p:nvPr/>
        </p:nvCxnSpPr>
        <p:spPr>
          <a:xfrm>
            <a:off x="6273064" y="1109245"/>
            <a:ext cx="0" cy="5206477"/>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576527F-D8EB-7673-D5B9-E5E1D10D4252}"/>
              </a:ext>
            </a:extLst>
          </p:cNvPr>
          <p:cNvSpPr txBox="1"/>
          <p:nvPr/>
        </p:nvSpPr>
        <p:spPr>
          <a:xfrm>
            <a:off x="382666" y="6530756"/>
            <a:ext cx="9335311" cy="297646"/>
          </a:xfrm>
          <a:prstGeom prst="rect">
            <a:avLst/>
          </a:prstGeom>
          <a:noFill/>
        </p:spPr>
        <p:txBody>
          <a:bodyPr wrap="square" rtlCol="0">
            <a:spAutoFit/>
          </a:bodyPr>
          <a:lstStyle/>
          <a:p>
            <a:r>
              <a:rPr lang="en-US" sz="667" dirty="0"/>
              <a:t>Data Source: Substance Abuse and Mental Health Services Administration. (2023). Key substance use and mental health indicators in the United States: Results from the 2022 National Survey on Drug Use and Health (HHS Publication No. PEP23-07-01-006, NSDUH Series H-58). Center for Behavioral Health Statistics and Quality, Substance Abuse and Mental Health Services Administration. https://www.samhsa.gov/data/report/2022-nsduh-annual-national-report</a:t>
            </a:r>
          </a:p>
        </p:txBody>
      </p:sp>
      <p:sp>
        <p:nvSpPr>
          <p:cNvPr id="7" name="Rectangle 6">
            <a:extLst>
              <a:ext uri="{FF2B5EF4-FFF2-40B4-BE49-F238E27FC236}">
                <a16:creationId xmlns:a16="http://schemas.microsoft.com/office/drawing/2014/main" id="{0A052D51-8AC5-2D2F-8CD5-371095B00A8C}"/>
              </a:ext>
            </a:extLst>
          </p:cNvPr>
          <p:cNvSpPr/>
          <p:nvPr/>
        </p:nvSpPr>
        <p:spPr>
          <a:xfrm>
            <a:off x="64167" y="6337554"/>
            <a:ext cx="328773" cy="423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66690"/>
      </p:ext>
    </p:extLst>
  </p:cSld>
  <p:clrMapOvr>
    <a:masterClrMapping/>
  </p:clrMapOvr>
</p:sld>
</file>

<file path=ppt/theme/theme1.xml><?xml version="1.0" encoding="utf-8"?>
<a:theme xmlns:a="http://schemas.openxmlformats.org/drawingml/2006/main" name="Header and One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presentation for Regional Tribal Consultation [Compatibility Mode]" id="{A013A1FA-4671-4F59-A7B0-F5DBA3BB6302}" vid="{57DCF39A-DF61-4219-8545-851278E9FE6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ables.potx" id="{0086CCEA-7856-466F-99E8-BD9CF7715F84}" vid="{5D2FEAC1-1C80-483E-8BAB-723ACFEA49F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EED1A9A9A95B468877B7762D980E31" ma:contentTypeVersion="10" ma:contentTypeDescription="Create a new document." ma:contentTypeScope="" ma:versionID="72dbd1c398cd90c2fb85a022910af70b">
  <xsd:schema xmlns:xsd="http://www.w3.org/2001/XMLSchema" xmlns:xs="http://www.w3.org/2001/XMLSchema" xmlns:p="http://schemas.microsoft.com/office/2006/metadata/properties" xmlns:ns2="1e242b65-2405-42e2-92d0-a3046ba365cd" xmlns:ns3="9218d811-642a-443a-8ab1-a725a5804996" targetNamespace="http://schemas.microsoft.com/office/2006/metadata/properties" ma:root="true" ma:fieldsID="79ce9db5802838d85613042800c8058f" ns2:_="" ns3:_="">
    <xsd:import namespace="1e242b65-2405-42e2-92d0-a3046ba365cd"/>
    <xsd:import namespace="9218d811-642a-443a-8ab1-a725a58049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42b65-2405-42e2-92d0-a3046ba365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18d811-642a-443a-8ab1-a725a58049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0087fe8-e94d-4dd4-8ca1-272945191199}" ma:internalName="TaxCatchAll" ma:showField="CatchAllData" ma:web="9218d811-642a-443a-8ab1-a725a58049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e242b65-2405-42e2-92d0-a3046ba365cd">
      <Terms xmlns="http://schemas.microsoft.com/office/infopath/2007/PartnerControls"/>
    </lcf76f155ced4ddcb4097134ff3c332f>
    <TaxCatchAll xmlns="9218d811-642a-443a-8ab1-a725a58049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0F3B0C-3C39-42EC-9B43-7072E89AC30A}">
  <ds:schemaRefs>
    <ds:schemaRef ds:uri="1e242b65-2405-42e2-92d0-a3046ba365cd"/>
    <ds:schemaRef ds:uri="9218d811-642a-443a-8ab1-a725a58049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6318333-9F57-400F-B854-EC5665DF10E8}">
  <ds:schemaRefs>
    <ds:schemaRef ds:uri="1e242b65-2405-42e2-92d0-a3046ba365cd"/>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9218d811-642a-443a-8ab1-a725a5804996"/>
    <ds:schemaRef ds:uri="http://www.w3.org/XML/1998/namespace"/>
    <ds:schemaRef ds:uri="http://purl.org/dc/terms/"/>
  </ds:schemaRefs>
</ds:datastoreItem>
</file>

<file path=customXml/itemProps3.xml><?xml version="1.0" encoding="utf-8"?>
<ds:datastoreItem xmlns:ds="http://schemas.openxmlformats.org/officeDocument/2006/customXml" ds:itemID="{ED90E697-86A1-47A3-9D38-AB32AEBCAD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 presentation for Regional Tribal Consultation</Template>
  <TotalTime>16748</TotalTime>
  <Words>2356</Words>
  <Application>Microsoft Office PowerPoint</Application>
  <PresentationFormat>Widescreen</PresentationFormat>
  <Paragraphs>346</Paragraphs>
  <Slides>41</Slides>
  <Notes>20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41</vt:i4>
      </vt:variant>
    </vt:vector>
  </HeadingPairs>
  <TitlesOfParts>
    <vt:vector size="57" baseType="lpstr">
      <vt:lpstr>Yu Gothic Medium</vt:lpstr>
      <vt:lpstr>Yu Gothic UI Semibold</vt:lpstr>
      <vt:lpstr>__tiempos_b6f14e</vt:lpstr>
      <vt:lpstr>Arial</vt:lpstr>
      <vt:lpstr>Arial Narrow</vt:lpstr>
      <vt:lpstr>Calibri</vt:lpstr>
      <vt:lpstr>Calibri Light</vt:lpstr>
      <vt:lpstr>Open Sans</vt:lpstr>
      <vt:lpstr>Open Sans Medium</vt:lpstr>
      <vt:lpstr>Open Sans Semibold</vt:lpstr>
      <vt:lpstr>Quire Sans Light</vt:lpstr>
      <vt:lpstr>Segoe UI</vt:lpstr>
      <vt:lpstr>Segoe UI Semibold</vt:lpstr>
      <vt:lpstr>Wingdings</vt:lpstr>
      <vt:lpstr>Header and One Content</vt:lpstr>
      <vt:lpstr>Custom Design</vt:lpstr>
      <vt:lpstr> </vt:lpstr>
      <vt:lpstr>Learning Objectives</vt:lpstr>
      <vt:lpstr>Epidemiology Update</vt:lpstr>
      <vt:lpstr>Historically High Overdose Deaths in the U.S. </vt:lpstr>
      <vt:lpstr>Changing Epidemiology of Substance Use &amp; Overdose</vt:lpstr>
      <vt:lpstr>Deaths Driven by Illicit Synthetic Opioids and Stimulants </vt:lpstr>
      <vt:lpstr>The Substance Use Landscape Is Changing and Has Never Been Riskier</vt:lpstr>
      <vt:lpstr>Usual Suspects are Ever-Present and Evolving</vt:lpstr>
      <vt:lpstr>Most Commonly Used Substances Among Youth &amp; Young Adults</vt:lpstr>
      <vt:lpstr>Substance Use and Mental Health are Intimately Linked</vt:lpstr>
      <vt:lpstr>Holistic Approach to Substance Use &amp; Overdose </vt:lpstr>
      <vt:lpstr>Guiding Frameworks for SAMHSA's Whole Person Approach</vt:lpstr>
      <vt:lpstr>Putting Prevention  Front &amp; Center</vt:lpstr>
      <vt:lpstr>Substance Use Among Youth – Setting the Stage</vt:lpstr>
      <vt:lpstr>Prevention Opportunities Across the Spectrum</vt:lpstr>
      <vt:lpstr>Prevention Isn’t Just for Youth </vt:lpstr>
      <vt:lpstr>The Future We Envision</vt:lpstr>
      <vt:lpstr>CSAP Strategic Priorities and Guiding Principles</vt:lpstr>
      <vt:lpstr>Substance Use Risk Factors – Socioecological Model</vt:lpstr>
      <vt:lpstr>Moving Upstream to Get Ahead of Substance Use Challenges</vt:lpstr>
      <vt:lpstr>ACEs and Risk for Substance Use</vt:lpstr>
      <vt:lpstr>ACEs and Poor Mental Health</vt:lpstr>
      <vt:lpstr>Social Determinants of Health and Substance Use</vt:lpstr>
      <vt:lpstr>Prevention Policies, Programs, &amp; Practices</vt:lpstr>
      <vt:lpstr>Individual-Level Strategies </vt:lpstr>
      <vt:lpstr>Relationship-Level Strategies </vt:lpstr>
      <vt:lpstr>School and Community-Level Strategies </vt:lpstr>
      <vt:lpstr>Society-level Strategies </vt:lpstr>
      <vt:lpstr>CSAP Prevention Programs &amp; Resources</vt:lpstr>
      <vt:lpstr>CSAP's Grant Programs</vt:lpstr>
      <vt:lpstr>Active CSAP Grantees In Puerto Rico </vt:lpstr>
      <vt:lpstr>SAMHSA’s Prevention Technical Assistance Capacity</vt:lpstr>
      <vt:lpstr>PowerPoint Presentation</vt:lpstr>
      <vt:lpstr>TALK. THEY HEAR YOU. CAMPAIGN UPDATES</vt:lpstr>
      <vt:lpstr>Harm Reduction Framework</vt:lpstr>
      <vt:lpstr>SAMHSA Overdose Prevention and Response Toolkit</vt:lpstr>
      <vt:lpstr>Youth Empowerment and Engagement</vt:lpstr>
      <vt:lpstr>PowerPoint Presentation</vt:lpstr>
      <vt:lpstr>A Comprehensive Path Forward to Meet the Moment</vt:lpstr>
      <vt:lpstr>Multigenerational Impacts</vt:lpstr>
      <vt:lpstr>Thank You!</vt:lpstr>
    </vt:vector>
  </TitlesOfParts>
  <Company>HHS/ITIO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Presentation for Regional Tribal Consultation</dc:title>
  <dc:creator>Stokes, Jared (SAMHSA)</dc:creator>
  <cp:lastModifiedBy>Jones, Christopher (SAMHSA)</cp:lastModifiedBy>
  <cp:revision>160</cp:revision>
  <dcterms:created xsi:type="dcterms:W3CDTF">2021-05-18T14:48:19Z</dcterms:created>
  <dcterms:modified xsi:type="dcterms:W3CDTF">2024-05-06T19:18:49Z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0x01010059EED1A9A9A95B468877B7762D980E31</vt:lpwstr>
  </property>
  <property fmtid="{D5CDD505-2E9C-101B-9397-08002B2CF9AE}" pid="3" name="_dlc_DocIdItemGuid">
    <vt:lpwstr>bf13cada-07c7-486d-9db4-6aaa66ae5b4f</vt:lpwstr>
  </property>
  <property fmtid="{D5CDD505-2E9C-101B-9397-08002B2CF9AE}" pid="4" name="MediaServiceImageTags">
    <vt:lpwstr/>
  </property>
</Properties>
</file>