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686" r:id="rId2"/>
    <p:sldMasterId id="2147483737" r:id="rId3"/>
    <p:sldMasterId id="2147483714" r:id="rId4"/>
    <p:sldMasterId id="2147483660" r:id="rId5"/>
    <p:sldMasterId id="2147483741" r:id="rId6"/>
  </p:sldMasterIdLst>
  <p:notesMasterIdLst>
    <p:notesMasterId r:id="rId44"/>
  </p:notesMasterIdLst>
  <p:sldIdLst>
    <p:sldId id="274" r:id="rId7"/>
    <p:sldId id="276" r:id="rId8"/>
    <p:sldId id="275" r:id="rId9"/>
    <p:sldId id="285" r:id="rId10"/>
    <p:sldId id="317" r:id="rId11"/>
    <p:sldId id="324" r:id="rId12"/>
    <p:sldId id="303" r:id="rId13"/>
    <p:sldId id="305" r:id="rId14"/>
    <p:sldId id="289" r:id="rId15"/>
    <p:sldId id="307" r:id="rId16"/>
    <p:sldId id="290" r:id="rId17"/>
    <p:sldId id="311" r:id="rId18"/>
    <p:sldId id="313" r:id="rId19"/>
    <p:sldId id="312" r:id="rId20"/>
    <p:sldId id="309" r:id="rId21"/>
    <p:sldId id="292" r:id="rId22"/>
    <p:sldId id="316" r:id="rId23"/>
    <p:sldId id="293" r:id="rId24"/>
    <p:sldId id="314" r:id="rId25"/>
    <p:sldId id="295" r:id="rId26"/>
    <p:sldId id="297" r:id="rId27"/>
    <p:sldId id="298" r:id="rId28"/>
    <p:sldId id="315" r:id="rId29"/>
    <p:sldId id="294" r:id="rId30"/>
    <p:sldId id="321" r:id="rId31"/>
    <p:sldId id="318" r:id="rId32"/>
    <p:sldId id="326" r:id="rId33"/>
    <p:sldId id="325" r:id="rId34"/>
    <p:sldId id="319" r:id="rId35"/>
    <p:sldId id="328" r:id="rId36"/>
    <p:sldId id="329" r:id="rId37"/>
    <p:sldId id="323" r:id="rId38"/>
    <p:sldId id="281" r:id="rId39"/>
    <p:sldId id="282" r:id="rId40"/>
    <p:sldId id="300" r:id="rId41"/>
    <p:sldId id="301" r:id="rId42"/>
    <p:sldId id="256" r:id="rId4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6772" autoAdjust="0"/>
  </p:normalViewPr>
  <p:slideViewPr>
    <p:cSldViewPr snapToGrid="0">
      <p:cViewPr varScale="1">
        <p:scale>
          <a:sx n="41" d="100"/>
          <a:sy n="41" d="100"/>
        </p:scale>
        <p:origin x="1122" y="4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6112F50-A7BE-4D0E-A5F1-8F2B2E04A966}" type="datetimeFigureOut">
              <a:rPr lang="en-US" smtClean="0"/>
              <a:t>5/8/2024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4689E6E-EA23-4DC2-8F26-8C1E09FF4778}" type="slidenum">
              <a:rPr lang="en-US" smtClean="0"/>
              <a:t>‹#›</a:t>
            </a:fld>
            <a:endParaRPr lang="en-US"/>
          </a:p>
        </p:txBody>
      </p:sp>
    </p:spTree>
    <p:extLst>
      <p:ext uri="{BB962C8B-B14F-4D97-AF65-F5344CB8AC3E}">
        <p14:creationId xmlns:p14="http://schemas.microsoft.com/office/powerpoint/2010/main" val="357675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2</a:t>
            </a:fld>
            <a:endParaRPr lang="en-US"/>
          </a:p>
        </p:txBody>
      </p:sp>
    </p:spTree>
    <p:extLst>
      <p:ext uri="{BB962C8B-B14F-4D97-AF65-F5344CB8AC3E}">
        <p14:creationId xmlns:p14="http://schemas.microsoft.com/office/powerpoint/2010/main" val="4003000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Charlotte</a:t>
            </a:r>
          </a:p>
          <a:p>
            <a:endParaRPr lang="en-US" dirty="0"/>
          </a:p>
          <a:p>
            <a:pPr>
              <a:spcBef>
                <a:spcPts val="0"/>
              </a:spcBef>
              <a:spcAft>
                <a:spcPts val="0"/>
              </a:spcAft>
            </a:pPr>
            <a:endParaRPr lang="en-US" dirty="0">
              <a:effectLst/>
            </a:endParaRPr>
          </a:p>
          <a:p>
            <a:pPr marL="742950" marR="0" lvl="1" indent="-285750">
              <a:lnSpc>
                <a:spcPct val="107000"/>
              </a:lnSpc>
              <a:spcBef>
                <a:spcPts val="0"/>
              </a:spcBef>
              <a:spcAft>
                <a:spcPts val="800"/>
              </a:spcAft>
              <a:buFont typeface="Symbol" panose="05050102010706020507" pitchFamily="18" charset="2"/>
              <a:buChar char=""/>
              <a:tabLst>
                <a:tab pos="9144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Find common/shared interests and goals. Volunteer for other causes and meet like-minded, goal-oriented people. Schedule one-on-one meetings to discuss shared interests and scope of problem(s). Help align dollars or find dollars for collaborative initiatives.</a:t>
            </a:r>
          </a:p>
          <a:p>
            <a:pPr marL="742950" marR="0" lvl="1" indent="-285750">
              <a:lnSpc>
                <a:spcPct val="107000"/>
              </a:lnSpc>
              <a:spcBef>
                <a:spcPts val="0"/>
              </a:spcBef>
              <a:spcAft>
                <a:spcPts val="800"/>
              </a:spcAft>
              <a:buFont typeface="Symbol" panose="05050102010706020507" pitchFamily="18" charset="2"/>
              <a:buChar char=""/>
              <a:tabLst>
                <a:tab pos="9144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Identify needed members. Ask for assistance from current members. Ask who has an existing relationship with the people/organizations being recruited. Issue a personal invitation, either in person or by email. Consider one-on-one coffees.</a:t>
            </a:r>
          </a:p>
          <a:p>
            <a:pPr marL="742950" marR="0" lvl="1" indent="-285750">
              <a:lnSpc>
                <a:spcPct val="107000"/>
              </a:lnSpc>
              <a:spcBef>
                <a:spcPts val="0"/>
              </a:spcBef>
              <a:spcAft>
                <a:spcPts val="800"/>
              </a:spcAft>
              <a:buFont typeface="Symbol" panose="05050102010706020507" pitchFamily="18" charset="2"/>
              <a:buChar char=""/>
              <a:tabLst>
                <a:tab pos="9144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Attend other organizations' events and meetings and promote two-way relationships. Show up somewhere unexpected to watch, listen, and learn. There may be someone there you need.</a:t>
            </a:r>
          </a:p>
          <a:p>
            <a:pPr marL="742950" marR="0" lvl="1" indent="-285750">
              <a:lnSpc>
                <a:spcPct val="107000"/>
              </a:lnSpc>
              <a:spcBef>
                <a:spcPts val="0"/>
              </a:spcBef>
              <a:spcAft>
                <a:spcPts val="800"/>
              </a:spcAft>
              <a:buFont typeface="Symbol" panose="05050102010706020507" pitchFamily="18" charset="2"/>
              <a:buChar char=""/>
              <a:tabLst>
                <a:tab pos="9144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Encourage current coalition members to participate in Community events and promote the coalition. Provide a Sign-up sheet at community events/trainings.</a:t>
            </a:r>
          </a:p>
          <a:p>
            <a:pPr marL="742950" marR="0" lvl="1" indent="-285750">
              <a:lnSpc>
                <a:spcPct val="107000"/>
              </a:lnSpc>
              <a:spcBef>
                <a:spcPts val="0"/>
              </a:spcBef>
              <a:spcAft>
                <a:spcPts val="800"/>
              </a:spcAft>
              <a:buFont typeface="Symbol" panose="05050102010706020507" pitchFamily="18" charset="2"/>
              <a:buChar char=""/>
              <a:tabLst>
                <a:tab pos="9144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Invite missing stakeholders to coalition events.</a:t>
            </a:r>
          </a:p>
          <a:p>
            <a:pPr marL="742950" marR="0" lvl="1" indent="-285750">
              <a:lnSpc>
                <a:spcPct val="107000"/>
              </a:lnSpc>
              <a:spcBef>
                <a:spcPts val="0"/>
              </a:spcBef>
              <a:spcAft>
                <a:spcPts val="800"/>
              </a:spcAft>
              <a:buFont typeface="Symbol" panose="05050102010706020507" pitchFamily="18" charset="2"/>
              <a:buChar char=""/>
              <a:tabLst>
                <a:tab pos="9144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Host regular coalition meetings with actionable projects.</a:t>
            </a:r>
          </a:p>
          <a:p>
            <a:pPr marL="742950" marR="0" lvl="1" indent="-285750">
              <a:lnSpc>
                <a:spcPct val="107000"/>
              </a:lnSpc>
              <a:spcBef>
                <a:spcPts val="0"/>
              </a:spcBef>
              <a:spcAft>
                <a:spcPts val="800"/>
              </a:spcAft>
              <a:buFont typeface="Symbol" panose="05050102010706020507" pitchFamily="18" charset="2"/>
              <a:buChar char=""/>
              <a:tabLst>
                <a:tab pos="9144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Provide informative communications.</a:t>
            </a:r>
          </a:p>
          <a:p>
            <a:pPr marL="742950" marR="0" lvl="1" indent="-285750">
              <a:lnSpc>
                <a:spcPct val="107000"/>
              </a:lnSpc>
              <a:spcBef>
                <a:spcPts val="0"/>
              </a:spcBef>
              <a:spcAft>
                <a:spcPts val="800"/>
              </a:spcAft>
              <a:buFont typeface="Symbol" panose="05050102010706020507" pitchFamily="18" charset="2"/>
              <a:buChar char=""/>
              <a:tabLst>
                <a:tab pos="9144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Advertise, when appropriate.</a:t>
            </a:r>
          </a:p>
          <a:p>
            <a:endParaRPr lang="en-US" dirty="0"/>
          </a:p>
        </p:txBody>
      </p:sp>
      <p:sp>
        <p:nvSpPr>
          <p:cNvPr id="4" name="Slide Number Placeholder 3"/>
          <p:cNvSpPr>
            <a:spLocks noGrp="1"/>
          </p:cNvSpPr>
          <p:nvPr>
            <p:ph type="sldNum" sz="quarter" idx="5"/>
          </p:nvPr>
        </p:nvSpPr>
        <p:spPr/>
        <p:txBody>
          <a:bodyPr/>
          <a:lstStyle/>
          <a:p>
            <a:pPr>
              <a:defRPr/>
            </a:pPr>
            <a:fld id="{0837D417-0F32-4F79-8227-11CCC2CB9170}" type="slidenum">
              <a:rPr lang="en-US" smtClean="0"/>
              <a:pPr>
                <a:defRPr/>
              </a:pPr>
              <a:t>13</a:t>
            </a:fld>
            <a:endParaRPr lang="en-US" dirty="0"/>
          </a:p>
        </p:txBody>
      </p:sp>
    </p:spTree>
    <p:extLst>
      <p:ext uri="{BB962C8B-B14F-4D97-AF65-F5344CB8AC3E}">
        <p14:creationId xmlns:p14="http://schemas.microsoft.com/office/powerpoint/2010/main" val="3601006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Charlotte</a:t>
            </a:r>
          </a:p>
          <a:p>
            <a:pPr algn="l"/>
            <a:endParaRPr lang="en-US" dirty="0"/>
          </a:p>
          <a:p>
            <a:r>
              <a:rPr lang="en-US" dirty="0"/>
              <a:t>Prevention efforts and infrastructure need ownership among key decision and policy makers, community leaders, and the broader community.</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0837D417-0F32-4F79-8227-11CCC2CB9170}" type="slidenum">
              <a:rPr lang="en-US" smtClean="0"/>
              <a:pPr>
                <a:defRPr/>
              </a:pPr>
              <a:t>14</a:t>
            </a:fld>
            <a:endParaRPr lang="en-US" dirty="0"/>
          </a:p>
        </p:txBody>
      </p:sp>
    </p:spTree>
    <p:extLst>
      <p:ext uri="{BB962C8B-B14F-4D97-AF65-F5344CB8AC3E}">
        <p14:creationId xmlns:p14="http://schemas.microsoft.com/office/powerpoint/2010/main" val="1153020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Charlotte</a:t>
            </a:r>
          </a:p>
          <a:p>
            <a:endParaRPr lang="en-US" dirty="0"/>
          </a:p>
          <a:p>
            <a:r>
              <a:rPr lang="en-US" dirty="0">
                <a:cs typeface="Calibri" panose="020F0502020204030204"/>
              </a:rPr>
              <a:t>Champions come from all parts of the community and depend on the message that needs to be conveyed. The champion may be the Police Chief or a middle school student or an elected official, etc. Local champions represent local priorities.</a:t>
            </a:r>
          </a:p>
        </p:txBody>
      </p:sp>
      <p:sp>
        <p:nvSpPr>
          <p:cNvPr id="4" name="Slide Number Placeholder 3"/>
          <p:cNvSpPr>
            <a:spLocks noGrp="1"/>
          </p:cNvSpPr>
          <p:nvPr>
            <p:ph type="sldNum" sz="quarter" idx="5"/>
          </p:nvPr>
        </p:nvSpPr>
        <p:spPr/>
        <p:txBody>
          <a:bodyPr/>
          <a:lstStyle/>
          <a:p>
            <a:pPr>
              <a:defRPr/>
            </a:pPr>
            <a:fld id="{0837D417-0F32-4F79-8227-11CCC2CB9170}" type="slidenum">
              <a:rPr lang="en-US" smtClean="0"/>
              <a:pPr>
                <a:defRPr/>
              </a:pPr>
              <a:t>15</a:t>
            </a:fld>
            <a:endParaRPr lang="en-US" dirty="0"/>
          </a:p>
        </p:txBody>
      </p:sp>
    </p:spTree>
    <p:extLst>
      <p:ext uri="{BB962C8B-B14F-4D97-AF65-F5344CB8AC3E}">
        <p14:creationId xmlns:p14="http://schemas.microsoft.com/office/powerpoint/2010/main" val="876500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Opportunities for participation include encouraging members to take on a variety of formal positions or roles within the coalition that are tied to their expertise, abilities and interests.</a:t>
            </a:r>
          </a:p>
          <a:p>
            <a:r>
              <a:rPr lang="en-US" sz="1200" b="1" i="1" kern="1200" dirty="0">
                <a:solidFill>
                  <a:schemeClr val="tx1"/>
                </a:solidFill>
                <a:effectLst/>
                <a:latin typeface="+mn-lt"/>
                <a:ea typeface="+mn-ea"/>
                <a:cs typeface="+mn-cs"/>
              </a:rPr>
              <a:t>Why it’s important: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coalition may be very successful at </a:t>
            </a:r>
            <a:r>
              <a:rPr lang="en-US" sz="1200" i="1" kern="1200" dirty="0">
                <a:solidFill>
                  <a:schemeClr val="tx1"/>
                </a:solidFill>
                <a:effectLst/>
                <a:latin typeface="+mn-lt"/>
                <a:ea typeface="+mn-ea"/>
                <a:cs typeface="+mn-cs"/>
              </a:rPr>
              <a:t>attracting</a:t>
            </a:r>
            <a:r>
              <a:rPr lang="en-US" sz="1200" kern="1200" dirty="0">
                <a:solidFill>
                  <a:schemeClr val="tx1"/>
                </a:solidFill>
                <a:effectLst/>
                <a:latin typeface="+mn-lt"/>
                <a:ea typeface="+mn-ea"/>
                <a:cs typeface="+mn-cs"/>
              </a:rPr>
              <a:t> membership, but if opportunities are not provided for members to contribute meaningfully, </a:t>
            </a:r>
            <a:r>
              <a:rPr lang="en-US" sz="1200" i="1" kern="1200" dirty="0">
                <a:solidFill>
                  <a:schemeClr val="tx1"/>
                </a:solidFill>
                <a:effectLst/>
                <a:latin typeface="+mn-lt"/>
                <a:ea typeface="+mn-ea"/>
                <a:cs typeface="+mn-cs"/>
              </a:rPr>
              <a:t>retention</a:t>
            </a:r>
            <a:r>
              <a:rPr lang="en-US" sz="1200" kern="1200" dirty="0">
                <a:solidFill>
                  <a:schemeClr val="tx1"/>
                </a:solidFill>
                <a:effectLst/>
                <a:latin typeface="+mn-lt"/>
                <a:ea typeface="+mn-ea"/>
                <a:cs typeface="+mn-cs"/>
              </a:rPr>
              <a:t> could become an issue. </a:t>
            </a:r>
          </a:p>
          <a:p>
            <a:pPr lvl="0"/>
            <a:r>
              <a:rPr lang="en-US" sz="1200" kern="1200" dirty="0">
                <a:solidFill>
                  <a:schemeClr val="tx1"/>
                </a:solidFill>
                <a:effectLst/>
                <a:latin typeface="+mn-lt"/>
                <a:ea typeface="+mn-ea"/>
                <a:cs typeface="+mn-cs"/>
              </a:rPr>
              <a:t>Opportunities for members to take on significant roles has been shown to create an empowering environment as well as increase the program’s success.</a:t>
            </a:r>
            <a:r>
              <a:rPr lang="en-US" sz="1200" kern="1200" baseline="30000" dirty="0">
                <a:solidFill>
                  <a:schemeClr val="tx1"/>
                </a:solidFill>
                <a:effectLst/>
                <a:latin typeface="+mn-lt"/>
                <a:ea typeface="+mn-ea"/>
                <a:cs typeface="+mn-cs"/>
              </a:rPr>
              <a:t>5–8</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Providing members with a variety of roles, not only supports the coalitions goal but also helps to build the skills and competencies of individual members.</a:t>
            </a:r>
            <a:r>
              <a:rPr lang="en-US" sz="1200" kern="1200" baseline="30000" dirty="0">
                <a:solidFill>
                  <a:schemeClr val="tx1"/>
                </a:solidFill>
                <a:effectLst/>
                <a:latin typeface="+mn-lt"/>
                <a:ea typeface="+mn-ea"/>
                <a:cs typeface="+mn-cs"/>
              </a:rPr>
              <a:t>5</a:t>
            </a:r>
          </a:p>
          <a:p>
            <a:pPr lvl="0"/>
            <a:endParaRPr lang="en-US" sz="1200" kern="1200" baseline="300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Science behind </a:t>
            </a:r>
            <a:r>
              <a:rPr lang="en-US" sz="1200" b="1" i="1" kern="1200" dirty="0">
                <a:solidFill>
                  <a:schemeClr val="tx1"/>
                </a:solidFill>
                <a:effectLst/>
                <a:latin typeface="+mn-lt"/>
                <a:ea typeface="+mn-ea"/>
                <a:cs typeface="+mn-cs"/>
              </a:rPr>
              <a:t>Opportunities for Participation</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Maton</a:t>
            </a:r>
            <a:r>
              <a:rPr lang="en-US" sz="1200" kern="1200" dirty="0">
                <a:solidFill>
                  <a:schemeClr val="tx1"/>
                </a:solidFill>
                <a:effectLst/>
                <a:latin typeface="+mn-lt"/>
                <a:ea typeface="+mn-ea"/>
                <a:cs typeface="+mn-cs"/>
              </a:rPr>
              <a:t> KI, Salem DA. Organizational characteristics of empowering community settings: a multiple case study approach. </a:t>
            </a:r>
            <a:r>
              <a:rPr lang="en-US" sz="1200" i="1" kern="1200" dirty="0">
                <a:solidFill>
                  <a:schemeClr val="tx1"/>
                </a:solidFill>
                <a:effectLst/>
                <a:latin typeface="+mn-lt"/>
                <a:ea typeface="+mn-ea"/>
                <a:cs typeface="+mn-cs"/>
              </a:rPr>
              <a:t>Am J Community Psychol</a:t>
            </a:r>
            <a:r>
              <a:rPr lang="en-US" sz="1200" kern="1200" dirty="0">
                <a:solidFill>
                  <a:schemeClr val="tx1"/>
                </a:solidFill>
                <a:effectLst/>
                <a:latin typeface="+mn-lt"/>
                <a:ea typeface="+mn-ea"/>
                <a:cs typeface="+mn-cs"/>
              </a:rPr>
              <a:t>. 1995;23(5):631-656. </a:t>
            </a:r>
          </a:p>
          <a:p>
            <a:pPr lvl="0"/>
            <a:r>
              <a:rPr lang="en-US" sz="1200" kern="1200" dirty="0">
                <a:solidFill>
                  <a:schemeClr val="tx1"/>
                </a:solidFill>
                <a:effectLst/>
                <a:latin typeface="+mn-lt"/>
                <a:ea typeface="+mn-ea"/>
                <a:cs typeface="+mn-cs"/>
              </a:rPr>
              <a:t>Peterson NA, Zimmerman MA. Beyond the individual: Toward a </a:t>
            </a:r>
            <a:r>
              <a:rPr lang="en-US" sz="1200" kern="1200" dirty="0" err="1">
                <a:solidFill>
                  <a:schemeClr val="tx1"/>
                </a:solidFill>
                <a:effectLst/>
                <a:latin typeface="+mn-lt"/>
                <a:ea typeface="+mn-ea"/>
                <a:cs typeface="+mn-cs"/>
              </a:rPr>
              <a:t>nomological</a:t>
            </a:r>
            <a:r>
              <a:rPr lang="en-US" sz="1200" kern="1200" dirty="0">
                <a:solidFill>
                  <a:schemeClr val="tx1"/>
                </a:solidFill>
                <a:effectLst/>
                <a:latin typeface="+mn-lt"/>
                <a:ea typeface="+mn-ea"/>
                <a:cs typeface="+mn-cs"/>
              </a:rPr>
              <a:t> network of organizational empowerment. </a:t>
            </a:r>
            <a:r>
              <a:rPr lang="en-US" sz="1200" i="1" kern="1200" dirty="0">
                <a:solidFill>
                  <a:schemeClr val="tx1"/>
                </a:solidFill>
                <a:effectLst/>
                <a:latin typeface="+mn-lt"/>
                <a:ea typeface="+mn-ea"/>
                <a:cs typeface="+mn-cs"/>
              </a:rPr>
              <a:t>Am J Community Psychol</a:t>
            </a:r>
            <a:r>
              <a:rPr lang="en-US" sz="1200" kern="1200" dirty="0">
                <a:solidFill>
                  <a:schemeClr val="tx1"/>
                </a:solidFill>
                <a:effectLst/>
                <a:latin typeface="+mn-lt"/>
                <a:ea typeface="+mn-ea"/>
                <a:cs typeface="+mn-cs"/>
              </a:rPr>
              <a:t>. 2004;34(1-2):129-145. </a:t>
            </a:r>
          </a:p>
          <a:p>
            <a:pPr lvl="0"/>
            <a:r>
              <a:rPr lang="en-US" sz="1200" kern="1200" dirty="0">
                <a:solidFill>
                  <a:schemeClr val="tx1"/>
                </a:solidFill>
                <a:effectLst/>
                <a:latin typeface="+mn-lt"/>
                <a:ea typeface="+mn-ea"/>
                <a:cs typeface="+mn-cs"/>
              </a:rPr>
              <a:t>Powell KG, Gold SL, Peterson NA, Borys S, Hallcom D. Empowerment in Coalitions Targeting Underage Drinking: Differential Effects of Organizational Characteristics for Volunteers and Staff. </a:t>
            </a:r>
            <a:r>
              <a:rPr lang="en-US" sz="1200" i="1" kern="1200" dirty="0">
                <a:solidFill>
                  <a:schemeClr val="tx1"/>
                </a:solidFill>
                <a:effectLst/>
                <a:latin typeface="+mn-lt"/>
                <a:ea typeface="+mn-ea"/>
                <a:cs typeface="+mn-cs"/>
              </a:rPr>
              <a:t>J </a:t>
            </a:r>
            <a:r>
              <a:rPr lang="en-US" sz="1200" i="1" kern="1200" dirty="0" err="1">
                <a:solidFill>
                  <a:schemeClr val="tx1"/>
                </a:solidFill>
                <a:effectLst/>
                <a:latin typeface="+mn-lt"/>
                <a:ea typeface="+mn-ea"/>
                <a:cs typeface="+mn-cs"/>
              </a:rPr>
              <a:t>Soc</a:t>
            </a:r>
            <a:r>
              <a:rPr lang="en-US" sz="1200" i="1" kern="1200" dirty="0">
                <a:solidFill>
                  <a:schemeClr val="tx1"/>
                </a:solidFill>
                <a:effectLst/>
                <a:latin typeface="+mn-lt"/>
                <a:ea typeface="+mn-ea"/>
                <a:cs typeface="+mn-cs"/>
              </a:rPr>
              <a:t> Work </a:t>
            </a:r>
            <a:r>
              <a:rPr lang="en-US" sz="1200" i="1" kern="1200" dirty="0" err="1">
                <a:solidFill>
                  <a:schemeClr val="tx1"/>
                </a:solidFill>
                <a:effectLst/>
                <a:latin typeface="+mn-lt"/>
                <a:ea typeface="+mn-ea"/>
                <a:cs typeface="+mn-cs"/>
              </a:rPr>
              <a:t>Pract</a:t>
            </a:r>
            <a:r>
              <a:rPr lang="en-US" sz="1200" i="1" kern="1200" dirty="0">
                <a:solidFill>
                  <a:schemeClr val="tx1"/>
                </a:solidFill>
                <a:effectLst/>
                <a:latin typeface="+mn-lt"/>
                <a:ea typeface="+mn-ea"/>
                <a:cs typeface="+mn-cs"/>
              </a:rPr>
              <a:t> Addict</a:t>
            </a:r>
            <a:r>
              <a:rPr lang="en-US" sz="1200" kern="1200" dirty="0">
                <a:solidFill>
                  <a:schemeClr val="tx1"/>
                </a:solidFill>
                <a:effectLst/>
                <a:latin typeface="+mn-lt"/>
                <a:ea typeface="+mn-ea"/>
                <a:cs typeface="+mn-cs"/>
              </a:rPr>
              <a:t>. 2017;17(1-2):75-94. doi:10.1080/1533256X.2017.1304947</a:t>
            </a:r>
          </a:p>
          <a:p>
            <a:pPr lvl="0"/>
            <a:r>
              <a:rPr lang="en-US" sz="1200" kern="1200" dirty="0" err="1">
                <a:solidFill>
                  <a:schemeClr val="tx1"/>
                </a:solidFill>
                <a:effectLst/>
                <a:latin typeface="+mn-lt"/>
                <a:ea typeface="+mn-ea"/>
                <a:cs typeface="+mn-cs"/>
              </a:rPr>
              <a:t>Butterfoss</a:t>
            </a:r>
            <a:r>
              <a:rPr lang="en-US" sz="1200" kern="1200" dirty="0">
                <a:solidFill>
                  <a:schemeClr val="tx1"/>
                </a:solidFill>
                <a:effectLst/>
                <a:latin typeface="+mn-lt"/>
                <a:ea typeface="+mn-ea"/>
                <a:cs typeface="+mn-cs"/>
              </a:rPr>
              <a:t> FD, Goodman RM, </a:t>
            </a:r>
            <a:r>
              <a:rPr lang="en-US" sz="1200" kern="1200" dirty="0" err="1">
                <a:solidFill>
                  <a:schemeClr val="tx1"/>
                </a:solidFill>
                <a:effectLst/>
                <a:latin typeface="+mn-lt"/>
                <a:ea typeface="+mn-ea"/>
                <a:cs typeface="+mn-cs"/>
              </a:rPr>
              <a:t>Wandersman</a:t>
            </a:r>
            <a:r>
              <a:rPr lang="en-US" sz="1200" kern="1200" dirty="0">
                <a:solidFill>
                  <a:schemeClr val="tx1"/>
                </a:solidFill>
                <a:effectLst/>
                <a:latin typeface="+mn-lt"/>
                <a:ea typeface="+mn-ea"/>
                <a:cs typeface="+mn-cs"/>
              </a:rPr>
              <a:t> A. Community Coalitions for Prevention and Health Promotion: Factors Predicting Satisfaction, Participation, and Planning. </a:t>
            </a:r>
            <a:r>
              <a:rPr lang="en-US" sz="1200" i="1" kern="1200" dirty="0">
                <a:solidFill>
                  <a:schemeClr val="tx1"/>
                </a:solidFill>
                <a:effectLst/>
                <a:latin typeface="+mn-lt"/>
                <a:ea typeface="+mn-ea"/>
                <a:cs typeface="+mn-cs"/>
              </a:rPr>
              <a:t>Heal </a:t>
            </a:r>
            <a:r>
              <a:rPr lang="en-US" sz="1200" i="1" kern="1200" dirty="0" err="1">
                <a:solidFill>
                  <a:schemeClr val="tx1"/>
                </a:solidFill>
                <a:effectLst/>
                <a:latin typeface="+mn-lt"/>
                <a:ea typeface="+mn-ea"/>
                <a:cs typeface="+mn-cs"/>
              </a:rPr>
              <a:t>Educ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Behav</a:t>
            </a:r>
            <a:r>
              <a:rPr lang="en-US" sz="1200" kern="1200" dirty="0">
                <a:solidFill>
                  <a:schemeClr val="tx1"/>
                </a:solidFill>
                <a:effectLst/>
                <a:latin typeface="+mn-lt"/>
                <a:ea typeface="+mn-ea"/>
                <a:cs typeface="+mn-cs"/>
              </a:rPr>
              <a:t>. 1996;23(1):65-79.</a:t>
            </a:r>
          </a:p>
          <a:p>
            <a:pPr lvl="0"/>
            <a:r>
              <a:rPr lang="en-US" sz="1200" kern="1200" dirty="0">
                <a:solidFill>
                  <a:schemeClr val="tx1"/>
                </a:solidFill>
                <a:effectLst/>
                <a:latin typeface="+mn-lt"/>
                <a:ea typeface="+mn-ea"/>
                <a:cs typeface="+mn-cs"/>
              </a:rPr>
              <a:t>Center for Community Health and Development. Chapter 5. Choosing Strategies to Promote Community Health and Development | Section 5. Coalition Building I: Starting a Coalition | Main Section | Community Tool Box. </a:t>
            </a:r>
          </a:p>
          <a:p>
            <a:pPr lvl="0"/>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053C28C-F44D-40E0-A6D7-8776FDFB4B1F}" type="slidenum">
              <a:rPr lang="en-US" smtClean="0"/>
              <a:pPr/>
              <a:t>16</a:t>
            </a:fld>
            <a:endParaRPr lang="en-US" dirty="0"/>
          </a:p>
        </p:txBody>
      </p:sp>
    </p:spTree>
    <p:extLst>
      <p:ext uri="{BB962C8B-B14F-4D97-AF65-F5344CB8AC3E}">
        <p14:creationId xmlns:p14="http://schemas.microsoft.com/office/powerpoint/2010/main" val="3053679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Charlotte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solidFill>
                <a:srgbClr val="009999"/>
              </a:solidFill>
              <a:latin typeface="Arial"/>
              <a:cs typeface="Arial"/>
            </a:endParaRPr>
          </a:p>
          <a:p>
            <a:pPr marL="285750"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Delegate. </a:t>
            </a:r>
          </a:p>
          <a:p>
            <a:pPr marL="285750" marR="428625" lvl="1" indent="-285750">
              <a:lnSpc>
                <a:spcPct val="100000"/>
              </a:lnSpc>
              <a:spcBef>
                <a:spcPts val="400"/>
              </a:spcBef>
              <a:spcAft>
                <a:spcPts val="0"/>
              </a:spcAft>
              <a:buFont typeface="Symbol" panose="05050102010706020507" pitchFamily="18" charset="2"/>
              <a:buChar char=""/>
              <a:tabLst>
                <a:tab pos="546100" algn="l"/>
                <a:tab pos="546735" algn="l"/>
              </a:tabLst>
            </a:pP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Utilize</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a</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Project</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Tracker</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w/assigned</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people</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and</a:t>
            </a:r>
            <a:r>
              <a:rPr lang="en-US" sz="12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due</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dates.</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Try</a:t>
            </a:r>
            <a:r>
              <a:rPr lang="en-US" sz="12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to</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empower</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by creating timelines, asking what they can do and by when, etc.</a:t>
            </a:r>
            <a:endParaRPr lang="en-US" sz="1200" dirty="0">
              <a:effectLst/>
              <a:latin typeface="Arial" panose="020B0604020202020204" pitchFamily="34" charset="0"/>
              <a:ea typeface="Symbol" panose="05050102010706020507" pitchFamily="18" charset="2"/>
              <a:cs typeface="Arial" panose="020B0604020202020204" pitchFamily="34" charset="0"/>
            </a:endParaRPr>
          </a:p>
          <a:p>
            <a:pPr marL="285750"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Tie</a:t>
            </a:r>
            <a:r>
              <a:rPr lang="en-US" sz="12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tasks</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to</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members’</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everyday</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work.</a:t>
            </a:r>
            <a:endParaRPr lang="en-US" sz="1200" dirty="0">
              <a:effectLst/>
              <a:latin typeface="Arial" panose="020B0604020202020204" pitchFamily="34" charset="0"/>
              <a:ea typeface="Symbol" panose="05050102010706020507" pitchFamily="18" charset="2"/>
              <a:cs typeface="Arial" panose="020B0604020202020204" pitchFamily="34" charset="0"/>
            </a:endParaRPr>
          </a:p>
          <a:p>
            <a:pPr marL="285750"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Consolidate</a:t>
            </a:r>
            <a:r>
              <a:rPr lang="en-US" sz="12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work</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so</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it</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doesn't</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add</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too</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much</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to</a:t>
            </a:r>
            <a:r>
              <a:rPr lang="en-US" sz="1200"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any</a:t>
            </a:r>
            <a:r>
              <a:rPr lang="en-US" sz="12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member’s</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plate.</a:t>
            </a:r>
            <a:endParaRPr lang="en-US" sz="1200" dirty="0">
              <a:effectLst/>
              <a:latin typeface="Arial" panose="020B0604020202020204" pitchFamily="34" charset="0"/>
              <a:ea typeface="Symbol" panose="05050102010706020507" pitchFamily="18" charset="2"/>
              <a:cs typeface="Arial" panose="020B0604020202020204" pitchFamily="34" charset="0"/>
            </a:endParaRPr>
          </a:p>
          <a:p>
            <a:pPr marL="285750"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Don't</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duplicate</a:t>
            </a:r>
            <a:r>
              <a:rPr lang="en-US" sz="1200"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meetings/groups</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a:t>
            </a:r>
            <a:r>
              <a:rPr lang="en-US" sz="1200"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combine</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efforts.</a:t>
            </a:r>
            <a:endParaRPr lang="en-US" sz="1200" dirty="0">
              <a:effectLst/>
              <a:latin typeface="Arial" panose="020B0604020202020204" pitchFamily="34" charset="0"/>
              <a:ea typeface="Symbol" panose="05050102010706020507" pitchFamily="18" charset="2"/>
              <a:cs typeface="Arial" panose="020B0604020202020204" pitchFamily="34" charset="0"/>
            </a:endParaRPr>
          </a:p>
          <a:p>
            <a:pPr marL="285750" marR="30226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Encourage</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ownership</a:t>
            </a:r>
            <a:r>
              <a:rPr lang="en-US" sz="12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and</a:t>
            </a:r>
            <a:r>
              <a:rPr lang="en-US" sz="12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support</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their</a:t>
            </a:r>
            <a:r>
              <a:rPr lang="en-US" sz="1200"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efforts.</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People</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contribute</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to</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what</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they</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helped</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to create. Encourage members to engage in all parts of planning and decision-making.</a:t>
            </a:r>
            <a:endParaRPr lang="en-US" sz="1200" dirty="0">
              <a:effectLst/>
              <a:latin typeface="Arial" panose="020B0604020202020204" pitchFamily="34" charset="0"/>
              <a:ea typeface="Symbol" panose="05050102010706020507" pitchFamily="18" charset="2"/>
              <a:cs typeface="Arial" panose="020B0604020202020204" pitchFamily="34" charset="0"/>
            </a:endParaRPr>
          </a:p>
          <a:p>
            <a:pPr marL="285750"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Be</a:t>
            </a:r>
            <a:r>
              <a:rPr lang="en-US" sz="1200"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truly</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interested</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in</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members’</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opinions,</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knowledge,</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skills,</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and</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interests.</a:t>
            </a:r>
          </a:p>
          <a:p>
            <a:pPr marL="285750"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1200" spc="-10" dirty="0">
                <a:solidFill>
                  <a:srgbClr val="202020"/>
                </a:solidFill>
                <a:latin typeface="Arial" panose="020B0604020202020204" pitchFamily="34" charset="0"/>
                <a:ea typeface="Symbol" panose="05050102010706020507" pitchFamily="18" charset="2"/>
                <a:cs typeface="Arial" panose="020B0604020202020204" pitchFamily="34" charset="0"/>
              </a:rPr>
              <a:t>L</a:t>
            </a:r>
            <a:r>
              <a:rPr lang="en-US" sz="1200" dirty="0">
                <a:solidFill>
                  <a:srgbClr val="202020"/>
                </a:solidFill>
                <a:effectLst/>
                <a:latin typeface="Arial" panose="020B0604020202020204" pitchFamily="34" charset="0"/>
                <a:ea typeface="Garamond" panose="02020404030301010803" pitchFamily="18" charset="0"/>
                <a:cs typeface="Arial" panose="020B0604020202020204" pitchFamily="34" charset="0"/>
              </a:rPr>
              <a:t>eadership</a:t>
            </a:r>
            <a:r>
              <a:rPr lang="en-US" sz="1200" spc="-5" dirty="0">
                <a:solidFill>
                  <a:srgbClr val="202020"/>
                </a:solidFill>
                <a:effectLst/>
                <a:latin typeface="Arial" panose="020B0604020202020204" pitchFamily="34" charset="0"/>
                <a:ea typeface="Garamond" panose="02020404030301010803" pitchFamily="18" charset="0"/>
                <a:cs typeface="Arial" panose="020B0604020202020204" pitchFamily="34" charset="0"/>
              </a:rPr>
              <a:t> </a:t>
            </a:r>
            <a:r>
              <a:rPr lang="en-US" sz="1200" i="1" u="sng" dirty="0">
                <a:solidFill>
                  <a:srgbClr val="202020"/>
                </a:solidFill>
                <a:effectLst/>
                <a:uFill>
                  <a:solidFill>
                    <a:srgbClr val="202020"/>
                  </a:solidFill>
                </a:uFill>
                <a:latin typeface="Arial" panose="020B0604020202020204" pitchFamily="34" charset="0"/>
                <a:ea typeface="Garamond" panose="02020404030301010803" pitchFamily="18" charset="0"/>
                <a:cs typeface="Arial" panose="020B0604020202020204" pitchFamily="34" charset="0"/>
              </a:rPr>
              <a:t>can</a:t>
            </a:r>
            <a:r>
              <a:rPr lang="en-US" sz="1200" spc="-5" dirty="0">
                <a:solidFill>
                  <a:srgbClr val="202020"/>
                </a:solidFill>
                <a:effectLst/>
                <a:latin typeface="Arial" panose="020B0604020202020204" pitchFamily="34" charset="0"/>
                <a:ea typeface="Garamond" panose="02020404030301010803" pitchFamily="18" charset="0"/>
                <a:cs typeface="Arial" panose="020B0604020202020204" pitchFamily="34" charset="0"/>
              </a:rPr>
              <a:t> </a:t>
            </a:r>
            <a:r>
              <a:rPr lang="en-US" sz="1200" dirty="0">
                <a:solidFill>
                  <a:srgbClr val="202020"/>
                </a:solidFill>
                <a:effectLst/>
                <a:latin typeface="Arial" panose="020B0604020202020204" pitchFamily="34" charset="0"/>
                <a:ea typeface="Garamond" panose="02020404030301010803" pitchFamily="18" charset="0"/>
                <a:cs typeface="Arial" panose="020B0604020202020204" pitchFamily="34" charset="0"/>
              </a:rPr>
              <a:t>set</a:t>
            </a:r>
            <a:r>
              <a:rPr lang="en-US" sz="1200" spc="-5" dirty="0">
                <a:solidFill>
                  <a:srgbClr val="202020"/>
                </a:solidFill>
                <a:effectLst/>
                <a:latin typeface="Arial" panose="020B0604020202020204" pitchFamily="34" charset="0"/>
                <a:ea typeface="Garamond" panose="02020404030301010803" pitchFamily="18" charset="0"/>
                <a:cs typeface="Arial" panose="020B0604020202020204" pitchFamily="34" charset="0"/>
              </a:rPr>
              <a:t> </a:t>
            </a:r>
            <a:r>
              <a:rPr lang="en-US" sz="1200" dirty="0">
                <a:solidFill>
                  <a:srgbClr val="202020"/>
                </a:solidFill>
                <a:effectLst/>
                <a:latin typeface="Arial" panose="020B0604020202020204" pitchFamily="34" charset="0"/>
                <a:ea typeface="Garamond" panose="02020404030301010803" pitchFamily="18" charset="0"/>
                <a:cs typeface="Arial" panose="020B0604020202020204" pitchFamily="34" charset="0"/>
              </a:rPr>
              <a:t>limits</a:t>
            </a:r>
            <a:r>
              <a:rPr lang="en-US" sz="1200" spc="-15" dirty="0">
                <a:solidFill>
                  <a:srgbClr val="202020"/>
                </a:solidFill>
                <a:effectLst/>
                <a:latin typeface="Arial" panose="020B0604020202020204" pitchFamily="34" charset="0"/>
                <a:ea typeface="Garamond" panose="02020404030301010803" pitchFamily="18" charset="0"/>
                <a:cs typeface="Arial" panose="020B0604020202020204" pitchFamily="34" charset="0"/>
              </a:rPr>
              <a:t> </a:t>
            </a:r>
            <a:r>
              <a:rPr lang="en-US" sz="1200" dirty="0">
                <a:solidFill>
                  <a:srgbClr val="202020"/>
                </a:solidFill>
                <a:effectLst/>
                <a:latin typeface="Arial" panose="020B0604020202020204" pitchFamily="34" charset="0"/>
                <a:ea typeface="Garamond" panose="02020404030301010803" pitchFamily="18" charset="0"/>
                <a:cs typeface="Arial" panose="020B0604020202020204" pitchFamily="34" charset="0"/>
              </a:rPr>
              <a:t>and</a:t>
            </a:r>
            <a:r>
              <a:rPr lang="en-US" sz="1200" spc="-10" dirty="0">
                <a:solidFill>
                  <a:srgbClr val="202020"/>
                </a:solidFill>
                <a:effectLst/>
                <a:latin typeface="Arial" panose="020B0604020202020204" pitchFamily="34" charset="0"/>
                <a:ea typeface="Garamond" panose="02020404030301010803" pitchFamily="18" charset="0"/>
                <a:cs typeface="Arial" panose="020B0604020202020204" pitchFamily="34" charset="0"/>
              </a:rPr>
              <a:t> </a:t>
            </a:r>
            <a:r>
              <a:rPr lang="en-US" sz="1200" dirty="0">
                <a:solidFill>
                  <a:srgbClr val="202020"/>
                </a:solidFill>
                <a:effectLst/>
                <a:latin typeface="Arial" panose="020B0604020202020204" pitchFamily="34" charset="0"/>
                <a:ea typeface="Garamond" panose="02020404030301010803" pitchFamily="18" charset="0"/>
                <a:cs typeface="Arial" panose="020B0604020202020204" pitchFamily="34" charset="0"/>
              </a:rPr>
              <a:t>let</a:t>
            </a:r>
            <a:r>
              <a:rPr lang="en-US" sz="1200" spc="-5" dirty="0">
                <a:solidFill>
                  <a:srgbClr val="202020"/>
                </a:solidFill>
                <a:effectLst/>
                <a:latin typeface="Arial" panose="020B0604020202020204" pitchFamily="34" charset="0"/>
                <a:ea typeface="Garamond" panose="02020404030301010803" pitchFamily="18" charset="0"/>
                <a:cs typeface="Arial" panose="020B0604020202020204" pitchFamily="34" charset="0"/>
              </a:rPr>
              <a:t> </a:t>
            </a:r>
            <a:r>
              <a:rPr lang="en-US" sz="1200" dirty="0">
                <a:solidFill>
                  <a:srgbClr val="202020"/>
                </a:solidFill>
                <a:effectLst/>
                <a:latin typeface="Arial" panose="020B0604020202020204" pitchFamily="34" charset="0"/>
                <a:ea typeface="Garamond" panose="02020404030301010803" pitchFamily="18" charset="0"/>
                <a:cs typeface="Arial" panose="020B0604020202020204" pitchFamily="34" charset="0"/>
              </a:rPr>
              <a:t>members</a:t>
            </a:r>
            <a:r>
              <a:rPr lang="en-US" sz="1200" spc="-20" dirty="0">
                <a:solidFill>
                  <a:srgbClr val="202020"/>
                </a:solidFill>
                <a:effectLst/>
                <a:latin typeface="Arial" panose="020B0604020202020204" pitchFamily="34" charset="0"/>
                <a:ea typeface="Garamond" panose="02020404030301010803" pitchFamily="18" charset="0"/>
                <a:cs typeface="Arial" panose="020B0604020202020204" pitchFamily="34" charset="0"/>
              </a:rPr>
              <a:t> </a:t>
            </a:r>
            <a:r>
              <a:rPr lang="en-US" sz="1200" dirty="0">
                <a:solidFill>
                  <a:srgbClr val="202020"/>
                </a:solidFill>
                <a:effectLst/>
                <a:latin typeface="Arial" panose="020B0604020202020204" pitchFamily="34" charset="0"/>
                <a:ea typeface="Garamond" panose="02020404030301010803" pitchFamily="18" charset="0"/>
                <a:cs typeface="Arial" panose="020B0604020202020204" pitchFamily="34" charset="0"/>
              </a:rPr>
              <a:t>know </a:t>
            </a:r>
            <a:r>
              <a:rPr lang="en-US" sz="1200" spc="-20" dirty="0">
                <a:solidFill>
                  <a:srgbClr val="202020"/>
                </a:solidFill>
                <a:effectLst/>
                <a:latin typeface="Arial" panose="020B0604020202020204" pitchFamily="34" charset="0"/>
                <a:ea typeface="Garamond" panose="02020404030301010803" pitchFamily="18" charset="0"/>
                <a:cs typeface="Arial" panose="020B0604020202020204" pitchFamily="34" charset="0"/>
              </a:rPr>
              <a:t>them.</a:t>
            </a:r>
            <a:endParaRPr lang="en-US" sz="1200" dirty="0">
              <a:effectLst/>
              <a:latin typeface="Arial" panose="020B0604020202020204" pitchFamily="34" charset="0"/>
              <a:ea typeface="Symbol" panose="05050102010706020507" pitchFamily="18" charset="2"/>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solidFill>
                <a:srgbClr val="009999"/>
              </a:solidFill>
              <a:latin typeface="Arial"/>
              <a:cs typeface="Arial"/>
            </a:endParaRPr>
          </a:p>
          <a:p>
            <a:endParaRPr lang="en-US" dirty="0"/>
          </a:p>
        </p:txBody>
      </p:sp>
      <p:sp>
        <p:nvSpPr>
          <p:cNvPr id="4" name="Slide Number Placeholder 3"/>
          <p:cNvSpPr>
            <a:spLocks noGrp="1"/>
          </p:cNvSpPr>
          <p:nvPr>
            <p:ph type="sldNum" sz="quarter" idx="5"/>
          </p:nvPr>
        </p:nvSpPr>
        <p:spPr/>
        <p:txBody>
          <a:bodyPr/>
          <a:lstStyle/>
          <a:p>
            <a:pPr>
              <a:defRPr/>
            </a:pPr>
            <a:fld id="{0837D417-0F32-4F79-8227-11CCC2CB9170}" type="slidenum">
              <a:rPr lang="en-US" smtClean="0"/>
              <a:pPr>
                <a:defRPr/>
              </a:pPr>
              <a:t>17</a:t>
            </a:fld>
            <a:endParaRPr lang="en-US" dirty="0"/>
          </a:p>
        </p:txBody>
      </p:sp>
    </p:spTree>
    <p:extLst>
      <p:ext uri="{BB962C8B-B14F-4D97-AF65-F5344CB8AC3E}">
        <p14:creationId xmlns:p14="http://schemas.microsoft.com/office/powerpoint/2010/main" val="3262775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What it is:</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Having a variety of opportunities for trainings and technical assistance can help build upon and refresh staff and coalition members’ skills. </a:t>
            </a:r>
            <a:r>
              <a:rPr lang="en-US" sz="1200" b="1" i="0" u="none" strike="noStrike" kern="1200" baseline="0" dirty="0">
                <a:solidFill>
                  <a:schemeClr val="tx1"/>
                </a:solidFill>
                <a:latin typeface="+mn-lt"/>
                <a:ea typeface="+mn-ea"/>
                <a:cs typeface="+mn-cs"/>
              </a:rPr>
              <a:t>Why it’s important: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As a coalition builds and enhances its functioning, acquisition and fostering of new knowledge and skills among its members can increase the effectiveness of the coalition in achieving outcomes.14 • Opportunities for skills building and technical assistance not only improves the coalition’s impact but can also promote member retention and self-</a:t>
            </a:r>
            <a:r>
              <a:rPr lang="en-US" sz="1200" b="0" i="0" u="none" strike="noStrike" kern="1200" baseline="0" dirty="0" err="1">
                <a:solidFill>
                  <a:schemeClr val="tx1"/>
                </a:solidFill>
                <a:latin typeface="+mn-lt"/>
                <a:ea typeface="+mn-ea"/>
                <a:cs typeface="+mn-cs"/>
              </a:rPr>
              <a:t>efficacey</a:t>
            </a:r>
            <a:r>
              <a:rPr lang="en-US" sz="1200" b="0" i="0" u="none" strike="noStrike" kern="1200" baseline="0" dirty="0">
                <a:solidFill>
                  <a:schemeClr val="tx1"/>
                </a:solidFill>
                <a:latin typeface="+mn-lt"/>
                <a:ea typeface="+mn-ea"/>
                <a:cs typeface="+mn-cs"/>
              </a:rPr>
              <a:t> .15 • Greater coalition accountability can come from providing appropriate trainings and lead to solid implementation of prevention strategies.16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Resources to learn more about New Skills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Feinberg ME, Jones D, Greenberg MT, Osgood DW, and problem behaviors. </a:t>
            </a:r>
            <a:r>
              <a:rPr lang="en-US" sz="1200" b="0" i="0" u="none" strike="noStrike" kern="1200" baseline="0" dirty="0" err="1">
                <a:solidFill>
                  <a:schemeClr val="tx1"/>
                </a:solidFill>
                <a:latin typeface="+mn-lt"/>
                <a:ea typeface="+mn-ea"/>
                <a:cs typeface="+mn-cs"/>
              </a:rPr>
              <a:t>Prev</a:t>
            </a:r>
            <a:r>
              <a:rPr lang="en-US" sz="1200" b="0" i="0" u="none" strike="noStrike" kern="1200" baseline="0" dirty="0">
                <a:solidFill>
                  <a:schemeClr val="tx1"/>
                </a:solidFill>
                <a:latin typeface="+mn-lt"/>
                <a:ea typeface="+mn-ea"/>
                <a:cs typeface="+mn-cs"/>
              </a:rPr>
              <a:t> Sci. 2010;11(2):163-171. doi:10.1007/s11121-009-0161-x </a:t>
            </a:r>
            <a:r>
              <a:rPr lang="en-US" sz="1200" b="0" i="0" u="none" strike="noStrike" kern="1200" baseline="0" dirty="0" err="1">
                <a:solidFill>
                  <a:schemeClr val="tx1"/>
                </a:solidFill>
                <a:latin typeface="+mn-lt"/>
                <a:ea typeface="+mn-ea"/>
                <a:cs typeface="+mn-cs"/>
              </a:rPr>
              <a:t>Bontempo</a:t>
            </a:r>
            <a:r>
              <a:rPr lang="en-US" sz="1200" b="0" i="0" u="none" strike="noStrike" kern="1200" baseline="0" dirty="0">
                <a:solidFill>
                  <a:schemeClr val="tx1"/>
                </a:solidFill>
                <a:latin typeface="+mn-lt"/>
                <a:ea typeface="+mn-ea"/>
                <a:cs typeface="+mn-cs"/>
              </a:rPr>
              <a:t> D. Effects of the communities that care model in Pennsylvania on change in adolescent risk </a:t>
            </a:r>
          </a:p>
          <a:p>
            <a:r>
              <a:rPr lang="en-US" sz="1200" b="0" i="0" u="none" strike="noStrike" kern="1200" baseline="0" dirty="0">
                <a:solidFill>
                  <a:schemeClr val="tx1"/>
                </a:solidFill>
                <a:latin typeface="+mn-lt"/>
                <a:ea typeface="+mn-ea"/>
                <a:cs typeface="+mn-cs"/>
              </a:rPr>
              <a:t>Hunter SB, </a:t>
            </a:r>
            <a:r>
              <a:rPr lang="en-US" sz="1200" b="0" i="0" u="none" strike="noStrike" kern="1200" baseline="0" dirty="0" err="1">
                <a:solidFill>
                  <a:schemeClr val="tx1"/>
                </a:solidFill>
                <a:latin typeface="+mn-lt"/>
                <a:ea typeface="+mn-ea"/>
                <a:cs typeface="+mn-cs"/>
              </a:rPr>
              <a:t>Chinman</a:t>
            </a:r>
            <a:r>
              <a:rPr lang="en-US" sz="1200" b="0" i="0" u="none" strike="noStrike" kern="1200" baseline="0" dirty="0">
                <a:solidFill>
                  <a:schemeClr val="tx1"/>
                </a:solidFill>
                <a:latin typeface="+mn-lt"/>
                <a:ea typeface="+mn-ea"/>
                <a:cs typeface="+mn-cs"/>
              </a:rPr>
              <a:t> M, </a:t>
            </a:r>
            <a:r>
              <a:rPr lang="en-US" sz="1200" b="0" i="0" u="none" strike="noStrike" kern="1200" baseline="0" dirty="0" err="1">
                <a:solidFill>
                  <a:schemeClr val="tx1"/>
                </a:solidFill>
                <a:latin typeface="+mn-lt"/>
                <a:ea typeface="+mn-ea"/>
                <a:cs typeface="+mn-cs"/>
              </a:rPr>
              <a:t>Ebener</a:t>
            </a:r>
            <a:r>
              <a:rPr lang="en-US" sz="1200" b="0" i="0" u="none" strike="noStrike" kern="1200" baseline="0" dirty="0">
                <a:solidFill>
                  <a:schemeClr val="tx1"/>
                </a:solidFill>
                <a:latin typeface="+mn-lt"/>
                <a:ea typeface="+mn-ea"/>
                <a:cs typeface="+mn-cs"/>
              </a:rPr>
              <a:t> P, </a:t>
            </a:r>
            <a:r>
              <a:rPr lang="en-US" sz="1200" b="0" i="0" u="none" strike="noStrike" kern="1200" baseline="0" dirty="0" err="1">
                <a:solidFill>
                  <a:schemeClr val="tx1"/>
                </a:solidFill>
                <a:latin typeface="+mn-lt"/>
                <a:ea typeface="+mn-ea"/>
                <a:cs typeface="+mn-cs"/>
              </a:rPr>
              <a:t>Imm</a:t>
            </a:r>
            <a:r>
              <a:rPr lang="en-US" sz="1200" b="0" i="0" u="none" strike="noStrike" kern="1200" baseline="0" dirty="0">
                <a:solidFill>
                  <a:schemeClr val="tx1"/>
                </a:solidFill>
                <a:latin typeface="+mn-lt"/>
                <a:ea typeface="+mn-ea"/>
                <a:cs typeface="+mn-cs"/>
              </a:rPr>
              <a:t> P, </a:t>
            </a:r>
            <a:r>
              <a:rPr lang="en-US" sz="1200" b="0" i="0" u="none" strike="noStrike" kern="1200" baseline="0" dirty="0" err="1">
                <a:solidFill>
                  <a:schemeClr val="tx1"/>
                </a:solidFill>
                <a:latin typeface="+mn-lt"/>
                <a:ea typeface="+mn-ea"/>
                <a:cs typeface="+mn-cs"/>
              </a:rPr>
              <a:t>Wandersman</a:t>
            </a:r>
            <a:r>
              <a:rPr lang="en-US" sz="1200" b="0" i="0" u="none" strike="noStrike" kern="1200" baseline="0" dirty="0">
                <a:solidFill>
                  <a:schemeClr val="tx1"/>
                </a:solidFill>
                <a:latin typeface="+mn-lt"/>
                <a:ea typeface="+mn-ea"/>
                <a:cs typeface="+mn-cs"/>
              </a:rPr>
              <a:t> A, Ryan GW. Technical assistance as a prevention capacity-building tool: a demonstration using the getting to outcomes framework. Health Educ </a:t>
            </a:r>
            <a:r>
              <a:rPr lang="en-US" sz="1200" b="0" i="0" u="none" strike="noStrike" kern="1200" baseline="0" dirty="0" err="1">
                <a:solidFill>
                  <a:schemeClr val="tx1"/>
                </a:solidFill>
                <a:latin typeface="+mn-lt"/>
                <a:ea typeface="+mn-ea"/>
                <a:cs typeface="+mn-cs"/>
              </a:rPr>
              <a:t>Behav</a:t>
            </a:r>
            <a:r>
              <a:rPr lang="en-US" sz="1200" b="0" i="0" u="none" strike="noStrike" kern="1200" baseline="0" dirty="0">
                <a:solidFill>
                  <a:schemeClr val="tx1"/>
                </a:solidFill>
                <a:latin typeface="+mn-lt"/>
                <a:ea typeface="+mn-ea"/>
                <a:cs typeface="+mn-cs"/>
              </a:rPr>
              <a:t>. 2009;36(5):810-828. doi:10.1177/1090198108329999 </a:t>
            </a:r>
          </a:p>
          <a:p>
            <a:r>
              <a:rPr lang="en-US" sz="1200" b="0" i="0" u="none" strike="noStrike" kern="1200" baseline="0" dirty="0">
                <a:solidFill>
                  <a:schemeClr val="tx1"/>
                </a:solidFill>
                <a:latin typeface="+mn-lt"/>
                <a:ea typeface="+mn-ea"/>
                <a:cs typeface="+mn-cs"/>
              </a:rPr>
              <a:t>Brown LD, Feinberg ME, Shapiro VB, Greenberg MT. Reciprocal Relations between Coalition Functioning and the Provision of Implementation Support. </a:t>
            </a:r>
            <a:r>
              <a:rPr lang="en-US" sz="1200" b="0" i="0" u="none" strike="noStrike" kern="1200" baseline="0" dirty="0" err="1">
                <a:solidFill>
                  <a:schemeClr val="tx1"/>
                </a:solidFill>
                <a:latin typeface="+mn-lt"/>
                <a:ea typeface="+mn-ea"/>
                <a:cs typeface="+mn-cs"/>
              </a:rPr>
              <a:t>Prev</a:t>
            </a:r>
            <a:r>
              <a:rPr lang="en-US" sz="1200" b="0" i="0" u="none" strike="noStrike" kern="1200" baseline="0" dirty="0">
                <a:solidFill>
                  <a:schemeClr val="tx1"/>
                </a:solidFill>
                <a:latin typeface="+mn-lt"/>
                <a:ea typeface="+mn-ea"/>
                <a:cs typeface="+mn-cs"/>
              </a:rPr>
              <a:t> Sci. 2013;16(1):101-109. doi:10.1007/ s11121-013-0447-x</a:t>
            </a:r>
          </a:p>
          <a:p>
            <a:endParaRPr lang="en-US" dirty="0"/>
          </a:p>
        </p:txBody>
      </p:sp>
      <p:sp>
        <p:nvSpPr>
          <p:cNvPr id="4" name="Slide Number Placeholder 3"/>
          <p:cNvSpPr>
            <a:spLocks noGrp="1"/>
          </p:cNvSpPr>
          <p:nvPr>
            <p:ph type="sldNum" sz="quarter" idx="5"/>
          </p:nvPr>
        </p:nvSpPr>
        <p:spPr/>
        <p:txBody>
          <a:bodyPr/>
          <a:lstStyle/>
          <a:p>
            <a:fld id="{B053C28C-F44D-40E0-A6D7-8776FDFB4B1F}" type="slidenum">
              <a:rPr lang="en-US" smtClean="0"/>
              <a:pPr/>
              <a:t>18</a:t>
            </a:fld>
            <a:endParaRPr lang="en-US" dirty="0"/>
          </a:p>
        </p:txBody>
      </p:sp>
    </p:spTree>
    <p:extLst>
      <p:ext uri="{BB962C8B-B14F-4D97-AF65-F5344CB8AC3E}">
        <p14:creationId xmlns:p14="http://schemas.microsoft.com/office/powerpoint/2010/main" val="765860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Charlotte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288925" marR="315595" lvl="1" indent="-285750">
              <a:lnSpc>
                <a:spcPct val="100000"/>
              </a:lnSpc>
              <a:spcBef>
                <a:spcPts val="400"/>
              </a:spcBef>
              <a:spcAft>
                <a:spcPts val="0"/>
              </a:spcAft>
              <a:buFont typeface="Symbol" panose="05050102010706020507" pitchFamily="18" charset="2"/>
              <a:buChar char=""/>
              <a:tabLst>
                <a:tab pos="546100" algn="l"/>
                <a:tab pos="546735" algn="l"/>
              </a:tabLst>
            </a:pP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Provide</a:t>
            </a:r>
            <a:r>
              <a:rPr lang="en-US" sz="12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routine</a:t>
            </a:r>
            <a:r>
              <a:rPr lang="en-US" sz="12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meetings,</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with</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virtual</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option</a:t>
            </a:r>
            <a:r>
              <a:rPr lang="en-US" sz="12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if</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appropriate. </a:t>
            </a:r>
            <a:endParaRPr lang="en-US" sz="1200"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Provide</a:t>
            </a:r>
            <a:r>
              <a:rPr lang="en-US" sz="12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prevention</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science at</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every</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other</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meeting</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and/or</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15</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minutes</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of</a:t>
            </a:r>
            <a:r>
              <a:rPr lang="en-US" sz="12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"education"</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at</a:t>
            </a:r>
            <a:r>
              <a:rPr lang="en-US" sz="1200" spc="-25" dirty="0">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Garamond" panose="02020404030301010803" pitchFamily="18" charset="0"/>
                <a:cs typeface="Arial" panose="020B0604020202020204" pitchFamily="34" charset="0"/>
              </a:rPr>
              <a:t>every </a:t>
            </a:r>
            <a:r>
              <a:rPr lang="en-US" sz="1200" spc="-10" dirty="0">
                <a:solidFill>
                  <a:srgbClr val="202020"/>
                </a:solidFill>
                <a:effectLst/>
                <a:latin typeface="Arial" panose="020B0604020202020204" pitchFamily="34" charset="0"/>
                <a:ea typeface="Garamond" panose="02020404030301010803" pitchFamily="18" charset="0"/>
                <a:cs typeface="Arial" panose="020B0604020202020204" pitchFamily="34" charset="0"/>
              </a:rPr>
              <a:t>meeting.</a:t>
            </a:r>
          </a:p>
          <a:p>
            <a:pPr marL="288925" marR="12446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Provide</a:t>
            </a:r>
            <a:r>
              <a:rPr lang="en-US" sz="12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regular</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and</a:t>
            </a:r>
            <a:r>
              <a:rPr lang="en-US" sz="12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varied</a:t>
            </a:r>
            <a:r>
              <a:rPr lang="en-US" sz="1200" spc="-3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communication:</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monthly</a:t>
            </a:r>
            <a:r>
              <a:rPr lang="en-US" sz="1200"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newsletters,</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email,</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personal</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texts,</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social media, shared folders, data/factsheets, personal “coffees,” etc.</a:t>
            </a:r>
            <a:endParaRPr lang="en-US" sz="1200"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Keep</a:t>
            </a:r>
            <a:r>
              <a:rPr lang="en-US" sz="12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positive</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rapport</a:t>
            </a:r>
            <a:r>
              <a:rPr lang="en-US" sz="12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with</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community</a:t>
            </a:r>
            <a:r>
              <a:rPr lang="en-US" sz="1200"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entities.</a:t>
            </a:r>
            <a:endParaRPr lang="en-US" sz="1200" dirty="0">
              <a:effectLst/>
              <a:latin typeface="Arial" panose="020B0604020202020204" pitchFamily="34" charset="0"/>
              <a:ea typeface="Symbol" panose="05050102010706020507" pitchFamily="18" charset="2"/>
              <a:cs typeface="Arial" panose="020B0604020202020204" pitchFamily="34" charset="0"/>
            </a:endParaRPr>
          </a:p>
          <a:p>
            <a:pPr marL="288925" marR="264795" lvl="1" indent="-285750">
              <a:lnSpc>
                <a:spcPct val="100000"/>
              </a:lnSpc>
              <a:spcBef>
                <a:spcPts val="400"/>
              </a:spcBef>
              <a:spcAft>
                <a:spcPts val="0"/>
              </a:spcAft>
              <a:buFont typeface="Symbol" panose="05050102010706020507" pitchFamily="18" charset="2"/>
              <a:buChar char=""/>
              <a:tabLst>
                <a:tab pos="546100" algn="l"/>
                <a:tab pos="546735" algn="l"/>
              </a:tabLst>
            </a:pP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Provide</a:t>
            </a:r>
            <a:r>
              <a:rPr lang="en-US" sz="1200"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trainings.</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Notify</a:t>
            </a:r>
            <a:r>
              <a:rPr lang="en-US" sz="12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members</a:t>
            </a:r>
            <a:r>
              <a:rPr lang="en-US" sz="1200" spc="-3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and</a:t>
            </a:r>
            <a:r>
              <a:rPr lang="en-US" sz="1200"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community</a:t>
            </a:r>
            <a:r>
              <a:rPr lang="en-US" sz="12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of</a:t>
            </a:r>
            <a:r>
              <a:rPr lang="en-US" sz="12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educational</a:t>
            </a:r>
            <a:r>
              <a:rPr lang="en-US" sz="12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opportunities</a:t>
            </a:r>
            <a:r>
              <a:rPr lang="en-US" sz="12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via</a:t>
            </a:r>
            <a:r>
              <a:rPr lang="en-US" sz="12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1200" dirty="0">
                <a:solidFill>
                  <a:srgbClr val="202020"/>
                </a:solidFill>
                <a:effectLst/>
                <a:latin typeface="Arial" panose="020B0604020202020204" pitchFamily="34" charset="0"/>
                <a:ea typeface="Symbol" panose="05050102010706020507" pitchFamily="18" charset="2"/>
                <a:cs typeface="Arial" panose="020B0604020202020204" pitchFamily="34" charset="0"/>
              </a:rPr>
              <a:t>email, on agendas, personal invitations. Include those opportunities in prevention budget if </a:t>
            </a:r>
            <a:r>
              <a:rPr lang="en-US" sz="12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possible.</a:t>
            </a:r>
            <a:endParaRPr lang="en-US" sz="1200" dirty="0">
              <a:effectLst/>
              <a:latin typeface="Arial" panose="020B0604020202020204" pitchFamily="34" charset="0"/>
              <a:ea typeface="Symbol" panose="05050102010706020507" pitchFamily="18" charset="2"/>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5"/>
          </p:nvPr>
        </p:nvSpPr>
        <p:spPr/>
        <p:txBody>
          <a:bodyPr/>
          <a:lstStyle/>
          <a:p>
            <a:pPr>
              <a:defRPr/>
            </a:pPr>
            <a:fld id="{0837D417-0F32-4F79-8227-11CCC2CB9170}" type="slidenum">
              <a:rPr lang="en-US" smtClean="0"/>
              <a:pPr>
                <a:defRPr/>
              </a:pPr>
              <a:t>19</a:t>
            </a:fld>
            <a:endParaRPr lang="en-US" dirty="0"/>
          </a:p>
        </p:txBody>
      </p:sp>
    </p:spTree>
    <p:extLst>
      <p:ext uri="{BB962C8B-B14F-4D97-AF65-F5344CB8AC3E}">
        <p14:creationId xmlns:p14="http://schemas.microsoft.com/office/powerpoint/2010/main" val="1659228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Coalition efficiency refers to the work ethic and task focus of the coalition, and the coalition’s ability to utilize its resources to deliver services in an well-organized and effective manner.</a:t>
            </a:r>
            <a:r>
              <a:rPr lang="en-US" sz="1200" baseline="30000" dirty="0"/>
              <a:t>1,4</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Why it’s important</a:t>
            </a:r>
            <a:r>
              <a:rPr lang="en-US" sz="1200" kern="1200" dirty="0">
                <a:solidFill>
                  <a:schemeClr val="tx1"/>
                </a:solidFill>
                <a:effectLst/>
                <a:latin typeface="+mn-lt"/>
                <a:ea typeface="+mn-ea"/>
                <a:cs typeface="+mn-cs"/>
              </a:rPr>
              <a:t>:  People and organizations join or form coalitions to accomplish together what they cannot alone. Often coalitions are working with limited resources and require nimbleness to respond to a quick and changing timeline.</a:t>
            </a:r>
            <a:endParaRPr lang="en-US" dirty="0">
              <a:effectLst/>
            </a:endParaRPr>
          </a:p>
          <a:p>
            <a:endParaRPr lang="en-US" dirty="0"/>
          </a:p>
          <a:p>
            <a:endParaRPr lang="en-US" dirty="0"/>
          </a:p>
          <a:p>
            <a:r>
              <a:rPr lang="en-US" sz="1200" b="1" kern="1200" dirty="0">
                <a:solidFill>
                  <a:schemeClr val="tx1"/>
                </a:solidFill>
                <a:effectLst/>
                <a:latin typeface="+mn-lt"/>
                <a:ea typeface="+mn-ea"/>
                <a:cs typeface="+mn-cs"/>
              </a:rPr>
              <a:t>The Science behind </a:t>
            </a:r>
            <a:r>
              <a:rPr lang="en-US" sz="1200" b="1" i="1" kern="1200" dirty="0">
                <a:solidFill>
                  <a:schemeClr val="tx1"/>
                </a:solidFill>
                <a:effectLst/>
                <a:latin typeface="+mn-lt"/>
                <a:ea typeface="+mn-ea"/>
                <a:cs typeface="+mn-cs"/>
              </a:rPr>
              <a:t>Efficiency</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Center for Community Health and Development. Chapter 5. Choosing Strategies to Promote Community Health and Development | Section 5. Coalition Building I: Starting a Coalition | Main Section | Community Tool Box. https://ctb.ku.edu/en/table-of-contents/assessment/promotion-strategies/start-a-coaltion/main.</a:t>
            </a:r>
          </a:p>
          <a:p>
            <a:endParaRPr lang="en-US" dirty="0"/>
          </a:p>
          <a:p>
            <a:endParaRPr lang="en-US" dirty="0"/>
          </a:p>
        </p:txBody>
      </p:sp>
      <p:sp>
        <p:nvSpPr>
          <p:cNvPr id="4" name="Slide Number Placeholder 3"/>
          <p:cNvSpPr>
            <a:spLocks noGrp="1"/>
          </p:cNvSpPr>
          <p:nvPr>
            <p:ph type="sldNum" sz="quarter" idx="10"/>
          </p:nvPr>
        </p:nvSpPr>
        <p:spPr/>
        <p:txBody>
          <a:bodyPr/>
          <a:lstStyle/>
          <a:p>
            <a:fld id="{B053C28C-F44D-40E0-A6D7-8776FDFB4B1F}" type="slidenum">
              <a:rPr lang="en-US" smtClean="0"/>
              <a:pPr/>
              <a:t>20</a:t>
            </a:fld>
            <a:endParaRPr lang="en-US" dirty="0"/>
          </a:p>
        </p:txBody>
      </p:sp>
    </p:spTree>
    <p:extLst>
      <p:ext uri="{BB962C8B-B14F-4D97-AF65-F5344CB8AC3E}">
        <p14:creationId xmlns:p14="http://schemas.microsoft.com/office/powerpoint/2010/main" val="2816591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What it is: </a:t>
            </a:r>
            <a:r>
              <a:rPr lang="en-US" sz="1200" b="0" i="0" u="none" strike="noStrike" kern="1200" baseline="0" dirty="0">
                <a:solidFill>
                  <a:schemeClr val="tx1"/>
                </a:solidFill>
                <a:latin typeface="+mn-lt"/>
                <a:ea typeface="+mn-ea"/>
                <a:cs typeface="+mn-cs"/>
              </a:rPr>
              <a:t>Coalition cohesion can be seen at both the member-level and the organizational-level. Feelings of unity, group spirit, trust, and belonging are a few common features of a cohesive coalition.1,9 Some also refer to cohesion as synergistic collaboration.1,4 Cohesion among coalition members can be seen as strong interpersonal relationships, effective collaboration strategies, and increased commitment.1 </a:t>
            </a:r>
          </a:p>
          <a:p>
            <a:r>
              <a:rPr lang="en-US" sz="1200" b="1" i="0" u="none" strike="noStrike" kern="1200" baseline="0" dirty="0">
                <a:solidFill>
                  <a:schemeClr val="tx1"/>
                </a:solidFill>
                <a:latin typeface="+mn-lt"/>
                <a:ea typeface="+mn-ea"/>
                <a:cs typeface="+mn-cs"/>
              </a:rPr>
              <a:t>Why it’s important: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Organizational cohesion leads to member satisfaction, commitment, and retention; implementation effectiveness; and the long term viability of the project.2 • A cohesive coalition has a positive work environment, where members have developed trust with each other and the ability to resolve conflicts. 2 </a:t>
            </a:r>
          </a:p>
          <a:p>
            <a:endParaRPr lang="en-US" dirty="0"/>
          </a:p>
          <a:p>
            <a:endParaRPr lang="en-US" dirty="0"/>
          </a:p>
          <a:p>
            <a:r>
              <a:rPr lang="en-US" sz="1200" b="1" i="0" u="none" strike="noStrike" kern="1200" baseline="0" dirty="0">
                <a:solidFill>
                  <a:schemeClr val="tx1"/>
                </a:solidFill>
                <a:latin typeface="+mn-lt"/>
                <a:ea typeface="+mn-ea"/>
                <a:cs typeface="+mn-cs"/>
              </a:rPr>
              <a:t>Resources to learn more about Cohesion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Brown LD, Feinberg ME, Greenberg MT. Constructs Through Factor Analysis. Heal Educ </a:t>
            </a:r>
            <a:r>
              <a:rPr lang="en-US" sz="1200" b="0" i="0" u="none" strike="noStrike" kern="1200" baseline="0" dirty="0" err="1">
                <a:solidFill>
                  <a:schemeClr val="tx1"/>
                </a:solidFill>
                <a:latin typeface="+mn-lt"/>
                <a:ea typeface="+mn-ea"/>
                <a:cs typeface="+mn-cs"/>
              </a:rPr>
              <a:t>Behav</a:t>
            </a:r>
            <a:r>
              <a:rPr lang="en-US" sz="1200" b="0" i="0" u="none" strike="noStrike" kern="1200" baseline="0" dirty="0">
                <a:solidFill>
                  <a:schemeClr val="tx1"/>
                </a:solidFill>
                <a:latin typeface="+mn-lt"/>
                <a:ea typeface="+mn-ea"/>
                <a:cs typeface="+mn-cs"/>
              </a:rPr>
              <a:t>. 2012;39(4):486-497. Measuring Coalition Functioning: Refining </a:t>
            </a:r>
          </a:p>
          <a:p>
            <a:r>
              <a:rPr lang="en-US" sz="1200" b="0" i="0" u="none" strike="noStrike" kern="1200" baseline="0" dirty="0">
                <a:solidFill>
                  <a:schemeClr val="tx1"/>
                </a:solidFill>
                <a:latin typeface="+mn-lt"/>
                <a:ea typeface="+mn-ea"/>
                <a:cs typeface="+mn-cs"/>
              </a:rPr>
              <a:t>Foster-Fishman PG, Berkowitz SL, Lounsbury DW, Jacobson S, Allen NA. Building Collaborative Capacity in Community Coalitions: A Review and Integrative Framework. Am J Community Psychol. 2001;29(2):241-261. </a:t>
            </a:r>
          </a:p>
          <a:p>
            <a:r>
              <a:rPr lang="en-US" sz="1200" b="0" i="0" u="none" strike="noStrike" kern="1200" baseline="0" dirty="0">
                <a:solidFill>
                  <a:schemeClr val="tx1"/>
                </a:solidFill>
                <a:latin typeface="+mn-lt"/>
                <a:ea typeface="+mn-ea"/>
                <a:cs typeface="+mn-cs"/>
              </a:rPr>
              <a:t>Brown EC, Hawkins JD, </a:t>
            </a:r>
            <a:r>
              <a:rPr lang="en-US" sz="1200" b="0" i="0" u="none" strike="noStrike" kern="1200" baseline="0" dirty="0" err="1">
                <a:solidFill>
                  <a:schemeClr val="tx1"/>
                </a:solidFill>
                <a:latin typeface="+mn-lt"/>
                <a:ea typeface="+mn-ea"/>
                <a:cs typeface="+mn-cs"/>
              </a:rPr>
              <a:t>Rhew</a:t>
            </a:r>
            <a:r>
              <a:rPr lang="en-US" sz="1200" b="0" i="0" u="none" strike="noStrike" kern="1200" baseline="0" dirty="0">
                <a:solidFill>
                  <a:schemeClr val="tx1"/>
                </a:solidFill>
                <a:latin typeface="+mn-lt"/>
                <a:ea typeface="+mn-ea"/>
                <a:cs typeface="+mn-cs"/>
              </a:rPr>
              <a:t> IC, et al. Prevention System Mediation of Communities That Care Effects on Youth Outcomes. </a:t>
            </a:r>
            <a:r>
              <a:rPr lang="en-US" sz="1200" b="0" i="0" u="none" strike="noStrike" kern="1200" baseline="0" dirty="0" err="1">
                <a:solidFill>
                  <a:schemeClr val="tx1"/>
                </a:solidFill>
                <a:latin typeface="+mn-lt"/>
                <a:ea typeface="+mn-ea"/>
                <a:cs typeface="+mn-cs"/>
              </a:rPr>
              <a:t>Prev</a:t>
            </a:r>
            <a:r>
              <a:rPr lang="en-US" sz="1200" b="0" i="0" u="none" strike="noStrike" kern="1200" baseline="0" dirty="0">
                <a:solidFill>
                  <a:schemeClr val="tx1"/>
                </a:solidFill>
                <a:latin typeface="+mn-lt"/>
                <a:ea typeface="+mn-ea"/>
                <a:cs typeface="+mn-cs"/>
              </a:rPr>
              <a:t> Sci. 2014;15(5):623-632. </a:t>
            </a:r>
          </a:p>
          <a:p>
            <a:r>
              <a:rPr lang="en-US" sz="1200" b="0" i="0" u="none" strike="noStrike" kern="1200" baseline="0" dirty="0">
                <a:solidFill>
                  <a:schemeClr val="tx1"/>
                </a:solidFill>
                <a:latin typeface="+mn-lt"/>
                <a:ea typeface="+mn-ea"/>
                <a:cs typeface="+mn-cs"/>
              </a:rPr>
              <a:t>Kegler MC, </a:t>
            </a:r>
            <a:r>
              <a:rPr lang="en-US" sz="1200" b="0" i="0" u="none" strike="noStrike" kern="1200" baseline="0" dirty="0" err="1">
                <a:solidFill>
                  <a:schemeClr val="tx1"/>
                </a:solidFill>
                <a:latin typeface="+mn-lt"/>
                <a:ea typeface="+mn-ea"/>
                <a:cs typeface="+mn-cs"/>
              </a:rPr>
              <a:t>Steckler</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Mcleroy</a:t>
            </a:r>
            <a:r>
              <a:rPr lang="en-US" sz="1200" b="0" i="0" u="none" strike="noStrike" kern="1200" baseline="0" dirty="0">
                <a:solidFill>
                  <a:schemeClr val="tx1"/>
                </a:solidFill>
                <a:latin typeface="+mn-lt"/>
                <a:ea typeface="+mn-ea"/>
                <a:cs typeface="+mn-cs"/>
              </a:rPr>
              <a:t> K, Malek SH. Factors That Contribute to Effective Community Health Promotion Coalitions: A Study of 10 Project ASSIST Coalitions in North Carolina. Heal Educ B </a:t>
            </a:r>
            <a:r>
              <a:rPr lang="en-US" sz="1200" b="0" i="0" u="none" strike="noStrike" kern="1200" baseline="0" dirty="0" err="1">
                <a:solidFill>
                  <a:schemeClr val="tx1"/>
                </a:solidFill>
                <a:latin typeface="+mn-lt"/>
                <a:ea typeface="+mn-ea"/>
                <a:cs typeface="+mn-cs"/>
              </a:rPr>
              <a:t>ehav</a:t>
            </a:r>
            <a:r>
              <a:rPr lang="en-US" sz="1200" b="0" i="0" u="none" strike="noStrike" kern="1200" baseline="0" dirty="0">
                <a:solidFill>
                  <a:schemeClr val="tx1"/>
                </a:solidFill>
                <a:latin typeface="+mn-lt"/>
                <a:ea typeface="+mn-ea"/>
                <a:cs typeface="+mn-cs"/>
              </a:rPr>
              <a:t>. 1998;25(3):338-353.</a:t>
            </a:r>
          </a:p>
          <a:p>
            <a:endParaRPr lang="en-US" dirty="0"/>
          </a:p>
        </p:txBody>
      </p:sp>
      <p:sp>
        <p:nvSpPr>
          <p:cNvPr id="4" name="Slide Number Placeholder 3"/>
          <p:cNvSpPr>
            <a:spLocks noGrp="1"/>
          </p:cNvSpPr>
          <p:nvPr>
            <p:ph type="sldNum" sz="quarter" idx="5"/>
          </p:nvPr>
        </p:nvSpPr>
        <p:spPr/>
        <p:txBody>
          <a:bodyPr/>
          <a:lstStyle/>
          <a:p>
            <a:fld id="{B053C28C-F44D-40E0-A6D7-8776FDFB4B1F}" type="slidenum">
              <a:rPr lang="en-US" smtClean="0"/>
              <a:pPr/>
              <a:t>21</a:t>
            </a:fld>
            <a:endParaRPr lang="en-US" dirty="0"/>
          </a:p>
        </p:txBody>
      </p:sp>
    </p:spTree>
    <p:extLst>
      <p:ext uri="{BB962C8B-B14F-4D97-AF65-F5344CB8AC3E}">
        <p14:creationId xmlns:p14="http://schemas.microsoft.com/office/powerpoint/2010/main" val="227213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C28C-F44D-40E0-A6D7-8776FDFB4B1F}" type="slidenum">
              <a:rPr lang="en-US" smtClean="0"/>
              <a:pPr/>
              <a:t>22</a:t>
            </a:fld>
            <a:endParaRPr lang="en-US" dirty="0"/>
          </a:p>
        </p:txBody>
      </p:sp>
    </p:spTree>
    <p:extLst>
      <p:ext uri="{BB962C8B-B14F-4D97-AF65-F5344CB8AC3E}">
        <p14:creationId xmlns:p14="http://schemas.microsoft.com/office/powerpoint/2010/main" val="1276377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b="1" dirty="0"/>
              <a:t>  </a:t>
            </a:r>
          </a:p>
          <a:p>
            <a:endParaRPr lang="en-US" dirty="0"/>
          </a:p>
        </p:txBody>
      </p:sp>
      <p:sp>
        <p:nvSpPr>
          <p:cNvPr id="4" name="Slide Number Placeholder 3"/>
          <p:cNvSpPr>
            <a:spLocks noGrp="1"/>
          </p:cNvSpPr>
          <p:nvPr>
            <p:ph type="sldNum" sz="quarter" idx="10"/>
          </p:nvPr>
        </p:nvSpPr>
        <p:spPr/>
        <p:txBody>
          <a:bodyPr/>
          <a:lstStyle/>
          <a:p>
            <a:fld id="{B053C28C-F44D-40E0-A6D7-8776FDFB4B1F}" type="slidenum">
              <a:rPr lang="en-US" smtClean="0"/>
              <a:pPr/>
              <a:t>4</a:t>
            </a:fld>
            <a:endParaRPr lang="en-US" dirty="0"/>
          </a:p>
        </p:txBody>
      </p:sp>
    </p:spTree>
    <p:extLst>
      <p:ext uri="{BB962C8B-B14F-4D97-AF65-F5344CB8AC3E}">
        <p14:creationId xmlns:p14="http://schemas.microsoft.com/office/powerpoint/2010/main" val="3766074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Charlotte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Highlight</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members</a:t>
            </a:r>
            <a:r>
              <a:rPr lang="en-US"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in</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the</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newsletter.</a:t>
            </a:r>
            <a:endParaRPr lang="en-US"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Engage</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members</a:t>
            </a:r>
            <a:r>
              <a:rPr lang="en-US"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according</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to</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their</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passion.</a:t>
            </a:r>
            <a:endParaRPr lang="en-US"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latin typeface="Arial" panose="020B0604020202020204" pitchFamily="34" charset="0"/>
                <a:ea typeface="Symbol" panose="05050102010706020507" pitchFamily="18" charset="2"/>
                <a:cs typeface="Arial" panose="020B0604020202020204" pitchFamily="34" charset="0"/>
              </a:rPr>
              <a:t>Convene s</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ubcommittees</a:t>
            </a:r>
            <a:r>
              <a:rPr lang="en-US"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regularly,</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big</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group less</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often.</a:t>
            </a: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Include</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lived</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experience</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and</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youth</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involvement</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among</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the</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coalition</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membership.</a:t>
            </a:r>
            <a:endParaRPr lang="en-US"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Go</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to</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their</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turf</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for</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coalition</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nights</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and</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their</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events,</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etc.</a:t>
            </a:r>
            <a:endParaRPr lang="en-US"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Maintain</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focus</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on</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forward</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momentum,</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progress</a:t>
            </a:r>
            <a:endParaRPr lang="en-US"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Provide</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food</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when</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appropriate –</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“breaking</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bread”</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together</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fosters</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relationships</a:t>
            </a:r>
            <a:endParaRPr lang="en-US"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Give</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every</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member</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an</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opportunity</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to</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contribute</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collaboratively</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t>
            </a:r>
            <a:r>
              <a:rPr lang="en-US" spc="-3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assign</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tasks</a:t>
            </a:r>
            <a:endParaRPr lang="en-US"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Keep</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talking</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about</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the</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mission</a:t>
            </a:r>
            <a:endParaRPr lang="en-US" dirty="0">
              <a:effectLst/>
              <a:latin typeface="Arial" panose="020B0604020202020204" pitchFamily="34" charset="0"/>
              <a:ea typeface="Symbol" panose="05050102010706020507" pitchFamily="18" charset="2"/>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5"/>
          </p:nvPr>
        </p:nvSpPr>
        <p:spPr/>
        <p:txBody>
          <a:bodyPr/>
          <a:lstStyle/>
          <a:p>
            <a:pPr>
              <a:defRPr/>
            </a:pPr>
            <a:fld id="{0837D417-0F32-4F79-8227-11CCC2CB9170}" type="slidenum">
              <a:rPr lang="en-US" smtClean="0"/>
              <a:pPr>
                <a:defRPr/>
              </a:pPr>
              <a:t>23</a:t>
            </a:fld>
            <a:endParaRPr lang="en-US" dirty="0"/>
          </a:p>
        </p:txBody>
      </p:sp>
    </p:spTree>
    <p:extLst>
      <p:ext uri="{BB962C8B-B14F-4D97-AF65-F5344CB8AC3E}">
        <p14:creationId xmlns:p14="http://schemas.microsoft.com/office/powerpoint/2010/main" val="2924221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Coalitions are not formed just for the sake of bringing people together.  They are intended as vehicles for members and stakeholders to achieve a common goal or shared vision. Remaining focused on achieving this goal, or maintaining </a:t>
            </a:r>
            <a:r>
              <a:rPr lang="en-US" sz="1200" b="1" dirty="0"/>
              <a:t>goal-directedness</a:t>
            </a:r>
            <a:r>
              <a:rPr lang="en-US" sz="1200" dirty="0"/>
              <a:t>, will help the coalition deliver high-quality program implementation.</a:t>
            </a:r>
            <a:r>
              <a:rPr lang="en-US" sz="1200" baseline="30000" dirty="0"/>
              <a:t>1</a:t>
            </a:r>
            <a:r>
              <a:rPr lang="en-US" sz="1200" dirty="0"/>
              <a:t> To work towards the coalition’s overall goal there may be short-term goals that need to be met along the way.</a:t>
            </a:r>
            <a:r>
              <a:rPr lang="en-US" sz="1200" baseline="30000" dirty="0"/>
              <a:t>2</a:t>
            </a:r>
            <a:r>
              <a:rPr lang="en-US" sz="1200" dirty="0"/>
              <a:t>  Coalition members should have their goals realistic and action-oriented.</a:t>
            </a:r>
            <a:r>
              <a:rPr lang="en-US" sz="1200" baseline="30000" dirty="0"/>
              <a:t>2,3  </a:t>
            </a:r>
            <a:endParaRPr lang="en-US" sz="1200" dirty="0"/>
          </a:p>
          <a:p>
            <a:r>
              <a:rPr lang="en-US" sz="1200" b="1" i="1" kern="1200" dirty="0">
                <a:solidFill>
                  <a:schemeClr val="tx1"/>
                </a:solidFill>
                <a:effectLst/>
                <a:latin typeface="+mn-lt"/>
                <a:ea typeface="+mn-ea"/>
                <a:cs typeface="+mn-cs"/>
              </a:rPr>
              <a:t>Why it’s important:</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Goal-directedness is important because it is easy to be side-tracked by smaller issues or pet projects that surround the coalition’s central goals, thus making task-focus a critical element in achieving goals.</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a:t>
            </a:r>
          </a:p>
          <a:p>
            <a:endParaRPr lang="en-US" dirty="0"/>
          </a:p>
          <a:p>
            <a:r>
              <a:rPr lang="en-US" sz="1200" dirty="0"/>
              <a:t>Develop action-oriented goals </a:t>
            </a:r>
          </a:p>
          <a:p>
            <a:r>
              <a:rPr lang="en-US" sz="1200" dirty="0"/>
              <a:t>Ensure goals are realistic, action- oriented </a:t>
            </a:r>
          </a:p>
          <a:p>
            <a:r>
              <a:rPr lang="en-US" sz="1200" dirty="0"/>
              <a:t>Short term and long term goal setting </a:t>
            </a:r>
          </a:p>
          <a:p>
            <a:r>
              <a:rPr lang="en-US" sz="1200" dirty="0"/>
              <a:t>Use logic models to organize goals and objectives</a:t>
            </a:r>
          </a:p>
          <a:p>
            <a:endParaRPr lang="en-US" dirty="0"/>
          </a:p>
          <a:p>
            <a:endParaRPr lang="en-US" dirty="0"/>
          </a:p>
          <a:p>
            <a:r>
              <a:rPr lang="en-US" sz="1200" b="1" kern="1200" dirty="0">
                <a:solidFill>
                  <a:schemeClr val="tx1"/>
                </a:solidFill>
                <a:effectLst/>
                <a:latin typeface="+mn-lt"/>
                <a:ea typeface="+mn-ea"/>
                <a:cs typeface="+mn-cs"/>
              </a:rPr>
              <a:t>The Science behind Goal Directedness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Brown LD, Feinberg ME, Greenberg MT. Measuring Coalition Functioning: Refining Constructs Through Factor Analysis. </a:t>
            </a:r>
            <a:r>
              <a:rPr lang="en-US" sz="1200" i="1" kern="1200" dirty="0">
                <a:solidFill>
                  <a:schemeClr val="tx1"/>
                </a:solidFill>
                <a:effectLst/>
                <a:latin typeface="+mn-lt"/>
                <a:ea typeface="+mn-ea"/>
                <a:cs typeface="+mn-cs"/>
              </a:rPr>
              <a:t>Heal </a:t>
            </a:r>
            <a:r>
              <a:rPr lang="en-US" sz="1200" i="1" kern="1200" dirty="0" err="1">
                <a:solidFill>
                  <a:schemeClr val="tx1"/>
                </a:solidFill>
                <a:effectLst/>
                <a:latin typeface="+mn-lt"/>
                <a:ea typeface="+mn-ea"/>
                <a:cs typeface="+mn-cs"/>
              </a:rPr>
              <a:t>Educ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Behav</a:t>
            </a:r>
            <a:r>
              <a:rPr lang="en-US" sz="1200" kern="1200" dirty="0">
                <a:solidFill>
                  <a:schemeClr val="tx1"/>
                </a:solidFill>
                <a:effectLst/>
                <a:latin typeface="+mn-lt"/>
                <a:ea typeface="+mn-ea"/>
                <a:cs typeface="+mn-cs"/>
              </a:rPr>
              <a:t>. 2012;39(4):486-497. doi:10.1177/1090198111419655</a:t>
            </a:r>
          </a:p>
          <a:p>
            <a:pPr lvl="0"/>
            <a:r>
              <a:rPr lang="en-US" sz="1200" kern="1200" dirty="0">
                <a:solidFill>
                  <a:schemeClr val="tx1"/>
                </a:solidFill>
                <a:effectLst/>
                <a:latin typeface="+mn-lt"/>
                <a:ea typeface="+mn-ea"/>
                <a:cs typeface="+mn-cs"/>
              </a:rPr>
              <a:t>Foster-Fisherman PG, Berkowitz SL, </a:t>
            </a:r>
            <a:r>
              <a:rPr lang="en-US" sz="1200" kern="1200" dirty="0" err="1">
                <a:solidFill>
                  <a:schemeClr val="tx1"/>
                </a:solidFill>
                <a:effectLst/>
                <a:latin typeface="+mn-lt"/>
                <a:ea typeface="+mn-ea"/>
                <a:cs typeface="+mn-cs"/>
              </a:rPr>
              <a:t>Lounsbury</a:t>
            </a:r>
            <a:r>
              <a:rPr lang="en-US" sz="1200" kern="1200" dirty="0">
                <a:solidFill>
                  <a:schemeClr val="tx1"/>
                </a:solidFill>
                <a:effectLst/>
                <a:latin typeface="+mn-lt"/>
                <a:ea typeface="+mn-ea"/>
                <a:cs typeface="+mn-cs"/>
              </a:rPr>
              <a:t> DW, Jacobson S, Allen NA. Building Collaborative Capacity in Community Coalitions: A Review and Integrative Framework. </a:t>
            </a:r>
            <a:r>
              <a:rPr lang="en-US" sz="1200" i="1" kern="1200" dirty="0">
                <a:solidFill>
                  <a:schemeClr val="tx1"/>
                </a:solidFill>
                <a:effectLst/>
                <a:latin typeface="+mn-lt"/>
                <a:ea typeface="+mn-ea"/>
                <a:cs typeface="+mn-cs"/>
              </a:rPr>
              <a:t>Am J Community Psychol</a:t>
            </a:r>
            <a:r>
              <a:rPr lang="en-US" sz="1200" kern="1200" dirty="0">
                <a:solidFill>
                  <a:schemeClr val="tx1"/>
                </a:solidFill>
                <a:effectLst/>
                <a:latin typeface="+mn-lt"/>
                <a:ea typeface="+mn-ea"/>
                <a:cs typeface="+mn-cs"/>
              </a:rPr>
              <a:t>. 2001;29(2):241-261.</a:t>
            </a:r>
          </a:p>
          <a:p>
            <a:pPr lvl="0"/>
            <a:r>
              <a:rPr lang="en-US" sz="1200" kern="1200" dirty="0" err="1">
                <a:solidFill>
                  <a:schemeClr val="tx1"/>
                </a:solidFill>
                <a:effectLst/>
                <a:latin typeface="+mn-lt"/>
                <a:ea typeface="+mn-ea"/>
                <a:cs typeface="+mn-cs"/>
              </a:rPr>
              <a:t>Spoth</a:t>
            </a:r>
            <a:r>
              <a:rPr lang="en-US" sz="1200" kern="1200" dirty="0">
                <a:solidFill>
                  <a:schemeClr val="tx1"/>
                </a:solidFill>
                <a:effectLst/>
                <a:latin typeface="+mn-lt"/>
                <a:ea typeface="+mn-ea"/>
                <a:cs typeface="+mn-cs"/>
              </a:rPr>
              <a:t> RL, Greenberg MT. Toward a Comprehensive Strategy for Effective Practitioner-Scientist Partnerships and Larger-Scale Community Health and Well-Being. </a:t>
            </a:r>
            <a:r>
              <a:rPr lang="en-US" sz="1200" i="1" kern="1200" dirty="0">
                <a:solidFill>
                  <a:schemeClr val="tx1"/>
                </a:solidFill>
                <a:effectLst/>
                <a:latin typeface="+mn-lt"/>
                <a:ea typeface="+mn-ea"/>
                <a:cs typeface="+mn-cs"/>
              </a:rPr>
              <a:t>Am J Community Psychol</a:t>
            </a:r>
            <a:r>
              <a:rPr lang="en-US" sz="1200" kern="1200" dirty="0">
                <a:solidFill>
                  <a:schemeClr val="tx1"/>
                </a:solidFill>
                <a:effectLst/>
                <a:latin typeface="+mn-lt"/>
                <a:ea typeface="+mn-ea"/>
                <a:cs typeface="+mn-cs"/>
              </a:rPr>
              <a:t>. 2005;35(3-4):107-126.</a:t>
            </a:r>
          </a:p>
          <a:p>
            <a:endParaRPr lang="en-US" dirty="0"/>
          </a:p>
          <a:p>
            <a:endParaRPr lang="en-US" dirty="0"/>
          </a:p>
        </p:txBody>
      </p:sp>
      <p:sp>
        <p:nvSpPr>
          <p:cNvPr id="4" name="Slide Number Placeholder 3"/>
          <p:cNvSpPr>
            <a:spLocks noGrp="1"/>
          </p:cNvSpPr>
          <p:nvPr>
            <p:ph type="sldNum" sz="quarter" idx="10"/>
          </p:nvPr>
        </p:nvSpPr>
        <p:spPr/>
        <p:txBody>
          <a:bodyPr/>
          <a:lstStyle/>
          <a:p>
            <a:fld id="{B053C28C-F44D-40E0-A6D7-8776FDFB4B1F}" type="slidenum">
              <a:rPr lang="en-US" smtClean="0"/>
              <a:pPr/>
              <a:t>24</a:t>
            </a:fld>
            <a:endParaRPr lang="en-US" dirty="0"/>
          </a:p>
        </p:txBody>
      </p:sp>
    </p:spTree>
    <p:extLst>
      <p:ext uri="{BB962C8B-B14F-4D97-AF65-F5344CB8AC3E}">
        <p14:creationId xmlns:p14="http://schemas.microsoft.com/office/powerpoint/2010/main" val="90134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053C28C-F44D-40E0-A6D7-8776FDFB4B1F}" type="slidenum">
              <a:rPr lang="en-US" smtClean="0"/>
              <a:pPr/>
              <a:t>29</a:t>
            </a:fld>
            <a:endParaRPr lang="en-US" dirty="0"/>
          </a:p>
        </p:txBody>
      </p:sp>
    </p:spTree>
    <p:extLst>
      <p:ext uri="{BB962C8B-B14F-4D97-AF65-F5344CB8AC3E}">
        <p14:creationId xmlns:p14="http://schemas.microsoft.com/office/powerpoint/2010/main" val="3956419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9FE7BACA-7263-4CAF-BDC7-2995248BB8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79724CE8-D087-47CC-A63A-4F59BF6D34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a:extLst>
              <a:ext uri="{FF2B5EF4-FFF2-40B4-BE49-F238E27FC236}">
                <a16:creationId xmlns:a16="http://schemas.microsoft.com/office/drawing/2014/main" id="{40904D65-C3A2-413D-9A37-D2DC2528EA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defRPr>
            </a:lvl9pPr>
          </a:lstStyle>
          <a:p>
            <a:fld id="{8920A041-55A3-4AB1-8CDE-AC0B16DEE83D}" type="slidenum">
              <a:rPr lang="en-US" altLang="en-US"/>
              <a:pPr/>
              <a:t>33</a:t>
            </a:fld>
            <a:endParaRPr lang="en-US" altLang="en-US"/>
          </a:p>
        </p:txBody>
      </p:sp>
    </p:spTree>
    <p:extLst>
      <p:ext uri="{BB962C8B-B14F-4D97-AF65-F5344CB8AC3E}">
        <p14:creationId xmlns:p14="http://schemas.microsoft.com/office/powerpoint/2010/main" val="724565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charset="-128"/>
              </a:rPr>
              <a:t>Clare N </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77734" indent="-299128">
              <a:defRPr>
                <a:solidFill>
                  <a:schemeClr val="tx1"/>
                </a:solidFill>
                <a:latin typeface="Calibri" charset="0"/>
              </a:defRPr>
            </a:lvl2pPr>
            <a:lvl3pPr marL="1196514" indent="-239303">
              <a:defRPr>
                <a:solidFill>
                  <a:schemeClr val="tx1"/>
                </a:solidFill>
                <a:latin typeface="Calibri" charset="0"/>
              </a:defRPr>
            </a:lvl3pPr>
            <a:lvl4pPr marL="1675119" indent="-239303">
              <a:defRPr>
                <a:solidFill>
                  <a:schemeClr val="tx1"/>
                </a:solidFill>
                <a:latin typeface="Calibri" charset="0"/>
              </a:defRPr>
            </a:lvl4pPr>
            <a:lvl5pPr marL="2153725" indent="-239303">
              <a:defRPr>
                <a:solidFill>
                  <a:schemeClr val="tx1"/>
                </a:solidFill>
                <a:latin typeface="Calibri" charset="0"/>
              </a:defRPr>
            </a:lvl5pPr>
            <a:lvl6pPr marL="2632331" indent="-239303" defTabSz="478606" eaLnBrk="0" fontAlgn="base" hangingPunct="0">
              <a:spcBef>
                <a:spcPct val="0"/>
              </a:spcBef>
              <a:spcAft>
                <a:spcPct val="0"/>
              </a:spcAft>
              <a:defRPr>
                <a:solidFill>
                  <a:schemeClr val="tx1"/>
                </a:solidFill>
                <a:latin typeface="Calibri" charset="0"/>
              </a:defRPr>
            </a:lvl6pPr>
            <a:lvl7pPr marL="3110936" indent="-239303" defTabSz="478606" eaLnBrk="0" fontAlgn="base" hangingPunct="0">
              <a:spcBef>
                <a:spcPct val="0"/>
              </a:spcBef>
              <a:spcAft>
                <a:spcPct val="0"/>
              </a:spcAft>
              <a:defRPr>
                <a:solidFill>
                  <a:schemeClr val="tx1"/>
                </a:solidFill>
                <a:latin typeface="Calibri" charset="0"/>
              </a:defRPr>
            </a:lvl7pPr>
            <a:lvl8pPr marL="3589542" indent="-239303" defTabSz="478606" eaLnBrk="0" fontAlgn="base" hangingPunct="0">
              <a:spcBef>
                <a:spcPct val="0"/>
              </a:spcBef>
              <a:spcAft>
                <a:spcPct val="0"/>
              </a:spcAft>
              <a:defRPr>
                <a:solidFill>
                  <a:schemeClr val="tx1"/>
                </a:solidFill>
                <a:latin typeface="Calibri" charset="0"/>
              </a:defRPr>
            </a:lvl8pPr>
            <a:lvl9pPr marL="4068147" indent="-239303" defTabSz="478606"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4D86911-02BD-D34E-A7ED-8AADFD1C6F9C}" type="slidenum">
              <a:rPr lang="en-US" altLang="en-US">
                <a:ea typeface="ＭＳ Ｐゴシック" charset="-128"/>
              </a:rPr>
              <a:pPr fontAlgn="base">
                <a:spcBef>
                  <a:spcPct val="0"/>
                </a:spcBef>
                <a:spcAft>
                  <a:spcPct val="0"/>
                </a:spcAft>
              </a:pPr>
              <a:t>34</a:t>
            </a:fld>
            <a:endParaRPr lang="en-US" altLang="en-US">
              <a:ea typeface="ＭＳ Ｐゴシック" charset="-128"/>
            </a:endParaRPr>
          </a:p>
        </p:txBody>
      </p:sp>
    </p:spTree>
    <p:extLst>
      <p:ext uri="{BB962C8B-B14F-4D97-AF65-F5344CB8AC3E}">
        <p14:creationId xmlns:p14="http://schemas.microsoft.com/office/powerpoint/2010/main" val="1408263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C28C-F44D-40E0-A6D7-8776FDFB4B1F}" type="slidenum">
              <a:rPr lang="en-US" smtClean="0"/>
              <a:pPr/>
              <a:t>36</a:t>
            </a:fld>
            <a:endParaRPr lang="en-US" dirty="0"/>
          </a:p>
        </p:txBody>
      </p:sp>
    </p:spTree>
    <p:extLst>
      <p:ext uri="{BB962C8B-B14F-4D97-AF65-F5344CB8AC3E}">
        <p14:creationId xmlns:p14="http://schemas.microsoft.com/office/powerpoint/2010/main" val="3603817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89E6E-EA23-4DC2-8F26-8C1E09FF4778}" type="slidenum">
              <a:rPr lang="en-US" smtClean="0"/>
              <a:t>37</a:t>
            </a:fld>
            <a:endParaRPr lang="en-US"/>
          </a:p>
        </p:txBody>
      </p:sp>
    </p:spTree>
    <p:extLst>
      <p:ext uri="{BB962C8B-B14F-4D97-AF65-F5344CB8AC3E}">
        <p14:creationId xmlns:p14="http://schemas.microsoft.com/office/powerpoint/2010/main" val="1198589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37D417-0F32-4F79-8227-11CCC2CB9170}" type="slidenum">
              <a:rPr lang="en-US" smtClean="0"/>
              <a:pPr>
                <a:defRPr/>
              </a:pPr>
              <a:t>5</a:t>
            </a:fld>
            <a:endParaRPr lang="en-US" dirty="0"/>
          </a:p>
        </p:txBody>
      </p:sp>
    </p:spTree>
    <p:extLst>
      <p:ext uri="{BB962C8B-B14F-4D97-AF65-F5344CB8AC3E}">
        <p14:creationId xmlns:p14="http://schemas.microsoft.com/office/powerpoint/2010/main" val="3540733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0837D417-0F32-4F79-8227-11CCC2CB9170}" type="slidenum">
              <a:rPr lang="en-US"/>
              <a:pPr>
                <a:defRPr/>
              </a:pPr>
              <a:t>7</a:t>
            </a:fld>
            <a:endParaRPr lang="en-US" dirty="0"/>
          </a:p>
        </p:txBody>
      </p:sp>
    </p:spTree>
    <p:extLst>
      <p:ext uri="{BB962C8B-B14F-4D97-AF65-F5344CB8AC3E}">
        <p14:creationId xmlns:p14="http://schemas.microsoft.com/office/powerpoint/2010/main" val="212473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Charlotte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Time</a:t>
            </a:r>
            <a:r>
              <a:rPr lang="en-US" dirty="0">
                <a:solidFill>
                  <a:srgbClr val="202020"/>
                </a:solidFill>
                <a:latin typeface="Arial" panose="020B0604020202020204" pitchFamily="34" charset="0"/>
                <a:ea typeface="Symbol" panose="05050102010706020507" pitchFamily="18" charset="2"/>
                <a:cs typeface="Arial" panose="020B0604020202020204" pitchFamily="34" charset="0"/>
              </a:rPr>
              <a:t>: E</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veryone</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is</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so</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busy.</a:t>
            </a:r>
            <a:endParaRPr lang="en-US" dirty="0">
              <a:effectLst/>
              <a:latin typeface="Arial" panose="020B0604020202020204" pitchFamily="34" charset="0"/>
              <a:ea typeface="Symbol" panose="05050102010706020507" pitchFamily="18" charset="2"/>
              <a:cs typeface="Arial" panose="020B0604020202020204" pitchFamily="34" charset="0"/>
            </a:endParaRPr>
          </a:p>
          <a:p>
            <a:pPr marL="288925" marR="19304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Capacity:</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How</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to</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balance</a:t>
            </a:r>
            <a:r>
              <a:rPr lang="en-US"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knowledge</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of</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existing members</a:t>
            </a:r>
            <a:r>
              <a:rPr lang="en-US"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with</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new</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members;</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How</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to</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keep both novice and experienced members engaged; How to provide prevention science education when there’s not enough time at meetings for a Substance Abuse Prevention Skills Training (SAPST).</a:t>
            </a:r>
            <a:endParaRPr lang="en-US"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Being</a:t>
            </a:r>
            <a:r>
              <a:rPr lang="en-US"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understaffed</a:t>
            </a:r>
            <a:r>
              <a:rPr lang="en-US" dirty="0">
                <a:solidFill>
                  <a:srgbClr val="202020"/>
                </a:solidFill>
                <a:latin typeface="Arial" panose="020B0604020202020204" pitchFamily="34" charset="0"/>
                <a:ea typeface="Symbol" panose="05050102010706020507" pitchFamily="18" charset="2"/>
                <a:cs typeface="Arial" panose="020B0604020202020204" pitchFamily="34" charset="0"/>
              </a:rPr>
              <a:t>:  B</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oth</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within</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the</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coalition</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membership</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and</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the</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potential</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agencies</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for</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new</a:t>
            </a:r>
            <a:r>
              <a:rPr lang="en-US" spc="-25" dirty="0">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Garamond" panose="02020404030301010803" pitchFamily="18" charset="0"/>
                <a:cs typeface="Arial" panose="020B0604020202020204" pitchFamily="34" charset="0"/>
              </a:rPr>
              <a:t>member</a:t>
            </a:r>
            <a:r>
              <a:rPr lang="en-US" spc="-5" dirty="0">
                <a:solidFill>
                  <a:srgbClr val="202020"/>
                </a:solidFill>
                <a:effectLst/>
                <a:latin typeface="Arial" panose="020B0604020202020204" pitchFamily="34" charset="0"/>
                <a:ea typeface="Garamond" panose="02020404030301010803" pitchFamily="18" charset="0"/>
                <a:cs typeface="Arial" panose="020B0604020202020204" pitchFamily="34" charset="0"/>
              </a:rPr>
              <a:t> </a:t>
            </a:r>
            <a:r>
              <a:rPr lang="en-US" spc="-10" dirty="0">
                <a:solidFill>
                  <a:srgbClr val="202020"/>
                </a:solidFill>
                <a:effectLst/>
                <a:latin typeface="Arial" panose="020B0604020202020204" pitchFamily="34" charset="0"/>
                <a:ea typeface="Garamond" panose="02020404030301010803" pitchFamily="18" charset="0"/>
                <a:cs typeface="Arial" panose="020B0604020202020204" pitchFamily="34" charset="0"/>
              </a:rPr>
              <a:t>recruitment.</a:t>
            </a:r>
            <a:endParaRPr lang="en-US" dirty="0">
              <a:effectLst/>
              <a:latin typeface="Arial" panose="020B0604020202020204" pitchFamily="34" charset="0"/>
              <a:ea typeface="Garamond" panose="02020404030301010803" pitchFamily="18" charset="0"/>
              <a:cs typeface="Arial" panose="020B0604020202020204" pitchFamily="34" charset="0"/>
            </a:endParaRPr>
          </a:p>
          <a:p>
            <a:pPr marL="288925" marR="226695"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Maintaining</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focus</a:t>
            </a:r>
            <a:r>
              <a:rPr lang="en-US"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in</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an</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ever-changing</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environment:  Often</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feels</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like</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Wack-a-mole,</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the</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need to address what's current while also addressing strategic goals and objectives.</a:t>
            </a:r>
            <a:endParaRPr lang="en-US"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Sustaining</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outcomes</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and</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keeping</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momentum.</a:t>
            </a:r>
          </a:p>
          <a:p>
            <a:pPr marL="288925"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latin typeface="Arial"/>
                <a:ea typeface="Symbol" panose="05050102010706020507" pitchFamily="18" charset="2"/>
                <a:cs typeface="Arial"/>
              </a:rPr>
              <a:t>Rebuilding after the pandemic, re-connection with stakeholders.</a:t>
            </a:r>
            <a:endParaRPr lang="en-US" dirty="0">
              <a:solidFill>
                <a:srgbClr val="000000"/>
              </a:solidFill>
              <a:latin typeface="Arial"/>
              <a:ea typeface="Symbol" panose="05050102010706020507" pitchFamily="18" charset="2"/>
              <a:cs typeface="Arial"/>
            </a:endParaRPr>
          </a:p>
          <a:p>
            <a:pPr marL="288925"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a:ea typeface="Symbol" panose="05050102010706020507" pitchFamily="18" charset="2"/>
                <a:cs typeface="Arial"/>
              </a:rPr>
              <a:t>Member</a:t>
            </a:r>
            <a:r>
              <a:rPr lang="en-US" spc="-25" dirty="0">
                <a:solidFill>
                  <a:srgbClr val="202020"/>
                </a:solidFill>
                <a:effectLst/>
                <a:latin typeface="Arial"/>
                <a:ea typeface="Symbol" panose="05050102010706020507" pitchFamily="18" charset="2"/>
                <a:cs typeface="Arial"/>
              </a:rPr>
              <a:t> </a:t>
            </a:r>
            <a:r>
              <a:rPr lang="en-US" dirty="0">
                <a:solidFill>
                  <a:srgbClr val="202020"/>
                </a:solidFill>
                <a:effectLst/>
                <a:latin typeface="Arial"/>
                <a:ea typeface="Symbol" panose="05050102010706020507" pitchFamily="18" charset="2"/>
                <a:cs typeface="Arial"/>
              </a:rPr>
              <a:t>to</a:t>
            </a:r>
            <a:r>
              <a:rPr lang="en-US" spc="-10" dirty="0">
                <a:solidFill>
                  <a:srgbClr val="202020"/>
                </a:solidFill>
                <a:effectLst/>
                <a:latin typeface="Arial"/>
                <a:ea typeface="Symbol" panose="05050102010706020507" pitchFamily="18" charset="2"/>
                <a:cs typeface="Arial"/>
              </a:rPr>
              <a:t> </a:t>
            </a:r>
            <a:r>
              <a:rPr lang="en-US" dirty="0">
                <a:solidFill>
                  <a:srgbClr val="202020"/>
                </a:solidFill>
                <a:effectLst/>
                <a:latin typeface="Arial"/>
                <a:ea typeface="Symbol" panose="05050102010706020507" pitchFamily="18" charset="2"/>
                <a:cs typeface="Arial"/>
              </a:rPr>
              <a:t>member</a:t>
            </a:r>
            <a:r>
              <a:rPr lang="en-US" spc="-10" dirty="0">
                <a:solidFill>
                  <a:srgbClr val="202020"/>
                </a:solidFill>
                <a:effectLst/>
                <a:latin typeface="Arial"/>
                <a:ea typeface="Symbol" panose="05050102010706020507" pitchFamily="18" charset="2"/>
                <a:cs typeface="Arial"/>
              </a:rPr>
              <a:t> </a:t>
            </a:r>
            <a:r>
              <a:rPr lang="en-US" dirty="0">
                <a:solidFill>
                  <a:srgbClr val="202020"/>
                </a:solidFill>
                <a:effectLst/>
                <a:latin typeface="Arial"/>
                <a:ea typeface="Symbol" panose="05050102010706020507" pitchFamily="18" charset="2"/>
                <a:cs typeface="Arial"/>
              </a:rPr>
              <a:t>communication,</a:t>
            </a:r>
            <a:r>
              <a:rPr lang="en-US" spc="-5" dirty="0">
                <a:solidFill>
                  <a:srgbClr val="202020"/>
                </a:solidFill>
                <a:effectLst/>
                <a:latin typeface="Arial"/>
                <a:ea typeface="Symbol" panose="05050102010706020507" pitchFamily="18" charset="2"/>
                <a:cs typeface="Arial"/>
              </a:rPr>
              <a:t> </a:t>
            </a:r>
            <a:r>
              <a:rPr lang="en-US" dirty="0">
                <a:solidFill>
                  <a:srgbClr val="202020"/>
                </a:solidFill>
                <a:effectLst/>
                <a:latin typeface="Arial"/>
                <a:ea typeface="Symbol" panose="05050102010706020507" pitchFamily="18" charset="2"/>
                <a:cs typeface="Arial"/>
              </a:rPr>
              <a:t>as</a:t>
            </a:r>
            <a:r>
              <a:rPr lang="en-US" spc="-20" dirty="0">
                <a:solidFill>
                  <a:srgbClr val="202020"/>
                </a:solidFill>
                <a:effectLst/>
                <a:latin typeface="Arial"/>
                <a:ea typeface="Symbol" panose="05050102010706020507" pitchFamily="18" charset="2"/>
                <a:cs typeface="Arial"/>
              </a:rPr>
              <a:t> </a:t>
            </a:r>
            <a:r>
              <a:rPr lang="en-US" dirty="0">
                <a:solidFill>
                  <a:srgbClr val="202020"/>
                </a:solidFill>
                <a:effectLst/>
                <a:latin typeface="Arial"/>
                <a:ea typeface="Symbol" panose="05050102010706020507" pitchFamily="18" charset="2"/>
                <a:cs typeface="Arial"/>
              </a:rPr>
              <a:t>opposed</a:t>
            </a:r>
            <a:r>
              <a:rPr lang="en-US" spc="-5" dirty="0">
                <a:solidFill>
                  <a:srgbClr val="202020"/>
                </a:solidFill>
                <a:effectLst/>
                <a:latin typeface="Arial"/>
                <a:ea typeface="Symbol" panose="05050102010706020507" pitchFamily="18" charset="2"/>
                <a:cs typeface="Arial"/>
              </a:rPr>
              <a:t> </a:t>
            </a:r>
            <a:r>
              <a:rPr lang="en-US" dirty="0">
                <a:solidFill>
                  <a:srgbClr val="202020"/>
                </a:solidFill>
                <a:effectLst/>
                <a:latin typeface="Arial"/>
                <a:ea typeface="Symbol" panose="05050102010706020507" pitchFamily="18" charset="2"/>
                <a:cs typeface="Arial"/>
              </a:rPr>
              <a:t>to</a:t>
            </a:r>
            <a:r>
              <a:rPr lang="en-US" spc="-5" dirty="0">
                <a:solidFill>
                  <a:srgbClr val="202020"/>
                </a:solidFill>
                <a:effectLst/>
                <a:latin typeface="Arial"/>
                <a:ea typeface="Symbol" panose="05050102010706020507" pitchFamily="18" charset="2"/>
                <a:cs typeface="Arial"/>
              </a:rPr>
              <a:t> </a:t>
            </a:r>
            <a:r>
              <a:rPr lang="en-US" dirty="0">
                <a:solidFill>
                  <a:srgbClr val="202020"/>
                </a:solidFill>
                <a:effectLst/>
                <a:latin typeface="Arial"/>
                <a:ea typeface="Symbol" panose="05050102010706020507" pitchFamily="18" charset="2"/>
                <a:cs typeface="Arial"/>
              </a:rPr>
              <a:t>top-down</a:t>
            </a:r>
            <a:r>
              <a:rPr lang="en-US" spc="-10" dirty="0">
                <a:solidFill>
                  <a:srgbClr val="202020"/>
                </a:solidFill>
                <a:effectLst/>
                <a:latin typeface="Arial"/>
                <a:ea typeface="Symbol" panose="05050102010706020507" pitchFamily="18" charset="2"/>
                <a:cs typeface="Arial"/>
              </a:rPr>
              <a:t> communications.</a:t>
            </a:r>
            <a:endParaRPr lang="en-US" dirty="0">
              <a:effectLst/>
              <a:latin typeface="Arial"/>
              <a:ea typeface="Symbol" panose="05050102010706020507" pitchFamily="18" charset="2"/>
              <a:cs typeface="Arial"/>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Identifying</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collective</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work.</a:t>
            </a:r>
            <a:endParaRPr lang="en-US"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Coalition</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fatigue:</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Re-engaging</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member</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enthusiasm.</a:t>
            </a:r>
            <a:endParaRPr lang="en-US"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Virtual</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engagement:  to continue or not.</a:t>
            </a: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endParaRPr lang="en-US" dirty="0">
              <a:effectLst/>
              <a:latin typeface="Arial" panose="020B0604020202020204" pitchFamily="34" charset="0"/>
              <a:ea typeface="Symbol" panose="05050102010706020507" pitchFamily="18" charset="2"/>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r>
              <a:rPr lang="en-US" dirty="0"/>
              <a:t>I see slides 14 and 15 as foundational/introductory slides. They lay the groundwork for why coalitions need to focus on their own structure in addition to the actual prevention work they do. Go through these slides pretty quickly as a way of "getting on the same page." </a:t>
            </a:r>
            <a:endParaRPr lang="en-US" dirty="0">
              <a:cs typeface="Calibri"/>
            </a:endParaRPr>
          </a:p>
        </p:txBody>
      </p:sp>
      <p:sp>
        <p:nvSpPr>
          <p:cNvPr id="4" name="Slide Number Placeholder 3"/>
          <p:cNvSpPr>
            <a:spLocks noGrp="1"/>
          </p:cNvSpPr>
          <p:nvPr>
            <p:ph type="sldNum" sz="quarter" idx="5"/>
          </p:nvPr>
        </p:nvSpPr>
        <p:spPr/>
        <p:txBody>
          <a:bodyPr/>
          <a:lstStyle/>
          <a:p>
            <a:pPr>
              <a:defRPr/>
            </a:pPr>
            <a:fld id="{0837D417-0F32-4F79-8227-11CCC2CB9170}" type="slidenum">
              <a:rPr lang="en-US" smtClean="0"/>
              <a:pPr>
                <a:defRPr/>
              </a:pPr>
              <a:t>8</a:t>
            </a:fld>
            <a:endParaRPr lang="en-US" dirty="0"/>
          </a:p>
        </p:txBody>
      </p:sp>
    </p:spTree>
    <p:extLst>
      <p:ext uri="{BB962C8B-B14F-4D97-AF65-F5344CB8AC3E}">
        <p14:creationId xmlns:p14="http://schemas.microsoft.com/office/powerpoint/2010/main" val="3741716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Research</a:t>
            </a:r>
            <a:r>
              <a:rPr lang="en-US" sz="1200" kern="1200" baseline="0" dirty="0">
                <a:solidFill>
                  <a:schemeClr val="tx1"/>
                </a:solidFill>
                <a:effectLst/>
                <a:latin typeface="+mn-lt"/>
                <a:ea typeface="+mn-ea"/>
                <a:cs typeface="+mn-cs"/>
              </a:rPr>
              <a:t> suggests </a:t>
            </a:r>
            <a:r>
              <a:rPr lang="en-US" sz="1200" kern="1200" dirty="0">
                <a:solidFill>
                  <a:schemeClr val="tx1"/>
                </a:solidFill>
                <a:effectLst/>
                <a:latin typeface="+mn-lt"/>
                <a:ea typeface="+mn-ea"/>
                <a:cs typeface="+mn-cs"/>
              </a:rPr>
              <a:t>six elements work together to support a coalition’s capacity to achieve desired outcomes in a community, including changes in community members’ attitudes, knowledge, and skills; community policies and practices; allocation of resources; inter-organizational relationships; community norms and values.  Collectively, these outcomes may be characterized as </a:t>
            </a:r>
            <a:r>
              <a:rPr lang="en-US" sz="1200" b="1" kern="1200" dirty="0">
                <a:solidFill>
                  <a:schemeClr val="tx1"/>
                </a:solidFill>
                <a:effectLst/>
                <a:latin typeface="+mn-lt"/>
                <a:ea typeface="+mn-ea"/>
                <a:cs typeface="+mn-cs"/>
              </a:rPr>
              <a:t>systems transformation</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List is not meant to be exhaustive, but instead serve as a starting place for prevention practitioners and community coalition members who are in the </a:t>
            </a:r>
            <a:r>
              <a:rPr lang="en-US" sz="1200" i="1" kern="1200" dirty="0">
                <a:solidFill>
                  <a:schemeClr val="tx1"/>
                </a:solidFill>
                <a:effectLst/>
                <a:latin typeface="+mn-lt"/>
                <a:ea typeface="+mn-ea"/>
                <a:cs typeface="+mn-cs"/>
              </a:rPr>
              <a:t>building and maintenance phase</a:t>
            </a:r>
            <a:r>
              <a:rPr lang="en-US" sz="1200" kern="1200" dirty="0">
                <a:solidFill>
                  <a:schemeClr val="tx1"/>
                </a:solidFill>
                <a:effectLst/>
                <a:latin typeface="+mn-lt"/>
                <a:ea typeface="+mn-ea"/>
                <a:cs typeface="+mn-cs"/>
              </a:rPr>
              <a:t> of a healthy coalition.  Based on a large and growing body of rigorous research, there are six elements that are characteristic of effective coalitions.  Future installments in this series will provide tools to help practitioners assess, monitor, and implement these elements to enhance their coalition work.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053C28C-F44D-40E0-A6D7-8776FDFB4B1F}" type="slidenum">
              <a:rPr lang="en-US" smtClean="0"/>
              <a:pPr/>
              <a:t>9</a:t>
            </a:fld>
            <a:endParaRPr lang="en-US" dirty="0"/>
          </a:p>
        </p:txBody>
      </p:sp>
    </p:spTree>
    <p:extLst>
      <p:ext uri="{BB962C8B-B14F-4D97-AF65-F5344CB8AC3E}">
        <p14:creationId xmlns:p14="http://schemas.microsoft.com/office/powerpoint/2010/main" val="3538516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Charlotte</a:t>
            </a:r>
          </a:p>
          <a:p>
            <a:endParaRPr lang="en-US" dirty="0"/>
          </a:p>
          <a:p>
            <a:r>
              <a:rPr lang="en-US" dirty="0">
                <a:cs typeface="Calibri" panose="020F0502020204030204"/>
              </a:rPr>
              <a:t>The SPF Model encourages us to slow down and make decisions methodically and proactively, rather than reactively.</a:t>
            </a:r>
          </a:p>
        </p:txBody>
      </p:sp>
      <p:sp>
        <p:nvSpPr>
          <p:cNvPr id="4" name="Slide Number Placeholder 3"/>
          <p:cNvSpPr>
            <a:spLocks noGrp="1"/>
          </p:cNvSpPr>
          <p:nvPr>
            <p:ph type="sldNum" sz="quarter" idx="5"/>
          </p:nvPr>
        </p:nvSpPr>
        <p:spPr/>
        <p:txBody>
          <a:bodyPr/>
          <a:lstStyle/>
          <a:p>
            <a:pPr>
              <a:defRPr/>
            </a:pPr>
            <a:fld id="{0837D417-0F32-4F79-8227-11CCC2CB9170}" type="slidenum">
              <a:rPr lang="en-US" smtClean="0"/>
              <a:pPr>
                <a:defRPr/>
              </a:pPr>
              <a:t>10</a:t>
            </a:fld>
            <a:endParaRPr lang="en-US" dirty="0"/>
          </a:p>
        </p:txBody>
      </p:sp>
    </p:spTree>
    <p:extLst>
      <p:ext uri="{BB962C8B-B14F-4D97-AF65-F5344CB8AC3E}">
        <p14:creationId xmlns:p14="http://schemas.microsoft.com/office/powerpoint/2010/main" val="1791574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What it is: </a:t>
            </a:r>
          </a:p>
          <a:p>
            <a:r>
              <a:rPr lang="en-US" sz="1200" b="0" i="0" u="none" strike="noStrike" kern="1200" baseline="0" dirty="0">
                <a:solidFill>
                  <a:schemeClr val="tx1"/>
                </a:solidFill>
                <a:latin typeface="+mn-lt"/>
                <a:ea typeface="+mn-ea"/>
                <a:cs typeface="+mn-cs"/>
              </a:rPr>
              <a:t>Coalitions that engage a diverse set of sectors in a prevention effort represent a broader group of stakeholders in the community.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Why it’s important: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Involving stakeholders who represent targeted sectors is associated with more impactful planning and implementation of prevention strategies. • Inclusion of diverse sectors promotes collaboration, builds stronger bridges to the target populations, pools resources and builds strategic influence </a:t>
            </a:r>
          </a:p>
          <a:p>
            <a:endParaRPr lang="en-US" dirty="0"/>
          </a:p>
          <a:p>
            <a:endParaRPr lang="en-US" dirty="0"/>
          </a:p>
          <a:p>
            <a:r>
              <a:rPr lang="en-US" sz="1200" b="1" i="0" u="none" strike="noStrike" kern="1200" baseline="0" dirty="0">
                <a:solidFill>
                  <a:schemeClr val="tx1"/>
                </a:solidFill>
                <a:latin typeface="+mn-lt"/>
                <a:ea typeface="+mn-ea"/>
                <a:cs typeface="+mn-cs"/>
              </a:rPr>
              <a:t>Resources to learn more about Diverse Sectors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Brown LD, Wells R, Jones EC, </a:t>
            </a:r>
            <a:r>
              <a:rPr lang="en-US" sz="1200" b="0" i="0" u="none" strike="noStrike" kern="1200" baseline="0" dirty="0" err="1">
                <a:solidFill>
                  <a:schemeClr val="tx1"/>
                </a:solidFill>
                <a:latin typeface="+mn-lt"/>
                <a:ea typeface="+mn-ea"/>
                <a:cs typeface="+mn-cs"/>
              </a:rPr>
              <a:t>Chilenski</a:t>
            </a:r>
            <a:r>
              <a:rPr lang="en-US" sz="1200" b="0" i="0" u="none" strike="noStrike" kern="1200" baseline="0" dirty="0">
                <a:solidFill>
                  <a:schemeClr val="tx1"/>
                </a:solidFill>
                <a:latin typeface="+mn-lt"/>
                <a:ea typeface="+mn-ea"/>
                <a:cs typeface="+mn-cs"/>
              </a:rPr>
              <a:t> SM. Effects Processes and Outcomes. </a:t>
            </a:r>
            <a:r>
              <a:rPr lang="en-US" sz="1200" b="0" i="0" u="none" strike="noStrike" kern="1200" baseline="0" dirty="0" err="1">
                <a:solidFill>
                  <a:schemeClr val="tx1"/>
                </a:solidFill>
                <a:latin typeface="+mn-lt"/>
                <a:ea typeface="+mn-ea"/>
                <a:cs typeface="+mn-cs"/>
              </a:rPr>
              <a:t>Prev</a:t>
            </a:r>
            <a:r>
              <a:rPr lang="en-US" sz="1200" b="0" i="0" u="none" strike="noStrike" kern="1200" baseline="0" dirty="0">
                <a:solidFill>
                  <a:schemeClr val="tx1"/>
                </a:solidFill>
                <a:latin typeface="+mn-lt"/>
                <a:ea typeface="+mn-ea"/>
                <a:cs typeface="+mn-cs"/>
              </a:rPr>
              <a:t> Sci. 2017;18(5): 600-609. doi:10.1007/s11121-017-0796-y of Sectoral Diversity on Community Coalition </a:t>
            </a:r>
          </a:p>
          <a:p>
            <a:r>
              <a:rPr lang="en-US" sz="1200" b="0" i="0" u="none" strike="noStrike" kern="1200" baseline="0" dirty="0">
                <a:solidFill>
                  <a:schemeClr val="tx1"/>
                </a:solidFill>
                <a:latin typeface="+mn-lt"/>
                <a:ea typeface="+mn-ea"/>
                <a:cs typeface="+mn-cs"/>
              </a:rPr>
              <a:t>Shapiro VB, Oesterle S, Hawkins JD. Relating Coalition Capacity to the Adoption of Science-Based Prevention in Communities: Evidence from a Randomized Trial of Communities That Care. Am J Community Psychol. 2014;55(1-2). doi:10.1007/ s10464-014-9684-9 </a:t>
            </a:r>
          </a:p>
          <a:p>
            <a:r>
              <a:rPr lang="en-US" sz="1200" b="0" i="0" u="none" strike="noStrike" kern="1200" baseline="0" dirty="0" err="1">
                <a:solidFill>
                  <a:schemeClr val="tx1"/>
                </a:solidFill>
                <a:latin typeface="+mn-lt"/>
                <a:ea typeface="+mn-ea"/>
                <a:cs typeface="+mn-cs"/>
              </a:rPr>
              <a:t>Wandersman</a:t>
            </a:r>
            <a:r>
              <a:rPr lang="en-US" sz="1200" b="0" i="0" u="none" strike="noStrike" kern="1200" baseline="0" dirty="0">
                <a:solidFill>
                  <a:schemeClr val="tx1"/>
                </a:solidFill>
                <a:latin typeface="+mn-lt"/>
                <a:ea typeface="+mn-ea"/>
                <a:cs typeface="+mn-cs"/>
              </a:rPr>
              <a:t> A, Goodman R. Understanding Coalitions and How They Operate: An “Open Systems” Organizational Perspective.; 1993. </a:t>
            </a:r>
          </a:p>
          <a:p>
            <a:r>
              <a:rPr lang="en-US" sz="1200" b="0" i="0" u="none" strike="noStrike" kern="1200" baseline="0" dirty="0">
                <a:solidFill>
                  <a:schemeClr val="tx1"/>
                </a:solidFill>
                <a:latin typeface="+mn-lt"/>
                <a:ea typeface="+mn-ea"/>
                <a:cs typeface="+mn-cs"/>
              </a:rPr>
              <a:t>Kegler MC, Swan DW. Advancing coalition theory: the effect of coalition factors on community capacity mediated by member engagement. Health Educ Res. 2012;27(4):572-584. doi:10.1093/her/cyr083 </a:t>
            </a:r>
          </a:p>
          <a:p>
            <a:endParaRPr lang="en-US" dirty="0"/>
          </a:p>
        </p:txBody>
      </p:sp>
      <p:sp>
        <p:nvSpPr>
          <p:cNvPr id="4" name="Slide Number Placeholder 3"/>
          <p:cNvSpPr>
            <a:spLocks noGrp="1"/>
          </p:cNvSpPr>
          <p:nvPr>
            <p:ph type="sldNum" sz="quarter" idx="5"/>
          </p:nvPr>
        </p:nvSpPr>
        <p:spPr/>
        <p:txBody>
          <a:bodyPr/>
          <a:lstStyle/>
          <a:p>
            <a:fld id="{B053C28C-F44D-40E0-A6D7-8776FDFB4B1F}" type="slidenum">
              <a:rPr lang="en-US" smtClean="0"/>
              <a:pPr/>
              <a:t>11</a:t>
            </a:fld>
            <a:endParaRPr lang="en-US" dirty="0"/>
          </a:p>
        </p:txBody>
      </p:sp>
    </p:spTree>
    <p:extLst>
      <p:ext uri="{BB962C8B-B14F-4D97-AF65-F5344CB8AC3E}">
        <p14:creationId xmlns:p14="http://schemas.microsoft.com/office/powerpoint/2010/main" val="1113928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Charlotte</a:t>
            </a:r>
          </a:p>
          <a:p>
            <a:endParaRPr lang="en-US" dirty="0"/>
          </a:p>
        </p:txBody>
      </p:sp>
      <p:sp>
        <p:nvSpPr>
          <p:cNvPr id="4" name="Slide Number Placeholder 3"/>
          <p:cNvSpPr>
            <a:spLocks noGrp="1"/>
          </p:cNvSpPr>
          <p:nvPr>
            <p:ph type="sldNum" sz="quarter" idx="5"/>
          </p:nvPr>
        </p:nvSpPr>
        <p:spPr/>
        <p:txBody>
          <a:bodyPr/>
          <a:lstStyle/>
          <a:p>
            <a:pPr>
              <a:defRPr/>
            </a:pPr>
            <a:fld id="{0837D417-0F32-4F79-8227-11CCC2CB9170}" type="slidenum">
              <a:rPr lang="en-US" smtClean="0"/>
              <a:pPr>
                <a:defRPr/>
              </a:pPr>
              <a:t>12</a:t>
            </a:fld>
            <a:endParaRPr lang="en-US" dirty="0"/>
          </a:p>
        </p:txBody>
      </p:sp>
    </p:spTree>
    <p:extLst>
      <p:ext uri="{BB962C8B-B14F-4D97-AF65-F5344CB8AC3E}">
        <p14:creationId xmlns:p14="http://schemas.microsoft.com/office/powerpoint/2010/main" val="2245230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00569"/>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0" y="1866276"/>
            <a:ext cx="10515600" cy="409139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7201674-A195-4645-8BC3-78418DA9B604}"/>
              </a:ext>
            </a:extLst>
          </p:cNvPr>
          <p:cNvSpPr/>
          <p:nvPr/>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2" name="Rectangle 7">
            <a:extLst>
              <a:ext uri="{FF2B5EF4-FFF2-40B4-BE49-F238E27FC236}">
                <a16:creationId xmlns:a16="http://schemas.microsoft.com/office/drawing/2014/main" id="{9EA24D1F-E10B-5945-96DD-C244DFC0DA42}"/>
              </a:ext>
            </a:extLst>
          </p:cNvPr>
          <p:cNvSpPr/>
          <p:nvPr/>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4" name="Picture 13">
            <a:extLst>
              <a:ext uri="{FF2B5EF4-FFF2-40B4-BE49-F238E27FC236}">
                <a16:creationId xmlns:a16="http://schemas.microsoft.com/office/drawing/2014/main" id="{60AFBD62-916B-EA4A-9376-3074B9EE0C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flipV="1">
            <a:off x="-787112" y="5606573"/>
            <a:ext cx="2057355" cy="54984"/>
          </a:xfrm>
          <a:prstGeom prst="rect">
            <a:avLst/>
          </a:prstGeom>
        </p:spPr>
      </p:pic>
      <p:pic>
        <p:nvPicPr>
          <p:cNvPr id="4" name="Picture Placeholder 9">
            <a:extLst>
              <a:ext uri="{FF2B5EF4-FFF2-40B4-BE49-F238E27FC236}">
                <a16:creationId xmlns:a16="http://schemas.microsoft.com/office/drawing/2014/main" id="{88288C00-3A30-C488-A678-4EDA562A5B59}"/>
              </a:ext>
            </a:extLst>
          </p:cNvPr>
          <p:cNvPicPr>
            <a:picLocks noChangeAspect="1"/>
          </p:cNvPicPr>
          <p:nvPr userDrawn="1"/>
        </p:nvPicPr>
        <p:blipFill>
          <a:blip r:embed="rId3">
            <a:extLst>
              <a:ext uri="{28A0092B-C50C-407E-A947-70E740481C1C}">
                <a14:useLocalDpi xmlns:a14="http://schemas.microsoft.com/office/drawing/2010/main" val="0"/>
              </a:ext>
            </a:extLst>
          </a:blip>
          <a:srcRect l="252" r="252"/>
          <a:stretch>
            <a:fillRect/>
          </a:stretch>
        </p:blipFill>
        <p:spPr bwMode="auto">
          <a:xfrm>
            <a:off x="501650" y="6078538"/>
            <a:ext cx="413226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99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F5406E-B8C1-4040-993A-BC0B09586385}"/>
              </a:ext>
            </a:extLst>
          </p:cNvPr>
          <p:cNvSpPr/>
          <p:nvPr/>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2" name="Title 1"/>
          <p:cNvSpPr>
            <a:spLocks noGrp="1"/>
          </p:cNvSpPr>
          <p:nvPr>
            <p:ph type="ctrTitle"/>
          </p:nvPr>
        </p:nvSpPr>
        <p:spPr>
          <a:xfrm>
            <a:off x="819888" y="180753"/>
            <a:ext cx="10363200" cy="1278771"/>
          </a:xfrm>
        </p:spPr>
        <p:txBody>
          <a:bodyPr anchor="b">
            <a:normAutofit/>
          </a:bodyPr>
          <a:lstStyle>
            <a:lvl1pPr algn="ctr">
              <a:lnSpc>
                <a:spcPct val="100000"/>
              </a:lnSpc>
              <a:defRPr sz="44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1733816"/>
            <a:ext cx="9144000" cy="633046"/>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Rectangle 7">
            <a:extLst>
              <a:ext uri="{FF2B5EF4-FFF2-40B4-BE49-F238E27FC236}">
                <a16:creationId xmlns:a16="http://schemas.microsoft.com/office/drawing/2014/main" id="{41F719E8-F0D6-0140-882E-E096AABE372B}"/>
              </a:ext>
            </a:extLst>
          </p:cNvPr>
          <p:cNvSpPr/>
          <p:nvPr/>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0" name="Picture 9">
            <a:extLst>
              <a:ext uri="{FF2B5EF4-FFF2-40B4-BE49-F238E27FC236}">
                <a16:creationId xmlns:a16="http://schemas.microsoft.com/office/drawing/2014/main" id="{4A63CBC9-E20A-8245-99BD-DB605651B0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906" y="6374013"/>
            <a:ext cx="1542599" cy="389412"/>
          </a:xfrm>
          <a:prstGeom prst="rect">
            <a:avLst/>
          </a:prstGeom>
        </p:spPr>
      </p:pic>
      <p:pic>
        <p:nvPicPr>
          <p:cNvPr id="9" name="Picture 8">
            <a:extLst>
              <a:ext uri="{FF2B5EF4-FFF2-40B4-BE49-F238E27FC236}">
                <a16:creationId xmlns:a16="http://schemas.microsoft.com/office/drawing/2014/main" id="{E44A5ACE-9C0F-2B4A-8CC3-93D68996E4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V="1">
            <a:off x="-787112" y="5606573"/>
            <a:ext cx="2057355" cy="54984"/>
          </a:xfrm>
          <a:prstGeom prst="rect">
            <a:avLst/>
          </a:prstGeom>
        </p:spPr>
      </p:pic>
    </p:spTree>
    <p:extLst>
      <p:ext uri="{BB962C8B-B14F-4D97-AF65-F5344CB8AC3E}">
        <p14:creationId xmlns:p14="http://schemas.microsoft.com/office/powerpoint/2010/main" val="234445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ullet Slide #1">
    <p:spTree>
      <p:nvGrpSpPr>
        <p:cNvPr id="1" name=""/>
        <p:cNvGrpSpPr/>
        <p:nvPr/>
      </p:nvGrpSpPr>
      <p:grpSpPr>
        <a:xfrm>
          <a:off x="0" y="0"/>
          <a:ext cx="0" cy="0"/>
          <a:chOff x="0" y="0"/>
          <a:chExt cx="0" cy="0"/>
        </a:xfrm>
      </p:grpSpPr>
      <p:sp>
        <p:nvSpPr>
          <p:cNvPr id="2" name="Title 1"/>
          <p:cNvSpPr>
            <a:spLocks noGrp="1"/>
          </p:cNvSpPr>
          <p:nvPr>
            <p:ph type="title"/>
          </p:nvPr>
        </p:nvSpPr>
        <p:spPr>
          <a:xfrm>
            <a:off x="381000" y="338328"/>
            <a:ext cx="11430000" cy="420624"/>
          </a:xfrm>
        </p:spPr>
        <p:txBody>
          <a:bodyPr/>
          <a:lstStyle>
            <a:lvl1pPr>
              <a:defRPr b="1">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p:txBody>
      </p:sp>
      <p:sp>
        <p:nvSpPr>
          <p:cNvPr id="8" name="Text Placeholder 7"/>
          <p:cNvSpPr>
            <a:spLocks noGrp="1"/>
          </p:cNvSpPr>
          <p:nvPr>
            <p:ph type="body" sz="quarter" idx="13" hasCustomPrompt="1"/>
          </p:nvPr>
        </p:nvSpPr>
        <p:spPr>
          <a:xfrm>
            <a:off x="381000" y="1920195"/>
            <a:ext cx="5257800" cy="1219200"/>
          </a:xfrm>
        </p:spPr>
        <p:txBody>
          <a:bodyPr/>
          <a:lstStyle>
            <a:lvl2pPr marL="342900" indent="-228600">
              <a:spcBef>
                <a:spcPts val="0"/>
              </a:spcBef>
              <a:spcAft>
                <a:spcPts val="2400"/>
              </a:spcAft>
              <a:defRPr/>
            </a:lvl2pPr>
          </a:lstStyle>
          <a:p>
            <a:pPr lvl="1"/>
            <a:r>
              <a:rPr lang="en-US"/>
              <a:t>Bullet</a:t>
            </a:r>
          </a:p>
          <a:p>
            <a:pPr lvl="1"/>
            <a:r>
              <a:rPr lang="en-US"/>
              <a:t>Bullet</a:t>
            </a:r>
          </a:p>
        </p:txBody>
      </p:sp>
      <p:sp>
        <p:nvSpPr>
          <p:cNvPr id="10" name="Text Placeholder 9"/>
          <p:cNvSpPr>
            <a:spLocks noGrp="1"/>
          </p:cNvSpPr>
          <p:nvPr>
            <p:ph type="body" sz="quarter" idx="14" hasCustomPrompt="1"/>
          </p:nvPr>
        </p:nvSpPr>
        <p:spPr>
          <a:xfrm>
            <a:off x="381000" y="6324600"/>
            <a:ext cx="11430000" cy="228600"/>
          </a:xfrm>
        </p:spPr>
        <p:txBody>
          <a:bodyPr>
            <a:normAutofit/>
          </a:bodyPr>
          <a:lstStyle>
            <a:lvl1pPr algn="r">
              <a:defRPr sz="1000"/>
            </a:lvl1pPr>
          </a:lstStyle>
          <a:p>
            <a:pPr lvl="0"/>
            <a:r>
              <a:rPr lang="en-US"/>
              <a:t>Credit Line</a:t>
            </a:r>
          </a:p>
        </p:txBody>
      </p:sp>
      <p:sp>
        <p:nvSpPr>
          <p:cNvPr id="12" name="Picture Placeholder 11"/>
          <p:cNvSpPr>
            <a:spLocks noGrp="1"/>
          </p:cNvSpPr>
          <p:nvPr>
            <p:ph type="pic" sz="quarter" idx="15"/>
          </p:nvPr>
        </p:nvSpPr>
        <p:spPr>
          <a:xfrm>
            <a:off x="6324600" y="2133600"/>
            <a:ext cx="5486400" cy="3657600"/>
          </a:xfrm>
        </p:spPr>
        <p:txBody>
          <a:bodyPr/>
          <a:lstStyle/>
          <a:p>
            <a:endParaRPr lang="en-US"/>
          </a:p>
        </p:txBody>
      </p:sp>
      <p:sp>
        <p:nvSpPr>
          <p:cNvPr id="5" name="Text Placeholder 4"/>
          <p:cNvSpPr>
            <a:spLocks noGrp="1"/>
          </p:cNvSpPr>
          <p:nvPr>
            <p:ph type="body" sz="quarter" idx="16"/>
          </p:nvPr>
        </p:nvSpPr>
        <p:spPr>
          <a:xfrm>
            <a:off x="381000" y="3498566"/>
            <a:ext cx="5257800" cy="1481138"/>
          </a:xfrm>
        </p:spPr>
        <p:txBody>
          <a:bodyPr>
            <a:normAutofit/>
          </a:bodyPr>
          <a:lstStyle>
            <a:lvl1pPr>
              <a:defRPr sz="2400" b="0">
                <a:solidFill>
                  <a:schemeClr val="tx1"/>
                </a:solidFill>
              </a:defRPr>
            </a:lvl1pPr>
          </a:lstStyle>
          <a:p>
            <a:pPr lvl="0"/>
            <a:r>
              <a:rPr lang="en-US"/>
              <a:t>Edit Master text styles</a:t>
            </a:r>
          </a:p>
        </p:txBody>
      </p:sp>
      <p:sp>
        <p:nvSpPr>
          <p:cNvPr id="7" name="Text Placeholder 6"/>
          <p:cNvSpPr>
            <a:spLocks noGrp="1"/>
          </p:cNvSpPr>
          <p:nvPr>
            <p:ph type="body" sz="quarter" idx="17"/>
          </p:nvPr>
        </p:nvSpPr>
        <p:spPr>
          <a:xfrm>
            <a:off x="381000" y="5257800"/>
            <a:ext cx="5181600" cy="1981200"/>
          </a:xfrm>
        </p:spPr>
        <p:txBody>
          <a:bodyPr>
            <a:normAutofit/>
          </a:bodyPr>
          <a:lstStyle>
            <a:lvl1pPr>
              <a:defRPr sz="2400" b="0">
                <a:solidFill>
                  <a:schemeClr val="tx1"/>
                </a:solidFill>
              </a:defRPr>
            </a:lvl1pPr>
          </a:lstStyle>
          <a:p>
            <a:pPr lvl="0"/>
            <a:r>
              <a:rPr lang="en-US"/>
              <a:t>Edit Master text styles</a:t>
            </a:r>
          </a:p>
        </p:txBody>
      </p:sp>
      <p:sp>
        <p:nvSpPr>
          <p:cNvPr id="11" name="Text Placeholder 10"/>
          <p:cNvSpPr>
            <a:spLocks noGrp="1"/>
          </p:cNvSpPr>
          <p:nvPr>
            <p:ph type="body" sz="quarter" idx="18"/>
          </p:nvPr>
        </p:nvSpPr>
        <p:spPr>
          <a:xfrm>
            <a:off x="381000" y="7696200"/>
            <a:ext cx="5334000" cy="1600200"/>
          </a:xfrm>
        </p:spPr>
        <p:txBody>
          <a:bodyPr>
            <a:normAutofit/>
          </a:bodyPr>
          <a:lstStyle>
            <a:lvl1pPr>
              <a:defRPr sz="2400" b="0">
                <a:solidFill>
                  <a:schemeClr val="tx1"/>
                </a:solidFill>
              </a:defRPr>
            </a:lvl1pPr>
          </a:lstStyle>
          <a:p>
            <a:pPr lvl="0"/>
            <a:r>
              <a:rPr lang="en-US"/>
              <a:t>Edit Master text styles</a:t>
            </a:r>
          </a:p>
        </p:txBody>
      </p:sp>
    </p:spTree>
    <p:extLst>
      <p:ext uri="{BB962C8B-B14F-4D97-AF65-F5344CB8AC3E}">
        <p14:creationId xmlns:p14="http://schemas.microsoft.com/office/powerpoint/2010/main" val="3965844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MHTTC Stacked Color Bars" title="MHTTC Stacked Color Bars"/>
          <p:cNvPicPr>
            <a:picLocks noChangeAspect="1"/>
          </p:cNvPicPr>
          <p:nvPr userDrawn="1"/>
        </p:nvPicPr>
        <p:blipFill>
          <a:blip r:embed="rId2"/>
          <a:stretch>
            <a:fillRect/>
          </a:stretch>
        </p:blipFill>
        <p:spPr>
          <a:xfrm>
            <a:off x="9734550" y="5738813"/>
            <a:ext cx="2457450" cy="1477962"/>
          </a:xfrm>
          <a:prstGeom prst="rect">
            <a:avLst/>
          </a:prstGeom>
          <a:noFill/>
          <a:ln>
            <a:noFill/>
          </a:ln>
        </p:spPr>
      </p:pic>
      <p:pic>
        <p:nvPicPr>
          <p:cNvPr id="5" name="Picture Placeholder 9"/>
          <p:cNvPicPr>
            <a:picLocks noChangeAspect="1"/>
          </p:cNvPicPr>
          <p:nvPr userDrawn="1"/>
        </p:nvPicPr>
        <p:blipFill>
          <a:blip r:embed="rId3">
            <a:extLst>
              <a:ext uri="{28A0092B-C50C-407E-A947-70E740481C1C}">
                <a14:useLocalDpi xmlns:a14="http://schemas.microsoft.com/office/drawing/2010/main" val="0"/>
              </a:ext>
            </a:extLst>
          </a:blip>
          <a:srcRect l="252" r="252"/>
          <a:stretch>
            <a:fillRect/>
          </a:stretch>
        </p:blipFill>
        <p:spPr bwMode="auto">
          <a:xfrm>
            <a:off x="501650" y="6078538"/>
            <a:ext cx="413226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1825625"/>
            <a:ext cx="10515600" cy="413103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7880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MHTTC Stacked Color Bars" title="MHTTC Stacked Color Bars">
            <a:extLst>
              <a:ext uri="{FF2B5EF4-FFF2-40B4-BE49-F238E27FC236}">
                <a16:creationId xmlns:a16="http://schemas.microsoft.com/office/drawing/2014/main" id="{3B73C139-25D8-4935-8FA7-A27E4F1F036B}"/>
              </a:ext>
            </a:extLst>
          </p:cNvPr>
          <p:cNvPicPr>
            <a:picLocks noChangeAspect="1"/>
          </p:cNvPicPr>
          <p:nvPr userDrawn="1"/>
        </p:nvPicPr>
        <p:blipFill>
          <a:blip r:embed="rId2"/>
          <a:stretch>
            <a:fillRect/>
          </a:stretch>
        </p:blipFill>
        <p:spPr>
          <a:xfrm>
            <a:off x="9734550" y="5738813"/>
            <a:ext cx="2457450" cy="1477962"/>
          </a:xfrm>
          <a:prstGeom prst="rect">
            <a:avLst/>
          </a:prstGeom>
          <a:noFill/>
          <a:ln>
            <a:noFill/>
          </a:ln>
        </p:spPr>
      </p:pic>
      <p:pic>
        <p:nvPicPr>
          <p:cNvPr id="5" name="Picture Placeholder 9">
            <a:extLst>
              <a:ext uri="{FF2B5EF4-FFF2-40B4-BE49-F238E27FC236}">
                <a16:creationId xmlns:a16="http://schemas.microsoft.com/office/drawing/2014/main" id="{D5F26D44-C962-456C-8246-982CD556E295}"/>
              </a:ext>
            </a:extLst>
          </p:cNvPr>
          <p:cNvPicPr>
            <a:picLocks noChangeAspect="1"/>
          </p:cNvPicPr>
          <p:nvPr userDrawn="1"/>
        </p:nvPicPr>
        <p:blipFill>
          <a:blip r:embed="rId3">
            <a:extLst>
              <a:ext uri="{28A0092B-C50C-407E-A947-70E740481C1C}">
                <a14:useLocalDpi xmlns:a14="http://schemas.microsoft.com/office/drawing/2010/main" val="0"/>
              </a:ext>
            </a:extLst>
          </a:blip>
          <a:srcRect l="252" r="252"/>
          <a:stretch>
            <a:fillRect/>
          </a:stretch>
        </p:blipFill>
        <p:spPr bwMode="auto">
          <a:xfrm>
            <a:off x="501650" y="6078538"/>
            <a:ext cx="413226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131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025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909828"/>
          </a:xfrm>
        </p:spPr>
        <p:txBody>
          <a:bodyPr>
            <a:normAutofit/>
          </a:bodyPr>
          <a:lstStyle>
            <a:lvl1pPr algn="ctr">
              <a:defRPr sz="4000" b="1">
                <a:solidFill>
                  <a:srgbClr val="00467F"/>
                </a:solidFill>
                <a:latin typeface="Arial" pitchFamily="34" charset="0"/>
                <a:cs typeface="Arial" pitchFamily="34" charset="0"/>
              </a:defRPr>
            </a:lvl1pPr>
          </a:lstStyle>
          <a:p>
            <a:r>
              <a:rPr lang="en-US" dirty="0"/>
              <a:t>Click to edit title</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833" b="-5714"/>
          <a:stretch/>
        </p:blipFill>
        <p:spPr>
          <a:xfrm>
            <a:off x="0" y="914400"/>
            <a:ext cx="12192000" cy="123166"/>
          </a:xfrm>
          <a:prstGeom prst="rect">
            <a:avLst/>
          </a:prstGeom>
        </p:spPr>
      </p:pic>
      <p:sp>
        <p:nvSpPr>
          <p:cNvPr id="8" name="Content Placeholder 2">
            <a:extLst>
              <a:ext uri="{FF2B5EF4-FFF2-40B4-BE49-F238E27FC236}">
                <a16:creationId xmlns:a16="http://schemas.microsoft.com/office/drawing/2014/main" id="{3077FC7C-85C4-413D-92AE-A9CC2D3FF5B1}"/>
              </a:ext>
            </a:extLst>
          </p:cNvPr>
          <p:cNvSpPr>
            <a:spLocks noGrp="1"/>
          </p:cNvSpPr>
          <p:nvPr>
            <p:ph idx="1"/>
          </p:nvPr>
        </p:nvSpPr>
        <p:spPr>
          <a:xfrm>
            <a:off x="583843" y="1316355"/>
            <a:ext cx="10972800" cy="4572000"/>
          </a:xfrm>
        </p:spPr>
        <p:txBody>
          <a:bodyPr>
            <a:normAutofit/>
          </a:bodyPr>
          <a:lstStyle>
            <a:lvl1pPr>
              <a:buClr>
                <a:srgbClr val="CC4927"/>
              </a:buClr>
              <a:defRPr sz="3000">
                <a:solidFill>
                  <a:srgbClr val="00467F"/>
                </a:solidFill>
                <a:latin typeface="Arial" pitchFamily="34" charset="0"/>
                <a:cs typeface="Arial" pitchFamily="34" charset="0"/>
              </a:defRPr>
            </a:lvl1pPr>
            <a:lvl2pPr>
              <a:buClr>
                <a:srgbClr val="00467F"/>
              </a:buClr>
              <a:defRPr sz="2800">
                <a:solidFill>
                  <a:srgbClr val="00467F"/>
                </a:solidFill>
                <a:latin typeface="Arial" pitchFamily="34" charset="0"/>
                <a:cs typeface="Arial" pitchFamily="34" charset="0"/>
              </a:defRPr>
            </a:lvl2pPr>
            <a:lvl3pPr>
              <a:buClr>
                <a:srgbClr val="919195"/>
              </a:buClr>
              <a:defRPr sz="2400">
                <a:solidFill>
                  <a:srgbClr val="00467F"/>
                </a:solidFill>
                <a:latin typeface="Arial" pitchFamily="34" charset="0"/>
                <a:cs typeface="Arial" pitchFamily="34" charset="0"/>
              </a:defRPr>
            </a:lvl3pPr>
            <a:lvl4pPr>
              <a:buClr>
                <a:srgbClr val="00467F"/>
              </a:buClr>
              <a:defRPr sz="1800">
                <a:solidFill>
                  <a:srgbClr val="00467F"/>
                </a:solidFill>
                <a:latin typeface="Arial" pitchFamily="34" charset="0"/>
                <a:cs typeface="Arial" pitchFamily="34" charset="0"/>
              </a:defRPr>
            </a:lvl4pPr>
            <a:lvl5pPr>
              <a:buClr>
                <a:srgbClr val="6A4A62"/>
              </a:buClr>
              <a:defRPr sz="1800">
                <a:solidFill>
                  <a:srgbClr val="00467F"/>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717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C743F-D833-4AA2-8133-3DF6789F4228}" type="datetimeFigureOut">
              <a:rPr lang="en-US" smtClean="0"/>
              <a:pPr/>
              <a:t>5/8/2024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E04CA4-DEB5-407E-AD5B-037608679920}" type="slidenum">
              <a:rPr lang="en-US" smtClean="0"/>
              <a:pPr/>
              <a:t>‹#›</a:t>
            </a:fld>
            <a:endParaRPr lang="en-US" dirty="0"/>
          </a:p>
        </p:txBody>
      </p:sp>
    </p:spTree>
    <p:extLst>
      <p:ext uri="{BB962C8B-B14F-4D97-AF65-F5344CB8AC3E}">
        <p14:creationId xmlns:p14="http://schemas.microsoft.com/office/powerpoint/2010/main" val="227573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909828"/>
          </a:xfrm>
        </p:spPr>
        <p:txBody>
          <a:bodyPr>
            <a:normAutofit/>
          </a:bodyPr>
          <a:lstStyle>
            <a:lvl1pPr algn="ctr">
              <a:defRPr sz="4000" b="1">
                <a:solidFill>
                  <a:srgbClr val="00467F"/>
                </a:solidFill>
                <a:latin typeface="Arial" pitchFamily="34" charset="0"/>
                <a:cs typeface="Arial" pitchFamily="34" charset="0"/>
              </a:defRPr>
            </a:lvl1pPr>
          </a:lstStyle>
          <a:p>
            <a:r>
              <a:rPr lang="en-US" dirty="0"/>
              <a:t>Click to edit title</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833" b="-5714"/>
          <a:stretch/>
        </p:blipFill>
        <p:spPr>
          <a:xfrm>
            <a:off x="0" y="914400"/>
            <a:ext cx="12192000" cy="123166"/>
          </a:xfrm>
          <a:prstGeom prst="rect">
            <a:avLst/>
          </a:prstGeom>
        </p:spPr>
      </p:pic>
      <p:sp>
        <p:nvSpPr>
          <p:cNvPr id="8" name="Content Placeholder 2">
            <a:extLst>
              <a:ext uri="{FF2B5EF4-FFF2-40B4-BE49-F238E27FC236}">
                <a16:creationId xmlns:a16="http://schemas.microsoft.com/office/drawing/2014/main" id="{3077FC7C-85C4-413D-92AE-A9CC2D3FF5B1}"/>
              </a:ext>
            </a:extLst>
          </p:cNvPr>
          <p:cNvSpPr>
            <a:spLocks noGrp="1"/>
          </p:cNvSpPr>
          <p:nvPr>
            <p:ph idx="1"/>
          </p:nvPr>
        </p:nvSpPr>
        <p:spPr>
          <a:xfrm>
            <a:off x="583843" y="1316355"/>
            <a:ext cx="10972800" cy="4572000"/>
          </a:xfrm>
        </p:spPr>
        <p:txBody>
          <a:bodyPr>
            <a:normAutofit/>
          </a:bodyPr>
          <a:lstStyle>
            <a:lvl1pPr>
              <a:buClr>
                <a:srgbClr val="CC4927"/>
              </a:buClr>
              <a:defRPr sz="3000">
                <a:solidFill>
                  <a:srgbClr val="00467F"/>
                </a:solidFill>
                <a:latin typeface="Arial" pitchFamily="34" charset="0"/>
                <a:cs typeface="Arial" pitchFamily="34" charset="0"/>
              </a:defRPr>
            </a:lvl1pPr>
            <a:lvl2pPr>
              <a:buClr>
                <a:srgbClr val="00467F"/>
              </a:buClr>
              <a:defRPr sz="2800">
                <a:solidFill>
                  <a:srgbClr val="00467F"/>
                </a:solidFill>
                <a:latin typeface="Arial" pitchFamily="34" charset="0"/>
                <a:cs typeface="Arial" pitchFamily="34" charset="0"/>
              </a:defRPr>
            </a:lvl2pPr>
            <a:lvl3pPr>
              <a:buClr>
                <a:srgbClr val="919195"/>
              </a:buClr>
              <a:defRPr sz="2400">
                <a:solidFill>
                  <a:srgbClr val="00467F"/>
                </a:solidFill>
                <a:latin typeface="Arial" pitchFamily="34" charset="0"/>
                <a:cs typeface="Arial" pitchFamily="34" charset="0"/>
              </a:defRPr>
            </a:lvl3pPr>
            <a:lvl4pPr>
              <a:buClr>
                <a:srgbClr val="00467F"/>
              </a:buClr>
              <a:defRPr sz="1800">
                <a:solidFill>
                  <a:srgbClr val="00467F"/>
                </a:solidFill>
                <a:latin typeface="Arial" pitchFamily="34" charset="0"/>
                <a:cs typeface="Arial" pitchFamily="34" charset="0"/>
              </a:defRPr>
            </a:lvl4pPr>
            <a:lvl5pPr>
              <a:buClr>
                <a:srgbClr val="6A4A62"/>
              </a:buClr>
              <a:defRPr sz="1800">
                <a:solidFill>
                  <a:srgbClr val="00467F"/>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821C4431-EA8F-4C37-9FCA-C3A85E7578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691" y="5907298"/>
            <a:ext cx="3059365" cy="950703"/>
          </a:xfrm>
          <a:prstGeom prst="rect">
            <a:avLst/>
          </a:prstGeom>
        </p:spPr>
      </p:pic>
    </p:spTree>
    <p:extLst>
      <p:ext uri="{BB962C8B-B14F-4D97-AF65-F5344CB8AC3E}">
        <p14:creationId xmlns:p14="http://schemas.microsoft.com/office/powerpoint/2010/main" val="378513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MHTTC Stacked Color Bars" title="MHTTC Stacked Color Bars"/>
          <p:cNvPicPr>
            <a:picLocks noChangeAspect="1"/>
          </p:cNvPicPr>
          <p:nvPr userDrawn="1"/>
        </p:nvPicPr>
        <p:blipFill>
          <a:blip r:embed="rId2"/>
          <a:stretch>
            <a:fillRect/>
          </a:stretch>
        </p:blipFill>
        <p:spPr>
          <a:xfrm>
            <a:off x="9734550" y="5738813"/>
            <a:ext cx="2457450" cy="1477962"/>
          </a:xfrm>
          <a:prstGeom prst="rect">
            <a:avLst/>
          </a:prstGeom>
          <a:noFill/>
          <a:ln>
            <a:noFill/>
          </a:ln>
        </p:spPr>
      </p:pic>
      <p:pic>
        <p:nvPicPr>
          <p:cNvPr id="5" name="Picture Placeholder 9"/>
          <p:cNvPicPr>
            <a:picLocks noChangeAspect="1"/>
          </p:cNvPicPr>
          <p:nvPr userDrawn="1"/>
        </p:nvPicPr>
        <p:blipFill>
          <a:blip r:embed="rId3">
            <a:extLst>
              <a:ext uri="{28A0092B-C50C-407E-A947-70E740481C1C}">
                <a14:useLocalDpi xmlns:a14="http://schemas.microsoft.com/office/drawing/2010/main" val="0"/>
              </a:ext>
            </a:extLst>
          </a:blip>
          <a:srcRect l="252" r="252"/>
          <a:stretch>
            <a:fillRect/>
          </a:stretch>
        </p:blipFill>
        <p:spPr bwMode="auto">
          <a:xfrm>
            <a:off x="501650" y="6078538"/>
            <a:ext cx="413226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131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78806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BCC97-FA94-4502-AB94-8BFA7B82F808}" type="datetimeFigureOut">
              <a:rPr lang="en-US" smtClean="0"/>
              <a:t>5/8/2024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5ABA7-0BEA-402C-A1DE-A7F51D621432}" type="slidenum">
              <a:rPr lang="en-US" smtClean="0"/>
              <a:t>‹#›</a:t>
            </a:fld>
            <a:endParaRPr lang="en-US"/>
          </a:p>
        </p:txBody>
      </p:sp>
    </p:spTree>
    <p:extLst>
      <p:ext uri="{BB962C8B-B14F-4D97-AF65-F5344CB8AC3E}">
        <p14:creationId xmlns:p14="http://schemas.microsoft.com/office/powerpoint/2010/main" val="2916561559"/>
      </p:ext>
    </p:extLst>
  </p:cSld>
  <p:clrMap bg1="lt1" tx1="dk1" bg2="lt2" tx2="dk2" accent1="accent1" accent2="accent2" accent3="accent3" accent4="accent4" accent5="accent5" accent6="accent6" hlink="hlink" folHlink="folHlink"/>
  <p:sldLayoutIdLst>
    <p:sldLayoutId id="2147483707" r:id="rId1"/>
    <p:sldLayoutId id="2147483709" r:id="rId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1987301"/>
      </p:ext>
    </p:extLst>
  </p:cSld>
  <p:clrMap bg1="lt1" tx1="dk1" bg2="lt2" tx2="dk2" accent1="accent1" accent2="accent2" accent3="accent3" accent4="accent4" accent5="accent5" accent6="accent6" hlink="hlink" folHlink="folHlink"/>
  <p:hf sldNum="0" hdr="0" ftr="0" dt="0"/>
  <p:txStyles>
    <p:title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F88B53F1-E44A-4DD2-8401-627CE7F8F381}" type="datetimeFigureOut">
              <a:rPr lang="en-US"/>
              <a:pPr>
                <a:defRPr/>
              </a:pPr>
              <a:t>5/8/2024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D104B477-EE8A-4D02-8AD1-9E5DCEA791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0" r:id="rId1"/>
    <p:sldLayoutId id="2147483739"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A9292A-DD7D-4AB4-87E8-F59598FA1DFC}"/>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9CEBDA0E-48C4-42FB-A174-E58AAE2BE54C}"/>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6D1275B-8291-4C2D-A1EF-B1B9187B34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ED2F767D-D86F-4396-9C75-71B6F457C1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defRPr>
            </a:lvl1pPr>
          </a:lstStyle>
          <a:p>
            <a:pPr>
              <a:defRPr/>
            </a:pPr>
            <a:r>
              <a:rPr lang="en-US"/>
              <a:t>Ounce of Prevention 2018</a:t>
            </a:r>
          </a:p>
        </p:txBody>
      </p:sp>
      <p:sp>
        <p:nvSpPr>
          <p:cNvPr id="6" name="Slide Number Placeholder 5">
            <a:extLst>
              <a:ext uri="{FF2B5EF4-FFF2-40B4-BE49-F238E27FC236}">
                <a16:creationId xmlns:a16="http://schemas.microsoft.com/office/drawing/2014/main" id="{5932022C-FD96-437B-A7EB-F58B5E4F762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898989"/>
                </a:solidFill>
              </a:defRPr>
            </a:lvl1pPr>
          </a:lstStyle>
          <a:p>
            <a:pPr>
              <a:defRPr/>
            </a:pPr>
            <a:fld id="{D43DCE1C-6459-410E-8539-E28E4FCB0620}" type="slidenum">
              <a:rPr lang="en-US" altLang="en-US"/>
              <a:pPr>
                <a:defRPr/>
              </a:pPr>
              <a:t>‹#›</a:t>
            </a:fld>
            <a:endParaRPr lang="en-US" altLang="en-US"/>
          </a:p>
        </p:txBody>
      </p:sp>
    </p:spTree>
    <p:extLst>
      <p:ext uri="{BB962C8B-B14F-4D97-AF65-F5344CB8AC3E}">
        <p14:creationId xmlns:p14="http://schemas.microsoft.com/office/powerpoint/2010/main" val="2798193657"/>
      </p:ext>
    </p:extLst>
  </p:cSld>
  <p:clrMap bg1="lt1" tx1="dk1" bg2="lt2" tx2="dk2" accent1="accent1" accent2="accent2" accent3="accent3" accent4="accent4" accent5="accent5" accent6="accent6" hlink="hlink" folHlink="folHlink"/>
  <p:sldLayoutIdLst>
    <p:sldLayoutId id="2147483716"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C743F-D833-4AA2-8133-3DF6789F4228}" type="datetimeFigureOut">
              <a:rPr lang="en-US" smtClean="0"/>
              <a:pPr/>
              <a:t>5/8/2024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04CA4-DEB5-407E-AD5B-037608679920}" type="slidenum">
              <a:rPr lang="en-US" smtClean="0"/>
              <a:pPr/>
              <a:t>‹#›</a:t>
            </a:fld>
            <a:endParaRPr lang="en-US" dirty="0"/>
          </a:p>
        </p:txBody>
      </p:sp>
    </p:spTree>
    <p:extLst>
      <p:ext uri="{BB962C8B-B14F-4D97-AF65-F5344CB8AC3E}">
        <p14:creationId xmlns:p14="http://schemas.microsoft.com/office/powerpoint/2010/main" val="350210715"/>
      </p:ext>
    </p:extLst>
  </p:cSld>
  <p:clrMap bg1="lt1" tx1="dk1" bg2="lt2" tx2="dk2" accent1="accent1" accent2="accent2" accent3="accent3" accent4="accent4" accent5="accent5" accent6="accent6" hlink="hlink" folHlink="folHlink"/>
  <p:sldLayoutIdLst>
    <p:sldLayoutId id="2147483711" r:id="rId1"/>
    <p:sldLayoutId id="2147483708" r:id="rId2"/>
    <p:sldLayoutId id="2147483662" r:id="rId3"/>
  </p:sldLayoutIdLst>
  <p:txStyles>
    <p:titleStyle>
      <a:lvl1pPr algn="ctr" defTabSz="914400" rtl="0" eaLnBrk="1" latinLnBrk="0" hangingPunct="1">
        <a:spcBef>
          <a:spcPct val="0"/>
        </a:spcBef>
        <a:buNone/>
        <a:defRPr sz="4400" kern="1200">
          <a:solidFill>
            <a:srgbClr val="00467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467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467F"/>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467F"/>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467F"/>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46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F88B53F1-E44A-4DD2-8401-627CE7F8F381}" type="datetimeFigureOut">
              <a:rPr lang="en-US"/>
              <a:pPr>
                <a:defRPr/>
              </a:pPr>
              <a:t>5/8/2024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D104B477-EE8A-4D02-8AD1-9E5DCEA7917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2"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pttcnetwork.org/the-six-elements-of-effective-coalitions/" TargetMode="External"/><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cid:image002.png@01DA9A30.23902D50"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hyperlink" Target="mailto:jdh194@ssw.rutgers.edu" TargetMode="External"/><Relationship Id="rId7"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pttcnetwork.org/centers/northeast-caribbean-pttc/home" TargetMode="External"/><Relationship Id="rId5" Type="http://schemas.openxmlformats.org/officeDocument/2006/relationships/hyperlink" Target="mailto:cmorton@ssw.rutgers.edu" TargetMode="External"/><Relationship Id="rId4" Type="http://schemas.openxmlformats.org/officeDocument/2006/relationships/hyperlink" Target="mailto:krisgil@ssw.rutgers.edu" TargetMode="External"/><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24A7F9E5-FAA8-26D5-BE13-14643BA67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87" y="5194978"/>
            <a:ext cx="10905066" cy="1663022"/>
          </a:xfrm>
          <a:prstGeom prst="rect">
            <a:avLst/>
          </a:prstGeom>
        </p:spPr>
      </p:pic>
      <p:sp>
        <p:nvSpPr>
          <p:cNvPr id="2" name="Title 1">
            <a:extLst>
              <a:ext uri="{FF2B5EF4-FFF2-40B4-BE49-F238E27FC236}">
                <a16:creationId xmlns:a16="http://schemas.microsoft.com/office/drawing/2014/main" id="{EAB25EAF-FC30-FDDB-2266-9F4C795364FA}"/>
              </a:ext>
            </a:extLst>
          </p:cNvPr>
          <p:cNvSpPr>
            <a:spLocks noGrp="1"/>
          </p:cNvSpPr>
          <p:nvPr>
            <p:ph type="ctrTitle"/>
          </p:nvPr>
        </p:nvSpPr>
        <p:spPr/>
        <p:txBody>
          <a:bodyPr>
            <a:normAutofit/>
          </a:bodyPr>
          <a:lstStyle/>
          <a:p>
            <a:r>
              <a:rPr lang="en-US" sz="4000" b="1" i="1" dirty="0">
                <a:solidFill>
                  <a:srgbClr val="201F1E"/>
                </a:solidFill>
                <a:effectLst/>
                <a:latin typeface="Calibri" panose="020F0502020204030204" pitchFamily="34" charset="0"/>
                <a:ea typeface="MS Mincho" panose="02020609040205080304" pitchFamily="49" charset="-128"/>
              </a:rPr>
              <a:t>Effective Coalitions: </a:t>
            </a:r>
            <a:br>
              <a:rPr lang="en-US" sz="3200" b="1" i="1" dirty="0">
                <a:solidFill>
                  <a:srgbClr val="201F1E"/>
                </a:solidFill>
                <a:effectLst/>
                <a:latin typeface="Calibri" panose="020F0502020204030204" pitchFamily="34" charset="0"/>
                <a:ea typeface="MS Mincho" panose="02020609040205080304" pitchFamily="49" charset="-128"/>
              </a:rPr>
            </a:br>
            <a:r>
              <a:rPr lang="en-US" sz="3200" b="1" i="1" dirty="0">
                <a:solidFill>
                  <a:srgbClr val="201F1E"/>
                </a:solidFill>
                <a:effectLst/>
                <a:latin typeface="Calibri" panose="020F0502020204030204" pitchFamily="34" charset="0"/>
                <a:ea typeface="MS Mincho" panose="02020609040205080304" pitchFamily="49" charset="-128"/>
              </a:rPr>
              <a:t>Process, Data, and Positive Impacts</a:t>
            </a:r>
            <a:endParaRPr lang="en-US" sz="3200" dirty="0"/>
          </a:p>
        </p:txBody>
      </p:sp>
      <p:sp>
        <p:nvSpPr>
          <p:cNvPr id="3" name="Subtitle 2">
            <a:extLst>
              <a:ext uri="{FF2B5EF4-FFF2-40B4-BE49-F238E27FC236}">
                <a16:creationId xmlns:a16="http://schemas.microsoft.com/office/drawing/2014/main" id="{1C153C04-53C8-CFD9-EAD7-5D7A208CC55A}"/>
              </a:ext>
            </a:extLst>
          </p:cNvPr>
          <p:cNvSpPr>
            <a:spLocks noGrp="1"/>
          </p:cNvSpPr>
          <p:nvPr>
            <p:ph type="subTitle" idx="1"/>
          </p:nvPr>
        </p:nvSpPr>
        <p:spPr/>
        <p:txBody>
          <a:bodyPr>
            <a:normAutofit/>
          </a:bodyPr>
          <a:lstStyle/>
          <a:p>
            <a:r>
              <a:rPr lang="en-US" sz="3200" dirty="0"/>
              <a:t>May 8, 2024</a:t>
            </a:r>
          </a:p>
        </p:txBody>
      </p:sp>
      <p:sp>
        <p:nvSpPr>
          <p:cNvPr id="5" name="TextBox 4">
            <a:extLst>
              <a:ext uri="{FF2B5EF4-FFF2-40B4-BE49-F238E27FC236}">
                <a16:creationId xmlns:a16="http://schemas.microsoft.com/office/drawing/2014/main" id="{1BE3585F-CD31-D5D2-60EC-5EC47E1159BB}"/>
              </a:ext>
            </a:extLst>
          </p:cNvPr>
          <p:cNvSpPr txBox="1"/>
          <p:nvPr/>
        </p:nvSpPr>
        <p:spPr>
          <a:xfrm>
            <a:off x="819888" y="3122341"/>
            <a:ext cx="9848112" cy="2369880"/>
          </a:xfrm>
          <a:prstGeom prst="rect">
            <a:avLst/>
          </a:prstGeom>
          <a:noFill/>
        </p:spPr>
        <p:txBody>
          <a:bodyPr wrap="square" rtlCol="0">
            <a:spAutoFit/>
          </a:bodyPr>
          <a:lstStyle/>
          <a:p>
            <a:r>
              <a:rPr lang="en-US" sz="2800" dirty="0"/>
              <a:t>Kristen Gilmore Powell, PhD, MSW</a:t>
            </a:r>
          </a:p>
          <a:p>
            <a:r>
              <a:rPr lang="en-US" sz="2800" dirty="0"/>
              <a:t>Cory Morton, PhD</a:t>
            </a:r>
          </a:p>
          <a:p>
            <a:endParaRPr lang="en-US" sz="2800" dirty="0"/>
          </a:p>
          <a:p>
            <a:r>
              <a:rPr lang="en-US" sz="2800" dirty="0"/>
              <a:t>Northeast and Caribbean Prevention Technology Transfer Center</a:t>
            </a:r>
          </a:p>
          <a:p>
            <a:endParaRPr lang="en-US" dirty="0"/>
          </a:p>
          <a:p>
            <a:endParaRPr lang="en-US" dirty="0"/>
          </a:p>
        </p:txBody>
      </p:sp>
      <p:pic>
        <p:nvPicPr>
          <p:cNvPr id="6" name="Picture 5">
            <a:extLst>
              <a:ext uri="{FF2B5EF4-FFF2-40B4-BE49-F238E27FC236}">
                <a16:creationId xmlns:a16="http://schemas.microsoft.com/office/drawing/2014/main" id="{AF157329-F129-A4C3-5EB2-883FF48DD2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101" y="3181273"/>
            <a:ext cx="5245170" cy="858640"/>
          </a:xfrm>
          <a:prstGeom prst="rect">
            <a:avLst/>
          </a:prstGeom>
          <a:noFill/>
          <a:ln>
            <a:noFill/>
          </a:ln>
        </p:spPr>
      </p:pic>
    </p:spTree>
    <p:extLst>
      <p:ext uri="{BB962C8B-B14F-4D97-AF65-F5344CB8AC3E}">
        <p14:creationId xmlns:p14="http://schemas.microsoft.com/office/powerpoint/2010/main" val="4069398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6A12-FBAA-3DEC-499E-AA39CC418E59}"/>
              </a:ext>
            </a:extLst>
          </p:cNvPr>
          <p:cNvSpPr>
            <a:spLocks noGrp="1"/>
          </p:cNvSpPr>
          <p:nvPr>
            <p:ph type="title"/>
          </p:nvPr>
        </p:nvSpPr>
        <p:spPr/>
        <p:txBody>
          <a:bodyPr/>
          <a:lstStyle/>
          <a:p>
            <a:r>
              <a:rPr lang="en-US" dirty="0">
                <a:latin typeface="Arial"/>
                <a:cs typeface="Arial"/>
              </a:rPr>
              <a:t>Using the Strategic Prevention Framework (SPF) Model</a:t>
            </a:r>
            <a:endParaRPr lang="en-US" dirty="0"/>
          </a:p>
        </p:txBody>
      </p:sp>
      <p:sp>
        <p:nvSpPr>
          <p:cNvPr id="3" name="Content Placeholder 2">
            <a:extLst>
              <a:ext uri="{FF2B5EF4-FFF2-40B4-BE49-F238E27FC236}">
                <a16:creationId xmlns:a16="http://schemas.microsoft.com/office/drawing/2014/main" id="{B02CB99D-44CC-B764-D3FF-14D98A6C9D79}"/>
              </a:ext>
            </a:extLst>
          </p:cNvPr>
          <p:cNvSpPr>
            <a:spLocks noGrp="1"/>
          </p:cNvSpPr>
          <p:nvPr>
            <p:ph idx="1"/>
          </p:nvPr>
        </p:nvSpPr>
        <p:spPr>
          <a:xfrm>
            <a:off x="838200" y="1866276"/>
            <a:ext cx="7911353" cy="4091397"/>
          </a:xfrm>
        </p:spPr>
        <p:txBody>
          <a:bodyPr/>
          <a:lstStyle/>
          <a:p>
            <a:pPr marL="401638" indent="-342900">
              <a:lnSpc>
                <a:spcPct val="100000"/>
              </a:lnSpc>
              <a:spcAft>
                <a:spcPts val="0"/>
              </a:spcAft>
            </a:pPr>
            <a:r>
              <a:rPr lang="en-US" altLang="en-US" dirty="0"/>
              <a:t>F</a:t>
            </a:r>
            <a:r>
              <a:rPr lang="en-US" altLang="en-US" dirty="0">
                <a:latin typeface="Arial" panose="020B0604020202020204" pitchFamily="34" charset="0"/>
                <a:cs typeface="Arial" panose="020B0604020202020204" pitchFamily="34" charset="0"/>
              </a:rPr>
              <a:t>acilitates the identification of a community’s problems associated with or the result of substance use. </a:t>
            </a:r>
          </a:p>
          <a:p>
            <a:pPr marL="401638" indent="-342900">
              <a:lnSpc>
                <a:spcPct val="100000"/>
              </a:lnSpc>
              <a:spcAft>
                <a:spcPts val="0"/>
              </a:spcAft>
            </a:pPr>
            <a:r>
              <a:rPr lang="en-US" altLang="en-US" dirty="0">
                <a:latin typeface="Arial" panose="020B0604020202020204" pitchFamily="34" charset="0"/>
                <a:cs typeface="Arial" panose="020B0604020202020204" pitchFamily="34" charset="0"/>
              </a:rPr>
              <a:t>Supports coalitions work through </a:t>
            </a:r>
            <a:r>
              <a:rPr lang="en-US" altLang="en-US" dirty="0"/>
              <a:t>data </a:t>
            </a:r>
            <a:r>
              <a:rPr lang="en-US" altLang="en-US" dirty="0">
                <a:latin typeface="Arial" panose="020B0604020202020204" pitchFamily="34" charset="0"/>
                <a:cs typeface="Arial" panose="020B0604020202020204" pitchFamily="34" charset="0"/>
              </a:rPr>
              <a:t>informed, objective processes to determine:</a:t>
            </a:r>
          </a:p>
          <a:p>
            <a:pPr marL="858838" lvl="1" indent="-342900">
              <a:lnSpc>
                <a:spcPct val="100000"/>
              </a:lnSpc>
            </a:pPr>
            <a:r>
              <a:rPr lang="en-US" altLang="en-US" dirty="0">
                <a:latin typeface="Arial" panose="020B0604020202020204" pitchFamily="34" charset="0"/>
                <a:cs typeface="Arial" panose="020B0604020202020204" pitchFamily="34" charset="0"/>
              </a:rPr>
              <a:t>Effective strategies and allocation of resources to achieve identified outcomes. </a:t>
            </a:r>
          </a:p>
        </p:txBody>
      </p:sp>
      <p:pic>
        <p:nvPicPr>
          <p:cNvPr id="4" name="Picture 3">
            <a:extLst>
              <a:ext uri="{FF2B5EF4-FFF2-40B4-BE49-F238E27FC236}">
                <a16:creationId xmlns:a16="http://schemas.microsoft.com/office/drawing/2014/main" id="{1217A120-5DA9-956D-D9D3-D444BD4C01A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0554" y1="64407" x2="50554" y2="64407"/>
                        <a14:foregroundMark x1="66075" y1="54350" x2="66075" y2="54350"/>
                        <a14:foregroundMark x1="33370" y1="59661" x2="33370" y2="59661"/>
                        <a14:foregroundMark x1="42239" y1="67006" x2="42239" y2="67006"/>
                        <a14:foregroundMark x1="33925" y1="44746" x2="33925" y2="44746"/>
                        <a14:foregroundMark x1="33370" y1="50621" x2="33370" y2="50621"/>
                        <a14:foregroundMark x1="47894" y1="40565" x2="47894" y2="40565"/>
                        <a14:foregroundMark x1="49446" y1="53220" x2="49446" y2="53220"/>
                        <a14:foregroundMark x1="53104" y1="47910" x2="53104" y2="47910"/>
                        <a14:foregroundMark x1="65078" y1="44746" x2="65078" y2="44746"/>
                        <a14:foregroundMark x1="68182" y1="49040" x2="68182" y2="49040"/>
                        <a14:foregroundMark x1="60865" y1="64859" x2="60865" y2="64859"/>
                        <a14:foregroundMark x1="50998" y1="70169" x2="50998" y2="70169"/>
                        <a14:foregroundMark x1="41685" y1="56949" x2="41685" y2="56949"/>
                        <a14:foregroundMark x1="43237" y1="46893" x2="43237" y2="46893"/>
                        <a14:foregroundMark x1="39579" y1="38983" x2="39579" y2="38983"/>
                        <a14:foregroundMark x1="40133" y1="27797" x2="40133" y2="27797"/>
                        <a14:foregroundMark x1="70843" y1="33107" x2="70843" y2="33107"/>
                        <a14:foregroundMark x1="58869" y1="49605" x2="58869" y2="49605"/>
                        <a14:foregroundMark x1="63525" y1="61243" x2="63525" y2="61243"/>
                        <a14:foregroundMark x1="69734" y1="67006" x2="69734" y2="67006"/>
                        <a14:foregroundMark x1="42239" y1="78644" x2="42239" y2="78644"/>
                        <a14:foregroundMark x1="24501" y1="53220" x2="24501" y2="53220"/>
                        <a14:foregroundMark x1="44235" y1="85537" x2="44235" y2="85537"/>
                        <a14:foregroundMark x1="36475" y1="63842" x2="36475" y2="63842"/>
                        <a14:foregroundMark x1="45898" y1="61695" x2="45898" y2="61695"/>
                        <a14:foregroundMark x1="55765" y1="61695" x2="55765" y2="61695"/>
                        <a14:foregroundMark x1="55765" y1="68588" x2="55765" y2="68588"/>
                        <a14:foregroundMark x1="34922" y1="55932" x2="34922" y2="55932"/>
                        <a14:foregroundMark x1="35477" y1="22486" x2="35477" y2="22486"/>
                        <a14:foregroundMark x1="18293" y1="55932" x2="18293" y2="55932"/>
                        <a14:foregroundMark x1="37583" y1="49040" x2="37583" y2="49040"/>
                        <a14:foregroundMark x1="43237" y1="53220" x2="43237" y2="53220"/>
                        <a14:foregroundMark x1="44789" y1="35819" x2="44789" y2="35819"/>
                        <a14:foregroundMark x1="59313" y1="56949" x2="59313" y2="56949"/>
                        <a14:foregroundMark x1="53104" y1="56949" x2="53104" y2="56949"/>
                        <a14:foregroundMark x1="41131" y1="72316" x2="41131" y2="72316"/>
                        <a14:foregroundMark x1="46341" y1="70169" x2="46341" y2="70169"/>
                        <a14:foregroundMark x1="74945" y1="67571" x2="74945" y2="67571"/>
                        <a14:foregroundMark x1="80155" y1="67571" x2="80155" y2="67571"/>
                        <a14:foregroundMark x1="39579" y1="61695" x2="39579" y2="61695"/>
                      </a14:backgroundRemoval>
                    </a14:imgEffect>
                  </a14:imgLayer>
                </a14:imgProps>
              </a:ext>
              <a:ext uri="{28A0092B-C50C-407E-A947-70E740481C1C}">
                <a14:useLocalDpi xmlns:a14="http://schemas.microsoft.com/office/drawing/2010/main" val="0"/>
              </a:ext>
            </a:extLst>
          </a:blip>
          <a:stretch>
            <a:fillRect/>
          </a:stretch>
        </p:blipFill>
        <p:spPr>
          <a:xfrm>
            <a:off x="9110742" y="3615758"/>
            <a:ext cx="3081257" cy="3023185"/>
          </a:xfrm>
          <a:prstGeom prst="rect">
            <a:avLst/>
          </a:prstGeom>
        </p:spPr>
      </p:pic>
    </p:spTree>
    <p:extLst>
      <p:ext uri="{BB962C8B-B14F-4D97-AF65-F5344CB8AC3E}">
        <p14:creationId xmlns:p14="http://schemas.microsoft.com/office/powerpoint/2010/main" val="2810964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9DA88A-17AB-43B3-BA00-2EEA9A4C0BBC}"/>
              </a:ext>
            </a:extLst>
          </p:cNvPr>
          <p:cNvSpPr>
            <a:spLocks noGrp="1"/>
          </p:cNvSpPr>
          <p:nvPr>
            <p:ph type="title"/>
          </p:nvPr>
        </p:nvSpPr>
        <p:spPr/>
        <p:txBody>
          <a:bodyPr>
            <a:normAutofit/>
          </a:bodyPr>
          <a:lstStyle/>
          <a:p>
            <a:r>
              <a:rPr lang="en-US" sz="3600" dirty="0"/>
              <a:t>Diverse Partners</a:t>
            </a:r>
          </a:p>
        </p:txBody>
      </p:sp>
      <p:sp>
        <p:nvSpPr>
          <p:cNvPr id="6" name="Content Placeholder 5">
            <a:extLst>
              <a:ext uri="{FF2B5EF4-FFF2-40B4-BE49-F238E27FC236}">
                <a16:creationId xmlns:a16="http://schemas.microsoft.com/office/drawing/2014/main" id="{D6205AF7-103E-4B22-9B59-175D1C3FCC2A}"/>
              </a:ext>
            </a:extLst>
          </p:cNvPr>
          <p:cNvSpPr>
            <a:spLocks noGrp="1"/>
          </p:cNvSpPr>
          <p:nvPr>
            <p:ph idx="1"/>
          </p:nvPr>
        </p:nvSpPr>
        <p:spPr/>
        <p:txBody>
          <a:bodyPr>
            <a:noAutofit/>
          </a:bodyPr>
          <a:lstStyle/>
          <a:p>
            <a:pPr marL="0" indent="0">
              <a:buNone/>
            </a:pPr>
            <a:r>
              <a:rPr lang="en-US" b="1" dirty="0"/>
              <a:t>What?</a:t>
            </a:r>
          </a:p>
          <a:p>
            <a:r>
              <a:rPr lang="en-US" dirty="0"/>
              <a:t>Coalitions that engage a diverse set of sectors in a prevention effort represent a broader group of partners in the community</a:t>
            </a:r>
          </a:p>
          <a:p>
            <a:pPr marL="0" indent="0">
              <a:buNone/>
            </a:pPr>
            <a:endParaRPr lang="en-US" sz="3200" dirty="0"/>
          </a:p>
          <a:p>
            <a:pPr marL="0" indent="0">
              <a:buNone/>
            </a:pPr>
            <a:r>
              <a:rPr lang="en-US" b="1" dirty="0"/>
              <a:t>Why?</a:t>
            </a:r>
          </a:p>
          <a:p>
            <a:r>
              <a:rPr lang="en-US" dirty="0"/>
              <a:t>More impactful planning and implementation of prevention strategies </a:t>
            </a:r>
          </a:p>
          <a:p>
            <a:r>
              <a:rPr lang="en-US" dirty="0"/>
              <a:t>Promotes collaboration, builds stronger bridges to the focus populations, pools resources and builds strategic influence </a:t>
            </a:r>
          </a:p>
        </p:txBody>
      </p:sp>
      <p:pic>
        <p:nvPicPr>
          <p:cNvPr id="7" name="Picture 6">
            <a:extLst>
              <a:ext uri="{FF2B5EF4-FFF2-40B4-BE49-F238E27FC236}">
                <a16:creationId xmlns:a16="http://schemas.microsoft.com/office/drawing/2014/main" id="{6C4B21C7-95E7-4A0E-90E6-4118912AE5BF}"/>
              </a:ext>
            </a:extLst>
          </p:cNvPr>
          <p:cNvPicPr>
            <a:picLocks noChangeAspect="1"/>
          </p:cNvPicPr>
          <p:nvPr/>
        </p:nvPicPr>
        <p:blipFill>
          <a:blip r:embed="rId3"/>
          <a:stretch>
            <a:fillRect/>
          </a:stretch>
        </p:blipFill>
        <p:spPr>
          <a:xfrm>
            <a:off x="9081247" y="565410"/>
            <a:ext cx="1295400" cy="1300866"/>
          </a:xfrm>
          <a:prstGeom prst="rect">
            <a:avLst/>
          </a:prstGeom>
        </p:spPr>
      </p:pic>
    </p:spTree>
    <p:extLst>
      <p:ext uri="{BB962C8B-B14F-4D97-AF65-F5344CB8AC3E}">
        <p14:creationId xmlns:p14="http://schemas.microsoft.com/office/powerpoint/2010/main" val="73067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6A12-FBAA-3DEC-499E-AA39CC418E59}"/>
              </a:ext>
            </a:extLst>
          </p:cNvPr>
          <p:cNvSpPr>
            <a:spLocks noGrp="1"/>
          </p:cNvSpPr>
          <p:nvPr>
            <p:ph type="title"/>
          </p:nvPr>
        </p:nvSpPr>
        <p:spPr/>
        <p:txBody>
          <a:bodyPr/>
          <a:lstStyle/>
          <a:p>
            <a:r>
              <a:rPr lang="en-US" dirty="0">
                <a:latin typeface="Arial"/>
                <a:cs typeface="Arial"/>
              </a:rPr>
              <a:t>Assess Relationships Among Key Partners</a:t>
            </a:r>
            <a:endParaRPr lang="en-US" dirty="0"/>
          </a:p>
        </p:txBody>
      </p:sp>
      <p:sp>
        <p:nvSpPr>
          <p:cNvPr id="3" name="Content Placeholder 2">
            <a:extLst>
              <a:ext uri="{FF2B5EF4-FFF2-40B4-BE49-F238E27FC236}">
                <a16:creationId xmlns:a16="http://schemas.microsoft.com/office/drawing/2014/main" id="{B02CB99D-44CC-B764-D3FF-14D98A6C9D79}"/>
              </a:ext>
            </a:extLst>
          </p:cNvPr>
          <p:cNvSpPr>
            <a:spLocks noGrp="1"/>
          </p:cNvSpPr>
          <p:nvPr>
            <p:ph idx="1"/>
          </p:nvPr>
        </p:nvSpPr>
        <p:spPr/>
        <p:txBody>
          <a:bodyPr/>
          <a:lstStyle/>
          <a:p>
            <a:pPr marL="0" indent="3175">
              <a:lnSpc>
                <a:spcPct val="100000"/>
              </a:lnSpc>
              <a:buNone/>
            </a:pPr>
            <a:r>
              <a:rPr lang="en-US" altLang="en-US" dirty="0">
                <a:solidFill>
                  <a:srgbClr val="3B3838"/>
                </a:solidFill>
                <a:latin typeface="Arial"/>
                <a:cs typeface="Arial"/>
              </a:rPr>
              <a:t>Consider the key community partners critical to achieving, demonstrating, and sustaining the strategy’s positive outcomes.</a:t>
            </a:r>
          </a:p>
          <a:p>
            <a:pPr marL="571500" lvl="1">
              <a:lnSpc>
                <a:spcPct val="100000"/>
              </a:lnSpc>
              <a:spcBef>
                <a:spcPts val="1000"/>
              </a:spcBef>
              <a:buFontTx/>
              <a:buChar char="•"/>
            </a:pPr>
            <a:r>
              <a:rPr lang="en-US" altLang="en-US" sz="2800" dirty="0">
                <a:solidFill>
                  <a:srgbClr val="3B3838"/>
                </a:solidFill>
                <a:latin typeface="Arial"/>
                <a:cs typeface="Arial"/>
              </a:rPr>
              <a:t>Are key community partners supportive of the goals and efforts of the coalition?</a:t>
            </a:r>
          </a:p>
          <a:p>
            <a:pPr marL="571500" lvl="1" eaLnBrk="1" hangingPunct="1">
              <a:lnSpc>
                <a:spcPct val="100000"/>
              </a:lnSpc>
              <a:spcBef>
                <a:spcPts val="1000"/>
              </a:spcBef>
              <a:buFontTx/>
              <a:buChar char="•"/>
            </a:pPr>
            <a:r>
              <a:rPr lang="en-US" altLang="en-US" sz="2800" dirty="0">
                <a:solidFill>
                  <a:srgbClr val="3B3838"/>
                </a:solidFill>
                <a:latin typeface="Arial" panose="020B0604020202020204" pitchFamily="34" charset="0"/>
                <a:cs typeface="Arial" panose="020B0604020202020204" pitchFamily="34" charset="0"/>
              </a:rPr>
              <a:t>Are any key partners missing?</a:t>
            </a:r>
          </a:p>
          <a:p>
            <a:endParaRPr lang="en-US" altLang="en-US" sz="2800" dirty="0">
              <a:solidFill>
                <a:srgbClr val="A64E08"/>
              </a:solidFill>
              <a:latin typeface="Garamond" panose="02020404030301010803" pitchFamily="18" charset="0"/>
            </a:endParaRPr>
          </a:p>
          <a:p>
            <a:pPr marL="0" indent="0">
              <a:buNone/>
            </a:pPr>
            <a:endParaRPr lang="en-US" dirty="0"/>
          </a:p>
        </p:txBody>
      </p:sp>
    </p:spTree>
    <p:extLst>
      <p:ext uri="{BB962C8B-B14F-4D97-AF65-F5344CB8AC3E}">
        <p14:creationId xmlns:p14="http://schemas.microsoft.com/office/powerpoint/2010/main" val="100231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6A12-FBAA-3DEC-499E-AA39CC418E59}"/>
              </a:ext>
            </a:extLst>
          </p:cNvPr>
          <p:cNvSpPr>
            <a:spLocks noGrp="1"/>
          </p:cNvSpPr>
          <p:nvPr>
            <p:ph type="title"/>
          </p:nvPr>
        </p:nvSpPr>
        <p:spPr/>
        <p:txBody>
          <a:bodyPr/>
          <a:lstStyle/>
          <a:p>
            <a:r>
              <a:rPr lang="en-US" sz="3600" dirty="0">
                <a:latin typeface="Arial"/>
                <a:cs typeface="Arial"/>
              </a:rPr>
              <a:t>Tips for Recruiting Coalition Members</a:t>
            </a:r>
            <a:endParaRPr lang="en-US" sz="3600" dirty="0"/>
          </a:p>
        </p:txBody>
      </p:sp>
      <p:sp>
        <p:nvSpPr>
          <p:cNvPr id="3" name="Content Placeholder 2">
            <a:extLst>
              <a:ext uri="{FF2B5EF4-FFF2-40B4-BE49-F238E27FC236}">
                <a16:creationId xmlns:a16="http://schemas.microsoft.com/office/drawing/2014/main" id="{B02CB99D-44CC-B764-D3FF-14D98A6C9D79}"/>
              </a:ext>
            </a:extLst>
          </p:cNvPr>
          <p:cNvSpPr>
            <a:spLocks noGrp="1"/>
          </p:cNvSpPr>
          <p:nvPr>
            <p:ph idx="1"/>
          </p:nvPr>
        </p:nvSpPr>
        <p:spPr>
          <a:xfrm>
            <a:off x="838200" y="1595718"/>
            <a:ext cx="10515600" cy="4361955"/>
          </a:xfrm>
        </p:spPr>
        <p:txBody>
          <a:bodyPr>
            <a:normAutofit fontScale="92500" lnSpcReduction="20000"/>
          </a:bodyPr>
          <a:lstStyle/>
          <a:p>
            <a:pPr marL="288925" marR="144145" lvl="1" indent="-285750">
              <a:lnSpc>
                <a:spcPct val="100000"/>
              </a:lnSpc>
              <a:spcBef>
                <a:spcPts val="400"/>
              </a:spcBef>
              <a:spcAft>
                <a:spcPts val="0"/>
              </a:spcAft>
              <a:buFont typeface="Symbol" panose="05050102010706020507" pitchFamily="18" charset="2"/>
              <a:buChar char=""/>
              <a:tabLst>
                <a:tab pos="546100" algn="l"/>
                <a:tab pos="546735" algn="l"/>
              </a:tabLst>
            </a:pPr>
            <a:r>
              <a:rPr lang="en-US" altLang="en-US" sz="2800" dirty="0">
                <a:solidFill>
                  <a:srgbClr val="3B3838"/>
                </a:solidFill>
                <a:latin typeface="Arial" panose="020B0604020202020204" pitchFamily="34" charset="0"/>
                <a:cs typeface="Arial" panose="020B0604020202020204" pitchFamily="34" charset="0"/>
              </a:rPr>
              <a:t>Fi</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nd common/shared interests and goals. </a:t>
            </a:r>
            <a:endParaRPr lang="en-US" sz="2800"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Identify</a:t>
            </a:r>
            <a:r>
              <a:rPr lang="en-US" sz="28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needed</a:t>
            </a:r>
            <a:r>
              <a:rPr lang="en-US" sz="2800"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members</a:t>
            </a:r>
            <a:r>
              <a:rPr lang="en-US" sz="2800" dirty="0">
                <a:solidFill>
                  <a:srgbClr val="202020"/>
                </a:solidFill>
                <a:latin typeface="Arial" panose="020B0604020202020204" pitchFamily="34" charset="0"/>
                <a:ea typeface="Symbol" panose="05050102010706020507" pitchFamily="18" charset="2"/>
                <a:cs typeface="Arial" panose="020B0604020202020204" pitchFamily="34" charset="0"/>
              </a:rPr>
              <a:t> and a</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sk</a:t>
            </a:r>
            <a:r>
              <a:rPr lang="en-US" sz="2800"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for</a:t>
            </a:r>
            <a:r>
              <a:rPr lang="en-US" sz="28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assistance</a:t>
            </a:r>
            <a:r>
              <a:rPr lang="en-US" sz="2800"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from</a:t>
            </a:r>
            <a:r>
              <a:rPr lang="en-US" sz="28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current</a:t>
            </a:r>
            <a:r>
              <a:rPr lang="en-US" sz="2800"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members.</a:t>
            </a:r>
            <a:r>
              <a:rPr lang="en-US" sz="28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Attend</a:t>
            </a:r>
            <a:r>
              <a:rPr lang="en-US" sz="2800" spc="-3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other</a:t>
            </a:r>
            <a:r>
              <a:rPr lang="en-US" sz="2800"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organizations'</a:t>
            </a:r>
            <a:r>
              <a:rPr lang="en-US" sz="28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events</a:t>
            </a:r>
            <a:r>
              <a:rPr lang="en-US" sz="28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and</a:t>
            </a:r>
            <a:r>
              <a:rPr lang="en-US" sz="2800"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meetings</a:t>
            </a:r>
            <a:r>
              <a:rPr lang="en-US" sz="28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and</a:t>
            </a:r>
            <a:r>
              <a:rPr lang="en-US" sz="28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promote</a:t>
            </a:r>
            <a:r>
              <a:rPr lang="en-US" sz="28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two-way</a:t>
            </a:r>
            <a:r>
              <a:rPr lang="en-US" sz="28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relationships.</a:t>
            </a:r>
            <a:r>
              <a:rPr lang="en-US" sz="28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endParaRPr lang="en-US" sz="2800" dirty="0">
              <a:effectLst/>
              <a:latin typeface="Arial" panose="020B0604020202020204" pitchFamily="34" charset="0"/>
              <a:ea typeface="Garamond" panose="02020404030301010803" pitchFamily="18" charset="0"/>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Encourage</a:t>
            </a:r>
            <a:r>
              <a:rPr lang="en-US" sz="2800"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current</a:t>
            </a:r>
            <a:r>
              <a:rPr lang="en-US" sz="28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coalition</a:t>
            </a:r>
            <a:r>
              <a:rPr lang="en-US" sz="28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members</a:t>
            </a:r>
            <a:r>
              <a:rPr lang="en-US" sz="2800"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to</a:t>
            </a:r>
            <a:r>
              <a:rPr lang="en-US" sz="28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participate</a:t>
            </a:r>
            <a:r>
              <a:rPr lang="en-US" sz="28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in</a:t>
            </a:r>
            <a:r>
              <a:rPr lang="en-US" sz="2800"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Community</a:t>
            </a:r>
            <a:r>
              <a:rPr lang="en-US" sz="28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events</a:t>
            </a:r>
            <a:r>
              <a:rPr lang="en-US" sz="28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and</a:t>
            </a:r>
            <a:r>
              <a:rPr lang="en-US" sz="28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promote</a:t>
            </a:r>
            <a:r>
              <a:rPr lang="en-US" sz="28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the</a:t>
            </a:r>
            <a:r>
              <a:rPr lang="en-US" sz="2800" spc="-25" dirty="0">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Garamond" panose="02020404030301010803" pitchFamily="18" charset="0"/>
                <a:cs typeface="Arial" panose="020B0604020202020204" pitchFamily="34" charset="0"/>
              </a:rPr>
              <a:t>coalition.</a:t>
            </a:r>
            <a:endParaRPr lang="en-US" sz="2800" spc="-20" dirty="0">
              <a:solidFill>
                <a:srgbClr val="202020"/>
              </a:solidFill>
              <a:latin typeface="Arial" panose="020B0604020202020204" pitchFamily="34" charset="0"/>
              <a:ea typeface="Garamond" panose="02020404030301010803" pitchFamily="18" charset="0"/>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Invite</a:t>
            </a:r>
            <a:r>
              <a:rPr lang="en-US" sz="28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missing</a:t>
            </a:r>
            <a:r>
              <a:rPr lang="en-US" sz="28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partners</a:t>
            </a:r>
            <a:r>
              <a:rPr lang="en-US" sz="28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to</a:t>
            </a:r>
            <a:r>
              <a:rPr lang="en-US" sz="2800"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coalition</a:t>
            </a:r>
            <a:r>
              <a:rPr lang="en-US" sz="28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events.</a:t>
            </a:r>
            <a:endParaRPr lang="en-US" sz="2800"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Host</a:t>
            </a:r>
            <a:r>
              <a:rPr lang="en-US" sz="28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regular</a:t>
            </a:r>
            <a:r>
              <a:rPr lang="en-US" sz="2800"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coalition</a:t>
            </a:r>
            <a:r>
              <a:rPr lang="en-US" sz="28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meetings</a:t>
            </a:r>
            <a:r>
              <a:rPr lang="en-US" sz="28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with</a:t>
            </a:r>
            <a:r>
              <a:rPr lang="en-US" sz="2800"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actionable</a:t>
            </a:r>
            <a:r>
              <a:rPr lang="en-US" sz="2800"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projects.</a:t>
            </a:r>
            <a:endParaRPr lang="en-US" sz="2800"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Provide</a:t>
            </a:r>
            <a:r>
              <a:rPr lang="en-US" sz="2800" spc="-3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informative</a:t>
            </a:r>
            <a:r>
              <a:rPr lang="en-US" sz="28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communications.</a:t>
            </a:r>
            <a:endParaRPr lang="en-US" sz="2800"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Advertise,</a:t>
            </a:r>
            <a:r>
              <a:rPr lang="en-US" sz="28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when</a:t>
            </a:r>
            <a:r>
              <a:rPr lang="en-US" sz="28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appropriate.</a:t>
            </a:r>
            <a:endParaRPr lang="en-US" sz="2800" dirty="0">
              <a:effectLst/>
              <a:latin typeface="Arial" panose="020B0604020202020204" pitchFamily="34" charset="0"/>
              <a:ea typeface="Symbol" panose="05050102010706020507" pitchFamily="18" charset="2"/>
              <a:cs typeface="Arial" panose="020B0604020202020204" pitchFamily="34" charset="0"/>
            </a:endParaRPr>
          </a:p>
          <a:p>
            <a:pPr>
              <a:lnSpc>
                <a:spcPct val="100000"/>
              </a:lnSpc>
            </a:pPr>
            <a:endParaRPr lang="en-US" altLang="en-US" sz="2800" dirty="0">
              <a:solidFill>
                <a:srgbClr val="A64E08"/>
              </a:solidFill>
              <a:latin typeface="Garamond" panose="02020404030301010803" pitchFamily="18" charset="0"/>
            </a:endParaRPr>
          </a:p>
          <a:p>
            <a:pPr marL="0" indent="0">
              <a:buNone/>
            </a:pPr>
            <a:endParaRPr lang="en-US" dirty="0"/>
          </a:p>
        </p:txBody>
      </p:sp>
    </p:spTree>
    <p:extLst>
      <p:ext uri="{BB962C8B-B14F-4D97-AF65-F5344CB8AC3E}">
        <p14:creationId xmlns:p14="http://schemas.microsoft.com/office/powerpoint/2010/main" val="1294399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6BC3C-9E8D-C95B-B9A9-2B8A985335D4}"/>
              </a:ext>
            </a:extLst>
          </p:cNvPr>
          <p:cNvSpPr>
            <a:spLocks noGrp="1"/>
          </p:cNvSpPr>
          <p:nvPr>
            <p:ph type="title"/>
          </p:nvPr>
        </p:nvSpPr>
        <p:spPr/>
        <p:txBody>
          <a:bodyPr/>
          <a:lstStyle/>
          <a:p>
            <a:r>
              <a:rPr lang="en-US" dirty="0">
                <a:latin typeface="Arial"/>
                <a:cs typeface="Arial"/>
              </a:rPr>
              <a:t>How do we encourage ownership?</a:t>
            </a:r>
          </a:p>
        </p:txBody>
      </p:sp>
      <p:sp>
        <p:nvSpPr>
          <p:cNvPr id="3" name="Content Placeholder 2">
            <a:extLst>
              <a:ext uri="{FF2B5EF4-FFF2-40B4-BE49-F238E27FC236}">
                <a16:creationId xmlns:a16="http://schemas.microsoft.com/office/drawing/2014/main" id="{4E77F2AB-69C5-DB96-12EC-C29BDAA5E45B}"/>
              </a:ext>
            </a:extLst>
          </p:cNvPr>
          <p:cNvSpPr>
            <a:spLocks noGrp="1"/>
          </p:cNvSpPr>
          <p:nvPr>
            <p:ph idx="1"/>
          </p:nvPr>
        </p:nvSpPr>
        <p:spPr/>
        <p:txBody>
          <a:bodyPr/>
          <a:lstStyle/>
          <a:p>
            <a:pPr>
              <a:lnSpc>
                <a:spcPct val="100000"/>
              </a:lnSpc>
              <a:spcAft>
                <a:spcPts val="0"/>
              </a:spcAft>
            </a:pPr>
            <a:r>
              <a:rPr lang="en-US" sz="2600" dirty="0">
                <a:solidFill>
                  <a:srgbClr val="3B3838"/>
                </a:solidFill>
                <a:latin typeface="Arial"/>
                <a:cs typeface="Arial"/>
              </a:rPr>
              <a:t>Identify influential community members (individuals and groups) whose ownership of the prevention system is critical to its sustainability.</a:t>
            </a:r>
            <a:endParaRPr lang="en-US" sz="2600" dirty="0">
              <a:latin typeface="Arial"/>
              <a:cs typeface="Calibri"/>
            </a:endParaRPr>
          </a:p>
          <a:p>
            <a:pPr>
              <a:lnSpc>
                <a:spcPct val="100000"/>
              </a:lnSpc>
              <a:spcAft>
                <a:spcPts val="0"/>
              </a:spcAft>
            </a:pPr>
            <a:r>
              <a:rPr lang="en-US" sz="2600" dirty="0">
                <a:solidFill>
                  <a:srgbClr val="3B3838"/>
                </a:solidFill>
                <a:latin typeface="Arial"/>
                <a:cs typeface="Arial"/>
              </a:rPr>
              <a:t>C</a:t>
            </a:r>
            <a:r>
              <a:rPr lang="en-US" sz="2600" dirty="0">
                <a:solidFill>
                  <a:srgbClr val="000000"/>
                </a:solidFill>
                <a:latin typeface="Arial"/>
                <a:cs typeface="Arial"/>
              </a:rPr>
              <a:t>ommunicate regularly with community members through a variety of means (meetings, newsletters, presentations, newspaper articles, etc.) that celebrate key success stories and connect positive outcomes of the prevention system to identified needs of the community.</a:t>
            </a:r>
          </a:p>
          <a:p>
            <a:pPr marL="231775" indent="-231775">
              <a:lnSpc>
                <a:spcPct val="100000"/>
              </a:lnSpc>
            </a:pPr>
            <a:r>
              <a:rPr lang="en-US" sz="2600" dirty="0">
                <a:solidFill>
                  <a:srgbClr val="3B3838"/>
                </a:solidFill>
                <a:latin typeface="Arial"/>
                <a:cs typeface="Arial"/>
              </a:rPr>
              <a:t>Involve key decision-makers in the implementation process.</a:t>
            </a:r>
          </a:p>
          <a:p>
            <a:pPr marL="231775" indent="-231775">
              <a:lnSpc>
                <a:spcPct val="100000"/>
              </a:lnSpc>
            </a:pPr>
            <a:endParaRPr lang="en-US" sz="2200" dirty="0">
              <a:solidFill>
                <a:srgbClr val="3B3838"/>
              </a:solidFill>
              <a:latin typeface="Arial"/>
              <a:cs typeface="Arial"/>
            </a:endParaRPr>
          </a:p>
          <a:p>
            <a:pPr>
              <a:lnSpc>
                <a:spcPct val="100000"/>
              </a:lnSpc>
              <a:spcAft>
                <a:spcPts val="0"/>
              </a:spcAft>
            </a:pPr>
            <a:endParaRPr lang="en-US" sz="2200" dirty="0">
              <a:solidFill>
                <a:srgbClr val="000000"/>
              </a:solidFill>
              <a:latin typeface="Arial"/>
              <a:cs typeface="Arial"/>
            </a:endParaRPr>
          </a:p>
        </p:txBody>
      </p:sp>
    </p:spTree>
    <p:extLst>
      <p:ext uri="{BB962C8B-B14F-4D97-AF65-F5344CB8AC3E}">
        <p14:creationId xmlns:p14="http://schemas.microsoft.com/office/powerpoint/2010/main" val="38079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6A12-FBAA-3DEC-499E-AA39CC418E59}"/>
              </a:ext>
            </a:extLst>
          </p:cNvPr>
          <p:cNvSpPr>
            <a:spLocks noGrp="1"/>
          </p:cNvSpPr>
          <p:nvPr>
            <p:ph type="title"/>
          </p:nvPr>
        </p:nvSpPr>
        <p:spPr>
          <a:xfrm>
            <a:off x="838200" y="365125"/>
            <a:ext cx="11059885" cy="1347334"/>
          </a:xfrm>
        </p:spPr>
        <p:txBody>
          <a:bodyPr/>
          <a:lstStyle/>
          <a:p>
            <a:r>
              <a:rPr lang="en-US" dirty="0">
                <a:latin typeface="Arial"/>
                <a:cs typeface="Arial"/>
              </a:rPr>
              <a:t>Cultivating System Leaders and Champions</a:t>
            </a:r>
            <a:endParaRPr lang="en-US" i="1" dirty="0"/>
          </a:p>
        </p:txBody>
      </p:sp>
      <p:sp>
        <p:nvSpPr>
          <p:cNvPr id="3" name="Content Placeholder 2">
            <a:extLst>
              <a:ext uri="{FF2B5EF4-FFF2-40B4-BE49-F238E27FC236}">
                <a16:creationId xmlns:a16="http://schemas.microsoft.com/office/drawing/2014/main" id="{B02CB99D-44CC-B764-D3FF-14D98A6C9D79}"/>
              </a:ext>
            </a:extLst>
          </p:cNvPr>
          <p:cNvSpPr>
            <a:spLocks noGrp="1"/>
          </p:cNvSpPr>
          <p:nvPr>
            <p:ph idx="1"/>
          </p:nvPr>
        </p:nvSpPr>
        <p:spPr>
          <a:xfrm>
            <a:off x="838200" y="1825625"/>
            <a:ext cx="6847114" cy="4131038"/>
          </a:xfrm>
        </p:spPr>
        <p:txBody>
          <a:bodyPr/>
          <a:lstStyle/>
          <a:p>
            <a:pPr>
              <a:lnSpc>
                <a:spcPct val="100000"/>
              </a:lnSpc>
            </a:pPr>
            <a:r>
              <a:rPr lang="en-US" altLang="en-US" sz="2600" dirty="0">
                <a:latin typeface="Arial" panose="020B0604020202020204" pitchFamily="34" charset="0"/>
                <a:cs typeface="Arial" panose="020B0604020202020204" pitchFamily="34" charset="0"/>
              </a:rPr>
              <a:t>The coalition must cultivate </a:t>
            </a:r>
            <a:r>
              <a:rPr lang="en-US" altLang="en-US" sz="2600" b="1" i="1" dirty="0">
                <a:latin typeface="Arial" panose="020B0604020202020204" pitchFamily="34" charset="0"/>
                <a:cs typeface="Arial" panose="020B0604020202020204" pitchFamily="34" charset="0"/>
              </a:rPr>
              <a:t>champions </a:t>
            </a:r>
            <a:r>
              <a:rPr lang="en-US" altLang="en-US" sz="2600" dirty="0">
                <a:latin typeface="Arial" panose="020B0604020202020204" pitchFamily="34" charset="0"/>
                <a:cs typeface="Arial" panose="020B0604020202020204" pitchFamily="34" charset="0"/>
              </a:rPr>
              <a:t>for prevention strategies</a:t>
            </a:r>
            <a:r>
              <a:rPr lang="en-US" altLang="en-US" sz="2600" i="1" dirty="0">
                <a:latin typeface="Arial" panose="020B0604020202020204" pitchFamily="34" charset="0"/>
                <a:cs typeface="Arial" panose="020B0604020202020204" pitchFamily="34" charset="0"/>
              </a:rPr>
              <a:t>, </a:t>
            </a:r>
            <a:r>
              <a:rPr lang="en-US" altLang="en-US" sz="2600" dirty="0">
                <a:latin typeface="Arial" panose="020B0604020202020204" pitchFamily="34" charset="0"/>
                <a:cs typeface="Arial" panose="020B0604020202020204" pitchFamily="34" charset="0"/>
              </a:rPr>
              <a:t>such as </a:t>
            </a:r>
            <a:r>
              <a:rPr lang="en-US" altLang="en-US" sz="2600" b="1" i="1" dirty="0">
                <a:latin typeface="Arial" panose="020B0604020202020204" pitchFamily="34" charset="0"/>
                <a:cs typeface="Arial" panose="020B0604020202020204" pitchFamily="34" charset="0"/>
              </a:rPr>
              <a:t>policy</a:t>
            </a:r>
            <a:r>
              <a:rPr lang="en-US" altLang="en-US" sz="2600" dirty="0">
                <a:latin typeface="Arial" panose="020B0604020202020204" pitchFamily="34" charset="0"/>
                <a:cs typeface="Arial" panose="020B0604020202020204" pitchFamily="34" charset="0"/>
              </a:rPr>
              <a:t> </a:t>
            </a:r>
            <a:r>
              <a:rPr lang="en-US" altLang="en-US" sz="2600" b="1" i="1" dirty="0">
                <a:latin typeface="Arial" panose="020B0604020202020204" pitchFamily="34" charset="0"/>
                <a:cs typeface="Arial" panose="020B0604020202020204" pitchFamily="34" charset="0"/>
              </a:rPr>
              <a:t>change</a:t>
            </a:r>
            <a:r>
              <a:rPr lang="en-US" altLang="en-US" sz="2600" dirty="0">
                <a:latin typeface="Arial" panose="020B0604020202020204" pitchFamily="34" charset="0"/>
                <a:cs typeface="Arial" panose="020B0604020202020204" pitchFamily="34" charset="0"/>
              </a:rPr>
              <a:t> and </a:t>
            </a:r>
            <a:r>
              <a:rPr lang="en-US" altLang="en-US" sz="2600" b="1" i="1" dirty="0">
                <a:latin typeface="Arial" panose="020B0604020202020204" pitchFamily="34" charset="0"/>
                <a:cs typeface="Arial" panose="020B0604020202020204" pitchFamily="34" charset="0"/>
              </a:rPr>
              <a:t>enforcement,</a:t>
            </a:r>
            <a:r>
              <a:rPr lang="en-US" altLang="en-US" sz="2600" dirty="0">
                <a:latin typeface="Arial" panose="020B0604020202020204" pitchFamily="34" charset="0"/>
                <a:cs typeface="Arial" panose="020B0604020202020204" pitchFamily="34" charset="0"/>
              </a:rPr>
              <a:t> which can influence population level changes in substance use behaviors and consequences.</a:t>
            </a:r>
          </a:p>
          <a:p>
            <a:pPr indent="-231775" eaLnBrk="1" hangingPunct="1">
              <a:lnSpc>
                <a:spcPct val="100000"/>
              </a:lnSpc>
              <a:spcAft>
                <a:spcPts val="1400"/>
              </a:spcAft>
            </a:pPr>
            <a:r>
              <a:rPr lang="en-US" altLang="en-US" sz="2600" dirty="0">
                <a:latin typeface="Arial" panose="020B0604020202020204" pitchFamily="34" charset="0"/>
                <a:cs typeface="Arial" panose="020B0604020202020204" pitchFamily="34" charset="0"/>
              </a:rPr>
              <a:t>Build awareness of the importance of prevention in meeting short-term outcomes and its contribution to an overall comprehensive strategy.</a:t>
            </a:r>
          </a:p>
          <a:p>
            <a:endParaRPr lang="en-US" altLang="en-US" sz="2800" dirty="0">
              <a:solidFill>
                <a:srgbClr val="A64E08"/>
              </a:solidFill>
              <a:latin typeface="Garamond" panose="02020404030301010803" pitchFamily="18" charset="0"/>
            </a:endParaRPr>
          </a:p>
          <a:p>
            <a:pPr marL="0" indent="0">
              <a:buNone/>
            </a:pPr>
            <a:endParaRPr lang="en-US" dirty="0"/>
          </a:p>
        </p:txBody>
      </p:sp>
      <p:pic>
        <p:nvPicPr>
          <p:cNvPr id="5" name="Picture 4" descr="Close-up of hands on top of each other&#10;&#10;Description automatically generated">
            <a:extLst>
              <a:ext uri="{FF2B5EF4-FFF2-40B4-BE49-F238E27FC236}">
                <a16:creationId xmlns:a16="http://schemas.microsoft.com/office/drawing/2014/main" id="{FBFAE3B4-DF40-1311-0E95-5081ED578F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7715" y="2106386"/>
            <a:ext cx="3967843" cy="2645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3865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Opportunities for Participation </a:t>
            </a:r>
          </a:p>
        </p:txBody>
      </p:sp>
      <p:sp>
        <p:nvSpPr>
          <p:cNvPr id="7" name="Content Placeholder 6"/>
          <p:cNvSpPr>
            <a:spLocks noGrp="1"/>
          </p:cNvSpPr>
          <p:nvPr>
            <p:ph idx="1"/>
          </p:nvPr>
        </p:nvSpPr>
        <p:spPr/>
        <p:txBody>
          <a:bodyPr>
            <a:noAutofit/>
          </a:bodyPr>
          <a:lstStyle/>
          <a:p>
            <a:pPr marL="0" indent="0">
              <a:buNone/>
            </a:pPr>
            <a:r>
              <a:rPr lang="en-US" sz="2400" b="1" dirty="0"/>
              <a:t>What? </a:t>
            </a:r>
          </a:p>
          <a:p>
            <a:r>
              <a:rPr lang="en-US" sz="2400" dirty="0"/>
              <a:t>Encouraging members and providing opportunities to take on a variety of formal roles or positions within a coalition </a:t>
            </a:r>
          </a:p>
          <a:p>
            <a:r>
              <a:rPr lang="en-US" sz="2400" dirty="0"/>
              <a:t>Roles would utilize members’ expertise and interests</a:t>
            </a:r>
            <a:br>
              <a:rPr lang="en-US" sz="2400" dirty="0"/>
            </a:br>
            <a:endParaRPr lang="en-US" sz="2400" dirty="0"/>
          </a:p>
          <a:p>
            <a:pPr marL="0" indent="0">
              <a:buNone/>
            </a:pPr>
            <a:r>
              <a:rPr lang="en-US" sz="2400" b="1" dirty="0"/>
              <a:t>Why? </a:t>
            </a:r>
          </a:p>
          <a:p>
            <a:r>
              <a:rPr lang="en-US" sz="2400" dirty="0"/>
              <a:t>Retention! Engage your members in meaningful ways! </a:t>
            </a:r>
          </a:p>
          <a:p>
            <a:r>
              <a:rPr lang="en-US" sz="2400" dirty="0"/>
              <a:t>Provides members an important vehicle to utilize their expertise and make an impact on the coalition functioning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7618" y="900327"/>
            <a:ext cx="786316" cy="762000"/>
          </a:xfrm>
          <a:prstGeom prst="rect">
            <a:avLst/>
          </a:prstGeom>
        </p:spPr>
      </p:pic>
    </p:spTree>
    <p:extLst>
      <p:ext uri="{BB962C8B-B14F-4D97-AF65-F5344CB8AC3E}">
        <p14:creationId xmlns:p14="http://schemas.microsoft.com/office/powerpoint/2010/main" val="3364179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6A12-FBAA-3DEC-499E-AA39CC418E59}"/>
              </a:ext>
            </a:extLst>
          </p:cNvPr>
          <p:cNvSpPr>
            <a:spLocks noGrp="1"/>
          </p:cNvSpPr>
          <p:nvPr>
            <p:ph type="title"/>
          </p:nvPr>
        </p:nvSpPr>
        <p:spPr>
          <a:xfrm>
            <a:off x="838200" y="365125"/>
            <a:ext cx="10515600" cy="1582945"/>
          </a:xfrm>
        </p:spPr>
        <p:txBody>
          <a:bodyPr/>
          <a:lstStyle/>
          <a:p>
            <a:r>
              <a:rPr lang="en-US" sz="3600" b="1" dirty="0">
                <a:latin typeface="Arial" panose="020B0604020202020204" pitchFamily="34" charset="0"/>
                <a:cs typeface="Arial" panose="020B0604020202020204" pitchFamily="34" charset="0"/>
              </a:rPr>
              <a:t>Opportunities for Participation: </a:t>
            </a:r>
            <a:r>
              <a:rPr lang="en-US" sz="3600" dirty="0">
                <a:latin typeface="Arial"/>
                <a:cs typeface="Arial"/>
              </a:rPr>
              <a:t>Tips for Empowering Coalition Members to “do the work” Collectively</a:t>
            </a:r>
            <a:endParaRPr lang="en-US" sz="3600" dirty="0"/>
          </a:p>
        </p:txBody>
      </p:sp>
      <p:sp>
        <p:nvSpPr>
          <p:cNvPr id="3" name="Content Placeholder 2">
            <a:extLst>
              <a:ext uri="{FF2B5EF4-FFF2-40B4-BE49-F238E27FC236}">
                <a16:creationId xmlns:a16="http://schemas.microsoft.com/office/drawing/2014/main" id="{B02CB99D-44CC-B764-D3FF-14D98A6C9D79}"/>
              </a:ext>
            </a:extLst>
          </p:cNvPr>
          <p:cNvSpPr>
            <a:spLocks noGrp="1"/>
          </p:cNvSpPr>
          <p:nvPr>
            <p:ph idx="1"/>
          </p:nvPr>
        </p:nvSpPr>
        <p:spPr>
          <a:xfrm>
            <a:off x="838200" y="2048497"/>
            <a:ext cx="10515600" cy="4265975"/>
          </a:xfrm>
        </p:spPr>
        <p:txBody>
          <a:bodyPr/>
          <a:lstStyle/>
          <a:p>
            <a:pPr marL="285750"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Delegate. </a:t>
            </a:r>
          </a:p>
          <a:p>
            <a:pPr marL="285750" marR="428625"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Utilize</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Project</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Tracker</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w/assigned</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people</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and</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due</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dates.</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endParaRPr lang="en-US" spc="-15" dirty="0">
              <a:solidFill>
                <a:srgbClr val="202020"/>
              </a:solidFill>
              <a:latin typeface="Arial" panose="020B0604020202020204" pitchFamily="34" charset="0"/>
              <a:ea typeface="Symbol" panose="05050102010706020507" pitchFamily="18" charset="2"/>
              <a:cs typeface="Arial" panose="020B0604020202020204" pitchFamily="34" charset="0"/>
            </a:endParaRPr>
          </a:p>
          <a:p>
            <a:pPr marL="285750" marR="428625"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Tie</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tasks</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to</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members’</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everyday</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work.</a:t>
            </a:r>
            <a:endParaRPr lang="en-US" dirty="0">
              <a:effectLst/>
              <a:latin typeface="Arial" panose="020B0604020202020204" pitchFamily="34" charset="0"/>
              <a:ea typeface="Symbol" panose="05050102010706020507" pitchFamily="18" charset="2"/>
              <a:cs typeface="Arial" panose="020B0604020202020204" pitchFamily="34" charset="0"/>
            </a:endParaRPr>
          </a:p>
          <a:p>
            <a:pPr marL="285750"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Consolidate</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work</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so</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it</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doesn't</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add</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too</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much</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to</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any</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member’s</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plate.</a:t>
            </a:r>
            <a:endParaRPr lang="en-US" dirty="0">
              <a:effectLst/>
              <a:latin typeface="Arial" panose="020B0604020202020204" pitchFamily="34" charset="0"/>
              <a:ea typeface="Symbol" panose="05050102010706020507" pitchFamily="18" charset="2"/>
              <a:cs typeface="Arial" panose="020B0604020202020204" pitchFamily="34" charset="0"/>
            </a:endParaRPr>
          </a:p>
          <a:p>
            <a:pPr marL="285750"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Don't</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duplicate</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meetings/groups.</a:t>
            </a:r>
          </a:p>
          <a:p>
            <a:pPr marL="285750"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Encourage</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ownership</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and</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support</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their</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efforts.</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endParaRPr lang="en-US" dirty="0">
              <a:effectLst/>
              <a:latin typeface="Arial" panose="020B0604020202020204" pitchFamily="34" charset="0"/>
              <a:ea typeface="Symbol" panose="05050102010706020507" pitchFamily="18" charset="2"/>
              <a:cs typeface="Arial" panose="020B0604020202020204" pitchFamily="34" charset="0"/>
            </a:endParaRPr>
          </a:p>
          <a:p>
            <a:pPr marL="285750"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Be</a:t>
            </a:r>
            <a:r>
              <a:rPr lang="en-US"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truly</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interested</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in</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members’</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opinions,</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knowledge,</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skills,</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and</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interests.</a:t>
            </a:r>
          </a:p>
          <a:p>
            <a:pPr marL="285750"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pc="-10" dirty="0">
                <a:solidFill>
                  <a:srgbClr val="202020"/>
                </a:solidFill>
                <a:latin typeface="Arial" panose="020B0604020202020204" pitchFamily="34" charset="0"/>
                <a:ea typeface="Symbol" panose="05050102010706020507" pitchFamily="18" charset="2"/>
                <a:cs typeface="Arial" panose="020B0604020202020204" pitchFamily="34" charset="0"/>
              </a:rPr>
              <a:t>L</a:t>
            </a:r>
            <a:r>
              <a:rPr lang="en-US" dirty="0">
                <a:solidFill>
                  <a:srgbClr val="202020"/>
                </a:solidFill>
                <a:effectLst/>
                <a:latin typeface="Arial" panose="020B0604020202020204" pitchFamily="34" charset="0"/>
                <a:ea typeface="Garamond" panose="02020404030301010803" pitchFamily="18" charset="0"/>
                <a:cs typeface="Arial" panose="020B0604020202020204" pitchFamily="34" charset="0"/>
              </a:rPr>
              <a:t>eadership</a:t>
            </a:r>
            <a:r>
              <a:rPr lang="en-US" spc="-5" dirty="0">
                <a:solidFill>
                  <a:srgbClr val="202020"/>
                </a:solidFill>
                <a:effectLst/>
                <a:latin typeface="Arial" panose="020B0604020202020204" pitchFamily="34" charset="0"/>
                <a:ea typeface="Garamond" panose="02020404030301010803" pitchFamily="18" charset="0"/>
                <a:cs typeface="Arial" panose="020B0604020202020204" pitchFamily="34" charset="0"/>
              </a:rPr>
              <a:t> </a:t>
            </a:r>
            <a:r>
              <a:rPr lang="en-US" i="1" u="sng" dirty="0">
                <a:solidFill>
                  <a:srgbClr val="202020"/>
                </a:solidFill>
                <a:effectLst/>
                <a:uFill>
                  <a:solidFill>
                    <a:srgbClr val="202020"/>
                  </a:solidFill>
                </a:uFill>
                <a:latin typeface="Arial" panose="020B0604020202020204" pitchFamily="34" charset="0"/>
                <a:ea typeface="Garamond" panose="02020404030301010803" pitchFamily="18" charset="0"/>
                <a:cs typeface="Arial" panose="020B0604020202020204" pitchFamily="34" charset="0"/>
              </a:rPr>
              <a:t>can</a:t>
            </a:r>
            <a:r>
              <a:rPr lang="en-US" spc="-5" dirty="0">
                <a:solidFill>
                  <a:srgbClr val="202020"/>
                </a:solidFill>
                <a:effectLst/>
                <a:latin typeface="Arial" panose="020B0604020202020204" pitchFamily="34" charset="0"/>
                <a:ea typeface="Garamond" panose="02020404030301010803" pitchFamily="18" charset="0"/>
                <a:cs typeface="Arial" panose="020B0604020202020204" pitchFamily="34" charset="0"/>
              </a:rPr>
              <a:t> </a:t>
            </a:r>
            <a:r>
              <a:rPr lang="en-US" dirty="0">
                <a:solidFill>
                  <a:srgbClr val="202020"/>
                </a:solidFill>
                <a:effectLst/>
                <a:latin typeface="Arial" panose="020B0604020202020204" pitchFamily="34" charset="0"/>
                <a:ea typeface="Garamond" panose="02020404030301010803" pitchFamily="18" charset="0"/>
                <a:cs typeface="Arial" panose="020B0604020202020204" pitchFamily="34" charset="0"/>
              </a:rPr>
              <a:t>set</a:t>
            </a:r>
            <a:r>
              <a:rPr lang="en-US" spc="-5" dirty="0">
                <a:solidFill>
                  <a:srgbClr val="202020"/>
                </a:solidFill>
                <a:effectLst/>
                <a:latin typeface="Arial" panose="020B0604020202020204" pitchFamily="34" charset="0"/>
                <a:ea typeface="Garamond" panose="02020404030301010803" pitchFamily="18" charset="0"/>
                <a:cs typeface="Arial" panose="020B0604020202020204" pitchFamily="34" charset="0"/>
              </a:rPr>
              <a:t> </a:t>
            </a:r>
            <a:r>
              <a:rPr lang="en-US" dirty="0">
                <a:solidFill>
                  <a:srgbClr val="202020"/>
                </a:solidFill>
                <a:effectLst/>
                <a:latin typeface="Arial" panose="020B0604020202020204" pitchFamily="34" charset="0"/>
                <a:ea typeface="Garamond" panose="02020404030301010803" pitchFamily="18" charset="0"/>
                <a:cs typeface="Arial" panose="020B0604020202020204" pitchFamily="34" charset="0"/>
              </a:rPr>
              <a:t>limits</a:t>
            </a:r>
            <a:r>
              <a:rPr lang="en-US" spc="-15" dirty="0">
                <a:solidFill>
                  <a:srgbClr val="202020"/>
                </a:solidFill>
                <a:effectLst/>
                <a:latin typeface="Arial" panose="020B0604020202020204" pitchFamily="34" charset="0"/>
                <a:ea typeface="Garamond" panose="02020404030301010803" pitchFamily="18" charset="0"/>
                <a:cs typeface="Arial" panose="020B0604020202020204" pitchFamily="34" charset="0"/>
              </a:rPr>
              <a:t> </a:t>
            </a:r>
            <a:r>
              <a:rPr lang="en-US" dirty="0">
                <a:solidFill>
                  <a:srgbClr val="202020"/>
                </a:solidFill>
                <a:effectLst/>
                <a:latin typeface="Arial" panose="020B0604020202020204" pitchFamily="34" charset="0"/>
                <a:ea typeface="Garamond" panose="02020404030301010803" pitchFamily="18" charset="0"/>
                <a:cs typeface="Arial" panose="020B0604020202020204" pitchFamily="34" charset="0"/>
              </a:rPr>
              <a:t>and</a:t>
            </a:r>
            <a:r>
              <a:rPr lang="en-US" spc="-10" dirty="0">
                <a:solidFill>
                  <a:srgbClr val="202020"/>
                </a:solidFill>
                <a:effectLst/>
                <a:latin typeface="Arial" panose="020B0604020202020204" pitchFamily="34" charset="0"/>
                <a:ea typeface="Garamond" panose="02020404030301010803" pitchFamily="18" charset="0"/>
                <a:cs typeface="Arial" panose="020B0604020202020204" pitchFamily="34" charset="0"/>
              </a:rPr>
              <a:t> </a:t>
            </a:r>
            <a:r>
              <a:rPr lang="en-US" dirty="0">
                <a:solidFill>
                  <a:srgbClr val="202020"/>
                </a:solidFill>
                <a:effectLst/>
                <a:latin typeface="Arial" panose="020B0604020202020204" pitchFamily="34" charset="0"/>
                <a:ea typeface="Garamond" panose="02020404030301010803" pitchFamily="18" charset="0"/>
                <a:cs typeface="Arial" panose="020B0604020202020204" pitchFamily="34" charset="0"/>
              </a:rPr>
              <a:t>let</a:t>
            </a:r>
            <a:r>
              <a:rPr lang="en-US" spc="-5" dirty="0">
                <a:solidFill>
                  <a:srgbClr val="202020"/>
                </a:solidFill>
                <a:effectLst/>
                <a:latin typeface="Arial" panose="020B0604020202020204" pitchFamily="34" charset="0"/>
                <a:ea typeface="Garamond" panose="02020404030301010803" pitchFamily="18" charset="0"/>
                <a:cs typeface="Arial" panose="020B0604020202020204" pitchFamily="34" charset="0"/>
              </a:rPr>
              <a:t> </a:t>
            </a:r>
            <a:r>
              <a:rPr lang="en-US" dirty="0">
                <a:solidFill>
                  <a:srgbClr val="202020"/>
                </a:solidFill>
                <a:effectLst/>
                <a:latin typeface="Arial" panose="020B0604020202020204" pitchFamily="34" charset="0"/>
                <a:ea typeface="Garamond" panose="02020404030301010803" pitchFamily="18" charset="0"/>
                <a:cs typeface="Arial" panose="020B0604020202020204" pitchFamily="34" charset="0"/>
              </a:rPr>
              <a:t>members</a:t>
            </a:r>
            <a:r>
              <a:rPr lang="en-US" spc="-20" dirty="0">
                <a:solidFill>
                  <a:srgbClr val="202020"/>
                </a:solidFill>
                <a:effectLst/>
                <a:latin typeface="Arial" panose="020B0604020202020204" pitchFamily="34" charset="0"/>
                <a:ea typeface="Garamond" panose="02020404030301010803" pitchFamily="18" charset="0"/>
                <a:cs typeface="Arial" panose="020B0604020202020204" pitchFamily="34" charset="0"/>
              </a:rPr>
              <a:t> </a:t>
            </a:r>
            <a:r>
              <a:rPr lang="en-US" dirty="0">
                <a:solidFill>
                  <a:srgbClr val="202020"/>
                </a:solidFill>
                <a:effectLst/>
                <a:latin typeface="Arial" panose="020B0604020202020204" pitchFamily="34" charset="0"/>
                <a:ea typeface="Garamond" panose="02020404030301010803" pitchFamily="18" charset="0"/>
                <a:cs typeface="Arial" panose="020B0604020202020204" pitchFamily="34" charset="0"/>
              </a:rPr>
              <a:t>know </a:t>
            </a:r>
            <a:r>
              <a:rPr lang="en-US" spc="-20" dirty="0">
                <a:solidFill>
                  <a:srgbClr val="202020"/>
                </a:solidFill>
                <a:effectLst/>
                <a:latin typeface="Arial" panose="020B0604020202020204" pitchFamily="34" charset="0"/>
                <a:ea typeface="Garamond" panose="02020404030301010803" pitchFamily="18" charset="0"/>
                <a:cs typeface="Arial" panose="020B0604020202020204" pitchFamily="34" charset="0"/>
              </a:rPr>
              <a:t>them.</a:t>
            </a:r>
            <a:endParaRPr lang="en-US" dirty="0">
              <a:effectLst/>
              <a:latin typeface="Arial" panose="020B0604020202020204" pitchFamily="34" charset="0"/>
              <a:ea typeface="Symbol" panose="05050102010706020507" pitchFamily="18" charset="2"/>
              <a:cs typeface="Arial" panose="020B0604020202020204" pitchFamily="34" charset="0"/>
            </a:endParaRPr>
          </a:p>
        </p:txBody>
      </p:sp>
    </p:spTree>
    <p:extLst>
      <p:ext uri="{BB962C8B-B14F-4D97-AF65-F5344CB8AC3E}">
        <p14:creationId xmlns:p14="http://schemas.microsoft.com/office/powerpoint/2010/main" val="3494866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94C8F-C5C0-4B7B-A597-232EF18DE8C7}"/>
              </a:ext>
            </a:extLst>
          </p:cNvPr>
          <p:cNvSpPr>
            <a:spLocks noGrp="1"/>
          </p:cNvSpPr>
          <p:nvPr>
            <p:ph type="title"/>
          </p:nvPr>
        </p:nvSpPr>
        <p:spPr/>
        <p:txBody>
          <a:bodyPr>
            <a:normAutofit/>
          </a:bodyPr>
          <a:lstStyle/>
          <a:p>
            <a:r>
              <a:rPr lang="en-US" sz="3600" dirty="0"/>
              <a:t>New Skills</a:t>
            </a:r>
          </a:p>
        </p:txBody>
      </p:sp>
      <p:sp>
        <p:nvSpPr>
          <p:cNvPr id="3" name="Content Placeholder 2">
            <a:extLst>
              <a:ext uri="{FF2B5EF4-FFF2-40B4-BE49-F238E27FC236}">
                <a16:creationId xmlns:a16="http://schemas.microsoft.com/office/drawing/2014/main" id="{0B634652-57B9-4784-A64A-B2F4B5913999}"/>
              </a:ext>
            </a:extLst>
          </p:cNvPr>
          <p:cNvSpPr>
            <a:spLocks noGrp="1"/>
          </p:cNvSpPr>
          <p:nvPr>
            <p:ph idx="1"/>
          </p:nvPr>
        </p:nvSpPr>
        <p:spPr/>
        <p:txBody>
          <a:bodyPr>
            <a:normAutofit fontScale="92500"/>
          </a:bodyPr>
          <a:lstStyle/>
          <a:p>
            <a:pPr marL="0" indent="0">
              <a:buNone/>
            </a:pPr>
            <a:r>
              <a:rPr lang="en-US" sz="2600" b="1" dirty="0"/>
              <a:t>What?</a:t>
            </a:r>
          </a:p>
          <a:p>
            <a:r>
              <a:rPr lang="en-US" sz="2600" dirty="0"/>
              <a:t>Having a variety of opportunities for trainings and technical assistance can help build upon and refresh staff and coalition members’ skills </a:t>
            </a:r>
            <a:endParaRPr lang="en-US" sz="2600" b="1" dirty="0"/>
          </a:p>
          <a:p>
            <a:pPr marL="0" indent="0">
              <a:buNone/>
            </a:pPr>
            <a:endParaRPr lang="en-US" sz="2600" b="1" dirty="0"/>
          </a:p>
          <a:p>
            <a:pPr marL="0" indent="0">
              <a:buNone/>
            </a:pPr>
            <a:r>
              <a:rPr lang="en-US" sz="2600" b="1" dirty="0"/>
              <a:t>Why?</a:t>
            </a:r>
          </a:p>
          <a:p>
            <a:r>
              <a:rPr lang="en-US" sz="2600" dirty="0"/>
              <a:t>Increase the effectiveness of the coalition in achieving outcomes</a:t>
            </a:r>
          </a:p>
          <a:p>
            <a:r>
              <a:rPr lang="en-US" sz="2600" dirty="0"/>
              <a:t>Promotes member retention and self-efficacy</a:t>
            </a:r>
          </a:p>
          <a:p>
            <a:r>
              <a:rPr lang="en-US" sz="2600" dirty="0"/>
              <a:t>Greater coalition accountability </a:t>
            </a:r>
          </a:p>
          <a:p>
            <a:r>
              <a:rPr lang="en-US" sz="2600" dirty="0"/>
              <a:t>Solid implementation of prevention strategies</a:t>
            </a:r>
            <a:endParaRPr lang="en-US" sz="2600" b="1" dirty="0"/>
          </a:p>
          <a:p>
            <a:endParaRPr lang="en-US" dirty="0"/>
          </a:p>
        </p:txBody>
      </p:sp>
      <p:pic>
        <p:nvPicPr>
          <p:cNvPr id="4" name="Picture Placeholder 4">
            <a:extLst>
              <a:ext uri="{FF2B5EF4-FFF2-40B4-BE49-F238E27FC236}">
                <a16:creationId xmlns:a16="http://schemas.microsoft.com/office/drawing/2014/main" id="{7FB9A8A1-625D-4E85-93BF-4DBB20860E1F}"/>
              </a:ext>
            </a:extLst>
          </p:cNvPr>
          <p:cNvPicPr>
            <a:picLocks noChangeAspect="1"/>
          </p:cNvPicPr>
          <p:nvPr/>
        </p:nvPicPr>
        <p:blipFill>
          <a:blip r:embed="rId3" cstate="print">
            <a:extLst>
              <a:ext uri="{28A0092B-C50C-407E-A947-70E740481C1C}">
                <a14:useLocalDpi xmlns:a14="http://schemas.microsoft.com/office/drawing/2010/main" val="0"/>
              </a:ext>
            </a:extLst>
          </a:blip>
          <a:srcRect l="1673" r="1673"/>
          <a:stretch>
            <a:fillRect/>
          </a:stretch>
        </p:blipFill>
        <p:spPr>
          <a:xfrm>
            <a:off x="8386483" y="616809"/>
            <a:ext cx="1186790" cy="1249467"/>
          </a:xfrm>
          <a:prstGeom prst="rect">
            <a:avLst/>
          </a:prstGeom>
        </p:spPr>
      </p:pic>
    </p:spTree>
    <p:extLst>
      <p:ext uri="{BB962C8B-B14F-4D97-AF65-F5344CB8AC3E}">
        <p14:creationId xmlns:p14="http://schemas.microsoft.com/office/powerpoint/2010/main" val="2940803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6A12-FBAA-3DEC-499E-AA39CC418E59}"/>
              </a:ext>
            </a:extLst>
          </p:cNvPr>
          <p:cNvSpPr>
            <a:spLocks noGrp="1"/>
          </p:cNvSpPr>
          <p:nvPr>
            <p:ph type="title"/>
          </p:nvPr>
        </p:nvSpPr>
        <p:spPr>
          <a:xfrm>
            <a:off x="838200" y="365125"/>
            <a:ext cx="9154886" cy="1325563"/>
          </a:xfrm>
        </p:spPr>
        <p:txBody>
          <a:bodyPr/>
          <a:lstStyle/>
          <a:p>
            <a:r>
              <a:rPr lang="en-US" sz="3600" dirty="0">
                <a:latin typeface="Arial"/>
                <a:cs typeface="Arial"/>
              </a:rPr>
              <a:t>Tips for Educating and Keeping Members Informed</a:t>
            </a:r>
            <a:endParaRPr lang="en-US" sz="3600" dirty="0"/>
          </a:p>
        </p:txBody>
      </p:sp>
      <p:sp>
        <p:nvSpPr>
          <p:cNvPr id="3" name="Content Placeholder 2">
            <a:extLst>
              <a:ext uri="{FF2B5EF4-FFF2-40B4-BE49-F238E27FC236}">
                <a16:creationId xmlns:a16="http://schemas.microsoft.com/office/drawing/2014/main" id="{B02CB99D-44CC-B764-D3FF-14D98A6C9D79}"/>
              </a:ext>
            </a:extLst>
          </p:cNvPr>
          <p:cNvSpPr>
            <a:spLocks noGrp="1"/>
          </p:cNvSpPr>
          <p:nvPr>
            <p:ph idx="1"/>
          </p:nvPr>
        </p:nvSpPr>
        <p:spPr>
          <a:xfrm>
            <a:off x="838200" y="1721541"/>
            <a:ext cx="10515600" cy="4265975"/>
          </a:xfrm>
        </p:spPr>
        <p:txBody>
          <a:bodyPr/>
          <a:lstStyle/>
          <a:p>
            <a:pPr marL="288925" marR="315595" lvl="1" indent="-285750">
              <a:lnSpc>
                <a:spcPct val="100000"/>
              </a:lnSpc>
              <a:spcBef>
                <a:spcPts val="400"/>
              </a:spcBef>
              <a:spcAft>
                <a:spcPts val="0"/>
              </a:spcAft>
              <a:buFont typeface="Symbol" panose="05050102010706020507" pitchFamily="18" charset="2"/>
              <a:buChar char=""/>
              <a:tabLst>
                <a:tab pos="546100" algn="l"/>
                <a:tab pos="546735" algn="l"/>
              </a:tabLst>
            </a:pP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Schedule</a:t>
            </a:r>
            <a:r>
              <a:rPr lang="en-US" sz="26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routine</a:t>
            </a:r>
            <a:r>
              <a:rPr lang="en-US" sz="26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meetings,</a:t>
            </a:r>
            <a:r>
              <a:rPr lang="en-US" sz="26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with</a:t>
            </a:r>
            <a:r>
              <a:rPr lang="en-US" sz="26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virtual</a:t>
            </a:r>
            <a:r>
              <a:rPr lang="en-US" sz="26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option</a:t>
            </a:r>
            <a:r>
              <a:rPr lang="en-US" sz="26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if</a:t>
            </a:r>
            <a:r>
              <a:rPr lang="en-US" sz="26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appropriate. </a:t>
            </a:r>
            <a:endParaRPr lang="en-US" sz="2600"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Introduce</a:t>
            </a:r>
            <a:r>
              <a:rPr lang="en-US" sz="26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prevention</a:t>
            </a:r>
            <a:r>
              <a:rPr lang="en-US" sz="26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science at</a:t>
            </a:r>
            <a:r>
              <a:rPr lang="en-US" sz="26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every</a:t>
            </a:r>
            <a:r>
              <a:rPr lang="en-US" sz="26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other</a:t>
            </a:r>
            <a:r>
              <a:rPr lang="en-US" sz="26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meeting</a:t>
            </a:r>
            <a:r>
              <a:rPr lang="en-US" sz="26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and/or</a:t>
            </a:r>
            <a:r>
              <a:rPr lang="en-US" sz="26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15</a:t>
            </a:r>
            <a:r>
              <a:rPr lang="en-US" sz="26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minutes</a:t>
            </a:r>
            <a:r>
              <a:rPr lang="en-US" sz="26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of</a:t>
            </a:r>
            <a:r>
              <a:rPr lang="en-US" sz="26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"education"</a:t>
            </a:r>
            <a:r>
              <a:rPr lang="en-US" sz="26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at</a:t>
            </a:r>
            <a:r>
              <a:rPr lang="en-US" sz="2600" spc="-25" dirty="0">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Garamond" panose="02020404030301010803" pitchFamily="18" charset="0"/>
                <a:cs typeface="Arial" panose="020B0604020202020204" pitchFamily="34" charset="0"/>
              </a:rPr>
              <a:t>every </a:t>
            </a:r>
            <a:r>
              <a:rPr lang="en-US" sz="2600" spc="-10" dirty="0">
                <a:solidFill>
                  <a:srgbClr val="202020"/>
                </a:solidFill>
                <a:effectLst/>
                <a:latin typeface="Arial" panose="020B0604020202020204" pitchFamily="34" charset="0"/>
                <a:ea typeface="Garamond" panose="02020404030301010803" pitchFamily="18" charset="0"/>
                <a:cs typeface="Arial" panose="020B0604020202020204" pitchFamily="34" charset="0"/>
              </a:rPr>
              <a:t>meeting.</a:t>
            </a: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2600" dirty="0">
                <a:effectLst/>
                <a:latin typeface="Arial" panose="020B0604020202020204" pitchFamily="34" charset="0"/>
                <a:cs typeface="Arial" panose="020B0604020202020204" pitchFamily="34" charset="0"/>
              </a:rPr>
              <a:t>Communicate regularly and through varied communication channels </a:t>
            </a:r>
          </a:p>
          <a:p>
            <a:pPr marL="288925" marR="12446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Provide</a:t>
            </a:r>
            <a:r>
              <a:rPr lang="en-US" sz="26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regular</a:t>
            </a:r>
            <a:r>
              <a:rPr lang="en-US" sz="26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and</a:t>
            </a:r>
            <a:r>
              <a:rPr lang="en-US" sz="26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varied</a:t>
            </a:r>
            <a:r>
              <a:rPr lang="en-US" sz="2600" spc="-3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communication.</a:t>
            </a:r>
          </a:p>
          <a:p>
            <a:pPr marL="288925" marR="12446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Maintain</a:t>
            </a:r>
            <a:r>
              <a:rPr lang="en-US" sz="26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positive</a:t>
            </a:r>
            <a:r>
              <a:rPr lang="en-US" sz="26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rapport</a:t>
            </a:r>
            <a:r>
              <a:rPr lang="en-US" sz="26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with</a:t>
            </a:r>
            <a:r>
              <a:rPr lang="en-US" sz="26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community</a:t>
            </a:r>
            <a:r>
              <a:rPr lang="en-US" sz="2600"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entities.</a:t>
            </a:r>
            <a:endParaRPr lang="en-US" sz="2600" dirty="0">
              <a:effectLst/>
              <a:latin typeface="Arial" panose="020B0604020202020204" pitchFamily="34" charset="0"/>
              <a:ea typeface="Symbol" panose="05050102010706020507" pitchFamily="18" charset="2"/>
              <a:cs typeface="Arial" panose="020B0604020202020204" pitchFamily="34" charset="0"/>
            </a:endParaRPr>
          </a:p>
          <a:p>
            <a:pPr marL="288925" marR="264795" lvl="1" indent="-285750">
              <a:lnSpc>
                <a:spcPct val="100000"/>
              </a:lnSpc>
              <a:spcBef>
                <a:spcPts val="400"/>
              </a:spcBef>
              <a:spcAft>
                <a:spcPts val="0"/>
              </a:spcAft>
              <a:buFont typeface="Symbol" panose="05050102010706020507" pitchFamily="18" charset="2"/>
              <a:buChar char=""/>
              <a:tabLst>
                <a:tab pos="546100" algn="l"/>
                <a:tab pos="546735" algn="l"/>
              </a:tabLst>
            </a:pPr>
            <a:r>
              <a:rPr lang="en-US" sz="2600" spc="-25" dirty="0">
                <a:solidFill>
                  <a:srgbClr val="202020"/>
                </a:solidFill>
                <a:latin typeface="Arial" panose="020B0604020202020204" pitchFamily="34" charset="0"/>
                <a:ea typeface="Symbol" panose="05050102010706020507" pitchFamily="18" charset="2"/>
                <a:cs typeface="Arial" panose="020B0604020202020204" pitchFamily="34" charset="0"/>
              </a:rPr>
              <a:t>Offer</a:t>
            </a:r>
            <a:r>
              <a:rPr lang="en-US" sz="2600"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600" dirty="0">
                <a:solidFill>
                  <a:srgbClr val="202020"/>
                </a:solidFill>
                <a:effectLst/>
                <a:latin typeface="Arial" panose="020B0604020202020204" pitchFamily="34" charset="0"/>
                <a:ea typeface="Symbol" panose="05050102010706020507" pitchFamily="18" charset="2"/>
                <a:cs typeface="Arial" panose="020B0604020202020204" pitchFamily="34" charset="0"/>
              </a:rPr>
              <a:t>trainings.</a:t>
            </a:r>
            <a:r>
              <a:rPr lang="en-US" sz="26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endParaRPr lang="en-US" sz="2600" dirty="0">
              <a:effectLst/>
              <a:latin typeface="Arial" panose="020B0604020202020204" pitchFamily="34" charset="0"/>
              <a:ea typeface="Symbol" panose="05050102010706020507" pitchFamily="18" charset="2"/>
              <a:cs typeface="Arial" panose="020B0604020202020204" pitchFamily="34" charset="0"/>
            </a:endParaRPr>
          </a:p>
        </p:txBody>
      </p:sp>
    </p:spTree>
    <p:extLst>
      <p:ext uri="{BB962C8B-B14F-4D97-AF65-F5344CB8AC3E}">
        <p14:creationId xmlns:p14="http://schemas.microsoft.com/office/powerpoint/2010/main" val="1232743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573741" y="1080429"/>
            <a:ext cx="10923494" cy="503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0"/>
              </a:spcBef>
              <a:spcAft>
                <a:spcPts val="0"/>
              </a:spcAft>
              <a:buNone/>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presentation was prepared for the Northeast &amp; Caribbean Prevention Technology Transfer Center under a cooperative agreement from the Substance Abuse and Mental Health Services Administration (SAMHSA). All material appearing in this publication, except that taken directly from copyrighted sources, is in the public domain and may be reproduced or copied without permission from SAMHSA or the authors. Citation of the source is appreciated. Do not reproduce or distribute this publication for a fee without specific, written authorization from  Northeast &amp; Caribbean Prevention Technology Transfer Center. For more information on obtaining copies of this publication, call 848-932-8665. </a:t>
            </a:r>
          </a:p>
          <a:p>
            <a:pPr marL="0" marR="0" indent="0">
              <a:lnSpc>
                <a:spcPct val="100000"/>
              </a:lnSpc>
              <a:spcBef>
                <a:spcPts val="0"/>
              </a:spcBef>
              <a:spcAft>
                <a:spcPts val="0"/>
              </a:spcAft>
              <a:buNone/>
            </a:pPr>
            <a:endPar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0"/>
              </a:spcBef>
              <a:spcAft>
                <a:spcPts val="0"/>
              </a:spcAft>
              <a:buNone/>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the time of this publication, Miriam E. Delphin-</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Rittmon</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Ph.D., served as Assistant Secretary for Mental Health and Substance Use in the U.S. Department of Health and Human Services and the Administrator of the Substance Abuse and Mental Health Services Administration. The opinions expressed herein are the view of </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presenters from the Northeast &amp; Caribbean PTTC and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 not reflect the official position of the Department of Health and Human Services (DHHS), SAMHSA. No official support or endorsement of DHHS, SAMHSA, for the opinions described in this document is intended or should be inferred. </a:t>
            </a:r>
          </a:p>
          <a:p>
            <a:pPr marL="0" marR="0" indent="0">
              <a:lnSpc>
                <a:spcPct val="100000"/>
              </a:lnSpc>
              <a:spcBef>
                <a:spcPts val="0"/>
              </a:spcBef>
              <a:spcAft>
                <a:spcPts val="0"/>
              </a:spcAft>
              <a:buNone/>
            </a:pPr>
            <a:endParaRPr 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00000"/>
              </a:lnSpc>
              <a:spcBef>
                <a:spcPts val="0"/>
              </a:spcBef>
              <a:spcAft>
                <a:spcPts val="0"/>
              </a:spcAft>
              <a:buNone/>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work is supported by grant 5H79SP081033-05 from the Department of Health and Human Services, Substance Abuse and Mental Health Services Administration.</a:t>
            </a:r>
          </a:p>
          <a:p>
            <a:pPr marL="0" marR="0" indent="0">
              <a:lnSpc>
                <a:spcPct val="100000"/>
              </a:lnSpc>
              <a:spcBef>
                <a:spcPts val="0"/>
              </a:spcBef>
              <a:spcAft>
                <a:spcPts val="0"/>
              </a:spcAft>
              <a:buNone/>
            </a:pPr>
            <a:endParaRPr 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00000"/>
              </a:lnSpc>
              <a:spcBef>
                <a:spcPts val="0"/>
              </a:spcBef>
              <a:spcAft>
                <a:spcPts val="0"/>
              </a:spcAft>
              <a:buNone/>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Presented in 2024. </a:t>
            </a:r>
          </a:p>
          <a:p>
            <a:pPr marL="0" marR="0" indent="0">
              <a:lnSpc>
                <a:spcPct val="100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endParaRPr lang="en-US" sz="2400" dirty="0">
              <a:latin typeface="Calibri" panose="020F0502020204030204" pitchFamily="34" charset="0"/>
              <a:ea typeface="Times New Roman" panose="02020603050405020304" pitchFamily="18" charset="0"/>
            </a:endParaRPr>
          </a:p>
          <a:p>
            <a:pPr marL="0" marR="0" indent="0" algn="ctr">
              <a:spcBef>
                <a:spcPts val="0"/>
              </a:spcBef>
              <a:spcAft>
                <a:spcPts val="0"/>
              </a:spcAft>
              <a:buNone/>
            </a:pPr>
            <a:endParaRPr lang="en-US" sz="2400" dirty="0">
              <a:latin typeface="Calibri" panose="020F0502020204030204" pitchFamily="34" charset="0"/>
              <a:ea typeface="Times New Roman" panose="02020603050405020304" pitchFamily="18" charset="0"/>
            </a:endParaRPr>
          </a:p>
          <a:p>
            <a:pPr marL="0" marR="0" indent="0" algn="ctr">
              <a:spcBef>
                <a:spcPts val="0"/>
              </a:spcBef>
              <a:spcAft>
                <a:spcPts val="0"/>
              </a:spcAft>
              <a:buNone/>
            </a:pPr>
            <a:endParaRPr lang="en-US" sz="2400" dirty="0">
              <a:latin typeface="Calibri" panose="020F0502020204030204" pitchFamily="34" charset="0"/>
              <a:ea typeface="Times New Roman" panose="02020603050405020304" pitchFamily="18" charset="0"/>
            </a:endParaRPr>
          </a:p>
          <a:p>
            <a:pPr marL="0" indent="0" algn="ctr" eaLnBrk="1" hangingPunct="1">
              <a:buNone/>
            </a:pPr>
            <a:endParaRPr lang="en-US" altLang="en-US" dirty="0"/>
          </a:p>
        </p:txBody>
      </p:sp>
      <p:sp>
        <p:nvSpPr>
          <p:cNvPr id="6" name="Title 1"/>
          <p:cNvSpPr txBox="1">
            <a:spLocks/>
          </p:cNvSpPr>
          <p:nvPr/>
        </p:nvSpPr>
        <p:spPr bwMode="auto">
          <a:xfrm>
            <a:off x="573741" y="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b="1" dirty="0">
                <a:latin typeface="Arial" panose="020B0604020202020204" pitchFamily="34" charset="0"/>
                <a:cs typeface="Arial" panose="020B0604020202020204" pitchFamily="34" charset="0"/>
              </a:rPr>
              <a:t>Technical Information</a:t>
            </a:r>
          </a:p>
        </p:txBody>
      </p:sp>
    </p:spTree>
    <p:extLst>
      <p:ext uri="{BB962C8B-B14F-4D97-AF65-F5344CB8AC3E}">
        <p14:creationId xmlns:p14="http://schemas.microsoft.com/office/powerpoint/2010/main" val="3040705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1" dirty="0">
                <a:solidFill>
                  <a:schemeClr val="accent1">
                    <a:lumMod val="50000"/>
                  </a:schemeClr>
                </a:solidFill>
                <a:latin typeface="Arial" panose="020B0604020202020204" pitchFamily="34" charset="0"/>
                <a:cs typeface="Arial" panose="020B0604020202020204" pitchFamily="34" charset="0"/>
              </a:rPr>
              <a:t>Efficiency</a:t>
            </a:r>
            <a:r>
              <a:rPr lang="en-US" sz="3600" b="1" dirty="0">
                <a:latin typeface="Arial" panose="020B0604020202020204" pitchFamily="34" charset="0"/>
                <a:cs typeface="Arial" panose="020B0604020202020204" pitchFamily="34" charset="0"/>
              </a:rPr>
              <a:t> </a:t>
            </a:r>
          </a:p>
        </p:txBody>
      </p:sp>
      <p:sp>
        <p:nvSpPr>
          <p:cNvPr id="6" name="Content Placeholder 5"/>
          <p:cNvSpPr>
            <a:spLocks noGrp="1"/>
          </p:cNvSpPr>
          <p:nvPr>
            <p:ph idx="1"/>
          </p:nvPr>
        </p:nvSpPr>
        <p:spPr/>
        <p:txBody>
          <a:bodyPr>
            <a:normAutofit/>
          </a:bodyPr>
          <a:lstStyle/>
          <a:p>
            <a:pPr marL="0" indent="0">
              <a:buNone/>
            </a:pPr>
            <a:r>
              <a:rPr lang="en-US" sz="2400" b="1" dirty="0"/>
              <a:t>What? </a:t>
            </a:r>
          </a:p>
          <a:p>
            <a:r>
              <a:rPr lang="en-US" sz="2400" dirty="0"/>
              <a:t>The work ethic and task focus of the coalition </a:t>
            </a:r>
          </a:p>
          <a:p>
            <a:r>
              <a:rPr lang="en-US" sz="2400" dirty="0"/>
              <a:t>The coalition’ s ability to utilize its resources to deliver services in a well-organized and effective manner</a:t>
            </a:r>
            <a:br>
              <a:rPr lang="en-US" sz="2400" dirty="0"/>
            </a:br>
            <a:r>
              <a:rPr lang="en-US" sz="2400" dirty="0"/>
              <a:t> </a:t>
            </a:r>
          </a:p>
          <a:p>
            <a:pPr marL="0" indent="0">
              <a:buNone/>
            </a:pPr>
            <a:r>
              <a:rPr lang="en-US" sz="2400" b="1" dirty="0"/>
              <a:t>Why?</a:t>
            </a:r>
          </a:p>
          <a:p>
            <a:r>
              <a:rPr lang="en-US" sz="2400" dirty="0"/>
              <a:t>Coalitions need to use limited resources in the most impactful way </a:t>
            </a:r>
          </a:p>
          <a:p>
            <a:r>
              <a:rPr lang="en-US" sz="2400" dirty="0"/>
              <a:t>Helps to respond to changing needs or timelines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4331" y="1336172"/>
            <a:ext cx="870177" cy="779919"/>
          </a:xfrm>
          <a:prstGeom prst="rect">
            <a:avLst/>
          </a:prstGeom>
        </p:spPr>
      </p:pic>
    </p:spTree>
    <p:extLst>
      <p:ext uri="{BB962C8B-B14F-4D97-AF65-F5344CB8AC3E}">
        <p14:creationId xmlns:p14="http://schemas.microsoft.com/office/powerpoint/2010/main" val="498251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BFF44BA-DC86-4849-86E6-8E717FDD413E}"/>
              </a:ext>
            </a:extLst>
          </p:cNvPr>
          <p:cNvSpPr>
            <a:spLocks noGrp="1"/>
          </p:cNvSpPr>
          <p:nvPr>
            <p:ph type="title"/>
          </p:nvPr>
        </p:nvSpPr>
        <p:spPr/>
        <p:txBody>
          <a:bodyPr>
            <a:normAutofit/>
          </a:bodyPr>
          <a:lstStyle/>
          <a:p>
            <a:r>
              <a:rPr lang="en-US" sz="3600" dirty="0"/>
              <a:t>Cohesion</a:t>
            </a:r>
          </a:p>
        </p:txBody>
      </p:sp>
      <p:sp>
        <p:nvSpPr>
          <p:cNvPr id="11" name="Content Placeholder 10">
            <a:extLst>
              <a:ext uri="{FF2B5EF4-FFF2-40B4-BE49-F238E27FC236}">
                <a16:creationId xmlns:a16="http://schemas.microsoft.com/office/drawing/2014/main" id="{30A18FC5-82BD-488A-B22D-4FA0BE08032B}"/>
              </a:ext>
            </a:extLst>
          </p:cNvPr>
          <p:cNvSpPr>
            <a:spLocks noGrp="1"/>
          </p:cNvSpPr>
          <p:nvPr>
            <p:ph idx="1"/>
          </p:nvPr>
        </p:nvSpPr>
        <p:spPr/>
        <p:txBody>
          <a:bodyPr>
            <a:normAutofit lnSpcReduction="10000"/>
          </a:bodyPr>
          <a:lstStyle/>
          <a:p>
            <a:pPr marL="0" indent="0">
              <a:buNone/>
            </a:pPr>
            <a:r>
              <a:rPr lang="en-US" sz="2400" b="1" dirty="0"/>
              <a:t>What?</a:t>
            </a:r>
          </a:p>
          <a:p>
            <a:r>
              <a:rPr lang="en-US" sz="2400" dirty="0"/>
              <a:t>Feelings of unity, group spirit, trust, </a:t>
            </a:r>
          </a:p>
          <a:p>
            <a:r>
              <a:rPr lang="en-US" sz="2400" dirty="0"/>
              <a:t>Strong interpersonal relationships, effective collaboration strategies, and increased commitment</a:t>
            </a:r>
          </a:p>
          <a:p>
            <a:r>
              <a:rPr lang="en-US" sz="2400" dirty="0"/>
              <a:t>Can be seen at both the member-level and the organizational-level.</a:t>
            </a:r>
          </a:p>
          <a:p>
            <a:pPr marL="0" indent="0">
              <a:buNone/>
            </a:pPr>
            <a:endParaRPr lang="en-US" sz="2400" dirty="0"/>
          </a:p>
          <a:p>
            <a:pPr marL="0" indent="0">
              <a:buNone/>
            </a:pPr>
            <a:r>
              <a:rPr lang="en-US" sz="2400" b="1" dirty="0"/>
              <a:t>Why? </a:t>
            </a:r>
          </a:p>
          <a:p>
            <a:r>
              <a:rPr lang="en-US" sz="2400" dirty="0"/>
              <a:t>Member satisfaction, commitment, and retention; implementation effectiveness, long-term project viability</a:t>
            </a:r>
          </a:p>
          <a:p>
            <a:r>
              <a:rPr lang="en-US" sz="2400" dirty="0"/>
              <a:t>Positive work environment, trust, effective conflict resolution</a:t>
            </a:r>
          </a:p>
          <a:p>
            <a:endParaRPr lang="en-US" dirty="0"/>
          </a:p>
          <a:p>
            <a:endParaRPr lang="en-US" sz="2100" b="1" dirty="0"/>
          </a:p>
          <a:p>
            <a:endParaRPr lang="en-US" dirty="0"/>
          </a:p>
        </p:txBody>
      </p:sp>
      <p:pic>
        <p:nvPicPr>
          <p:cNvPr id="12" name="Picture 11">
            <a:extLst>
              <a:ext uri="{FF2B5EF4-FFF2-40B4-BE49-F238E27FC236}">
                <a16:creationId xmlns:a16="http://schemas.microsoft.com/office/drawing/2014/main" id="{AEC9C237-9E7B-4570-BDB8-B7F67978A5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142" y="1309616"/>
            <a:ext cx="858794" cy="734408"/>
          </a:xfrm>
          <a:prstGeom prst="rect">
            <a:avLst/>
          </a:prstGeom>
        </p:spPr>
      </p:pic>
    </p:spTree>
    <p:extLst>
      <p:ext uri="{BB962C8B-B14F-4D97-AF65-F5344CB8AC3E}">
        <p14:creationId xmlns:p14="http://schemas.microsoft.com/office/powerpoint/2010/main" val="2651452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600" b="1" dirty="0">
                <a:latin typeface="Arial" panose="020B0604020202020204" pitchFamily="34" charset="0"/>
                <a:cs typeface="Arial" panose="020B0604020202020204" pitchFamily="34" charset="0"/>
              </a:rPr>
              <a:t>Cohesion</a:t>
            </a:r>
            <a:endParaRPr lang="en-US" b="1"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pPr marL="0" indent="0">
              <a:buNone/>
            </a:pPr>
            <a:r>
              <a:rPr lang="en-US" sz="2800" b="1" dirty="0"/>
              <a:t>How</a:t>
            </a:r>
          </a:p>
          <a:p>
            <a:r>
              <a:rPr lang="en-US" sz="2800" dirty="0"/>
              <a:t>Facilitate in a way that is inclusive</a:t>
            </a:r>
          </a:p>
          <a:p>
            <a:r>
              <a:rPr lang="en-US" sz="2800" dirty="0"/>
              <a:t>Reminders about the ‘why’/big</a:t>
            </a:r>
          </a:p>
          <a:p>
            <a:r>
              <a:rPr lang="en-US" sz="2800" dirty="0"/>
              <a:t>Take time for fun</a:t>
            </a:r>
          </a:p>
          <a:p>
            <a:r>
              <a:rPr lang="en-US" sz="2800" dirty="0"/>
              <a:t>Remind folks of all the great things we’re already doing </a:t>
            </a:r>
          </a:p>
          <a:p>
            <a:r>
              <a:rPr lang="en-US" sz="2800" dirty="0"/>
              <a:t>Relationship building/1-on-1’s with your members </a:t>
            </a:r>
          </a:p>
          <a:p>
            <a:r>
              <a:rPr lang="en-US" sz="2800" dirty="0"/>
              <a:t>Annual retreat to take stock </a:t>
            </a:r>
          </a:p>
          <a:p>
            <a:pPr>
              <a:buFont typeface="Wingdings" panose="05000000000000000000" pitchFamily="2" charset="2"/>
              <a:buChar char="ü"/>
            </a:pPr>
            <a:endParaRPr lang="en-US" sz="2800" dirty="0"/>
          </a:p>
          <a:p>
            <a:pPr>
              <a:buFont typeface="Wingdings" panose="05000000000000000000" pitchFamily="2" charset="2"/>
              <a:buChar char="ü"/>
            </a:pPr>
            <a:endParaRPr lang="en-US" sz="3200" dirty="0"/>
          </a:p>
          <a:p>
            <a:pPr>
              <a:buFont typeface="Wingdings" panose="05000000000000000000" pitchFamily="2" charset="2"/>
              <a:buChar char="ü"/>
            </a:pPr>
            <a:endParaRPr lang="en-US" sz="3200" dirty="0"/>
          </a:p>
          <a:p>
            <a:pPr>
              <a:buFont typeface="Wingdings" panose="05000000000000000000" pitchFamily="2" charset="2"/>
              <a:buChar char="ü"/>
            </a:pPr>
            <a:endParaRPr lang="en-US" sz="3200" dirty="0"/>
          </a:p>
          <a:p>
            <a:pPr marL="0" indent="0">
              <a:buNone/>
            </a:pPr>
            <a:endParaRPr lang="en-US"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5448" y="1264023"/>
            <a:ext cx="2830975" cy="2451386"/>
          </a:xfrm>
          <a:prstGeom prst="rect">
            <a:avLst/>
          </a:prstGeom>
        </p:spPr>
      </p:pic>
    </p:spTree>
    <p:extLst>
      <p:ext uri="{BB962C8B-B14F-4D97-AF65-F5344CB8AC3E}">
        <p14:creationId xmlns:p14="http://schemas.microsoft.com/office/powerpoint/2010/main" val="3172180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6A12-FBAA-3DEC-499E-AA39CC418E59}"/>
              </a:ext>
            </a:extLst>
          </p:cNvPr>
          <p:cNvSpPr>
            <a:spLocks noGrp="1"/>
          </p:cNvSpPr>
          <p:nvPr>
            <p:ph type="title"/>
          </p:nvPr>
        </p:nvSpPr>
        <p:spPr/>
        <p:txBody>
          <a:bodyPr/>
          <a:lstStyle/>
          <a:p>
            <a:r>
              <a:rPr lang="en-US" sz="3600" b="1" dirty="0">
                <a:latin typeface="Arial" panose="020B0604020202020204" pitchFamily="34" charset="0"/>
                <a:cs typeface="Arial" panose="020B0604020202020204" pitchFamily="34" charset="0"/>
              </a:rPr>
              <a:t>Cohesion: </a:t>
            </a:r>
            <a:r>
              <a:rPr lang="en-US" sz="3600" dirty="0">
                <a:latin typeface="Arial" panose="020B0604020202020204" pitchFamily="34" charset="0"/>
                <a:cs typeface="Arial" panose="020B0604020202020204" pitchFamily="34" charset="0"/>
              </a:rPr>
              <a:t>Tips for Keeping Members Engaged</a:t>
            </a:r>
          </a:p>
        </p:txBody>
      </p:sp>
      <p:sp>
        <p:nvSpPr>
          <p:cNvPr id="3" name="Content Placeholder 2">
            <a:extLst>
              <a:ext uri="{FF2B5EF4-FFF2-40B4-BE49-F238E27FC236}">
                <a16:creationId xmlns:a16="http://schemas.microsoft.com/office/drawing/2014/main" id="{B02CB99D-44CC-B764-D3FF-14D98A6C9D79}"/>
              </a:ext>
            </a:extLst>
          </p:cNvPr>
          <p:cNvSpPr>
            <a:spLocks noGrp="1"/>
          </p:cNvSpPr>
          <p:nvPr>
            <p:ph idx="1"/>
          </p:nvPr>
        </p:nvSpPr>
        <p:spPr>
          <a:xfrm>
            <a:off x="838200" y="1443262"/>
            <a:ext cx="10907484" cy="4265975"/>
          </a:xfrm>
        </p:spPr>
        <p:txBody>
          <a:bodyPr/>
          <a:lstStyle/>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Highlight</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members</a:t>
            </a:r>
            <a:r>
              <a:rPr lang="en-US"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in</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the</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newsletter.</a:t>
            </a:r>
            <a:endParaRPr lang="en-US"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Engage</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members</a:t>
            </a:r>
            <a:r>
              <a:rPr lang="en-US"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according</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to</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their</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passion.</a:t>
            </a:r>
            <a:endParaRPr lang="en-US"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latin typeface="Arial" panose="020B0604020202020204" pitchFamily="34" charset="0"/>
                <a:ea typeface="Symbol" panose="05050102010706020507" pitchFamily="18" charset="2"/>
                <a:cs typeface="Arial" panose="020B0604020202020204" pitchFamily="34" charset="0"/>
              </a:rPr>
              <a:t>Convene s</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ubcommittees</a:t>
            </a:r>
            <a:r>
              <a:rPr lang="en-US"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regularly,</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big</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group less</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often.</a:t>
            </a: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Include</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lived</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experience</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and</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youth</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involvement</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among</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the</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coalition</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membership.</a:t>
            </a:r>
            <a:endParaRPr lang="en-US"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Go</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to</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their</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turf</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for</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coalition</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nights</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and</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their</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events</a:t>
            </a:r>
            <a:r>
              <a:rPr lang="en-US" dirty="0">
                <a:solidFill>
                  <a:srgbClr val="202020"/>
                </a:solidFill>
                <a:latin typeface="Arial" panose="020B0604020202020204" pitchFamily="34" charset="0"/>
                <a:ea typeface="Symbol" panose="05050102010706020507" pitchFamily="18" charset="2"/>
                <a:cs typeface="Arial" panose="020B0604020202020204" pitchFamily="34" charset="0"/>
              </a:rPr>
              <a:t>.</a:t>
            </a:r>
            <a:endParaRPr lang="en-US"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Maintain</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focus</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on</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forward</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momentum.</a:t>
            </a:r>
            <a:endParaRPr lang="en-US" dirty="0">
              <a:solidFill>
                <a:srgbClr val="202020"/>
              </a:solidFill>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Provide</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food</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when</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appropriate.</a:t>
            </a: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Give</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every</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member</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an</a:t>
            </a:r>
            <a:r>
              <a:rPr lang="en-US"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opportunity</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to</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contribute</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collaboratively.</a:t>
            </a:r>
            <a:r>
              <a:rPr lang="en-US"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Keep</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talking</a:t>
            </a:r>
            <a:r>
              <a:rPr lang="en-US"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about</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dirty="0">
                <a:solidFill>
                  <a:srgbClr val="202020"/>
                </a:solidFill>
                <a:effectLst/>
                <a:latin typeface="Arial" panose="020B0604020202020204" pitchFamily="34" charset="0"/>
                <a:ea typeface="Symbol" panose="05050102010706020507" pitchFamily="18" charset="2"/>
                <a:cs typeface="Arial" panose="020B0604020202020204" pitchFamily="34" charset="0"/>
              </a:rPr>
              <a:t>the</a:t>
            </a:r>
            <a:r>
              <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 mission.</a:t>
            </a:r>
            <a:endParaRPr lang="en-US" dirty="0">
              <a:effectLst/>
              <a:latin typeface="Arial" panose="020B0604020202020204" pitchFamily="34" charset="0"/>
              <a:ea typeface="Symbol" panose="05050102010706020507" pitchFamily="18" charset="2"/>
              <a:cs typeface="Arial" panose="020B0604020202020204" pitchFamily="34" charset="0"/>
            </a:endParaRPr>
          </a:p>
          <a:p>
            <a:pPr marL="742950" marR="0" lvl="1" indent="-285750">
              <a:lnSpc>
                <a:spcPts val="1515"/>
              </a:lnSpc>
              <a:spcBef>
                <a:spcPts val="0"/>
              </a:spcBef>
              <a:spcAft>
                <a:spcPts val="0"/>
              </a:spcAft>
              <a:buFont typeface="Symbol" panose="05050102010706020507" pitchFamily="18" charset="2"/>
              <a:buChar char=""/>
              <a:tabLst>
                <a:tab pos="546100" algn="l"/>
                <a:tab pos="546735" algn="l"/>
              </a:tabLst>
            </a:pPr>
            <a:endParaRPr lang="en-US" sz="1800" dirty="0">
              <a:effectLst/>
              <a:latin typeface="Garamond" panose="02020404030301010803" pitchFamily="18" charset="0"/>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1760893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chemeClr val="accent1">
                    <a:lumMod val="50000"/>
                  </a:schemeClr>
                </a:solidFill>
                <a:latin typeface="Arial" panose="020B0604020202020204" pitchFamily="34" charset="0"/>
                <a:cs typeface="Arial" panose="020B0604020202020204" pitchFamily="34" charset="0"/>
              </a:rPr>
              <a:t>Goal-Directedness</a:t>
            </a:r>
          </a:p>
        </p:txBody>
      </p:sp>
      <p:sp>
        <p:nvSpPr>
          <p:cNvPr id="3" name="Content Placeholder 2"/>
          <p:cNvSpPr>
            <a:spLocks noGrp="1"/>
          </p:cNvSpPr>
          <p:nvPr>
            <p:ph idx="1"/>
          </p:nvPr>
        </p:nvSpPr>
        <p:spPr>
          <a:xfrm>
            <a:off x="838200" y="1588413"/>
            <a:ext cx="10515600" cy="4091397"/>
          </a:xfrm>
        </p:spPr>
        <p:txBody>
          <a:bodyPr>
            <a:noAutofit/>
          </a:bodyPr>
          <a:lstStyle/>
          <a:p>
            <a:pPr marL="0" indent="0">
              <a:buNone/>
            </a:pPr>
            <a:r>
              <a:rPr lang="en-US" sz="2600" b="1" dirty="0"/>
              <a:t>What?</a:t>
            </a:r>
          </a:p>
          <a:p>
            <a:r>
              <a:rPr lang="en-US" sz="2600" dirty="0"/>
              <a:t>Coalitions are formed to achieve a common goal or shared vison </a:t>
            </a:r>
          </a:p>
          <a:p>
            <a:r>
              <a:rPr lang="en-US" sz="2600" dirty="0"/>
              <a:t>Realistic and action-oriented goals to direct coalition efforts</a:t>
            </a:r>
          </a:p>
          <a:p>
            <a:pPr marL="0" indent="0">
              <a:buNone/>
            </a:pPr>
            <a:endParaRPr lang="en-US" sz="2600" dirty="0"/>
          </a:p>
          <a:p>
            <a:pPr marL="0" indent="0">
              <a:buNone/>
            </a:pPr>
            <a:r>
              <a:rPr lang="en-US" sz="2600" b="1" dirty="0"/>
              <a:t>Why? </a:t>
            </a:r>
          </a:p>
          <a:p>
            <a:r>
              <a:rPr lang="en-US" sz="2600" dirty="0"/>
              <a:t>Helps to keep a coalition from getting side-tracked and helps to stay focused on central goals</a:t>
            </a:r>
          </a:p>
          <a:p>
            <a:r>
              <a:rPr lang="en-US" sz="2600" dirty="0"/>
              <a:t>Helps coalitions deliver high-quality program implementation to meet the intended need</a:t>
            </a:r>
          </a:p>
          <a:p>
            <a:endParaRPr lang="en-US" sz="2400" dirty="0"/>
          </a:p>
        </p:txBody>
      </p:sp>
      <p:pic>
        <p:nvPicPr>
          <p:cNvPr id="7" name="Picture 6"/>
          <p:cNvPicPr>
            <a:picLocks noChangeAspect="1"/>
          </p:cNvPicPr>
          <p:nvPr/>
        </p:nvPicPr>
        <p:blipFill>
          <a:blip r:embed="rId3"/>
          <a:stretch>
            <a:fillRect/>
          </a:stretch>
        </p:blipFill>
        <p:spPr>
          <a:xfrm>
            <a:off x="9448800" y="900327"/>
            <a:ext cx="731106" cy="688086"/>
          </a:xfrm>
          <a:prstGeom prst="rect">
            <a:avLst/>
          </a:prstGeom>
        </p:spPr>
      </p:pic>
    </p:spTree>
    <p:extLst>
      <p:ext uri="{BB962C8B-B14F-4D97-AF65-F5344CB8AC3E}">
        <p14:creationId xmlns:p14="http://schemas.microsoft.com/office/powerpoint/2010/main" val="4290108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975D64-8C61-81B1-E4D4-61303EE268B0}"/>
              </a:ext>
            </a:extLst>
          </p:cNvPr>
          <p:cNvSpPr>
            <a:spLocks noGrp="1"/>
          </p:cNvSpPr>
          <p:nvPr>
            <p:ph type="title"/>
          </p:nvPr>
        </p:nvSpPr>
        <p:spPr/>
        <p:txBody>
          <a:bodyPr/>
          <a:lstStyle/>
          <a:p>
            <a:r>
              <a:rPr lang="en-US" dirty="0"/>
              <a:t>Prevention Coalitions: Data Driven Processes</a:t>
            </a:r>
          </a:p>
        </p:txBody>
      </p:sp>
      <p:sp>
        <p:nvSpPr>
          <p:cNvPr id="5" name="Subtitle 4">
            <a:extLst>
              <a:ext uri="{FF2B5EF4-FFF2-40B4-BE49-F238E27FC236}">
                <a16:creationId xmlns:a16="http://schemas.microsoft.com/office/drawing/2014/main" id="{CFD2801A-D3B4-87B7-65A4-1B294EE121D6}"/>
              </a:ext>
            </a:extLst>
          </p:cNvPr>
          <p:cNvSpPr>
            <a:spLocks noGrp="1"/>
          </p:cNvSpPr>
          <p:nvPr>
            <p:ph idx="1"/>
          </p:nvPr>
        </p:nvSpPr>
        <p:spPr/>
        <p:txBody>
          <a:bodyPr>
            <a:normAutofit/>
          </a:bodyPr>
          <a:lstStyle/>
          <a:p>
            <a:r>
              <a:rPr lang="en-US" dirty="0"/>
              <a:t>Needs Assessment </a:t>
            </a:r>
          </a:p>
          <a:p>
            <a:r>
              <a:rPr lang="en-US" dirty="0"/>
              <a:t>Assessment of Community Resources and Gaps</a:t>
            </a:r>
          </a:p>
          <a:p>
            <a:r>
              <a:rPr lang="en-US" dirty="0"/>
              <a:t>Determine focus populations for increased health equity </a:t>
            </a:r>
          </a:p>
          <a:p>
            <a:r>
              <a:rPr lang="en-US" dirty="0"/>
              <a:t>Direction for prevention strategies that are best fit for the community’s needs </a:t>
            </a:r>
          </a:p>
        </p:txBody>
      </p:sp>
    </p:spTree>
    <p:extLst>
      <p:ext uri="{BB962C8B-B14F-4D97-AF65-F5344CB8AC3E}">
        <p14:creationId xmlns:p14="http://schemas.microsoft.com/office/powerpoint/2010/main" val="168802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59A275-CC49-1593-4FD2-B29DA45554E3}"/>
              </a:ext>
            </a:extLst>
          </p:cNvPr>
          <p:cNvSpPr>
            <a:spLocks noGrp="1"/>
          </p:cNvSpPr>
          <p:nvPr>
            <p:ph type="title"/>
          </p:nvPr>
        </p:nvSpPr>
        <p:spPr/>
        <p:txBody>
          <a:bodyPr>
            <a:normAutofit/>
          </a:bodyPr>
          <a:lstStyle/>
          <a:p>
            <a:r>
              <a:rPr lang="en-US" sz="4000" dirty="0"/>
              <a:t>Geographic Information Systems and Strategic Prevention</a:t>
            </a:r>
          </a:p>
        </p:txBody>
      </p:sp>
      <p:sp>
        <p:nvSpPr>
          <p:cNvPr id="5" name="Content Placeholder 4">
            <a:extLst>
              <a:ext uri="{FF2B5EF4-FFF2-40B4-BE49-F238E27FC236}">
                <a16:creationId xmlns:a16="http://schemas.microsoft.com/office/drawing/2014/main" id="{EDAF9AA7-F7EF-E153-143E-6DD528214F0B}"/>
              </a:ext>
            </a:extLst>
          </p:cNvPr>
          <p:cNvSpPr>
            <a:spLocks noGrp="1"/>
          </p:cNvSpPr>
          <p:nvPr>
            <p:ph idx="1"/>
          </p:nvPr>
        </p:nvSpPr>
        <p:spPr>
          <a:xfrm>
            <a:off x="615778" y="2100060"/>
            <a:ext cx="5480222" cy="2756145"/>
          </a:xfrm>
        </p:spPr>
        <p:txBody>
          <a:bodyPr>
            <a:normAutofit/>
          </a:bodyPr>
          <a:lstStyle/>
          <a:p>
            <a:r>
              <a:rPr lang="en-US" sz="2400" dirty="0"/>
              <a:t>Geographic Information Systems (GIS) are a helpful tool to support community coalitions as they plan, visualize, and track their work.</a:t>
            </a:r>
          </a:p>
          <a:p>
            <a:r>
              <a:rPr lang="en-US" sz="2400" dirty="0"/>
              <a:t>The key feature of GIS is the ability to layer data in a way that reveal spatial patterns.</a:t>
            </a:r>
          </a:p>
        </p:txBody>
      </p:sp>
      <p:pic>
        <p:nvPicPr>
          <p:cNvPr id="2" name="Picture 1">
            <a:extLst>
              <a:ext uri="{FF2B5EF4-FFF2-40B4-BE49-F238E27FC236}">
                <a16:creationId xmlns:a16="http://schemas.microsoft.com/office/drawing/2014/main" id="{FE4395D1-9E11-8250-E19E-628D3E15CA9D}"/>
              </a:ext>
            </a:extLst>
          </p:cNvPr>
          <p:cNvPicPr>
            <a:picLocks noChangeAspect="1"/>
          </p:cNvPicPr>
          <p:nvPr/>
        </p:nvPicPr>
        <p:blipFill>
          <a:blip r:embed="rId2"/>
          <a:stretch>
            <a:fillRect/>
          </a:stretch>
        </p:blipFill>
        <p:spPr>
          <a:xfrm>
            <a:off x="6240161" y="2138999"/>
            <a:ext cx="5721937" cy="2580002"/>
          </a:xfrm>
          <a:prstGeom prst="rect">
            <a:avLst/>
          </a:prstGeom>
        </p:spPr>
      </p:pic>
    </p:spTree>
    <p:extLst>
      <p:ext uri="{BB962C8B-B14F-4D97-AF65-F5344CB8AC3E}">
        <p14:creationId xmlns:p14="http://schemas.microsoft.com/office/powerpoint/2010/main" val="4294754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59A275-CC49-1593-4FD2-B29DA45554E3}"/>
              </a:ext>
            </a:extLst>
          </p:cNvPr>
          <p:cNvSpPr>
            <a:spLocks noGrp="1"/>
          </p:cNvSpPr>
          <p:nvPr>
            <p:ph type="title"/>
          </p:nvPr>
        </p:nvSpPr>
        <p:spPr/>
        <p:txBody>
          <a:bodyPr>
            <a:normAutofit/>
          </a:bodyPr>
          <a:lstStyle/>
          <a:p>
            <a:r>
              <a:rPr lang="en-US" sz="4000" dirty="0"/>
              <a:t>Geographic Information Systems and Strategic Prevention</a:t>
            </a:r>
          </a:p>
        </p:txBody>
      </p:sp>
      <p:sp>
        <p:nvSpPr>
          <p:cNvPr id="5" name="Content Placeholder 4">
            <a:extLst>
              <a:ext uri="{FF2B5EF4-FFF2-40B4-BE49-F238E27FC236}">
                <a16:creationId xmlns:a16="http://schemas.microsoft.com/office/drawing/2014/main" id="{EDAF9AA7-F7EF-E153-143E-6DD528214F0B}"/>
              </a:ext>
            </a:extLst>
          </p:cNvPr>
          <p:cNvSpPr>
            <a:spLocks noGrp="1"/>
          </p:cNvSpPr>
          <p:nvPr>
            <p:ph idx="1"/>
          </p:nvPr>
        </p:nvSpPr>
        <p:spPr>
          <a:xfrm>
            <a:off x="615778" y="2100060"/>
            <a:ext cx="10738022" cy="2756145"/>
          </a:xfrm>
        </p:spPr>
        <p:txBody>
          <a:bodyPr>
            <a:normAutofit/>
          </a:bodyPr>
          <a:lstStyle/>
          <a:p>
            <a:r>
              <a:rPr lang="en-US" dirty="0"/>
              <a:t>The products of a GIS (map, geospatial web applications, animations, etc.) support community coalitions in their:</a:t>
            </a:r>
          </a:p>
          <a:p>
            <a:pPr lvl="1"/>
            <a:r>
              <a:rPr lang="en-US" dirty="0"/>
              <a:t>Strategic identification of community need</a:t>
            </a:r>
          </a:p>
          <a:p>
            <a:pPr lvl="1"/>
            <a:r>
              <a:rPr lang="en-US" dirty="0"/>
              <a:t>Evaluation of community impact</a:t>
            </a:r>
          </a:p>
          <a:p>
            <a:pPr lvl="1"/>
            <a:r>
              <a:rPr lang="en-US" dirty="0"/>
              <a:t>Community-friendly dissemination efforts </a:t>
            </a:r>
          </a:p>
          <a:p>
            <a:pPr lvl="1"/>
            <a:r>
              <a:rPr lang="en-US" dirty="0"/>
              <a:t>Celebration of success  </a:t>
            </a:r>
          </a:p>
          <a:p>
            <a:endParaRPr lang="en-US" sz="2400" dirty="0"/>
          </a:p>
        </p:txBody>
      </p:sp>
    </p:spTree>
    <p:extLst>
      <p:ext uri="{BB962C8B-B14F-4D97-AF65-F5344CB8AC3E}">
        <p14:creationId xmlns:p14="http://schemas.microsoft.com/office/powerpoint/2010/main" val="1564161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59A275-CC49-1593-4FD2-B29DA45554E3}"/>
              </a:ext>
            </a:extLst>
          </p:cNvPr>
          <p:cNvSpPr>
            <a:spLocks noGrp="1"/>
          </p:cNvSpPr>
          <p:nvPr>
            <p:ph type="title"/>
          </p:nvPr>
        </p:nvSpPr>
        <p:spPr/>
        <p:txBody>
          <a:bodyPr/>
          <a:lstStyle/>
          <a:p>
            <a:r>
              <a:rPr lang="en-US" dirty="0"/>
              <a:t>Visualizing Community Data with GIS</a:t>
            </a:r>
          </a:p>
        </p:txBody>
      </p:sp>
      <p:sp>
        <p:nvSpPr>
          <p:cNvPr id="5" name="Content Placeholder 4">
            <a:extLst>
              <a:ext uri="{FF2B5EF4-FFF2-40B4-BE49-F238E27FC236}">
                <a16:creationId xmlns:a16="http://schemas.microsoft.com/office/drawing/2014/main" id="{EDAF9AA7-F7EF-E153-143E-6DD528214F0B}"/>
              </a:ext>
            </a:extLst>
          </p:cNvPr>
          <p:cNvSpPr>
            <a:spLocks noGrp="1"/>
          </p:cNvSpPr>
          <p:nvPr>
            <p:ph idx="1"/>
          </p:nvPr>
        </p:nvSpPr>
        <p:spPr/>
        <p:txBody>
          <a:bodyPr>
            <a:normAutofit lnSpcReduction="10000"/>
          </a:bodyPr>
          <a:lstStyle/>
          <a:p>
            <a:r>
              <a:rPr lang="en-US" dirty="0"/>
              <a:t>The following examples provide applied demonstrations of GIS approaches in the context of coalition work.</a:t>
            </a:r>
          </a:p>
          <a:p>
            <a:r>
              <a:rPr lang="en-US" dirty="0"/>
              <a:t>The demonstrations were designed to show the range of possibilities when using GIS in different data environments</a:t>
            </a:r>
          </a:p>
          <a:p>
            <a:pPr lvl="1"/>
            <a:r>
              <a:rPr lang="en-US" dirty="0"/>
              <a:t>Nicotine initiation prevention among school age children</a:t>
            </a:r>
          </a:p>
          <a:p>
            <a:pPr lvl="2"/>
            <a:r>
              <a:rPr lang="en-US" dirty="0"/>
              <a:t>Data rich environment: Census demographics, tobacco licensing, school locations, photographs</a:t>
            </a:r>
          </a:p>
          <a:p>
            <a:pPr lvl="2"/>
            <a:r>
              <a:rPr lang="en-US" dirty="0"/>
              <a:t>Patterned after a NJ PFS coalition’s use of GIS to support municipal policy change  </a:t>
            </a:r>
          </a:p>
          <a:p>
            <a:pPr lvl="1"/>
            <a:r>
              <a:rPr lang="en-US" dirty="0"/>
              <a:t>Youth-focused qualitative GIS approach on the cannabis industry and environmental impact</a:t>
            </a:r>
          </a:p>
          <a:p>
            <a:pPr lvl="2"/>
            <a:r>
              <a:rPr lang="en-US" dirty="0"/>
              <a:t>Low-data environment: photographs and street map </a:t>
            </a:r>
          </a:p>
        </p:txBody>
      </p:sp>
    </p:spTree>
    <p:extLst>
      <p:ext uri="{BB962C8B-B14F-4D97-AF65-F5344CB8AC3E}">
        <p14:creationId xmlns:p14="http://schemas.microsoft.com/office/powerpoint/2010/main" val="3073844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125507" y="1255059"/>
            <a:ext cx="11438964" cy="5602941"/>
          </a:xfrm>
          <a:prstGeom prst="rect">
            <a:avLst/>
          </a:prstGeom>
        </p:spPr>
      </p:pic>
      <p:sp>
        <p:nvSpPr>
          <p:cNvPr id="2" name="Title 1"/>
          <p:cNvSpPr>
            <a:spLocks noGrp="1"/>
          </p:cNvSpPr>
          <p:nvPr>
            <p:ph type="title"/>
          </p:nvPr>
        </p:nvSpPr>
        <p:spPr/>
        <p:txBody>
          <a:bodyPr>
            <a:noAutofit/>
          </a:bodyPr>
          <a:lstStyle/>
          <a:p>
            <a:r>
              <a:rPr lang="en-US" sz="2800" dirty="0"/>
              <a:t>The Conceptual Model of Effective Coalitions</a:t>
            </a:r>
          </a:p>
        </p:txBody>
      </p:sp>
      <p:sp>
        <p:nvSpPr>
          <p:cNvPr id="3" name="TextBox 2"/>
          <p:cNvSpPr txBox="1"/>
          <p:nvPr/>
        </p:nvSpPr>
        <p:spPr>
          <a:xfrm>
            <a:off x="6096000" y="1539241"/>
            <a:ext cx="2286000" cy="461665"/>
          </a:xfrm>
          <a:prstGeom prst="rect">
            <a:avLst/>
          </a:prstGeom>
          <a:noFill/>
        </p:spPr>
        <p:txBody>
          <a:bodyPr wrap="square" rtlCol="0">
            <a:spAutoFit/>
          </a:bodyPr>
          <a:lstStyle/>
          <a:p>
            <a:r>
              <a:rPr lang="en-US" sz="2400" dirty="0">
                <a:solidFill>
                  <a:schemeClr val="bg1">
                    <a:lumMod val="50000"/>
                  </a:schemeClr>
                </a:solidFill>
              </a:rPr>
              <a:t>System Supports </a:t>
            </a:r>
          </a:p>
        </p:txBody>
      </p:sp>
    </p:spTree>
    <p:extLst>
      <p:ext uri="{BB962C8B-B14F-4D97-AF65-F5344CB8AC3E}">
        <p14:creationId xmlns:p14="http://schemas.microsoft.com/office/powerpoint/2010/main" val="8569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9F963-E142-967E-F81C-25E3F7A33A82}"/>
              </a:ext>
            </a:extLst>
          </p:cNvPr>
          <p:cNvSpPr>
            <a:spLocks noGrp="1"/>
          </p:cNvSpPr>
          <p:nvPr>
            <p:ph type="title"/>
          </p:nvPr>
        </p:nvSpPr>
        <p:spPr/>
        <p:txBody>
          <a:bodyPr/>
          <a:lstStyle/>
          <a:p>
            <a:r>
              <a:rPr lang="en-US" dirty="0"/>
              <a:t>Agenda </a:t>
            </a:r>
          </a:p>
        </p:txBody>
      </p:sp>
      <p:sp>
        <p:nvSpPr>
          <p:cNvPr id="5" name="Content Placeholder 4">
            <a:extLst>
              <a:ext uri="{FF2B5EF4-FFF2-40B4-BE49-F238E27FC236}">
                <a16:creationId xmlns:a16="http://schemas.microsoft.com/office/drawing/2014/main" id="{D6B6B478-7D41-3BE9-2868-D73DA5922558}"/>
              </a:ext>
            </a:extLst>
          </p:cNvPr>
          <p:cNvSpPr>
            <a:spLocks noGrp="1"/>
          </p:cNvSpPr>
          <p:nvPr>
            <p:ph idx="1"/>
          </p:nvPr>
        </p:nvSpPr>
        <p:spPr/>
        <p:txBody>
          <a:bodyPr/>
          <a:lstStyle/>
          <a:p>
            <a:r>
              <a:rPr lang="en-US" dirty="0"/>
              <a:t>Effective Prevention Coalitions </a:t>
            </a:r>
          </a:p>
          <a:p>
            <a:pPr lvl="1"/>
            <a:r>
              <a:rPr lang="en-US" dirty="0"/>
              <a:t>Identify key coalition processes and functions</a:t>
            </a:r>
          </a:p>
          <a:p>
            <a:r>
              <a:rPr lang="en-US" dirty="0"/>
              <a:t>The Power of Data in Coalition Efforts </a:t>
            </a:r>
          </a:p>
          <a:p>
            <a:pPr lvl="1"/>
            <a:r>
              <a:rPr lang="en-US" dirty="0"/>
              <a:t>Using GIS and Photovoice </a:t>
            </a:r>
          </a:p>
        </p:txBody>
      </p:sp>
      <p:pic>
        <p:nvPicPr>
          <p:cNvPr id="3" name="Picture 2">
            <a:extLst>
              <a:ext uri="{FF2B5EF4-FFF2-40B4-BE49-F238E27FC236}">
                <a16:creationId xmlns:a16="http://schemas.microsoft.com/office/drawing/2014/main" id="{BE0DD3C5-1496-BE60-7D6A-C601A1B28FCC}"/>
              </a:ext>
            </a:extLst>
          </p:cNvPr>
          <p:cNvPicPr>
            <a:picLocks noChangeAspect="1"/>
          </p:cNvPicPr>
          <p:nvPr/>
        </p:nvPicPr>
        <p:blipFill>
          <a:blip r:embed="rId2"/>
          <a:stretch>
            <a:fillRect/>
          </a:stretch>
        </p:blipFill>
        <p:spPr>
          <a:xfrm>
            <a:off x="8741757" y="1247835"/>
            <a:ext cx="2347285" cy="1657402"/>
          </a:xfrm>
          <a:prstGeom prst="rect">
            <a:avLst/>
          </a:prstGeom>
        </p:spPr>
      </p:pic>
      <p:pic>
        <p:nvPicPr>
          <p:cNvPr id="6" name="Picture 5" descr="A large tree with many branches&#10;&#10;Description automatically generated">
            <a:extLst>
              <a:ext uri="{FF2B5EF4-FFF2-40B4-BE49-F238E27FC236}">
                <a16:creationId xmlns:a16="http://schemas.microsoft.com/office/drawing/2014/main" id="{671765F9-6629-0DE0-7891-C3CE35335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773091" y="3574897"/>
            <a:ext cx="2284615" cy="1713115"/>
          </a:xfrm>
          <a:prstGeom prst="rect">
            <a:avLst/>
          </a:prstGeom>
        </p:spPr>
      </p:pic>
    </p:spTree>
    <p:extLst>
      <p:ext uri="{BB962C8B-B14F-4D97-AF65-F5344CB8AC3E}">
        <p14:creationId xmlns:p14="http://schemas.microsoft.com/office/powerpoint/2010/main" val="693977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5D7F-0AE6-F9EE-B8F1-84D176F2B5B5}"/>
              </a:ext>
            </a:extLst>
          </p:cNvPr>
          <p:cNvSpPr>
            <a:spLocks noGrp="1"/>
          </p:cNvSpPr>
          <p:nvPr>
            <p:ph type="title"/>
          </p:nvPr>
        </p:nvSpPr>
        <p:spPr/>
        <p:txBody>
          <a:bodyPr/>
          <a:lstStyle/>
          <a:p>
            <a:r>
              <a:rPr lang="en-US" dirty="0"/>
              <a:t>Effective Coalitions Resources </a:t>
            </a:r>
          </a:p>
        </p:txBody>
      </p:sp>
      <p:pic>
        <p:nvPicPr>
          <p:cNvPr id="6" name="Content Placeholder 5">
            <a:extLst>
              <a:ext uri="{FF2B5EF4-FFF2-40B4-BE49-F238E27FC236}">
                <a16:creationId xmlns:a16="http://schemas.microsoft.com/office/drawing/2014/main" id="{66BF7BB7-5D23-C0EF-028C-EAB6D73338E8}"/>
              </a:ext>
            </a:extLst>
          </p:cNvPr>
          <p:cNvPicPr>
            <a:picLocks noGrp="1" noChangeAspect="1"/>
          </p:cNvPicPr>
          <p:nvPr>
            <p:ph idx="1"/>
          </p:nvPr>
        </p:nvPicPr>
        <p:blipFill>
          <a:blip r:embed="rId2"/>
          <a:stretch>
            <a:fillRect/>
          </a:stretch>
        </p:blipFill>
        <p:spPr>
          <a:xfrm>
            <a:off x="5311588" y="1726132"/>
            <a:ext cx="6365148" cy="4042382"/>
          </a:xfrm>
        </p:spPr>
      </p:pic>
      <p:sp>
        <p:nvSpPr>
          <p:cNvPr id="7" name="TextBox 6">
            <a:extLst>
              <a:ext uri="{FF2B5EF4-FFF2-40B4-BE49-F238E27FC236}">
                <a16:creationId xmlns:a16="http://schemas.microsoft.com/office/drawing/2014/main" id="{236B513F-BB9C-0F67-28AA-E5CE03A7604E}"/>
              </a:ext>
            </a:extLst>
          </p:cNvPr>
          <p:cNvSpPr txBox="1"/>
          <p:nvPr/>
        </p:nvSpPr>
        <p:spPr>
          <a:xfrm>
            <a:off x="5311587" y="5698739"/>
            <a:ext cx="6719047" cy="400110"/>
          </a:xfrm>
          <a:prstGeom prst="rect">
            <a:avLst/>
          </a:prstGeom>
          <a:noFill/>
        </p:spPr>
        <p:txBody>
          <a:bodyPr wrap="square" rtlCol="0">
            <a:spAutoFit/>
          </a:bodyPr>
          <a:lstStyle/>
          <a:p>
            <a:r>
              <a:rPr lang="en-US" dirty="0">
                <a:hlinkClick r:id="rId3"/>
              </a:rPr>
              <a:t>https://pttcnetwork.org/</a:t>
            </a:r>
            <a:r>
              <a:rPr lang="en-US" sz="2000" dirty="0">
                <a:hlinkClick r:id="rId3"/>
              </a:rPr>
              <a:t>the-six-elements-of-effective-coalitions</a:t>
            </a:r>
            <a:r>
              <a:rPr lang="en-US" dirty="0">
                <a:hlinkClick r:id="rId3"/>
              </a:rPr>
              <a:t>/</a:t>
            </a:r>
            <a:r>
              <a:rPr lang="en-US" dirty="0"/>
              <a:t> </a:t>
            </a:r>
          </a:p>
        </p:txBody>
      </p:sp>
      <p:sp>
        <p:nvSpPr>
          <p:cNvPr id="8" name="TextBox 7">
            <a:extLst>
              <a:ext uri="{FF2B5EF4-FFF2-40B4-BE49-F238E27FC236}">
                <a16:creationId xmlns:a16="http://schemas.microsoft.com/office/drawing/2014/main" id="{ED3068A7-1241-F9EE-FA5F-BFA320141850}"/>
              </a:ext>
            </a:extLst>
          </p:cNvPr>
          <p:cNvSpPr txBox="1"/>
          <p:nvPr/>
        </p:nvSpPr>
        <p:spPr>
          <a:xfrm>
            <a:off x="838199" y="1959214"/>
            <a:ext cx="4307541"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t>PTTC Network 3 C’s Workgroup Webpage</a:t>
            </a:r>
          </a:p>
          <a:p>
            <a:endParaRPr lang="en-US" sz="2800" dirty="0"/>
          </a:p>
          <a:p>
            <a:pPr marL="457200" indent="-457200">
              <a:buFont typeface="Arial" panose="020B0604020202020204" pitchFamily="34" charset="0"/>
              <a:buChar char="•"/>
            </a:pPr>
            <a:r>
              <a:rPr lang="en-US" sz="2800" dirty="0"/>
              <a:t>Self-paced, virtual course to learn basic GIS</a:t>
            </a:r>
          </a:p>
          <a:p>
            <a:pPr marL="457200" indent="-457200">
              <a:buFont typeface="Arial" panose="020B0604020202020204" pitchFamily="34" charset="0"/>
              <a:buChar char="•"/>
            </a:pPr>
            <a:endParaRPr lang="en-US" sz="2800" dirty="0"/>
          </a:p>
        </p:txBody>
      </p:sp>
      <p:pic>
        <p:nvPicPr>
          <p:cNvPr id="9" name="Picture 8">
            <a:extLst>
              <a:ext uri="{FF2B5EF4-FFF2-40B4-BE49-F238E27FC236}">
                <a16:creationId xmlns:a16="http://schemas.microsoft.com/office/drawing/2014/main" id="{BBD45FA1-8841-4A74-CA0D-10159AB149E2}"/>
              </a:ext>
            </a:extLst>
          </p:cNvPr>
          <p:cNvPicPr>
            <a:picLocks noChangeAspect="1"/>
          </p:cNvPicPr>
          <p:nvPr/>
        </p:nvPicPr>
        <p:blipFill>
          <a:blip r:embed="rId4"/>
          <a:stretch>
            <a:fillRect/>
          </a:stretch>
        </p:blipFill>
        <p:spPr>
          <a:xfrm>
            <a:off x="9835704" y="3178788"/>
            <a:ext cx="2194930" cy="2189616"/>
          </a:xfrm>
          <a:prstGeom prst="rect">
            <a:avLst/>
          </a:prstGeom>
        </p:spPr>
      </p:pic>
    </p:spTree>
    <p:extLst>
      <p:ext uri="{BB962C8B-B14F-4D97-AF65-F5344CB8AC3E}">
        <p14:creationId xmlns:p14="http://schemas.microsoft.com/office/powerpoint/2010/main" val="3784191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3B21-92BF-692E-CF1A-F2C086A38510}"/>
              </a:ext>
            </a:extLst>
          </p:cNvPr>
          <p:cNvSpPr>
            <a:spLocks noGrp="1"/>
          </p:cNvSpPr>
          <p:nvPr>
            <p:ph type="title"/>
          </p:nvPr>
        </p:nvSpPr>
        <p:spPr/>
        <p:txBody>
          <a:bodyPr/>
          <a:lstStyle/>
          <a:p>
            <a:r>
              <a:rPr lang="en-US" dirty="0"/>
              <a:t>Effective Coalitions Resources </a:t>
            </a:r>
          </a:p>
        </p:txBody>
      </p:sp>
      <p:pic>
        <p:nvPicPr>
          <p:cNvPr id="7" name="Picture 6">
            <a:extLst>
              <a:ext uri="{FF2B5EF4-FFF2-40B4-BE49-F238E27FC236}">
                <a16:creationId xmlns:a16="http://schemas.microsoft.com/office/drawing/2014/main" id="{11ECE68E-A508-8E42-1703-1F23E9F993BB}"/>
              </a:ext>
            </a:extLst>
          </p:cNvPr>
          <p:cNvPicPr>
            <a:picLocks noChangeAspect="1"/>
          </p:cNvPicPr>
          <p:nvPr/>
        </p:nvPicPr>
        <p:blipFill>
          <a:blip r:embed="rId2"/>
          <a:stretch>
            <a:fillRect/>
          </a:stretch>
        </p:blipFill>
        <p:spPr>
          <a:xfrm>
            <a:off x="6797168" y="1726132"/>
            <a:ext cx="4556632" cy="3570288"/>
          </a:xfrm>
          <a:prstGeom prst="rect">
            <a:avLst/>
          </a:prstGeom>
        </p:spPr>
      </p:pic>
      <p:sp>
        <p:nvSpPr>
          <p:cNvPr id="8" name="TextBox 7">
            <a:extLst>
              <a:ext uri="{FF2B5EF4-FFF2-40B4-BE49-F238E27FC236}">
                <a16:creationId xmlns:a16="http://schemas.microsoft.com/office/drawing/2014/main" id="{58F5E82E-0B21-FE97-F299-C2101F713E62}"/>
              </a:ext>
            </a:extLst>
          </p:cNvPr>
          <p:cNvSpPr txBox="1"/>
          <p:nvPr/>
        </p:nvSpPr>
        <p:spPr>
          <a:xfrm>
            <a:off x="838200" y="1726132"/>
            <a:ext cx="5257800"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t>Sustainability Toolkit being translated into Spanish with cultural adaptations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September Virtual Training on Coalition Member Retention </a:t>
            </a:r>
          </a:p>
        </p:txBody>
      </p:sp>
    </p:spTree>
    <p:extLst>
      <p:ext uri="{BB962C8B-B14F-4D97-AF65-F5344CB8AC3E}">
        <p14:creationId xmlns:p14="http://schemas.microsoft.com/office/powerpoint/2010/main" val="2334129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US" sz="5400"/>
              <a:t>Reflections </a:t>
            </a:r>
          </a:p>
        </p:txBody>
      </p:sp>
      <p:pic>
        <p:nvPicPr>
          <p:cNvPr id="19" name="Picture 4" descr="Light bulb on yellow background with sketched light beams and cord">
            <a:extLst>
              <a:ext uri="{FF2B5EF4-FFF2-40B4-BE49-F238E27FC236}">
                <a16:creationId xmlns:a16="http://schemas.microsoft.com/office/drawing/2014/main" id="{67E8B494-E5C2-0C56-B815-B6A453609C4A}"/>
              </a:ext>
            </a:extLst>
          </p:cNvPr>
          <p:cNvPicPr>
            <a:picLocks noChangeAspect="1"/>
          </p:cNvPicPr>
          <p:nvPr/>
        </p:nvPicPr>
        <p:blipFill rotWithShape="1">
          <a:blip r:embed="rId2"/>
          <a:srcRect l="51246" r="6988"/>
          <a:stretch/>
        </p:blipFill>
        <p:spPr>
          <a:xfrm>
            <a:off x="0" y="10"/>
            <a:ext cx="4087906"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9576" y="2706623"/>
            <a:ext cx="6869296" cy="3963117"/>
          </a:xfrm>
        </p:spPr>
        <p:txBody>
          <a:bodyPr>
            <a:normAutofit fontScale="92500" lnSpcReduction="20000"/>
          </a:bodyPr>
          <a:lstStyle/>
          <a:p>
            <a:r>
              <a:rPr lang="en-US" sz="3000" dirty="0"/>
              <a:t>Which element stands out most in terms of your coalition success? </a:t>
            </a:r>
          </a:p>
          <a:p>
            <a:endParaRPr lang="en-US" sz="3000" dirty="0"/>
          </a:p>
          <a:p>
            <a:r>
              <a:rPr lang="en-US" sz="3000" dirty="0"/>
              <a:t>Which do you want to work on next?</a:t>
            </a:r>
          </a:p>
          <a:p>
            <a:pPr lvl="1"/>
            <a:r>
              <a:rPr lang="en-US" sz="3000" dirty="0"/>
              <a:t>Diverse Partners</a:t>
            </a:r>
          </a:p>
          <a:p>
            <a:pPr lvl="1"/>
            <a:r>
              <a:rPr lang="en-US" sz="3000" dirty="0"/>
              <a:t>Opportunities to Participate</a:t>
            </a:r>
          </a:p>
          <a:p>
            <a:pPr lvl="1"/>
            <a:r>
              <a:rPr lang="en-US" sz="3000" dirty="0"/>
              <a:t>New Skills (Data Skills!)</a:t>
            </a:r>
          </a:p>
          <a:p>
            <a:pPr lvl="1"/>
            <a:r>
              <a:rPr lang="en-US" sz="3000" dirty="0"/>
              <a:t>Goal Directedness</a:t>
            </a:r>
          </a:p>
          <a:p>
            <a:pPr lvl="1"/>
            <a:r>
              <a:rPr lang="en-US" sz="3000" dirty="0"/>
              <a:t>Efficiency</a:t>
            </a:r>
          </a:p>
          <a:p>
            <a:pPr lvl="1"/>
            <a:r>
              <a:rPr lang="en-US" sz="3000" dirty="0"/>
              <a:t>Cohesion</a:t>
            </a:r>
            <a:endParaRPr lang="en-US" sz="2000" dirty="0"/>
          </a:p>
        </p:txBody>
      </p:sp>
    </p:spTree>
    <p:extLst>
      <p:ext uri="{BB962C8B-B14F-4D97-AF65-F5344CB8AC3E}">
        <p14:creationId xmlns:p14="http://schemas.microsoft.com/office/powerpoint/2010/main" val="3007390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33977"/>
          <a:stretch/>
        </p:blipFill>
        <p:spPr>
          <a:xfrm flipH="1">
            <a:off x="81523" y="1247379"/>
            <a:ext cx="5258725" cy="4480325"/>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0000" b="100000" l="1016" r="90000">
                        <a14:foregroundMark x1="53125" y1="64861" x2="48828" y2="88333"/>
                        <a14:foregroundMark x1="43047" y1="98056" x2="56250" y2="98611"/>
                        <a14:foregroundMark x1="45703" y1="67917" x2="54766" y2="64028"/>
                        <a14:foregroundMark x1="53828" y1="73750" x2="49531" y2="59306"/>
                        <a14:foregroundMark x1="79531" y1="96667" x2="78203" y2="60556"/>
                        <a14:foregroundMark x1="69922" y1="74306" x2="84141" y2="63194"/>
                        <a14:foregroundMark x1="72109" y1="97778" x2="86953" y2="98056"/>
                      </a14:backgroundRemoval>
                    </a14:imgEffect>
                    <a14:imgEffect>
                      <a14:saturation sat="66000"/>
                    </a14:imgEffect>
                  </a14:imgLayer>
                </a14:imgProps>
              </a:ext>
            </a:extLst>
          </a:blip>
          <a:stretch>
            <a:fillRect/>
          </a:stretch>
        </p:blipFill>
        <p:spPr>
          <a:xfrm>
            <a:off x="4361113" y="995361"/>
            <a:ext cx="8397522" cy="4723606"/>
          </a:xfrm>
          <a:prstGeom prst="rect">
            <a:avLst/>
          </a:prstGeom>
        </p:spPr>
      </p:pic>
      <p:sp>
        <p:nvSpPr>
          <p:cNvPr id="47106" name="Title 1">
            <a:extLst>
              <a:ext uri="{FF2B5EF4-FFF2-40B4-BE49-F238E27FC236}">
                <a16:creationId xmlns:a16="http://schemas.microsoft.com/office/drawing/2014/main" id="{CAE893B6-8F07-419F-B9E7-BC192D2EE21C}"/>
              </a:ext>
            </a:extLst>
          </p:cNvPr>
          <p:cNvSpPr>
            <a:spLocks noGrp="1"/>
          </p:cNvSpPr>
          <p:nvPr>
            <p:ph type="title"/>
          </p:nvPr>
        </p:nvSpPr>
        <p:spPr/>
        <p:txBody>
          <a:bodyPr/>
          <a:lstStyle/>
          <a:p>
            <a:r>
              <a:rPr lang="en-US" altLang="en-US" b="1">
                <a:latin typeface="Arial" panose="020B0604020202020204" pitchFamily="34" charset="0"/>
                <a:cs typeface="Arial" panose="020B0604020202020204" pitchFamily="34" charset="0"/>
              </a:rPr>
              <a:t>Questions?</a:t>
            </a:r>
          </a:p>
        </p:txBody>
      </p:sp>
      <p:grpSp>
        <p:nvGrpSpPr>
          <p:cNvPr id="47110" name="Group 15">
            <a:extLst>
              <a:ext uri="{FF2B5EF4-FFF2-40B4-BE49-F238E27FC236}">
                <a16:creationId xmlns:a16="http://schemas.microsoft.com/office/drawing/2014/main" id="{09E3F577-2810-4765-BF9B-C39B15F6D3B6}"/>
              </a:ext>
            </a:extLst>
          </p:cNvPr>
          <p:cNvGrpSpPr>
            <a:grpSpLocks/>
          </p:cNvGrpSpPr>
          <p:nvPr/>
        </p:nvGrpSpPr>
        <p:grpSpPr bwMode="auto">
          <a:xfrm>
            <a:off x="6786767" y="1308497"/>
            <a:ext cx="3322638" cy="2838450"/>
            <a:chOff x="7853134" y="1630751"/>
            <a:chExt cx="2867741" cy="2168777"/>
          </a:xfrm>
        </p:grpSpPr>
        <p:pic>
          <p:nvPicPr>
            <p:cNvPr id="47115" name="Picture 11">
              <a:extLst>
                <a:ext uri="{FF2B5EF4-FFF2-40B4-BE49-F238E27FC236}">
                  <a16:creationId xmlns:a16="http://schemas.microsoft.com/office/drawing/2014/main" id="{24209DB7-A084-42BA-B4EA-E71C98A167A6}"/>
                </a:ext>
              </a:extLst>
            </p:cNvPr>
            <p:cNvPicPr>
              <a:picLocks noChangeAspect="1"/>
            </p:cNvPicPr>
            <p:nvPr/>
          </p:nvPicPr>
          <p:blipFill>
            <a:blip r:embed="rId6">
              <a:extLst>
                <a:ext uri="{28A0092B-C50C-407E-A947-70E740481C1C}">
                  <a14:useLocalDpi xmlns:a14="http://schemas.microsoft.com/office/drawing/2010/main" val="0"/>
                </a:ext>
              </a:extLst>
            </a:blip>
            <a:srcRect l="51762" t="41978" r="-7507"/>
            <a:stretch>
              <a:fillRect/>
            </a:stretch>
          </p:blipFill>
          <p:spPr bwMode="auto">
            <a:xfrm>
              <a:off x="7853134" y="1766078"/>
              <a:ext cx="2867741" cy="20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DD328402-E2AD-4A19-8D5E-AA8D5563A4D4}"/>
                </a:ext>
              </a:extLst>
            </p:cNvPr>
            <p:cNvSpPr/>
            <p:nvPr/>
          </p:nvSpPr>
          <p:spPr>
            <a:xfrm>
              <a:off x="9933034" y="1630751"/>
              <a:ext cx="689190" cy="517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7112" name="Group 14">
            <a:extLst>
              <a:ext uri="{FF2B5EF4-FFF2-40B4-BE49-F238E27FC236}">
                <a16:creationId xmlns:a16="http://schemas.microsoft.com/office/drawing/2014/main" id="{25BBED35-DCBC-4555-BF96-B1B21D65103F}"/>
              </a:ext>
            </a:extLst>
          </p:cNvPr>
          <p:cNvGrpSpPr>
            <a:grpSpLocks/>
          </p:cNvGrpSpPr>
          <p:nvPr/>
        </p:nvGrpSpPr>
        <p:grpSpPr bwMode="auto">
          <a:xfrm>
            <a:off x="2189236" y="1708548"/>
            <a:ext cx="3067050" cy="2038350"/>
            <a:chOff x="2974997" y="1508573"/>
            <a:chExt cx="3066387" cy="2038641"/>
          </a:xfrm>
        </p:grpSpPr>
        <p:pic>
          <p:nvPicPr>
            <p:cNvPr id="47113" name="Picture 10">
              <a:extLst>
                <a:ext uri="{FF2B5EF4-FFF2-40B4-BE49-F238E27FC236}">
                  <a16:creationId xmlns:a16="http://schemas.microsoft.com/office/drawing/2014/main" id="{4CEB015E-DF41-4DE5-85F9-80200F8968C5}"/>
                </a:ext>
              </a:extLst>
            </p:cNvPr>
            <p:cNvPicPr>
              <a:picLocks noChangeAspect="1"/>
            </p:cNvPicPr>
            <p:nvPr/>
          </p:nvPicPr>
          <p:blipFill>
            <a:blip r:embed="rId6">
              <a:extLst>
                <a:ext uri="{28A0092B-C50C-407E-A947-70E740481C1C}">
                  <a14:useLocalDpi xmlns:a14="http://schemas.microsoft.com/office/drawing/2010/main" val="0"/>
                </a:ext>
              </a:extLst>
            </a:blip>
            <a:srcRect l="53877" t="-2557" r="-2969" b="52252"/>
            <a:stretch>
              <a:fillRect/>
            </a:stretch>
          </p:blipFill>
          <p:spPr bwMode="auto">
            <a:xfrm flipH="1">
              <a:off x="2974997" y="1508573"/>
              <a:ext cx="3066387" cy="203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0316CD94-5E2C-4BB1-A5F1-DF75DA640B8C}"/>
                </a:ext>
              </a:extLst>
            </p:cNvPr>
            <p:cNvSpPr/>
            <p:nvPr/>
          </p:nvSpPr>
          <p:spPr>
            <a:xfrm>
              <a:off x="3974906" y="3364626"/>
              <a:ext cx="1463359" cy="182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885951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ctrTitle"/>
          </p:nvPr>
        </p:nvSpPr>
        <p:spPr/>
        <p:txBody>
          <a:bodyPr/>
          <a:lstStyle/>
          <a:p>
            <a:pPr eaLnBrk="1" hangingPunct="1"/>
            <a:r>
              <a:rPr lang="en-US" altLang="en-US" sz="4000" b="1" dirty="0">
                <a:latin typeface="Helvetica " charset="0"/>
                <a:ea typeface="ＭＳ Ｐゴシック" charset="-128"/>
              </a:rPr>
              <a:t>Evaluation</a:t>
            </a:r>
            <a:endParaRPr lang="en-US" altLang="en-US" sz="4000" b="1" dirty="0">
              <a:ea typeface="ＭＳ Ｐゴシック" charset="-128"/>
            </a:endParaRPr>
          </a:p>
        </p:txBody>
      </p:sp>
      <p:sp>
        <p:nvSpPr>
          <p:cNvPr id="69636" name="Rectangle 4"/>
          <p:cNvSpPr>
            <a:spLocks noChangeArrowheads="1"/>
          </p:cNvSpPr>
          <p:nvPr/>
        </p:nvSpPr>
        <p:spPr bwMode="auto">
          <a:xfrm>
            <a:off x="4608531" y="2122342"/>
            <a:ext cx="604212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800">
                <a:solidFill>
                  <a:schemeClr val="tx1"/>
                </a:solidFill>
                <a:latin typeface="Arial" charset="0"/>
                <a:ea typeface="Arial" charset="0"/>
                <a:cs typeface="Arial" charset="0"/>
              </a:defRPr>
            </a:lvl1pPr>
            <a:lvl2pPr marL="742950" indent="-285750">
              <a:spcBef>
                <a:spcPct val="20000"/>
              </a:spcBef>
              <a:buFont typeface="Arial" charset="0"/>
              <a:buChar char="–"/>
              <a:defRPr>
                <a:solidFill>
                  <a:schemeClr val="tx1"/>
                </a:solidFill>
                <a:latin typeface="Arial" charset="0"/>
                <a:ea typeface="Arial" charset="0"/>
                <a:cs typeface="Arial" charset="0"/>
              </a:defRPr>
            </a:lvl2pPr>
            <a:lvl3pPr marL="1143000" indent="-228600">
              <a:spcBef>
                <a:spcPct val="20000"/>
              </a:spcBef>
              <a:buFont typeface="Arial" charset="0"/>
              <a:buChar char="•"/>
              <a:defRPr sz="1600">
                <a:solidFill>
                  <a:schemeClr val="tx1"/>
                </a:solidFill>
                <a:latin typeface="Arial" charset="0"/>
                <a:ea typeface="Arial" charset="0"/>
                <a:cs typeface="Arial" charset="0"/>
              </a:defRPr>
            </a:lvl3pPr>
            <a:lvl4pPr marL="1600200" indent="-228600">
              <a:spcBef>
                <a:spcPct val="20000"/>
              </a:spcBef>
              <a:buFont typeface="Arial" charset="0"/>
              <a:buChar char="–"/>
              <a:defRPr sz="1400">
                <a:solidFill>
                  <a:schemeClr val="tx1"/>
                </a:solidFill>
                <a:latin typeface="Arial" charset="0"/>
                <a:ea typeface="Arial" charset="0"/>
                <a:cs typeface="Arial" charset="0"/>
              </a:defRPr>
            </a:lvl4pPr>
            <a:lvl5pPr marL="2057400" indent="-228600">
              <a:spcBef>
                <a:spcPct val="20000"/>
              </a:spcBef>
              <a:buFont typeface="Arial" charset="0"/>
              <a:buChar char="»"/>
              <a:defRPr sz="14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14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14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14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FontTx/>
              <a:buNone/>
            </a:pPr>
            <a:endParaRPr lang="en-US" altLang="en-US" sz="3200" dirty="0"/>
          </a:p>
          <a:p>
            <a:pPr algn="ctr" eaLnBrk="1" hangingPunct="1">
              <a:spcBef>
                <a:spcPct val="0"/>
              </a:spcBef>
              <a:buFontTx/>
              <a:buNone/>
            </a:pPr>
            <a:r>
              <a:rPr lang="en-US" altLang="en-US" sz="3200" dirty="0"/>
              <a:t>Please take the time to complete a brief evaluation:</a:t>
            </a:r>
          </a:p>
          <a:p>
            <a:pPr algn="ctr" eaLnBrk="1" hangingPunct="1">
              <a:spcBef>
                <a:spcPct val="0"/>
              </a:spcBef>
              <a:buFontTx/>
              <a:buNone/>
            </a:pPr>
            <a:endParaRPr lang="en-US" altLang="en-US" sz="3200" dirty="0"/>
          </a:p>
          <a:p>
            <a:pPr algn="ctr" eaLnBrk="1" hangingPunct="1">
              <a:spcBef>
                <a:spcPct val="0"/>
              </a:spcBef>
              <a:buFontTx/>
              <a:buNone/>
            </a:pPr>
            <a:r>
              <a:rPr lang="en-US" altLang="en-US" sz="3200" dirty="0"/>
              <a:t>Your feedback is appreciated</a:t>
            </a:r>
            <a:r>
              <a:rPr lang="en-US" altLang="en-US" dirty="0"/>
              <a:t>!</a:t>
            </a:r>
          </a:p>
        </p:txBody>
      </p:sp>
      <p:sp>
        <p:nvSpPr>
          <p:cNvPr id="4" name="Rectangle 3"/>
          <p:cNvSpPr>
            <a:spLocks noChangeArrowheads="1"/>
          </p:cNvSpPr>
          <p:nvPr/>
        </p:nvSpPr>
        <p:spPr bwMode="auto">
          <a:xfrm>
            <a:off x="117231" y="212234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AD21D520-1E14-D547-279C-33950AF30E52}"/>
              </a:ext>
            </a:extLst>
          </p:cNvPr>
          <p:cNvSpPr>
            <a:spLocks noChangeArrowheads="1"/>
          </p:cNvSpPr>
          <p:nvPr/>
        </p:nvSpPr>
        <p:spPr bwMode="auto">
          <a:xfrm>
            <a:off x="360948" y="3985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2">
            <a:extLst>
              <a:ext uri="{FF2B5EF4-FFF2-40B4-BE49-F238E27FC236}">
                <a16:creationId xmlns:a16="http://schemas.microsoft.com/office/drawing/2014/main" id="{5CF1C419-690A-15F2-009D-3BF1638D4D0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362732" y="2457511"/>
            <a:ext cx="2635187" cy="260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343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676400" y="1143000"/>
            <a:ext cx="8229600" cy="4572000"/>
          </a:xfrm>
        </p:spPr>
        <p:txBody>
          <a:bodyPr>
            <a:noAutofit/>
          </a:bodyPr>
          <a:lstStyle/>
          <a:p>
            <a:pPr marL="457200" indent="-457200">
              <a:buNone/>
            </a:pPr>
            <a:r>
              <a:rPr lang="en-US" sz="1400" dirty="0"/>
              <a:t>Brown LD, Feinberg ME, Greenberg MT. </a:t>
            </a:r>
            <a:r>
              <a:rPr lang="en-US" sz="1400" dirty="0" err="1"/>
              <a:t>Measur-ing</a:t>
            </a:r>
            <a:r>
              <a:rPr lang="en-US" sz="1400" dirty="0"/>
              <a:t> Coalition Functioning: Refining Constructs Through Factor Analysis. Heal </a:t>
            </a:r>
            <a:r>
              <a:rPr lang="en-US" sz="1400" dirty="0" err="1"/>
              <a:t>Educ</a:t>
            </a:r>
            <a:r>
              <a:rPr lang="en-US" sz="1400" dirty="0"/>
              <a:t> </a:t>
            </a:r>
            <a:r>
              <a:rPr lang="en-US" sz="1400" dirty="0" err="1"/>
              <a:t>Behav</a:t>
            </a:r>
            <a:r>
              <a:rPr lang="en-US" sz="1400" dirty="0"/>
              <a:t>. 2012;39(4):486-497. doi:10.1177/1090198111419655</a:t>
            </a:r>
          </a:p>
          <a:p>
            <a:pPr marL="457200" indent="0">
              <a:buNone/>
            </a:pPr>
            <a:r>
              <a:rPr lang="en-US" sz="1400" dirty="0"/>
              <a:t>Foster-Fisherman PG, Berkowitz SL, </a:t>
            </a:r>
            <a:r>
              <a:rPr lang="en-US" sz="1400" dirty="0" err="1"/>
              <a:t>Lounsbury</a:t>
            </a:r>
            <a:r>
              <a:rPr lang="en-US" sz="1400" dirty="0"/>
              <a:t> DW, Jacobson S, Allen NA. Building Collaborative Capacity in Community Coalitions: A Review and Integrative Framework. Am J Community Psychol. 2001;29(2):241-261.</a:t>
            </a:r>
          </a:p>
          <a:p>
            <a:pPr marL="457200" indent="-457200">
              <a:buNone/>
            </a:pPr>
            <a:r>
              <a:rPr lang="en-US" sz="1400" dirty="0" err="1"/>
              <a:t>Spoth</a:t>
            </a:r>
            <a:r>
              <a:rPr lang="en-US" sz="1400" dirty="0"/>
              <a:t> RL, Greenberg MT. Toward a Comprehensive Strategy for Effective Practitioner-Scientist Partnerships and Larger-Scale Community Health and Well-Being. Am J Community Psychol. 2005;35(3-4):107-126.</a:t>
            </a:r>
          </a:p>
          <a:p>
            <a:pPr marL="457200" indent="-457200">
              <a:buNone/>
            </a:pPr>
            <a:r>
              <a:rPr lang="en-US" sz="1400" dirty="0"/>
              <a:t>Brown EC, Hawkins JD, </a:t>
            </a:r>
            <a:r>
              <a:rPr lang="en-US" sz="1400" dirty="0" err="1"/>
              <a:t>Rhew</a:t>
            </a:r>
            <a:r>
              <a:rPr lang="en-US" sz="1400" dirty="0"/>
              <a:t> IC, et al. Prevention System Mediation of Communities That Care Effects on Youth Outcomes. </a:t>
            </a:r>
            <a:r>
              <a:rPr lang="en-US" sz="1400" dirty="0" err="1"/>
              <a:t>Prev</a:t>
            </a:r>
            <a:r>
              <a:rPr lang="en-US" sz="1400" dirty="0"/>
              <a:t> Sci. 2014;15(5):623-632. doi:10.1007/s11121-013-0413-7</a:t>
            </a:r>
          </a:p>
          <a:p>
            <a:pPr marL="457200" indent="-457200">
              <a:buNone/>
            </a:pPr>
            <a:r>
              <a:rPr lang="en-US" sz="1400" dirty="0" err="1"/>
              <a:t>Maton</a:t>
            </a:r>
            <a:r>
              <a:rPr lang="en-US" sz="1400" dirty="0"/>
              <a:t> KI, Salem DA. Organizational character-</a:t>
            </a:r>
            <a:r>
              <a:rPr lang="en-US" sz="1400" dirty="0" err="1"/>
              <a:t>istics</a:t>
            </a:r>
            <a:r>
              <a:rPr lang="en-US" sz="1400" dirty="0"/>
              <a:t> of empowering community settings: a multiple case study approach. Am J Community Psychol.1995;23(5):631-656. http://www.ncbi.nlm.nih.gov/pubmed/8851343. Accessed September 13, 2019.</a:t>
            </a:r>
          </a:p>
          <a:p>
            <a:pPr marL="457200" indent="-457200">
              <a:buNone/>
            </a:pPr>
            <a:r>
              <a:rPr lang="en-US" sz="1400" dirty="0"/>
              <a:t>Peterson NA, Zimmerman MA. Beyond the </a:t>
            </a:r>
            <a:r>
              <a:rPr lang="en-US" sz="1400" dirty="0" err="1"/>
              <a:t>individ-ual</a:t>
            </a:r>
            <a:r>
              <a:rPr lang="en-US" sz="1400" dirty="0"/>
              <a:t>: Toward a </a:t>
            </a:r>
            <a:r>
              <a:rPr lang="en-US" sz="1400" dirty="0" err="1"/>
              <a:t>nomological</a:t>
            </a:r>
            <a:r>
              <a:rPr lang="en-US" sz="1400" dirty="0"/>
              <a:t> network of organizational empowerment. Am J Community Psychol. 2004;34(1-2):129-145. doi:10.1023/B:AJCP.0000040151.77047.58</a:t>
            </a:r>
          </a:p>
          <a:p>
            <a:pPr marL="457200" indent="-457200">
              <a:buNone/>
            </a:pPr>
            <a:r>
              <a:rPr lang="en-US" sz="1400" dirty="0" err="1"/>
              <a:t>Butterfoss</a:t>
            </a:r>
            <a:r>
              <a:rPr lang="en-US" sz="1400" dirty="0"/>
              <a:t> FD, Goodman RM, </a:t>
            </a:r>
            <a:r>
              <a:rPr lang="en-US" sz="1400" dirty="0" err="1"/>
              <a:t>Wandersman</a:t>
            </a:r>
            <a:r>
              <a:rPr lang="en-US" sz="1400" dirty="0"/>
              <a:t> A. Community Coalitions for Prevention and Health Promo-</a:t>
            </a:r>
            <a:r>
              <a:rPr lang="en-US" sz="1400" dirty="0" err="1"/>
              <a:t>tion</a:t>
            </a:r>
            <a:r>
              <a:rPr lang="en-US" sz="1400" dirty="0"/>
              <a:t>: Factors Predicting Satisfaction, Participation, and Planning. Heal </a:t>
            </a:r>
            <a:r>
              <a:rPr lang="en-US" sz="1400" dirty="0" err="1"/>
              <a:t>Educ</a:t>
            </a:r>
            <a:r>
              <a:rPr lang="en-US" sz="1400" dirty="0"/>
              <a:t> </a:t>
            </a:r>
            <a:r>
              <a:rPr lang="en-US" sz="1400" dirty="0" err="1"/>
              <a:t>Behav</a:t>
            </a:r>
            <a:r>
              <a:rPr lang="en-US" sz="1400" dirty="0"/>
              <a:t>. 1996;23(1):65-79.</a:t>
            </a:r>
          </a:p>
          <a:p>
            <a:pPr marL="457200" indent="-457200">
              <a:buNone/>
            </a:pPr>
            <a:r>
              <a:rPr lang="en-US" sz="1400" dirty="0"/>
              <a:t>Powell KG, Gold SL, Peterson NA, </a:t>
            </a:r>
            <a:r>
              <a:rPr lang="en-US" sz="1400" dirty="0" err="1"/>
              <a:t>Borys</a:t>
            </a:r>
            <a:r>
              <a:rPr lang="en-US" sz="1400" dirty="0"/>
              <a:t> S, Hall-com D. Empowerment in Coalitions Targeting Under-age Drinking: Differential Effects of Organizational Characteristics for Volunteers and Staff. J </a:t>
            </a:r>
            <a:r>
              <a:rPr lang="en-US" sz="1400" dirty="0" err="1"/>
              <a:t>Soc</a:t>
            </a:r>
            <a:r>
              <a:rPr lang="en-US" sz="1400" dirty="0"/>
              <a:t> Work </a:t>
            </a:r>
            <a:r>
              <a:rPr lang="en-US" sz="1400" dirty="0" err="1"/>
              <a:t>Pract</a:t>
            </a:r>
            <a:r>
              <a:rPr lang="en-US" sz="1400" dirty="0"/>
              <a:t> Addict. 2017;17(1-2):75-94. doi:10.1080/153325 6X.2017.1304947</a:t>
            </a:r>
          </a:p>
        </p:txBody>
      </p:sp>
    </p:spTree>
    <p:extLst>
      <p:ext uri="{BB962C8B-B14F-4D97-AF65-F5344CB8AC3E}">
        <p14:creationId xmlns:p14="http://schemas.microsoft.com/office/powerpoint/2010/main" val="1848550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(continued)</a:t>
            </a:r>
          </a:p>
        </p:txBody>
      </p:sp>
      <p:sp>
        <p:nvSpPr>
          <p:cNvPr id="3" name="Content Placeholder 2"/>
          <p:cNvSpPr>
            <a:spLocks noGrp="1"/>
          </p:cNvSpPr>
          <p:nvPr>
            <p:ph idx="1"/>
          </p:nvPr>
        </p:nvSpPr>
        <p:spPr>
          <a:xfrm>
            <a:off x="1676400" y="1066800"/>
            <a:ext cx="8458200" cy="5181600"/>
          </a:xfrm>
        </p:spPr>
        <p:txBody>
          <a:bodyPr>
            <a:noAutofit/>
          </a:bodyPr>
          <a:lstStyle/>
          <a:p>
            <a:pPr marL="457200" indent="-457200">
              <a:buNone/>
            </a:pPr>
            <a:r>
              <a:rPr lang="en-US" sz="1400" dirty="0"/>
              <a:t>Kegler MC, </a:t>
            </a:r>
            <a:r>
              <a:rPr lang="en-US" sz="1400" dirty="0" err="1"/>
              <a:t>Steckler</a:t>
            </a:r>
            <a:r>
              <a:rPr lang="en-US" sz="1400" dirty="0"/>
              <a:t> A, </a:t>
            </a:r>
            <a:r>
              <a:rPr lang="en-US" sz="1400" dirty="0" err="1"/>
              <a:t>Mcleroy</a:t>
            </a:r>
            <a:r>
              <a:rPr lang="en-US" sz="1400" dirty="0"/>
              <a:t> K, </a:t>
            </a:r>
            <a:r>
              <a:rPr lang="en-US" sz="1400" dirty="0" err="1"/>
              <a:t>Malek</a:t>
            </a:r>
            <a:r>
              <a:rPr lang="en-US" sz="1400" dirty="0"/>
              <a:t> SH. </a:t>
            </a:r>
            <a:r>
              <a:rPr lang="en-US" sz="1400" dirty="0" err="1"/>
              <a:t>Fac</a:t>
            </a:r>
            <a:r>
              <a:rPr lang="en-US" sz="1400" dirty="0"/>
              <a:t>-tors That Contribute to Effective Community Health Promotion Coalitions: A Study of 10 Project AS-SIST Coalitions in North Carolina. Heal </a:t>
            </a:r>
            <a:r>
              <a:rPr lang="en-US" sz="1400" dirty="0" err="1"/>
              <a:t>Educ</a:t>
            </a:r>
            <a:r>
              <a:rPr lang="en-US" sz="1400" dirty="0"/>
              <a:t> </a:t>
            </a:r>
            <a:r>
              <a:rPr lang="en-US" sz="1400" dirty="0" err="1"/>
              <a:t>Behav</a:t>
            </a:r>
            <a:r>
              <a:rPr lang="en-US" sz="1400" dirty="0"/>
              <a:t>. 1998;25(3):338-353.</a:t>
            </a:r>
          </a:p>
          <a:p>
            <a:pPr marL="400050" indent="-400050">
              <a:buNone/>
              <a:tabLst>
                <a:tab pos="457200" algn="l"/>
              </a:tabLst>
            </a:pPr>
            <a:r>
              <a:rPr lang="en-US" sz="1400" dirty="0"/>
              <a:t>Brown LD, Wells R, Jones EC, </a:t>
            </a:r>
            <a:r>
              <a:rPr lang="en-US" sz="1400" dirty="0" err="1"/>
              <a:t>Chilenski</a:t>
            </a:r>
            <a:r>
              <a:rPr lang="en-US" sz="1400" dirty="0"/>
              <a:t> SM. Effects of Sectoral Diversity on Community Coalition Pro-</a:t>
            </a:r>
            <a:r>
              <a:rPr lang="en-US" sz="1400" dirty="0" err="1"/>
              <a:t>cesses</a:t>
            </a:r>
            <a:r>
              <a:rPr lang="en-US" sz="1400" dirty="0"/>
              <a:t> and Outcomes. </a:t>
            </a:r>
            <a:r>
              <a:rPr lang="en-US" sz="1400" dirty="0" err="1"/>
              <a:t>Prev</a:t>
            </a:r>
            <a:r>
              <a:rPr lang="en-US" sz="1400" dirty="0"/>
              <a:t> Sci. 2017;18(5):600-609. doi:10.1007/s11121-017-0796-y</a:t>
            </a:r>
          </a:p>
          <a:p>
            <a:pPr marL="288925" indent="-288925">
              <a:buNone/>
            </a:pPr>
            <a:r>
              <a:rPr lang="en-US" sz="1400" dirty="0"/>
              <a:t>Shapiro VB, </a:t>
            </a:r>
            <a:r>
              <a:rPr lang="en-US" sz="1400" dirty="0" err="1"/>
              <a:t>Oesterle</a:t>
            </a:r>
            <a:r>
              <a:rPr lang="en-US" sz="1400" dirty="0"/>
              <a:t> S, Hawkins JD. Relating Coalition Capacity to the Adoption of Science-Based Prevention in Communities: Evidence from a Ran-</a:t>
            </a:r>
            <a:r>
              <a:rPr lang="en-US" sz="1400" dirty="0" err="1"/>
              <a:t>domized</a:t>
            </a:r>
            <a:r>
              <a:rPr lang="en-US" sz="1400" dirty="0"/>
              <a:t> Trial of Communities That Care. Am J Com-munity Psychol. 2014;55(1-2). doi:10.1007/s10464-014-9684-9</a:t>
            </a:r>
          </a:p>
          <a:p>
            <a:pPr>
              <a:buNone/>
            </a:pPr>
            <a:r>
              <a:rPr lang="en-US" sz="1400" dirty="0" err="1"/>
              <a:t>Wandersman</a:t>
            </a:r>
            <a:r>
              <a:rPr lang="en-US" sz="1400" dirty="0"/>
              <a:t> A, Goodman R. Understanding Co-</a:t>
            </a:r>
            <a:r>
              <a:rPr lang="en-US" sz="1400" dirty="0" err="1"/>
              <a:t>alitions</a:t>
            </a:r>
            <a:r>
              <a:rPr lang="en-US" sz="1400" dirty="0"/>
              <a:t> and How They Operate: An “Open Systems” Organizational Perspective.; 1993.</a:t>
            </a:r>
          </a:p>
          <a:p>
            <a:pPr indent="-53975">
              <a:buNone/>
            </a:pPr>
            <a:r>
              <a:rPr lang="en-US" sz="1400" dirty="0"/>
              <a:t> Kegler MC, Swan DW. Advancing coalition theory: the effect of coalition factors on community capacity mediated by member engagement. Health </a:t>
            </a:r>
            <a:r>
              <a:rPr lang="en-US" sz="1400" dirty="0" err="1"/>
              <a:t>Educ</a:t>
            </a:r>
            <a:r>
              <a:rPr lang="en-US" sz="1400" dirty="0"/>
              <a:t> Res. 2012;27(4):572-584. doi:10.1093/her/cyr083</a:t>
            </a:r>
          </a:p>
          <a:p>
            <a:pPr>
              <a:buNone/>
            </a:pPr>
            <a:r>
              <a:rPr lang="en-US" sz="1400" dirty="0"/>
              <a:t> Feinberg ME, Jones D, Greenberg MT, Osgood DW, </a:t>
            </a:r>
            <a:r>
              <a:rPr lang="en-US" sz="1400" dirty="0" err="1"/>
              <a:t>Bontempo</a:t>
            </a:r>
            <a:r>
              <a:rPr lang="en-US" sz="1400" dirty="0"/>
              <a:t> D. Effects of the communities that care model in Pennsylvania on change in adolescent risk and problem behaviors. </a:t>
            </a:r>
            <a:r>
              <a:rPr lang="en-US" sz="1400" dirty="0" err="1"/>
              <a:t>Prev</a:t>
            </a:r>
            <a:r>
              <a:rPr lang="en-US" sz="1400" dirty="0"/>
              <a:t> Sci. 2010;11(2):163-71. doi:10.1007/s11121-009-0161-x</a:t>
            </a:r>
          </a:p>
          <a:p>
            <a:pPr>
              <a:buNone/>
            </a:pPr>
            <a:r>
              <a:rPr lang="en-US" sz="1400" dirty="0"/>
              <a:t>Hunter SB, </a:t>
            </a:r>
            <a:r>
              <a:rPr lang="en-US" sz="1400" dirty="0" err="1"/>
              <a:t>Chinman</a:t>
            </a:r>
            <a:r>
              <a:rPr lang="en-US" sz="1400" dirty="0"/>
              <a:t> M, </a:t>
            </a:r>
            <a:r>
              <a:rPr lang="en-US" sz="1400" dirty="0" err="1"/>
              <a:t>Ebener</a:t>
            </a:r>
            <a:r>
              <a:rPr lang="en-US" sz="1400" dirty="0"/>
              <a:t> P, </a:t>
            </a:r>
            <a:r>
              <a:rPr lang="en-US" sz="1400" dirty="0" err="1"/>
              <a:t>Imm</a:t>
            </a:r>
            <a:r>
              <a:rPr lang="en-US" sz="1400" dirty="0"/>
              <a:t> P, </a:t>
            </a:r>
            <a:r>
              <a:rPr lang="en-US" sz="1400" dirty="0" err="1"/>
              <a:t>Wandersman</a:t>
            </a:r>
            <a:r>
              <a:rPr lang="en-US" sz="1400" dirty="0"/>
              <a:t> A, Ryan GW. Technical </a:t>
            </a:r>
            <a:r>
              <a:rPr lang="en-US" sz="1400" dirty="0" err="1"/>
              <a:t>assistanceas</a:t>
            </a:r>
            <a:r>
              <a:rPr lang="en-US" sz="1400" dirty="0"/>
              <a:t> a prevention capacity-building tool: a demon-</a:t>
            </a:r>
            <a:r>
              <a:rPr lang="en-US" sz="1400" dirty="0" err="1"/>
              <a:t>stration</a:t>
            </a:r>
            <a:r>
              <a:rPr lang="en-US" sz="1400" dirty="0"/>
              <a:t> using the getting to outcomes frame-work. Health </a:t>
            </a:r>
            <a:r>
              <a:rPr lang="en-US" sz="1400" dirty="0" err="1"/>
              <a:t>Educ</a:t>
            </a:r>
            <a:r>
              <a:rPr lang="en-US" sz="1400" dirty="0"/>
              <a:t> </a:t>
            </a:r>
            <a:r>
              <a:rPr lang="en-US" sz="1400" dirty="0" err="1"/>
              <a:t>Behav</a:t>
            </a:r>
            <a:r>
              <a:rPr lang="en-US" sz="1400" dirty="0"/>
              <a:t>. 2009;36(5):810-828.doi:10.1177/1090198108329999</a:t>
            </a:r>
          </a:p>
          <a:p>
            <a:pPr>
              <a:buNone/>
            </a:pPr>
            <a:r>
              <a:rPr lang="en-US" sz="1400" dirty="0"/>
              <a:t>Brown LD, Feinberg ME, Shapiro VB, Greenberg MT. Reciprocal Relations between Coalition Function-</a:t>
            </a:r>
            <a:r>
              <a:rPr lang="en-US" sz="1400" dirty="0" err="1"/>
              <a:t>ing</a:t>
            </a:r>
            <a:r>
              <a:rPr lang="en-US" sz="1400" dirty="0"/>
              <a:t> and the Provision of Implementation Support. </a:t>
            </a:r>
            <a:r>
              <a:rPr lang="en-US" sz="1400" dirty="0" err="1"/>
              <a:t>Prev</a:t>
            </a:r>
            <a:r>
              <a:rPr lang="en-US" sz="1400" dirty="0"/>
              <a:t> Sci. 2013;16(1):101-109. doi:10.1007/s11121-013-0447-x</a:t>
            </a:r>
          </a:p>
        </p:txBody>
      </p:sp>
    </p:spTree>
    <p:extLst>
      <p:ext uri="{BB962C8B-B14F-4D97-AF65-F5344CB8AC3E}">
        <p14:creationId xmlns:p14="http://schemas.microsoft.com/office/powerpoint/2010/main" val="725298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TTC Network Mission and Vision">
            <a:extLst>
              <a:ext uri="{FF2B5EF4-FFF2-40B4-BE49-F238E27FC236}">
                <a16:creationId xmlns:a16="http://schemas.microsoft.com/office/drawing/2014/main" id="{4E461826-0545-C73B-85ED-43135023B9BF}"/>
              </a:ext>
            </a:extLst>
          </p:cNvPr>
          <p:cNvSpPr txBox="1"/>
          <p:nvPr/>
        </p:nvSpPr>
        <p:spPr>
          <a:xfrm>
            <a:off x="615644" y="2509855"/>
            <a:ext cx="4382219" cy="33547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Josue Hidalgo, MSW</a:t>
            </a:r>
          </a:p>
          <a:p>
            <a:r>
              <a:rPr lang="en-US" sz="2000" dirty="0">
                <a:latin typeface="Arial" panose="020B0604020202020204" pitchFamily="34" charset="0"/>
                <a:cs typeface="Arial" panose="020B0604020202020204" pitchFamily="34" charset="0"/>
                <a:hlinkClick r:id="rId3"/>
              </a:rPr>
              <a:t>jdh194@ssw.rutgers.edu</a:t>
            </a:r>
            <a:r>
              <a:rPr lang="en-US" sz="2000" dirty="0">
                <a:latin typeface="Arial" panose="020B0604020202020204" pitchFamily="34" charset="0"/>
                <a:cs typeface="Arial" panose="020B0604020202020204" pitchFamily="34" charset="0"/>
              </a:rPr>
              <a:t> </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Kristen Gilmore Powell, PhD, LSW</a:t>
            </a:r>
          </a:p>
          <a:p>
            <a:r>
              <a:rPr lang="en-US" sz="2000" dirty="0">
                <a:latin typeface="Arial" panose="020B0604020202020204" pitchFamily="34" charset="0"/>
                <a:cs typeface="Arial" panose="020B0604020202020204" pitchFamily="34" charset="0"/>
                <a:hlinkClick r:id="rId4"/>
              </a:rPr>
              <a:t>krisgil@ssw.rutgers.edu</a:t>
            </a:r>
            <a:r>
              <a:rPr lang="en-US" sz="200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Cory Morton, PhD</a:t>
            </a:r>
          </a:p>
          <a:p>
            <a:r>
              <a:rPr lang="en-US" dirty="0">
                <a:latin typeface="Arial" panose="020B0604020202020204" pitchFamily="34" charset="0"/>
                <a:cs typeface="Arial" panose="020B0604020202020204" pitchFamily="34" charset="0"/>
                <a:hlinkClick r:id="rId5"/>
              </a:rPr>
              <a:t>cmorton@ssw.rutgers.edu</a:t>
            </a:r>
            <a:r>
              <a:rPr lang="en-US" dirty="0">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6F3678A-AB41-A9CC-7B5F-989364AFBD04}"/>
              </a:ext>
            </a:extLst>
          </p:cNvPr>
          <p:cNvSpPr txBox="1"/>
          <p:nvPr/>
        </p:nvSpPr>
        <p:spPr>
          <a:xfrm>
            <a:off x="5545468" y="2540634"/>
            <a:ext cx="3586297" cy="3293209"/>
          </a:xfrm>
          <a:prstGeom prst="rect">
            <a:avLst/>
          </a:prstGeom>
          <a:noFill/>
        </p:spPr>
        <p:txBody>
          <a:bodyPr wrap="square" rtlCol="0">
            <a:spAutoFit/>
          </a:bodyPr>
          <a:lstStyle/>
          <a:p>
            <a:r>
              <a:rPr lang="en-US" sz="2800" dirty="0"/>
              <a:t>Check out our website </a:t>
            </a:r>
            <a:endParaRPr lang="en-US" sz="2800" dirty="0">
              <a:hlinkClick r:id="rId6"/>
            </a:endParaRPr>
          </a:p>
          <a:p>
            <a:r>
              <a:rPr lang="en-US" sz="2400" dirty="0">
                <a:hlinkClick r:id="rId6"/>
              </a:rPr>
              <a:t>https://pttcnetwork.org/centers/northeast-caribbean-pttc/home</a:t>
            </a:r>
            <a:r>
              <a:rPr lang="en-US" sz="2400" dirty="0"/>
              <a:t> </a:t>
            </a:r>
          </a:p>
          <a:p>
            <a:endParaRPr lang="en-US" sz="2400" dirty="0"/>
          </a:p>
          <a:p>
            <a:r>
              <a:rPr lang="en-US" sz="3200" dirty="0"/>
              <a:t>Sign up for our weekly newsletter</a:t>
            </a:r>
          </a:p>
          <a:p>
            <a:endParaRPr lang="en-US" sz="2000" dirty="0"/>
          </a:p>
        </p:txBody>
      </p:sp>
      <p:pic>
        <p:nvPicPr>
          <p:cNvPr id="11" name="Graphic 10" descr="Internet outline">
            <a:extLst>
              <a:ext uri="{FF2B5EF4-FFF2-40B4-BE49-F238E27FC236}">
                <a16:creationId xmlns:a16="http://schemas.microsoft.com/office/drawing/2014/main" id="{75396145-E626-4466-ACBD-F29BF77661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65224" y="2886884"/>
            <a:ext cx="914400" cy="914400"/>
          </a:xfrm>
          <a:prstGeom prst="rect">
            <a:avLst/>
          </a:prstGeom>
        </p:spPr>
      </p:pic>
      <p:sp>
        <p:nvSpPr>
          <p:cNvPr id="12" name="Title 11">
            <a:extLst>
              <a:ext uri="{FF2B5EF4-FFF2-40B4-BE49-F238E27FC236}">
                <a16:creationId xmlns:a16="http://schemas.microsoft.com/office/drawing/2014/main" id="{EDC75CE2-2FD8-BBA5-3D3E-6566BA2F834A}"/>
              </a:ext>
            </a:extLst>
          </p:cNvPr>
          <p:cNvSpPr>
            <a:spLocks noGrp="1"/>
          </p:cNvSpPr>
          <p:nvPr>
            <p:ph type="ctrTitle"/>
          </p:nvPr>
        </p:nvSpPr>
        <p:spPr/>
        <p:txBody>
          <a:bodyPr/>
          <a:lstStyle/>
          <a:p>
            <a:r>
              <a:rPr lang="en-US" dirty="0"/>
              <a:t>Thank you! </a:t>
            </a:r>
          </a:p>
        </p:txBody>
      </p:sp>
      <p:sp>
        <p:nvSpPr>
          <p:cNvPr id="14" name="TextBox 13">
            <a:extLst>
              <a:ext uri="{FF2B5EF4-FFF2-40B4-BE49-F238E27FC236}">
                <a16:creationId xmlns:a16="http://schemas.microsoft.com/office/drawing/2014/main" id="{0E4F3ADD-7813-380A-5541-D464A5F9164B}"/>
              </a:ext>
            </a:extLst>
          </p:cNvPr>
          <p:cNvSpPr txBox="1"/>
          <p:nvPr/>
        </p:nvSpPr>
        <p:spPr>
          <a:xfrm>
            <a:off x="568491" y="1604109"/>
            <a:ext cx="8263986" cy="1549142"/>
          </a:xfrm>
          <a:prstGeom prst="rect">
            <a:avLst/>
          </a:prstGeom>
          <a:noFill/>
        </p:spPr>
        <p:txBody>
          <a:bodyPr wrap="square" rtlCol="0">
            <a:spAutoFit/>
          </a:bodyPr>
          <a:lstStyle/>
          <a:p>
            <a:pPr marL="0" indent="0" algn="ctr" eaLnBrk="1" fontAlgn="auto" hangingPunct="1">
              <a:spcAft>
                <a:spcPts val="375"/>
              </a:spcAft>
              <a:buFont typeface="Arial"/>
              <a:buNone/>
              <a:defRPr/>
            </a:pPr>
            <a:r>
              <a:rPr lang="en-US" sz="2400" b="1" dirty="0">
                <a:latin typeface="Arial" panose="020B0604020202020204" pitchFamily="34" charset="0"/>
                <a:cs typeface="Arial" panose="020B0604020202020204" pitchFamily="34" charset="0"/>
              </a:rPr>
              <a:t>If you have questions or comments, don’t hesitate to contact:</a:t>
            </a:r>
          </a:p>
          <a:p>
            <a:pPr marL="0" indent="0" algn="ctr" eaLnBrk="1" fontAlgn="auto" hangingPunct="1">
              <a:spcAft>
                <a:spcPts val="375"/>
              </a:spcAft>
              <a:buFont typeface="Arial"/>
              <a:buNone/>
              <a:defRPr/>
            </a:pPr>
            <a:endParaRPr lang="en-US" sz="2000" b="1" dirty="0">
              <a:latin typeface="Arial" panose="020B0604020202020204" pitchFamily="34" charset="0"/>
              <a:cs typeface="Arial" panose="020B0604020202020204" pitchFamily="34" charset="0"/>
            </a:endParaRPr>
          </a:p>
          <a:p>
            <a:endParaRPr lang="en-US" sz="2000" dirty="0"/>
          </a:p>
        </p:txBody>
      </p:sp>
      <p:pic>
        <p:nvPicPr>
          <p:cNvPr id="3" name="Picture 2" descr="A qr code on a white background&#10;&#10;Description automatically generated">
            <a:extLst>
              <a:ext uri="{FF2B5EF4-FFF2-40B4-BE49-F238E27FC236}">
                <a16:creationId xmlns:a16="http://schemas.microsoft.com/office/drawing/2014/main" id="{F841E9C9-6D83-4BD8-9801-494C723C00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32477" y="4356490"/>
            <a:ext cx="2114550" cy="2114550"/>
          </a:xfrm>
          <a:prstGeom prst="rect">
            <a:avLst/>
          </a:prstGeom>
        </p:spPr>
      </p:pic>
    </p:spTree>
    <p:extLst>
      <p:ext uri="{BB962C8B-B14F-4D97-AF65-F5344CB8AC3E}">
        <p14:creationId xmlns:p14="http://schemas.microsoft.com/office/powerpoint/2010/main" val="516460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National PTTC Community Coalitions and Collaborators Workgroup (3C’s)</a:t>
            </a:r>
          </a:p>
        </p:txBody>
      </p:sp>
      <p:sp>
        <p:nvSpPr>
          <p:cNvPr id="3" name="Content Placeholder 2"/>
          <p:cNvSpPr>
            <a:spLocks noGrp="1"/>
          </p:cNvSpPr>
          <p:nvPr>
            <p:ph idx="1"/>
          </p:nvPr>
        </p:nvSpPr>
        <p:spPr>
          <a:xfrm>
            <a:off x="4894730" y="1866276"/>
            <a:ext cx="6459070" cy="4091397"/>
          </a:xfrm>
        </p:spPr>
        <p:txBody>
          <a:bodyPr>
            <a:normAutofit/>
          </a:bodyPr>
          <a:lstStyle/>
          <a:p>
            <a:r>
              <a:rPr lang="en-US" sz="2400" b="1" dirty="0"/>
              <a:t>Develop</a:t>
            </a:r>
            <a:r>
              <a:rPr lang="en-US" sz="2400" dirty="0"/>
              <a:t> training and technical assistance tools, products, and services on effective community coalitions and collaborations</a:t>
            </a:r>
          </a:p>
          <a:p>
            <a:r>
              <a:rPr lang="en-US" sz="2400" b="1" dirty="0"/>
              <a:t>Disseminate </a:t>
            </a:r>
            <a:r>
              <a:rPr lang="en-US" sz="2400" dirty="0"/>
              <a:t>these across the PTTC network</a:t>
            </a:r>
          </a:p>
          <a:p>
            <a:r>
              <a:rPr lang="en-US" sz="2400" b="1" dirty="0"/>
              <a:t>Increase the capacity </a:t>
            </a:r>
            <a:r>
              <a:rPr lang="en-US" sz="2400" dirty="0"/>
              <a:t>of prevention coalitions and collaborators to </a:t>
            </a:r>
            <a:r>
              <a:rPr lang="en-US" sz="2400" b="1" dirty="0"/>
              <a:t>prevent</a:t>
            </a:r>
            <a:r>
              <a:rPr lang="en-US" sz="2400" dirty="0"/>
              <a:t> substance misuse</a:t>
            </a:r>
          </a:p>
        </p:txBody>
      </p:sp>
      <p:pic>
        <p:nvPicPr>
          <p:cNvPr id="6" name="Picture 5" descr="A qr code on a white background&#10;&#10;Description automatically generated">
            <a:extLst>
              <a:ext uri="{FF2B5EF4-FFF2-40B4-BE49-F238E27FC236}">
                <a16:creationId xmlns:a16="http://schemas.microsoft.com/office/drawing/2014/main" id="{9B9C1957-AE9C-2767-3EBA-8025C4514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034" y="3924299"/>
            <a:ext cx="2514600" cy="2514600"/>
          </a:xfrm>
          <a:prstGeom prst="rect">
            <a:avLst/>
          </a:prstGeom>
        </p:spPr>
      </p:pic>
      <p:pic>
        <p:nvPicPr>
          <p:cNvPr id="4" name="Picture 3">
            <a:extLst>
              <a:ext uri="{FF2B5EF4-FFF2-40B4-BE49-F238E27FC236}">
                <a16:creationId xmlns:a16="http://schemas.microsoft.com/office/drawing/2014/main" id="{50362F3D-E8D3-8D89-E59F-EE9813F54B95}"/>
              </a:ext>
            </a:extLst>
          </p:cNvPr>
          <p:cNvPicPr>
            <a:picLocks noChangeAspect="1"/>
          </p:cNvPicPr>
          <p:nvPr/>
        </p:nvPicPr>
        <p:blipFill>
          <a:blip r:embed="rId4"/>
          <a:stretch>
            <a:fillRect/>
          </a:stretch>
        </p:blipFill>
        <p:spPr>
          <a:xfrm>
            <a:off x="293034" y="1726132"/>
            <a:ext cx="3319369" cy="1659685"/>
          </a:xfrm>
          <a:prstGeom prst="rect">
            <a:avLst/>
          </a:prstGeom>
        </p:spPr>
      </p:pic>
    </p:spTree>
    <p:extLst>
      <p:ext uri="{BB962C8B-B14F-4D97-AF65-F5344CB8AC3E}">
        <p14:creationId xmlns:p14="http://schemas.microsoft.com/office/powerpoint/2010/main" val="2387523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CEF0B-5654-F35C-F751-B6DF5B7369F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Source Acknowledgements</a:t>
            </a:r>
          </a:p>
        </p:txBody>
      </p:sp>
      <p:sp>
        <p:nvSpPr>
          <p:cNvPr id="3" name="Content Placeholder 2">
            <a:extLst>
              <a:ext uri="{FF2B5EF4-FFF2-40B4-BE49-F238E27FC236}">
                <a16:creationId xmlns:a16="http://schemas.microsoft.com/office/drawing/2014/main" id="{2D4A8A72-D7DA-1BF4-D496-8C8F0D4BF0DD}"/>
              </a:ext>
            </a:extLst>
          </p:cNvPr>
          <p:cNvSpPr>
            <a:spLocks noGrp="1"/>
          </p:cNvSpPr>
          <p:nvPr>
            <p:ph idx="1"/>
          </p:nvPr>
        </p:nvSpPr>
        <p:spPr>
          <a:xfrm>
            <a:off x="838200" y="1690688"/>
            <a:ext cx="10515600" cy="4494959"/>
          </a:xfrm>
        </p:spPr>
        <p:txBody>
          <a:bodyPr/>
          <a:lstStyle/>
          <a:p>
            <a:pPr marL="800100" lvl="1" indent="-342900">
              <a:lnSpc>
                <a:spcPct val="100000"/>
              </a:lnSpc>
              <a:buFont typeface="Symbol" panose="05050102010706020507" pitchFamily="18" charset="2"/>
              <a:buChar char=""/>
            </a:pPr>
            <a:r>
              <a:rPr lang="en-US" sz="2000" dirty="0">
                <a:latin typeface="Arial" panose="020B0604020202020204" pitchFamily="34" charset="0"/>
                <a:cs typeface="Arial" panose="020B0604020202020204" pitchFamily="34" charset="0"/>
              </a:rPr>
              <a:t>Some content from this presentation was developed within the national 3C’s PTTC Workgroup, representing multiple regional PTTCs’ and the National Coordinating Office </a:t>
            </a:r>
          </a:p>
          <a:p>
            <a:pPr marL="800100" lvl="1" indent="-342900">
              <a:lnSpc>
                <a:spcPct val="100000"/>
              </a:lnSpc>
              <a:buFont typeface="Symbol" panose="05050102010706020507" pitchFamily="18" charset="2"/>
              <a:buChar char=""/>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800100" lvl="1" indent="-342900">
              <a:lnSpc>
                <a:spcPct val="100000"/>
              </a:lnSpc>
              <a:buFont typeface="Symbol" panose="05050102010706020507" pitchFamily="18" charset="2"/>
              <a:buChar char=""/>
            </a:pPr>
            <a:r>
              <a:rPr lang="en-US" sz="2000" dirty="0">
                <a:latin typeface="Arial" panose="020B0604020202020204" pitchFamily="34" charset="0"/>
                <a:ea typeface="Times New Roman" panose="02020603050405020304" pitchFamily="18" charset="0"/>
                <a:cs typeface="Arial" panose="020B0604020202020204" pitchFamily="34" charset="0"/>
              </a:rPr>
              <a:t>Some content was based on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study conducted on Program Sustainability in 2002 by Knowlton Johnson, Ph.D., Carol Hays, Ph.D., Hayden Center, Ph.D</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Charlotte Carlton, MA</a:t>
            </a:r>
            <a:endParaRPr lang="en-US" dirty="0">
              <a:latin typeface="Arial" panose="020B0604020202020204" pitchFamily="34" charset="0"/>
              <a:ea typeface="Calibri"/>
              <a:cs typeface="Arial" panose="020B0604020202020204" pitchFamily="34" charset="0"/>
            </a:endParaRPr>
          </a:p>
          <a:p>
            <a:pPr marL="800100" lvl="1" indent="-342900">
              <a:lnSpc>
                <a:spcPct val="100000"/>
              </a:lnSpc>
              <a:spcBef>
                <a:spcPts val="1000"/>
              </a:spcBef>
              <a:buFont typeface="Symbol" panose="05050102010706020507" pitchFamily="18" charset="2"/>
              <a:buChar char=""/>
            </a:pPr>
            <a:r>
              <a:rPr lang="en-US" sz="2000" dirty="0">
                <a:latin typeface="Arial" panose="020B0604020202020204" pitchFamily="34" charset="0"/>
                <a:ea typeface="Times New Roman" panose="02020603050405020304" pitchFamily="18" charset="0"/>
                <a:cs typeface="Arial" panose="020B0604020202020204" pitchFamily="34" charset="0"/>
              </a:rPr>
              <a:t>Some content was based on an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updated version of the 2002 study applied to the issue of Coalition Sustainability conducted in 2023 by Hayden Center, Ph.D. and Charlotte Carlton, MA. (in collaboration with the Wyoming communit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y prevention coalitions)</a:t>
            </a:r>
            <a:endParaRPr lang="en-US"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1039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C0A73-C794-5BC3-2B13-0778F1AAD066}"/>
              </a:ext>
            </a:extLst>
          </p:cNvPr>
          <p:cNvSpPr>
            <a:spLocks noGrp="1"/>
          </p:cNvSpPr>
          <p:nvPr>
            <p:ph type="title"/>
          </p:nvPr>
        </p:nvSpPr>
        <p:spPr/>
        <p:txBody>
          <a:bodyPr/>
          <a:lstStyle/>
          <a:p>
            <a:r>
              <a:rPr lang="en-US" dirty="0"/>
              <a:t>Before we start: Who is in the room? </a:t>
            </a:r>
          </a:p>
        </p:txBody>
      </p:sp>
      <p:sp>
        <p:nvSpPr>
          <p:cNvPr id="3" name="Content Placeholder 2">
            <a:extLst>
              <a:ext uri="{FF2B5EF4-FFF2-40B4-BE49-F238E27FC236}">
                <a16:creationId xmlns:a16="http://schemas.microsoft.com/office/drawing/2014/main" id="{6078B66D-17D3-AB1A-1B00-B70C48B4B429}"/>
              </a:ext>
            </a:extLst>
          </p:cNvPr>
          <p:cNvSpPr>
            <a:spLocks noGrp="1"/>
          </p:cNvSpPr>
          <p:nvPr>
            <p:ph idx="1"/>
          </p:nvPr>
        </p:nvSpPr>
        <p:spPr/>
        <p:txBody>
          <a:bodyPr>
            <a:normAutofit/>
          </a:bodyPr>
          <a:lstStyle/>
          <a:p>
            <a:r>
              <a:rPr lang="en-US" dirty="0"/>
              <a:t>Prevention Coalitions </a:t>
            </a:r>
          </a:p>
          <a:p>
            <a:r>
              <a:rPr lang="en-US" dirty="0"/>
              <a:t>Prevention agencies </a:t>
            </a:r>
          </a:p>
          <a:p>
            <a:r>
              <a:rPr lang="en-US" dirty="0"/>
              <a:t>Harm Reduction</a:t>
            </a:r>
          </a:p>
          <a:p>
            <a:r>
              <a:rPr lang="en-US" dirty="0"/>
              <a:t>Local or Territory Government/offices </a:t>
            </a:r>
          </a:p>
          <a:p>
            <a:r>
              <a:rPr lang="en-US" dirty="0"/>
              <a:t>Federal Representatives </a:t>
            </a:r>
          </a:p>
          <a:p>
            <a:r>
              <a:rPr lang="en-US" dirty="0"/>
              <a:t>Military, National Guard</a:t>
            </a:r>
          </a:p>
          <a:p>
            <a:r>
              <a:rPr lang="en-US" dirty="0"/>
              <a:t>Policy Makers</a:t>
            </a:r>
          </a:p>
          <a:p>
            <a:r>
              <a:rPr lang="en-US" dirty="0"/>
              <a:t>Who else? </a:t>
            </a:r>
          </a:p>
          <a:p>
            <a:endParaRPr lang="en-US" dirty="0"/>
          </a:p>
        </p:txBody>
      </p:sp>
    </p:spTree>
    <p:extLst>
      <p:ext uri="{BB962C8B-B14F-4D97-AF65-F5344CB8AC3E}">
        <p14:creationId xmlns:p14="http://schemas.microsoft.com/office/powerpoint/2010/main" val="138236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A0C42-A4EF-AB14-4582-10739FC6C5A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Effective Coalitions: Why is this an Important Topic? </a:t>
            </a:r>
          </a:p>
        </p:txBody>
      </p:sp>
      <p:sp>
        <p:nvSpPr>
          <p:cNvPr id="3" name="Content Placeholder 2">
            <a:extLst>
              <a:ext uri="{FF2B5EF4-FFF2-40B4-BE49-F238E27FC236}">
                <a16:creationId xmlns:a16="http://schemas.microsoft.com/office/drawing/2014/main" id="{B75E49A3-0F0A-61FE-A785-9D348AA64777}"/>
              </a:ext>
            </a:extLst>
          </p:cNvPr>
          <p:cNvSpPr>
            <a:spLocks noGrp="1"/>
          </p:cNvSpPr>
          <p:nvPr>
            <p:ph idx="1"/>
          </p:nvPr>
        </p:nvSpPr>
        <p:spPr/>
        <p:txBody>
          <a:bodyPr/>
          <a:lstStyle/>
          <a:p>
            <a:pPr lvl="1">
              <a:lnSpc>
                <a:spcPct val="100000"/>
              </a:lnSpc>
              <a:spcBef>
                <a:spcPts val="1000"/>
              </a:spcBef>
            </a:pPr>
            <a:r>
              <a:rPr lang="en-US" sz="2800" dirty="0">
                <a:latin typeface="Arial"/>
                <a:ea typeface="Calibri" panose="020F0502020204030204" pitchFamily="34" charset="0"/>
                <a:cs typeface="Arial"/>
              </a:rPr>
              <a:t>We know coalitions work! </a:t>
            </a:r>
          </a:p>
          <a:p>
            <a:pPr lvl="1">
              <a:lnSpc>
                <a:spcPct val="100000"/>
              </a:lnSpc>
              <a:spcBef>
                <a:spcPts val="1000"/>
              </a:spcBef>
            </a:pPr>
            <a:r>
              <a:rPr lang="en-US" sz="2800" dirty="0">
                <a:latin typeface="Arial"/>
                <a:ea typeface="Calibri" panose="020F0502020204030204" pitchFamily="34" charset="0"/>
                <a:cs typeface="Arial"/>
              </a:rPr>
              <a:t>Coalitions often experience challenges. </a:t>
            </a:r>
          </a:p>
          <a:p>
            <a:pPr lvl="1">
              <a:lnSpc>
                <a:spcPct val="100000"/>
              </a:lnSpc>
              <a:spcBef>
                <a:spcPts val="1000"/>
              </a:spcBef>
            </a:pPr>
            <a:r>
              <a:rPr lang="en-US" sz="2800" dirty="0">
                <a:latin typeface="Arial"/>
                <a:ea typeface="Calibri" panose="020F0502020204030204" pitchFamily="34" charset="0"/>
                <a:cs typeface="Arial"/>
              </a:rPr>
              <a:t>A prevention coalition: </a:t>
            </a:r>
          </a:p>
          <a:p>
            <a:pPr marL="1028700" lvl="2" indent="-342900">
              <a:lnSpc>
                <a:spcPct val="100000"/>
              </a:lnSpc>
              <a:spcBef>
                <a:spcPts val="1000"/>
              </a:spcBef>
              <a:buFont typeface="Wingdings" panose="05000000000000000000" pitchFamily="2" charset="2"/>
              <a:buChar char="ü"/>
            </a:pPr>
            <a:r>
              <a:rPr lang="en-US" sz="2400" dirty="0">
                <a:latin typeface="Arial"/>
                <a:ea typeface="Calibri"/>
                <a:cs typeface="Arial"/>
              </a:rPr>
              <a:t>Engages the community served by the coalition.</a:t>
            </a:r>
          </a:p>
          <a:p>
            <a:pPr marL="1028700" lvl="2" indent="-342900">
              <a:lnSpc>
                <a:spcPct val="100000"/>
              </a:lnSpc>
              <a:spcBef>
                <a:spcPts val="1000"/>
              </a:spcBef>
              <a:buFont typeface="Wingdings" panose="05000000000000000000" pitchFamily="2" charset="2"/>
              <a:buChar char="ü"/>
            </a:pPr>
            <a:r>
              <a:rPr lang="en-US" sz="2400" dirty="0">
                <a:latin typeface="Arial"/>
                <a:ea typeface="Calibri"/>
                <a:cs typeface="Arial"/>
              </a:rPr>
              <a:t>Focuses on effectiveness and community outcomes.</a:t>
            </a:r>
          </a:p>
          <a:p>
            <a:pPr marL="1028700" lvl="2" indent="-342900">
              <a:lnSpc>
                <a:spcPct val="100000"/>
              </a:lnSpc>
              <a:spcBef>
                <a:spcPts val="1000"/>
              </a:spcBef>
              <a:buFont typeface="Wingdings" panose="05000000000000000000" pitchFamily="2" charset="2"/>
              <a:buChar char="ü"/>
            </a:pPr>
            <a:r>
              <a:rPr lang="en-US" sz="2400" dirty="0">
                <a:latin typeface="Arial"/>
                <a:ea typeface="Calibri" panose="020F0502020204030204" pitchFamily="34" charset="0"/>
                <a:cs typeface="Arial"/>
              </a:rPr>
              <a:t>Builds adequate capacities among partners.</a:t>
            </a:r>
          </a:p>
          <a:p>
            <a:pPr marL="1028700" lvl="2" indent="-342900">
              <a:lnSpc>
                <a:spcPct val="100000"/>
              </a:lnSpc>
              <a:spcBef>
                <a:spcPts val="1000"/>
              </a:spcBef>
              <a:buFont typeface="Wingdings" panose="05000000000000000000" pitchFamily="2" charset="2"/>
              <a:buChar char="ü"/>
            </a:pPr>
            <a:r>
              <a:rPr lang="en-US" sz="2400" dirty="0">
                <a:latin typeface="Arial"/>
                <a:ea typeface="Calibri"/>
                <a:cs typeface="Arial"/>
              </a:rPr>
              <a:t>Plans for sustainability.</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4360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6A12-FBAA-3DEC-499E-AA39CC418E59}"/>
              </a:ext>
            </a:extLst>
          </p:cNvPr>
          <p:cNvSpPr>
            <a:spLocks noGrp="1"/>
          </p:cNvSpPr>
          <p:nvPr>
            <p:ph type="title"/>
          </p:nvPr>
        </p:nvSpPr>
        <p:spPr/>
        <p:txBody>
          <a:bodyPr/>
          <a:lstStyle/>
          <a:p>
            <a:r>
              <a:rPr lang="en-US" sz="3600" dirty="0">
                <a:latin typeface="Arial"/>
                <a:cs typeface="Arial"/>
              </a:rPr>
              <a:t>Common Challenges for Coalitions</a:t>
            </a:r>
            <a:endParaRPr lang="en-US" sz="3600" dirty="0"/>
          </a:p>
        </p:txBody>
      </p:sp>
      <p:sp>
        <p:nvSpPr>
          <p:cNvPr id="3" name="Content Placeholder 2">
            <a:extLst>
              <a:ext uri="{FF2B5EF4-FFF2-40B4-BE49-F238E27FC236}">
                <a16:creationId xmlns:a16="http://schemas.microsoft.com/office/drawing/2014/main" id="{B02CB99D-44CC-B764-D3FF-14D98A6C9D79}"/>
              </a:ext>
            </a:extLst>
          </p:cNvPr>
          <p:cNvSpPr>
            <a:spLocks noGrp="1"/>
          </p:cNvSpPr>
          <p:nvPr>
            <p:ph idx="1"/>
          </p:nvPr>
        </p:nvSpPr>
        <p:spPr>
          <a:xfrm>
            <a:off x="838200" y="1866276"/>
            <a:ext cx="10515600" cy="3978711"/>
          </a:xfrm>
        </p:spPr>
        <p:txBody>
          <a:bodyPr>
            <a:normAutofit lnSpcReduction="10000"/>
          </a:bodyPr>
          <a:lstStyle/>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Time</a:t>
            </a: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Capacity</a:t>
            </a: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Being</a:t>
            </a:r>
            <a:r>
              <a:rPr lang="en-US" sz="2800"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understaffed</a:t>
            </a: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Maintaining</a:t>
            </a:r>
            <a:r>
              <a:rPr lang="en-US" sz="28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focus</a:t>
            </a:r>
            <a:r>
              <a:rPr lang="en-US" sz="2800" spc="-2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in</a:t>
            </a:r>
            <a:r>
              <a:rPr lang="en-US" sz="28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an</a:t>
            </a:r>
            <a:r>
              <a:rPr lang="en-US" sz="28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ever-changing</a:t>
            </a:r>
            <a:r>
              <a:rPr lang="en-US" sz="28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environment</a:t>
            </a:r>
          </a:p>
          <a:p>
            <a:pPr marL="288925" marR="226695" lvl="1" indent="-285750">
              <a:lnSpc>
                <a:spcPct val="100000"/>
              </a:lnSpc>
              <a:spcBef>
                <a:spcPts val="400"/>
              </a:spcBef>
              <a:spcAft>
                <a:spcPts val="0"/>
              </a:spcAft>
              <a:buFont typeface="Symbol" panose="05050102010706020507" pitchFamily="18" charset="2"/>
              <a:buChar char=""/>
              <a:tabLst>
                <a:tab pos="546100" algn="l"/>
                <a:tab pos="546735" algn="l"/>
              </a:tabLst>
            </a:pP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Sustaining</a:t>
            </a:r>
            <a:r>
              <a:rPr lang="en-US" sz="28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outcomes</a:t>
            </a:r>
            <a:r>
              <a:rPr lang="en-US" sz="28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and</a:t>
            </a:r>
            <a:r>
              <a:rPr lang="en-US" sz="28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keeping</a:t>
            </a:r>
            <a:r>
              <a:rPr lang="en-US" sz="28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momentum</a:t>
            </a:r>
          </a:p>
          <a:p>
            <a:pPr marL="288925" lvl="1" indent="-285750">
              <a:lnSpc>
                <a:spcPct val="100000"/>
              </a:lnSpc>
              <a:spcBef>
                <a:spcPts val="400"/>
              </a:spcBef>
              <a:spcAft>
                <a:spcPts val="0"/>
              </a:spcAft>
              <a:buFont typeface="Symbol" panose="05050102010706020507" pitchFamily="18" charset="2"/>
              <a:buChar char=""/>
              <a:tabLst>
                <a:tab pos="546100" algn="l"/>
                <a:tab pos="546735" algn="l"/>
              </a:tabLst>
            </a:pPr>
            <a:r>
              <a:rPr lang="en-US" sz="2800" dirty="0">
                <a:solidFill>
                  <a:srgbClr val="202020"/>
                </a:solidFill>
                <a:effectLst/>
                <a:latin typeface="Arial"/>
                <a:ea typeface="Symbol" panose="05050102010706020507" pitchFamily="18" charset="2"/>
                <a:cs typeface="Arial"/>
              </a:rPr>
              <a:t>Member</a:t>
            </a:r>
            <a:r>
              <a:rPr lang="en-US" sz="2800" spc="-25" dirty="0">
                <a:solidFill>
                  <a:srgbClr val="202020"/>
                </a:solidFill>
                <a:effectLst/>
                <a:latin typeface="Arial"/>
                <a:ea typeface="Symbol" panose="05050102010706020507" pitchFamily="18" charset="2"/>
                <a:cs typeface="Arial"/>
              </a:rPr>
              <a:t> </a:t>
            </a:r>
            <a:r>
              <a:rPr lang="en-US" sz="2800" dirty="0">
                <a:solidFill>
                  <a:srgbClr val="202020"/>
                </a:solidFill>
                <a:effectLst/>
                <a:latin typeface="Arial"/>
                <a:ea typeface="Symbol" panose="05050102010706020507" pitchFamily="18" charset="2"/>
                <a:cs typeface="Arial"/>
              </a:rPr>
              <a:t>to</a:t>
            </a:r>
            <a:r>
              <a:rPr lang="en-US" sz="2800" spc="-10" dirty="0">
                <a:solidFill>
                  <a:srgbClr val="202020"/>
                </a:solidFill>
                <a:effectLst/>
                <a:latin typeface="Arial"/>
                <a:ea typeface="Symbol" panose="05050102010706020507" pitchFamily="18" charset="2"/>
                <a:cs typeface="Arial"/>
              </a:rPr>
              <a:t> </a:t>
            </a:r>
            <a:r>
              <a:rPr lang="en-US" sz="2800" dirty="0">
                <a:solidFill>
                  <a:srgbClr val="202020"/>
                </a:solidFill>
                <a:effectLst/>
                <a:latin typeface="Arial"/>
                <a:ea typeface="Symbol" panose="05050102010706020507" pitchFamily="18" charset="2"/>
                <a:cs typeface="Arial"/>
              </a:rPr>
              <a:t>member</a:t>
            </a:r>
            <a:r>
              <a:rPr lang="en-US" sz="2800" spc="-10" dirty="0">
                <a:solidFill>
                  <a:srgbClr val="202020"/>
                </a:solidFill>
                <a:effectLst/>
                <a:latin typeface="Arial"/>
                <a:ea typeface="Symbol" panose="05050102010706020507" pitchFamily="18" charset="2"/>
                <a:cs typeface="Arial"/>
              </a:rPr>
              <a:t> </a:t>
            </a:r>
            <a:r>
              <a:rPr lang="en-US" sz="2800" dirty="0">
                <a:solidFill>
                  <a:srgbClr val="202020"/>
                </a:solidFill>
                <a:effectLst/>
                <a:latin typeface="Arial"/>
                <a:ea typeface="Symbol" panose="05050102010706020507" pitchFamily="18" charset="2"/>
                <a:cs typeface="Arial"/>
              </a:rPr>
              <a:t>communication</a:t>
            </a:r>
          </a:p>
          <a:p>
            <a:pPr marL="288925" lvl="1" indent="-285750">
              <a:lnSpc>
                <a:spcPct val="100000"/>
              </a:lnSpc>
              <a:spcBef>
                <a:spcPts val="400"/>
              </a:spcBef>
              <a:spcAft>
                <a:spcPts val="0"/>
              </a:spcAft>
              <a:buFont typeface="Symbol" panose="05050102010706020507" pitchFamily="18" charset="2"/>
              <a:buChar char=""/>
              <a:tabLst>
                <a:tab pos="546100" algn="l"/>
                <a:tab pos="546735" algn="l"/>
              </a:tabLst>
            </a:pP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Identifying</a:t>
            </a:r>
            <a:r>
              <a:rPr lang="en-US" sz="2800" spc="-1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collective</a:t>
            </a:r>
            <a:r>
              <a:rPr lang="en-US" sz="2800"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spc="-20" dirty="0">
                <a:solidFill>
                  <a:srgbClr val="202020"/>
                </a:solidFill>
                <a:effectLst/>
                <a:latin typeface="Arial" panose="020B0604020202020204" pitchFamily="34" charset="0"/>
                <a:ea typeface="Symbol" panose="05050102010706020507" pitchFamily="18" charset="2"/>
                <a:cs typeface="Arial" panose="020B0604020202020204" pitchFamily="34" charset="0"/>
              </a:rPr>
              <a:t>work</a:t>
            </a:r>
            <a:endParaRPr lang="en-US" sz="2800" dirty="0">
              <a:effectLst/>
              <a:latin typeface="Arial" panose="020B0604020202020204" pitchFamily="34" charset="0"/>
              <a:ea typeface="Symbol" panose="05050102010706020507" pitchFamily="18" charset="2"/>
              <a:cs typeface="Arial" panose="020B0604020202020204" pitchFamily="34" charset="0"/>
            </a:endParaRP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Coalition</a:t>
            </a:r>
            <a:r>
              <a:rPr lang="en-US" sz="2800"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fatigue</a:t>
            </a:r>
          </a:p>
          <a:p>
            <a:pPr marL="288925" marR="0" lvl="1" indent="-285750">
              <a:lnSpc>
                <a:spcPct val="100000"/>
              </a:lnSpc>
              <a:spcBef>
                <a:spcPts val="400"/>
              </a:spcBef>
              <a:spcAft>
                <a:spcPts val="0"/>
              </a:spcAft>
              <a:buFont typeface="Symbol" panose="05050102010706020507" pitchFamily="18" charset="2"/>
              <a:buChar char=""/>
              <a:tabLst>
                <a:tab pos="546100" algn="l"/>
                <a:tab pos="546735" algn="l"/>
              </a:tabLst>
            </a:pPr>
            <a:r>
              <a:rPr lang="en-US" sz="2800" dirty="0">
                <a:solidFill>
                  <a:srgbClr val="202020"/>
                </a:solidFill>
                <a:effectLst/>
                <a:latin typeface="Arial" panose="020B0604020202020204" pitchFamily="34" charset="0"/>
                <a:ea typeface="Symbol" panose="05050102010706020507" pitchFamily="18" charset="2"/>
                <a:cs typeface="Arial" panose="020B0604020202020204" pitchFamily="34" charset="0"/>
              </a:rPr>
              <a:t>Virtual</a:t>
            </a:r>
            <a:r>
              <a:rPr lang="en-US" sz="2800" spc="-5" dirty="0">
                <a:solidFill>
                  <a:srgbClr val="202020"/>
                </a:solidFill>
                <a:effectLst/>
                <a:latin typeface="Arial" panose="020B0604020202020204" pitchFamily="34" charset="0"/>
                <a:ea typeface="Symbol" panose="05050102010706020507" pitchFamily="18" charset="2"/>
                <a:cs typeface="Arial" panose="020B0604020202020204" pitchFamily="34" charset="0"/>
              </a:rPr>
              <a:t> </a:t>
            </a:r>
            <a:r>
              <a:rPr lang="en-US" sz="2800" spc="-10" dirty="0">
                <a:solidFill>
                  <a:srgbClr val="202020"/>
                </a:solidFill>
                <a:effectLst/>
                <a:latin typeface="Arial" panose="020B0604020202020204" pitchFamily="34" charset="0"/>
                <a:ea typeface="Symbol" panose="05050102010706020507" pitchFamily="18" charset="2"/>
                <a:cs typeface="Arial" panose="020B0604020202020204" pitchFamily="34" charset="0"/>
              </a:rPr>
              <a:t>engagement</a:t>
            </a:r>
            <a:endParaRPr lang="en-US" sz="2800" dirty="0"/>
          </a:p>
          <a:p>
            <a:pPr marL="3175" marR="226695" lvl="1" indent="0">
              <a:lnSpc>
                <a:spcPct val="100000"/>
              </a:lnSpc>
              <a:spcBef>
                <a:spcPts val="400"/>
              </a:spcBef>
              <a:spcAft>
                <a:spcPts val="0"/>
              </a:spcAft>
              <a:buNone/>
              <a:tabLst>
                <a:tab pos="546100" algn="l"/>
                <a:tab pos="546735" algn="l"/>
              </a:tabLst>
            </a:pPr>
            <a:endParaRPr lang="en-US" dirty="0">
              <a:effectLst/>
              <a:latin typeface="Arial" panose="020B0604020202020204" pitchFamily="34" charset="0"/>
              <a:ea typeface="Symbol" panose="05050102010706020507" pitchFamily="18" charset="2"/>
              <a:cs typeface="Arial" panose="020B0604020202020204" pitchFamily="34" charset="0"/>
            </a:endParaRPr>
          </a:p>
          <a:p>
            <a:pPr marL="3175" marR="0" lvl="1" indent="0">
              <a:lnSpc>
                <a:spcPct val="100000"/>
              </a:lnSpc>
              <a:spcBef>
                <a:spcPts val="400"/>
              </a:spcBef>
              <a:spcAft>
                <a:spcPts val="0"/>
              </a:spcAft>
              <a:buNone/>
              <a:tabLst>
                <a:tab pos="546100" algn="l"/>
                <a:tab pos="546735" algn="l"/>
              </a:tabLst>
            </a:pPr>
            <a:endParaRPr lang="en-US" spc="-10" dirty="0">
              <a:solidFill>
                <a:srgbClr val="202020"/>
              </a:solidFill>
              <a:effectLst/>
              <a:latin typeface="Arial" panose="020B0604020202020204" pitchFamily="34" charset="0"/>
              <a:ea typeface="Symbol" panose="05050102010706020507" pitchFamily="18" charset="2"/>
              <a:cs typeface="Arial" panose="020B0604020202020204" pitchFamily="34" charset="0"/>
            </a:endParaRPr>
          </a:p>
        </p:txBody>
      </p:sp>
    </p:spTree>
    <p:extLst>
      <p:ext uri="{BB962C8B-B14F-4D97-AF65-F5344CB8AC3E}">
        <p14:creationId xmlns:p14="http://schemas.microsoft.com/office/powerpoint/2010/main" val="951091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125507" y="1255059"/>
            <a:ext cx="11438964" cy="5602941"/>
          </a:xfrm>
          <a:prstGeom prst="rect">
            <a:avLst/>
          </a:prstGeom>
        </p:spPr>
      </p:pic>
      <p:sp>
        <p:nvSpPr>
          <p:cNvPr id="2" name="Title 1"/>
          <p:cNvSpPr>
            <a:spLocks noGrp="1"/>
          </p:cNvSpPr>
          <p:nvPr>
            <p:ph type="title"/>
          </p:nvPr>
        </p:nvSpPr>
        <p:spPr/>
        <p:txBody>
          <a:bodyPr>
            <a:noAutofit/>
          </a:bodyPr>
          <a:lstStyle/>
          <a:p>
            <a:r>
              <a:rPr lang="en-US" sz="2800" dirty="0"/>
              <a:t>The Conceptual Model of Effective Coalitions</a:t>
            </a:r>
          </a:p>
        </p:txBody>
      </p:sp>
      <p:sp>
        <p:nvSpPr>
          <p:cNvPr id="3" name="TextBox 2"/>
          <p:cNvSpPr txBox="1"/>
          <p:nvPr/>
        </p:nvSpPr>
        <p:spPr>
          <a:xfrm>
            <a:off x="6096000" y="1539241"/>
            <a:ext cx="2286000" cy="461665"/>
          </a:xfrm>
          <a:prstGeom prst="rect">
            <a:avLst/>
          </a:prstGeom>
          <a:noFill/>
        </p:spPr>
        <p:txBody>
          <a:bodyPr wrap="square" rtlCol="0">
            <a:spAutoFit/>
          </a:bodyPr>
          <a:lstStyle/>
          <a:p>
            <a:r>
              <a:rPr lang="en-US" sz="2400" dirty="0">
                <a:solidFill>
                  <a:schemeClr val="bg1">
                    <a:lumMod val="50000"/>
                  </a:schemeClr>
                </a:solidFill>
              </a:rPr>
              <a:t>System Supports </a:t>
            </a:r>
          </a:p>
        </p:txBody>
      </p:sp>
    </p:spTree>
    <p:extLst>
      <p:ext uri="{BB962C8B-B14F-4D97-AF65-F5344CB8AC3E}">
        <p14:creationId xmlns:p14="http://schemas.microsoft.com/office/powerpoint/2010/main" val="2174377500"/>
      </p:ext>
    </p:extLst>
  </p:cSld>
  <p:clrMapOvr>
    <a:masterClrMapping/>
  </p:clrMapOvr>
</p:sld>
</file>

<file path=ppt/theme/theme1.xml><?xml version="1.0" encoding="utf-8"?>
<a:theme xmlns:a="http://schemas.openxmlformats.org/drawingml/2006/main" name="PTTC_Powerpoint_ Templates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dmin Layouts">
  <a:themeElements>
    <a:clrScheme name="Custom 2">
      <a:dk1>
        <a:srgbClr val="919195"/>
      </a:dk1>
      <a:lt1>
        <a:srgbClr val="FFFFFF"/>
      </a:lt1>
      <a:dk2>
        <a:srgbClr val="CC4927"/>
      </a:dk2>
      <a:lt2>
        <a:srgbClr val="94A545"/>
      </a:lt2>
      <a:accent1>
        <a:srgbClr val="00467F"/>
      </a:accent1>
      <a:accent2>
        <a:srgbClr val="B2CEE7"/>
      </a:accent2>
      <a:accent3>
        <a:srgbClr val="4F3A25"/>
      </a:accent3>
      <a:accent4>
        <a:srgbClr val="F2E18C"/>
      </a:accent4>
      <a:accent5>
        <a:srgbClr val="6A4A62"/>
      </a:accent5>
      <a:accent6>
        <a:srgbClr val="F79646"/>
      </a:accent6>
      <a:hlink>
        <a:srgbClr val="94A545"/>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lorbar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4259</TotalTime>
  <Words>4799</Words>
  <Application>Microsoft Office PowerPoint</Application>
  <PresentationFormat>Widescreen</PresentationFormat>
  <Paragraphs>415</Paragraphs>
  <Slides>37</Slides>
  <Notes>26</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37</vt:i4>
      </vt:variant>
    </vt:vector>
  </HeadingPairs>
  <TitlesOfParts>
    <vt:vector size="50" baseType="lpstr">
      <vt:lpstr>Arial</vt:lpstr>
      <vt:lpstr>Calibri</vt:lpstr>
      <vt:lpstr>Calibri Light</vt:lpstr>
      <vt:lpstr>Garamond</vt:lpstr>
      <vt:lpstr>Helvetica </vt:lpstr>
      <vt:lpstr>Symbol</vt:lpstr>
      <vt:lpstr>Wingdings</vt:lpstr>
      <vt:lpstr>PTTC_Powerpoint_ Templates (2)</vt:lpstr>
      <vt:lpstr>Admin Layouts</vt:lpstr>
      <vt:lpstr>Office Theme</vt:lpstr>
      <vt:lpstr>1_Office Theme</vt:lpstr>
      <vt:lpstr>colorbarPPT</vt:lpstr>
      <vt:lpstr>Office Theme</vt:lpstr>
      <vt:lpstr>Effective Coalitions:  Process, Data, and Positive Impacts</vt:lpstr>
      <vt:lpstr>PowerPoint Presentation</vt:lpstr>
      <vt:lpstr>Agenda </vt:lpstr>
      <vt:lpstr>National PTTC Community Coalitions and Collaborators Workgroup (3C’s)</vt:lpstr>
      <vt:lpstr>Source Acknowledgements</vt:lpstr>
      <vt:lpstr>Before we start: Who is in the room? </vt:lpstr>
      <vt:lpstr>Effective Coalitions: Why is this an Important Topic? </vt:lpstr>
      <vt:lpstr>Common Challenges for Coalitions</vt:lpstr>
      <vt:lpstr>The Conceptual Model of Effective Coalitions</vt:lpstr>
      <vt:lpstr>Using the Strategic Prevention Framework (SPF) Model</vt:lpstr>
      <vt:lpstr>Diverse Partners</vt:lpstr>
      <vt:lpstr>Assess Relationships Among Key Partners</vt:lpstr>
      <vt:lpstr>Tips for Recruiting Coalition Members</vt:lpstr>
      <vt:lpstr>How do we encourage ownership?</vt:lpstr>
      <vt:lpstr>Cultivating System Leaders and Champions</vt:lpstr>
      <vt:lpstr>Opportunities for Participation </vt:lpstr>
      <vt:lpstr>Opportunities for Participation: Tips for Empowering Coalition Members to “do the work” Collectively</vt:lpstr>
      <vt:lpstr>New Skills</vt:lpstr>
      <vt:lpstr>Tips for Educating and Keeping Members Informed</vt:lpstr>
      <vt:lpstr>Efficiency </vt:lpstr>
      <vt:lpstr>Cohesion</vt:lpstr>
      <vt:lpstr>Cohesion</vt:lpstr>
      <vt:lpstr>Cohesion: Tips for Keeping Members Engaged</vt:lpstr>
      <vt:lpstr>Goal-Directedness</vt:lpstr>
      <vt:lpstr>Prevention Coalitions: Data Driven Processes</vt:lpstr>
      <vt:lpstr>Geographic Information Systems and Strategic Prevention</vt:lpstr>
      <vt:lpstr>Geographic Information Systems and Strategic Prevention</vt:lpstr>
      <vt:lpstr>Visualizing Community Data with GIS</vt:lpstr>
      <vt:lpstr>The Conceptual Model of Effective Coalitions</vt:lpstr>
      <vt:lpstr>Effective Coalitions Resources </vt:lpstr>
      <vt:lpstr>Effective Coalitions Resources </vt:lpstr>
      <vt:lpstr>Reflections </vt:lpstr>
      <vt:lpstr>Questions?</vt:lpstr>
      <vt:lpstr>Evaluation</vt:lpstr>
      <vt:lpstr>References</vt:lpstr>
      <vt:lpstr>References (continued)</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Northeast and Caribbean Prevention Technology Transfer Center (PTTC)</dc:title>
  <dc:creator>Kristen Gilmore Powell</dc:creator>
  <cp:lastModifiedBy>Kristen Gilmore Powell</cp:lastModifiedBy>
  <cp:revision>37</cp:revision>
  <cp:lastPrinted>2023-03-20T18:57:53Z</cp:lastPrinted>
  <dcterms:created xsi:type="dcterms:W3CDTF">2023-03-17T22:28:26Z</dcterms:created>
  <dcterms:modified xsi:type="dcterms:W3CDTF">2024-05-08T11:52:22Z</dcterms:modified>
</cp:coreProperties>
</file>