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0.xml" ContentType="application/vnd.openxmlformats-officedocument.presentationml.tags+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2" r:id="rId5"/>
  </p:sldMasterIdLst>
  <p:notesMasterIdLst>
    <p:notesMasterId r:id="rId38"/>
  </p:notesMasterIdLst>
  <p:handoutMasterIdLst>
    <p:handoutMasterId r:id="rId39"/>
  </p:handoutMasterIdLst>
  <p:sldIdLst>
    <p:sldId id="305" r:id="rId6"/>
    <p:sldId id="306" r:id="rId7"/>
    <p:sldId id="307" r:id="rId8"/>
    <p:sldId id="818" r:id="rId9"/>
    <p:sldId id="806" r:id="rId10"/>
    <p:sldId id="302" r:id="rId11"/>
    <p:sldId id="304" r:id="rId12"/>
    <p:sldId id="820" r:id="rId13"/>
    <p:sldId id="821" r:id="rId14"/>
    <p:sldId id="321" r:id="rId15"/>
    <p:sldId id="822" r:id="rId16"/>
    <p:sldId id="308" r:id="rId17"/>
    <p:sldId id="309" r:id="rId18"/>
    <p:sldId id="310" r:id="rId19"/>
    <p:sldId id="315" r:id="rId20"/>
    <p:sldId id="318" r:id="rId21"/>
    <p:sldId id="316" r:id="rId22"/>
    <p:sldId id="334" r:id="rId23"/>
    <p:sldId id="367" r:id="rId24"/>
    <p:sldId id="353" r:id="rId25"/>
    <p:sldId id="826" r:id="rId26"/>
    <p:sldId id="260" r:id="rId27"/>
    <p:sldId id="829" r:id="rId28"/>
    <p:sldId id="828" r:id="rId29"/>
    <p:sldId id="825" r:id="rId30"/>
    <p:sldId id="811" r:id="rId31"/>
    <p:sldId id="813" r:id="rId32"/>
    <p:sldId id="819" r:id="rId33"/>
    <p:sldId id="824" r:id="rId34"/>
    <p:sldId id="812" r:id="rId35"/>
    <p:sldId id="323" r:id="rId36"/>
    <p:sldId id="823"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553D2-3E4A-7A6E-963C-A9987F386EA7}" name="Nicole Muñoz Berastain" initials="NB" userId="S::00nmb0@salud.gov.pr::9d321362-3467-46ef-a03c-4601e22cb02c" providerId="AD"/>
  <p188:author id="{6C81C2DD-84C2-F086-BA8F-037E27D7F663}" name="Maria I. Coss Guzman" initials="MG" userId="S::00mcg1@salud.gov.pr::f59fbec2-95ab-4f26-a3d4-71f2a1e962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88DF2-84CB-4DF5-B5B4-ED54F6901CAC}" v="171" dt="2024-05-03T23:37:54.163"/>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89070" autoAdjust="0"/>
  </p:normalViewPr>
  <p:slideViewPr>
    <p:cSldViewPr snapToGrid="0">
      <p:cViewPr varScale="1">
        <p:scale>
          <a:sx n="64" d="100"/>
          <a:sy n="64" d="100"/>
        </p:scale>
        <p:origin x="498" y="6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84" d="100"/>
          <a:sy n="84" d="100"/>
        </p:scale>
        <p:origin x="443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diagrams/_rels/data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87EAB-D5A5-4A89-B501-6BD7294C951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PR"/>
        </a:p>
      </dgm:t>
    </dgm:pt>
    <dgm:pt modelId="{463F2EF4-0DE8-4745-AEBD-F1C0685961CA}">
      <dgm:prSet phldrT="[Text]"/>
      <dgm:spPr/>
      <dgm:t>
        <a:bodyPr/>
        <a:lstStyle/>
        <a:p>
          <a:r>
            <a:rPr lang="es-PR" b="1" dirty="0"/>
            <a:t>Comisión para la Prevención del Suicidio</a:t>
          </a:r>
        </a:p>
      </dgm:t>
    </dgm:pt>
    <dgm:pt modelId="{10317C15-0323-42F1-B32B-B818F46CB939}" type="parTrans" cxnId="{FA2AE64D-EE19-443A-9B1C-683184F86DC1}">
      <dgm:prSet/>
      <dgm:spPr/>
      <dgm:t>
        <a:bodyPr/>
        <a:lstStyle/>
        <a:p>
          <a:endParaRPr lang="es-PR"/>
        </a:p>
      </dgm:t>
    </dgm:pt>
    <dgm:pt modelId="{3FB960F5-BF68-4647-A663-D1F661915480}" type="sibTrans" cxnId="{FA2AE64D-EE19-443A-9B1C-683184F86DC1}">
      <dgm:prSet/>
      <dgm:spPr/>
      <dgm:t>
        <a:bodyPr/>
        <a:lstStyle/>
        <a:p>
          <a:endParaRPr lang="es-PR"/>
        </a:p>
      </dgm:t>
    </dgm:pt>
    <dgm:pt modelId="{9499C48E-913D-41A9-AD5C-CA15D5EEA859}">
      <dgm:prSet phldrT="[Text]"/>
      <dgm:spPr>
        <a:solidFill>
          <a:schemeClr val="accent2"/>
        </a:solidFill>
      </dgm:spPr>
      <dgm:t>
        <a:bodyPr/>
        <a:lstStyle/>
        <a:p>
          <a:r>
            <a:rPr lang="es-PR" b="1" dirty="0"/>
            <a:t>Epidemiología del suicidio en Puerto Rico</a:t>
          </a:r>
        </a:p>
      </dgm:t>
    </dgm:pt>
    <dgm:pt modelId="{778C9D7B-9766-465A-A76B-67045E28F6EE}" type="parTrans" cxnId="{F900E079-9A31-4806-90C0-CFAFCE297721}">
      <dgm:prSet/>
      <dgm:spPr/>
      <dgm:t>
        <a:bodyPr/>
        <a:lstStyle/>
        <a:p>
          <a:endParaRPr lang="es-PR"/>
        </a:p>
      </dgm:t>
    </dgm:pt>
    <dgm:pt modelId="{7CAC3FEA-81F7-4D70-8254-FE87040E0130}" type="sibTrans" cxnId="{F900E079-9A31-4806-90C0-CFAFCE297721}">
      <dgm:prSet/>
      <dgm:spPr/>
      <dgm:t>
        <a:bodyPr/>
        <a:lstStyle/>
        <a:p>
          <a:endParaRPr lang="es-PR"/>
        </a:p>
      </dgm:t>
    </dgm:pt>
    <dgm:pt modelId="{851D4D40-CA64-472E-ABC9-DBC457642394}">
      <dgm:prSet phldrT="[Text]"/>
      <dgm:spPr>
        <a:solidFill>
          <a:schemeClr val="tx2"/>
        </a:solidFill>
      </dgm:spPr>
      <dgm:t>
        <a:bodyPr/>
        <a:lstStyle/>
        <a:p>
          <a:r>
            <a:rPr lang="es-PR" b="1" dirty="0"/>
            <a:t>Colaboración multisectorial</a:t>
          </a:r>
        </a:p>
      </dgm:t>
    </dgm:pt>
    <dgm:pt modelId="{689E820C-8BFB-4F0B-8FEC-D44D74D973B0}" type="parTrans" cxnId="{560379DA-D180-430E-9494-49332DFAC958}">
      <dgm:prSet/>
      <dgm:spPr/>
      <dgm:t>
        <a:bodyPr/>
        <a:lstStyle/>
        <a:p>
          <a:endParaRPr lang="es-PR"/>
        </a:p>
      </dgm:t>
    </dgm:pt>
    <dgm:pt modelId="{ACF2D4B4-75CF-45F6-8379-01249AFC1638}" type="sibTrans" cxnId="{560379DA-D180-430E-9494-49332DFAC958}">
      <dgm:prSet/>
      <dgm:spPr/>
      <dgm:t>
        <a:bodyPr/>
        <a:lstStyle/>
        <a:p>
          <a:endParaRPr lang="es-PR"/>
        </a:p>
      </dgm:t>
    </dgm:pt>
    <dgm:pt modelId="{54BD273A-884F-4419-B733-91E0A205C552}" type="pres">
      <dgm:prSet presAssocID="{84087EAB-D5A5-4A89-B501-6BD7294C9518}" presName="linear" presStyleCnt="0">
        <dgm:presLayoutVars>
          <dgm:dir/>
          <dgm:animLvl val="lvl"/>
          <dgm:resizeHandles val="exact"/>
        </dgm:presLayoutVars>
      </dgm:prSet>
      <dgm:spPr/>
    </dgm:pt>
    <dgm:pt modelId="{9B6060A4-D1B3-48F9-A4B5-EB7FA0ACA8CA}" type="pres">
      <dgm:prSet presAssocID="{463F2EF4-0DE8-4745-AEBD-F1C0685961CA}" presName="parentLin" presStyleCnt="0"/>
      <dgm:spPr/>
    </dgm:pt>
    <dgm:pt modelId="{93D505E0-E996-48FD-BCF4-CE2B5BF06402}" type="pres">
      <dgm:prSet presAssocID="{463F2EF4-0DE8-4745-AEBD-F1C0685961CA}" presName="parentLeftMargin" presStyleLbl="node1" presStyleIdx="0" presStyleCnt="3"/>
      <dgm:spPr/>
    </dgm:pt>
    <dgm:pt modelId="{A84A372C-E475-4F1B-B0DE-96F12D165857}" type="pres">
      <dgm:prSet presAssocID="{463F2EF4-0DE8-4745-AEBD-F1C0685961CA}" presName="parentText" presStyleLbl="node1" presStyleIdx="0" presStyleCnt="3">
        <dgm:presLayoutVars>
          <dgm:chMax val="0"/>
          <dgm:bulletEnabled val="1"/>
        </dgm:presLayoutVars>
      </dgm:prSet>
      <dgm:spPr/>
    </dgm:pt>
    <dgm:pt modelId="{4C878214-B104-42F1-8B03-831DECB520CB}" type="pres">
      <dgm:prSet presAssocID="{463F2EF4-0DE8-4745-AEBD-F1C0685961CA}" presName="negativeSpace" presStyleCnt="0"/>
      <dgm:spPr/>
    </dgm:pt>
    <dgm:pt modelId="{B1EFFA93-2CC1-4278-8770-C0A88C85431F}" type="pres">
      <dgm:prSet presAssocID="{463F2EF4-0DE8-4745-AEBD-F1C0685961CA}" presName="childText" presStyleLbl="conFgAcc1" presStyleIdx="0" presStyleCnt="3">
        <dgm:presLayoutVars>
          <dgm:bulletEnabled val="1"/>
        </dgm:presLayoutVars>
      </dgm:prSet>
      <dgm:spPr>
        <a:ln>
          <a:noFill/>
        </a:ln>
      </dgm:spPr>
    </dgm:pt>
    <dgm:pt modelId="{47FD55CA-0DF2-4CED-8784-3DCE305DA59D}" type="pres">
      <dgm:prSet presAssocID="{3FB960F5-BF68-4647-A663-D1F661915480}" presName="spaceBetweenRectangles" presStyleCnt="0"/>
      <dgm:spPr/>
    </dgm:pt>
    <dgm:pt modelId="{B9D55C31-8728-4F96-B395-2F55AED97CB9}" type="pres">
      <dgm:prSet presAssocID="{9499C48E-913D-41A9-AD5C-CA15D5EEA859}" presName="parentLin" presStyleCnt="0"/>
      <dgm:spPr/>
    </dgm:pt>
    <dgm:pt modelId="{394528AE-B916-45D6-B309-FE78DD381AA3}" type="pres">
      <dgm:prSet presAssocID="{9499C48E-913D-41A9-AD5C-CA15D5EEA859}" presName="parentLeftMargin" presStyleLbl="node1" presStyleIdx="0" presStyleCnt="3"/>
      <dgm:spPr/>
    </dgm:pt>
    <dgm:pt modelId="{850ADDC3-C4C1-42D8-B71B-03C3433C0582}" type="pres">
      <dgm:prSet presAssocID="{9499C48E-913D-41A9-AD5C-CA15D5EEA859}" presName="parentText" presStyleLbl="node1" presStyleIdx="1" presStyleCnt="3">
        <dgm:presLayoutVars>
          <dgm:chMax val="0"/>
          <dgm:bulletEnabled val="1"/>
        </dgm:presLayoutVars>
      </dgm:prSet>
      <dgm:spPr/>
    </dgm:pt>
    <dgm:pt modelId="{86529228-D7D9-4880-B0B3-B35D3417BA52}" type="pres">
      <dgm:prSet presAssocID="{9499C48E-913D-41A9-AD5C-CA15D5EEA859}" presName="negativeSpace" presStyleCnt="0"/>
      <dgm:spPr/>
    </dgm:pt>
    <dgm:pt modelId="{4ED7DEAC-E004-47AD-86FF-2C35781EC184}" type="pres">
      <dgm:prSet presAssocID="{9499C48E-913D-41A9-AD5C-CA15D5EEA859}" presName="childText" presStyleLbl="conFgAcc1" presStyleIdx="1" presStyleCnt="3">
        <dgm:presLayoutVars>
          <dgm:bulletEnabled val="1"/>
        </dgm:presLayoutVars>
      </dgm:prSet>
      <dgm:spPr>
        <a:noFill/>
        <a:ln>
          <a:noFill/>
        </a:ln>
      </dgm:spPr>
    </dgm:pt>
    <dgm:pt modelId="{783BA320-51A3-4700-9E12-D89B1CA4A256}" type="pres">
      <dgm:prSet presAssocID="{7CAC3FEA-81F7-4D70-8254-FE87040E0130}" presName="spaceBetweenRectangles" presStyleCnt="0"/>
      <dgm:spPr/>
    </dgm:pt>
    <dgm:pt modelId="{DEECD8DC-8A11-448D-920C-A60435BB98CF}" type="pres">
      <dgm:prSet presAssocID="{851D4D40-CA64-472E-ABC9-DBC457642394}" presName="parentLin" presStyleCnt="0"/>
      <dgm:spPr/>
    </dgm:pt>
    <dgm:pt modelId="{4B4F3A2E-3916-4F62-80D3-E330261C5CF9}" type="pres">
      <dgm:prSet presAssocID="{851D4D40-CA64-472E-ABC9-DBC457642394}" presName="parentLeftMargin" presStyleLbl="node1" presStyleIdx="1" presStyleCnt="3"/>
      <dgm:spPr/>
    </dgm:pt>
    <dgm:pt modelId="{8C80E51D-AB6E-4B96-8C08-581EBB48A6E1}" type="pres">
      <dgm:prSet presAssocID="{851D4D40-CA64-472E-ABC9-DBC457642394}" presName="parentText" presStyleLbl="node1" presStyleIdx="2" presStyleCnt="3">
        <dgm:presLayoutVars>
          <dgm:chMax val="0"/>
          <dgm:bulletEnabled val="1"/>
        </dgm:presLayoutVars>
      </dgm:prSet>
      <dgm:spPr/>
    </dgm:pt>
    <dgm:pt modelId="{563AE512-F76F-4E46-8AC5-82F9A4620DC7}" type="pres">
      <dgm:prSet presAssocID="{851D4D40-CA64-472E-ABC9-DBC457642394}" presName="negativeSpace" presStyleCnt="0"/>
      <dgm:spPr/>
    </dgm:pt>
    <dgm:pt modelId="{F561C7AE-BBA1-4897-A179-124BF66F72D8}" type="pres">
      <dgm:prSet presAssocID="{851D4D40-CA64-472E-ABC9-DBC457642394}" presName="childText" presStyleLbl="conFgAcc1" presStyleIdx="2" presStyleCnt="3">
        <dgm:presLayoutVars>
          <dgm:bulletEnabled val="1"/>
        </dgm:presLayoutVars>
      </dgm:prSet>
      <dgm:spPr>
        <a:noFill/>
        <a:ln>
          <a:noFill/>
        </a:ln>
      </dgm:spPr>
    </dgm:pt>
  </dgm:ptLst>
  <dgm:cxnLst>
    <dgm:cxn modelId="{EB18442C-8A52-4AD2-A542-BD56B13EE93F}" type="presOf" srcId="{9499C48E-913D-41A9-AD5C-CA15D5EEA859}" destId="{394528AE-B916-45D6-B309-FE78DD381AA3}" srcOrd="0" destOrd="0" presId="urn:microsoft.com/office/officeart/2005/8/layout/list1"/>
    <dgm:cxn modelId="{29594442-4828-4419-AFD0-6B87D4A75FEE}" type="presOf" srcId="{463F2EF4-0DE8-4745-AEBD-F1C0685961CA}" destId="{93D505E0-E996-48FD-BCF4-CE2B5BF06402}" srcOrd="0" destOrd="0" presId="urn:microsoft.com/office/officeart/2005/8/layout/list1"/>
    <dgm:cxn modelId="{FA2AE64D-EE19-443A-9B1C-683184F86DC1}" srcId="{84087EAB-D5A5-4A89-B501-6BD7294C9518}" destId="{463F2EF4-0DE8-4745-AEBD-F1C0685961CA}" srcOrd="0" destOrd="0" parTransId="{10317C15-0323-42F1-B32B-B818F46CB939}" sibTransId="{3FB960F5-BF68-4647-A663-D1F661915480}"/>
    <dgm:cxn modelId="{F900E079-9A31-4806-90C0-CFAFCE297721}" srcId="{84087EAB-D5A5-4A89-B501-6BD7294C9518}" destId="{9499C48E-913D-41A9-AD5C-CA15D5EEA859}" srcOrd="1" destOrd="0" parTransId="{778C9D7B-9766-465A-A76B-67045E28F6EE}" sibTransId="{7CAC3FEA-81F7-4D70-8254-FE87040E0130}"/>
    <dgm:cxn modelId="{BE82387E-D78A-4029-99A3-6B3124BBBA85}" type="presOf" srcId="{851D4D40-CA64-472E-ABC9-DBC457642394}" destId="{4B4F3A2E-3916-4F62-80D3-E330261C5CF9}" srcOrd="0" destOrd="0" presId="urn:microsoft.com/office/officeart/2005/8/layout/list1"/>
    <dgm:cxn modelId="{2391DD87-C759-4764-A15B-989879F545AF}" type="presOf" srcId="{851D4D40-CA64-472E-ABC9-DBC457642394}" destId="{8C80E51D-AB6E-4B96-8C08-581EBB48A6E1}" srcOrd="1" destOrd="0" presId="urn:microsoft.com/office/officeart/2005/8/layout/list1"/>
    <dgm:cxn modelId="{E773B2A2-548A-4515-80CB-C690D79E12A4}" type="presOf" srcId="{463F2EF4-0DE8-4745-AEBD-F1C0685961CA}" destId="{A84A372C-E475-4F1B-B0DE-96F12D165857}" srcOrd="1" destOrd="0" presId="urn:microsoft.com/office/officeart/2005/8/layout/list1"/>
    <dgm:cxn modelId="{FE4C52B7-67FB-41C5-8E95-6C3CD4D1CA61}" type="presOf" srcId="{9499C48E-913D-41A9-AD5C-CA15D5EEA859}" destId="{850ADDC3-C4C1-42D8-B71B-03C3433C0582}" srcOrd="1" destOrd="0" presId="urn:microsoft.com/office/officeart/2005/8/layout/list1"/>
    <dgm:cxn modelId="{DA3CAFC4-15CF-43AF-9D38-60DEA8751E04}" type="presOf" srcId="{84087EAB-D5A5-4A89-B501-6BD7294C9518}" destId="{54BD273A-884F-4419-B733-91E0A205C552}" srcOrd="0" destOrd="0" presId="urn:microsoft.com/office/officeart/2005/8/layout/list1"/>
    <dgm:cxn modelId="{560379DA-D180-430E-9494-49332DFAC958}" srcId="{84087EAB-D5A5-4A89-B501-6BD7294C9518}" destId="{851D4D40-CA64-472E-ABC9-DBC457642394}" srcOrd="2" destOrd="0" parTransId="{689E820C-8BFB-4F0B-8FEC-D44D74D973B0}" sibTransId="{ACF2D4B4-75CF-45F6-8379-01249AFC1638}"/>
    <dgm:cxn modelId="{0DA7CD45-5C8F-4AB9-993C-DB7B00B91073}" type="presParOf" srcId="{54BD273A-884F-4419-B733-91E0A205C552}" destId="{9B6060A4-D1B3-48F9-A4B5-EB7FA0ACA8CA}" srcOrd="0" destOrd="0" presId="urn:microsoft.com/office/officeart/2005/8/layout/list1"/>
    <dgm:cxn modelId="{3DB8F236-3DE5-4AA3-A47A-87D1AE14E621}" type="presParOf" srcId="{9B6060A4-D1B3-48F9-A4B5-EB7FA0ACA8CA}" destId="{93D505E0-E996-48FD-BCF4-CE2B5BF06402}" srcOrd="0" destOrd="0" presId="urn:microsoft.com/office/officeart/2005/8/layout/list1"/>
    <dgm:cxn modelId="{16EBC1A1-3B3D-4700-9A38-614676BD0B90}" type="presParOf" srcId="{9B6060A4-D1B3-48F9-A4B5-EB7FA0ACA8CA}" destId="{A84A372C-E475-4F1B-B0DE-96F12D165857}" srcOrd="1" destOrd="0" presId="urn:microsoft.com/office/officeart/2005/8/layout/list1"/>
    <dgm:cxn modelId="{D9C90033-3D31-46ED-AA92-A74CDCBF106F}" type="presParOf" srcId="{54BD273A-884F-4419-B733-91E0A205C552}" destId="{4C878214-B104-42F1-8B03-831DECB520CB}" srcOrd="1" destOrd="0" presId="urn:microsoft.com/office/officeart/2005/8/layout/list1"/>
    <dgm:cxn modelId="{DBE5039A-E2A2-4AF3-8B55-EEC0E07F8031}" type="presParOf" srcId="{54BD273A-884F-4419-B733-91E0A205C552}" destId="{B1EFFA93-2CC1-4278-8770-C0A88C85431F}" srcOrd="2" destOrd="0" presId="urn:microsoft.com/office/officeart/2005/8/layout/list1"/>
    <dgm:cxn modelId="{6403085A-7C4B-49DF-AFE6-6CBD804E26CB}" type="presParOf" srcId="{54BD273A-884F-4419-B733-91E0A205C552}" destId="{47FD55CA-0DF2-4CED-8784-3DCE305DA59D}" srcOrd="3" destOrd="0" presId="urn:microsoft.com/office/officeart/2005/8/layout/list1"/>
    <dgm:cxn modelId="{8770E239-8D53-4923-81ED-544E6242AEFB}" type="presParOf" srcId="{54BD273A-884F-4419-B733-91E0A205C552}" destId="{B9D55C31-8728-4F96-B395-2F55AED97CB9}" srcOrd="4" destOrd="0" presId="urn:microsoft.com/office/officeart/2005/8/layout/list1"/>
    <dgm:cxn modelId="{A7DFF694-7945-4C7D-9A12-65025BD2827B}" type="presParOf" srcId="{B9D55C31-8728-4F96-B395-2F55AED97CB9}" destId="{394528AE-B916-45D6-B309-FE78DD381AA3}" srcOrd="0" destOrd="0" presId="urn:microsoft.com/office/officeart/2005/8/layout/list1"/>
    <dgm:cxn modelId="{BE274141-2D38-4F66-8820-59CD909B5534}" type="presParOf" srcId="{B9D55C31-8728-4F96-B395-2F55AED97CB9}" destId="{850ADDC3-C4C1-42D8-B71B-03C3433C0582}" srcOrd="1" destOrd="0" presId="urn:microsoft.com/office/officeart/2005/8/layout/list1"/>
    <dgm:cxn modelId="{4DCA0F6E-E44C-4F56-8520-255D0EEA044C}" type="presParOf" srcId="{54BD273A-884F-4419-B733-91E0A205C552}" destId="{86529228-D7D9-4880-B0B3-B35D3417BA52}" srcOrd="5" destOrd="0" presId="urn:microsoft.com/office/officeart/2005/8/layout/list1"/>
    <dgm:cxn modelId="{A1D050DC-F33C-4B3A-A192-F3E747B9F1A8}" type="presParOf" srcId="{54BD273A-884F-4419-B733-91E0A205C552}" destId="{4ED7DEAC-E004-47AD-86FF-2C35781EC184}" srcOrd="6" destOrd="0" presId="urn:microsoft.com/office/officeart/2005/8/layout/list1"/>
    <dgm:cxn modelId="{51591299-D102-408A-BAAE-4A977CFEAC11}" type="presParOf" srcId="{54BD273A-884F-4419-B733-91E0A205C552}" destId="{783BA320-51A3-4700-9E12-D89B1CA4A256}" srcOrd="7" destOrd="0" presId="urn:microsoft.com/office/officeart/2005/8/layout/list1"/>
    <dgm:cxn modelId="{DE44416D-2CA4-43BA-977A-C1565D58EFB6}" type="presParOf" srcId="{54BD273A-884F-4419-B733-91E0A205C552}" destId="{DEECD8DC-8A11-448D-920C-A60435BB98CF}" srcOrd="8" destOrd="0" presId="urn:microsoft.com/office/officeart/2005/8/layout/list1"/>
    <dgm:cxn modelId="{49B01379-DEE2-4086-B034-3AA4F89F11FD}" type="presParOf" srcId="{DEECD8DC-8A11-448D-920C-A60435BB98CF}" destId="{4B4F3A2E-3916-4F62-80D3-E330261C5CF9}" srcOrd="0" destOrd="0" presId="urn:microsoft.com/office/officeart/2005/8/layout/list1"/>
    <dgm:cxn modelId="{56BFDBA5-935E-4C30-997D-4DE8566B71F8}" type="presParOf" srcId="{DEECD8DC-8A11-448D-920C-A60435BB98CF}" destId="{8C80E51D-AB6E-4B96-8C08-581EBB48A6E1}" srcOrd="1" destOrd="0" presId="urn:microsoft.com/office/officeart/2005/8/layout/list1"/>
    <dgm:cxn modelId="{CB74C743-3AEA-46AE-BC27-FC944A4EA3AE}" type="presParOf" srcId="{54BD273A-884F-4419-B733-91E0A205C552}" destId="{563AE512-F76F-4E46-8AC5-82F9A4620DC7}" srcOrd="9" destOrd="0" presId="urn:microsoft.com/office/officeart/2005/8/layout/list1"/>
    <dgm:cxn modelId="{D179DA51-B07C-40A2-AD76-1D3D0E9E326B}" type="presParOf" srcId="{54BD273A-884F-4419-B733-91E0A205C552}" destId="{F561C7AE-BBA1-4897-A179-124BF66F72D8}" srcOrd="10" destOrd="0" presId="urn:microsoft.com/office/officeart/2005/8/layout/lis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ADB0D-7A2F-4EA1-A529-81212915C692}"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es-PR"/>
        </a:p>
      </dgm:t>
    </dgm:pt>
    <dgm:pt modelId="{9999B9FE-098D-4962-9F08-2F6039A73783}">
      <dgm:prSet phldrT="[Text]" custT="1"/>
      <dgm:spPr>
        <a:solidFill>
          <a:srgbClr val="F0A622"/>
        </a:solidFill>
      </dgm:spPr>
      <dgm:t>
        <a:bodyPr/>
        <a:lstStyle/>
        <a:p>
          <a:pPr marL="0" lvl="0" indent="0" defTabSz="889000">
            <a:spcBef>
              <a:spcPct val="0"/>
            </a:spcBef>
            <a:spcAft>
              <a:spcPct val="35000"/>
            </a:spcAft>
            <a:buNone/>
          </a:pPr>
          <a:r>
            <a:rPr lang="es-PR" sz="2400" b="1" kern="1200" noProof="0" dirty="0">
              <a:latin typeface="+mn-lt"/>
              <a:ea typeface="+mn-ea"/>
              <a:cs typeface="+mn-cs"/>
            </a:rPr>
            <a:t>Énfasis en datos</a:t>
          </a:r>
        </a:p>
      </dgm:t>
    </dgm:pt>
    <dgm:pt modelId="{005B2CA3-38A8-4204-9691-B2054F71B283}" type="parTrans" cxnId="{A1A22092-94DE-44D9-92E4-46016F83C18A}">
      <dgm:prSet/>
      <dgm:spPr/>
      <dgm:t>
        <a:bodyPr/>
        <a:lstStyle/>
        <a:p>
          <a:endParaRPr lang="es-PR"/>
        </a:p>
      </dgm:t>
    </dgm:pt>
    <dgm:pt modelId="{5A32573B-4ACB-4069-BC20-1CF1E0A87059}" type="sibTrans" cxnId="{A1A22092-94DE-44D9-92E4-46016F83C18A}">
      <dgm:prSet/>
      <dgm:spPr/>
      <dgm:t>
        <a:bodyPr/>
        <a:lstStyle/>
        <a:p>
          <a:endParaRPr lang="es-PR"/>
        </a:p>
      </dgm:t>
    </dgm:pt>
    <dgm:pt modelId="{8DE5DC8E-D49B-4B11-B040-5EF5FEC04447}">
      <dgm:prSet phldrT="[Text]" custT="1"/>
      <dgm:spPr>
        <a:solidFill>
          <a:srgbClr val="DF7695"/>
        </a:solidFill>
      </dgm:spPr>
      <dgm:t>
        <a:bodyPr/>
        <a:lstStyle/>
        <a:p>
          <a:pPr>
            <a:spcAft>
              <a:spcPts val="0"/>
            </a:spcAft>
          </a:pPr>
          <a:r>
            <a:rPr lang="es-PR" sz="2400" b="1" noProof="0" dirty="0">
              <a:latin typeface="+mn-lt"/>
            </a:rPr>
            <a:t>Prevención primaria</a:t>
          </a:r>
        </a:p>
      </dgm:t>
    </dgm:pt>
    <dgm:pt modelId="{24049A1A-0F75-4999-9C1B-E92D5C3088C5}" type="parTrans" cxnId="{A41B3B2A-5AC6-4C11-AF52-79A6E32851B5}">
      <dgm:prSet/>
      <dgm:spPr/>
      <dgm:t>
        <a:bodyPr/>
        <a:lstStyle/>
        <a:p>
          <a:endParaRPr lang="es-PR"/>
        </a:p>
      </dgm:t>
    </dgm:pt>
    <dgm:pt modelId="{7C71BD5B-6BB9-4B0C-92AC-F276F1E3B8F5}" type="sibTrans" cxnId="{A41B3B2A-5AC6-4C11-AF52-79A6E32851B5}">
      <dgm:prSet/>
      <dgm:spPr/>
      <dgm:t>
        <a:bodyPr/>
        <a:lstStyle/>
        <a:p>
          <a:endParaRPr lang="es-PR"/>
        </a:p>
      </dgm:t>
    </dgm:pt>
    <dgm:pt modelId="{85E4C70B-84D5-43B9-8DB0-C5A9B597AD36}">
      <dgm:prSet phldrT="[Text]" custT="1"/>
      <dgm:spPr>
        <a:solidFill>
          <a:srgbClr val="7FAD6D"/>
        </a:solidFill>
      </dgm:spPr>
      <dgm:t>
        <a:bodyPr/>
        <a:lstStyle/>
        <a:p>
          <a:r>
            <a:rPr lang="es-PR" sz="2400" b="1" noProof="0" dirty="0">
              <a:latin typeface="+mn-lt"/>
            </a:rPr>
            <a:t>Acercamiento poblacional</a:t>
          </a:r>
        </a:p>
      </dgm:t>
    </dgm:pt>
    <dgm:pt modelId="{7E346678-ECEA-4DE6-9C0C-01CE4672983E}" type="sibTrans" cxnId="{A383C8FB-5F98-427D-B1F6-11A6496E8582}">
      <dgm:prSet/>
      <dgm:spPr/>
      <dgm:t>
        <a:bodyPr/>
        <a:lstStyle/>
        <a:p>
          <a:endParaRPr lang="es-PR"/>
        </a:p>
      </dgm:t>
    </dgm:pt>
    <dgm:pt modelId="{198CAD98-656E-4FAF-82D2-66440BB975E0}" type="parTrans" cxnId="{A383C8FB-5F98-427D-B1F6-11A6496E8582}">
      <dgm:prSet/>
      <dgm:spPr/>
      <dgm:t>
        <a:bodyPr/>
        <a:lstStyle/>
        <a:p>
          <a:endParaRPr lang="es-PR"/>
        </a:p>
      </dgm:t>
    </dgm:pt>
    <dgm:pt modelId="{371589FE-E419-4154-B353-0B479CBDFA6D}">
      <dgm:prSet phldrT="[Text]" custT="1"/>
      <dgm:spPr>
        <a:solidFill>
          <a:srgbClr val="1FA8B6"/>
        </a:solidFill>
      </dgm:spPr>
      <dgm:t>
        <a:bodyPr/>
        <a:lstStyle/>
        <a:p>
          <a:r>
            <a:rPr lang="es-PR" sz="2400" b="1" noProof="0" dirty="0">
              <a:latin typeface="+mn-lt"/>
            </a:rPr>
            <a:t>Perspectiva </a:t>
          </a:r>
          <a:r>
            <a:rPr lang="es-PR" sz="2000" b="1" noProof="0" dirty="0">
              <a:latin typeface="+mn-lt"/>
            </a:rPr>
            <a:t>multidisciplinaria</a:t>
          </a:r>
          <a:endParaRPr lang="es-PR" sz="2400" b="1" noProof="0" dirty="0">
            <a:latin typeface="+mn-lt"/>
          </a:endParaRPr>
        </a:p>
      </dgm:t>
    </dgm:pt>
    <dgm:pt modelId="{ABCEAC6C-D4B6-44F7-B48E-288EA7DEAA34}" type="sibTrans" cxnId="{5A71BE4B-96CD-47B1-95A7-B3B2DA0490BC}">
      <dgm:prSet/>
      <dgm:spPr/>
      <dgm:t>
        <a:bodyPr/>
        <a:lstStyle/>
        <a:p>
          <a:endParaRPr lang="es-PR"/>
        </a:p>
      </dgm:t>
    </dgm:pt>
    <dgm:pt modelId="{21813778-3668-423B-BDF0-F5F2AA0F8967}" type="parTrans" cxnId="{5A71BE4B-96CD-47B1-95A7-B3B2DA0490BC}">
      <dgm:prSet/>
      <dgm:spPr/>
      <dgm:t>
        <a:bodyPr/>
        <a:lstStyle/>
        <a:p>
          <a:endParaRPr lang="es-PR"/>
        </a:p>
      </dgm:t>
    </dgm:pt>
    <dgm:pt modelId="{2ECCC01E-5730-4A68-A5AE-6AA97304A676}" type="pres">
      <dgm:prSet presAssocID="{4F9ADB0D-7A2F-4EA1-A529-81212915C692}" presName="diagram" presStyleCnt="0">
        <dgm:presLayoutVars>
          <dgm:chPref val="1"/>
          <dgm:dir/>
          <dgm:animOne val="branch"/>
          <dgm:animLvl val="lvl"/>
          <dgm:resizeHandles/>
        </dgm:presLayoutVars>
      </dgm:prSet>
      <dgm:spPr/>
    </dgm:pt>
    <dgm:pt modelId="{0A90ECC1-3D86-44BE-B794-D46832929D7A}" type="pres">
      <dgm:prSet presAssocID="{9999B9FE-098D-4962-9F08-2F6039A73783}" presName="root" presStyleCnt="0"/>
      <dgm:spPr/>
    </dgm:pt>
    <dgm:pt modelId="{9FDDB70E-E013-4D8E-9F5E-64DCC6AEC5DD}" type="pres">
      <dgm:prSet presAssocID="{9999B9FE-098D-4962-9F08-2F6039A73783}" presName="rootComposite" presStyleCnt="0"/>
      <dgm:spPr/>
    </dgm:pt>
    <dgm:pt modelId="{6169B634-788B-40DE-A5C1-D2B7CF4D54F5}" type="pres">
      <dgm:prSet presAssocID="{9999B9FE-098D-4962-9F08-2F6039A73783}" presName="rootText" presStyleLbl="node1" presStyleIdx="0" presStyleCnt="4" custScaleY="114916"/>
      <dgm:spPr/>
    </dgm:pt>
    <dgm:pt modelId="{5B84CDA5-26A6-4B69-83BD-7DBC135CDE8E}" type="pres">
      <dgm:prSet presAssocID="{9999B9FE-098D-4962-9F08-2F6039A73783}" presName="rootConnector" presStyleLbl="node1" presStyleIdx="0" presStyleCnt="4"/>
      <dgm:spPr/>
    </dgm:pt>
    <dgm:pt modelId="{B8A90736-69C6-4771-9AA5-82D93B9974EE}" type="pres">
      <dgm:prSet presAssocID="{9999B9FE-098D-4962-9F08-2F6039A73783}" presName="childShape" presStyleCnt="0"/>
      <dgm:spPr/>
    </dgm:pt>
    <dgm:pt modelId="{C1229BE8-141A-4F29-B0B7-64CB1ADEF181}" type="pres">
      <dgm:prSet presAssocID="{85E4C70B-84D5-43B9-8DB0-C5A9B597AD36}" presName="root" presStyleCnt="0"/>
      <dgm:spPr/>
    </dgm:pt>
    <dgm:pt modelId="{4B870015-CD5F-429A-9B12-824DF874F568}" type="pres">
      <dgm:prSet presAssocID="{85E4C70B-84D5-43B9-8DB0-C5A9B597AD36}" presName="rootComposite" presStyleCnt="0"/>
      <dgm:spPr/>
    </dgm:pt>
    <dgm:pt modelId="{672EAAD5-500F-4CDB-82CE-1FDD10B6CAB3}" type="pres">
      <dgm:prSet presAssocID="{85E4C70B-84D5-43B9-8DB0-C5A9B597AD36}" presName="rootText" presStyleLbl="node1" presStyleIdx="1" presStyleCnt="4" custScaleX="101158" custScaleY="113619"/>
      <dgm:spPr/>
    </dgm:pt>
    <dgm:pt modelId="{94E13393-D573-417D-B3CF-F8B6859564D2}" type="pres">
      <dgm:prSet presAssocID="{85E4C70B-84D5-43B9-8DB0-C5A9B597AD36}" presName="rootConnector" presStyleLbl="node1" presStyleIdx="1" presStyleCnt="4"/>
      <dgm:spPr/>
    </dgm:pt>
    <dgm:pt modelId="{1616A6A4-A537-4D5B-B7CC-3EC6EC1BB76B}" type="pres">
      <dgm:prSet presAssocID="{85E4C70B-84D5-43B9-8DB0-C5A9B597AD36}" presName="childShape" presStyleCnt="0"/>
      <dgm:spPr/>
    </dgm:pt>
    <dgm:pt modelId="{6969211C-B573-4F47-8CB0-27EAFE60C3A7}" type="pres">
      <dgm:prSet presAssocID="{371589FE-E419-4154-B353-0B479CBDFA6D}" presName="root" presStyleCnt="0"/>
      <dgm:spPr/>
    </dgm:pt>
    <dgm:pt modelId="{DA59F942-59C0-480F-A6A4-6A3E562F8A4F}" type="pres">
      <dgm:prSet presAssocID="{371589FE-E419-4154-B353-0B479CBDFA6D}" presName="rootComposite" presStyleCnt="0"/>
      <dgm:spPr/>
    </dgm:pt>
    <dgm:pt modelId="{9D31FB88-5552-4561-B805-E12F2E0F8262}" type="pres">
      <dgm:prSet presAssocID="{371589FE-E419-4154-B353-0B479CBDFA6D}" presName="rootText" presStyleLbl="node1" presStyleIdx="2" presStyleCnt="4" custScaleX="105401" custScaleY="113337"/>
      <dgm:spPr/>
    </dgm:pt>
    <dgm:pt modelId="{2D60E079-1FA7-4381-9B17-24C672163BD0}" type="pres">
      <dgm:prSet presAssocID="{371589FE-E419-4154-B353-0B479CBDFA6D}" presName="rootConnector" presStyleLbl="node1" presStyleIdx="2" presStyleCnt="4"/>
      <dgm:spPr/>
    </dgm:pt>
    <dgm:pt modelId="{B8B46DBF-6AD0-4D87-B074-8827EA8C9FDD}" type="pres">
      <dgm:prSet presAssocID="{371589FE-E419-4154-B353-0B479CBDFA6D}" presName="childShape" presStyleCnt="0"/>
      <dgm:spPr/>
    </dgm:pt>
    <dgm:pt modelId="{0D8D4727-2043-423F-B679-AC65EC0FB601}" type="pres">
      <dgm:prSet presAssocID="{8DE5DC8E-D49B-4B11-B040-5EF5FEC04447}" presName="root" presStyleCnt="0"/>
      <dgm:spPr/>
    </dgm:pt>
    <dgm:pt modelId="{97C2D779-AA37-46AE-A755-C6F5F3731C08}" type="pres">
      <dgm:prSet presAssocID="{8DE5DC8E-D49B-4B11-B040-5EF5FEC04447}" presName="rootComposite" presStyleCnt="0"/>
      <dgm:spPr/>
    </dgm:pt>
    <dgm:pt modelId="{5BE67651-36BF-42C3-8FD8-F1D6D5760D1F}" type="pres">
      <dgm:prSet presAssocID="{8DE5DC8E-D49B-4B11-B040-5EF5FEC04447}" presName="rootText" presStyleLbl="node1" presStyleIdx="3" presStyleCnt="4" custScaleY="111624"/>
      <dgm:spPr/>
    </dgm:pt>
    <dgm:pt modelId="{81036625-2373-4DEC-AA03-764083BDFE41}" type="pres">
      <dgm:prSet presAssocID="{8DE5DC8E-D49B-4B11-B040-5EF5FEC04447}" presName="rootConnector" presStyleLbl="node1" presStyleIdx="3" presStyleCnt="4"/>
      <dgm:spPr/>
    </dgm:pt>
    <dgm:pt modelId="{01B3BA82-FCC9-4348-B658-49E69FB29517}" type="pres">
      <dgm:prSet presAssocID="{8DE5DC8E-D49B-4B11-B040-5EF5FEC04447}" presName="childShape" presStyleCnt="0"/>
      <dgm:spPr/>
    </dgm:pt>
  </dgm:ptLst>
  <dgm:cxnLst>
    <dgm:cxn modelId="{D5409D15-62A3-4FA5-AD80-91A81B9B5BDB}" type="presOf" srcId="{9999B9FE-098D-4962-9F08-2F6039A73783}" destId="{6169B634-788B-40DE-A5C1-D2B7CF4D54F5}" srcOrd="0" destOrd="0" presId="urn:microsoft.com/office/officeart/2005/8/layout/hierarchy3"/>
    <dgm:cxn modelId="{A41B3B2A-5AC6-4C11-AF52-79A6E32851B5}" srcId="{4F9ADB0D-7A2F-4EA1-A529-81212915C692}" destId="{8DE5DC8E-D49B-4B11-B040-5EF5FEC04447}" srcOrd="3" destOrd="0" parTransId="{24049A1A-0F75-4999-9C1B-E92D5C3088C5}" sibTransId="{7C71BD5B-6BB9-4B0C-92AC-F276F1E3B8F5}"/>
    <dgm:cxn modelId="{134A8267-EF85-478A-8C14-037FEA22BF57}" type="presOf" srcId="{85E4C70B-84D5-43B9-8DB0-C5A9B597AD36}" destId="{672EAAD5-500F-4CDB-82CE-1FDD10B6CAB3}" srcOrd="0" destOrd="0" presId="urn:microsoft.com/office/officeart/2005/8/layout/hierarchy3"/>
    <dgm:cxn modelId="{5A71BE4B-96CD-47B1-95A7-B3B2DA0490BC}" srcId="{4F9ADB0D-7A2F-4EA1-A529-81212915C692}" destId="{371589FE-E419-4154-B353-0B479CBDFA6D}" srcOrd="2" destOrd="0" parTransId="{21813778-3668-423B-BDF0-F5F2AA0F8967}" sibTransId="{ABCEAC6C-D4B6-44F7-B48E-288EA7DEAA34}"/>
    <dgm:cxn modelId="{A14B397D-2333-4449-B777-D6D4D265D47A}" type="presOf" srcId="{8DE5DC8E-D49B-4B11-B040-5EF5FEC04447}" destId="{81036625-2373-4DEC-AA03-764083BDFE41}" srcOrd="1" destOrd="0" presId="urn:microsoft.com/office/officeart/2005/8/layout/hierarchy3"/>
    <dgm:cxn modelId="{38A6E18B-4211-4C88-8EB8-68F31C5641E3}" type="presOf" srcId="{371589FE-E419-4154-B353-0B479CBDFA6D}" destId="{9D31FB88-5552-4561-B805-E12F2E0F8262}" srcOrd="0" destOrd="0" presId="urn:microsoft.com/office/officeart/2005/8/layout/hierarchy3"/>
    <dgm:cxn modelId="{82B23A8C-5C05-4474-923D-E9C1C2AC624D}" type="presOf" srcId="{371589FE-E419-4154-B353-0B479CBDFA6D}" destId="{2D60E079-1FA7-4381-9B17-24C672163BD0}" srcOrd="1" destOrd="0" presId="urn:microsoft.com/office/officeart/2005/8/layout/hierarchy3"/>
    <dgm:cxn modelId="{73E6CC8C-43DC-4D5B-8DE0-734A93E285CD}" type="presOf" srcId="{9999B9FE-098D-4962-9F08-2F6039A73783}" destId="{5B84CDA5-26A6-4B69-83BD-7DBC135CDE8E}" srcOrd="1" destOrd="0" presId="urn:microsoft.com/office/officeart/2005/8/layout/hierarchy3"/>
    <dgm:cxn modelId="{A1A22092-94DE-44D9-92E4-46016F83C18A}" srcId="{4F9ADB0D-7A2F-4EA1-A529-81212915C692}" destId="{9999B9FE-098D-4962-9F08-2F6039A73783}" srcOrd="0" destOrd="0" parTransId="{005B2CA3-38A8-4204-9691-B2054F71B283}" sibTransId="{5A32573B-4ACB-4069-BC20-1CF1E0A87059}"/>
    <dgm:cxn modelId="{6042D897-D422-4DE6-B637-644F226DB14B}" type="presOf" srcId="{4F9ADB0D-7A2F-4EA1-A529-81212915C692}" destId="{2ECCC01E-5730-4A68-A5AE-6AA97304A676}" srcOrd="0" destOrd="0" presId="urn:microsoft.com/office/officeart/2005/8/layout/hierarchy3"/>
    <dgm:cxn modelId="{E443F0E0-7CE0-4227-94A1-C460198B378C}" type="presOf" srcId="{8DE5DC8E-D49B-4B11-B040-5EF5FEC04447}" destId="{5BE67651-36BF-42C3-8FD8-F1D6D5760D1F}" srcOrd="0" destOrd="0" presId="urn:microsoft.com/office/officeart/2005/8/layout/hierarchy3"/>
    <dgm:cxn modelId="{D18014F1-C3EC-4F99-808C-CC014619F355}" type="presOf" srcId="{85E4C70B-84D5-43B9-8DB0-C5A9B597AD36}" destId="{94E13393-D573-417D-B3CF-F8B6859564D2}" srcOrd="1" destOrd="0" presId="urn:microsoft.com/office/officeart/2005/8/layout/hierarchy3"/>
    <dgm:cxn modelId="{A383C8FB-5F98-427D-B1F6-11A6496E8582}" srcId="{4F9ADB0D-7A2F-4EA1-A529-81212915C692}" destId="{85E4C70B-84D5-43B9-8DB0-C5A9B597AD36}" srcOrd="1" destOrd="0" parTransId="{198CAD98-656E-4FAF-82D2-66440BB975E0}" sibTransId="{7E346678-ECEA-4DE6-9C0C-01CE4672983E}"/>
    <dgm:cxn modelId="{E7FB9DA7-8F8F-458B-A813-8886CDEAF2B3}" type="presParOf" srcId="{2ECCC01E-5730-4A68-A5AE-6AA97304A676}" destId="{0A90ECC1-3D86-44BE-B794-D46832929D7A}" srcOrd="0" destOrd="0" presId="urn:microsoft.com/office/officeart/2005/8/layout/hierarchy3"/>
    <dgm:cxn modelId="{342267A5-7770-491D-BFBE-E9687F8FDF13}" type="presParOf" srcId="{0A90ECC1-3D86-44BE-B794-D46832929D7A}" destId="{9FDDB70E-E013-4D8E-9F5E-64DCC6AEC5DD}" srcOrd="0" destOrd="0" presId="urn:microsoft.com/office/officeart/2005/8/layout/hierarchy3"/>
    <dgm:cxn modelId="{5762BE27-9DF2-44FF-9076-A2EC99A6484C}" type="presParOf" srcId="{9FDDB70E-E013-4D8E-9F5E-64DCC6AEC5DD}" destId="{6169B634-788B-40DE-A5C1-D2B7CF4D54F5}" srcOrd="0" destOrd="0" presId="urn:microsoft.com/office/officeart/2005/8/layout/hierarchy3"/>
    <dgm:cxn modelId="{4727D707-BF93-4787-BA45-5C4A660761FB}" type="presParOf" srcId="{9FDDB70E-E013-4D8E-9F5E-64DCC6AEC5DD}" destId="{5B84CDA5-26A6-4B69-83BD-7DBC135CDE8E}" srcOrd="1" destOrd="0" presId="urn:microsoft.com/office/officeart/2005/8/layout/hierarchy3"/>
    <dgm:cxn modelId="{47361D0F-2EC2-43B0-A723-D2DB13E58E26}" type="presParOf" srcId="{0A90ECC1-3D86-44BE-B794-D46832929D7A}" destId="{B8A90736-69C6-4771-9AA5-82D93B9974EE}" srcOrd="1" destOrd="0" presId="urn:microsoft.com/office/officeart/2005/8/layout/hierarchy3"/>
    <dgm:cxn modelId="{D16E3DBC-3A64-4165-9C15-5F883D348A6F}" type="presParOf" srcId="{2ECCC01E-5730-4A68-A5AE-6AA97304A676}" destId="{C1229BE8-141A-4F29-B0B7-64CB1ADEF181}" srcOrd="1" destOrd="0" presId="urn:microsoft.com/office/officeart/2005/8/layout/hierarchy3"/>
    <dgm:cxn modelId="{B3BA1750-3E33-447A-9A13-F97D934E7536}" type="presParOf" srcId="{C1229BE8-141A-4F29-B0B7-64CB1ADEF181}" destId="{4B870015-CD5F-429A-9B12-824DF874F568}" srcOrd="0" destOrd="0" presId="urn:microsoft.com/office/officeart/2005/8/layout/hierarchy3"/>
    <dgm:cxn modelId="{2D1A25FC-E544-4787-9B71-5B1ACA71C476}" type="presParOf" srcId="{4B870015-CD5F-429A-9B12-824DF874F568}" destId="{672EAAD5-500F-4CDB-82CE-1FDD10B6CAB3}" srcOrd="0" destOrd="0" presId="urn:microsoft.com/office/officeart/2005/8/layout/hierarchy3"/>
    <dgm:cxn modelId="{786CFBB3-8EA4-488F-95E5-89F9EAED943D}" type="presParOf" srcId="{4B870015-CD5F-429A-9B12-824DF874F568}" destId="{94E13393-D573-417D-B3CF-F8B6859564D2}" srcOrd="1" destOrd="0" presId="urn:microsoft.com/office/officeart/2005/8/layout/hierarchy3"/>
    <dgm:cxn modelId="{4C0D4612-846C-4AB8-B963-209800B69D42}" type="presParOf" srcId="{C1229BE8-141A-4F29-B0B7-64CB1ADEF181}" destId="{1616A6A4-A537-4D5B-B7CC-3EC6EC1BB76B}" srcOrd="1" destOrd="0" presId="urn:microsoft.com/office/officeart/2005/8/layout/hierarchy3"/>
    <dgm:cxn modelId="{B82A0C5B-3127-4619-84BF-6F5B2A66DD1B}" type="presParOf" srcId="{2ECCC01E-5730-4A68-A5AE-6AA97304A676}" destId="{6969211C-B573-4F47-8CB0-27EAFE60C3A7}" srcOrd="2" destOrd="0" presId="urn:microsoft.com/office/officeart/2005/8/layout/hierarchy3"/>
    <dgm:cxn modelId="{E2C58833-A8F3-4257-8861-4E5281DF7E98}" type="presParOf" srcId="{6969211C-B573-4F47-8CB0-27EAFE60C3A7}" destId="{DA59F942-59C0-480F-A6A4-6A3E562F8A4F}" srcOrd="0" destOrd="0" presId="urn:microsoft.com/office/officeart/2005/8/layout/hierarchy3"/>
    <dgm:cxn modelId="{C4751769-2F2A-4D1C-9809-E1E0428B929F}" type="presParOf" srcId="{DA59F942-59C0-480F-A6A4-6A3E562F8A4F}" destId="{9D31FB88-5552-4561-B805-E12F2E0F8262}" srcOrd="0" destOrd="0" presId="urn:microsoft.com/office/officeart/2005/8/layout/hierarchy3"/>
    <dgm:cxn modelId="{C4537E2F-E1F4-469D-9C23-2DEB39DA838A}" type="presParOf" srcId="{DA59F942-59C0-480F-A6A4-6A3E562F8A4F}" destId="{2D60E079-1FA7-4381-9B17-24C672163BD0}" srcOrd="1" destOrd="0" presId="urn:microsoft.com/office/officeart/2005/8/layout/hierarchy3"/>
    <dgm:cxn modelId="{9C92A4F1-AFB2-4063-8397-111165223AFD}" type="presParOf" srcId="{6969211C-B573-4F47-8CB0-27EAFE60C3A7}" destId="{B8B46DBF-6AD0-4D87-B074-8827EA8C9FDD}" srcOrd="1" destOrd="0" presId="urn:microsoft.com/office/officeart/2005/8/layout/hierarchy3"/>
    <dgm:cxn modelId="{9612DECF-23BA-426B-8CF8-ECFFCC81D5F3}" type="presParOf" srcId="{2ECCC01E-5730-4A68-A5AE-6AA97304A676}" destId="{0D8D4727-2043-423F-B679-AC65EC0FB601}" srcOrd="3" destOrd="0" presId="urn:microsoft.com/office/officeart/2005/8/layout/hierarchy3"/>
    <dgm:cxn modelId="{69D4E7A2-357A-4A37-887E-28EE6C716337}" type="presParOf" srcId="{0D8D4727-2043-423F-B679-AC65EC0FB601}" destId="{97C2D779-AA37-46AE-A755-C6F5F3731C08}" srcOrd="0" destOrd="0" presId="urn:microsoft.com/office/officeart/2005/8/layout/hierarchy3"/>
    <dgm:cxn modelId="{F2AE3D81-9CEF-4AF7-8712-95E853224A95}" type="presParOf" srcId="{97C2D779-AA37-46AE-A755-C6F5F3731C08}" destId="{5BE67651-36BF-42C3-8FD8-F1D6D5760D1F}" srcOrd="0" destOrd="0" presId="urn:microsoft.com/office/officeart/2005/8/layout/hierarchy3"/>
    <dgm:cxn modelId="{0D27E7E9-3E30-44E2-91F4-A8911F08F2A5}" type="presParOf" srcId="{97C2D779-AA37-46AE-A755-C6F5F3731C08}" destId="{81036625-2373-4DEC-AA03-764083BDFE41}" srcOrd="1" destOrd="0" presId="urn:microsoft.com/office/officeart/2005/8/layout/hierarchy3"/>
    <dgm:cxn modelId="{50FF1CA4-DF3C-4012-B193-127EB91C0EE9}" type="presParOf" srcId="{0D8D4727-2043-423F-B679-AC65EC0FB601}" destId="{01B3BA82-FCC9-4348-B658-49E69FB2951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5A54259-D696-44CF-A16E-35073E41DEC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8923349-B9B2-4BDE-AF3A-93F73F32E623}">
      <dgm:prSet phldrT="[Text]" custT="1"/>
      <dgm:spPr/>
      <dgm:t>
        <a:bodyPr/>
        <a:lstStyle/>
        <a:p>
          <a:r>
            <a:rPr lang="es-PR" sz="1600" b="1" noProof="0"/>
            <a:t>Concientizar sobre el problema y prevención de suicidio y la promoción de la salud mental</a:t>
          </a:r>
        </a:p>
      </dgm:t>
    </dgm:pt>
    <dgm:pt modelId="{5EC7FC41-7DF4-46A9-85D2-C810C2A75139}" type="parTrans" cxnId="{EF993AD7-819D-49E9-81A2-1CF73B1224A0}">
      <dgm:prSet/>
      <dgm:spPr/>
      <dgm:t>
        <a:bodyPr/>
        <a:lstStyle/>
        <a:p>
          <a:endParaRPr lang="es-PR" sz="1050" noProof="0"/>
        </a:p>
      </dgm:t>
    </dgm:pt>
    <dgm:pt modelId="{56B08C26-7F6C-4B20-88F7-278B0ACB7751}" type="sibTrans" cxnId="{EF993AD7-819D-49E9-81A2-1CF73B1224A0}">
      <dgm:prSet/>
      <dgm:spPr/>
      <dgm:t>
        <a:bodyPr/>
        <a:lstStyle/>
        <a:p>
          <a:endParaRPr lang="es-PR" sz="1050" noProof="0"/>
        </a:p>
      </dgm:t>
    </dgm:pt>
    <dgm:pt modelId="{7EFE4DE3-A5E5-4828-8DFB-EA96DF0992DB}">
      <dgm:prSet phldrT="[Text]" custT="1"/>
      <dgm:spPr/>
      <dgm:t>
        <a:bodyPr/>
        <a:lstStyle/>
        <a:p>
          <a:r>
            <a:rPr lang="es-PR" sz="1400" noProof="0"/>
            <a:t>Campañas educativas</a:t>
          </a:r>
        </a:p>
      </dgm:t>
    </dgm:pt>
    <dgm:pt modelId="{2B72D4B8-F97D-44AB-9CA8-04B8FF4F3A19}" type="parTrans" cxnId="{415337F7-1699-43AF-9884-A5676D0DE0B5}">
      <dgm:prSet/>
      <dgm:spPr/>
      <dgm:t>
        <a:bodyPr/>
        <a:lstStyle/>
        <a:p>
          <a:endParaRPr lang="es-PR" sz="1050" noProof="0"/>
        </a:p>
      </dgm:t>
    </dgm:pt>
    <dgm:pt modelId="{80F97E94-6EA8-43F3-8581-5C75B73E1830}" type="sibTrans" cxnId="{415337F7-1699-43AF-9884-A5676D0DE0B5}">
      <dgm:prSet/>
      <dgm:spPr/>
      <dgm:t>
        <a:bodyPr/>
        <a:lstStyle/>
        <a:p>
          <a:endParaRPr lang="es-PR" sz="1050" noProof="0"/>
        </a:p>
      </dgm:t>
    </dgm:pt>
    <dgm:pt modelId="{38E35A60-2F54-4481-B365-85A54D54D2CE}">
      <dgm:prSet phldrT="[Text]" custT="1"/>
      <dgm:spPr/>
      <dgm:t>
        <a:bodyPr/>
        <a:lstStyle/>
        <a:p>
          <a:r>
            <a:rPr lang="es-ES" sz="1600" b="1" noProof="0"/>
            <a:t>Aumentar la empatía sobre el tema del suicidio y evidenciar el impacto</a:t>
          </a:r>
          <a:endParaRPr lang="es-PR" sz="1600" b="1" noProof="0"/>
        </a:p>
      </dgm:t>
    </dgm:pt>
    <dgm:pt modelId="{87D19E00-C747-4524-A16F-25068CDB6C3D}" type="parTrans" cxnId="{32BD608C-BCA4-4E39-9390-449B48D3BF4C}">
      <dgm:prSet/>
      <dgm:spPr/>
      <dgm:t>
        <a:bodyPr/>
        <a:lstStyle/>
        <a:p>
          <a:endParaRPr lang="es-PR" sz="1050" noProof="0"/>
        </a:p>
      </dgm:t>
    </dgm:pt>
    <dgm:pt modelId="{6F1C750E-BE6A-4318-826D-D24B414C8E49}" type="sibTrans" cxnId="{32BD608C-BCA4-4E39-9390-449B48D3BF4C}">
      <dgm:prSet/>
      <dgm:spPr/>
      <dgm:t>
        <a:bodyPr/>
        <a:lstStyle/>
        <a:p>
          <a:endParaRPr lang="es-PR" sz="1050" noProof="0"/>
        </a:p>
      </dgm:t>
    </dgm:pt>
    <dgm:pt modelId="{408750ED-1AD0-44F6-A778-F4BEF4D774F9}">
      <dgm:prSet phldrT="[Text]" custT="1"/>
      <dgm:spPr/>
      <dgm:t>
        <a:bodyPr/>
        <a:lstStyle/>
        <a:p>
          <a:r>
            <a:rPr lang="es-PR" sz="1400" noProof="0"/>
            <a:t>Compartir historias de sobrevivientes, familiares y comunidades que han sido impactados por un suicidio.</a:t>
          </a:r>
        </a:p>
      </dgm:t>
    </dgm:pt>
    <dgm:pt modelId="{4A7EF245-D6AB-4550-82A6-865E518D1D18}" type="parTrans" cxnId="{F896E0D2-F4BC-4128-9DF4-98A668B30C7E}">
      <dgm:prSet/>
      <dgm:spPr/>
      <dgm:t>
        <a:bodyPr/>
        <a:lstStyle/>
        <a:p>
          <a:endParaRPr lang="es-PR" sz="1050" noProof="0"/>
        </a:p>
      </dgm:t>
    </dgm:pt>
    <dgm:pt modelId="{F9308ABB-FFC1-470E-AF0E-1012E93EBA99}" type="sibTrans" cxnId="{F896E0D2-F4BC-4128-9DF4-98A668B30C7E}">
      <dgm:prSet/>
      <dgm:spPr/>
      <dgm:t>
        <a:bodyPr/>
        <a:lstStyle/>
        <a:p>
          <a:endParaRPr lang="es-PR" sz="1050" noProof="0"/>
        </a:p>
      </dgm:t>
    </dgm:pt>
    <dgm:pt modelId="{4310B939-D110-4D6F-801A-A621CE698B75}">
      <dgm:prSet phldrT="[Text]" custT="1"/>
      <dgm:spPr/>
      <dgm:t>
        <a:bodyPr/>
        <a:lstStyle/>
        <a:p>
          <a:r>
            <a:rPr lang="es-PR" sz="1400" noProof="0"/>
            <a:t>Eventos relacionados a la salud y bienestar</a:t>
          </a:r>
        </a:p>
      </dgm:t>
    </dgm:pt>
    <dgm:pt modelId="{27272FB8-EDEA-416B-B39F-E0E1CF8B5C9F}" type="sibTrans" cxnId="{0AB8DC23-1A58-4CA2-8E0A-0784FD3C1E0C}">
      <dgm:prSet/>
      <dgm:spPr/>
      <dgm:t>
        <a:bodyPr/>
        <a:lstStyle/>
        <a:p>
          <a:endParaRPr lang="es-PR" sz="1400" noProof="0"/>
        </a:p>
      </dgm:t>
    </dgm:pt>
    <dgm:pt modelId="{647D3FF4-872D-4FDA-939C-7433AB45DEE1}" type="parTrans" cxnId="{0AB8DC23-1A58-4CA2-8E0A-0784FD3C1E0C}">
      <dgm:prSet/>
      <dgm:spPr/>
      <dgm:t>
        <a:bodyPr/>
        <a:lstStyle/>
        <a:p>
          <a:endParaRPr lang="es-PR" sz="1400" noProof="0"/>
        </a:p>
      </dgm:t>
    </dgm:pt>
    <dgm:pt modelId="{C71F9E20-9949-40F9-9E07-57C2FC552AEF}">
      <dgm:prSet phldrT="[Text]" custT="1"/>
      <dgm:spPr/>
      <dgm:t>
        <a:bodyPr/>
        <a:lstStyle/>
        <a:p>
          <a:r>
            <a:rPr lang="es-ES" sz="1400" noProof="0"/>
            <a:t>Utilización y maximización de las redes sociales</a:t>
          </a:r>
          <a:r>
            <a:rPr lang="es-PR" sz="1400" noProof="0"/>
            <a:t>.</a:t>
          </a:r>
        </a:p>
      </dgm:t>
    </dgm:pt>
    <dgm:pt modelId="{F3E0C623-81B4-4924-B974-C22A79F8C8FB}" type="sibTrans" cxnId="{182E11EC-2052-43C7-A166-8CB604FE865E}">
      <dgm:prSet/>
      <dgm:spPr/>
      <dgm:t>
        <a:bodyPr/>
        <a:lstStyle/>
        <a:p>
          <a:endParaRPr lang="es-PR" sz="1050" noProof="0"/>
        </a:p>
      </dgm:t>
    </dgm:pt>
    <dgm:pt modelId="{FF37415F-2325-4F66-B95C-847A0952375D}" type="parTrans" cxnId="{182E11EC-2052-43C7-A166-8CB604FE865E}">
      <dgm:prSet/>
      <dgm:spPr/>
      <dgm:t>
        <a:bodyPr/>
        <a:lstStyle/>
        <a:p>
          <a:endParaRPr lang="es-PR" sz="1050" noProof="0"/>
        </a:p>
      </dgm:t>
    </dgm:pt>
    <dgm:pt modelId="{F7057D4F-4653-459D-8206-F86E1538E064}">
      <dgm:prSet phldrT="[Text]" custT="1"/>
      <dgm:spPr/>
      <dgm:t>
        <a:bodyPr/>
        <a:lstStyle/>
        <a:p>
          <a:r>
            <a:rPr lang="es-PR" sz="1400" noProof="0"/>
            <a:t>Presentar los esfuerzos que se están </a:t>
          </a:r>
          <a:r>
            <a:rPr lang="es-PR" sz="1400" b="0" i="0" noProof="0">
              <a:latin typeface="+mn-lt"/>
            </a:rPr>
            <a:t>realizando</a:t>
          </a:r>
          <a:r>
            <a:rPr lang="es-PR" sz="1400" b="0" i="0" noProof="0"/>
            <a:t> </a:t>
          </a:r>
          <a:r>
            <a:rPr lang="es-PR" sz="1400" noProof="0"/>
            <a:t>para la prevención del suicidio por organizaciones y comunidades y por la Comisión para la Prevención del Suicidio.</a:t>
          </a:r>
        </a:p>
      </dgm:t>
    </dgm:pt>
    <dgm:pt modelId="{F21381CE-234F-4958-9838-B216A27D0147}" type="parTrans" cxnId="{722074B5-5019-4461-AC5B-63848127C586}">
      <dgm:prSet/>
      <dgm:spPr/>
      <dgm:t>
        <a:bodyPr/>
        <a:lstStyle/>
        <a:p>
          <a:endParaRPr lang="en-US" sz="1400"/>
        </a:p>
      </dgm:t>
    </dgm:pt>
    <dgm:pt modelId="{2B78EF1B-B80C-40D2-A37C-A833BFC5534B}" type="sibTrans" cxnId="{722074B5-5019-4461-AC5B-63848127C586}">
      <dgm:prSet/>
      <dgm:spPr/>
      <dgm:t>
        <a:bodyPr/>
        <a:lstStyle/>
        <a:p>
          <a:endParaRPr lang="en-US" sz="1400"/>
        </a:p>
      </dgm:t>
    </dgm:pt>
    <dgm:pt modelId="{26FE29D8-E43E-40DD-98FF-E6A68D02BF8B}">
      <dgm:prSet phldrT="[Text]" custT="1"/>
      <dgm:spPr/>
      <dgm:t>
        <a:bodyPr/>
        <a:lstStyle/>
        <a:p>
          <a:r>
            <a:rPr lang="es-ES" sz="1600" b="1" noProof="0"/>
            <a:t>Diseminar datos de mortalidad y morbilidad del suicidio</a:t>
          </a:r>
          <a:endParaRPr lang="es-PR" sz="1600" b="1" noProof="0"/>
        </a:p>
      </dgm:t>
    </dgm:pt>
    <dgm:pt modelId="{12F656C7-F167-4C14-9D92-F55A9CD90EA0}" type="parTrans" cxnId="{F0D3880E-CB2A-4B7B-A4B6-7939036CF5D4}">
      <dgm:prSet/>
      <dgm:spPr/>
      <dgm:t>
        <a:bodyPr/>
        <a:lstStyle/>
        <a:p>
          <a:endParaRPr lang="en-US" sz="1400"/>
        </a:p>
      </dgm:t>
    </dgm:pt>
    <dgm:pt modelId="{2A93997C-EFBB-41F4-87AF-1136889D6C99}" type="sibTrans" cxnId="{F0D3880E-CB2A-4B7B-A4B6-7939036CF5D4}">
      <dgm:prSet/>
      <dgm:spPr/>
      <dgm:t>
        <a:bodyPr/>
        <a:lstStyle/>
        <a:p>
          <a:endParaRPr lang="en-US" sz="1400"/>
        </a:p>
      </dgm:t>
    </dgm:pt>
    <dgm:pt modelId="{D9BFF3F4-20A5-4E5E-B2D2-D3B92AE4B743}">
      <dgm:prSet phldrT="[Text]" custT="1"/>
      <dgm:spPr/>
      <dgm:t>
        <a:bodyPr/>
        <a:lstStyle/>
        <a:p>
          <a:r>
            <a:rPr lang="es-ES" sz="1400" b="0" noProof="0">
              <a:latin typeface="Montserrat (Body)"/>
            </a:rPr>
            <a:t>Comunicación vía boletines especiales, infografías e Informes Mensuales de Suicidio</a:t>
          </a:r>
          <a:endParaRPr lang="es-PR" sz="1400" b="0" noProof="0">
            <a:latin typeface="Montserrat (Body)"/>
          </a:endParaRPr>
        </a:p>
      </dgm:t>
    </dgm:pt>
    <dgm:pt modelId="{3B616856-CA5A-423F-8F67-A14ED3FFEB5D}" type="parTrans" cxnId="{00CB4946-11A3-4182-AC6C-A6E20A5146CD}">
      <dgm:prSet/>
      <dgm:spPr/>
      <dgm:t>
        <a:bodyPr/>
        <a:lstStyle/>
        <a:p>
          <a:endParaRPr lang="en-US"/>
        </a:p>
      </dgm:t>
    </dgm:pt>
    <dgm:pt modelId="{4D384405-6C4F-42EA-ADD7-B1608E32D63B}" type="sibTrans" cxnId="{00CB4946-11A3-4182-AC6C-A6E20A5146CD}">
      <dgm:prSet/>
      <dgm:spPr/>
      <dgm:t>
        <a:bodyPr/>
        <a:lstStyle/>
        <a:p>
          <a:endParaRPr lang="en-US"/>
        </a:p>
      </dgm:t>
    </dgm:pt>
    <dgm:pt modelId="{38D35624-1C7E-42A0-8CC6-C4848DDE1D18}">
      <dgm:prSet phldrT="[Text]" custT="1"/>
      <dgm:spPr/>
      <dgm:t>
        <a:bodyPr/>
        <a:lstStyle/>
        <a:p>
          <a:r>
            <a:rPr lang="es-PR" sz="1400" b="0" noProof="0">
              <a:latin typeface="Montserrat (Body)"/>
            </a:rPr>
            <a:t>Utilizar datos para competir por subvenciones (“</a:t>
          </a:r>
          <a:r>
            <a:rPr lang="es-PR" sz="1400" b="0" noProof="0" err="1">
              <a:latin typeface="Montserrat (Body)"/>
            </a:rPr>
            <a:t>grants</a:t>
          </a:r>
          <a:r>
            <a:rPr lang="es-PR" sz="1400" b="0" noProof="0">
              <a:latin typeface="Montserrat (Body)"/>
            </a:rPr>
            <a:t>”)</a:t>
          </a:r>
        </a:p>
      </dgm:t>
    </dgm:pt>
    <dgm:pt modelId="{D7FC28C4-92A9-474C-99C6-EC756EAA2482}" type="parTrans" cxnId="{D1445A7D-869B-4191-9C14-F71A4C0756F2}">
      <dgm:prSet/>
      <dgm:spPr/>
    </dgm:pt>
    <dgm:pt modelId="{3087AD9C-B3AC-43EF-A0AF-3BA1BD970F62}" type="sibTrans" cxnId="{D1445A7D-869B-4191-9C14-F71A4C0756F2}">
      <dgm:prSet/>
      <dgm:spPr/>
    </dgm:pt>
    <dgm:pt modelId="{28742842-F3DB-44A5-B7E8-406415499527}" type="pres">
      <dgm:prSet presAssocID="{95A54259-D696-44CF-A16E-35073E41DECA}" presName="linear" presStyleCnt="0">
        <dgm:presLayoutVars>
          <dgm:animLvl val="lvl"/>
          <dgm:resizeHandles val="exact"/>
        </dgm:presLayoutVars>
      </dgm:prSet>
      <dgm:spPr/>
    </dgm:pt>
    <dgm:pt modelId="{60E815BE-8720-438B-BA1B-3252ABC58793}" type="pres">
      <dgm:prSet presAssocID="{98923349-B9B2-4BDE-AF3A-93F73F32E623}" presName="parentText" presStyleLbl="node1" presStyleIdx="0" presStyleCnt="3">
        <dgm:presLayoutVars>
          <dgm:chMax val="0"/>
          <dgm:bulletEnabled val="1"/>
        </dgm:presLayoutVars>
      </dgm:prSet>
      <dgm:spPr/>
    </dgm:pt>
    <dgm:pt modelId="{82A98605-4273-444E-BF47-A06662E74F4D}" type="pres">
      <dgm:prSet presAssocID="{98923349-B9B2-4BDE-AF3A-93F73F32E623}" presName="childText" presStyleLbl="revTx" presStyleIdx="0" presStyleCnt="3">
        <dgm:presLayoutVars>
          <dgm:bulletEnabled val="1"/>
        </dgm:presLayoutVars>
      </dgm:prSet>
      <dgm:spPr/>
    </dgm:pt>
    <dgm:pt modelId="{1B6F8127-2A11-441F-8655-79E206301A93}" type="pres">
      <dgm:prSet presAssocID="{26FE29D8-E43E-40DD-98FF-E6A68D02BF8B}" presName="parentText" presStyleLbl="node1" presStyleIdx="1" presStyleCnt="3">
        <dgm:presLayoutVars>
          <dgm:chMax val="0"/>
          <dgm:bulletEnabled val="1"/>
        </dgm:presLayoutVars>
      </dgm:prSet>
      <dgm:spPr/>
    </dgm:pt>
    <dgm:pt modelId="{06FF2F73-0FA9-404D-BE1E-701827528EFD}" type="pres">
      <dgm:prSet presAssocID="{26FE29D8-E43E-40DD-98FF-E6A68D02BF8B}" presName="childText" presStyleLbl="revTx" presStyleIdx="1" presStyleCnt="3">
        <dgm:presLayoutVars>
          <dgm:bulletEnabled val="1"/>
        </dgm:presLayoutVars>
      </dgm:prSet>
      <dgm:spPr/>
    </dgm:pt>
    <dgm:pt modelId="{6C4656FE-F8BF-4CB2-84FC-BD707D866133}" type="pres">
      <dgm:prSet presAssocID="{38E35A60-2F54-4481-B365-85A54D54D2CE}" presName="parentText" presStyleLbl="node1" presStyleIdx="2" presStyleCnt="3">
        <dgm:presLayoutVars>
          <dgm:chMax val="0"/>
          <dgm:bulletEnabled val="1"/>
        </dgm:presLayoutVars>
      </dgm:prSet>
      <dgm:spPr/>
    </dgm:pt>
    <dgm:pt modelId="{0216D6AE-2959-4A2B-A9CB-06F778AD7DBF}" type="pres">
      <dgm:prSet presAssocID="{38E35A60-2F54-4481-B365-85A54D54D2CE}" presName="childText" presStyleLbl="revTx" presStyleIdx="2" presStyleCnt="3">
        <dgm:presLayoutVars>
          <dgm:bulletEnabled val="1"/>
        </dgm:presLayoutVars>
      </dgm:prSet>
      <dgm:spPr/>
    </dgm:pt>
  </dgm:ptLst>
  <dgm:cxnLst>
    <dgm:cxn modelId="{BFA1DF02-DC41-4EF7-A2B1-E0C2B279498F}" type="presOf" srcId="{38D35624-1C7E-42A0-8CC6-C4848DDE1D18}" destId="{06FF2F73-0FA9-404D-BE1E-701827528EFD}" srcOrd="0" destOrd="1" presId="urn:microsoft.com/office/officeart/2005/8/layout/vList2"/>
    <dgm:cxn modelId="{F0D3880E-CB2A-4B7B-A4B6-7939036CF5D4}" srcId="{95A54259-D696-44CF-A16E-35073E41DECA}" destId="{26FE29D8-E43E-40DD-98FF-E6A68D02BF8B}" srcOrd="1" destOrd="0" parTransId="{12F656C7-F167-4C14-9D92-F55A9CD90EA0}" sibTransId="{2A93997C-EFBB-41F4-87AF-1136889D6C99}"/>
    <dgm:cxn modelId="{0AB8DC23-1A58-4CA2-8E0A-0784FD3C1E0C}" srcId="{98923349-B9B2-4BDE-AF3A-93F73F32E623}" destId="{4310B939-D110-4D6F-801A-A621CE698B75}" srcOrd="1" destOrd="0" parTransId="{647D3FF4-872D-4FDA-939C-7433AB45DEE1}" sibTransId="{27272FB8-EDEA-416B-B39F-E0E1CF8B5C9F}"/>
    <dgm:cxn modelId="{84AC123A-7CFB-45F0-9E49-2E5EC9BE6AB7}" type="presOf" srcId="{26FE29D8-E43E-40DD-98FF-E6A68D02BF8B}" destId="{1B6F8127-2A11-441F-8655-79E206301A93}" srcOrd="0" destOrd="0" presId="urn:microsoft.com/office/officeart/2005/8/layout/vList2"/>
    <dgm:cxn modelId="{88485D3D-DAB9-42B1-8E4C-C8FEB4A77ACE}" type="presOf" srcId="{38E35A60-2F54-4481-B365-85A54D54D2CE}" destId="{6C4656FE-F8BF-4CB2-84FC-BD707D866133}" srcOrd="0" destOrd="0" presId="urn:microsoft.com/office/officeart/2005/8/layout/vList2"/>
    <dgm:cxn modelId="{FF40245D-527C-42F1-B3DD-B2D501754EE7}" type="presOf" srcId="{D9BFF3F4-20A5-4E5E-B2D2-D3B92AE4B743}" destId="{06FF2F73-0FA9-404D-BE1E-701827528EFD}" srcOrd="0" destOrd="0" presId="urn:microsoft.com/office/officeart/2005/8/layout/vList2"/>
    <dgm:cxn modelId="{00CB4946-11A3-4182-AC6C-A6E20A5146CD}" srcId="{26FE29D8-E43E-40DD-98FF-E6A68D02BF8B}" destId="{D9BFF3F4-20A5-4E5E-B2D2-D3B92AE4B743}" srcOrd="0" destOrd="0" parTransId="{3B616856-CA5A-423F-8F67-A14ED3FFEB5D}" sibTransId="{4D384405-6C4F-42EA-ADD7-B1608E32D63B}"/>
    <dgm:cxn modelId="{5062C050-C434-4122-8A6C-D07307058568}" type="presOf" srcId="{95A54259-D696-44CF-A16E-35073E41DECA}" destId="{28742842-F3DB-44A5-B7E8-406415499527}" srcOrd="0" destOrd="0" presId="urn:microsoft.com/office/officeart/2005/8/layout/vList2"/>
    <dgm:cxn modelId="{D1445A7D-869B-4191-9C14-F71A4C0756F2}" srcId="{26FE29D8-E43E-40DD-98FF-E6A68D02BF8B}" destId="{38D35624-1C7E-42A0-8CC6-C4848DDE1D18}" srcOrd="1" destOrd="0" parTransId="{D7FC28C4-92A9-474C-99C6-EC756EAA2482}" sibTransId="{3087AD9C-B3AC-43EF-A0AF-3BA1BD970F62}"/>
    <dgm:cxn modelId="{64491B84-DB15-4519-BA85-6A6F68A4EEA0}" type="presOf" srcId="{C71F9E20-9949-40F9-9E07-57C2FC552AEF}" destId="{82A98605-4273-444E-BF47-A06662E74F4D}" srcOrd="0" destOrd="2" presId="urn:microsoft.com/office/officeart/2005/8/layout/vList2"/>
    <dgm:cxn modelId="{32BD608C-BCA4-4E39-9390-449B48D3BF4C}" srcId="{95A54259-D696-44CF-A16E-35073E41DECA}" destId="{38E35A60-2F54-4481-B365-85A54D54D2CE}" srcOrd="2" destOrd="0" parTransId="{87D19E00-C747-4524-A16F-25068CDB6C3D}" sibTransId="{6F1C750E-BE6A-4318-826D-D24B414C8E49}"/>
    <dgm:cxn modelId="{FE81F68D-78B9-40CD-A68D-D6BA1CD019D6}" type="presOf" srcId="{98923349-B9B2-4BDE-AF3A-93F73F32E623}" destId="{60E815BE-8720-438B-BA1B-3252ABC58793}" srcOrd="0" destOrd="0" presId="urn:microsoft.com/office/officeart/2005/8/layout/vList2"/>
    <dgm:cxn modelId="{0ED9D28F-F3BB-47D9-BE79-B18844AA1E19}" type="presOf" srcId="{F7057D4F-4653-459D-8206-F86E1538E064}" destId="{0216D6AE-2959-4A2B-A9CB-06F778AD7DBF}" srcOrd="0" destOrd="1" presId="urn:microsoft.com/office/officeart/2005/8/layout/vList2"/>
    <dgm:cxn modelId="{4A44249A-4C2C-4564-A04A-BC30A634A88C}" type="presOf" srcId="{7EFE4DE3-A5E5-4828-8DFB-EA96DF0992DB}" destId="{82A98605-4273-444E-BF47-A06662E74F4D}" srcOrd="0" destOrd="0" presId="urn:microsoft.com/office/officeart/2005/8/layout/vList2"/>
    <dgm:cxn modelId="{9305DE9F-634A-4E9A-BCFF-E2C8F97E4B44}" type="presOf" srcId="{4310B939-D110-4D6F-801A-A621CE698B75}" destId="{82A98605-4273-444E-BF47-A06662E74F4D}" srcOrd="0" destOrd="1" presId="urn:microsoft.com/office/officeart/2005/8/layout/vList2"/>
    <dgm:cxn modelId="{722074B5-5019-4461-AC5B-63848127C586}" srcId="{38E35A60-2F54-4481-B365-85A54D54D2CE}" destId="{F7057D4F-4653-459D-8206-F86E1538E064}" srcOrd="1" destOrd="0" parTransId="{F21381CE-234F-4958-9838-B216A27D0147}" sibTransId="{2B78EF1B-B80C-40D2-A37C-A833BFC5534B}"/>
    <dgm:cxn modelId="{F896E0D2-F4BC-4128-9DF4-98A668B30C7E}" srcId="{38E35A60-2F54-4481-B365-85A54D54D2CE}" destId="{408750ED-1AD0-44F6-A778-F4BEF4D774F9}" srcOrd="0" destOrd="0" parTransId="{4A7EF245-D6AB-4550-82A6-865E518D1D18}" sibTransId="{F9308ABB-FFC1-470E-AF0E-1012E93EBA99}"/>
    <dgm:cxn modelId="{EF993AD7-819D-49E9-81A2-1CF73B1224A0}" srcId="{95A54259-D696-44CF-A16E-35073E41DECA}" destId="{98923349-B9B2-4BDE-AF3A-93F73F32E623}" srcOrd="0" destOrd="0" parTransId="{5EC7FC41-7DF4-46A9-85D2-C810C2A75139}" sibTransId="{56B08C26-7F6C-4B20-88F7-278B0ACB7751}"/>
    <dgm:cxn modelId="{182E11EC-2052-43C7-A166-8CB604FE865E}" srcId="{98923349-B9B2-4BDE-AF3A-93F73F32E623}" destId="{C71F9E20-9949-40F9-9E07-57C2FC552AEF}" srcOrd="2" destOrd="0" parTransId="{FF37415F-2325-4F66-B95C-847A0952375D}" sibTransId="{F3E0C623-81B4-4924-B974-C22A79F8C8FB}"/>
    <dgm:cxn modelId="{19E0BBF1-E514-4F09-85EB-7054E0557899}" type="presOf" srcId="{408750ED-1AD0-44F6-A778-F4BEF4D774F9}" destId="{0216D6AE-2959-4A2B-A9CB-06F778AD7DBF}" srcOrd="0" destOrd="0" presId="urn:microsoft.com/office/officeart/2005/8/layout/vList2"/>
    <dgm:cxn modelId="{415337F7-1699-43AF-9884-A5676D0DE0B5}" srcId="{98923349-B9B2-4BDE-AF3A-93F73F32E623}" destId="{7EFE4DE3-A5E5-4828-8DFB-EA96DF0992DB}" srcOrd="0" destOrd="0" parTransId="{2B72D4B8-F97D-44AB-9CA8-04B8FF4F3A19}" sibTransId="{80F97E94-6EA8-43F3-8581-5C75B73E1830}"/>
    <dgm:cxn modelId="{A249C8AC-50BA-4D6B-927F-C4C0B1248620}" type="presParOf" srcId="{28742842-F3DB-44A5-B7E8-406415499527}" destId="{60E815BE-8720-438B-BA1B-3252ABC58793}" srcOrd="0" destOrd="0" presId="urn:microsoft.com/office/officeart/2005/8/layout/vList2"/>
    <dgm:cxn modelId="{05ABB1EC-2263-4C38-AF2E-8FEA72A37E6C}" type="presParOf" srcId="{28742842-F3DB-44A5-B7E8-406415499527}" destId="{82A98605-4273-444E-BF47-A06662E74F4D}" srcOrd="1" destOrd="0" presId="urn:microsoft.com/office/officeart/2005/8/layout/vList2"/>
    <dgm:cxn modelId="{4FBC6FE8-756B-4B2B-9317-11EDDAC0E975}" type="presParOf" srcId="{28742842-F3DB-44A5-B7E8-406415499527}" destId="{1B6F8127-2A11-441F-8655-79E206301A93}" srcOrd="2" destOrd="0" presId="urn:microsoft.com/office/officeart/2005/8/layout/vList2"/>
    <dgm:cxn modelId="{B454D548-B0AD-4B4A-AE3F-D263D190CD68}" type="presParOf" srcId="{28742842-F3DB-44A5-B7E8-406415499527}" destId="{06FF2F73-0FA9-404D-BE1E-701827528EFD}" srcOrd="3" destOrd="0" presId="urn:microsoft.com/office/officeart/2005/8/layout/vList2"/>
    <dgm:cxn modelId="{A86A1CD9-977B-4AE4-A860-31AEB9C7B4B3}" type="presParOf" srcId="{28742842-F3DB-44A5-B7E8-406415499527}" destId="{6C4656FE-F8BF-4CB2-84FC-BD707D866133}" srcOrd="4" destOrd="0" presId="urn:microsoft.com/office/officeart/2005/8/layout/vList2"/>
    <dgm:cxn modelId="{19F676C5-6941-4BCC-8C47-CFAFED41A91E}" type="presParOf" srcId="{28742842-F3DB-44A5-B7E8-406415499527}" destId="{0216D6AE-2959-4A2B-A9CB-06F778AD7DB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13B06E-A9F4-425A-8C18-35948325B0E1}"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s-PR"/>
        </a:p>
      </dgm:t>
    </dgm:pt>
    <dgm:pt modelId="{1EA65FE7-7975-4682-B695-07C9813EB6CF}">
      <dgm:prSet custT="1"/>
      <dgm:spPr>
        <a:solidFill>
          <a:schemeClr val="accent1">
            <a:lumMod val="50000"/>
          </a:schemeClr>
        </a:solidFill>
        <a:ln>
          <a:noFill/>
        </a:ln>
      </dgm:spPr>
      <dgm:t>
        <a:bodyPr/>
        <a:lstStyle/>
        <a:p>
          <a:r>
            <a:rPr lang="es-PR" sz="2800" b="1" dirty="0"/>
            <a:t>Reducir en un </a:t>
          </a:r>
          <a:r>
            <a:rPr lang="es-PR" sz="6600" b="1" dirty="0"/>
            <a:t>10% </a:t>
          </a:r>
          <a:r>
            <a:rPr lang="es-PR" sz="2800" b="1" dirty="0"/>
            <a:t>la morbilidad y mortalidad de suicidios en la población desproporcionalmente afectada en Puerto Rico.</a:t>
          </a:r>
        </a:p>
      </dgm:t>
    </dgm:pt>
    <dgm:pt modelId="{5EA54496-89FE-4EB3-865D-BED0322360E6}" type="parTrans" cxnId="{64B8ADFD-22CD-42CF-8824-2B09967E1D09}">
      <dgm:prSet/>
      <dgm:spPr/>
      <dgm:t>
        <a:bodyPr/>
        <a:lstStyle/>
        <a:p>
          <a:endParaRPr lang="es-PR" sz="2400"/>
        </a:p>
      </dgm:t>
    </dgm:pt>
    <dgm:pt modelId="{BBD20A73-634B-4FB3-99D0-99319ED09D59}" type="sibTrans" cxnId="{64B8ADFD-22CD-42CF-8824-2B09967E1D09}">
      <dgm:prSet/>
      <dgm:spPr/>
      <dgm:t>
        <a:bodyPr/>
        <a:lstStyle/>
        <a:p>
          <a:endParaRPr lang="es-PR" sz="2400"/>
        </a:p>
      </dgm:t>
    </dgm:pt>
    <dgm:pt modelId="{ED8CD026-C8F4-454C-B62D-6430D67578DC}" type="pres">
      <dgm:prSet presAssocID="{5F13B06E-A9F4-425A-8C18-35948325B0E1}" presName="diagram" presStyleCnt="0">
        <dgm:presLayoutVars>
          <dgm:dir/>
          <dgm:resizeHandles val="exact"/>
        </dgm:presLayoutVars>
      </dgm:prSet>
      <dgm:spPr/>
    </dgm:pt>
    <dgm:pt modelId="{AA151F81-134D-4DC8-9062-046E392409AB}" type="pres">
      <dgm:prSet presAssocID="{1EA65FE7-7975-4682-B695-07C9813EB6CF}" presName="node" presStyleLbl="node1" presStyleIdx="0" presStyleCnt="1" custScaleX="91044" custScaleY="35690" custLinFactNeighborX="80" custLinFactNeighborY="-9134">
        <dgm:presLayoutVars>
          <dgm:bulletEnabled val="1"/>
        </dgm:presLayoutVars>
      </dgm:prSet>
      <dgm:spPr/>
    </dgm:pt>
  </dgm:ptLst>
  <dgm:cxnLst>
    <dgm:cxn modelId="{5E45685F-BB0F-44F0-9F2E-BAA5DAECF803}" type="presOf" srcId="{1EA65FE7-7975-4682-B695-07C9813EB6CF}" destId="{AA151F81-134D-4DC8-9062-046E392409AB}" srcOrd="0" destOrd="0" presId="urn:microsoft.com/office/officeart/2005/8/layout/default"/>
    <dgm:cxn modelId="{48824A6C-4792-4929-8ED8-85C4065D44C5}" type="presOf" srcId="{5F13B06E-A9F4-425A-8C18-35948325B0E1}" destId="{ED8CD026-C8F4-454C-B62D-6430D67578DC}" srcOrd="0" destOrd="0" presId="urn:microsoft.com/office/officeart/2005/8/layout/default"/>
    <dgm:cxn modelId="{64B8ADFD-22CD-42CF-8824-2B09967E1D09}" srcId="{5F13B06E-A9F4-425A-8C18-35948325B0E1}" destId="{1EA65FE7-7975-4682-B695-07C9813EB6CF}" srcOrd="0" destOrd="0" parTransId="{5EA54496-89FE-4EB3-865D-BED0322360E6}" sibTransId="{BBD20A73-634B-4FB3-99D0-99319ED09D59}"/>
    <dgm:cxn modelId="{7E101834-7CB2-4D01-905E-D7520B238C13}" type="presParOf" srcId="{ED8CD026-C8F4-454C-B62D-6430D67578DC}" destId="{AA151F81-134D-4DC8-9062-046E392409A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CE7A61-A521-4915-B47E-37BD8B1B6480}"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s-PR"/>
        </a:p>
      </dgm:t>
    </dgm:pt>
    <dgm:pt modelId="{4A9F3653-1BFE-4044-AF28-55EE67931BED}">
      <dgm:prSet phldrT="[Text]" custT="1"/>
      <dgm:spPr>
        <a:ln w="161925">
          <a:solidFill>
            <a:schemeClr val="accent1">
              <a:lumMod val="50000"/>
            </a:schemeClr>
          </a:solidFill>
        </a:ln>
      </dgm:spPr>
      <dgm:t>
        <a:bodyPr/>
        <a:lstStyle/>
        <a:p>
          <a:pPr>
            <a:buNone/>
          </a:pPr>
          <a:r>
            <a:rPr lang="es-PR" sz="6000" b="1" dirty="0"/>
            <a:t>Hombres mayores de 50 años. </a:t>
          </a:r>
        </a:p>
      </dgm:t>
    </dgm:pt>
    <dgm:pt modelId="{678D45B0-7D33-47A0-B961-E84125EB8F87}" type="parTrans" cxnId="{C19DD045-3DD1-4314-944D-573C44DA1774}">
      <dgm:prSet/>
      <dgm:spPr/>
      <dgm:t>
        <a:bodyPr/>
        <a:lstStyle/>
        <a:p>
          <a:endParaRPr lang="es-PR"/>
        </a:p>
      </dgm:t>
    </dgm:pt>
    <dgm:pt modelId="{11E01471-42DE-45D6-9CC5-2CBD346048D6}" type="sibTrans" cxnId="{C19DD045-3DD1-4314-944D-573C44DA1774}">
      <dgm:prSet/>
      <dgm:spPr/>
      <dgm:t>
        <a:bodyPr/>
        <a:lstStyle/>
        <a:p>
          <a:endParaRPr lang="es-PR"/>
        </a:p>
      </dgm:t>
    </dgm:pt>
    <dgm:pt modelId="{74443A7A-97EB-475D-AC4C-21770A84E8E9}" type="pres">
      <dgm:prSet presAssocID="{11CE7A61-A521-4915-B47E-37BD8B1B6480}" presName="diagram" presStyleCnt="0">
        <dgm:presLayoutVars>
          <dgm:dir/>
          <dgm:resizeHandles val="exact"/>
        </dgm:presLayoutVars>
      </dgm:prSet>
      <dgm:spPr/>
    </dgm:pt>
    <dgm:pt modelId="{85E8A774-917E-453A-916B-134479C3DFA7}" type="pres">
      <dgm:prSet presAssocID="{4A9F3653-1BFE-4044-AF28-55EE67931BED}" presName="node" presStyleLbl="node1" presStyleIdx="0" presStyleCnt="1" custLinFactNeighborX="-3595" custLinFactNeighborY="-2097">
        <dgm:presLayoutVars>
          <dgm:bulletEnabled val="1"/>
        </dgm:presLayoutVars>
      </dgm:prSet>
      <dgm:spPr/>
    </dgm:pt>
  </dgm:ptLst>
  <dgm:cxnLst>
    <dgm:cxn modelId="{5822BB01-558E-4966-AC40-53C71E0F6009}" type="presOf" srcId="{4A9F3653-1BFE-4044-AF28-55EE67931BED}" destId="{85E8A774-917E-453A-916B-134479C3DFA7}" srcOrd="0" destOrd="0" presId="urn:microsoft.com/office/officeart/2005/8/layout/default"/>
    <dgm:cxn modelId="{C19DD045-3DD1-4314-944D-573C44DA1774}" srcId="{11CE7A61-A521-4915-B47E-37BD8B1B6480}" destId="{4A9F3653-1BFE-4044-AF28-55EE67931BED}" srcOrd="0" destOrd="0" parTransId="{678D45B0-7D33-47A0-B961-E84125EB8F87}" sibTransId="{11E01471-42DE-45D6-9CC5-2CBD346048D6}"/>
    <dgm:cxn modelId="{691979BF-5A84-453F-86DC-592F4ECE9DBE}" type="presOf" srcId="{11CE7A61-A521-4915-B47E-37BD8B1B6480}" destId="{74443A7A-97EB-475D-AC4C-21770A84E8E9}" srcOrd="0" destOrd="0" presId="urn:microsoft.com/office/officeart/2005/8/layout/default"/>
    <dgm:cxn modelId="{9542DC65-1DD0-4E23-9312-DB5869FC9548}" type="presParOf" srcId="{74443A7A-97EB-475D-AC4C-21770A84E8E9}" destId="{85E8A774-917E-453A-916B-134479C3DFA7}"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313577-8A38-4327-84E7-209B19E67E77}" type="doc">
      <dgm:prSet loTypeId="urn:microsoft.com/office/officeart/2016/7/layout/LinearBlockProcessNumbered" loCatId="process" qsTypeId="urn:microsoft.com/office/officeart/2005/8/quickstyle/simple4" qsCatId="simple" csTypeId="urn:microsoft.com/office/officeart/2005/8/colors/colorful4" csCatId="colorful" phldr="1"/>
      <dgm:spPr/>
      <dgm:t>
        <a:bodyPr/>
        <a:lstStyle/>
        <a:p>
          <a:endParaRPr lang="es-PR"/>
        </a:p>
      </dgm:t>
    </dgm:pt>
    <dgm:pt modelId="{C490D50D-5B6E-4581-9980-BF01D26A0E9A}">
      <dgm:prSet custT="1"/>
      <dgm:spPr>
        <a:solidFill>
          <a:schemeClr val="tx2"/>
        </a:solidFill>
        <a:ln>
          <a:noFill/>
        </a:ln>
      </dgm:spPr>
      <dgm:t>
        <a:bodyPr/>
        <a:lstStyle/>
        <a:p>
          <a:r>
            <a:rPr lang="es-PR" sz="1800" b="1" noProof="0" dirty="0"/>
            <a:t>Activar una respuesta amplia a nivel de salud pública sobre el suicidio.</a:t>
          </a:r>
        </a:p>
      </dgm:t>
    </dgm:pt>
    <dgm:pt modelId="{2D254024-9765-4719-B215-28A633A414A1}" type="parTrans" cxnId="{0F30681C-6008-47BB-877F-8971F8B8C3E7}">
      <dgm:prSet/>
      <dgm:spPr/>
      <dgm:t>
        <a:bodyPr/>
        <a:lstStyle/>
        <a:p>
          <a:endParaRPr lang="es-PR" sz="2000"/>
        </a:p>
      </dgm:t>
    </dgm:pt>
    <dgm:pt modelId="{0E9E3EE4-B290-4DD5-876C-A7C0DF098960}" type="sibTrans" cxnId="{0F30681C-6008-47BB-877F-8971F8B8C3E7}">
      <dgm:prSet phldrT="01" custT="1"/>
      <dgm:spPr/>
      <dgm:t>
        <a:bodyPr/>
        <a:lstStyle/>
        <a:p>
          <a:r>
            <a:rPr lang="es-PR" sz="8800" dirty="0"/>
            <a:t>1</a:t>
          </a:r>
        </a:p>
      </dgm:t>
    </dgm:pt>
    <dgm:pt modelId="{2D5364FA-FD44-4E30-B2EC-C67CC890F023}">
      <dgm:prSet custT="1"/>
      <dgm:spPr>
        <a:solidFill>
          <a:schemeClr val="accent4"/>
        </a:solidFill>
        <a:ln>
          <a:noFill/>
        </a:ln>
      </dgm:spPr>
      <dgm:t>
        <a:bodyPr/>
        <a:lstStyle/>
        <a:p>
          <a:r>
            <a:rPr lang="es-PR" sz="1800" b="1" noProof="0" dirty="0"/>
            <a:t>Promover la seguridad en el acceso a medios letales.</a:t>
          </a:r>
        </a:p>
      </dgm:t>
    </dgm:pt>
    <dgm:pt modelId="{BABD2C6C-810F-4907-9D50-748B02E7C4D6}" type="sibTrans" cxnId="{D732C317-B426-4769-8418-161CF3F19040}">
      <dgm:prSet phldrT="03" custT="1"/>
      <dgm:spPr/>
      <dgm:t>
        <a:bodyPr/>
        <a:lstStyle/>
        <a:p>
          <a:r>
            <a:rPr lang="es-PR" sz="8800" dirty="0"/>
            <a:t>3</a:t>
          </a:r>
        </a:p>
      </dgm:t>
    </dgm:pt>
    <dgm:pt modelId="{DA5408F7-CFB6-4C3B-AF3C-205B6DE7EDB7}" type="parTrans" cxnId="{D732C317-B426-4769-8418-161CF3F19040}">
      <dgm:prSet/>
      <dgm:spPr/>
      <dgm:t>
        <a:bodyPr/>
        <a:lstStyle/>
        <a:p>
          <a:endParaRPr lang="es-PR" sz="2000"/>
        </a:p>
      </dgm:t>
    </dgm:pt>
    <dgm:pt modelId="{9EE9BE55-B2F5-4201-A100-E26F198CC730}">
      <dgm:prSet custT="1"/>
      <dgm:spPr>
        <a:solidFill>
          <a:schemeClr val="tx1">
            <a:lumMod val="65000"/>
            <a:lumOff val="35000"/>
          </a:schemeClr>
        </a:solidFill>
        <a:ln>
          <a:noFill/>
        </a:ln>
      </dgm:spPr>
      <dgm:t>
        <a:bodyPr/>
        <a:lstStyle/>
        <a:p>
          <a:r>
            <a:rPr lang="es-PR" sz="1600" b="1" noProof="0" dirty="0"/>
            <a:t>Apoyar la implementación de servicios e intervenciones  basadas en evidencia dirigidas a personas en riesgo de suicidio. </a:t>
          </a:r>
        </a:p>
      </dgm:t>
    </dgm:pt>
    <dgm:pt modelId="{6FB84545-7B86-4DD9-A3F8-316F0AB86341}" type="sibTrans" cxnId="{60ECC955-05A3-4282-93AE-33B6A3DCCD76}">
      <dgm:prSet phldrT="04" custT="1"/>
      <dgm:spPr/>
      <dgm:t>
        <a:bodyPr/>
        <a:lstStyle/>
        <a:p>
          <a:r>
            <a:rPr lang="es-PR" sz="8800" dirty="0"/>
            <a:t>4</a:t>
          </a:r>
        </a:p>
      </dgm:t>
    </dgm:pt>
    <dgm:pt modelId="{A8F5F356-A836-4F8C-98EF-E8F79AC66D87}" type="parTrans" cxnId="{60ECC955-05A3-4282-93AE-33B6A3DCCD76}">
      <dgm:prSet/>
      <dgm:spPr/>
      <dgm:t>
        <a:bodyPr/>
        <a:lstStyle/>
        <a:p>
          <a:endParaRPr lang="es-PR" sz="2000"/>
        </a:p>
      </dgm:t>
    </dgm:pt>
    <dgm:pt modelId="{7A0EE5C5-F6AE-40D3-AD60-D725A2F1B40F}">
      <dgm:prSet custT="1"/>
      <dgm:spPr>
        <a:solidFill>
          <a:schemeClr val="accent2"/>
        </a:solidFill>
        <a:ln>
          <a:noFill/>
        </a:ln>
      </dgm:spPr>
      <dgm:t>
        <a:bodyPr/>
        <a:lstStyle/>
        <a:p>
          <a:r>
            <a:rPr lang="es-PR" sz="1800" b="1" noProof="0" dirty="0"/>
            <a:t>Abordar factores de riesgo a nivel social, económico y comunitario que inciden sobre el suicidio.</a:t>
          </a:r>
        </a:p>
      </dgm:t>
    </dgm:pt>
    <dgm:pt modelId="{A0496CF8-4AE6-4E0B-B6AE-1E8355081CFE}" type="sibTrans" cxnId="{9B63DD19-11B8-4B57-BB76-8EEE229F6EAD}">
      <dgm:prSet phldrT="02" custT="1"/>
      <dgm:spPr/>
      <dgm:t>
        <a:bodyPr/>
        <a:lstStyle/>
        <a:p>
          <a:r>
            <a:rPr lang="es-PR" sz="8800" dirty="0"/>
            <a:t>2</a:t>
          </a:r>
        </a:p>
      </dgm:t>
    </dgm:pt>
    <dgm:pt modelId="{D54BBE4C-3299-4793-9DBA-66C50CA90D06}" type="parTrans" cxnId="{9B63DD19-11B8-4B57-BB76-8EEE229F6EAD}">
      <dgm:prSet/>
      <dgm:spPr/>
      <dgm:t>
        <a:bodyPr/>
        <a:lstStyle/>
        <a:p>
          <a:endParaRPr lang="es-PR" sz="2000"/>
        </a:p>
      </dgm:t>
    </dgm:pt>
    <dgm:pt modelId="{7F240616-30E9-44FB-B4EE-B1331B7D5B35}" type="pres">
      <dgm:prSet presAssocID="{BA313577-8A38-4327-84E7-209B19E67E77}" presName="Name0" presStyleCnt="0">
        <dgm:presLayoutVars>
          <dgm:animLvl val="lvl"/>
          <dgm:resizeHandles val="exact"/>
        </dgm:presLayoutVars>
      </dgm:prSet>
      <dgm:spPr/>
    </dgm:pt>
    <dgm:pt modelId="{DD1C775A-236B-41DB-ACBF-7EB8B7F4C858}" type="pres">
      <dgm:prSet presAssocID="{C490D50D-5B6E-4581-9980-BF01D26A0E9A}" presName="compositeNode" presStyleCnt="0">
        <dgm:presLayoutVars>
          <dgm:bulletEnabled val="1"/>
        </dgm:presLayoutVars>
      </dgm:prSet>
      <dgm:spPr/>
    </dgm:pt>
    <dgm:pt modelId="{993E5C21-3F66-4B48-BBDF-E615EC9FAE58}" type="pres">
      <dgm:prSet presAssocID="{C490D50D-5B6E-4581-9980-BF01D26A0E9A}" presName="bgRect" presStyleLbl="alignNode1" presStyleIdx="0" presStyleCnt="4"/>
      <dgm:spPr/>
    </dgm:pt>
    <dgm:pt modelId="{26A79170-D058-49A0-8066-B101C06668DD}" type="pres">
      <dgm:prSet presAssocID="{0E9E3EE4-B290-4DD5-876C-A7C0DF098960}" presName="sibTransNodeRect" presStyleLbl="alignNode1" presStyleIdx="0" presStyleCnt="4">
        <dgm:presLayoutVars>
          <dgm:chMax val="0"/>
          <dgm:bulletEnabled val="1"/>
        </dgm:presLayoutVars>
      </dgm:prSet>
      <dgm:spPr/>
    </dgm:pt>
    <dgm:pt modelId="{F1F60C07-E783-4893-9DF9-9F829146725F}" type="pres">
      <dgm:prSet presAssocID="{C490D50D-5B6E-4581-9980-BF01D26A0E9A}" presName="nodeRect" presStyleLbl="alignNode1" presStyleIdx="0" presStyleCnt="4">
        <dgm:presLayoutVars>
          <dgm:bulletEnabled val="1"/>
        </dgm:presLayoutVars>
      </dgm:prSet>
      <dgm:spPr/>
    </dgm:pt>
    <dgm:pt modelId="{A61454DD-03F3-4D76-AFED-46D6B9192527}" type="pres">
      <dgm:prSet presAssocID="{0E9E3EE4-B290-4DD5-876C-A7C0DF098960}" presName="sibTrans" presStyleCnt="0"/>
      <dgm:spPr/>
    </dgm:pt>
    <dgm:pt modelId="{9EA476AD-17BA-4E96-8380-112F488B595B}" type="pres">
      <dgm:prSet presAssocID="{7A0EE5C5-F6AE-40D3-AD60-D725A2F1B40F}" presName="compositeNode" presStyleCnt="0">
        <dgm:presLayoutVars>
          <dgm:bulletEnabled val="1"/>
        </dgm:presLayoutVars>
      </dgm:prSet>
      <dgm:spPr/>
    </dgm:pt>
    <dgm:pt modelId="{AB656F73-0436-48C7-8CDF-59F3FBBCCB3F}" type="pres">
      <dgm:prSet presAssocID="{7A0EE5C5-F6AE-40D3-AD60-D725A2F1B40F}" presName="bgRect" presStyleLbl="alignNode1" presStyleIdx="1" presStyleCnt="4"/>
      <dgm:spPr/>
    </dgm:pt>
    <dgm:pt modelId="{4F73DA9B-CF2D-4F0D-B1F1-A03D7C80D889}" type="pres">
      <dgm:prSet presAssocID="{A0496CF8-4AE6-4E0B-B6AE-1E8355081CFE}" presName="sibTransNodeRect" presStyleLbl="alignNode1" presStyleIdx="1" presStyleCnt="4">
        <dgm:presLayoutVars>
          <dgm:chMax val="0"/>
          <dgm:bulletEnabled val="1"/>
        </dgm:presLayoutVars>
      </dgm:prSet>
      <dgm:spPr/>
    </dgm:pt>
    <dgm:pt modelId="{0C9A7C1B-1091-443E-ACB8-148159A470F2}" type="pres">
      <dgm:prSet presAssocID="{7A0EE5C5-F6AE-40D3-AD60-D725A2F1B40F}" presName="nodeRect" presStyleLbl="alignNode1" presStyleIdx="1" presStyleCnt="4">
        <dgm:presLayoutVars>
          <dgm:bulletEnabled val="1"/>
        </dgm:presLayoutVars>
      </dgm:prSet>
      <dgm:spPr/>
    </dgm:pt>
    <dgm:pt modelId="{224F6D8F-21AC-42B7-869B-3C563C688A1E}" type="pres">
      <dgm:prSet presAssocID="{A0496CF8-4AE6-4E0B-B6AE-1E8355081CFE}" presName="sibTrans" presStyleCnt="0"/>
      <dgm:spPr/>
    </dgm:pt>
    <dgm:pt modelId="{2CC05A53-CDA8-4B75-B198-7CD62EC66794}" type="pres">
      <dgm:prSet presAssocID="{2D5364FA-FD44-4E30-B2EC-C67CC890F023}" presName="compositeNode" presStyleCnt="0">
        <dgm:presLayoutVars>
          <dgm:bulletEnabled val="1"/>
        </dgm:presLayoutVars>
      </dgm:prSet>
      <dgm:spPr/>
    </dgm:pt>
    <dgm:pt modelId="{584E2385-80F7-4954-9C5B-6F77DAC831B3}" type="pres">
      <dgm:prSet presAssocID="{2D5364FA-FD44-4E30-B2EC-C67CC890F023}" presName="bgRect" presStyleLbl="alignNode1" presStyleIdx="2" presStyleCnt="4"/>
      <dgm:spPr/>
    </dgm:pt>
    <dgm:pt modelId="{C7E21C2E-AF96-4B37-AB00-9E3E03CFF3A3}" type="pres">
      <dgm:prSet presAssocID="{BABD2C6C-810F-4907-9D50-748B02E7C4D6}" presName="sibTransNodeRect" presStyleLbl="alignNode1" presStyleIdx="2" presStyleCnt="4">
        <dgm:presLayoutVars>
          <dgm:chMax val="0"/>
          <dgm:bulletEnabled val="1"/>
        </dgm:presLayoutVars>
      </dgm:prSet>
      <dgm:spPr/>
    </dgm:pt>
    <dgm:pt modelId="{14C52F1A-CBBE-4F75-9805-09EEF8C7E2D0}" type="pres">
      <dgm:prSet presAssocID="{2D5364FA-FD44-4E30-B2EC-C67CC890F023}" presName="nodeRect" presStyleLbl="alignNode1" presStyleIdx="2" presStyleCnt="4">
        <dgm:presLayoutVars>
          <dgm:bulletEnabled val="1"/>
        </dgm:presLayoutVars>
      </dgm:prSet>
      <dgm:spPr/>
    </dgm:pt>
    <dgm:pt modelId="{5408459E-19AA-4E62-946E-8E158FB607ED}" type="pres">
      <dgm:prSet presAssocID="{BABD2C6C-810F-4907-9D50-748B02E7C4D6}" presName="sibTrans" presStyleCnt="0"/>
      <dgm:spPr/>
    </dgm:pt>
    <dgm:pt modelId="{1AEE8C0A-428A-4292-8136-86F6329CAE97}" type="pres">
      <dgm:prSet presAssocID="{9EE9BE55-B2F5-4201-A100-E26F198CC730}" presName="compositeNode" presStyleCnt="0">
        <dgm:presLayoutVars>
          <dgm:bulletEnabled val="1"/>
        </dgm:presLayoutVars>
      </dgm:prSet>
      <dgm:spPr/>
    </dgm:pt>
    <dgm:pt modelId="{D543B31A-9565-40D2-8AC3-35C2BFFD9F84}" type="pres">
      <dgm:prSet presAssocID="{9EE9BE55-B2F5-4201-A100-E26F198CC730}" presName="bgRect" presStyleLbl="alignNode1" presStyleIdx="3" presStyleCnt="4"/>
      <dgm:spPr/>
    </dgm:pt>
    <dgm:pt modelId="{CB527B5A-193B-4B98-932A-5659EA78119D}" type="pres">
      <dgm:prSet presAssocID="{6FB84545-7B86-4DD9-A3F8-316F0AB86341}" presName="sibTransNodeRect" presStyleLbl="alignNode1" presStyleIdx="3" presStyleCnt="4">
        <dgm:presLayoutVars>
          <dgm:chMax val="0"/>
          <dgm:bulletEnabled val="1"/>
        </dgm:presLayoutVars>
      </dgm:prSet>
      <dgm:spPr/>
    </dgm:pt>
    <dgm:pt modelId="{4B98707E-947F-44E1-BB28-146F993A5C49}" type="pres">
      <dgm:prSet presAssocID="{9EE9BE55-B2F5-4201-A100-E26F198CC730}" presName="nodeRect" presStyleLbl="alignNode1" presStyleIdx="3" presStyleCnt="4">
        <dgm:presLayoutVars>
          <dgm:bulletEnabled val="1"/>
        </dgm:presLayoutVars>
      </dgm:prSet>
      <dgm:spPr/>
    </dgm:pt>
  </dgm:ptLst>
  <dgm:cxnLst>
    <dgm:cxn modelId="{F89AAF03-147D-49C4-BFD4-40A612CF7F45}" type="presOf" srcId="{9EE9BE55-B2F5-4201-A100-E26F198CC730}" destId="{D543B31A-9565-40D2-8AC3-35C2BFFD9F84}" srcOrd="0" destOrd="0" presId="urn:microsoft.com/office/officeart/2016/7/layout/LinearBlockProcessNumbered"/>
    <dgm:cxn modelId="{FA383B04-EA7E-4F5C-8929-9820E87CE46D}" type="presOf" srcId="{C490D50D-5B6E-4581-9980-BF01D26A0E9A}" destId="{993E5C21-3F66-4B48-BBDF-E615EC9FAE58}" srcOrd="0" destOrd="0" presId="urn:microsoft.com/office/officeart/2016/7/layout/LinearBlockProcessNumbered"/>
    <dgm:cxn modelId="{3298300A-A061-47DC-84CF-DE20D2E7F170}" type="presOf" srcId="{9EE9BE55-B2F5-4201-A100-E26F198CC730}" destId="{4B98707E-947F-44E1-BB28-146F993A5C49}" srcOrd="1" destOrd="0" presId="urn:microsoft.com/office/officeart/2016/7/layout/LinearBlockProcessNumbered"/>
    <dgm:cxn modelId="{D732C317-B426-4769-8418-161CF3F19040}" srcId="{BA313577-8A38-4327-84E7-209B19E67E77}" destId="{2D5364FA-FD44-4E30-B2EC-C67CC890F023}" srcOrd="2" destOrd="0" parTransId="{DA5408F7-CFB6-4C3B-AF3C-205B6DE7EDB7}" sibTransId="{BABD2C6C-810F-4907-9D50-748B02E7C4D6}"/>
    <dgm:cxn modelId="{9B63DD19-11B8-4B57-BB76-8EEE229F6EAD}" srcId="{BA313577-8A38-4327-84E7-209B19E67E77}" destId="{7A0EE5C5-F6AE-40D3-AD60-D725A2F1B40F}" srcOrd="1" destOrd="0" parTransId="{D54BBE4C-3299-4793-9DBA-66C50CA90D06}" sibTransId="{A0496CF8-4AE6-4E0B-B6AE-1E8355081CFE}"/>
    <dgm:cxn modelId="{0F30681C-6008-47BB-877F-8971F8B8C3E7}" srcId="{BA313577-8A38-4327-84E7-209B19E67E77}" destId="{C490D50D-5B6E-4581-9980-BF01D26A0E9A}" srcOrd="0" destOrd="0" parTransId="{2D254024-9765-4719-B215-28A633A414A1}" sibTransId="{0E9E3EE4-B290-4DD5-876C-A7C0DF098960}"/>
    <dgm:cxn modelId="{F85B0E2D-DF75-4364-84D8-02348A3C2C4A}" type="presOf" srcId="{7A0EE5C5-F6AE-40D3-AD60-D725A2F1B40F}" destId="{AB656F73-0436-48C7-8CDF-59F3FBBCCB3F}" srcOrd="0" destOrd="0" presId="urn:microsoft.com/office/officeart/2016/7/layout/LinearBlockProcessNumbered"/>
    <dgm:cxn modelId="{A14A4A2E-FD28-485F-AC0A-3463302121AB}" type="presOf" srcId="{A0496CF8-4AE6-4E0B-B6AE-1E8355081CFE}" destId="{4F73DA9B-CF2D-4F0D-B1F1-A03D7C80D889}" srcOrd="0" destOrd="0" presId="urn:microsoft.com/office/officeart/2016/7/layout/LinearBlockProcessNumbered"/>
    <dgm:cxn modelId="{2CEBB260-9994-414C-A804-EB6EE987632B}" type="presOf" srcId="{0E9E3EE4-B290-4DD5-876C-A7C0DF098960}" destId="{26A79170-D058-49A0-8066-B101C06668DD}" srcOrd="0" destOrd="0" presId="urn:microsoft.com/office/officeart/2016/7/layout/LinearBlockProcessNumbered"/>
    <dgm:cxn modelId="{2F8EF96A-04A3-49EA-989D-55C926D8AC5D}" type="presOf" srcId="{C490D50D-5B6E-4581-9980-BF01D26A0E9A}" destId="{F1F60C07-E783-4893-9DF9-9F829146725F}" srcOrd="1" destOrd="0" presId="urn:microsoft.com/office/officeart/2016/7/layout/LinearBlockProcessNumbered"/>
    <dgm:cxn modelId="{D7E93550-3AA6-45FF-88A7-3BED104980E3}" type="presOf" srcId="{6FB84545-7B86-4DD9-A3F8-316F0AB86341}" destId="{CB527B5A-193B-4B98-932A-5659EA78119D}" srcOrd="0" destOrd="0" presId="urn:microsoft.com/office/officeart/2016/7/layout/LinearBlockProcessNumbered"/>
    <dgm:cxn modelId="{60ECC955-05A3-4282-93AE-33B6A3DCCD76}" srcId="{BA313577-8A38-4327-84E7-209B19E67E77}" destId="{9EE9BE55-B2F5-4201-A100-E26F198CC730}" srcOrd="3" destOrd="0" parTransId="{A8F5F356-A836-4F8C-98EF-E8F79AC66D87}" sibTransId="{6FB84545-7B86-4DD9-A3F8-316F0AB86341}"/>
    <dgm:cxn modelId="{88F4AB85-C4FA-4B5C-A354-3EDFEC652A00}" type="presOf" srcId="{BA313577-8A38-4327-84E7-209B19E67E77}" destId="{7F240616-30E9-44FB-B4EE-B1331B7D5B35}" srcOrd="0" destOrd="0" presId="urn:microsoft.com/office/officeart/2016/7/layout/LinearBlockProcessNumbered"/>
    <dgm:cxn modelId="{D67ED0B0-73A5-49BA-A263-D0B4C703E0E4}" type="presOf" srcId="{7A0EE5C5-F6AE-40D3-AD60-D725A2F1B40F}" destId="{0C9A7C1B-1091-443E-ACB8-148159A470F2}" srcOrd="1" destOrd="0" presId="urn:microsoft.com/office/officeart/2016/7/layout/LinearBlockProcessNumbered"/>
    <dgm:cxn modelId="{9EFCF9CC-F58D-422D-B4DE-8F081AD59731}" type="presOf" srcId="{2D5364FA-FD44-4E30-B2EC-C67CC890F023}" destId="{584E2385-80F7-4954-9C5B-6F77DAC831B3}" srcOrd="0" destOrd="0" presId="urn:microsoft.com/office/officeart/2016/7/layout/LinearBlockProcessNumbered"/>
    <dgm:cxn modelId="{C75B85D6-94A4-43A5-B3DE-8CEFAFF790B2}" type="presOf" srcId="{BABD2C6C-810F-4907-9D50-748B02E7C4D6}" destId="{C7E21C2E-AF96-4B37-AB00-9E3E03CFF3A3}" srcOrd="0" destOrd="0" presId="urn:microsoft.com/office/officeart/2016/7/layout/LinearBlockProcessNumbered"/>
    <dgm:cxn modelId="{4A8C4AE2-E2EA-47FE-9114-6839EC7A0D52}" type="presOf" srcId="{2D5364FA-FD44-4E30-B2EC-C67CC890F023}" destId="{14C52F1A-CBBE-4F75-9805-09EEF8C7E2D0}" srcOrd="1" destOrd="0" presId="urn:microsoft.com/office/officeart/2016/7/layout/LinearBlockProcessNumbered"/>
    <dgm:cxn modelId="{EF533E2B-C65C-47A8-89F0-09D0E36530D1}" type="presParOf" srcId="{7F240616-30E9-44FB-B4EE-B1331B7D5B35}" destId="{DD1C775A-236B-41DB-ACBF-7EB8B7F4C858}" srcOrd="0" destOrd="0" presId="urn:microsoft.com/office/officeart/2016/7/layout/LinearBlockProcessNumbered"/>
    <dgm:cxn modelId="{67666594-30B9-484A-8317-104BED1D9FC0}" type="presParOf" srcId="{DD1C775A-236B-41DB-ACBF-7EB8B7F4C858}" destId="{993E5C21-3F66-4B48-BBDF-E615EC9FAE58}" srcOrd="0" destOrd="0" presId="urn:microsoft.com/office/officeart/2016/7/layout/LinearBlockProcessNumbered"/>
    <dgm:cxn modelId="{DE1518D9-62F1-4EC0-931D-B3E97D299CC5}" type="presParOf" srcId="{DD1C775A-236B-41DB-ACBF-7EB8B7F4C858}" destId="{26A79170-D058-49A0-8066-B101C06668DD}" srcOrd="1" destOrd="0" presId="urn:microsoft.com/office/officeart/2016/7/layout/LinearBlockProcessNumbered"/>
    <dgm:cxn modelId="{8AED9C40-CD64-4AE4-80FB-9D58FD20A0B7}" type="presParOf" srcId="{DD1C775A-236B-41DB-ACBF-7EB8B7F4C858}" destId="{F1F60C07-E783-4893-9DF9-9F829146725F}" srcOrd="2" destOrd="0" presId="urn:microsoft.com/office/officeart/2016/7/layout/LinearBlockProcessNumbered"/>
    <dgm:cxn modelId="{8B1960F3-3A69-455E-98C9-D477918F8278}" type="presParOf" srcId="{7F240616-30E9-44FB-B4EE-B1331B7D5B35}" destId="{A61454DD-03F3-4D76-AFED-46D6B9192527}" srcOrd="1" destOrd="0" presId="urn:microsoft.com/office/officeart/2016/7/layout/LinearBlockProcessNumbered"/>
    <dgm:cxn modelId="{1194A20A-C6C5-4D8F-88DB-CC4DBC7BF8AE}" type="presParOf" srcId="{7F240616-30E9-44FB-B4EE-B1331B7D5B35}" destId="{9EA476AD-17BA-4E96-8380-112F488B595B}" srcOrd="2" destOrd="0" presId="urn:microsoft.com/office/officeart/2016/7/layout/LinearBlockProcessNumbered"/>
    <dgm:cxn modelId="{A2F721A2-E973-4A7A-AD96-5862A3D64A6D}" type="presParOf" srcId="{9EA476AD-17BA-4E96-8380-112F488B595B}" destId="{AB656F73-0436-48C7-8CDF-59F3FBBCCB3F}" srcOrd="0" destOrd="0" presId="urn:microsoft.com/office/officeart/2016/7/layout/LinearBlockProcessNumbered"/>
    <dgm:cxn modelId="{F7957745-5E57-4953-8FB8-96C08B0CB259}" type="presParOf" srcId="{9EA476AD-17BA-4E96-8380-112F488B595B}" destId="{4F73DA9B-CF2D-4F0D-B1F1-A03D7C80D889}" srcOrd="1" destOrd="0" presId="urn:microsoft.com/office/officeart/2016/7/layout/LinearBlockProcessNumbered"/>
    <dgm:cxn modelId="{AE76DC2A-C794-410A-8446-10A6EA6E3503}" type="presParOf" srcId="{9EA476AD-17BA-4E96-8380-112F488B595B}" destId="{0C9A7C1B-1091-443E-ACB8-148159A470F2}" srcOrd="2" destOrd="0" presId="urn:microsoft.com/office/officeart/2016/7/layout/LinearBlockProcessNumbered"/>
    <dgm:cxn modelId="{EB5B2F1B-E81C-4F5A-AFA2-5341C81140D4}" type="presParOf" srcId="{7F240616-30E9-44FB-B4EE-B1331B7D5B35}" destId="{224F6D8F-21AC-42B7-869B-3C563C688A1E}" srcOrd="3" destOrd="0" presId="urn:microsoft.com/office/officeart/2016/7/layout/LinearBlockProcessNumbered"/>
    <dgm:cxn modelId="{2D77E591-8F21-4C66-949E-A3A7D599F3C2}" type="presParOf" srcId="{7F240616-30E9-44FB-B4EE-B1331B7D5B35}" destId="{2CC05A53-CDA8-4B75-B198-7CD62EC66794}" srcOrd="4" destOrd="0" presId="urn:microsoft.com/office/officeart/2016/7/layout/LinearBlockProcessNumbered"/>
    <dgm:cxn modelId="{952FAF76-769E-43D1-B699-77B166D0DF96}" type="presParOf" srcId="{2CC05A53-CDA8-4B75-B198-7CD62EC66794}" destId="{584E2385-80F7-4954-9C5B-6F77DAC831B3}" srcOrd="0" destOrd="0" presId="urn:microsoft.com/office/officeart/2016/7/layout/LinearBlockProcessNumbered"/>
    <dgm:cxn modelId="{F9A69B4B-0AE6-4FE6-8F7F-CD5BE4B3BE31}" type="presParOf" srcId="{2CC05A53-CDA8-4B75-B198-7CD62EC66794}" destId="{C7E21C2E-AF96-4B37-AB00-9E3E03CFF3A3}" srcOrd="1" destOrd="0" presId="urn:microsoft.com/office/officeart/2016/7/layout/LinearBlockProcessNumbered"/>
    <dgm:cxn modelId="{C020FDBA-4490-4ACB-8C40-7A16834B32A4}" type="presParOf" srcId="{2CC05A53-CDA8-4B75-B198-7CD62EC66794}" destId="{14C52F1A-CBBE-4F75-9805-09EEF8C7E2D0}" srcOrd="2" destOrd="0" presId="urn:microsoft.com/office/officeart/2016/7/layout/LinearBlockProcessNumbered"/>
    <dgm:cxn modelId="{CC6E8558-E243-4893-B6D1-70D59CB90E75}" type="presParOf" srcId="{7F240616-30E9-44FB-B4EE-B1331B7D5B35}" destId="{5408459E-19AA-4E62-946E-8E158FB607ED}" srcOrd="5" destOrd="0" presId="urn:microsoft.com/office/officeart/2016/7/layout/LinearBlockProcessNumbered"/>
    <dgm:cxn modelId="{863D40FB-30D1-46C6-B7FA-4FCCEC90DB75}" type="presParOf" srcId="{7F240616-30E9-44FB-B4EE-B1331B7D5B35}" destId="{1AEE8C0A-428A-4292-8136-86F6329CAE97}" srcOrd="6" destOrd="0" presId="urn:microsoft.com/office/officeart/2016/7/layout/LinearBlockProcessNumbered"/>
    <dgm:cxn modelId="{ACC40D85-616D-4497-A37B-AA553FF05952}" type="presParOf" srcId="{1AEE8C0A-428A-4292-8136-86F6329CAE97}" destId="{D543B31A-9565-40D2-8AC3-35C2BFFD9F84}" srcOrd="0" destOrd="0" presId="urn:microsoft.com/office/officeart/2016/7/layout/LinearBlockProcessNumbered"/>
    <dgm:cxn modelId="{D23BA4A3-3BFE-419B-B5E9-4DFE3DA32564}" type="presParOf" srcId="{1AEE8C0A-428A-4292-8136-86F6329CAE97}" destId="{CB527B5A-193B-4B98-932A-5659EA78119D}" srcOrd="1" destOrd="0" presId="urn:microsoft.com/office/officeart/2016/7/layout/LinearBlockProcessNumbered"/>
    <dgm:cxn modelId="{BB4B8441-C3BF-44E9-B17F-C35E6D55E486}" type="presParOf" srcId="{1AEE8C0A-428A-4292-8136-86F6329CAE97}" destId="{4B98707E-947F-44E1-BB28-146F993A5C4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A44727-B816-4EE4-8122-5CABE5C2CAF3}"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s-PR"/>
        </a:p>
      </dgm:t>
    </dgm:pt>
    <dgm:pt modelId="{DFCF931E-B460-4B25-9402-D457028B63BA}">
      <dgm:prSet phldrT="[Text]" custT="1"/>
      <dgm:spPr>
        <a:solidFill>
          <a:schemeClr val="accent4"/>
        </a:solidFill>
        <a:ln>
          <a:noFill/>
        </a:ln>
      </dgm:spPr>
      <dgm:t>
        <a:bodyPr/>
        <a:lstStyle/>
        <a:p>
          <a:r>
            <a:rPr lang="es-PR" sz="4800" b="1" dirty="0"/>
            <a:t>Alianza</a:t>
          </a:r>
        </a:p>
      </dgm:t>
    </dgm:pt>
    <dgm:pt modelId="{3C29BD40-866E-4822-AA50-DD6BFD1DBF21}" type="parTrans" cxnId="{C1C0FED0-B307-4ABE-B939-6D798C65FA38}">
      <dgm:prSet/>
      <dgm:spPr/>
      <dgm:t>
        <a:bodyPr/>
        <a:lstStyle/>
        <a:p>
          <a:endParaRPr lang="es-PR"/>
        </a:p>
      </dgm:t>
    </dgm:pt>
    <dgm:pt modelId="{3FAD28D2-7B6A-49E8-B03D-D192EB2C8767}" type="sibTrans" cxnId="{C1C0FED0-B307-4ABE-B939-6D798C65FA38}">
      <dgm:prSet/>
      <dgm:spPr/>
      <dgm:t>
        <a:bodyPr/>
        <a:lstStyle/>
        <a:p>
          <a:endParaRPr lang="es-PR"/>
        </a:p>
      </dgm:t>
    </dgm:pt>
    <dgm:pt modelId="{A534BB97-A62A-404A-AA54-1B31C480008B}">
      <dgm:prSet phldrT="[Text]" custT="1"/>
      <dgm:spPr>
        <a:solidFill>
          <a:schemeClr val="accent2"/>
        </a:solidFill>
        <a:ln>
          <a:noFill/>
        </a:ln>
      </dgm:spPr>
      <dgm:t>
        <a:bodyPr/>
        <a:lstStyle/>
        <a:p>
          <a:r>
            <a:rPr lang="es-PR" sz="3600" b="1" dirty="0"/>
            <a:t>Coalición</a:t>
          </a:r>
        </a:p>
      </dgm:t>
    </dgm:pt>
    <dgm:pt modelId="{15D6E598-95FD-4F3E-ADF1-B3D874979D01}" type="parTrans" cxnId="{7A1928E4-4A3C-4EDD-8091-99BEB3BA269E}">
      <dgm:prSet/>
      <dgm:spPr/>
      <dgm:t>
        <a:bodyPr/>
        <a:lstStyle/>
        <a:p>
          <a:endParaRPr lang="es-PR"/>
        </a:p>
      </dgm:t>
    </dgm:pt>
    <dgm:pt modelId="{C9572E30-45FD-4D1E-B482-FDF5EA93FB7A}" type="sibTrans" cxnId="{7A1928E4-4A3C-4EDD-8091-99BEB3BA269E}">
      <dgm:prSet/>
      <dgm:spPr/>
      <dgm:t>
        <a:bodyPr/>
        <a:lstStyle/>
        <a:p>
          <a:endParaRPr lang="es-PR"/>
        </a:p>
      </dgm:t>
    </dgm:pt>
    <dgm:pt modelId="{26144F29-1072-49A1-9928-6A933D60E729}" type="pres">
      <dgm:prSet presAssocID="{C8A44727-B816-4EE4-8122-5CABE5C2CAF3}" presName="Name0" presStyleCnt="0">
        <dgm:presLayoutVars>
          <dgm:chMax val="7"/>
          <dgm:resizeHandles val="exact"/>
        </dgm:presLayoutVars>
      </dgm:prSet>
      <dgm:spPr/>
    </dgm:pt>
    <dgm:pt modelId="{10B04596-3730-4F47-888B-3BDE4F6BFD21}" type="pres">
      <dgm:prSet presAssocID="{C8A44727-B816-4EE4-8122-5CABE5C2CAF3}" presName="comp1" presStyleCnt="0"/>
      <dgm:spPr/>
    </dgm:pt>
    <dgm:pt modelId="{76EFDEBA-76D7-4646-9F97-DA50153E8235}" type="pres">
      <dgm:prSet presAssocID="{C8A44727-B816-4EE4-8122-5CABE5C2CAF3}" presName="circle1" presStyleLbl="node1" presStyleIdx="0" presStyleCnt="2" custLinFactNeighborY="-1112"/>
      <dgm:spPr/>
    </dgm:pt>
    <dgm:pt modelId="{BBEA0FC6-555D-4AAE-9ECF-1FE96EABCD74}" type="pres">
      <dgm:prSet presAssocID="{C8A44727-B816-4EE4-8122-5CABE5C2CAF3}" presName="c1text" presStyleLbl="node1" presStyleIdx="0" presStyleCnt="2">
        <dgm:presLayoutVars>
          <dgm:bulletEnabled val="1"/>
        </dgm:presLayoutVars>
      </dgm:prSet>
      <dgm:spPr/>
    </dgm:pt>
    <dgm:pt modelId="{700186E0-2619-4F81-A703-C562D7EA2F82}" type="pres">
      <dgm:prSet presAssocID="{C8A44727-B816-4EE4-8122-5CABE5C2CAF3}" presName="comp2" presStyleCnt="0"/>
      <dgm:spPr/>
    </dgm:pt>
    <dgm:pt modelId="{D99A5BA9-E6D1-42C8-AA6C-D9243CF6D0FC}" type="pres">
      <dgm:prSet presAssocID="{C8A44727-B816-4EE4-8122-5CABE5C2CAF3}" presName="circle2" presStyleLbl="node1" presStyleIdx="1" presStyleCnt="2" custScaleX="91343" custScaleY="89366"/>
      <dgm:spPr/>
    </dgm:pt>
    <dgm:pt modelId="{6A1350F8-91A4-4FCD-9E3F-625C91B8B5BA}" type="pres">
      <dgm:prSet presAssocID="{C8A44727-B816-4EE4-8122-5CABE5C2CAF3}" presName="c2text" presStyleLbl="node1" presStyleIdx="1" presStyleCnt="2">
        <dgm:presLayoutVars>
          <dgm:bulletEnabled val="1"/>
        </dgm:presLayoutVars>
      </dgm:prSet>
      <dgm:spPr/>
    </dgm:pt>
  </dgm:ptLst>
  <dgm:cxnLst>
    <dgm:cxn modelId="{EBC6C12D-76B9-470D-AC09-28152E375261}" type="presOf" srcId="{C8A44727-B816-4EE4-8122-5CABE5C2CAF3}" destId="{26144F29-1072-49A1-9928-6A933D60E729}" srcOrd="0" destOrd="0" presId="urn:microsoft.com/office/officeart/2005/8/layout/venn2"/>
    <dgm:cxn modelId="{B054AD31-5902-4513-BC67-710378DB3EF1}" type="presOf" srcId="{A534BB97-A62A-404A-AA54-1B31C480008B}" destId="{6A1350F8-91A4-4FCD-9E3F-625C91B8B5BA}" srcOrd="1" destOrd="0" presId="urn:microsoft.com/office/officeart/2005/8/layout/venn2"/>
    <dgm:cxn modelId="{976C5038-4120-4075-ADFE-9651250B758C}" type="presOf" srcId="{DFCF931E-B460-4B25-9402-D457028B63BA}" destId="{76EFDEBA-76D7-4646-9F97-DA50153E8235}" srcOrd="0" destOrd="0" presId="urn:microsoft.com/office/officeart/2005/8/layout/venn2"/>
    <dgm:cxn modelId="{C9017768-0353-446F-917B-34A679CAEB4A}" type="presOf" srcId="{A534BB97-A62A-404A-AA54-1B31C480008B}" destId="{D99A5BA9-E6D1-42C8-AA6C-D9243CF6D0FC}" srcOrd="0" destOrd="0" presId="urn:microsoft.com/office/officeart/2005/8/layout/venn2"/>
    <dgm:cxn modelId="{D240BA6E-BD78-432A-902A-7F14AD46EC63}" type="presOf" srcId="{DFCF931E-B460-4B25-9402-D457028B63BA}" destId="{BBEA0FC6-555D-4AAE-9ECF-1FE96EABCD74}" srcOrd="1" destOrd="0" presId="urn:microsoft.com/office/officeart/2005/8/layout/venn2"/>
    <dgm:cxn modelId="{C1C0FED0-B307-4ABE-B939-6D798C65FA38}" srcId="{C8A44727-B816-4EE4-8122-5CABE5C2CAF3}" destId="{DFCF931E-B460-4B25-9402-D457028B63BA}" srcOrd="0" destOrd="0" parTransId="{3C29BD40-866E-4822-AA50-DD6BFD1DBF21}" sibTransId="{3FAD28D2-7B6A-49E8-B03D-D192EB2C8767}"/>
    <dgm:cxn modelId="{7A1928E4-4A3C-4EDD-8091-99BEB3BA269E}" srcId="{C8A44727-B816-4EE4-8122-5CABE5C2CAF3}" destId="{A534BB97-A62A-404A-AA54-1B31C480008B}" srcOrd="1" destOrd="0" parTransId="{15D6E598-95FD-4F3E-ADF1-B3D874979D01}" sibTransId="{C9572E30-45FD-4D1E-B482-FDF5EA93FB7A}"/>
    <dgm:cxn modelId="{11FEF483-6A3F-415C-A7B4-DF715B5E5E4E}" type="presParOf" srcId="{26144F29-1072-49A1-9928-6A933D60E729}" destId="{10B04596-3730-4F47-888B-3BDE4F6BFD21}" srcOrd="0" destOrd="0" presId="urn:microsoft.com/office/officeart/2005/8/layout/venn2"/>
    <dgm:cxn modelId="{4721964E-01C3-480E-8DEE-2FD636B7DB8E}" type="presParOf" srcId="{10B04596-3730-4F47-888B-3BDE4F6BFD21}" destId="{76EFDEBA-76D7-4646-9F97-DA50153E8235}" srcOrd="0" destOrd="0" presId="urn:microsoft.com/office/officeart/2005/8/layout/venn2"/>
    <dgm:cxn modelId="{712C9165-54D7-462F-804E-AD418CA58CD5}" type="presParOf" srcId="{10B04596-3730-4F47-888B-3BDE4F6BFD21}" destId="{BBEA0FC6-555D-4AAE-9ECF-1FE96EABCD74}" srcOrd="1" destOrd="0" presId="urn:microsoft.com/office/officeart/2005/8/layout/venn2"/>
    <dgm:cxn modelId="{B69A6BD8-E1B5-44FF-BF92-D75381F8C8F1}" type="presParOf" srcId="{26144F29-1072-49A1-9928-6A933D60E729}" destId="{700186E0-2619-4F81-A703-C562D7EA2F82}" srcOrd="1" destOrd="0" presId="urn:microsoft.com/office/officeart/2005/8/layout/venn2"/>
    <dgm:cxn modelId="{DFD5F286-2AF1-436C-9BFB-6FDF7AF58CE5}" type="presParOf" srcId="{700186E0-2619-4F81-A703-C562D7EA2F82}" destId="{D99A5BA9-E6D1-42C8-AA6C-D9243CF6D0FC}" srcOrd="0" destOrd="0" presId="urn:microsoft.com/office/officeart/2005/8/layout/venn2"/>
    <dgm:cxn modelId="{8BEC0E3E-A9A4-43CA-BB70-7119F8B9FA55}" type="presParOf" srcId="{700186E0-2619-4F81-A703-C562D7EA2F82}" destId="{6A1350F8-91A4-4FCD-9E3F-625C91B8B5B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CCE2ED-1491-4A81-8635-05679EBCA850}" type="doc">
      <dgm:prSet loTypeId="urn:microsoft.com/office/officeart/2005/8/layout/venn1" loCatId="relationship" qsTypeId="urn:microsoft.com/office/officeart/2005/8/quickstyle/simple1" qsCatId="simple" csTypeId="urn:microsoft.com/office/officeart/2005/8/colors/colorful1" csCatId="colorful" phldr="1"/>
      <dgm:spPr/>
    </dgm:pt>
    <dgm:pt modelId="{1B3CF2E3-BF7A-4486-93C0-1B5D208D0B01}">
      <dgm:prSet phldrT="[Text]"/>
      <dgm:spPr/>
      <dgm:t>
        <a:bodyPr/>
        <a:lstStyle/>
        <a:p>
          <a:r>
            <a:rPr lang="es-PR" dirty="0"/>
            <a:t>Gobierno</a:t>
          </a:r>
        </a:p>
      </dgm:t>
    </dgm:pt>
    <dgm:pt modelId="{465B2074-C3B2-4F64-908B-7054F5AB9408}" type="parTrans" cxnId="{3BF058ED-4CA0-47CF-A690-210A9DA28C71}">
      <dgm:prSet/>
      <dgm:spPr/>
      <dgm:t>
        <a:bodyPr/>
        <a:lstStyle/>
        <a:p>
          <a:endParaRPr lang="es-PR"/>
        </a:p>
      </dgm:t>
    </dgm:pt>
    <dgm:pt modelId="{93D0EF9E-60AB-41FC-93AE-3A1664A7E4E5}" type="sibTrans" cxnId="{3BF058ED-4CA0-47CF-A690-210A9DA28C71}">
      <dgm:prSet/>
      <dgm:spPr/>
      <dgm:t>
        <a:bodyPr/>
        <a:lstStyle/>
        <a:p>
          <a:endParaRPr lang="es-PR"/>
        </a:p>
      </dgm:t>
    </dgm:pt>
    <dgm:pt modelId="{43656CD6-9B04-4974-9C8D-943E7217EE2D}">
      <dgm:prSet phldrT="[Text]"/>
      <dgm:spPr/>
      <dgm:t>
        <a:bodyPr/>
        <a:lstStyle/>
        <a:p>
          <a:r>
            <a:rPr lang="es-PR" dirty="0"/>
            <a:t>Legislatura</a:t>
          </a:r>
        </a:p>
      </dgm:t>
    </dgm:pt>
    <dgm:pt modelId="{06238D1F-2A5F-4E06-BF57-88678BB09A7B}" type="parTrans" cxnId="{335CF949-8C0E-44E7-9203-4C0AF0F838B1}">
      <dgm:prSet/>
      <dgm:spPr/>
      <dgm:t>
        <a:bodyPr/>
        <a:lstStyle/>
        <a:p>
          <a:endParaRPr lang="es-PR"/>
        </a:p>
      </dgm:t>
    </dgm:pt>
    <dgm:pt modelId="{2421F4B6-3C07-496E-9E60-7539E05BDA49}" type="sibTrans" cxnId="{335CF949-8C0E-44E7-9203-4C0AF0F838B1}">
      <dgm:prSet/>
      <dgm:spPr/>
      <dgm:t>
        <a:bodyPr/>
        <a:lstStyle/>
        <a:p>
          <a:endParaRPr lang="es-PR"/>
        </a:p>
      </dgm:t>
    </dgm:pt>
    <dgm:pt modelId="{06DB3FE1-EE63-45CA-BF8C-366DD765CAB5}">
      <dgm:prSet phldrT="[Text]"/>
      <dgm:spPr/>
      <dgm:t>
        <a:bodyPr/>
        <a:lstStyle/>
        <a:p>
          <a:r>
            <a:rPr lang="es-PR" dirty="0"/>
            <a:t>Servicios de salud mental</a:t>
          </a:r>
        </a:p>
      </dgm:t>
    </dgm:pt>
    <dgm:pt modelId="{C58FBD17-B6AF-4C7A-9045-A78D43B5CEF6}" type="parTrans" cxnId="{628F708E-FA6F-4E92-9C0E-368B48C940B2}">
      <dgm:prSet/>
      <dgm:spPr/>
      <dgm:t>
        <a:bodyPr/>
        <a:lstStyle/>
        <a:p>
          <a:endParaRPr lang="es-PR"/>
        </a:p>
      </dgm:t>
    </dgm:pt>
    <dgm:pt modelId="{832F3B67-D860-4CA6-9102-48413ED95576}" type="sibTrans" cxnId="{628F708E-FA6F-4E92-9C0E-368B48C940B2}">
      <dgm:prSet/>
      <dgm:spPr/>
      <dgm:t>
        <a:bodyPr/>
        <a:lstStyle/>
        <a:p>
          <a:endParaRPr lang="es-PR"/>
        </a:p>
      </dgm:t>
    </dgm:pt>
    <dgm:pt modelId="{D4C8ACB5-99CA-499F-A5C5-535FB875B26F}">
      <dgm:prSet phldrT="[Text]"/>
      <dgm:spPr/>
      <dgm:t>
        <a:bodyPr/>
        <a:lstStyle/>
        <a:p>
          <a:r>
            <a:rPr lang="es-PR" dirty="0"/>
            <a:t>Epidemiología y vigilancia</a:t>
          </a:r>
        </a:p>
      </dgm:t>
    </dgm:pt>
    <dgm:pt modelId="{C90F537A-4F53-4034-9ACF-8C9459985E57}" type="parTrans" cxnId="{EB457B1D-EFF8-49C2-BA09-9E127556A5B4}">
      <dgm:prSet/>
      <dgm:spPr/>
      <dgm:t>
        <a:bodyPr/>
        <a:lstStyle/>
        <a:p>
          <a:endParaRPr lang="es-PR"/>
        </a:p>
      </dgm:t>
    </dgm:pt>
    <dgm:pt modelId="{DEBFDB5C-6EDF-4DD3-86F0-0A7559A21CB3}" type="sibTrans" cxnId="{EB457B1D-EFF8-49C2-BA09-9E127556A5B4}">
      <dgm:prSet/>
      <dgm:spPr/>
      <dgm:t>
        <a:bodyPr/>
        <a:lstStyle/>
        <a:p>
          <a:endParaRPr lang="es-PR"/>
        </a:p>
      </dgm:t>
    </dgm:pt>
    <dgm:pt modelId="{D94EC995-CF43-41B8-9547-1EE62E538768}">
      <dgm:prSet phldrT="[Text]"/>
      <dgm:spPr/>
      <dgm:t>
        <a:bodyPr/>
        <a:lstStyle/>
        <a:p>
          <a:r>
            <a:rPr lang="es-PR" dirty="0"/>
            <a:t>Armerías</a:t>
          </a:r>
        </a:p>
      </dgm:t>
    </dgm:pt>
    <dgm:pt modelId="{8EA66833-77A8-488D-B4EA-41E3CF867D70}" type="parTrans" cxnId="{87AB6C1C-4956-49BC-BE57-1A789684A51D}">
      <dgm:prSet/>
      <dgm:spPr/>
      <dgm:t>
        <a:bodyPr/>
        <a:lstStyle/>
        <a:p>
          <a:endParaRPr lang="es-PR"/>
        </a:p>
      </dgm:t>
    </dgm:pt>
    <dgm:pt modelId="{F62BED81-E4CF-4D49-B99D-55DB753386DB}" type="sibTrans" cxnId="{87AB6C1C-4956-49BC-BE57-1A789684A51D}">
      <dgm:prSet/>
      <dgm:spPr/>
      <dgm:t>
        <a:bodyPr/>
        <a:lstStyle/>
        <a:p>
          <a:endParaRPr lang="es-PR"/>
        </a:p>
      </dgm:t>
    </dgm:pt>
    <dgm:pt modelId="{ACEBC9AA-F764-4ED9-B197-86894E11665A}">
      <dgm:prSet phldrT="[Text]"/>
      <dgm:spPr/>
      <dgm:t>
        <a:bodyPr/>
        <a:lstStyle/>
        <a:p>
          <a:r>
            <a:rPr lang="es-PR" dirty="0"/>
            <a:t>Academia</a:t>
          </a:r>
        </a:p>
      </dgm:t>
    </dgm:pt>
    <dgm:pt modelId="{0D36CC44-50BA-4BC9-96E8-62FFF3074D2C}" type="parTrans" cxnId="{E06C68D3-4E15-465C-B7D8-2F33F63BC8EC}">
      <dgm:prSet/>
      <dgm:spPr/>
      <dgm:t>
        <a:bodyPr/>
        <a:lstStyle/>
        <a:p>
          <a:endParaRPr lang="es-PR"/>
        </a:p>
      </dgm:t>
    </dgm:pt>
    <dgm:pt modelId="{FF3E3199-982A-463D-8225-462B408D95A4}" type="sibTrans" cxnId="{E06C68D3-4E15-465C-B7D8-2F33F63BC8EC}">
      <dgm:prSet/>
      <dgm:spPr/>
      <dgm:t>
        <a:bodyPr/>
        <a:lstStyle/>
        <a:p>
          <a:endParaRPr lang="es-PR"/>
        </a:p>
      </dgm:t>
    </dgm:pt>
    <dgm:pt modelId="{4BB99EB0-3C65-4CE0-B0C3-E706C25674E0}">
      <dgm:prSet phldrT="[Text]"/>
      <dgm:spPr/>
      <dgm:t>
        <a:bodyPr/>
        <a:lstStyle/>
        <a:p>
          <a:r>
            <a:rPr lang="es-PR" dirty="0"/>
            <a:t>Comunidad y Sin fines de lucro</a:t>
          </a:r>
        </a:p>
      </dgm:t>
    </dgm:pt>
    <dgm:pt modelId="{A7F9FC51-C740-4235-8AEA-5577B489A687}" type="parTrans" cxnId="{C5B17769-EF2B-4764-A712-A6189DFA3B98}">
      <dgm:prSet/>
      <dgm:spPr/>
      <dgm:t>
        <a:bodyPr/>
        <a:lstStyle/>
        <a:p>
          <a:endParaRPr lang="es-PR"/>
        </a:p>
      </dgm:t>
    </dgm:pt>
    <dgm:pt modelId="{E3D34B75-F1AD-4B4A-B280-07C0AB316C54}" type="sibTrans" cxnId="{C5B17769-EF2B-4764-A712-A6189DFA3B98}">
      <dgm:prSet/>
      <dgm:spPr/>
      <dgm:t>
        <a:bodyPr/>
        <a:lstStyle/>
        <a:p>
          <a:endParaRPr lang="es-PR"/>
        </a:p>
      </dgm:t>
    </dgm:pt>
    <dgm:pt modelId="{033F59B9-C4E7-47DF-8476-AD696DC6DBE3}" type="pres">
      <dgm:prSet presAssocID="{FACCE2ED-1491-4A81-8635-05679EBCA850}" presName="compositeShape" presStyleCnt="0">
        <dgm:presLayoutVars>
          <dgm:chMax val="7"/>
          <dgm:dir/>
          <dgm:resizeHandles val="exact"/>
        </dgm:presLayoutVars>
      </dgm:prSet>
      <dgm:spPr/>
    </dgm:pt>
    <dgm:pt modelId="{A87E646F-766E-4ACC-9F7C-9F93ED835BFD}" type="pres">
      <dgm:prSet presAssocID="{1B3CF2E3-BF7A-4486-93C0-1B5D208D0B01}" presName="circ1" presStyleLbl="vennNode1" presStyleIdx="0" presStyleCnt="7"/>
      <dgm:spPr>
        <a:ln>
          <a:noFill/>
        </a:ln>
      </dgm:spPr>
    </dgm:pt>
    <dgm:pt modelId="{57E4FD2D-2E1F-4F8B-B35A-A37EC9B6BC53}" type="pres">
      <dgm:prSet presAssocID="{1B3CF2E3-BF7A-4486-93C0-1B5D208D0B01}" presName="circ1Tx" presStyleLbl="revTx" presStyleIdx="0" presStyleCnt="0">
        <dgm:presLayoutVars>
          <dgm:chMax val="0"/>
          <dgm:chPref val="0"/>
          <dgm:bulletEnabled val="1"/>
        </dgm:presLayoutVars>
      </dgm:prSet>
      <dgm:spPr/>
    </dgm:pt>
    <dgm:pt modelId="{93599978-059A-40B5-874C-93FDEB679A50}" type="pres">
      <dgm:prSet presAssocID="{4BB99EB0-3C65-4CE0-B0C3-E706C25674E0}" presName="circ2" presStyleLbl="vennNode1" presStyleIdx="1" presStyleCnt="7"/>
      <dgm:spPr>
        <a:ln>
          <a:noFill/>
        </a:ln>
      </dgm:spPr>
    </dgm:pt>
    <dgm:pt modelId="{1201E769-95DB-46E3-8886-87BEF7A51415}" type="pres">
      <dgm:prSet presAssocID="{4BB99EB0-3C65-4CE0-B0C3-E706C25674E0}" presName="circ2Tx" presStyleLbl="revTx" presStyleIdx="0" presStyleCnt="0">
        <dgm:presLayoutVars>
          <dgm:chMax val="0"/>
          <dgm:chPref val="0"/>
          <dgm:bulletEnabled val="1"/>
        </dgm:presLayoutVars>
      </dgm:prSet>
      <dgm:spPr/>
    </dgm:pt>
    <dgm:pt modelId="{8AD18063-129F-4C7B-974D-685C256FFE87}" type="pres">
      <dgm:prSet presAssocID="{43656CD6-9B04-4974-9C8D-943E7217EE2D}" presName="circ3" presStyleLbl="vennNode1" presStyleIdx="2" presStyleCnt="7"/>
      <dgm:spPr>
        <a:ln>
          <a:noFill/>
        </a:ln>
      </dgm:spPr>
    </dgm:pt>
    <dgm:pt modelId="{9D06F1E3-C80B-452D-9D79-D21F8B5A2056}" type="pres">
      <dgm:prSet presAssocID="{43656CD6-9B04-4974-9C8D-943E7217EE2D}" presName="circ3Tx" presStyleLbl="revTx" presStyleIdx="0" presStyleCnt="0">
        <dgm:presLayoutVars>
          <dgm:chMax val="0"/>
          <dgm:chPref val="0"/>
          <dgm:bulletEnabled val="1"/>
        </dgm:presLayoutVars>
      </dgm:prSet>
      <dgm:spPr/>
    </dgm:pt>
    <dgm:pt modelId="{3B40A88E-0F44-4FF4-881A-FCE2A7BD5808}" type="pres">
      <dgm:prSet presAssocID="{06DB3FE1-EE63-45CA-BF8C-366DD765CAB5}" presName="circ4" presStyleLbl="vennNode1" presStyleIdx="3" presStyleCnt="7"/>
      <dgm:spPr>
        <a:ln>
          <a:noFill/>
        </a:ln>
      </dgm:spPr>
    </dgm:pt>
    <dgm:pt modelId="{2F339812-0B37-4558-A94E-182831B1D9EB}" type="pres">
      <dgm:prSet presAssocID="{06DB3FE1-EE63-45CA-BF8C-366DD765CAB5}" presName="circ4Tx" presStyleLbl="revTx" presStyleIdx="0" presStyleCnt="0">
        <dgm:presLayoutVars>
          <dgm:chMax val="0"/>
          <dgm:chPref val="0"/>
          <dgm:bulletEnabled val="1"/>
        </dgm:presLayoutVars>
      </dgm:prSet>
      <dgm:spPr/>
    </dgm:pt>
    <dgm:pt modelId="{7987AC6D-C5A9-42E1-AF46-C4D64147A823}" type="pres">
      <dgm:prSet presAssocID="{D4C8ACB5-99CA-499F-A5C5-535FB875B26F}" presName="circ5" presStyleLbl="vennNode1" presStyleIdx="4" presStyleCnt="7"/>
      <dgm:spPr>
        <a:ln>
          <a:noFill/>
        </a:ln>
      </dgm:spPr>
    </dgm:pt>
    <dgm:pt modelId="{5D12B151-342F-4CFC-B27F-3B1B026E9AA2}" type="pres">
      <dgm:prSet presAssocID="{D4C8ACB5-99CA-499F-A5C5-535FB875B26F}" presName="circ5Tx" presStyleLbl="revTx" presStyleIdx="0" presStyleCnt="0">
        <dgm:presLayoutVars>
          <dgm:chMax val="0"/>
          <dgm:chPref val="0"/>
          <dgm:bulletEnabled val="1"/>
        </dgm:presLayoutVars>
      </dgm:prSet>
      <dgm:spPr/>
    </dgm:pt>
    <dgm:pt modelId="{F0BC3C8F-4FB5-4414-AD53-624D1E960E76}" type="pres">
      <dgm:prSet presAssocID="{D94EC995-CF43-41B8-9547-1EE62E538768}" presName="circ6" presStyleLbl="vennNode1" presStyleIdx="5" presStyleCnt="7"/>
      <dgm:spPr>
        <a:ln>
          <a:noFill/>
        </a:ln>
      </dgm:spPr>
    </dgm:pt>
    <dgm:pt modelId="{14D1DB65-1E42-408C-808B-D87A94D7BCD7}" type="pres">
      <dgm:prSet presAssocID="{D94EC995-CF43-41B8-9547-1EE62E538768}" presName="circ6Tx" presStyleLbl="revTx" presStyleIdx="0" presStyleCnt="0">
        <dgm:presLayoutVars>
          <dgm:chMax val="0"/>
          <dgm:chPref val="0"/>
          <dgm:bulletEnabled val="1"/>
        </dgm:presLayoutVars>
      </dgm:prSet>
      <dgm:spPr/>
    </dgm:pt>
    <dgm:pt modelId="{F5D22D04-A0D9-4D0B-AD9D-1FBA74E8E818}" type="pres">
      <dgm:prSet presAssocID="{ACEBC9AA-F764-4ED9-B197-86894E11665A}" presName="circ7" presStyleLbl="vennNode1" presStyleIdx="6" presStyleCnt="7"/>
      <dgm:spPr>
        <a:ln>
          <a:noFill/>
        </a:ln>
      </dgm:spPr>
    </dgm:pt>
    <dgm:pt modelId="{486D5C74-F6A7-4146-8E75-95B28929856B}" type="pres">
      <dgm:prSet presAssocID="{ACEBC9AA-F764-4ED9-B197-86894E11665A}" presName="circ7Tx" presStyleLbl="revTx" presStyleIdx="0" presStyleCnt="0">
        <dgm:presLayoutVars>
          <dgm:chMax val="0"/>
          <dgm:chPref val="0"/>
          <dgm:bulletEnabled val="1"/>
        </dgm:presLayoutVars>
      </dgm:prSet>
      <dgm:spPr/>
    </dgm:pt>
  </dgm:ptLst>
  <dgm:cxnLst>
    <dgm:cxn modelId="{44517700-8F59-47C2-9176-8FEA4DF09B47}" type="presOf" srcId="{FACCE2ED-1491-4A81-8635-05679EBCA850}" destId="{033F59B9-C4E7-47DF-8476-AD696DC6DBE3}" srcOrd="0" destOrd="0" presId="urn:microsoft.com/office/officeart/2005/8/layout/venn1"/>
    <dgm:cxn modelId="{D8AD7519-E586-46E7-B417-C16E7706B4AB}" type="presOf" srcId="{D94EC995-CF43-41B8-9547-1EE62E538768}" destId="{14D1DB65-1E42-408C-808B-D87A94D7BCD7}" srcOrd="0" destOrd="0" presId="urn:microsoft.com/office/officeart/2005/8/layout/venn1"/>
    <dgm:cxn modelId="{87AB6C1C-4956-49BC-BE57-1A789684A51D}" srcId="{FACCE2ED-1491-4A81-8635-05679EBCA850}" destId="{D94EC995-CF43-41B8-9547-1EE62E538768}" srcOrd="5" destOrd="0" parTransId="{8EA66833-77A8-488D-B4EA-41E3CF867D70}" sibTransId="{F62BED81-E4CF-4D49-B99D-55DB753386DB}"/>
    <dgm:cxn modelId="{EB457B1D-EFF8-49C2-BA09-9E127556A5B4}" srcId="{FACCE2ED-1491-4A81-8635-05679EBCA850}" destId="{D4C8ACB5-99CA-499F-A5C5-535FB875B26F}" srcOrd="4" destOrd="0" parTransId="{C90F537A-4F53-4034-9ACF-8C9459985E57}" sibTransId="{DEBFDB5C-6EDF-4DD3-86F0-0A7559A21CB3}"/>
    <dgm:cxn modelId="{C5B17769-EF2B-4764-A712-A6189DFA3B98}" srcId="{FACCE2ED-1491-4A81-8635-05679EBCA850}" destId="{4BB99EB0-3C65-4CE0-B0C3-E706C25674E0}" srcOrd="1" destOrd="0" parTransId="{A7F9FC51-C740-4235-8AEA-5577B489A687}" sibTransId="{E3D34B75-F1AD-4B4A-B280-07C0AB316C54}"/>
    <dgm:cxn modelId="{335CF949-8C0E-44E7-9203-4C0AF0F838B1}" srcId="{FACCE2ED-1491-4A81-8635-05679EBCA850}" destId="{43656CD6-9B04-4974-9C8D-943E7217EE2D}" srcOrd="2" destOrd="0" parTransId="{06238D1F-2A5F-4E06-BF57-88678BB09A7B}" sibTransId="{2421F4B6-3C07-496E-9E60-7539E05BDA49}"/>
    <dgm:cxn modelId="{8191B352-F8D2-4038-AB4D-809E353E9A17}" type="presOf" srcId="{D4C8ACB5-99CA-499F-A5C5-535FB875B26F}" destId="{5D12B151-342F-4CFC-B27F-3B1B026E9AA2}" srcOrd="0" destOrd="0" presId="urn:microsoft.com/office/officeart/2005/8/layout/venn1"/>
    <dgm:cxn modelId="{BCDD4C87-3972-43CA-A76E-4F08FF298914}" type="presOf" srcId="{ACEBC9AA-F764-4ED9-B197-86894E11665A}" destId="{486D5C74-F6A7-4146-8E75-95B28929856B}" srcOrd="0" destOrd="0" presId="urn:microsoft.com/office/officeart/2005/8/layout/venn1"/>
    <dgm:cxn modelId="{628F708E-FA6F-4E92-9C0E-368B48C940B2}" srcId="{FACCE2ED-1491-4A81-8635-05679EBCA850}" destId="{06DB3FE1-EE63-45CA-BF8C-366DD765CAB5}" srcOrd="3" destOrd="0" parTransId="{C58FBD17-B6AF-4C7A-9045-A78D43B5CEF6}" sibTransId="{832F3B67-D860-4CA6-9102-48413ED95576}"/>
    <dgm:cxn modelId="{5AD94791-ADBE-4445-845B-823717D59346}" type="presOf" srcId="{06DB3FE1-EE63-45CA-BF8C-366DD765CAB5}" destId="{2F339812-0B37-4558-A94E-182831B1D9EB}" srcOrd="0" destOrd="0" presId="urn:microsoft.com/office/officeart/2005/8/layout/venn1"/>
    <dgm:cxn modelId="{405E2B9C-9A92-473C-BABB-AC8AF6FE535F}" type="presOf" srcId="{1B3CF2E3-BF7A-4486-93C0-1B5D208D0B01}" destId="{57E4FD2D-2E1F-4F8B-B35A-A37EC9B6BC53}" srcOrd="0" destOrd="0" presId="urn:microsoft.com/office/officeart/2005/8/layout/venn1"/>
    <dgm:cxn modelId="{E06C68D3-4E15-465C-B7D8-2F33F63BC8EC}" srcId="{FACCE2ED-1491-4A81-8635-05679EBCA850}" destId="{ACEBC9AA-F764-4ED9-B197-86894E11665A}" srcOrd="6" destOrd="0" parTransId="{0D36CC44-50BA-4BC9-96E8-62FFF3074D2C}" sibTransId="{FF3E3199-982A-463D-8225-462B408D95A4}"/>
    <dgm:cxn modelId="{BFD4F3E2-A0E2-4E67-B544-2A01156F4C64}" type="presOf" srcId="{4BB99EB0-3C65-4CE0-B0C3-E706C25674E0}" destId="{1201E769-95DB-46E3-8886-87BEF7A51415}" srcOrd="0" destOrd="0" presId="urn:microsoft.com/office/officeart/2005/8/layout/venn1"/>
    <dgm:cxn modelId="{3BF058ED-4CA0-47CF-A690-210A9DA28C71}" srcId="{FACCE2ED-1491-4A81-8635-05679EBCA850}" destId="{1B3CF2E3-BF7A-4486-93C0-1B5D208D0B01}" srcOrd="0" destOrd="0" parTransId="{465B2074-C3B2-4F64-908B-7054F5AB9408}" sibTransId="{93D0EF9E-60AB-41FC-93AE-3A1664A7E4E5}"/>
    <dgm:cxn modelId="{E53C57F9-2460-4ABC-BA89-67497B8550D3}" type="presOf" srcId="{43656CD6-9B04-4974-9C8D-943E7217EE2D}" destId="{9D06F1E3-C80B-452D-9D79-D21F8B5A2056}" srcOrd="0" destOrd="0" presId="urn:microsoft.com/office/officeart/2005/8/layout/venn1"/>
    <dgm:cxn modelId="{9E197B92-A1EC-4584-AFB8-96C16224D134}" type="presParOf" srcId="{033F59B9-C4E7-47DF-8476-AD696DC6DBE3}" destId="{A87E646F-766E-4ACC-9F7C-9F93ED835BFD}" srcOrd="0" destOrd="0" presId="urn:microsoft.com/office/officeart/2005/8/layout/venn1"/>
    <dgm:cxn modelId="{4DF130A4-4C2B-4E4E-BD5B-2A463ED57B90}" type="presParOf" srcId="{033F59B9-C4E7-47DF-8476-AD696DC6DBE3}" destId="{57E4FD2D-2E1F-4F8B-B35A-A37EC9B6BC53}" srcOrd="1" destOrd="0" presId="urn:microsoft.com/office/officeart/2005/8/layout/venn1"/>
    <dgm:cxn modelId="{654932BB-46F5-41EB-A595-138D2A2CF510}" type="presParOf" srcId="{033F59B9-C4E7-47DF-8476-AD696DC6DBE3}" destId="{93599978-059A-40B5-874C-93FDEB679A50}" srcOrd="2" destOrd="0" presId="urn:microsoft.com/office/officeart/2005/8/layout/venn1"/>
    <dgm:cxn modelId="{13D60217-573E-42F9-B21C-B4A9D1FE416C}" type="presParOf" srcId="{033F59B9-C4E7-47DF-8476-AD696DC6DBE3}" destId="{1201E769-95DB-46E3-8886-87BEF7A51415}" srcOrd="3" destOrd="0" presId="urn:microsoft.com/office/officeart/2005/8/layout/venn1"/>
    <dgm:cxn modelId="{D50E2291-979D-4CE3-9D7D-9E88CFF560BD}" type="presParOf" srcId="{033F59B9-C4E7-47DF-8476-AD696DC6DBE3}" destId="{8AD18063-129F-4C7B-974D-685C256FFE87}" srcOrd="4" destOrd="0" presId="urn:microsoft.com/office/officeart/2005/8/layout/venn1"/>
    <dgm:cxn modelId="{CD921D8E-488A-49AF-A04E-031D6E5DACF0}" type="presParOf" srcId="{033F59B9-C4E7-47DF-8476-AD696DC6DBE3}" destId="{9D06F1E3-C80B-452D-9D79-D21F8B5A2056}" srcOrd="5" destOrd="0" presId="urn:microsoft.com/office/officeart/2005/8/layout/venn1"/>
    <dgm:cxn modelId="{64817C03-B89F-417A-8AD2-424F613083D0}" type="presParOf" srcId="{033F59B9-C4E7-47DF-8476-AD696DC6DBE3}" destId="{3B40A88E-0F44-4FF4-881A-FCE2A7BD5808}" srcOrd="6" destOrd="0" presId="urn:microsoft.com/office/officeart/2005/8/layout/venn1"/>
    <dgm:cxn modelId="{F49FDE8B-3567-42D4-91D1-F24A5259DA6B}" type="presParOf" srcId="{033F59B9-C4E7-47DF-8476-AD696DC6DBE3}" destId="{2F339812-0B37-4558-A94E-182831B1D9EB}" srcOrd="7" destOrd="0" presId="urn:microsoft.com/office/officeart/2005/8/layout/venn1"/>
    <dgm:cxn modelId="{23D91F25-BD5C-4C97-A8F5-52D6E1208CAF}" type="presParOf" srcId="{033F59B9-C4E7-47DF-8476-AD696DC6DBE3}" destId="{7987AC6D-C5A9-42E1-AF46-C4D64147A823}" srcOrd="8" destOrd="0" presId="urn:microsoft.com/office/officeart/2005/8/layout/venn1"/>
    <dgm:cxn modelId="{67D4E997-6F61-41A7-8357-901AC1E98F56}" type="presParOf" srcId="{033F59B9-C4E7-47DF-8476-AD696DC6DBE3}" destId="{5D12B151-342F-4CFC-B27F-3B1B026E9AA2}" srcOrd="9" destOrd="0" presId="urn:microsoft.com/office/officeart/2005/8/layout/venn1"/>
    <dgm:cxn modelId="{3D9BC78B-DE07-4CCC-B66B-404C861B9A4D}" type="presParOf" srcId="{033F59B9-C4E7-47DF-8476-AD696DC6DBE3}" destId="{F0BC3C8F-4FB5-4414-AD53-624D1E960E76}" srcOrd="10" destOrd="0" presId="urn:microsoft.com/office/officeart/2005/8/layout/venn1"/>
    <dgm:cxn modelId="{D643E9CE-C25D-4036-9606-E7020E66C016}" type="presParOf" srcId="{033F59B9-C4E7-47DF-8476-AD696DC6DBE3}" destId="{14D1DB65-1E42-408C-808B-D87A94D7BCD7}" srcOrd="11" destOrd="0" presId="urn:microsoft.com/office/officeart/2005/8/layout/venn1"/>
    <dgm:cxn modelId="{B7B91793-2088-42B9-A917-AE271B74D244}" type="presParOf" srcId="{033F59B9-C4E7-47DF-8476-AD696DC6DBE3}" destId="{F5D22D04-A0D9-4D0B-AD9D-1FBA74E8E818}" srcOrd="12" destOrd="0" presId="urn:microsoft.com/office/officeart/2005/8/layout/venn1"/>
    <dgm:cxn modelId="{29163274-BA17-4127-89E5-4DF6EF6C9CFF}" type="presParOf" srcId="{033F59B9-C4E7-47DF-8476-AD696DC6DBE3}" destId="{486D5C74-F6A7-4146-8E75-95B28929856B}"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ADA79D-9FA2-42D8-9766-F989D1DB5F30}" type="doc">
      <dgm:prSet loTypeId="urn:microsoft.com/office/officeart/2005/8/layout/vList3" loCatId="list" qsTypeId="urn:microsoft.com/office/officeart/2005/8/quickstyle/simple1" qsCatId="simple" csTypeId="urn:microsoft.com/office/officeart/2005/8/colors/colorful1" csCatId="colorful" phldr="1"/>
      <dgm:spPr/>
    </dgm:pt>
    <dgm:pt modelId="{32EFA324-C339-48D1-B5A4-4A7DADE3062C}">
      <dgm:prSet phldrT="[Text]" custT="1"/>
      <dgm:spPr>
        <a:solidFill>
          <a:schemeClr val="tx1">
            <a:lumMod val="65000"/>
            <a:lumOff val="35000"/>
          </a:schemeClr>
        </a:solidFill>
      </dgm:spPr>
      <dgm:t>
        <a:bodyPr/>
        <a:lstStyle/>
        <a:p>
          <a:pPr algn="l"/>
          <a:r>
            <a:rPr lang="es-PR" sz="1400" b="1" dirty="0"/>
            <a:t>Compartir sus experiencias vividas y perspectivas</a:t>
          </a:r>
        </a:p>
      </dgm:t>
    </dgm:pt>
    <dgm:pt modelId="{76978616-10A4-4B88-A566-2E74168EBD6B}" type="parTrans" cxnId="{4BB01C51-CD38-4952-99C7-A303A8D4E44E}">
      <dgm:prSet/>
      <dgm:spPr/>
      <dgm:t>
        <a:bodyPr/>
        <a:lstStyle/>
        <a:p>
          <a:endParaRPr lang="es-PR" sz="1600"/>
        </a:p>
      </dgm:t>
    </dgm:pt>
    <dgm:pt modelId="{2B71CBC7-448C-4F01-8D46-63D303D75C83}" type="sibTrans" cxnId="{4BB01C51-CD38-4952-99C7-A303A8D4E44E}">
      <dgm:prSet/>
      <dgm:spPr/>
      <dgm:t>
        <a:bodyPr/>
        <a:lstStyle/>
        <a:p>
          <a:endParaRPr lang="es-PR" sz="1600"/>
        </a:p>
      </dgm:t>
    </dgm:pt>
    <dgm:pt modelId="{3823250B-9A21-4199-82F1-EFF6E5D30B5F}">
      <dgm:prSet custT="1"/>
      <dgm:spPr>
        <a:solidFill>
          <a:schemeClr val="tx2"/>
        </a:solidFill>
      </dgm:spPr>
      <dgm:t>
        <a:bodyPr/>
        <a:lstStyle/>
        <a:p>
          <a:pPr algn="l"/>
          <a:r>
            <a:rPr lang="es-PR" sz="1400" b="1" dirty="0"/>
            <a:t>Ser un eslabón para sus comunidades</a:t>
          </a:r>
        </a:p>
      </dgm:t>
    </dgm:pt>
    <dgm:pt modelId="{4F880BD6-F375-4C06-B0B7-DCBAFFEC092C}" type="parTrans" cxnId="{AD923213-4DF2-4FFB-8D88-B58EA6CED485}">
      <dgm:prSet/>
      <dgm:spPr/>
      <dgm:t>
        <a:bodyPr/>
        <a:lstStyle/>
        <a:p>
          <a:endParaRPr lang="es-PR" sz="1600"/>
        </a:p>
      </dgm:t>
    </dgm:pt>
    <dgm:pt modelId="{262FD8E1-F639-4345-B0DB-AC9B119CF577}" type="sibTrans" cxnId="{AD923213-4DF2-4FFB-8D88-B58EA6CED485}">
      <dgm:prSet/>
      <dgm:spPr/>
      <dgm:t>
        <a:bodyPr/>
        <a:lstStyle/>
        <a:p>
          <a:endParaRPr lang="es-PR" sz="1600"/>
        </a:p>
      </dgm:t>
    </dgm:pt>
    <dgm:pt modelId="{36C3FEBA-CBBE-4568-86FF-C858DB7A3FAD}">
      <dgm:prSet custT="1"/>
      <dgm:spPr>
        <a:solidFill>
          <a:schemeClr val="accent2"/>
        </a:solidFill>
      </dgm:spPr>
      <dgm:t>
        <a:bodyPr/>
        <a:lstStyle/>
        <a:p>
          <a:pPr algn="l"/>
          <a:r>
            <a:rPr lang="es-PR" sz="1400" b="1" dirty="0"/>
            <a:t>Identificar factores protectores en su comunidad (</a:t>
          </a:r>
          <a:r>
            <a:rPr lang="es-PR" sz="1400" b="1" dirty="0" err="1"/>
            <a:t>ej</a:t>
          </a:r>
          <a:r>
            <a:rPr lang="es-PR" sz="1400" b="1" dirty="0"/>
            <a:t>: ¿qué nos protege? ¿qué valoramos a nivel comunitario?)</a:t>
          </a:r>
        </a:p>
      </dgm:t>
    </dgm:pt>
    <dgm:pt modelId="{DDD54E79-8727-4E12-8C08-671497FFA5A4}" type="parTrans" cxnId="{119A7E59-80AB-434D-BF4A-4AD682EDF1B2}">
      <dgm:prSet/>
      <dgm:spPr/>
      <dgm:t>
        <a:bodyPr/>
        <a:lstStyle/>
        <a:p>
          <a:endParaRPr lang="es-PR" sz="1600"/>
        </a:p>
      </dgm:t>
    </dgm:pt>
    <dgm:pt modelId="{551097C7-73C5-425C-933C-A4AB5AC31DDD}" type="sibTrans" cxnId="{119A7E59-80AB-434D-BF4A-4AD682EDF1B2}">
      <dgm:prSet/>
      <dgm:spPr/>
      <dgm:t>
        <a:bodyPr/>
        <a:lstStyle/>
        <a:p>
          <a:endParaRPr lang="es-PR" sz="1600"/>
        </a:p>
      </dgm:t>
    </dgm:pt>
    <dgm:pt modelId="{A64EC8C0-B312-4BDA-8C50-57790114C643}">
      <dgm:prSet custT="1"/>
      <dgm:spPr>
        <a:solidFill>
          <a:schemeClr val="accent3"/>
        </a:solidFill>
      </dgm:spPr>
      <dgm:t>
        <a:bodyPr/>
        <a:lstStyle/>
        <a:p>
          <a:pPr algn="l"/>
          <a:r>
            <a:rPr lang="es-PR" sz="1400" b="1" dirty="0"/>
            <a:t>Creando o promoviendo políticas públicas dirigidas a reducir factores de riesgo de suicidio</a:t>
          </a:r>
        </a:p>
      </dgm:t>
    </dgm:pt>
    <dgm:pt modelId="{214A3087-7F01-4669-AB76-A7455A9DB375}" type="parTrans" cxnId="{D32A21E8-3DA6-4FB9-9E24-89012DD66F9C}">
      <dgm:prSet/>
      <dgm:spPr/>
      <dgm:t>
        <a:bodyPr/>
        <a:lstStyle/>
        <a:p>
          <a:endParaRPr lang="es-PR" sz="1600"/>
        </a:p>
      </dgm:t>
    </dgm:pt>
    <dgm:pt modelId="{4C52A56E-8901-40AF-9AF2-3CD722941770}" type="sibTrans" cxnId="{D32A21E8-3DA6-4FB9-9E24-89012DD66F9C}">
      <dgm:prSet/>
      <dgm:spPr/>
      <dgm:t>
        <a:bodyPr/>
        <a:lstStyle/>
        <a:p>
          <a:endParaRPr lang="es-PR" sz="1600"/>
        </a:p>
      </dgm:t>
    </dgm:pt>
    <dgm:pt modelId="{D3FF5C49-4343-4B39-BBAF-47590B6EB356}">
      <dgm:prSet custT="1"/>
      <dgm:spPr>
        <a:solidFill>
          <a:schemeClr val="accent4"/>
        </a:solidFill>
      </dgm:spPr>
      <dgm:t>
        <a:bodyPr/>
        <a:lstStyle/>
        <a:p>
          <a:pPr algn="l"/>
          <a:r>
            <a:rPr lang="es-PR" sz="1400" b="1" dirty="0"/>
            <a:t>Promover la práctica de almacenaje voluntario de armas de fuego en situaciones de riesgo</a:t>
          </a:r>
        </a:p>
      </dgm:t>
    </dgm:pt>
    <dgm:pt modelId="{43934DFA-D5F3-4AB3-ABC4-9651E4330D33}" type="parTrans" cxnId="{6A24FB4E-2D57-4532-8E48-DD6B3D1CC427}">
      <dgm:prSet/>
      <dgm:spPr/>
      <dgm:t>
        <a:bodyPr/>
        <a:lstStyle/>
        <a:p>
          <a:endParaRPr lang="es-PR" sz="1600"/>
        </a:p>
      </dgm:t>
    </dgm:pt>
    <dgm:pt modelId="{5628965A-EFD7-4AEE-A386-41EAE5B0AFAF}" type="sibTrans" cxnId="{6A24FB4E-2D57-4532-8E48-DD6B3D1CC427}">
      <dgm:prSet/>
      <dgm:spPr/>
      <dgm:t>
        <a:bodyPr/>
        <a:lstStyle/>
        <a:p>
          <a:endParaRPr lang="es-PR" sz="1600"/>
        </a:p>
      </dgm:t>
    </dgm:pt>
    <dgm:pt modelId="{4576E830-6AE4-4BB6-9CBA-477E4FD9D77E}">
      <dgm:prSet custT="1"/>
      <dgm:spPr>
        <a:solidFill>
          <a:schemeClr val="accent1"/>
        </a:solidFill>
      </dgm:spPr>
      <dgm:t>
        <a:bodyPr/>
        <a:lstStyle/>
        <a:p>
          <a:pPr algn="l"/>
          <a:r>
            <a:rPr lang="es-PR" sz="1400" b="1" dirty="0"/>
            <a:t>Participar en capacitaciones, charlas y talleres sobre prevención de suicidio</a:t>
          </a:r>
        </a:p>
      </dgm:t>
    </dgm:pt>
    <dgm:pt modelId="{93288BF9-F908-42A3-8EA4-AFE35E8B9433}" type="parTrans" cxnId="{77EB6235-555F-443D-9D9B-B51CD58E0D7A}">
      <dgm:prSet/>
      <dgm:spPr/>
      <dgm:t>
        <a:bodyPr/>
        <a:lstStyle/>
        <a:p>
          <a:endParaRPr lang="es-PR" sz="1600"/>
        </a:p>
      </dgm:t>
    </dgm:pt>
    <dgm:pt modelId="{F8E8C240-10F9-447C-B21D-E764222FC241}" type="sibTrans" cxnId="{77EB6235-555F-443D-9D9B-B51CD58E0D7A}">
      <dgm:prSet/>
      <dgm:spPr/>
      <dgm:t>
        <a:bodyPr/>
        <a:lstStyle/>
        <a:p>
          <a:endParaRPr lang="es-PR" sz="1600"/>
        </a:p>
      </dgm:t>
    </dgm:pt>
    <dgm:pt modelId="{339F3BB4-A49D-407F-9C98-5700CED640F2}" type="pres">
      <dgm:prSet presAssocID="{FCADA79D-9FA2-42D8-9766-F989D1DB5F30}" presName="linearFlow" presStyleCnt="0">
        <dgm:presLayoutVars>
          <dgm:dir/>
          <dgm:resizeHandles val="exact"/>
        </dgm:presLayoutVars>
      </dgm:prSet>
      <dgm:spPr/>
    </dgm:pt>
    <dgm:pt modelId="{9E36F8EB-94F8-45EF-B74F-47B3A411E070}" type="pres">
      <dgm:prSet presAssocID="{32EFA324-C339-48D1-B5A4-4A7DADE3062C}" presName="composite" presStyleCnt="0"/>
      <dgm:spPr/>
    </dgm:pt>
    <dgm:pt modelId="{52735457-FACF-43FA-9A64-0E036CD59F15}" type="pres">
      <dgm:prSet presAssocID="{32EFA324-C339-48D1-B5A4-4A7DADE3062C}"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eting outline"/>
        </a:ext>
      </dgm:extLst>
    </dgm:pt>
    <dgm:pt modelId="{B4B02126-7D65-482E-A52A-B5B60EBA6EC2}" type="pres">
      <dgm:prSet presAssocID="{32EFA324-C339-48D1-B5A4-4A7DADE3062C}" presName="txShp" presStyleLbl="node1" presStyleIdx="0" presStyleCnt="6">
        <dgm:presLayoutVars>
          <dgm:bulletEnabled val="1"/>
        </dgm:presLayoutVars>
      </dgm:prSet>
      <dgm:spPr/>
    </dgm:pt>
    <dgm:pt modelId="{B12BD4D8-5147-4469-AD98-F59D6189851B}" type="pres">
      <dgm:prSet presAssocID="{2B71CBC7-448C-4F01-8D46-63D303D75C83}" presName="spacing" presStyleCnt="0"/>
      <dgm:spPr/>
    </dgm:pt>
    <dgm:pt modelId="{001D2CA8-B766-4314-AFF9-66C55A8DD3A7}" type="pres">
      <dgm:prSet presAssocID="{3823250B-9A21-4199-82F1-EFF6E5D30B5F}" presName="composite" presStyleCnt="0"/>
      <dgm:spPr/>
    </dgm:pt>
    <dgm:pt modelId="{D3D5F9A9-0481-4442-B5D9-18B09F04CC38}" type="pres">
      <dgm:prSet presAssocID="{3823250B-9A21-4199-82F1-EFF6E5D30B5F}"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ions with solid fill"/>
        </a:ext>
      </dgm:extLst>
    </dgm:pt>
    <dgm:pt modelId="{27D02ECA-D04C-4566-A479-3599675B82E6}" type="pres">
      <dgm:prSet presAssocID="{3823250B-9A21-4199-82F1-EFF6E5D30B5F}" presName="txShp" presStyleLbl="node1" presStyleIdx="1" presStyleCnt="6">
        <dgm:presLayoutVars>
          <dgm:bulletEnabled val="1"/>
        </dgm:presLayoutVars>
      </dgm:prSet>
      <dgm:spPr/>
    </dgm:pt>
    <dgm:pt modelId="{804E5987-E51C-4B14-AD87-A63ED42A6D9C}" type="pres">
      <dgm:prSet presAssocID="{262FD8E1-F639-4345-B0DB-AC9B119CF577}" presName="spacing" presStyleCnt="0"/>
      <dgm:spPr/>
    </dgm:pt>
    <dgm:pt modelId="{D477CBA9-E4C3-4421-9EBF-5E59A53741C9}" type="pres">
      <dgm:prSet presAssocID="{4576E830-6AE4-4BB6-9CBA-477E4FD9D77E}" presName="composite" presStyleCnt="0"/>
      <dgm:spPr/>
    </dgm:pt>
    <dgm:pt modelId="{ADE83AB1-7701-4792-927F-C658F408739F}" type="pres">
      <dgm:prSet presAssocID="{4576E830-6AE4-4BB6-9CBA-477E4FD9D77E}"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BD13121A-D424-4FB1-A0D8-5AA7C6789CBE}" type="pres">
      <dgm:prSet presAssocID="{4576E830-6AE4-4BB6-9CBA-477E4FD9D77E}" presName="txShp" presStyleLbl="node1" presStyleIdx="2" presStyleCnt="6">
        <dgm:presLayoutVars>
          <dgm:bulletEnabled val="1"/>
        </dgm:presLayoutVars>
      </dgm:prSet>
      <dgm:spPr/>
    </dgm:pt>
    <dgm:pt modelId="{C26DE628-9B14-43DA-9F46-0CD359333DA6}" type="pres">
      <dgm:prSet presAssocID="{F8E8C240-10F9-447C-B21D-E764222FC241}" presName="spacing" presStyleCnt="0"/>
      <dgm:spPr/>
    </dgm:pt>
    <dgm:pt modelId="{D37EF0CE-FA14-438C-B998-5C2B45E60967}" type="pres">
      <dgm:prSet presAssocID="{36C3FEBA-CBBE-4568-86FF-C858DB7A3FAD}" presName="composite" presStyleCnt="0"/>
      <dgm:spPr/>
    </dgm:pt>
    <dgm:pt modelId="{E7B86259-E7D7-47A4-A714-C01F6918F412}" type="pres">
      <dgm:prSet presAssocID="{36C3FEBA-CBBE-4568-86FF-C858DB7A3FAD}"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Questions with solid fill"/>
        </a:ext>
      </dgm:extLst>
    </dgm:pt>
    <dgm:pt modelId="{C5D95847-F920-40B1-BDE2-FCB2C772FA16}" type="pres">
      <dgm:prSet presAssocID="{36C3FEBA-CBBE-4568-86FF-C858DB7A3FAD}" presName="txShp" presStyleLbl="node1" presStyleIdx="3" presStyleCnt="6">
        <dgm:presLayoutVars>
          <dgm:bulletEnabled val="1"/>
        </dgm:presLayoutVars>
      </dgm:prSet>
      <dgm:spPr/>
    </dgm:pt>
    <dgm:pt modelId="{22F0FA95-C847-4FA6-8055-7A5ED46E45BC}" type="pres">
      <dgm:prSet presAssocID="{551097C7-73C5-425C-933C-A4AB5AC31DDD}" presName="spacing" presStyleCnt="0"/>
      <dgm:spPr/>
    </dgm:pt>
    <dgm:pt modelId="{B3922473-ADCA-45D9-A176-CF2753BF8F0A}" type="pres">
      <dgm:prSet presAssocID="{A64EC8C0-B312-4BDA-8C50-57790114C643}" presName="composite" presStyleCnt="0"/>
      <dgm:spPr/>
    </dgm:pt>
    <dgm:pt modelId="{765C8F6D-A46C-47FE-8436-91560EECCA2F}" type="pres">
      <dgm:prSet presAssocID="{A64EC8C0-B312-4BDA-8C50-57790114C643}"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urt outline"/>
        </a:ext>
      </dgm:extLst>
    </dgm:pt>
    <dgm:pt modelId="{428C4DC0-F79F-4074-BBBD-039941799C81}" type="pres">
      <dgm:prSet presAssocID="{A64EC8C0-B312-4BDA-8C50-57790114C643}" presName="txShp" presStyleLbl="node1" presStyleIdx="4" presStyleCnt="6">
        <dgm:presLayoutVars>
          <dgm:bulletEnabled val="1"/>
        </dgm:presLayoutVars>
      </dgm:prSet>
      <dgm:spPr/>
    </dgm:pt>
    <dgm:pt modelId="{B4EFA4CD-7E23-4AC3-A067-2C0BC687CA48}" type="pres">
      <dgm:prSet presAssocID="{4C52A56E-8901-40AF-9AF2-3CD722941770}" presName="spacing" presStyleCnt="0"/>
      <dgm:spPr/>
    </dgm:pt>
    <dgm:pt modelId="{C4476815-18FE-4029-AF84-E868F4D9169D}" type="pres">
      <dgm:prSet presAssocID="{D3FF5C49-4343-4B39-BBAF-47590B6EB356}" presName="composite" presStyleCnt="0"/>
      <dgm:spPr/>
    </dgm:pt>
    <dgm:pt modelId="{2EA26954-08FA-4B11-A5C9-457946394D7C}" type="pres">
      <dgm:prSet presAssocID="{D3FF5C49-4343-4B39-BBAF-47590B6EB356}"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afe with solid fill"/>
        </a:ext>
      </dgm:extLst>
    </dgm:pt>
    <dgm:pt modelId="{80FCDFF0-28D5-415F-9611-47F06C112E41}" type="pres">
      <dgm:prSet presAssocID="{D3FF5C49-4343-4B39-BBAF-47590B6EB356}" presName="txShp" presStyleLbl="node1" presStyleIdx="5" presStyleCnt="6">
        <dgm:presLayoutVars>
          <dgm:bulletEnabled val="1"/>
        </dgm:presLayoutVars>
      </dgm:prSet>
      <dgm:spPr/>
    </dgm:pt>
  </dgm:ptLst>
  <dgm:cxnLst>
    <dgm:cxn modelId="{D3D95406-8BEB-4990-BCF4-3B6C3557DA9E}" type="presOf" srcId="{32EFA324-C339-48D1-B5A4-4A7DADE3062C}" destId="{B4B02126-7D65-482E-A52A-B5B60EBA6EC2}" srcOrd="0" destOrd="0" presId="urn:microsoft.com/office/officeart/2005/8/layout/vList3"/>
    <dgm:cxn modelId="{AD923213-4DF2-4FFB-8D88-B58EA6CED485}" srcId="{FCADA79D-9FA2-42D8-9766-F989D1DB5F30}" destId="{3823250B-9A21-4199-82F1-EFF6E5D30B5F}" srcOrd="1" destOrd="0" parTransId="{4F880BD6-F375-4C06-B0B7-DCBAFFEC092C}" sibTransId="{262FD8E1-F639-4345-B0DB-AC9B119CF577}"/>
    <dgm:cxn modelId="{67CF822D-C01D-4E79-9DA0-7E7241497F0C}" type="presOf" srcId="{FCADA79D-9FA2-42D8-9766-F989D1DB5F30}" destId="{339F3BB4-A49D-407F-9C98-5700CED640F2}" srcOrd="0" destOrd="0" presId="urn:microsoft.com/office/officeart/2005/8/layout/vList3"/>
    <dgm:cxn modelId="{BFA42132-8219-41D0-969E-85F585A211D9}" type="presOf" srcId="{4576E830-6AE4-4BB6-9CBA-477E4FD9D77E}" destId="{BD13121A-D424-4FB1-A0D8-5AA7C6789CBE}" srcOrd="0" destOrd="0" presId="urn:microsoft.com/office/officeart/2005/8/layout/vList3"/>
    <dgm:cxn modelId="{77EB6235-555F-443D-9D9B-B51CD58E0D7A}" srcId="{FCADA79D-9FA2-42D8-9766-F989D1DB5F30}" destId="{4576E830-6AE4-4BB6-9CBA-477E4FD9D77E}" srcOrd="2" destOrd="0" parTransId="{93288BF9-F908-42A3-8EA4-AFE35E8B9433}" sibTransId="{F8E8C240-10F9-447C-B21D-E764222FC241}"/>
    <dgm:cxn modelId="{6A24FB4E-2D57-4532-8E48-DD6B3D1CC427}" srcId="{FCADA79D-9FA2-42D8-9766-F989D1DB5F30}" destId="{D3FF5C49-4343-4B39-BBAF-47590B6EB356}" srcOrd="5" destOrd="0" parTransId="{43934DFA-D5F3-4AB3-ABC4-9651E4330D33}" sibTransId="{5628965A-EFD7-4AEE-A386-41EAE5B0AFAF}"/>
    <dgm:cxn modelId="{4BB01C51-CD38-4952-99C7-A303A8D4E44E}" srcId="{FCADA79D-9FA2-42D8-9766-F989D1DB5F30}" destId="{32EFA324-C339-48D1-B5A4-4A7DADE3062C}" srcOrd="0" destOrd="0" parTransId="{76978616-10A4-4B88-A566-2E74168EBD6B}" sibTransId="{2B71CBC7-448C-4F01-8D46-63D303D75C83}"/>
    <dgm:cxn modelId="{119A7E59-80AB-434D-BF4A-4AD682EDF1B2}" srcId="{FCADA79D-9FA2-42D8-9766-F989D1DB5F30}" destId="{36C3FEBA-CBBE-4568-86FF-C858DB7A3FAD}" srcOrd="3" destOrd="0" parTransId="{DDD54E79-8727-4E12-8C08-671497FFA5A4}" sibTransId="{551097C7-73C5-425C-933C-A4AB5AC31DDD}"/>
    <dgm:cxn modelId="{C2A1618E-A80B-40FE-BE4E-83C660565668}" type="presOf" srcId="{36C3FEBA-CBBE-4568-86FF-C858DB7A3FAD}" destId="{C5D95847-F920-40B1-BDE2-FCB2C772FA16}" srcOrd="0" destOrd="0" presId="urn:microsoft.com/office/officeart/2005/8/layout/vList3"/>
    <dgm:cxn modelId="{AC0837A1-A1FF-4A76-AFBB-8FF29B2F4DE9}" type="presOf" srcId="{A64EC8C0-B312-4BDA-8C50-57790114C643}" destId="{428C4DC0-F79F-4074-BBBD-039941799C81}" srcOrd="0" destOrd="0" presId="urn:microsoft.com/office/officeart/2005/8/layout/vList3"/>
    <dgm:cxn modelId="{112907CB-CC30-4086-9B3B-0C79553E3616}" type="presOf" srcId="{D3FF5C49-4343-4B39-BBAF-47590B6EB356}" destId="{80FCDFF0-28D5-415F-9611-47F06C112E41}" srcOrd="0" destOrd="0" presId="urn:microsoft.com/office/officeart/2005/8/layout/vList3"/>
    <dgm:cxn modelId="{D32A21E8-3DA6-4FB9-9E24-89012DD66F9C}" srcId="{FCADA79D-9FA2-42D8-9766-F989D1DB5F30}" destId="{A64EC8C0-B312-4BDA-8C50-57790114C643}" srcOrd="4" destOrd="0" parTransId="{214A3087-7F01-4669-AB76-A7455A9DB375}" sibTransId="{4C52A56E-8901-40AF-9AF2-3CD722941770}"/>
    <dgm:cxn modelId="{09E244F8-DFC7-4BAF-AB95-3EEC23DF9C0E}" type="presOf" srcId="{3823250B-9A21-4199-82F1-EFF6E5D30B5F}" destId="{27D02ECA-D04C-4566-A479-3599675B82E6}" srcOrd="0" destOrd="0" presId="urn:microsoft.com/office/officeart/2005/8/layout/vList3"/>
    <dgm:cxn modelId="{035CD5BC-EC24-490B-B948-9D4C4B87075E}" type="presParOf" srcId="{339F3BB4-A49D-407F-9C98-5700CED640F2}" destId="{9E36F8EB-94F8-45EF-B74F-47B3A411E070}" srcOrd="0" destOrd="0" presId="urn:microsoft.com/office/officeart/2005/8/layout/vList3"/>
    <dgm:cxn modelId="{1ABF9F2D-5F88-4E67-AE02-F910F4DAAEB4}" type="presParOf" srcId="{9E36F8EB-94F8-45EF-B74F-47B3A411E070}" destId="{52735457-FACF-43FA-9A64-0E036CD59F15}" srcOrd="0" destOrd="0" presId="urn:microsoft.com/office/officeart/2005/8/layout/vList3"/>
    <dgm:cxn modelId="{ECD71E41-BDB5-4B39-B959-A20E7F6FCA5E}" type="presParOf" srcId="{9E36F8EB-94F8-45EF-B74F-47B3A411E070}" destId="{B4B02126-7D65-482E-A52A-B5B60EBA6EC2}" srcOrd="1" destOrd="0" presId="urn:microsoft.com/office/officeart/2005/8/layout/vList3"/>
    <dgm:cxn modelId="{10B4D655-A9FD-4C2B-AA87-15032BDBEC89}" type="presParOf" srcId="{339F3BB4-A49D-407F-9C98-5700CED640F2}" destId="{B12BD4D8-5147-4469-AD98-F59D6189851B}" srcOrd="1" destOrd="0" presId="urn:microsoft.com/office/officeart/2005/8/layout/vList3"/>
    <dgm:cxn modelId="{C407AB34-23E7-4803-9954-00B9E35FFB07}" type="presParOf" srcId="{339F3BB4-A49D-407F-9C98-5700CED640F2}" destId="{001D2CA8-B766-4314-AFF9-66C55A8DD3A7}" srcOrd="2" destOrd="0" presId="urn:microsoft.com/office/officeart/2005/8/layout/vList3"/>
    <dgm:cxn modelId="{C6D1A561-6794-4E98-A88E-DDCACAB7F007}" type="presParOf" srcId="{001D2CA8-B766-4314-AFF9-66C55A8DD3A7}" destId="{D3D5F9A9-0481-4442-B5D9-18B09F04CC38}" srcOrd="0" destOrd="0" presId="urn:microsoft.com/office/officeart/2005/8/layout/vList3"/>
    <dgm:cxn modelId="{6E6D8210-D383-4F11-AA8A-87BCA2939777}" type="presParOf" srcId="{001D2CA8-B766-4314-AFF9-66C55A8DD3A7}" destId="{27D02ECA-D04C-4566-A479-3599675B82E6}" srcOrd="1" destOrd="0" presId="urn:microsoft.com/office/officeart/2005/8/layout/vList3"/>
    <dgm:cxn modelId="{709714B2-A179-4192-9CBD-DD7C5F6E37EE}" type="presParOf" srcId="{339F3BB4-A49D-407F-9C98-5700CED640F2}" destId="{804E5987-E51C-4B14-AD87-A63ED42A6D9C}" srcOrd="3" destOrd="0" presId="urn:microsoft.com/office/officeart/2005/8/layout/vList3"/>
    <dgm:cxn modelId="{D7DA7A0F-1137-4E08-A21A-6425212EF201}" type="presParOf" srcId="{339F3BB4-A49D-407F-9C98-5700CED640F2}" destId="{D477CBA9-E4C3-4421-9EBF-5E59A53741C9}" srcOrd="4" destOrd="0" presId="urn:microsoft.com/office/officeart/2005/8/layout/vList3"/>
    <dgm:cxn modelId="{FAED6F38-D554-48A0-9CF2-ACC260C0E6B0}" type="presParOf" srcId="{D477CBA9-E4C3-4421-9EBF-5E59A53741C9}" destId="{ADE83AB1-7701-4792-927F-C658F408739F}" srcOrd="0" destOrd="0" presId="urn:microsoft.com/office/officeart/2005/8/layout/vList3"/>
    <dgm:cxn modelId="{A3E0C87D-E79B-4C09-84C9-D9069CFD0F08}" type="presParOf" srcId="{D477CBA9-E4C3-4421-9EBF-5E59A53741C9}" destId="{BD13121A-D424-4FB1-A0D8-5AA7C6789CBE}" srcOrd="1" destOrd="0" presId="urn:microsoft.com/office/officeart/2005/8/layout/vList3"/>
    <dgm:cxn modelId="{9FE77FE6-E1D5-4EFF-89A7-045C7FF5CC9C}" type="presParOf" srcId="{339F3BB4-A49D-407F-9C98-5700CED640F2}" destId="{C26DE628-9B14-43DA-9F46-0CD359333DA6}" srcOrd="5" destOrd="0" presId="urn:microsoft.com/office/officeart/2005/8/layout/vList3"/>
    <dgm:cxn modelId="{53935560-E4DB-4E04-A86E-71452A7B56B0}" type="presParOf" srcId="{339F3BB4-A49D-407F-9C98-5700CED640F2}" destId="{D37EF0CE-FA14-438C-B998-5C2B45E60967}" srcOrd="6" destOrd="0" presId="urn:microsoft.com/office/officeart/2005/8/layout/vList3"/>
    <dgm:cxn modelId="{8FED9B27-DCE2-403C-B3D4-B5486BEDD70F}" type="presParOf" srcId="{D37EF0CE-FA14-438C-B998-5C2B45E60967}" destId="{E7B86259-E7D7-47A4-A714-C01F6918F412}" srcOrd="0" destOrd="0" presId="urn:microsoft.com/office/officeart/2005/8/layout/vList3"/>
    <dgm:cxn modelId="{3D1A29DC-6313-4250-A70C-03442888CCD0}" type="presParOf" srcId="{D37EF0CE-FA14-438C-B998-5C2B45E60967}" destId="{C5D95847-F920-40B1-BDE2-FCB2C772FA16}" srcOrd="1" destOrd="0" presId="urn:microsoft.com/office/officeart/2005/8/layout/vList3"/>
    <dgm:cxn modelId="{26C87948-6C7E-493A-A7AA-0170A7BBFC7F}" type="presParOf" srcId="{339F3BB4-A49D-407F-9C98-5700CED640F2}" destId="{22F0FA95-C847-4FA6-8055-7A5ED46E45BC}" srcOrd="7" destOrd="0" presId="urn:microsoft.com/office/officeart/2005/8/layout/vList3"/>
    <dgm:cxn modelId="{37B6AE87-FB8B-4072-8860-5C2C4C69A022}" type="presParOf" srcId="{339F3BB4-A49D-407F-9C98-5700CED640F2}" destId="{B3922473-ADCA-45D9-A176-CF2753BF8F0A}" srcOrd="8" destOrd="0" presId="urn:microsoft.com/office/officeart/2005/8/layout/vList3"/>
    <dgm:cxn modelId="{B330A4EE-7104-4966-9A64-BAEC54C6E9BA}" type="presParOf" srcId="{B3922473-ADCA-45D9-A176-CF2753BF8F0A}" destId="{765C8F6D-A46C-47FE-8436-91560EECCA2F}" srcOrd="0" destOrd="0" presId="urn:microsoft.com/office/officeart/2005/8/layout/vList3"/>
    <dgm:cxn modelId="{AE01F927-2678-4675-ADEC-4ADFF879BD79}" type="presParOf" srcId="{B3922473-ADCA-45D9-A176-CF2753BF8F0A}" destId="{428C4DC0-F79F-4074-BBBD-039941799C81}" srcOrd="1" destOrd="0" presId="urn:microsoft.com/office/officeart/2005/8/layout/vList3"/>
    <dgm:cxn modelId="{FDEF8A64-8331-425F-9911-665554494E22}" type="presParOf" srcId="{339F3BB4-A49D-407F-9C98-5700CED640F2}" destId="{B4EFA4CD-7E23-4AC3-A067-2C0BC687CA48}" srcOrd="9" destOrd="0" presId="urn:microsoft.com/office/officeart/2005/8/layout/vList3"/>
    <dgm:cxn modelId="{076927E0-2C12-4C7E-A7B1-DEB6982B02D1}" type="presParOf" srcId="{339F3BB4-A49D-407F-9C98-5700CED640F2}" destId="{C4476815-18FE-4029-AF84-E868F4D9169D}" srcOrd="10" destOrd="0" presId="urn:microsoft.com/office/officeart/2005/8/layout/vList3"/>
    <dgm:cxn modelId="{4ED2B99E-4207-4AD6-A768-BA617590034B}" type="presParOf" srcId="{C4476815-18FE-4029-AF84-E868F4D9169D}" destId="{2EA26954-08FA-4B11-A5C9-457946394D7C}" srcOrd="0" destOrd="0" presId="urn:microsoft.com/office/officeart/2005/8/layout/vList3"/>
    <dgm:cxn modelId="{5EFB58DE-106E-4F97-B2E1-8C34ADC9D835}" type="presParOf" srcId="{C4476815-18FE-4029-AF84-E868F4D9169D}" destId="{80FCDFF0-28D5-415F-9611-47F06C112E4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FFA93-2CC1-4278-8770-C0A88C85431F}">
      <dsp:nvSpPr>
        <dsp:cNvPr id="0" name=""/>
        <dsp:cNvSpPr/>
      </dsp:nvSpPr>
      <dsp:spPr>
        <a:xfrm>
          <a:off x="0" y="932157"/>
          <a:ext cx="11685555" cy="6552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84A372C-E475-4F1B-B0DE-96F12D165857}">
      <dsp:nvSpPr>
        <dsp:cNvPr id="0" name=""/>
        <dsp:cNvSpPr/>
      </dsp:nvSpPr>
      <dsp:spPr>
        <a:xfrm>
          <a:off x="584277" y="548396"/>
          <a:ext cx="8179888" cy="767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80" tIns="0" rIns="309180" bIns="0" numCol="1" spcCol="1270" anchor="ctr" anchorCtr="0">
          <a:noAutofit/>
        </a:bodyPr>
        <a:lstStyle/>
        <a:p>
          <a:pPr marL="0" lvl="0" indent="0" algn="l" defTabSz="1155700">
            <a:lnSpc>
              <a:spcPct val="90000"/>
            </a:lnSpc>
            <a:spcBef>
              <a:spcPct val="0"/>
            </a:spcBef>
            <a:spcAft>
              <a:spcPct val="35000"/>
            </a:spcAft>
            <a:buNone/>
          </a:pPr>
          <a:r>
            <a:rPr lang="es-PR" sz="2600" b="1" kern="1200" dirty="0"/>
            <a:t>Comisión para la Prevención del Suicidio</a:t>
          </a:r>
        </a:p>
      </dsp:txBody>
      <dsp:txXfrm>
        <a:off x="621744" y="585863"/>
        <a:ext cx="8104954" cy="692586"/>
      </dsp:txXfrm>
    </dsp:sp>
    <dsp:sp modelId="{4ED7DEAC-E004-47AD-86FF-2C35781EC184}">
      <dsp:nvSpPr>
        <dsp:cNvPr id="0" name=""/>
        <dsp:cNvSpPr/>
      </dsp:nvSpPr>
      <dsp:spPr>
        <a:xfrm>
          <a:off x="0" y="2111517"/>
          <a:ext cx="11685555" cy="655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0ADDC3-C4C1-42D8-B71B-03C3433C0582}">
      <dsp:nvSpPr>
        <dsp:cNvPr id="0" name=""/>
        <dsp:cNvSpPr/>
      </dsp:nvSpPr>
      <dsp:spPr>
        <a:xfrm>
          <a:off x="584277" y="1727757"/>
          <a:ext cx="8179888" cy="7675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80" tIns="0" rIns="309180" bIns="0" numCol="1" spcCol="1270" anchor="ctr" anchorCtr="0">
          <a:noAutofit/>
        </a:bodyPr>
        <a:lstStyle/>
        <a:p>
          <a:pPr marL="0" lvl="0" indent="0" algn="l" defTabSz="1155700">
            <a:lnSpc>
              <a:spcPct val="90000"/>
            </a:lnSpc>
            <a:spcBef>
              <a:spcPct val="0"/>
            </a:spcBef>
            <a:spcAft>
              <a:spcPct val="35000"/>
            </a:spcAft>
            <a:buNone/>
          </a:pPr>
          <a:r>
            <a:rPr lang="es-PR" sz="2600" b="1" kern="1200" dirty="0"/>
            <a:t>Epidemiología del suicidio en Puerto Rico</a:t>
          </a:r>
        </a:p>
      </dsp:txBody>
      <dsp:txXfrm>
        <a:off x="621744" y="1765224"/>
        <a:ext cx="8104954" cy="692586"/>
      </dsp:txXfrm>
    </dsp:sp>
    <dsp:sp modelId="{F561C7AE-BBA1-4897-A179-124BF66F72D8}">
      <dsp:nvSpPr>
        <dsp:cNvPr id="0" name=""/>
        <dsp:cNvSpPr/>
      </dsp:nvSpPr>
      <dsp:spPr>
        <a:xfrm>
          <a:off x="0" y="3290877"/>
          <a:ext cx="11685555" cy="655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C80E51D-AB6E-4B96-8C08-581EBB48A6E1}">
      <dsp:nvSpPr>
        <dsp:cNvPr id="0" name=""/>
        <dsp:cNvSpPr/>
      </dsp:nvSpPr>
      <dsp:spPr>
        <a:xfrm>
          <a:off x="584277" y="2907117"/>
          <a:ext cx="8179888" cy="76752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80" tIns="0" rIns="309180" bIns="0" numCol="1" spcCol="1270" anchor="ctr" anchorCtr="0">
          <a:noAutofit/>
        </a:bodyPr>
        <a:lstStyle/>
        <a:p>
          <a:pPr marL="0" lvl="0" indent="0" algn="l" defTabSz="1155700">
            <a:lnSpc>
              <a:spcPct val="90000"/>
            </a:lnSpc>
            <a:spcBef>
              <a:spcPct val="0"/>
            </a:spcBef>
            <a:spcAft>
              <a:spcPct val="35000"/>
            </a:spcAft>
            <a:buNone/>
          </a:pPr>
          <a:r>
            <a:rPr lang="es-PR" sz="2600" b="1" kern="1200" dirty="0"/>
            <a:t>Colaboración multisectorial</a:t>
          </a:r>
        </a:p>
      </dsp:txBody>
      <dsp:txXfrm>
        <a:off x="621744" y="2944584"/>
        <a:ext cx="8104954"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9B634-788B-40DE-A5C1-D2B7CF4D54F5}">
      <dsp:nvSpPr>
        <dsp:cNvPr id="0" name=""/>
        <dsp:cNvSpPr/>
      </dsp:nvSpPr>
      <dsp:spPr>
        <a:xfrm>
          <a:off x="3973" y="1840944"/>
          <a:ext cx="2457790" cy="1412197"/>
        </a:xfrm>
        <a:prstGeom prst="roundRect">
          <a:avLst>
            <a:gd name="adj" fmla="val 10000"/>
          </a:avLst>
        </a:prstGeom>
        <a:solidFill>
          <a:srgbClr val="F0A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889000">
            <a:lnSpc>
              <a:spcPct val="90000"/>
            </a:lnSpc>
            <a:spcBef>
              <a:spcPct val="0"/>
            </a:spcBef>
            <a:spcAft>
              <a:spcPct val="35000"/>
            </a:spcAft>
            <a:buNone/>
          </a:pPr>
          <a:r>
            <a:rPr lang="es-PR" sz="2400" b="1" kern="1200" noProof="0" dirty="0">
              <a:latin typeface="+mn-lt"/>
              <a:ea typeface="+mn-ea"/>
              <a:cs typeface="+mn-cs"/>
            </a:rPr>
            <a:t>Énfasis en datos</a:t>
          </a:r>
        </a:p>
      </dsp:txBody>
      <dsp:txXfrm>
        <a:off x="45335" y="1882306"/>
        <a:ext cx="2375066" cy="1329473"/>
      </dsp:txXfrm>
    </dsp:sp>
    <dsp:sp modelId="{672EAAD5-500F-4CDB-82CE-1FDD10B6CAB3}">
      <dsp:nvSpPr>
        <dsp:cNvPr id="0" name=""/>
        <dsp:cNvSpPr/>
      </dsp:nvSpPr>
      <dsp:spPr>
        <a:xfrm>
          <a:off x="3076211" y="1840944"/>
          <a:ext cx="2486251" cy="1396258"/>
        </a:xfrm>
        <a:prstGeom prst="roundRect">
          <a:avLst>
            <a:gd name="adj" fmla="val 10000"/>
          </a:avLst>
        </a:prstGeom>
        <a:solidFill>
          <a:srgbClr val="7FAD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PR" sz="2400" b="1" kern="1200" noProof="0" dirty="0">
              <a:latin typeface="+mn-lt"/>
            </a:rPr>
            <a:t>Acercamiento poblacional</a:t>
          </a:r>
        </a:p>
      </dsp:txBody>
      <dsp:txXfrm>
        <a:off x="3117106" y="1881839"/>
        <a:ext cx="2404461" cy="1314468"/>
      </dsp:txXfrm>
    </dsp:sp>
    <dsp:sp modelId="{9D31FB88-5552-4561-B805-E12F2E0F8262}">
      <dsp:nvSpPr>
        <dsp:cNvPr id="0" name=""/>
        <dsp:cNvSpPr/>
      </dsp:nvSpPr>
      <dsp:spPr>
        <a:xfrm>
          <a:off x="6176910" y="1840944"/>
          <a:ext cx="2590535" cy="1392792"/>
        </a:xfrm>
        <a:prstGeom prst="roundRect">
          <a:avLst>
            <a:gd name="adj" fmla="val 10000"/>
          </a:avLst>
        </a:prstGeom>
        <a:solidFill>
          <a:srgbClr val="1FA8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PR" sz="2400" b="1" kern="1200" noProof="0" dirty="0">
              <a:latin typeface="+mn-lt"/>
            </a:rPr>
            <a:t>Perspectiva </a:t>
          </a:r>
          <a:r>
            <a:rPr lang="es-PR" sz="2000" b="1" kern="1200" noProof="0" dirty="0">
              <a:latin typeface="+mn-lt"/>
            </a:rPr>
            <a:t>multidisciplinaria</a:t>
          </a:r>
          <a:endParaRPr lang="es-PR" sz="2400" b="1" kern="1200" noProof="0" dirty="0">
            <a:latin typeface="+mn-lt"/>
          </a:endParaRPr>
        </a:p>
      </dsp:txBody>
      <dsp:txXfrm>
        <a:off x="6217703" y="1881737"/>
        <a:ext cx="2508949" cy="1311206"/>
      </dsp:txXfrm>
    </dsp:sp>
    <dsp:sp modelId="{5BE67651-36BF-42C3-8FD8-F1D6D5760D1F}">
      <dsp:nvSpPr>
        <dsp:cNvPr id="0" name=""/>
        <dsp:cNvSpPr/>
      </dsp:nvSpPr>
      <dsp:spPr>
        <a:xfrm>
          <a:off x="9381893" y="1840944"/>
          <a:ext cx="2457790" cy="1371741"/>
        </a:xfrm>
        <a:prstGeom prst="roundRect">
          <a:avLst>
            <a:gd name="adj" fmla="val 10000"/>
          </a:avLst>
        </a:prstGeom>
        <a:solidFill>
          <a:srgbClr val="DF76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0"/>
            </a:spcAft>
            <a:buNone/>
          </a:pPr>
          <a:r>
            <a:rPr lang="es-PR" sz="2400" b="1" kern="1200" noProof="0" dirty="0">
              <a:latin typeface="+mn-lt"/>
            </a:rPr>
            <a:t>Prevención primaria</a:t>
          </a:r>
        </a:p>
      </dsp:txBody>
      <dsp:txXfrm>
        <a:off x="9422070" y="1881121"/>
        <a:ext cx="2377436" cy="1291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815BE-8720-438B-BA1B-3252ABC58793}">
      <dsp:nvSpPr>
        <dsp:cNvPr id="0" name=""/>
        <dsp:cNvSpPr/>
      </dsp:nvSpPr>
      <dsp:spPr>
        <a:xfrm>
          <a:off x="0" y="16283"/>
          <a:ext cx="10556766" cy="730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R" sz="1600" b="1" kern="1200" noProof="0"/>
            <a:t>Concientizar sobre el problema y prevención de suicidio y la promoción de la salud mental</a:t>
          </a:r>
        </a:p>
      </dsp:txBody>
      <dsp:txXfrm>
        <a:off x="35640" y="51923"/>
        <a:ext cx="10485486" cy="658800"/>
      </dsp:txXfrm>
    </dsp:sp>
    <dsp:sp modelId="{82A98605-4273-444E-BF47-A06662E74F4D}">
      <dsp:nvSpPr>
        <dsp:cNvPr id="0" name=""/>
        <dsp:cNvSpPr/>
      </dsp:nvSpPr>
      <dsp:spPr>
        <a:xfrm>
          <a:off x="0" y="746363"/>
          <a:ext cx="10556766"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17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PR" sz="1400" kern="1200" noProof="0"/>
            <a:t>Campañas educativas</a:t>
          </a:r>
        </a:p>
        <a:p>
          <a:pPr marL="114300" lvl="1" indent="-114300" algn="l" defTabSz="622300">
            <a:lnSpc>
              <a:spcPct val="90000"/>
            </a:lnSpc>
            <a:spcBef>
              <a:spcPct val="0"/>
            </a:spcBef>
            <a:spcAft>
              <a:spcPct val="20000"/>
            </a:spcAft>
            <a:buChar char="•"/>
          </a:pPr>
          <a:r>
            <a:rPr lang="es-PR" sz="1400" kern="1200" noProof="0"/>
            <a:t>Eventos relacionados a la salud y bienestar</a:t>
          </a:r>
        </a:p>
        <a:p>
          <a:pPr marL="114300" lvl="1" indent="-114300" algn="l" defTabSz="622300">
            <a:lnSpc>
              <a:spcPct val="90000"/>
            </a:lnSpc>
            <a:spcBef>
              <a:spcPct val="0"/>
            </a:spcBef>
            <a:spcAft>
              <a:spcPct val="20000"/>
            </a:spcAft>
            <a:buChar char="•"/>
          </a:pPr>
          <a:r>
            <a:rPr lang="es-ES" sz="1400" kern="1200" noProof="0"/>
            <a:t>Utilización y maximización de las redes sociales</a:t>
          </a:r>
          <a:r>
            <a:rPr lang="es-PR" sz="1400" kern="1200" noProof="0"/>
            <a:t>.</a:t>
          </a:r>
        </a:p>
      </dsp:txBody>
      <dsp:txXfrm>
        <a:off x="0" y="746363"/>
        <a:ext cx="10556766" cy="726570"/>
      </dsp:txXfrm>
    </dsp:sp>
    <dsp:sp modelId="{1B6F8127-2A11-441F-8655-79E206301A93}">
      <dsp:nvSpPr>
        <dsp:cNvPr id="0" name=""/>
        <dsp:cNvSpPr/>
      </dsp:nvSpPr>
      <dsp:spPr>
        <a:xfrm>
          <a:off x="0" y="1472933"/>
          <a:ext cx="10556766" cy="730080"/>
        </a:xfrm>
        <a:prstGeom prst="roundRect">
          <a:avLst/>
        </a:prstGeom>
        <a:solidFill>
          <a:schemeClr val="accent2">
            <a:hueOff val="644747"/>
            <a:satOff val="-30916"/>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noProof="0"/>
            <a:t>Diseminar datos de mortalidad y morbilidad del suicidio</a:t>
          </a:r>
          <a:endParaRPr lang="es-PR" sz="1600" b="1" kern="1200" noProof="0"/>
        </a:p>
      </dsp:txBody>
      <dsp:txXfrm>
        <a:off x="35640" y="1508573"/>
        <a:ext cx="10485486" cy="658800"/>
      </dsp:txXfrm>
    </dsp:sp>
    <dsp:sp modelId="{06FF2F73-0FA9-404D-BE1E-701827528EFD}">
      <dsp:nvSpPr>
        <dsp:cNvPr id="0" name=""/>
        <dsp:cNvSpPr/>
      </dsp:nvSpPr>
      <dsp:spPr>
        <a:xfrm>
          <a:off x="0" y="2203013"/>
          <a:ext cx="10556766"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17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S" sz="1400" b="0" kern="1200" noProof="0">
              <a:latin typeface="Montserrat (Body)"/>
            </a:rPr>
            <a:t>Comunicación vía boletines especiales, infografías e Informes Mensuales de Suicidio</a:t>
          </a:r>
          <a:endParaRPr lang="es-PR" sz="1400" b="0" kern="1200" noProof="0">
            <a:latin typeface="Montserrat (Body)"/>
          </a:endParaRPr>
        </a:p>
        <a:p>
          <a:pPr marL="114300" lvl="1" indent="-114300" algn="l" defTabSz="622300">
            <a:lnSpc>
              <a:spcPct val="90000"/>
            </a:lnSpc>
            <a:spcBef>
              <a:spcPct val="0"/>
            </a:spcBef>
            <a:spcAft>
              <a:spcPct val="20000"/>
            </a:spcAft>
            <a:buChar char="•"/>
          </a:pPr>
          <a:r>
            <a:rPr lang="es-PR" sz="1400" b="0" kern="1200" noProof="0">
              <a:latin typeface="Montserrat (Body)"/>
            </a:rPr>
            <a:t>Utilizar datos para competir por subvenciones (“</a:t>
          </a:r>
          <a:r>
            <a:rPr lang="es-PR" sz="1400" b="0" kern="1200" noProof="0" err="1">
              <a:latin typeface="Montserrat (Body)"/>
            </a:rPr>
            <a:t>grants</a:t>
          </a:r>
          <a:r>
            <a:rPr lang="es-PR" sz="1400" b="0" kern="1200" noProof="0">
              <a:latin typeface="Montserrat (Body)"/>
            </a:rPr>
            <a:t>”)</a:t>
          </a:r>
        </a:p>
      </dsp:txBody>
      <dsp:txXfrm>
        <a:off x="0" y="2203013"/>
        <a:ext cx="10556766" cy="645840"/>
      </dsp:txXfrm>
    </dsp:sp>
    <dsp:sp modelId="{6C4656FE-F8BF-4CB2-84FC-BD707D866133}">
      <dsp:nvSpPr>
        <dsp:cNvPr id="0" name=""/>
        <dsp:cNvSpPr/>
      </dsp:nvSpPr>
      <dsp:spPr>
        <a:xfrm>
          <a:off x="0" y="2848853"/>
          <a:ext cx="10556766" cy="730080"/>
        </a:xfrm>
        <a:prstGeom prst="roundRect">
          <a:avLst/>
        </a:prstGeom>
        <a:solidFill>
          <a:schemeClr val="accent2">
            <a:hueOff val="1289495"/>
            <a:satOff val="-61832"/>
            <a:lumOff val="235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noProof="0"/>
            <a:t>Aumentar la empatía sobre el tema del suicidio y evidenciar el impacto</a:t>
          </a:r>
          <a:endParaRPr lang="es-PR" sz="1600" b="1" kern="1200" noProof="0"/>
        </a:p>
      </dsp:txBody>
      <dsp:txXfrm>
        <a:off x="35640" y="2884493"/>
        <a:ext cx="10485486" cy="658800"/>
      </dsp:txXfrm>
    </dsp:sp>
    <dsp:sp modelId="{0216D6AE-2959-4A2B-A9CB-06F778AD7DBF}">
      <dsp:nvSpPr>
        <dsp:cNvPr id="0" name=""/>
        <dsp:cNvSpPr/>
      </dsp:nvSpPr>
      <dsp:spPr>
        <a:xfrm>
          <a:off x="0" y="3578933"/>
          <a:ext cx="10556766" cy="66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17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PR" sz="1400" kern="1200" noProof="0"/>
            <a:t>Compartir historias de sobrevivientes, familiares y comunidades que han sido impactados por un suicidio.</a:t>
          </a:r>
        </a:p>
        <a:p>
          <a:pPr marL="114300" lvl="1" indent="-114300" algn="l" defTabSz="622300">
            <a:lnSpc>
              <a:spcPct val="90000"/>
            </a:lnSpc>
            <a:spcBef>
              <a:spcPct val="0"/>
            </a:spcBef>
            <a:spcAft>
              <a:spcPct val="20000"/>
            </a:spcAft>
            <a:buChar char="•"/>
          </a:pPr>
          <a:r>
            <a:rPr lang="es-PR" sz="1400" kern="1200" noProof="0"/>
            <a:t>Presentar los esfuerzos que se están </a:t>
          </a:r>
          <a:r>
            <a:rPr lang="es-PR" sz="1400" b="0" i="0" kern="1200" noProof="0">
              <a:latin typeface="+mn-lt"/>
            </a:rPr>
            <a:t>realizando</a:t>
          </a:r>
          <a:r>
            <a:rPr lang="es-PR" sz="1400" b="0" i="0" kern="1200" noProof="0"/>
            <a:t> </a:t>
          </a:r>
          <a:r>
            <a:rPr lang="es-PR" sz="1400" kern="1200" noProof="0"/>
            <a:t>para la prevención del suicidio por organizaciones y comunidades y por la Comisión para la Prevención del Suicidio.</a:t>
          </a:r>
        </a:p>
      </dsp:txBody>
      <dsp:txXfrm>
        <a:off x="0" y="3578933"/>
        <a:ext cx="10556766" cy="666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51F81-134D-4DC8-9062-046E392409AB}">
      <dsp:nvSpPr>
        <dsp:cNvPr id="0" name=""/>
        <dsp:cNvSpPr/>
      </dsp:nvSpPr>
      <dsp:spPr>
        <a:xfrm>
          <a:off x="514184" y="0"/>
          <a:ext cx="10270594" cy="2415694"/>
        </a:xfrm>
        <a:prstGeom prst="rect">
          <a:avLst/>
        </a:prstGeom>
        <a:solidFill>
          <a:schemeClr val="accent1">
            <a:lumMod val="5000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PR" sz="2800" b="1" kern="1200" dirty="0"/>
            <a:t>Reducir en un </a:t>
          </a:r>
          <a:r>
            <a:rPr lang="es-PR" sz="6600" b="1" kern="1200" dirty="0"/>
            <a:t>10% </a:t>
          </a:r>
          <a:r>
            <a:rPr lang="es-PR" sz="2800" b="1" kern="1200" dirty="0"/>
            <a:t>la morbilidad y mortalidad de suicidios en la población desproporcionalmente afectada en Puerto Rico.</a:t>
          </a:r>
        </a:p>
      </dsp:txBody>
      <dsp:txXfrm>
        <a:off x="514184" y="0"/>
        <a:ext cx="10270594" cy="2415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8A774-917E-453A-916B-134479C3DFA7}">
      <dsp:nvSpPr>
        <dsp:cNvPr id="0" name=""/>
        <dsp:cNvSpPr/>
      </dsp:nvSpPr>
      <dsp:spPr>
        <a:xfrm>
          <a:off x="0" y="0"/>
          <a:ext cx="5590370" cy="3354222"/>
        </a:xfrm>
        <a:prstGeom prst="rect">
          <a:avLst/>
        </a:prstGeom>
        <a:solidFill>
          <a:schemeClr val="lt1">
            <a:hueOff val="0"/>
            <a:satOff val="0"/>
            <a:lumOff val="0"/>
            <a:alphaOff val="0"/>
          </a:schemeClr>
        </a:solidFill>
        <a:ln w="161925"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PR" sz="6000" b="1" kern="1200" dirty="0"/>
            <a:t>Hombres mayores de 50 años. </a:t>
          </a:r>
        </a:p>
      </dsp:txBody>
      <dsp:txXfrm>
        <a:off x="0" y="0"/>
        <a:ext cx="5590370" cy="33542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E5C21-3F66-4B48-BBDF-E615EC9FAE58}">
      <dsp:nvSpPr>
        <dsp:cNvPr id="0" name=""/>
        <dsp:cNvSpPr/>
      </dsp:nvSpPr>
      <dsp:spPr>
        <a:xfrm>
          <a:off x="221" y="657820"/>
          <a:ext cx="2671593" cy="3205912"/>
        </a:xfrm>
        <a:prstGeom prst="rect">
          <a:avLst/>
        </a:prstGeom>
        <a:solidFill>
          <a:schemeClr val="tx2"/>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63894" tIns="0" rIns="263894" bIns="330200" numCol="1" spcCol="1270" anchor="t" anchorCtr="0">
          <a:noAutofit/>
        </a:bodyPr>
        <a:lstStyle/>
        <a:p>
          <a:pPr marL="0" lvl="0" indent="0" algn="l" defTabSz="800100">
            <a:lnSpc>
              <a:spcPct val="90000"/>
            </a:lnSpc>
            <a:spcBef>
              <a:spcPct val="0"/>
            </a:spcBef>
            <a:spcAft>
              <a:spcPct val="35000"/>
            </a:spcAft>
            <a:buNone/>
          </a:pPr>
          <a:r>
            <a:rPr lang="es-PR" sz="1800" b="1" kern="1200" noProof="0" dirty="0"/>
            <a:t>Activar una respuesta amplia a nivel de salud pública sobre el suicidio.</a:t>
          </a:r>
        </a:p>
      </dsp:txBody>
      <dsp:txXfrm>
        <a:off x="221" y="1940185"/>
        <a:ext cx="2671593" cy="1923547"/>
      </dsp:txXfrm>
    </dsp:sp>
    <dsp:sp modelId="{26A79170-D058-49A0-8066-B101C06668DD}">
      <dsp:nvSpPr>
        <dsp:cNvPr id="0" name=""/>
        <dsp:cNvSpPr/>
      </dsp:nvSpPr>
      <dsp:spPr>
        <a:xfrm>
          <a:off x="221" y="657820"/>
          <a:ext cx="2671593" cy="1282364"/>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3894" tIns="165100" rIns="263894" bIns="165100" numCol="1" spcCol="1270" anchor="ctr" anchorCtr="0">
          <a:noAutofit/>
        </a:bodyPr>
        <a:lstStyle/>
        <a:p>
          <a:pPr marL="0" lvl="0" indent="0" algn="l" defTabSz="3911600">
            <a:lnSpc>
              <a:spcPct val="90000"/>
            </a:lnSpc>
            <a:spcBef>
              <a:spcPct val="0"/>
            </a:spcBef>
            <a:spcAft>
              <a:spcPct val="35000"/>
            </a:spcAft>
            <a:buNone/>
          </a:pPr>
          <a:r>
            <a:rPr lang="es-PR" sz="8800" kern="1200" dirty="0"/>
            <a:t>1</a:t>
          </a:r>
        </a:p>
      </dsp:txBody>
      <dsp:txXfrm>
        <a:off x="221" y="657820"/>
        <a:ext cx="2671593" cy="1282364"/>
      </dsp:txXfrm>
    </dsp:sp>
    <dsp:sp modelId="{AB656F73-0436-48C7-8CDF-59F3FBBCCB3F}">
      <dsp:nvSpPr>
        <dsp:cNvPr id="0" name=""/>
        <dsp:cNvSpPr/>
      </dsp:nvSpPr>
      <dsp:spPr>
        <a:xfrm>
          <a:off x="2885542" y="657820"/>
          <a:ext cx="2671593" cy="3205912"/>
        </a:xfrm>
        <a:prstGeom prst="rect">
          <a:avLst/>
        </a:prstGeom>
        <a:solidFill>
          <a:schemeClr val="accent2"/>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63894" tIns="0" rIns="263894" bIns="330200" numCol="1" spcCol="1270" anchor="t" anchorCtr="0">
          <a:noAutofit/>
        </a:bodyPr>
        <a:lstStyle/>
        <a:p>
          <a:pPr marL="0" lvl="0" indent="0" algn="l" defTabSz="800100">
            <a:lnSpc>
              <a:spcPct val="90000"/>
            </a:lnSpc>
            <a:spcBef>
              <a:spcPct val="0"/>
            </a:spcBef>
            <a:spcAft>
              <a:spcPct val="35000"/>
            </a:spcAft>
            <a:buNone/>
          </a:pPr>
          <a:r>
            <a:rPr lang="es-PR" sz="1800" b="1" kern="1200" noProof="0" dirty="0"/>
            <a:t>Abordar factores de riesgo a nivel social, económico y comunitario que inciden sobre el suicidio.</a:t>
          </a:r>
        </a:p>
      </dsp:txBody>
      <dsp:txXfrm>
        <a:off x="2885542" y="1940185"/>
        <a:ext cx="2671593" cy="1923547"/>
      </dsp:txXfrm>
    </dsp:sp>
    <dsp:sp modelId="{4F73DA9B-CF2D-4F0D-B1F1-A03D7C80D889}">
      <dsp:nvSpPr>
        <dsp:cNvPr id="0" name=""/>
        <dsp:cNvSpPr/>
      </dsp:nvSpPr>
      <dsp:spPr>
        <a:xfrm>
          <a:off x="2885542" y="657820"/>
          <a:ext cx="2671593" cy="1282364"/>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3894" tIns="165100" rIns="263894" bIns="165100" numCol="1" spcCol="1270" anchor="ctr" anchorCtr="0">
          <a:noAutofit/>
        </a:bodyPr>
        <a:lstStyle/>
        <a:p>
          <a:pPr marL="0" lvl="0" indent="0" algn="l" defTabSz="3911600">
            <a:lnSpc>
              <a:spcPct val="90000"/>
            </a:lnSpc>
            <a:spcBef>
              <a:spcPct val="0"/>
            </a:spcBef>
            <a:spcAft>
              <a:spcPct val="35000"/>
            </a:spcAft>
            <a:buNone/>
          </a:pPr>
          <a:r>
            <a:rPr lang="es-PR" sz="8800" kern="1200" dirty="0"/>
            <a:t>2</a:t>
          </a:r>
        </a:p>
      </dsp:txBody>
      <dsp:txXfrm>
        <a:off x="2885542" y="657820"/>
        <a:ext cx="2671593" cy="1282364"/>
      </dsp:txXfrm>
    </dsp:sp>
    <dsp:sp modelId="{584E2385-80F7-4954-9C5B-6F77DAC831B3}">
      <dsp:nvSpPr>
        <dsp:cNvPr id="0" name=""/>
        <dsp:cNvSpPr/>
      </dsp:nvSpPr>
      <dsp:spPr>
        <a:xfrm>
          <a:off x="5770863" y="657820"/>
          <a:ext cx="2671593" cy="3205912"/>
        </a:xfrm>
        <a:prstGeom prst="rect">
          <a:avLst/>
        </a:prstGeom>
        <a:solidFill>
          <a:schemeClr val="accent4"/>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63894" tIns="0" rIns="263894" bIns="330200" numCol="1" spcCol="1270" anchor="t" anchorCtr="0">
          <a:noAutofit/>
        </a:bodyPr>
        <a:lstStyle/>
        <a:p>
          <a:pPr marL="0" lvl="0" indent="0" algn="l" defTabSz="800100">
            <a:lnSpc>
              <a:spcPct val="90000"/>
            </a:lnSpc>
            <a:spcBef>
              <a:spcPct val="0"/>
            </a:spcBef>
            <a:spcAft>
              <a:spcPct val="35000"/>
            </a:spcAft>
            <a:buNone/>
          </a:pPr>
          <a:r>
            <a:rPr lang="es-PR" sz="1800" b="1" kern="1200" noProof="0" dirty="0"/>
            <a:t>Promover la seguridad en el acceso a medios letales.</a:t>
          </a:r>
        </a:p>
      </dsp:txBody>
      <dsp:txXfrm>
        <a:off x="5770863" y="1940185"/>
        <a:ext cx="2671593" cy="1923547"/>
      </dsp:txXfrm>
    </dsp:sp>
    <dsp:sp modelId="{C7E21C2E-AF96-4B37-AB00-9E3E03CFF3A3}">
      <dsp:nvSpPr>
        <dsp:cNvPr id="0" name=""/>
        <dsp:cNvSpPr/>
      </dsp:nvSpPr>
      <dsp:spPr>
        <a:xfrm>
          <a:off x="5770863" y="657820"/>
          <a:ext cx="2671593" cy="1282364"/>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3894" tIns="165100" rIns="263894" bIns="165100" numCol="1" spcCol="1270" anchor="ctr" anchorCtr="0">
          <a:noAutofit/>
        </a:bodyPr>
        <a:lstStyle/>
        <a:p>
          <a:pPr marL="0" lvl="0" indent="0" algn="l" defTabSz="3911600">
            <a:lnSpc>
              <a:spcPct val="90000"/>
            </a:lnSpc>
            <a:spcBef>
              <a:spcPct val="0"/>
            </a:spcBef>
            <a:spcAft>
              <a:spcPct val="35000"/>
            </a:spcAft>
            <a:buNone/>
          </a:pPr>
          <a:r>
            <a:rPr lang="es-PR" sz="8800" kern="1200" dirty="0"/>
            <a:t>3</a:t>
          </a:r>
        </a:p>
      </dsp:txBody>
      <dsp:txXfrm>
        <a:off x="5770863" y="657820"/>
        <a:ext cx="2671593" cy="1282364"/>
      </dsp:txXfrm>
    </dsp:sp>
    <dsp:sp modelId="{D543B31A-9565-40D2-8AC3-35C2BFFD9F84}">
      <dsp:nvSpPr>
        <dsp:cNvPr id="0" name=""/>
        <dsp:cNvSpPr/>
      </dsp:nvSpPr>
      <dsp:spPr>
        <a:xfrm>
          <a:off x="8656185" y="657820"/>
          <a:ext cx="2671593" cy="3205912"/>
        </a:xfrm>
        <a:prstGeom prst="rect">
          <a:avLst/>
        </a:prstGeom>
        <a:solidFill>
          <a:schemeClr val="tx1">
            <a:lumMod val="65000"/>
            <a:lumOff val="35000"/>
          </a:schemeClr>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63894" tIns="0" rIns="263894" bIns="330200" numCol="1" spcCol="1270" anchor="t" anchorCtr="0">
          <a:noAutofit/>
        </a:bodyPr>
        <a:lstStyle/>
        <a:p>
          <a:pPr marL="0" lvl="0" indent="0" algn="l" defTabSz="711200">
            <a:lnSpc>
              <a:spcPct val="90000"/>
            </a:lnSpc>
            <a:spcBef>
              <a:spcPct val="0"/>
            </a:spcBef>
            <a:spcAft>
              <a:spcPct val="35000"/>
            </a:spcAft>
            <a:buNone/>
          </a:pPr>
          <a:r>
            <a:rPr lang="es-PR" sz="1600" b="1" kern="1200" noProof="0" dirty="0"/>
            <a:t>Apoyar la implementación de servicios e intervenciones  basadas en evidencia dirigidas a personas en riesgo de suicidio. </a:t>
          </a:r>
        </a:p>
      </dsp:txBody>
      <dsp:txXfrm>
        <a:off x="8656185" y="1940185"/>
        <a:ext cx="2671593" cy="1923547"/>
      </dsp:txXfrm>
    </dsp:sp>
    <dsp:sp modelId="{CB527B5A-193B-4B98-932A-5659EA78119D}">
      <dsp:nvSpPr>
        <dsp:cNvPr id="0" name=""/>
        <dsp:cNvSpPr/>
      </dsp:nvSpPr>
      <dsp:spPr>
        <a:xfrm>
          <a:off x="8656185" y="657820"/>
          <a:ext cx="2671593" cy="1282364"/>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3894" tIns="165100" rIns="263894" bIns="165100" numCol="1" spcCol="1270" anchor="ctr" anchorCtr="0">
          <a:noAutofit/>
        </a:bodyPr>
        <a:lstStyle/>
        <a:p>
          <a:pPr marL="0" lvl="0" indent="0" algn="l" defTabSz="3911600">
            <a:lnSpc>
              <a:spcPct val="90000"/>
            </a:lnSpc>
            <a:spcBef>
              <a:spcPct val="0"/>
            </a:spcBef>
            <a:spcAft>
              <a:spcPct val="35000"/>
            </a:spcAft>
            <a:buNone/>
          </a:pPr>
          <a:r>
            <a:rPr lang="es-PR" sz="8800" kern="1200" dirty="0"/>
            <a:t>4</a:t>
          </a:r>
        </a:p>
      </dsp:txBody>
      <dsp:txXfrm>
        <a:off x="8656185" y="657820"/>
        <a:ext cx="2671593" cy="1282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FDEBA-76D7-4646-9F97-DA50153E8235}">
      <dsp:nvSpPr>
        <dsp:cNvPr id="0" name=""/>
        <dsp:cNvSpPr/>
      </dsp:nvSpPr>
      <dsp:spPr>
        <a:xfrm>
          <a:off x="3002035" y="0"/>
          <a:ext cx="6187927" cy="6187927"/>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s-PR" sz="4800" b="1" kern="1200" dirty="0"/>
            <a:t>Alianza</a:t>
          </a:r>
        </a:p>
      </dsp:txBody>
      <dsp:txXfrm>
        <a:off x="4471668" y="464094"/>
        <a:ext cx="3248662" cy="1051947"/>
      </dsp:txXfrm>
    </dsp:sp>
    <dsp:sp modelId="{D99A5BA9-E6D1-42C8-AA6C-D9243CF6D0FC}">
      <dsp:nvSpPr>
        <dsp:cNvPr id="0" name=""/>
        <dsp:cNvSpPr/>
      </dsp:nvSpPr>
      <dsp:spPr>
        <a:xfrm>
          <a:off x="3976409" y="1793741"/>
          <a:ext cx="4239179" cy="4147427"/>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PR" sz="3600" b="1" kern="1200" dirty="0"/>
            <a:t>Coalición</a:t>
          </a:r>
        </a:p>
      </dsp:txBody>
      <dsp:txXfrm>
        <a:off x="4597223" y="2830598"/>
        <a:ext cx="2997552" cy="20737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646F-766E-4ACC-9F7C-9F93ED835BFD}">
      <dsp:nvSpPr>
        <dsp:cNvPr id="0" name=""/>
        <dsp:cNvSpPr/>
      </dsp:nvSpPr>
      <dsp:spPr>
        <a:xfrm>
          <a:off x="3770615" y="1178284"/>
          <a:ext cx="1509463" cy="1509648"/>
        </a:xfrm>
        <a:prstGeom prst="ellipse">
          <a:avLst/>
        </a:prstGeom>
        <a:solidFill>
          <a:schemeClr val="accent2">
            <a:alpha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57E4FD2D-2E1F-4F8B-B35A-A37EC9B6BC53}">
      <dsp:nvSpPr>
        <dsp:cNvPr id="0" name=""/>
        <dsp:cNvSpPr/>
      </dsp:nvSpPr>
      <dsp:spPr>
        <a:xfrm>
          <a:off x="3660550" y="0"/>
          <a:ext cx="1729593" cy="9255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PR" sz="1800" kern="1200" dirty="0"/>
            <a:t>Gobierno</a:t>
          </a:r>
        </a:p>
      </dsp:txBody>
      <dsp:txXfrm>
        <a:off x="3660550" y="0"/>
        <a:ext cx="1729593" cy="925596"/>
      </dsp:txXfrm>
    </dsp:sp>
    <dsp:sp modelId="{93599978-059A-40B5-874C-93FDEB679A50}">
      <dsp:nvSpPr>
        <dsp:cNvPr id="0" name=""/>
        <dsp:cNvSpPr/>
      </dsp:nvSpPr>
      <dsp:spPr>
        <a:xfrm>
          <a:off x="4213391" y="1391171"/>
          <a:ext cx="1509463" cy="1509648"/>
        </a:xfrm>
        <a:prstGeom prst="ellipse">
          <a:avLst/>
        </a:prstGeom>
        <a:solidFill>
          <a:schemeClr val="accent3">
            <a:alpha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1201E769-95DB-46E3-8886-87BEF7A51415}">
      <dsp:nvSpPr>
        <dsp:cNvPr id="0" name=""/>
        <dsp:cNvSpPr/>
      </dsp:nvSpPr>
      <dsp:spPr>
        <a:xfrm>
          <a:off x="5909021" y="879316"/>
          <a:ext cx="1635251" cy="10181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PR" sz="1800" kern="1200" dirty="0"/>
            <a:t>Comunidad y Sin fines de lucro</a:t>
          </a:r>
        </a:p>
      </dsp:txBody>
      <dsp:txXfrm>
        <a:off x="5909021" y="879316"/>
        <a:ext cx="1635251" cy="1018156"/>
      </dsp:txXfrm>
    </dsp:sp>
    <dsp:sp modelId="{8AD18063-129F-4C7B-974D-685C256FFE87}">
      <dsp:nvSpPr>
        <dsp:cNvPr id="0" name=""/>
        <dsp:cNvSpPr/>
      </dsp:nvSpPr>
      <dsp:spPr>
        <a:xfrm>
          <a:off x="4322198" y="1870168"/>
          <a:ext cx="1509463" cy="1509648"/>
        </a:xfrm>
        <a:prstGeom prst="ellipse">
          <a:avLst/>
        </a:prstGeom>
        <a:solidFill>
          <a:schemeClr val="accent4">
            <a:alpha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9D06F1E3-C80B-452D-9D79-D21F8B5A2056}">
      <dsp:nvSpPr>
        <dsp:cNvPr id="0" name=""/>
        <dsp:cNvSpPr/>
      </dsp:nvSpPr>
      <dsp:spPr>
        <a:xfrm>
          <a:off x="6066257" y="2175152"/>
          <a:ext cx="1603804" cy="10875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PR" sz="1800" kern="1200" dirty="0"/>
            <a:t>Legislatura</a:t>
          </a:r>
        </a:p>
      </dsp:txBody>
      <dsp:txXfrm>
        <a:off x="6066257" y="2175152"/>
        <a:ext cx="1603804" cy="1087576"/>
      </dsp:txXfrm>
    </dsp:sp>
    <dsp:sp modelId="{3B40A88E-0F44-4FF4-881A-FCE2A7BD5808}">
      <dsp:nvSpPr>
        <dsp:cNvPr id="0" name=""/>
        <dsp:cNvSpPr/>
      </dsp:nvSpPr>
      <dsp:spPr>
        <a:xfrm>
          <a:off x="4015903" y="2254291"/>
          <a:ext cx="1509463" cy="1509648"/>
        </a:xfrm>
        <a:prstGeom prst="ellipse">
          <a:avLst/>
        </a:prstGeom>
        <a:solidFill>
          <a:schemeClr val="accent5">
            <a:alpha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2F339812-0B37-4558-A94E-182831B1D9EB}">
      <dsp:nvSpPr>
        <dsp:cNvPr id="0" name=""/>
        <dsp:cNvSpPr/>
      </dsp:nvSpPr>
      <dsp:spPr>
        <a:xfrm>
          <a:off x="5374420" y="3632967"/>
          <a:ext cx="1729593" cy="9950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PR" sz="1800" kern="1200" dirty="0"/>
            <a:t>Servicios de salud mental</a:t>
          </a:r>
        </a:p>
      </dsp:txBody>
      <dsp:txXfrm>
        <a:off x="5374420" y="3632967"/>
        <a:ext cx="1729593" cy="995016"/>
      </dsp:txXfrm>
    </dsp:sp>
    <dsp:sp modelId="{7987AC6D-C5A9-42E1-AF46-C4D64147A823}">
      <dsp:nvSpPr>
        <dsp:cNvPr id="0" name=""/>
        <dsp:cNvSpPr/>
      </dsp:nvSpPr>
      <dsp:spPr>
        <a:xfrm>
          <a:off x="3525327" y="2254291"/>
          <a:ext cx="1509463" cy="1509648"/>
        </a:xfrm>
        <a:prstGeom prst="ellipse">
          <a:avLst/>
        </a:prstGeom>
        <a:solidFill>
          <a:schemeClr val="accent6">
            <a:alpha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5D12B151-342F-4CFC-B27F-3B1B026E9AA2}">
      <dsp:nvSpPr>
        <dsp:cNvPr id="0" name=""/>
        <dsp:cNvSpPr/>
      </dsp:nvSpPr>
      <dsp:spPr>
        <a:xfrm>
          <a:off x="1946680" y="3632967"/>
          <a:ext cx="1729593" cy="9950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PR" sz="1800" kern="1200" dirty="0"/>
            <a:t>Epidemiología y vigilancia</a:t>
          </a:r>
        </a:p>
      </dsp:txBody>
      <dsp:txXfrm>
        <a:off x="1946680" y="3632967"/>
        <a:ext cx="1729593" cy="995016"/>
      </dsp:txXfrm>
    </dsp:sp>
    <dsp:sp modelId="{F0BC3C8F-4FB5-4414-AD53-624D1E960E76}">
      <dsp:nvSpPr>
        <dsp:cNvPr id="0" name=""/>
        <dsp:cNvSpPr/>
      </dsp:nvSpPr>
      <dsp:spPr>
        <a:xfrm>
          <a:off x="3219032" y="1870168"/>
          <a:ext cx="1509463" cy="1509648"/>
        </a:xfrm>
        <a:prstGeom prst="ellipse">
          <a:avLst/>
        </a:prstGeom>
        <a:solidFill>
          <a:schemeClr val="accent2">
            <a:alpha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14D1DB65-1E42-408C-808B-D87A94D7BCD7}">
      <dsp:nvSpPr>
        <dsp:cNvPr id="0" name=""/>
        <dsp:cNvSpPr/>
      </dsp:nvSpPr>
      <dsp:spPr>
        <a:xfrm>
          <a:off x="1380631" y="2175152"/>
          <a:ext cx="1603804" cy="10875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PR" sz="1800" kern="1200" dirty="0"/>
            <a:t>Armerías</a:t>
          </a:r>
        </a:p>
      </dsp:txBody>
      <dsp:txXfrm>
        <a:off x="1380631" y="2175152"/>
        <a:ext cx="1603804" cy="1087576"/>
      </dsp:txXfrm>
    </dsp:sp>
    <dsp:sp modelId="{F5D22D04-A0D9-4D0B-AD9D-1FBA74E8E818}">
      <dsp:nvSpPr>
        <dsp:cNvPr id="0" name=""/>
        <dsp:cNvSpPr/>
      </dsp:nvSpPr>
      <dsp:spPr>
        <a:xfrm>
          <a:off x="3327839" y="1391171"/>
          <a:ext cx="1509463" cy="1509648"/>
        </a:xfrm>
        <a:prstGeom prst="ellipse">
          <a:avLst/>
        </a:prstGeom>
        <a:solidFill>
          <a:schemeClr val="accent3">
            <a:alpha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sp>
    <dsp:sp modelId="{486D5C74-F6A7-4146-8E75-95B28929856B}">
      <dsp:nvSpPr>
        <dsp:cNvPr id="0" name=""/>
        <dsp:cNvSpPr/>
      </dsp:nvSpPr>
      <dsp:spPr>
        <a:xfrm>
          <a:off x="1506420" y="879316"/>
          <a:ext cx="1635251" cy="10181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PR" sz="1800" kern="1200" dirty="0"/>
            <a:t>Academia</a:t>
          </a:r>
        </a:p>
      </dsp:txBody>
      <dsp:txXfrm>
        <a:off x="1506420" y="879316"/>
        <a:ext cx="1635251" cy="10181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02126-7D65-482E-A52A-B5B60EBA6EC2}">
      <dsp:nvSpPr>
        <dsp:cNvPr id="0" name=""/>
        <dsp:cNvSpPr/>
      </dsp:nvSpPr>
      <dsp:spPr>
        <a:xfrm rot="10800000">
          <a:off x="3312264" y="4112"/>
          <a:ext cx="12492384" cy="662747"/>
        </a:xfrm>
        <a:prstGeom prst="homePlat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53" tIns="53340" rIns="99568" bIns="53340" numCol="1" spcCol="1270" anchor="ctr" anchorCtr="0">
          <a:noAutofit/>
        </a:bodyPr>
        <a:lstStyle/>
        <a:p>
          <a:pPr marL="0" lvl="0" indent="0" algn="l" defTabSz="622300">
            <a:lnSpc>
              <a:spcPct val="90000"/>
            </a:lnSpc>
            <a:spcBef>
              <a:spcPct val="0"/>
            </a:spcBef>
            <a:spcAft>
              <a:spcPct val="35000"/>
            </a:spcAft>
            <a:buNone/>
          </a:pPr>
          <a:r>
            <a:rPr lang="es-PR" sz="1400" b="1" kern="1200" dirty="0"/>
            <a:t>Compartir sus experiencias vividas y perspectivas</a:t>
          </a:r>
        </a:p>
      </dsp:txBody>
      <dsp:txXfrm rot="10800000">
        <a:off x="3477951" y="4112"/>
        <a:ext cx="12326697" cy="662747"/>
      </dsp:txXfrm>
    </dsp:sp>
    <dsp:sp modelId="{52735457-FACF-43FA-9A64-0E036CD59F15}">
      <dsp:nvSpPr>
        <dsp:cNvPr id="0" name=""/>
        <dsp:cNvSpPr/>
      </dsp:nvSpPr>
      <dsp:spPr>
        <a:xfrm>
          <a:off x="2980891" y="4112"/>
          <a:ext cx="662747" cy="66274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D02ECA-D04C-4566-A479-3599675B82E6}">
      <dsp:nvSpPr>
        <dsp:cNvPr id="0" name=""/>
        <dsp:cNvSpPr/>
      </dsp:nvSpPr>
      <dsp:spPr>
        <a:xfrm rot="10800000">
          <a:off x="3312264" y="832546"/>
          <a:ext cx="12492384" cy="662747"/>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53" tIns="53340" rIns="99568" bIns="53340" numCol="1" spcCol="1270" anchor="ctr" anchorCtr="0">
          <a:noAutofit/>
        </a:bodyPr>
        <a:lstStyle/>
        <a:p>
          <a:pPr marL="0" lvl="0" indent="0" algn="l" defTabSz="622300">
            <a:lnSpc>
              <a:spcPct val="90000"/>
            </a:lnSpc>
            <a:spcBef>
              <a:spcPct val="0"/>
            </a:spcBef>
            <a:spcAft>
              <a:spcPct val="35000"/>
            </a:spcAft>
            <a:buNone/>
          </a:pPr>
          <a:r>
            <a:rPr lang="es-PR" sz="1400" b="1" kern="1200" dirty="0"/>
            <a:t>Ser un eslabón para sus comunidades</a:t>
          </a:r>
        </a:p>
      </dsp:txBody>
      <dsp:txXfrm rot="10800000">
        <a:off x="3477951" y="832546"/>
        <a:ext cx="12326697" cy="662747"/>
      </dsp:txXfrm>
    </dsp:sp>
    <dsp:sp modelId="{D3D5F9A9-0481-4442-B5D9-18B09F04CC38}">
      <dsp:nvSpPr>
        <dsp:cNvPr id="0" name=""/>
        <dsp:cNvSpPr/>
      </dsp:nvSpPr>
      <dsp:spPr>
        <a:xfrm>
          <a:off x="2980891" y="832546"/>
          <a:ext cx="662747" cy="66274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3121A-D424-4FB1-A0D8-5AA7C6789CBE}">
      <dsp:nvSpPr>
        <dsp:cNvPr id="0" name=""/>
        <dsp:cNvSpPr/>
      </dsp:nvSpPr>
      <dsp:spPr>
        <a:xfrm rot="10800000">
          <a:off x="3312264" y="1660980"/>
          <a:ext cx="12492384" cy="662747"/>
        </a:xfrm>
        <a:prstGeom prst="homePlat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53" tIns="53340" rIns="99568" bIns="53340" numCol="1" spcCol="1270" anchor="ctr" anchorCtr="0">
          <a:noAutofit/>
        </a:bodyPr>
        <a:lstStyle/>
        <a:p>
          <a:pPr marL="0" lvl="0" indent="0" algn="l" defTabSz="622300">
            <a:lnSpc>
              <a:spcPct val="90000"/>
            </a:lnSpc>
            <a:spcBef>
              <a:spcPct val="0"/>
            </a:spcBef>
            <a:spcAft>
              <a:spcPct val="35000"/>
            </a:spcAft>
            <a:buNone/>
          </a:pPr>
          <a:r>
            <a:rPr lang="es-PR" sz="1400" b="1" kern="1200" dirty="0"/>
            <a:t>Participar en capacitaciones, charlas y talleres sobre prevención de suicidio</a:t>
          </a:r>
        </a:p>
      </dsp:txBody>
      <dsp:txXfrm rot="10800000">
        <a:off x="3477951" y="1660980"/>
        <a:ext cx="12326697" cy="662747"/>
      </dsp:txXfrm>
    </dsp:sp>
    <dsp:sp modelId="{ADE83AB1-7701-4792-927F-C658F408739F}">
      <dsp:nvSpPr>
        <dsp:cNvPr id="0" name=""/>
        <dsp:cNvSpPr/>
      </dsp:nvSpPr>
      <dsp:spPr>
        <a:xfrm>
          <a:off x="2980891" y="1660980"/>
          <a:ext cx="662747" cy="66274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95847-F920-40B1-BDE2-FCB2C772FA16}">
      <dsp:nvSpPr>
        <dsp:cNvPr id="0" name=""/>
        <dsp:cNvSpPr/>
      </dsp:nvSpPr>
      <dsp:spPr>
        <a:xfrm rot="10800000">
          <a:off x="3312264" y="2489414"/>
          <a:ext cx="12492384" cy="662747"/>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53" tIns="53340" rIns="99568" bIns="53340" numCol="1" spcCol="1270" anchor="ctr" anchorCtr="0">
          <a:noAutofit/>
        </a:bodyPr>
        <a:lstStyle/>
        <a:p>
          <a:pPr marL="0" lvl="0" indent="0" algn="l" defTabSz="622300">
            <a:lnSpc>
              <a:spcPct val="90000"/>
            </a:lnSpc>
            <a:spcBef>
              <a:spcPct val="0"/>
            </a:spcBef>
            <a:spcAft>
              <a:spcPct val="35000"/>
            </a:spcAft>
            <a:buNone/>
          </a:pPr>
          <a:r>
            <a:rPr lang="es-PR" sz="1400" b="1" kern="1200" dirty="0"/>
            <a:t>Identificar factores protectores en su comunidad (</a:t>
          </a:r>
          <a:r>
            <a:rPr lang="es-PR" sz="1400" b="1" kern="1200" dirty="0" err="1"/>
            <a:t>ej</a:t>
          </a:r>
          <a:r>
            <a:rPr lang="es-PR" sz="1400" b="1" kern="1200" dirty="0"/>
            <a:t>: ¿qué nos protege? ¿qué valoramos a nivel comunitario?)</a:t>
          </a:r>
        </a:p>
      </dsp:txBody>
      <dsp:txXfrm rot="10800000">
        <a:off x="3477951" y="2489414"/>
        <a:ext cx="12326697" cy="662747"/>
      </dsp:txXfrm>
    </dsp:sp>
    <dsp:sp modelId="{E7B86259-E7D7-47A4-A714-C01F6918F412}">
      <dsp:nvSpPr>
        <dsp:cNvPr id="0" name=""/>
        <dsp:cNvSpPr/>
      </dsp:nvSpPr>
      <dsp:spPr>
        <a:xfrm>
          <a:off x="2980891" y="2489414"/>
          <a:ext cx="662747" cy="662747"/>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C4DC0-F79F-4074-BBBD-039941799C81}">
      <dsp:nvSpPr>
        <dsp:cNvPr id="0" name=""/>
        <dsp:cNvSpPr/>
      </dsp:nvSpPr>
      <dsp:spPr>
        <a:xfrm rot="10800000">
          <a:off x="3312264" y="3317848"/>
          <a:ext cx="12492384" cy="662747"/>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53" tIns="53340" rIns="99568" bIns="53340" numCol="1" spcCol="1270" anchor="ctr" anchorCtr="0">
          <a:noAutofit/>
        </a:bodyPr>
        <a:lstStyle/>
        <a:p>
          <a:pPr marL="0" lvl="0" indent="0" algn="l" defTabSz="622300">
            <a:lnSpc>
              <a:spcPct val="90000"/>
            </a:lnSpc>
            <a:spcBef>
              <a:spcPct val="0"/>
            </a:spcBef>
            <a:spcAft>
              <a:spcPct val="35000"/>
            </a:spcAft>
            <a:buNone/>
          </a:pPr>
          <a:r>
            <a:rPr lang="es-PR" sz="1400" b="1" kern="1200" dirty="0"/>
            <a:t>Creando o promoviendo políticas públicas dirigidas a reducir factores de riesgo de suicidio</a:t>
          </a:r>
        </a:p>
      </dsp:txBody>
      <dsp:txXfrm rot="10800000">
        <a:off x="3477951" y="3317848"/>
        <a:ext cx="12326697" cy="662747"/>
      </dsp:txXfrm>
    </dsp:sp>
    <dsp:sp modelId="{765C8F6D-A46C-47FE-8436-91560EECCA2F}">
      <dsp:nvSpPr>
        <dsp:cNvPr id="0" name=""/>
        <dsp:cNvSpPr/>
      </dsp:nvSpPr>
      <dsp:spPr>
        <a:xfrm>
          <a:off x="2980891" y="3317848"/>
          <a:ext cx="662747" cy="662747"/>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FCDFF0-28D5-415F-9611-47F06C112E41}">
      <dsp:nvSpPr>
        <dsp:cNvPr id="0" name=""/>
        <dsp:cNvSpPr/>
      </dsp:nvSpPr>
      <dsp:spPr>
        <a:xfrm rot="10800000">
          <a:off x="3312264" y="4146282"/>
          <a:ext cx="12492384" cy="662747"/>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53" tIns="53340" rIns="99568" bIns="53340" numCol="1" spcCol="1270" anchor="ctr" anchorCtr="0">
          <a:noAutofit/>
        </a:bodyPr>
        <a:lstStyle/>
        <a:p>
          <a:pPr marL="0" lvl="0" indent="0" algn="l" defTabSz="622300">
            <a:lnSpc>
              <a:spcPct val="90000"/>
            </a:lnSpc>
            <a:spcBef>
              <a:spcPct val="0"/>
            </a:spcBef>
            <a:spcAft>
              <a:spcPct val="35000"/>
            </a:spcAft>
            <a:buNone/>
          </a:pPr>
          <a:r>
            <a:rPr lang="es-PR" sz="1400" b="1" kern="1200" dirty="0"/>
            <a:t>Promover la práctica de almacenaje voluntario de armas de fuego en situaciones de riesgo</a:t>
          </a:r>
        </a:p>
      </dsp:txBody>
      <dsp:txXfrm rot="10800000">
        <a:off x="3477951" y="4146282"/>
        <a:ext cx="12326697" cy="662747"/>
      </dsp:txXfrm>
    </dsp:sp>
    <dsp:sp modelId="{2EA26954-08FA-4B11-A5C9-457946394D7C}">
      <dsp:nvSpPr>
        <dsp:cNvPr id="0" name=""/>
        <dsp:cNvSpPr/>
      </dsp:nvSpPr>
      <dsp:spPr>
        <a:xfrm>
          <a:off x="2980891" y="4146282"/>
          <a:ext cx="662747" cy="662747"/>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5/7/2024</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5/7/2024</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forms.gle/4egEsv4SaaLcgiY37" TargetMode="External"/><Relationship Id="rId3" Type="http://schemas.openxmlformats.org/officeDocument/2006/relationships/hyperlink" Target="mailto:mariacoss@salud.pr.gov" TargetMode="External"/><Relationship Id="rId7" Type="http://schemas.openxmlformats.org/officeDocument/2006/relationships/hyperlink" Target="https://forms.gle/APN3kNduc6G8EqqY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forms.gle/3XyCzispaAPNQPNg6" TargetMode="External"/><Relationship Id="rId11" Type="http://schemas.openxmlformats.org/officeDocument/2006/relationships/hyperlink" Target="https://forms.gle/L3rnAbXXeszgHSWW7" TargetMode="External"/><Relationship Id="rId5" Type="http://schemas.openxmlformats.org/officeDocument/2006/relationships/hyperlink" Target="mailto:pereira.yadira@salud.pr.gov" TargetMode="External"/><Relationship Id="rId10" Type="http://schemas.openxmlformats.org/officeDocument/2006/relationships/hyperlink" Target="https://forms.gle/4Vp61i7cirLopQzb9" TargetMode="External"/><Relationship Id="rId4" Type="http://schemas.openxmlformats.org/officeDocument/2006/relationships/hyperlink" Target="mailto:janice.viera@salud.pr.gov" TargetMode="External"/><Relationship Id="rId9" Type="http://schemas.openxmlformats.org/officeDocument/2006/relationships/hyperlink" Target="https://forms.gle/P7BzHKq4tSi1gdrD6"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Bienvenida y saludos</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Constatación de quorum y recibo de minuta de pasada reunión del miércoles, 13 de marzo de 2024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Aprobación o petición de correcciones a la minuta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s-US" sz="1200" dirty="0">
                <a:effectLst/>
                <a:latin typeface="Times New Roman" panose="02020603050405020304" pitchFamily="18" charset="0"/>
                <a:ea typeface="Calibri" panose="020F0502020204030204" pitchFamily="34" charset="0"/>
                <a:cs typeface="Arial" panose="020B0604020202020204" pitchFamily="34" charset="0"/>
              </a:rPr>
              <a:t>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s-PR" sz="1200" dirty="0">
                <a:effectLst/>
                <a:latin typeface="Times New Roman" panose="02020603050405020304" pitchFamily="18" charset="0"/>
                <a:ea typeface="Calibri" panose="020F0502020204030204" pitchFamily="34" charset="0"/>
                <a:cs typeface="Arial" panose="020B0604020202020204" pitchFamily="34" charset="0"/>
              </a:rPr>
              <a:t>Reuniones de abril y mayo 2024 de la Junta Directiva</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Moderadora: Dra. María I. Coss Guzmán (</a:t>
            </a:r>
            <a:r>
              <a:rPr lang="es-US" sz="12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3"/>
              </a:rPr>
              <a:t>mariacoss@salud.pr.gov</a:t>
            </a:r>
            <a:r>
              <a:rPr lang="es-US" sz="1200" dirty="0">
                <a:effectLst/>
                <a:latin typeface="Times New Roman" panose="02020603050405020304" pitchFamily="18" charset="0"/>
                <a:ea typeface="Calibri" panose="020F0502020204030204" pitchFamily="34" charset="0"/>
                <a:cs typeface="Arial" panose="020B0604020202020204" pitchFamily="34" charset="0"/>
              </a:rPr>
              <a:t>)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Minuta a cargo de: Dra. Janice Viera Colón (</a:t>
            </a:r>
            <a:r>
              <a:rPr lang="es-US" sz="12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4"/>
              </a:rPr>
              <a:t>janice.viera@salud.pr.gov</a:t>
            </a:r>
            <a:r>
              <a:rPr lang="es-US" sz="1200" dirty="0">
                <a:effectLst/>
                <a:latin typeface="Times New Roman" panose="02020603050405020304" pitchFamily="18" charset="0"/>
                <a:ea typeface="Calibri" panose="020F0502020204030204" pitchFamily="34" charset="0"/>
                <a:cs typeface="Arial" panose="020B0604020202020204" pitchFamily="34" charset="0"/>
              </a:rPr>
              <a:t>)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s-PR" sz="1200" dirty="0">
                <a:effectLst/>
                <a:latin typeface="Times New Roman" panose="02020603050405020304" pitchFamily="18" charset="0"/>
                <a:ea typeface="Calibri" panose="020F0502020204030204" pitchFamily="34" charset="0"/>
                <a:cs typeface="Arial" panose="020B0604020202020204" pitchFamily="34" charset="0"/>
              </a:rPr>
              <a:t>Temas a discutir:</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Evaluación de Necesidades Estatales y Territoriales 2023 llevada a cabo por el “Suicide </a:t>
            </a:r>
            <a:r>
              <a:rPr lang="es-PR" sz="1200" dirty="0" err="1">
                <a:effectLst/>
                <a:latin typeface="Times New Roman" panose="02020603050405020304" pitchFamily="18" charset="0"/>
                <a:ea typeface="Calibri" panose="020F0502020204030204" pitchFamily="34" charset="0"/>
                <a:cs typeface="Times New Roman" panose="02020603050405020304" pitchFamily="18" charset="0"/>
              </a:rPr>
              <a:t>Prevention</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s-PR" sz="1200" dirty="0" err="1">
                <a:effectLst/>
                <a:latin typeface="Times New Roman" panose="02020603050405020304" pitchFamily="18" charset="0"/>
                <a:ea typeface="Calibri" panose="020F0502020204030204" pitchFamily="34" charset="0"/>
                <a:cs typeface="Times New Roman" panose="02020603050405020304" pitchFamily="18" charset="0"/>
              </a:rPr>
              <a:t>Resource</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Center”.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Seguimiento al progreso del Plan de Trabajo Anual 2024 para la Junta Directiva.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Presentación de datos epidemiológicos actualizados sobre el suicidio en Puerto Rico.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Campaña del Mes de la Prevención del Suicidio 2024</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0" marR="0">
              <a:lnSpc>
                <a:spcPct val="107000"/>
              </a:lnSpc>
              <a:spcBef>
                <a:spcPts val="0"/>
              </a:spcBef>
              <a:spcAft>
                <a:spcPts val="0"/>
              </a:spcAft>
            </a:pPr>
            <a:r>
              <a:rPr lang="es-US" sz="1200" dirty="0">
                <a:effectLst/>
                <a:latin typeface="Times New Roman" panose="02020603050405020304" pitchFamily="18" charset="0"/>
                <a:ea typeface="Calibri" panose="020F0502020204030204" pitchFamily="34" charset="0"/>
                <a:cs typeface="Arial" panose="020B0604020202020204" pitchFamily="34" charset="0"/>
              </a:rPr>
              <a:t>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a:t>
            </a:r>
            <a:r>
              <a:rPr lang="es-US" sz="1200" dirty="0" err="1">
                <a:effectLst/>
                <a:latin typeface="Times New Roman" panose="02020603050405020304" pitchFamily="18" charset="0"/>
                <a:ea typeface="Calibri" panose="020F0502020204030204" pitchFamily="34" charset="0"/>
                <a:cs typeface="Arial" panose="020B0604020202020204" pitchFamily="34" charset="0"/>
              </a:rPr>
              <a:t>Updates</a:t>
            </a:r>
            <a:r>
              <a:rPr lang="es-US" sz="1200" dirty="0">
                <a:effectLst/>
                <a:latin typeface="Times New Roman" panose="02020603050405020304" pitchFamily="18" charset="0"/>
                <a:ea typeface="Calibri" panose="020F0502020204030204" pitchFamily="34" charset="0"/>
                <a:cs typeface="Arial" panose="020B0604020202020204" pitchFamily="34" charset="0"/>
              </a:rPr>
              <a:t>’</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s-PR" sz="1200" dirty="0">
                <a:effectLst/>
                <a:latin typeface="Times New Roman" panose="02020603050405020304" pitchFamily="18" charset="0"/>
                <a:ea typeface="Calibri" panose="020F0502020204030204" pitchFamily="34" charset="0"/>
                <a:cs typeface="Arial" panose="020B0604020202020204" pitchFamily="34" charset="0"/>
              </a:rPr>
              <a:t>Subvenciones federales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just">
              <a:lnSpc>
                <a:spcPct val="107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SAMHSA SM-23-017 | “Puerto Rico Broad-Based Approach to Suicide Prevention in Adults”</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lgn="just">
              <a:lnSpc>
                <a:spcPct val="107000"/>
              </a:lnSpc>
              <a:spcBef>
                <a:spcPts val="0"/>
              </a:spcBef>
              <a:spcAft>
                <a:spcPts val="0"/>
              </a:spcAft>
              <a:buFont typeface="+mj-lt"/>
              <a:buAutoNum type="alphaLcPeriod"/>
            </a:pP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Segundo Encuentro de la Alianza para la Prevención del Suicidio</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2057400" marR="0" lvl="4" indent="-228600" algn="just">
              <a:lnSpc>
                <a:spcPct val="107000"/>
              </a:lnSpc>
              <a:spcBef>
                <a:spcPts val="0"/>
              </a:spcBef>
              <a:spcAft>
                <a:spcPts val="0"/>
              </a:spcAft>
              <a:buFont typeface="+mj-lt"/>
              <a:buAutoNum type="alphaLcPeriod"/>
            </a:pPr>
            <a:r>
              <a:rPr lang="es-PR" sz="1200" dirty="0">
                <a:effectLst/>
                <a:latin typeface="Times New Roman" panose="02020603050405020304" pitchFamily="18" charset="0"/>
                <a:ea typeface="Calibri" panose="020F0502020204030204" pitchFamily="34" charset="0"/>
                <a:cs typeface="Arial" panose="020B0604020202020204" pitchFamily="34" charset="0"/>
              </a:rPr>
              <a:t>Día: viernes, 12 de abril de 2024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2057400" marR="0" lvl="4" indent="-228600" algn="just">
              <a:lnSpc>
                <a:spcPct val="107000"/>
              </a:lnSpc>
              <a:spcBef>
                <a:spcPts val="0"/>
              </a:spcBef>
              <a:spcAft>
                <a:spcPts val="0"/>
              </a:spcAft>
              <a:buFont typeface="+mj-lt"/>
              <a:buAutoNum type="alphaLcPeriod"/>
            </a:pPr>
            <a:r>
              <a:rPr lang="es-PR" sz="1200" dirty="0">
                <a:effectLst/>
                <a:latin typeface="Times New Roman" panose="02020603050405020304" pitchFamily="18" charset="0"/>
                <a:ea typeface="Calibri" panose="020F0502020204030204" pitchFamily="34" charset="0"/>
                <a:cs typeface="Arial" panose="020B0604020202020204" pitchFamily="34" charset="0"/>
              </a:rPr>
              <a:t>Horario: 10:00 a 11:00 am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2057400" marR="0" lvl="4" indent="-228600" algn="just">
              <a:lnSpc>
                <a:spcPct val="107000"/>
              </a:lnSpc>
              <a:spcBef>
                <a:spcPts val="0"/>
              </a:spcBef>
              <a:spcAft>
                <a:spcPts val="0"/>
              </a:spcAft>
              <a:buFont typeface="+mj-lt"/>
              <a:buAutoNum type="alphaLcPeriod"/>
            </a:pPr>
            <a:r>
              <a:rPr lang="es-PR" sz="1200" dirty="0">
                <a:effectLst/>
                <a:latin typeface="Times New Roman" panose="02020603050405020304" pitchFamily="18" charset="0"/>
                <a:ea typeface="Calibri" panose="020F0502020204030204" pitchFamily="34" charset="0"/>
                <a:cs typeface="Arial" panose="020B0604020202020204" pitchFamily="34" charset="0"/>
              </a:rPr>
              <a:t>Modalidad: Virtual</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2286000" marR="0" algn="just">
              <a:lnSpc>
                <a:spcPct val="107000"/>
              </a:lnSpc>
              <a:spcBef>
                <a:spcPts val="0"/>
              </a:spcBef>
              <a:spcAft>
                <a:spcPts val="0"/>
              </a:spcAft>
            </a:pPr>
            <a:r>
              <a:rPr lang="es-PR" sz="1200" dirty="0">
                <a:effectLst/>
                <a:latin typeface="Times New Roman" panose="02020603050405020304" pitchFamily="18" charset="0"/>
                <a:ea typeface="Calibri" panose="020F0502020204030204" pitchFamily="34" charset="0"/>
                <a:cs typeface="Arial" panose="020B0604020202020204" pitchFamily="34" charset="0"/>
              </a:rPr>
              <a:t>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just">
              <a:lnSpc>
                <a:spcPct val="107000"/>
              </a:lnSpc>
              <a:spcBef>
                <a:spcPts val="0"/>
              </a:spcBef>
              <a:spcAft>
                <a:spcPts val="0"/>
              </a:spcAft>
              <a:buFont typeface="+mj-lt"/>
              <a:buAutoNum type="romanLcPeriod"/>
            </a:pP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CDC-RFA-CE22-2204 | “Puerto Rico </a:t>
            </a:r>
            <a:r>
              <a:rPr lang="es-PR" sz="1200" dirty="0" err="1">
                <a:effectLst/>
                <a:latin typeface="Times New Roman" panose="02020603050405020304" pitchFamily="18" charset="0"/>
                <a:ea typeface="Calibri" panose="020F0502020204030204" pitchFamily="34" charset="0"/>
                <a:cs typeface="Times New Roman" panose="02020603050405020304" pitchFamily="18" charset="0"/>
              </a:rPr>
              <a:t>Expansion</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of a Comprehensive Suicide </a:t>
            </a:r>
            <a:r>
              <a:rPr lang="es-PR" sz="1200" dirty="0" err="1">
                <a:effectLst/>
                <a:latin typeface="Times New Roman" panose="02020603050405020304" pitchFamily="18" charset="0"/>
                <a:ea typeface="Calibri" panose="020F0502020204030204" pitchFamily="34" charset="0"/>
                <a:cs typeface="Times New Roman" panose="02020603050405020304" pitchFamily="18" charset="0"/>
              </a:rPr>
              <a:t>Prevention</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s-PR" sz="1200" dirty="0" err="1">
                <a:effectLst/>
                <a:latin typeface="Times New Roman" panose="02020603050405020304" pitchFamily="18" charset="0"/>
                <a:ea typeface="Calibri" panose="020F0502020204030204" pitchFamily="34" charset="0"/>
                <a:cs typeface="Times New Roman" panose="02020603050405020304" pitchFamily="18" charset="0"/>
              </a:rPr>
              <a:t>Approach</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lgn="just">
              <a:lnSpc>
                <a:spcPct val="107000"/>
              </a:lnSpc>
              <a:spcBef>
                <a:spcPts val="0"/>
              </a:spcBef>
              <a:spcAft>
                <a:spcPts val="0"/>
              </a:spcAft>
              <a:buFont typeface="+mj-lt"/>
              <a:buAutoNum type="alphaLcPeriod"/>
            </a:pP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Componente de Comunicaciones</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lgn="just">
              <a:lnSpc>
                <a:spcPct val="107000"/>
              </a:lnSpc>
              <a:spcBef>
                <a:spcPts val="0"/>
              </a:spcBef>
              <a:spcAft>
                <a:spcPts val="0"/>
              </a:spcAft>
              <a:buFont typeface="+mj-lt"/>
              <a:buAutoNum type="alphaLcPeriod"/>
            </a:pP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Componente de Vigilancia</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lgn="just">
              <a:lnSpc>
                <a:spcPct val="107000"/>
              </a:lnSpc>
              <a:spcBef>
                <a:spcPts val="0"/>
              </a:spcBef>
              <a:spcAft>
                <a:spcPts val="0"/>
              </a:spcAft>
              <a:buFont typeface="+mj-lt"/>
              <a:buAutoNum type="alphaLcPeriod"/>
            </a:pP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Componente Educativo</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s-PR" sz="1200" dirty="0">
                <a:effectLst/>
                <a:latin typeface="Times New Roman" panose="02020603050405020304" pitchFamily="18" charset="0"/>
                <a:ea typeface="Calibri" panose="020F0502020204030204" pitchFamily="34" charset="0"/>
                <a:cs typeface="Arial" panose="020B0604020202020204" pitchFamily="34" charset="0"/>
              </a:rPr>
              <a:t>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Aportaciones correspondientes al AF 2023 – 2024</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Contadora de la Comisión</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Yadira I. Pereira Nieves</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pereira.yadira@salud.pr.gov</a:t>
            </a: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(787) 765-2929 ext. 3540</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US" sz="1200" dirty="0">
                <a:effectLst/>
                <a:latin typeface="Times New Roman" panose="02020603050405020304" pitchFamily="18" charset="0"/>
                <a:ea typeface="Calibri" panose="020F0502020204030204" pitchFamily="34" charset="0"/>
                <a:cs typeface="Arial" panose="020B0604020202020204" pitchFamily="34" charset="0"/>
              </a:rPr>
              <a:t>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s-US" sz="12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Próximas actividades de la CPS:</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Taller | Prevención de suicidio en niños/as y jóvenes</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Viernes, 15 de marzo de 2024 | 10:00am a 12:00pm</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Inscripción: </a:t>
            </a:r>
            <a:r>
              <a:rPr lang="es-PR"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https://forms.gle/3XyCzispaAPNQPNg6</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Taller | Manejo de crisis en llamadas telefónicas</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Miércoles, 20 de marzo de 2024 | 10:00am a 12:00pm</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Inscripción: </a:t>
            </a:r>
            <a:r>
              <a:rPr lang="es-PR"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https://forms.gle/APN3kNduc6G8EqqYA</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Charla | Integración del autocuidado en el contexto laboral</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Miércoles, 27 de marzo de 2024 | 10:30am a 12:00pm</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Inscripción: </a:t>
            </a:r>
            <a:r>
              <a:rPr lang="es-PR"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https://forms.gle/4egEsv4SaaLcgiY37</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Taller | Desarrollo e implementación del Protocolo Uniforme para la Prevención del Suicidio</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Miércoles, 3 de abril de 2024 | 10:00am a 11:30am</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Inscripción: </a:t>
            </a:r>
            <a:r>
              <a:rPr lang="es-PR"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https://forms.gle/P7BzHKq4tSi1gdrD6</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Charla | Cuidándonos: Estrategias de autocuidado para prevenir y atender la fatiga emocional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Viernes, 5 de abril de 2024 de 2024 | 10:00am a 12:00pm</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Inscripción: </a:t>
            </a:r>
            <a:r>
              <a:rPr lang="es-PR"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https://forms.gle/4Vp61i7cirLopQzb9</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Taller | Prevención de suicidio en hombres: Un asunto de humanidad</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Miércoles, 10 de abril de 2024 de 2024 | 10:00am a 11:30am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US" sz="1200" dirty="0">
                <a:effectLst/>
                <a:latin typeface="Times New Roman" panose="02020603050405020304" pitchFamily="18" charset="0"/>
                <a:ea typeface="Calibri" panose="020F0502020204030204" pitchFamily="34" charset="0"/>
                <a:cs typeface="Times New Roman" panose="02020603050405020304" pitchFamily="18" charset="0"/>
              </a:rPr>
              <a:t>Inscripción: </a:t>
            </a:r>
            <a:r>
              <a:rPr lang="es-PR"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https://forms.gle/L3rnAbXXeszgHSWW7</a:t>
            </a:r>
            <a:r>
              <a:rPr lang="es-P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P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0" marR="0">
              <a:lnSpc>
                <a:spcPct val="107000"/>
              </a:lnSpc>
              <a:spcBef>
                <a:spcPts val="0"/>
              </a:spcBef>
              <a:spcAft>
                <a:spcPts val="0"/>
              </a:spcAft>
            </a:pPr>
            <a:r>
              <a:rPr lang="es-US" sz="1200" dirty="0">
                <a:effectLst/>
                <a:latin typeface="Times New Roman" panose="02020603050405020304" pitchFamily="18" charset="0"/>
                <a:ea typeface="Calibri" panose="020F0502020204030204" pitchFamily="34" charset="0"/>
                <a:cs typeface="Arial" panose="020B0604020202020204" pitchFamily="34" charset="0"/>
              </a:rPr>
              <a:t>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s-PR" sz="12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Compañía Teatro Público: Presentación de propuesta para gira nacional 2024-205 de obra de teatro “Blanco Temblor” escrita y dirigida por Carola García.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s-US" sz="1200" dirty="0">
                <a:effectLst/>
                <a:latin typeface="Times New Roman" panose="02020603050405020304" pitchFamily="18" charset="0"/>
                <a:ea typeface="Calibri" panose="020F0502020204030204" pitchFamily="34" charset="0"/>
                <a:cs typeface="Arial" panose="020B0604020202020204" pitchFamily="34" charset="0"/>
              </a:rPr>
              <a:t>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s-US" sz="1200" dirty="0">
                <a:effectLst/>
                <a:latin typeface="Times New Roman" panose="02020603050405020304" pitchFamily="18" charset="0"/>
                <a:ea typeface="Calibri" panose="020F0502020204030204" pitchFamily="34" charset="0"/>
                <a:cs typeface="Arial" panose="020B0604020202020204" pitchFamily="34" charset="0"/>
              </a:rPr>
              <a:t>Dudas y preguntas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0"/>
              </a:spcAft>
            </a:pPr>
            <a:r>
              <a:rPr lang="es-US" sz="1200" dirty="0">
                <a:effectLst/>
                <a:latin typeface="Times New Roman" panose="02020603050405020304" pitchFamily="18" charset="0"/>
                <a:ea typeface="Calibri" panose="020F0502020204030204" pitchFamily="34" charset="0"/>
                <a:cs typeface="Arial" panose="020B0604020202020204" pitchFamily="34" charset="0"/>
              </a:rPr>
              <a:t> </a:t>
            </a:r>
            <a:endParaRPr lang="es-PR" sz="1100" dirty="0">
              <a:effectLst/>
              <a:latin typeface="Calibri" panose="020F0502020204030204" pitchFamily="34" charset="0"/>
              <a:ea typeface="Calibri" panose="020F0502020204030204" pitchFamily="34" charset="0"/>
              <a:cs typeface="Arial" panose="020B0604020202020204" pitchFamily="34" charset="0"/>
            </a:endParaRPr>
          </a:p>
          <a:p>
            <a:endParaRPr lang="es-PR"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69444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53BF5-704D-B000-C77A-32F14CF4C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34AB2-C448-D442-BDEA-D2493A9F5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D795D-A730-22EC-D420-334053C381C2}"/>
              </a:ext>
            </a:extLst>
          </p:cNvPr>
          <p:cNvSpPr>
            <a:spLocks noGrp="1"/>
          </p:cNvSpPr>
          <p:nvPr>
            <p:ph type="body" idx="1"/>
          </p:nvPr>
        </p:nvSpPr>
        <p:spPr/>
        <p:txBody>
          <a:bodyPr/>
          <a:lstStyle/>
          <a:p>
            <a:pPr marL="228600" indent="-228600">
              <a:buAutoNum type="arabicPeriod"/>
            </a:pPr>
            <a:r>
              <a:rPr lang="en-US" dirty="0" err="1"/>
              <a:t>Estas</a:t>
            </a:r>
            <a:r>
              <a:rPr lang="en-US" dirty="0"/>
              <a:t> son las cuatro </a:t>
            </a:r>
            <a:r>
              <a:rPr lang="en-US" dirty="0" err="1"/>
              <a:t>acciones</a:t>
            </a:r>
            <a:r>
              <a:rPr lang="en-US" dirty="0"/>
              <a:t> del </a:t>
            </a:r>
            <a:r>
              <a:rPr lang="en-US" dirty="0" err="1"/>
              <a:t>Cirujano</a:t>
            </a:r>
            <a:r>
              <a:rPr lang="en-US" dirty="0"/>
              <a:t> General. </a:t>
            </a:r>
          </a:p>
          <a:p>
            <a:pPr marL="228600" indent="-228600">
              <a:buAutoNum type="arabicPeriod"/>
            </a:pPr>
            <a:endParaRPr lang="en-US" dirty="0"/>
          </a:p>
          <a:p>
            <a:pPr marL="228600" indent="-228600">
              <a:buAutoNum type="arabicPeriod"/>
            </a:pPr>
            <a:r>
              <a:rPr lang="en-US" dirty="0"/>
              <a:t>Activate a Broad-Based Public Health Response to Suicide: </a:t>
            </a:r>
            <a:r>
              <a:rPr lang="en-US" dirty="0" err="1"/>
              <a:t>Colaborar</a:t>
            </a:r>
            <a:r>
              <a:rPr lang="en-US" dirty="0"/>
              <a:t> con </a:t>
            </a:r>
            <a:r>
              <a:rPr lang="en-US" dirty="0" err="1"/>
              <a:t>otras</a:t>
            </a:r>
            <a:r>
              <a:rPr lang="en-US" dirty="0"/>
              <a:t> </a:t>
            </a:r>
            <a:r>
              <a:rPr lang="en-US" dirty="0" err="1"/>
              <a:t>agencias</a:t>
            </a:r>
            <a:r>
              <a:rPr lang="en-US" dirty="0"/>
              <a:t> o </a:t>
            </a:r>
            <a:r>
              <a:rPr lang="en-US" dirty="0" err="1"/>
              <a:t>programas</a:t>
            </a:r>
            <a:r>
              <a:rPr lang="en-US" dirty="0"/>
              <a:t>. </a:t>
            </a:r>
            <a:r>
              <a:rPr lang="en-US" dirty="0" err="1"/>
              <a:t>Porgrama</a:t>
            </a:r>
            <a:r>
              <a:rPr lang="en-US" dirty="0"/>
              <a:t> de </a:t>
            </a:r>
            <a:r>
              <a:rPr lang="en-US" dirty="0" err="1"/>
              <a:t>Equidad</a:t>
            </a:r>
            <a:r>
              <a:rPr lang="en-US" dirty="0"/>
              <a:t> </a:t>
            </a:r>
            <a:r>
              <a:rPr lang="en-US" dirty="0" err="1"/>
              <a:t>en</a:t>
            </a:r>
            <a:r>
              <a:rPr lang="en-US" dirty="0"/>
              <a:t> Salud y Programa de </a:t>
            </a:r>
            <a:r>
              <a:rPr lang="en-US" dirty="0" err="1"/>
              <a:t>Envejecimiento</a:t>
            </a:r>
            <a:r>
              <a:rPr lang="en-US" dirty="0"/>
              <a:t> </a:t>
            </a:r>
            <a:r>
              <a:rPr lang="en-US" dirty="0" err="1"/>
              <a:t>Saludable</a:t>
            </a:r>
            <a:r>
              <a:rPr lang="en-US" dirty="0"/>
              <a:t> </a:t>
            </a:r>
          </a:p>
          <a:p>
            <a:pPr marL="0" indent="0">
              <a:buNone/>
            </a:pPr>
            <a:endParaRPr lang="en-US" dirty="0"/>
          </a:p>
          <a:p>
            <a:r>
              <a:rPr lang="en-US" dirty="0"/>
              <a:t>2. Address Upstream Factors that Impact Suicide: Collaborate with and provide training/workforce development activities to community partners on risk and protective factors for suicide. Ensure suicide prevention efforts are developed and implemented for high-risk and underserved groups including, but not limited to, older adults and adults living in rural communities, and the efforts are tailored to each group’s unique needs, strengths, and risk and protective factors</a:t>
            </a:r>
          </a:p>
          <a:p>
            <a:endParaRPr lang="en-US" dirty="0"/>
          </a:p>
          <a:p>
            <a:r>
              <a:rPr lang="en-US" dirty="0"/>
              <a:t>3. Ensure Lethal Means Safety </a:t>
            </a:r>
          </a:p>
          <a:p>
            <a:endParaRPr lang="es-PR" dirty="0"/>
          </a:p>
        </p:txBody>
      </p:sp>
      <p:sp>
        <p:nvSpPr>
          <p:cNvPr id="4" name="Slide Number Placeholder 3">
            <a:extLst>
              <a:ext uri="{FF2B5EF4-FFF2-40B4-BE49-F238E27FC236}">
                <a16:creationId xmlns:a16="http://schemas.microsoft.com/office/drawing/2014/main" id="{2DF42481-D884-7018-1484-A8E2271F83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BD8C50-084A-4DB1-8D00-422AA12681C4}" type="slidenum">
              <a:rPr kumimoji="0" lang="es-P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P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53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41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PR" dirty="0"/>
              <a:t>Compartir sus experiencias, perspectivas, impresiones</a:t>
            </a:r>
          </a:p>
          <a:p>
            <a:pPr marL="228600" indent="-228600">
              <a:buAutoNum type="arabicPeriod"/>
            </a:pPr>
            <a:r>
              <a:rPr lang="es-PR" dirty="0"/>
              <a:t>Ser un eslabón o punto de contacto con sus comunidades y los esfuerzos para la prevención del suicidio</a:t>
            </a:r>
          </a:p>
          <a:p>
            <a:pPr marL="228600" indent="-228600">
              <a:buAutoNum type="arabicPeriod"/>
            </a:pPr>
            <a:r>
              <a:rPr lang="es-PR" dirty="0"/>
              <a:t>Participar en capacitaciones, charlas y talleres sobre prevención de suicidio</a:t>
            </a:r>
          </a:p>
          <a:p>
            <a:pPr marL="228600" indent="-228600">
              <a:buAutoNum type="arabicPeriod"/>
            </a:pPr>
            <a:r>
              <a:rPr lang="es-PR" dirty="0"/>
              <a:t>Identificar factores protectores en su comunidad (</a:t>
            </a:r>
            <a:r>
              <a:rPr lang="es-PR" dirty="0" err="1"/>
              <a:t>ej</a:t>
            </a:r>
            <a:r>
              <a:rPr lang="es-PR" dirty="0"/>
              <a:t>: ¿qué nos protege; qué nos ayuda?; ¿qué valoramos a nivel comunitario?)</a:t>
            </a:r>
          </a:p>
          <a:p>
            <a:pPr marL="228600" indent="-228600">
              <a:buAutoNum type="arabicPeriod"/>
            </a:pPr>
            <a:r>
              <a:rPr lang="es-PR" dirty="0"/>
              <a:t>Políticas públicas dirigidas a reducir factores de riesgo de suicidio o promover factores protectores</a:t>
            </a:r>
          </a:p>
          <a:p>
            <a:pPr marL="685800" lvl="1" indent="-228600">
              <a:buAutoNum type="arabicPeriod"/>
            </a:pPr>
            <a:r>
              <a:rPr lang="es-PR" dirty="0"/>
              <a:t>Persona contacto en su municipio para facilitar servicios de apoyo/ayuda en situaciones de riesgo de suicidio</a:t>
            </a:r>
          </a:p>
          <a:p>
            <a:pPr marL="228600" indent="-228600">
              <a:buAutoNum type="arabicPeriod"/>
            </a:pPr>
            <a:r>
              <a:rPr lang="es-PR" dirty="0"/>
              <a:t>Promover la práctica de almacenaje voluntario de armas de fuego en situaciones de riesgo</a:t>
            </a:r>
          </a:p>
          <a:p>
            <a:pPr marL="228600" indent="-228600">
              <a:buAutoNum type="arabicPeriod"/>
            </a:pPr>
            <a:r>
              <a:rPr lang="es-PR" dirty="0"/>
              <a:t>Capacitar a personal de Centros 330 en el manejo de situaciones de riesgo suicida</a:t>
            </a:r>
          </a:p>
          <a:p>
            <a:pPr marL="228600" indent="-228600">
              <a:buAutoNum type="arabicPeriod"/>
            </a:pPr>
            <a:r>
              <a:rPr lang="es-PR" dirty="0"/>
              <a:t>Capacitar a miembros de comunidades de base de fe</a:t>
            </a:r>
          </a:p>
          <a:p>
            <a:pPr marL="228600" indent="-228600">
              <a:buAutoNum type="arabicPeriod"/>
            </a:pPr>
            <a:r>
              <a:rPr lang="es-PR" dirty="0"/>
              <a:t>Identificar espacios / facilidades para llevar a cabo actividades para promover la prevención del suicidio</a:t>
            </a:r>
          </a:p>
          <a:p>
            <a:pPr marL="228600" indent="-228600">
              <a:buAutoNum type="arabicPeriod"/>
            </a:pPr>
            <a:r>
              <a:rPr lang="es-PR" dirty="0"/>
              <a:t>Identificar colegas, miembros de su comunidad, recursos u organizaciones que se puedan integrar a la Alianza</a:t>
            </a:r>
          </a:p>
          <a:p>
            <a:pPr marL="685800" lvl="1" indent="-228600">
              <a:buAutoNum type="arabicPeriod"/>
            </a:pPr>
            <a:r>
              <a:rPr lang="es-PR" dirty="0"/>
              <a:t>Club de Leones y Club de Leonas (</a:t>
            </a:r>
            <a:r>
              <a:rPr lang="es-PR" dirty="0" err="1"/>
              <a:t>ej</a:t>
            </a:r>
            <a:r>
              <a:rPr lang="es-PR" dirty="0"/>
              <a:t>: municipio Peñuelas)</a:t>
            </a:r>
          </a:p>
          <a:p>
            <a:pPr marL="685800" lvl="1" indent="-228600">
              <a:buAutoNum type="arabicPeriod"/>
            </a:pPr>
            <a:r>
              <a:rPr lang="es-PR" dirty="0"/>
              <a:t>Club de Rotarios </a:t>
            </a:r>
          </a:p>
          <a:p>
            <a:pPr marL="228600" indent="-228600">
              <a:buAutoNum type="arabicPeriod"/>
            </a:pPr>
            <a:endParaRPr lang="es-PR" dirty="0"/>
          </a:p>
          <a:p>
            <a:pPr marL="228600" indent="-228600">
              <a:buAutoNum type="arabicPeriod"/>
            </a:pPr>
            <a:endParaRPr lang="es-PR" dirty="0"/>
          </a:p>
          <a:p>
            <a:pPr marL="228600" indent="-228600">
              <a:buAutoNum type="arabicPeriod"/>
            </a:pPr>
            <a:endParaRPr lang="es-PR" dirty="0"/>
          </a:p>
          <a:p>
            <a:pPr marL="228600" indent="-228600">
              <a:buAutoNum type="arabicPeriod"/>
            </a:pPr>
            <a:endParaRPr lang="es-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99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57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R" dirty="0"/>
              <a:t>Aquí tenemos 4 aspectos centrales a considerar en el acercamiento de la salud pública. Este incluye un énfasis en los datos, un acercamiento poblacional, una perspectiva multidisciplinaria y la prevención primaria.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76E-E60C-4C54-B47A-C2C406EC8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0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a:t>Instituto de Ciencias Forenses de Puerto Rico​</a:t>
            </a:r>
          </a:p>
          <a:p>
            <a:r>
              <a:rPr lang="es-PR"/>
              <a:t>​</a:t>
            </a:r>
          </a:p>
          <a:p>
            <a:r>
              <a:rPr lang="es-PR"/>
              <a:t>Línea PAS de ASSMCA​</a:t>
            </a:r>
          </a:p>
          <a:p>
            <a:r>
              <a:rPr lang="es-PR"/>
              <a:t>​</a:t>
            </a:r>
          </a:p>
          <a:p>
            <a:r>
              <a:rPr lang="es-PR"/>
              <a:t>Centro de Control de Envenenamiento de Puerto Rico (Poison </a:t>
            </a:r>
            <a:r>
              <a:rPr lang="es-PR" err="1"/>
              <a:t>Help</a:t>
            </a:r>
            <a:endParaRPr lang="es-PR"/>
          </a:p>
          <a:p>
            <a:endParaRPr lang="es-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01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2009 (9.4)</a:t>
            </a:r>
          </a:p>
          <a:p>
            <a:r>
              <a:rPr lang="en-US"/>
              <a:t>2010 (9.3)</a:t>
            </a:r>
          </a:p>
          <a:p>
            <a:endParaRPr lang="en-US"/>
          </a:p>
          <a:p>
            <a:r>
              <a:rPr lang="en-US"/>
              <a:t>2022 177</a:t>
            </a:r>
          </a:p>
          <a:p>
            <a:endParaRPr lang="es-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50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 </a:t>
            </a:r>
            <a:r>
              <a:rPr lang="en-US" err="1"/>
              <a:t>este</a:t>
            </a:r>
            <a:r>
              <a:rPr lang="en-US"/>
              <a:t> </a:t>
            </a:r>
            <a:r>
              <a:rPr lang="en-US" err="1"/>
              <a:t>mapa</a:t>
            </a:r>
            <a:r>
              <a:rPr lang="en-US"/>
              <a:t> </a:t>
            </a:r>
            <a:r>
              <a:rPr lang="en-US" err="1"/>
              <a:t>identificamos</a:t>
            </a:r>
            <a:r>
              <a:rPr lang="en-US"/>
              <a:t> </a:t>
            </a:r>
            <a:r>
              <a:rPr lang="en-US" err="1"/>
              <a:t>los</a:t>
            </a:r>
            <a:r>
              <a:rPr lang="en-US"/>
              <a:t> municipios con las </a:t>
            </a:r>
            <a:r>
              <a:rPr lang="en-US" err="1"/>
              <a:t>tasas</a:t>
            </a:r>
            <a:r>
              <a:rPr lang="en-US"/>
              <a:t> </a:t>
            </a:r>
            <a:r>
              <a:rPr lang="en-US" err="1"/>
              <a:t>más</a:t>
            </a:r>
            <a:r>
              <a:rPr lang="en-US"/>
              <a:t> </a:t>
            </a:r>
            <a:r>
              <a:rPr lang="en-US" err="1"/>
              <a:t>altas</a:t>
            </a:r>
            <a:r>
              <a:rPr lang="en-US"/>
              <a:t> de </a:t>
            </a:r>
            <a:r>
              <a:rPr lang="en-US" err="1"/>
              <a:t>suicidios</a:t>
            </a:r>
            <a:r>
              <a:rPr lang="en-US"/>
              <a:t> </a:t>
            </a:r>
            <a:r>
              <a:rPr lang="en-US" err="1"/>
              <a:t>en</a:t>
            </a:r>
            <a:r>
              <a:rPr lang="en-US"/>
              <a:t> </a:t>
            </a:r>
            <a:r>
              <a:rPr lang="en-US" err="1"/>
              <a:t>el</a:t>
            </a:r>
            <a:r>
              <a:rPr lang="en-US"/>
              <a:t> period de 2015-2019:</a:t>
            </a:r>
          </a:p>
          <a:p>
            <a:endParaRPr lang="en-US" b="1"/>
          </a:p>
          <a:p>
            <a:pPr marL="228600" indent="-228600">
              <a:buFont typeface="+mj-lt"/>
              <a:buAutoNum type="arabicPeriod"/>
            </a:pPr>
            <a:r>
              <a:rPr lang="en-US" b="0" err="1"/>
              <a:t>Aibonito</a:t>
            </a:r>
            <a:r>
              <a:rPr lang="en-US" b="0"/>
              <a:t> – 15.6</a:t>
            </a:r>
          </a:p>
          <a:p>
            <a:pPr marL="228600" indent="-228600">
              <a:buFont typeface="+mj-lt"/>
              <a:buAutoNum type="arabicPeriod"/>
            </a:pPr>
            <a:r>
              <a:rPr lang="en-US" b="0" err="1"/>
              <a:t>Orocovis</a:t>
            </a:r>
            <a:r>
              <a:rPr lang="en-US" b="0"/>
              <a:t> – 15.4</a:t>
            </a:r>
          </a:p>
          <a:p>
            <a:pPr marL="228600" indent="-228600">
              <a:buFont typeface="+mj-lt"/>
              <a:buAutoNum type="arabicPeriod"/>
            </a:pPr>
            <a:r>
              <a:rPr lang="en-US" b="0" err="1"/>
              <a:t>Adjuntas</a:t>
            </a:r>
            <a:r>
              <a:rPr lang="en-US" b="0"/>
              <a:t> – 15.2</a:t>
            </a:r>
          </a:p>
          <a:p>
            <a:pPr marL="228600" indent="-228600">
              <a:buFont typeface="+mj-lt"/>
              <a:buAutoNum type="arabicPeriod"/>
            </a:pPr>
            <a:r>
              <a:rPr lang="en-US" b="0" err="1"/>
              <a:t>Rincón</a:t>
            </a:r>
            <a:r>
              <a:rPr lang="en-US" b="0"/>
              <a:t> – 14.9</a:t>
            </a:r>
          </a:p>
          <a:p>
            <a:pPr marL="228600" indent="-228600">
              <a:buFont typeface="+mj-lt"/>
              <a:buAutoNum type="arabicPeriod"/>
            </a:pPr>
            <a:r>
              <a:rPr lang="en-US" b="0"/>
              <a:t>Camuy 13.7</a:t>
            </a:r>
          </a:p>
          <a:p>
            <a:pPr marL="228600" indent="-228600">
              <a:buFont typeface="+mj-lt"/>
              <a:buAutoNum type="arabicPeriod"/>
            </a:pPr>
            <a:r>
              <a:rPr lang="en-US" b="0" err="1"/>
              <a:t>Barranquitas</a:t>
            </a:r>
            <a:r>
              <a:rPr lang="en-US" b="0"/>
              <a:t> – 12.4</a:t>
            </a:r>
          </a:p>
          <a:p>
            <a:pPr marL="228600" indent="-228600">
              <a:buFont typeface="+mj-lt"/>
              <a:buAutoNum type="arabicPeriod"/>
            </a:pPr>
            <a:r>
              <a:rPr lang="en-US" b="0" err="1"/>
              <a:t>Coamo</a:t>
            </a:r>
            <a:r>
              <a:rPr lang="en-US" b="0"/>
              <a:t> – 12.1</a:t>
            </a:r>
          </a:p>
          <a:p>
            <a:pPr marL="228600" indent="-228600">
              <a:buFont typeface="+mj-lt"/>
              <a:buAutoNum type="arabicPeriod"/>
            </a:pPr>
            <a:r>
              <a:rPr lang="en-US" b="0"/>
              <a:t>Aguadilla – 11.9</a:t>
            </a:r>
          </a:p>
          <a:p>
            <a:pPr marL="228600" indent="-228600">
              <a:buFont typeface="+mj-lt"/>
              <a:buAutoNum type="arabicPeriod"/>
            </a:pPr>
            <a:r>
              <a:rPr lang="en-US" b="0"/>
              <a:t>Jayuya – 11.6</a:t>
            </a:r>
          </a:p>
          <a:p>
            <a:pPr marL="228600" indent="-228600">
              <a:buFont typeface="+mj-lt"/>
              <a:buAutoNum type="arabicPeriod"/>
            </a:pPr>
            <a:r>
              <a:rPr lang="en-US" b="0" err="1"/>
              <a:t>Lajas</a:t>
            </a:r>
            <a:r>
              <a:rPr lang="en-US" b="0"/>
              <a:t> – 10.6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01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A89C7E07-3C67-C64C-8DA0-0404F6303970}" type="slidenum">
              <a:rPr lang="es-ES" smtClean="0"/>
              <a:t>18</a:t>
            </a:fld>
            <a:endParaRPr lang="es-ES"/>
          </a:p>
        </p:txBody>
      </p:sp>
    </p:spTree>
    <p:extLst>
      <p:ext uri="{BB962C8B-B14F-4D97-AF65-F5344CB8AC3E}">
        <p14:creationId xmlns:p14="http://schemas.microsoft.com/office/powerpoint/2010/main" val="428580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20</a:t>
            </a:fld>
            <a:endParaRPr lang="es-ES"/>
          </a:p>
        </p:txBody>
      </p:sp>
    </p:spTree>
    <p:extLst>
      <p:ext uri="{BB962C8B-B14F-4D97-AF65-F5344CB8AC3E}">
        <p14:creationId xmlns:p14="http://schemas.microsoft.com/office/powerpoint/2010/main" val="190182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suicides in Puerto Rico by implementing and evaluating a comprehensive public health approach specifically targeting the disproportionately affected population (DAP) identified, males over 50 years of age in underserved communities, which have more than twice the rate of suicides (18.9-24 per 100,000) when compared to that of the general population (8.1). The project aims for a 10% reduction in suicide mortality and morbidity in this group by implementing evidence-based strategies and approaches that will impact healthcare, community, and upstream tiers of prevention. </a:t>
            </a:r>
            <a:endParaRPr lang="es-PR"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66B7B-B13E-4644-87E6-62852563E1C3}" type="slidenum">
              <a:rPr kumimoji="0" lang="es-P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P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96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Periodo</a:t>
            </a:r>
            <a:r>
              <a:rPr lang="en-US" dirty="0"/>
              <a:t> </a:t>
            </a:r>
            <a:r>
              <a:rPr lang="en-US" dirty="0" err="1"/>
              <a:t>considerado</a:t>
            </a:r>
            <a:r>
              <a:rPr lang="en-US" dirty="0"/>
              <a:t>: 2017 – 2021 </a:t>
            </a:r>
            <a:endParaRPr lang="es-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66B7B-B13E-4644-87E6-62852563E1C3}" type="slidenum">
              <a:rPr kumimoji="0" lang="es-P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P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90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9.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1.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2.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88BFCBA-820D-E343-CB4C-4F1C6AA4A45B}"/>
              </a:ext>
            </a:extLst>
          </p:cNvPr>
          <p:cNvGraphicFramePr>
            <a:graphicFrameLocks noChangeAspect="1"/>
          </p:cNvGraphicFramePr>
          <p:nvPr userDrawn="1">
            <p:custDataLst>
              <p:tags r:id="rId1"/>
            </p:custDataLst>
            <p:extLst>
              <p:ext uri="{D42A27DB-BD31-4B8C-83A1-F6EECF244321}">
                <p14:modId xmlns:p14="http://schemas.microsoft.com/office/powerpoint/2010/main" val="2356232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A88BFCBA-820D-E343-CB4C-4F1C6AA4A4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pic>
        <p:nvPicPr>
          <p:cNvPr id="12" name="Picture 11" descr="A close-up of a colorful logo&#10;&#10;Description automatically generated">
            <a:extLst>
              <a:ext uri="{FF2B5EF4-FFF2-40B4-BE49-F238E27FC236}">
                <a16:creationId xmlns:a16="http://schemas.microsoft.com/office/drawing/2014/main" id="{51A302F9-DAEF-A2B3-4850-593C8EDA99EB}"/>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2813436"/>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dirty="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524" y="4074731"/>
            <a:ext cx="6580188" cy="580921"/>
          </a:xfrm>
          <a:solidFill>
            <a:schemeClr val="accent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dirty="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6579426" y="2711435"/>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Picture 22" descr="A close-up of a logo&#10;&#10;Description automatically generated">
            <a:extLst>
              <a:ext uri="{FF2B5EF4-FFF2-40B4-BE49-F238E27FC236}">
                <a16:creationId xmlns:a16="http://schemas.microsoft.com/office/drawing/2014/main" id="{2294F0D0-C2FF-6FDC-E7B3-5F594D8A52A5}"/>
              </a:ext>
            </a:extLst>
          </p:cNvPr>
          <p:cNvPicPr>
            <a:picLocks noChangeAspect="1"/>
          </p:cNvPicPr>
          <p:nvPr userDrawn="1"/>
        </p:nvPicPr>
        <p:blipFill>
          <a:blip r:embed="rId6"/>
          <a:stretch>
            <a:fillRect/>
          </a:stretch>
        </p:blipFill>
        <p:spPr>
          <a:xfrm>
            <a:off x="285636" y="4902434"/>
            <a:ext cx="4604416" cy="1497351"/>
          </a:xfrm>
          <a:prstGeom prst="rect">
            <a:avLst/>
          </a:prstGeom>
        </p:spPr>
      </p:pic>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E813171-824E-6E8D-ADE7-5544E1311E58}"/>
              </a:ext>
            </a:extLst>
          </p:cNvPr>
          <p:cNvGraphicFramePr>
            <a:graphicFrameLocks noChangeAspect="1"/>
          </p:cNvGraphicFramePr>
          <p:nvPr userDrawn="1">
            <p:custDataLst>
              <p:tags r:id="rId1"/>
            </p:custDataLst>
            <p:extLst>
              <p:ext uri="{D42A27DB-BD31-4B8C-83A1-F6EECF244321}">
                <p14:modId xmlns:p14="http://schemas.microsoft.com/office/powerpoint/2010/main" val="419848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8" name="think-cell data - do not delete" hidden="1">
                        <a:extLst>
                          <a:ext uri="{FF2B5EF4-FFF2-40B4-BE49-F238E27FC236}">
                            <a16:creationId xmlns:a16="http://schemas.microsoft.com/office/drawing/2014/main" id="{AE813171-824E-6E8D-ADE7-5544E1311E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F644374-A35C-B8D2-233B-5E4180CF9A9A}"/>
              </a:ext>
            </a:extLst>
          </p:cNvPr>
          <p:cNvGraphicFramePr>
            <a:graphicFrameLocks noChangeAspect="1"/>
          </p:cNvGraphicFramePr>
          <p:nvPr userDrawn="1">
            <p:custDataLst>
              <p:tags r:id="rId1"/>
            </p:custDataLst>
            <p:extLst>
              <p:ext uri="{D42A27DB-BD31-4B8C-83A1-F6EECF244321}">
                <p14:modId xmlns:p14="http://schemas.microsoft.com/office/powerpoint/2010/main" val="649469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8" name="think-cell data - do not delete" hidden="1">
                        <a:extLst>
                          <a:ext uri="{FF2B5EF4-FFF2-40B4-BE49-F238E27FC236}">
                            <a16:creationId xmlns:a16="http://schemas.microsoft.com/office/drawing/2014/main" id="{3F644374-A35C-B8D2-233B-5E4180CF9A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2F85CC5-8938-1CBB-5B26-5EAE63C55CDC}"/>
              </a:ext>
            </a:extLst>
          </p:cNvPr>
          <p:cNvGraphicFramePr>
            <a:graphicFrameLocks noChangeAspect="1"/>
          </p:cNvGraphicFramePr>
          <p:nvPr userDrawn="1">
            <p:custDataLst>
              <p:tags r:id="rId1"/>
            </p:custDataLst>
            <p:extLst>
              <p:ext uri="{D42A27DB-BD31-4B8C-83A1-F6EECF244321}">
                <p14:modId xmlns:p14="http://schemas.microsoft.com/office/powerpoint/2010/main" val="1109565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12F85CC5-8938-1CBB-5B26-5EAE63C55C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descr="A close-up of a colorful logo&#10;&#10;Description automatically generated">
            <a:extLst>
              <a:ext uri="{FF2B5EF4-FFF2-40B4-BE49-F238E27FC236}">
                <a16:creationId xmlns:a16="http://schemas.microsoft.com/office/drawing/2014/main" id="{9597B60D-6A2F-2925-B200-4E80BFB490B7}"/>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2798352"/>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048338"/>
            <a:ext cx="6580188" cy="580921"/>
          </a:xfrm>
          <a:solidFill>
            <a:schemeClr val="accent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dirty="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6580188" y="2685911"/>
            <a:ext cx="2411412" cy="1148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 name="Picture 9" descr="A close-up of a logo&#10;&#10;Description automatically generated">
            <a:extLst>
              <a:ext uri="{FF2B5EF4-FFF2-40B4-BE49-F238E27FC236}">
                <a16:creationId xmlns:a16="http://schemas.microsoft.com/office/drawing/2014/main" id="{E44F6A58-81A4-7693-C172-F3C65BDFDA7F}"/>
              </a:ext>
            </a:extLst>
          </p:cNvPr>
          <p:cNvPicPr>
            <a:picLocks noChangeAspect="1"/>
          </p:cNvPicPr>
          <p:nvPr userDrawn="1"/>
        </p:nvPicPr>
        <p:blipFill>
          <a:blip r:embed="rId6"/>
          <a:stretch>
            <a:fillRect/>
          </a:stretch>
        </p:blipFill>
        <p:spPr>
          <a:xfrm>
            <a:off x="586595" y="4833737"/>
            <a:ext cx="4606573" cy="1498052"/>
          </a:xfrm>
          <a:prstGeom prst="rect">
            <a:avLst/>
          </a:prstGeom>
        </p:spPr>
      </p:pic>
    </p:spTree>
    <p:extLst>
      <p:ext uri="{BB962C8B-B14F-4D97-AF65-F5344CB8AC3E}">
        <p14:creationId xmlns:p14="http://schemas.microsoft.com/office/powerpoint/2010/main" val="85776010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CFE43A7-311E-0C58-412F-A8E714F9DF1B}"/>
              </a:ext>
            </a:extLst>
          </p:cNvPr>
          <p:cNvGraphicFramePr>
            <a:graphicFrameLocks noChangeAspect="1"/>
          </p:cNvGraphicFramePr>
          <p:nvPr userDrawn="1">
            <p:custDataLst>
              <p:tags r:id="rId1"/>
            </p:custDataLst>
            <p:extLst>
              <p:ext uri="{D42A27DB-BD31-4B8C-83A1-F6EECF244321}">
                <p14:modId xmlns:p14="http://schemas.microsoft.com/office/powerpoint/2010/main" val="3974985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0CFE43A7-311E-0C58-412F-A8E714F9DF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background with black and white clouds&#10;&#10;Description automatically generated">
            <a:extLst>
              <a:ext uri="{FF2B5EF4-FFF2-40B4-BE49-F238E27FC236}">
                <a16:creationId xmlns:a16="http://schemas.microsoft.com/office/drawing/2014/main" id="{0EF3EDAF-A011-696B-BCCA-1D1AE7735456}"/>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vert="horz"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accent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pic>
        <p:nvPicPr>
          <p:cNvPr id="10" name="Picture 9" descr="A close-up of a logo&#10;&#10;Description automatically generated">
            <a:extLst>
              <a:ext uri="{FF2B5EF4-FFF2-40B4-BE49-F238E27FC236}">
                <a16:creationId xmlns:a16="http://schemas.microsoft.com/office/drawing/2014/main" id="{ACCBA32C-6E03-3F81-4419-B11B243214F6}"/>
              </a:ext>
            </a:extLst>
          </p:cNvPr>
          <p:cNvPicPr>
            <a:picLocks noChangeAspect="1"/>
          </p:cNvPicPr>
          <p:nvPr userDrawn="1"/>
        </p:nvPicPr>
        <p:blipFill>
          <a:blip r:embed="rId6"/>
          <a:stretch>
            <a:fillRect/>
          </a:stretch>
        </p:blipFill>
        <p:spPr>
          <a:xfrm>
            <a:off x="8083713" y="5539358"/>
            <a:ext cx="3676287" cy="1195524"/>
          </a:xfrm>
          <a:prstGeom prst="rect">
            <a:avLst/>
          </a:prstGeom>
        </p:spPr>
      </p:pic>
    </p:spTree>
    <p:extLst>
      <p:ext uri="{BB962C8B-B14F-4D97-AF65-F5344CB8AC3E}">
        <p14:creationId xmlns:p14="http://schemas.microsoft.com/office/powerpoint/2010/main" val="3982563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375222D-A3ED-AB95-F457-F3E42BB2E8C5}"/>
              </a:ext>
            </a:extLst>
          </p:cNvPr>
          <p:cNvGraphicFramePr>
            <a:graphicFrameLocks noChangeAspect="1"/>
          </p:cNvGraphicFramePr>
          <p:nvPr userDrawn="1">
            <p:custDataLst>
              <p:tags r:id="rId1"/>
            </p:custDataLst>
            <p:extLst>
              <p:ext uri="{D42A27DB-BD31-4B8C-83A1-F6EECF244321}">
                <p14:modId xmlns:p14="http://schemas.microsoft.com/office/powerpoint/2010/main" val="3341610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4375222D-A3ED-AB95-F457-F3E42BB2E8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vert="horz"/>
          <a:lstStyle>
            <a:lvl1pPr>
              <a:defRPr>
                <a:solidFill>
                  <a:schemeClr val="tx1">
                    <a:lumMod val="75000"/>
                    <a:lumOff val="25000"/>
                  </a:schemeClr>
                </a:solidFill>
              </a:defRPr>
            </a:lvl1pPr>
          </a:lstStyle>
          <a:p>
            <a:r>
              <a:rPr lang="en-US" noProof="0" dirty="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69A7F1-677F-564E-B9BE-B6A4ED9561D6}"/>
              </a:ext>
            </a:extLst>
          </p:cNvPr>
          <p:cNvGraphicFramePr>
            <a:graphicFrameLocks noChangeAspect="1"/>
          </p:cNvGraphicFramePr>
          <p:nvPr userDrawn="1">
            <p:custDataLst>
              <p:tags r:id="rId1"/>
            </p:custDataLst>
            <p:extLst>
              <p:ext uri="{D42A27DB-BD31-4B8C-83A1-F6EECF244321}">
                <p14:modId xmlns:p14="http://schemas.microsoft.com/office/powerpoint/2010/main" val="3967507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1E69A7F1-677F-564E-B9BE-B6A4ED9561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86982BD-2C56-5CA1-81AC-E452CD991DD6}"/>
              </a:ext>
            </a:extLst>
          </p:cNvPr>
          <p:cNvGraphicFramePr>
            <a:graphicFrameLocks noChangeAspect="1"/>
          </p:cNvGraphicFramePr>
          <p:nvPr userDrawn="1">
            <p:custDataLst>
              <p:tags r:id="rId1"/>
            </p:custDataLst>
            <p:extLst>
              <p:ext uri="{D42A27DB-BD31-4B8C-83A1-F6EECF244321}">
                <p14:modId xmlns:p14="http://schemas.microsoft.com/office/powerpoint/2010/main" val="3163034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586982BD-2C56-5CA1-81AC-E452CD991D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F13C467-8688-9B1A-FEA7-BE3DF8E94607}"/>
              </a:ext>
            </a:extLst>
          </p:cNvPr>
          <p:cNvGraphicFramePr>
            <a:graphicFrameLocks noChangeAspect="1"/>
          </p:cNvGraphicFramePr>
          <p:nvPr userDrawn="1">
            <p:custDataLst>
              <p:tags r:id="rId1"/>
            </p:custDataLst>
            <p:extLst>
              <p:ext uri="{D42A27DB-BD31-4B8C-83A1-F6EECF244321}">
                <p14:modId xmlns:p14="http://schemas.microsoft.com/office/powerpoint/2010/main" val="1227403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CF13C467-8688-9B1A-FEA7-BE3DF8E946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vert="horz"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95E604C-B021-BF67-E206-B0E2C365E7A9}"/>
              </a:ext>
            </a:extLst>
          </p:cNvPr>
          <p:cNvGraphicFramePr>
            <a:graphicFrameLocks noChangeAspect="1"/>
          </p:cNvGraphicFramePr>
          <p:nvPr userDrawn="1">
            <p:custDataLst>
              <p:tags r:id="rId1"/>
            </p:custDataLst>
            <p:extLst>
              <p:ext uri="{D42A27DB-BD31-4B8C-83A1-F6EECF244321}">
                <p14:modId xmlns:p14="http://schemas.microsoft.com/office/powerpoint/2010/main" val="2717989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C95E604C-B021-BF67-E206-B0E2C365E7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vert="horz"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3033A91-14F2-D614-CAB9-0DEF9AC8F6A2}"/>
              </a:ext>
            </a:extLst>
          </p:cNvPr>
          <p:cNvGraphicFramePr>
            <a:graphicFrameLocks noChangeAspect="1"/>
          </p:cNvGraphicFramePr>
          <p:nvPr userDrawn="1">
            <p:custDataLst>
              <p:tags r:id="rId1"/>
            </p:custDataLst>
            <p:extLst>
              <p:ext uri="{D42A27DB-BD31-4B8C-83A1-F6EECF244321}">
                <p14:modId xmlns:p14="http://schemas.microsoft.com/office/powerpoint/2010/main" val="4191413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D3033A91-14F2-D614-CAB9-0DEF9AC8F6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vert="horz"/>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2EE2A2E-91CC-67A2-3A7C-2950C5AD6E6D}"/>
              </a:ext>
            </a:extLst>
          </p:cNvPr>
          <p:cNvGraphicFramePr>
            <a:graphicFrameLocks noChangeAspect="1"/>
          </p:cNvGraphicFramePr>
          <p:nvPr userDrawn="1">
            <p:custDataLst>
              <p:tags r:id="rId1"/>
            </p:custDataLst>
            <p:extLst>
              <p:ext uri="{D42A27DB-BD31-4B8C-83A1-F6EECF244321}">
                <p14:modId xmlns:p14="http://schemas.microsoft.com/office/powerpoint/2010/main" val="481379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32EE2A2E-91CC-67A2-3A7C-2950C5AD6E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7" name="Picture 16" descr="A white background with black and white clouds&#10;&#10;Description automatically generated">
            <a:extLst>
              <a:ext uri="{FF2B5EF4-FFF2-40B4-BE49-F238E27FC236}">
                <a16:creationId xmlns:a16="http://schemas.microsoft.com/office/drawing/2014/main" id="{BB1794CC-78A4-90A5-DF2B-7A04AB8BC296}"/>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vert="horz"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accent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pic>
        <p:nvPicPr>
          <p:cNvPr id="18" name="Picture 17" descr="A close-up of a logo&#10;&#10;Description automatically generated">
            <a:extLst>
              <a:ext uri="{FF2B5EF4-FFF2-40B4-BE49-F238E27FC236}">
                <a16:creationId xmlns:a16="http://schemas.microsoft.com/office/drawing/2014/main" id="{5A0ED89B-B32A-5F05-9AC5-1C6208449707}"/>
              </a:ext>
            </a:extLst>
          </p:cNvPr>
          <p:cNvPicPr>
            <a:picLocks noChangeAspect="1"/>
          </p:cNvPicPr>
          <p:nvPr userDrawn="1"/>
        </p:nvPicPr>
        <p:blipFill>
          <a:blip r:embed="rId6"/>
          <a:stretch>
            <a:fillRect/>
          </a:stretch>
        </p:blipFill>
        <p:spPr>
          <a:xfrm>
            <a:off x="8075896" y="5605779"/>
            <a:ext cx="3682580" cy="1197571"/>
          </a:xfrm>
          <a:prstGeom prst="rect">
            <a:avLst/>
          </a:prstGeom>
        </p:spPr>
      </p:pic>
    </p:spTree>
    <p:extLst>
      <p:ext uri="{BB962C8B-B14F-4D97-AF65-F5344CB8AC3E}">
        <p14:creationId xmlns:p14="http://schemas.microsoft.com/office/powerpoint/2010/main" val="2282858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114140F-E925-27BE-FA64-356A9C7A3CFC}"/>
              </a:ext>
            </a:extLst>
          </p:cNvPr>
          <p:cNvGraphicFramePr>
            <a:graphicFrameLocks noChangeAspect="1"/>
          </p:cNvGraphicFramePr>
          <p:nvPr userDrawn="1">
            <p:custDataLst>
              <p:tags r:id="rId1"/>
            </p:custDataLst>
            <p:extLst>
              <p:ext uri="{D42A27DB-BD31-4B8C-83A1-F6EECF244321}">
                <p14:modId xmlns:p14="http://schemas.microsoft.com/office/powerpoint/2010/main" val="4050772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0114140F-E925-27BE-FA64-356A9C7A3C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vert="horz"/>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7244422-C054-936F-3B6D-E2EDC067B7F1}"/>
              </a:ext>
            </a:extLst>
          </p:cNvPr>
          <p:cNvGraphicFramePr>
            <a:graphicFrameLocks noChangeAspect="1"/>
          </p:cNvGraphicFramePr>
          <p:nvPr userDrawn="1">
            <p:custDataLst>
              <p:tags r:id="rId1"/>
            </p:custDataLst>
            <p:extLst>
              <p:ext uri="{D42A27DB-BD31-4B8C-83A1-F6EECF244321}">
                <p14:modId xmlns:p14="http://schemas.microsoft.com/office/powerpoint/2010/main" val="128967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87244422-C054-936F-3B6D-E2EDC067B7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vert="horz"/>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a:t>Click icon to add picture</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s-ES" noProof="0" dirty="0"/>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Tree>
    <p:extLst>
      <p:ext uri="{BB962C8B-B14F-4D97-AF65-F5344CB8AC3E}">
        <p14:creationId xmlns:p14="http://schemas.microsoft.com/office/powerpoint/2010/main" val="2341710450"/>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s-ES"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s-ES" noProof="0" dirty="0"/>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Marcador de fecha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845086BA-4771-4251-A1A0-95AEDDEBD7A7}" type="datetime4">
              <a:rPr lang="es-ES" noProof="0" smtClean="0">
                <a:latin typeface="+mn-lt"/>
              </a:rPr>
              <a:t>7 de mayo de 2024</a:t>
            </a:fld>
            <a:endParaRPr lang="es-ES" noProof="0" dirty="0">
              <a:latin typeface="+mn-lt"/>
            </a:endParaRPr>
          </a:p>
        </p:txBody>
      </p:sp>
      <p:sp>
        <p:nvSpPr>
          <p:cNvPr id="3" name="Marcador de pie de página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s-ES" noProof="0" dirty="0"/>
              <a:t>Revisión anual</a:t>
            </a:r>
            <a:endParaRPr lang="es-ES" b="0" noProof="0" dirty="0"/>
          </a:p>
        </p:txBody>
      </p:sp>
      <p:sp>
        <p:nvSpPr>
          <p:cNvPr id="4" name="Marcador de número de diapositiva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s-ES" noProof="0" smtClean="0"/>
              <a:pPr rtl="0"/>
              <a:t>‹#›</a:t>
            </a:fld>
            <a:endParaRPr lang="es-ES" noProof="0" dirty="0"/>
          </a:p>
        </p:txBody>
      </p:sp>
    </p:spTree>
    <p:extLst>
      <p:ext uri="{BB962C8B-B14F-4D97-AF65-F5344CB8AC3E}">
        <p14:creationId xmlns:p14="http://schemas.microsoft.com/office/powerpoint/2010/main" val="228931782"/>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a:t>Click icon to add chart</a:t>
            </a:r>
            <a:endParaRPr lang="es-ES" noProof="0"/>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editar </a:t>
            </a:r>
          </a:p>
        </p:txBody>
      </p:sp>
      <p:sp>
        <p:nvSpPr>
          <p:cNvPr id="2" name="Marcador de fecha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6A99CD11-04C6-421F-AE19-E5D29CCF776B}" type="datetime4">
              <a:rPr lang="es-ES" noProof="0" smtClean="0">
                <a:latin typeface="+mn-lt"/>
              </a:rPr>
              <a:t>7 de mayo de 2024</a:t>
            </a:fld>
            <a:endParaRPr lang="es-ES" noProof="0">
              <a:latin typeface="+mn-lt"/>
            </a:endParaRPr>
          </a:p>
        </p:txBody>
      </p:sp>
      <p:sp>
        <p:nvSpPr>
          <p:cNvPr id="3" name="Marcador de pie de página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s-ES" noProof="0"/>
              <a:t>Revisión anual</a:t>
            </a:r>
            <a:endParaRPr lang="es-ES" b="0" noProof="0"/>
          </a:p>
        </p:txBody>
      </p:sp>
      <p:sp>
        <p:nvSpPr>
          <p:cNvPr id="4" name="Marcador de número de diapositiva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s-ES" noProof="0" smtClean="0"/>
              <a:pPr rtl="0"/>
              <a:t>‹#›</a:t>
            </a:fld>
            <a:endParaRPr lang="es-ES" noProof="0">
              <a:latin typeface="+mn-lt"/>
            </a:endParaRPr>
          </a:p>
        </p:txBody>
      </p:sp>
    </p:spTree>
    <p:extLst>
      <p:ext uri="{BB962C8B-B14F-4D97-AF65-F5344CB8AC3E}">
        <p14:creationId xmlns:p14="http://schemas.microsoft.com/office/powerpoint/2010/main" val="105168645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s-ES" noProof="0" dirty="0"/>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fecha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7F69136C-C4B2-45F2-BCFC-515A0853BD43}" type="datetime4">
              <a:rPr lang="es-ES" noProof="0" smtClean="0">
                <a:latin typeface="+mn-lt"/>
              </a:rPr>
              <a:t>7 de mayo de 2024</a:t>
            </a:fld>
            <a:endParaRPr lang="es-ES" noProof="0" dirty="0">
              <a:latin typeface="+mn-lt"/>
            </a:endParaRPr>
          </a:p>
        </p:txBody>
      </p:sp>
      <p:sp>
        <p:nvSpPr>
          <p:cNvPr id="3" name="Marcador de pie de página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s-ES" noProof="0" dirty="0"/>
              <a:t>Revisión anual</a:t>
            </a:r>
            <a:endParaRPr lang="es-ES" b="0" noProof="0" dirty="0"/>
          </a:p>
        </p:txBody>
      </p:sp>
      <p:sp>
        <p:nvSpPr>
          <p:cNvPr id="4" name="Marcador de número de diapositiva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s-ES" noProof="0" smtClean="0"/>
              <a:pPr rtl="0"/>
              <a:t>‹#›</a:t>
            </a:fld>
            <a:endParaRPr lang="es-ES" noProof="0" dirty="0"/>
          </a:p>
        </p:txBody>
      </p:sp>
    </p:spTree>
    <p:extLst>
      <p:ext uri="{BB962C8B-B14F-4D97-AF65-F5344CB8AC3E}">
        <p14:creationId xmlns:p14="http://schemas.microsoft.com/office/powerpoint/2010/main" val="11152331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88BFCBA-820D-E343-CB4C-4F1C6AA4A45B}"/>
              </a:ext>
            </a:extLst>
          </p:cNvPr>
          <p:cNvGraphicFramePr>
            <a:graphicFrameLocks noChangeAspect="1"/>
          </p:cNvGraphicFramePr>
          <p:nvPr userDrawn="1">
            <p:custDataLst>
              <p:tags r:id="rId1"/>
            </p:custDataLst>
            <p:extLst>
              <p:ext uri="{D42A27DB-BD31-4B8C-83A1-F6EECF244321}">
                <p14:modId xmlns:p14="http://schemas.microsoft.com/office/powerpoint/2010/main" val="2950412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A88BFCBA-820D-E343-CB4C-4F1C6AA4A4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Photo Here</a:t>
            </a:r>
          </a:p>
        </p:txBody>
      </p:sp>
      <p:pic>
        <p:nvPicPr>
          <p:cNvPr id="12" name="Picture 11" descr="A close-up of a colorful logo&#10;&#10;Description automatically generated">
            <a:extLst>
              <a:ext uri="{FF2B5EF4-FFF2-40B4-BE49-F238E27FC236}">
                <a16:creationId xmlns:a16="http://schemas.microsoft.com/office/drawing/2014/main" id="{51A302F9-DAEF-A2B3-4850-593C8EDA99EB}"/>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2813436"/>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524" y="4074731"/>
            <a:ext cx="6580188" cy="580921"/>
          </a:xfrm>
          <a:solidFill>
            <a:schemeClr val="accent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6579426" y="2711435"/>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3" name="Picture 22" descr="A close-up of a logo&#10;&#10;Description automatically generated">
            <a:extLst>
              <a:ext uri="{FF2B5EF4-FFF2-40B4-BE49-F238E27FC236}">
                <a16:creationId xmlns:a16="http://schemas.microsoft.com/office/drawing/2014/main" id="{2294F0D0-C2FF-6FDC-E7B3-5F594D8A52A5}"/>
              </a:ext>
            </a:extLst>
          </p:cNvPr>
          <p:cNvPicPr>
            <a:picLocks noChangeAspect="1"/>
          </p:cNvPicPr>
          <p:nvPr userDrawn="1"/>
        </p:nvPicPr>
        <p:blipFill>
          <a:blip r:embed="rId6"/>
          <a:stretch>
            <a:fillRect/>
          </a:stretch>
        </p:blipFill>
        <p:spPr>
          <a:xfrm>
            <a:off x="285636" y="4902434"/>
            <a:ext cx="4604416" cy="1497351"/>
          </a:xfrm>
          <a:prstGeom prst="rect">
            <a:avLst/>
          </a:prstGeom>
        </p:spPr>
      </p:pic>
    </p:spTree>
    <p:extLst>
      <p:ext uri="{BB962C8B-B14F-4D97-AF65-F5344CB8AC3E}">
        <p14:creationId xmlns:p14="http://schemas.microsoft.com/office/powerpoint/2010/main" val="2640693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2EE2A2E-91CC-67A2-3A7C-2950C5AD6E6D}"/>
              </a:ext>
            </a:extLst>
          </p:cNvPr>
          <p:cNvGraphicFramePr>
            <a:graphicFrameLocks noChangeAspect="1"/>
          </p:cNvGraphicFramePr>
          <p:nvPr userDrawn="1">
            <p:custDataLst>
              <p:tags r:id="rId1"/>
            </p:custDataLst>
            <p:extLst>
              <p:ext uri="{D42A27DB-BD31-4B8C-83A1-F6EECF244321}">
                <p14:modId xmlns:p14="http://schemas.microsoft.com/office/powerpoint/2010/main" val="2413418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32EE2A2E-91CC-67A2-3A7C-2950C5AD6E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7" name="Picture 16" descr="A white background with black and white clouds&#10;&#10;Description automatically generated">
            <a:extLst>
              <a:ext uri="{FF2B5EF4-FFF2-40B4-BE49-F238E27FC236}">
                <a16:creationId xmlns:a16="http://schemas.microsoft.com/office/drawing/2014/main" id="{BB1794CC-78A4-90A5-DF2B-7A04AB8BC296}"/>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vert="horz"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accent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pic>
        <p:nvPicPr>
          <p:cNvPr id="18" name="Picture 17" descr="A close-up of a logo&#10;&#10;Description automatically generated">
            <a:extLst>
              <a:ext uri="{FF2B5EF4-FFF2-40B4-BE49-F238E27FC236}">
                <a16:creationId xmlns:a16="http://schemas.microsoft.com/office/drawing/2014/main" id="{5A0ED89B-B32A-5F05-9AC5-1C6208449707}"/>
              </a:ext>
            </a:extLst>
          </p:cNvPr>
          <p:cNvPicPr>
            <a:picLocks noChangeAspect="1"/>
          </p:cNvPicPr>
          <p:nvPr userDrawn="1"/>
        </p:nvPicPr>
        <p:blipFill>
          <a:blip r:embed="rId6"/>
          <a:stretch>
            <a:fillRect/>
          </a:stretch>
        </p:blipFill>
        <p:spPr>
          <a:xfrm>
            <a:off x="8075896" y="5605779"/>
            <a:ext cx="3682580" cy="1197571"/>
          </a:xfrm>
          <a:prstGeom prst="rect">
            <a:avLst/>
          </a:prstGeom>
        </p:spPr>
      </p:pic>
    </p:spTree>
    <p:extLst>
      <p:ext uri="{BB962C8B-B14F-4D97-AF65-F5344CB8AC3E}">
        <p14:creationId xmlns:p14="http://schemas.microsoft.com/office/powerpoint/2010/main" val="885074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CE00AEA-FB47-3180-0E7A-8B6721B1E29C}"/>
              </a:ext>
            </a:extLst>
          </p:cNvPr>
          <p:cNvGraphicFramePr>
            <a:graphicFrameLocks noChangeAspect="1"/>
          </p:cNvGraphicFramePr>
          <p:nvPr userDrawn="1">
            <p:custDataLst>
              <p:tags r:id="rId1"/>
            </p:custDataLst>
            <p:extLst>
              <p:ext uri="{D42A27DB-BD31-4B8C-83A1-F6EECF244321}">
                <p14:modId xmlns:p14="http://schemas.microsoft.com/office/powerpoint/2010/main" val="4259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9" name="think-cell data - do not delete" hidden="1">
                        <a:extLst>
                          <a:ext uri="{FF2B5EF4-FFF2-40B4-BE49-F238E27FC236}">
                            <a16:creationId xmlns:a16="http://schemas.microsoft.com/office/drawing/2014/main" id="{9CE00AEA-FB47-3180-0E7A-8B6721B1E2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descr="A white background with black and white clouds&#10;&#10;Description automatically generated">
            <a:extLst>
              <a:ext uri="{FF2B5EF4-FFF2-40B4-BE49-F238E27FC236}">
                <a16:creationId xmlns:a16="http://schemas.microsoft.com/office/drawing/2014/main" id="{4BE313FE-D108-C95B-46D5-3ABAC6653727}"/>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vert="horz"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accent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pic>
        <p:nvPicPr>
          <p:cNvPr id="13" name="Picture 12" descr="A close-up of a logo&#10;&#10;Description automatically generated">
            <a:extLst>
              <a:ext uri="{FF2B5EF4-FFF2-40B4-BE49-F238E27FC236}">
                <a16:creationId xmlns:a16="http://schemas.microsoft.com/office/drawing/2014/main" id="{39BC525E-DE84-A316-3FD5-F1EBC59502FE}"/>
              </a:ext>
            </a:extLst>
          </p:cNvPr>
          <p:cNvPicPr>
            <a:picLocks noChangeAspect="1"/>
          </p:cNvPicPr>
          <p:nvPr userDrawn="1"/>
        </p:nvPicPr>
        <p:blipFill>
          <a:blip r:embed="rId6"/>
          <a:stretch>
            <a:fillRect/>
          </a:stretch>
        </p:blipFill>
        <p:spPr>
          <a:xfrm>
            <a:off x="9703956" y="6168508"/>
            <a:ext cx="2054520" cy="668127"/>
          </a:xfrm>
          <a:prstGeom prst="rect">
            <a:avLst/>
          </a:prstGeom>
        </p:spPr>
      </p:pic>
    </p:spTree>
    <p:extLst>
      <p:ext uri="{BB962C8B-B14F-4D97-AF65-F5344CB8AC3E}">
        <p14:creationId xmlns:p14="http://schemas.microsoft.com/office/powerpoint/2010/main" val="239642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CE00AEA-FB47-3180-0E7A-8B6721B1E29C}"/>
              </a:ext>
            </a:extLst>
          </p:cNvPr>
          <p:cNvGraphicFramePr>
            <a:graphicFrameLocks noChangeAspect="1"/>
          </p:cNvGraphicFramePr>
          <p:nvPr userDrawn="1">
            <p:custDataLst>
              <p:tags r:id="rId1"/>
            </p:custDataLst>
            <p:extLst>
              <p:ext uri="{D42A27DB-BD31-4B8C-83A1-F6EECF244321}">
                <p14:modId xmlns:p14="http://schemas.microsoft.com/office/powerpoint/2010/main" val="1713740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9" name="think-cell data - do not delete" hidden="1">
                        <a:extLst>
                          <a:ext uri="{FF2B5EF4-FFF2-40B4-BE49-F238E27FC236}">
                            <a16:creationId xmlns:a16="http://schemas.microsoft.com/office/drawing/2014/main" id="{9CE00AEA-FB47-3180-0E7A-8B6721B1E2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descr="A white background with black and white clouds&#10;&#10;Description automatically generated">
            <a:extLst>
              <a:ext uri="{FF2B5EF4-FFF2-40B4-BE49-F238E27FC236}">
                <a16:creationId xmlns:a16="http://schemas.microsoft.com/office/drawing/2014/main" id="{4BE313FE-D108-C95B-46D5-3ABAC6653727}"/>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vert="horz" lIns="180000" tIns="180000" rIns="180000" bIns="180000"/>
          <a:lstStyle>
            <a:lvl1pPr algn="r">
              <a:defRPr sz="6000" b="1" spc="-300">
                <a:solidFill>
                  <a:schemeClr val="tx1">
                    <a:lumMod val="75000"/>
                    <a:lumOff val="25000"/>
                  </a:schemeClr>
                </a:solidFill>
              </a:defRPr>
            </a:lvl1pPr>
          </a:lstStyle>
          <a:p>
            <a:r>
              <a:rPr lang="en-US" noProof="0" dirty="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accent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pic>
        <p:nvPicPr>
          <p:cNvPr id="13" name="Picture 12" descr="A close-up of a logo&#10;&#10;Description automatically generated">
            <a:extLst>
              <a:ext uri="{FF2B5EF4-FFF2-40B4-BE49-F238E27FC236}">
                <a16:creationId xmlns:a16="http://schemas.microsoft.com/office/drawing/2014/main" id="{39BC525E-DE84-A316-3FD5-F1EBC59502FE}"/>
              </a:ext>
            </a:extLst>
          </p:cNvPr>
          <p:cNvPicPr>
            <a:picLocks noChangeAspect="1"/>
          </p:cNvPicPr>
          <p:nvPr userDrawn="1"/>
        </p:nvPicPr>
        <p:blipFill>
          <a:blip r:embed="rId6"/>
          <a:stretch>
            <a:fillRect/>
          </a:stretch>
        </p:blipFill>
        <p:spPr>
          <a:xfrm>
            <a:off x="9703956" y="6168508"/>
            <a:ext cx="2054520" cy="668127"/>
          </a:xfrm>
          <a:prstGeom prst="rect">
            <a:avLst/>
          </a:prstGeom>
        </p:spPr>
      </p:pic>
    </p:spTree>
    <p:extLst>
      <p:ext uri="{BB962C8B-B14F-4D97-AF65-F5344CB8AC3E}">
        <p14:creationId xmlns:p14="http://schemas.microsoft.com/office/powerpoint/2010/main" val="135010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E268C59-5AE8-6FA3-FE4E-25DD0B3B2C06}"/>
              </a:ext>
            </a:extLst>
          </p:cNvPr>
          <p:cNvGraphicFramePr>
            <a:graphicFrameLocks noChangeAspect="1"/>
          </p:cNvGraphicFramePr>
          <p:nvPr userDrawn="1">
            <p:custDataLst>
              <p:tags r:id="rId1"/>
            </p:custDataLst>
            <p:extLst>
              <p:ext uri="{D42A27DB-BD31-4B8C-83A1-F6EECF244321}">
                <p14:modId xmlns:p14="http://schemas.microsoft.com/office/powerpoint/2010/main" val="1149305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9" name="think-cell data - do not delete" hidden="1">
                        <a:extLst>
                          <a:ext uri="{FF2B5EF4-FFF2-40B4-BE49-F238E27FC236}">
                            <a16:creationId xmlns:a16="http://schemas.microsoft.com/office/drawing/2014/main" id="{5E268C59-5AE8-6FA3-FE4E-25DD0B3B2C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descr="A white background with black and white clouds&#10;&#10;Description automatically generated">
            <a:extLst>
              <a:ext uri="{FF2B5EF4-FFF2-40B4-BE49-F238E27FC236}">
                <a16:creationId xmlns:a16="http://schemas.microsoft.com/office/drawing/2014/main" id="{436C6456-CD62-8D50-7E2E-B44860D58F86}"/>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0" y="1869795"/>
            <a:ext cx="6641900" cy="1124345"/>
          </a:xfrm>
          <a:solidFill>
            <a:schemeClr val="bg1">
              <a:lumMod val="95000"/>
            </a:schemeClr>
          </a:solidFill>
        </p:spPr>
        <p:txBody>
          <a:bodyPr vert="horz"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234" y="2994141"/>
            <a:ext cx="6641626" cy="590155"/>
          </a:xfrm>
          <a:solidFill>
            <a:schemeClr val="accent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11699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8" name="Rectangle 7">
            <a:extLst>
              <a:ext uri="{FF2B5EF4-FFF2-40B4-BE49-F238E27FC236}">
                <a16:creationId xmlns:a16="http://schemas.microsoft.com/office/drawing/2014/main" id="{FA5285E0-8F27-49C4-AADF-92A3B72D41FD}"/>
              </a:ext>
            </a:extLst>
          </p:cNvPr>
          <p:cNvSpPr/>
          <p:nvPr userDrawn="1"/>
        </p:nvSpPr>
        <p:spPr>
          <a:xfrm>
            <a:off x="46577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pic>
        <p:nvPicPr>
          <p:cNvPr id="13" name="Picture 12" descr="A close-up of a logo&#10;&#10;Description automatically generated">
            <a:extLst>
              <a:ext uri="{FF2B5EF4-FFF2-40B4-BE49-F238E27FC236}">
                <a16:creationId xmlns:a16="http://schemas.microsoft.com/office/drawing/2014/main" id="{223F59F9-E966-D45B-A411-236516E0FF23}"/>
              </a:ext>
            </a:extLst>
          </p:cNvPr>
          <p:cNvPicPr>
            <a:picLocks noChangeAspect="1"/>
          </p:cNvPicPr>
          <p:nvPr userDrawn="1"/>
        </p:nvPicPr>
        <p:blipFill>
          <a:blip r:embed="rId6"/>
          <a:stretch>
            <a:fillRect/>
          </a:stretch>
        </p:blipFill>
        <p:spPr>
          <a:xfrm>
            <a:off x="8082950" y="5662476"/>
            <a:ext cx="3676287" cy="1195524"/>
          </a:xfrm>
          <a:prstGeom prst="rect">
            <a:avLst/>
          </a:prstGeom>
        </p:spPr>
      </p:pic>
    </p:spTree>
    <p:extLst>
      <p:ext uri="{BB962C8B-B14F-4D97-AF65-F5344CB8AC3E}">
        <p14:creationId xmlns:p14="http://schemas.microsoft.com/office/powerpoint/2010/main" val="2979260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160C7B70-0577-CB13-23D4-6C2ABBD6ACB8}"/>
              </a:ext>
            </a:extLst>
          </p:cNvPr>
          <p:cNvGraphicFramePr>
            <a:graphicFrameLocks noChangeAspect="1"/>
          </p:cNvGraphicFramePr>
          <p:nvPr userDrawn="1">
            <p:custDataLst>
              <p:tags r:id="rId1"/>
            </p:custDataLst>
            <p:extLst>
              <p:ext uri="{D42A27DB-BD31-4B8C-83A1-F6EECF244321}">
                <p14:modId xmlns:p14="http://schemas.microsoft.com/office/powerpoint/2010/main" val="309831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13" name="think-cell data - do not delete" hidden="1">
                        <a:extLst>
                          <a:ext uri="{FF2B5EF4-FFF2-40B4-BE49-F238E27FC236}">
                            <a16:creationId xmlns:a16="http://schemas.microsoft.com/office/drawing/2014/main" id="{160C7B70-0577-CB13-23D4-6C2ABBD6AC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Tree>
    <p:extLst>
      <p:ext uri="{BB962C8B-B14F-4D97-AF65-F5344CB8AC3E}">
        <p14:creationId xmlns:p14="http://schemas.microsoft.com/office/powerpoint/2010/main" val="1053253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0D4270A-329D-30AC-0719-3F0636CA4185}"/>
              </a:ext>
            </a:extLst>
          </p:cNvPr>
          <p:cNvGraphicFramePr>
            <a:graphicFrameLocks noChangeAspect="1"/>
          </p:cNvGraphicFramePr>
          <p:nvPr userDrawn="1">
            <p:custDataLst>
              <p:tags r:id="rId1"/>
            </p:custDataLst>
            <p:extLst>
              <p:ext uri="{D42A27DB-BD31-4B8C-83A1-F6EECF244321}">
                <p14:modId xmlns:p14="http://schemas.microsoft.com/office/powerpoint/2010/main" val="395556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8" name="think-cell data - do not delete" hidden="1">
                        <a:extLst>
                          <a:ext uri="{FF2B5EF4-FFF2-40B4-BE49-F238E27FC236}">
                            <a16:creationId xmlns:a16="http://schemas.microsoft.com/office/drawing/2014/main" id="{10D4270A-329D-30AC-0719-3F0636CA41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accent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vert="horz"/>
          <a:lstStyle/>
          <a:p>
            <a:r>
              <a:rPr lang="en-US" noProof="0"/>
              <a:t>Click to edit Master title style</a:t>
            </a:r>
          </a:p>
        </p:txBody>
      </p:sp>
    </p:spTree>
    <p:extLst>
      <p:ext uri="{BB962C8B-B14F-4D97-AF65-F5344CB8AC3E}">
        <p14:creationId xmlns:p14="http://schemas.microsoft.com/office/powerpoint/2010/main" val="1550804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2654CF-82E0-F04C-EFA5-D13436E25B32}"/>
              </a:ext>
            </a:extLst>
          </p:cNvPr>
          <p:cNvGraphicFramePr>
            <a:graphicFrameLocks noChangeAspect="1"/>
          </p:cNvGraphicFramePr>
          <p:nvPr userDrawn="1">
            <p:custDataLst>
              <p:tags r:id="rId1"/>
            </p:custDataLst>
            <p:extLst>
              <p:ext uri="{D42A27DB-BD31-4B8C-83A1-F6EECF244321}">
                <p14:modId xmlns:p14="http://schemas.microsoft.com/office/powerpoint/2010/main" val="3286083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8" name="think-cell data - do not delete" hidden="1">
                        <a:extLst>
                          <a:ext uri="{FF2B5EF4-FFF2-40B4-BE49-F238E27FC236}">
                            <a16:creationId xmlns:a16="http://schemas.microsoft.com/office/drawing/2014/main" id="{6F2654CF-82E0-F04C-EFA5-D13436E25B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vert="horz"/>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689282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ubtitle, and No Content">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59FAE6CB-6F13-47CC-0B73-3E8A9D7A60E1}"/>
              </a:ext>
            </a:extLst>
          </p:cNvPr>
          <p:cNvGraphicFramePr>
            <a:graphicFrameLocks noChangeAspect="1"/>
          </p:cNvGraphicFramePr>
          <p:nvPr userDrawn="1">
            <p:custDataLst>
              <p:tags r:id="rId1"/>
            </p:custDataLst>
            <p:extLst>
              <p:ext uri="{D42A27DB-BD31-4B8C-83A1-F6EECF244321}">
                <p14:modId xmlns:p14="http://schemas.microsoft.com/office/powerpoint/2010/main" val="86001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11" name="think-cell data - do not delete" hidden="1">
                        <a:extLst>
                          <a:ext uri="{FF2B5EF4-FFF2-40B4-BE49-F238E27FC236}">
                            <a16:creationId xmlns:a16="http://schemas.microsoft.com/office/drawing/2014/main" id="{59FAE6CB-6F13-47CC-0B73-3E8A9D7A60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vert="horz"/>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680796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F0C960B-251F-56F8-8CA4-69D27D01C3C9}"/>
              </a:ext>
            </a:extLst>
          </p:cNvPr>
          <p:cNvGraphicFramePr>
            <a:graphicFrameLocks noChangeAspect="1"/>
          </p:cNvGraphicFramePr>
          <p:nvPr userDrawn="1">
            <p:custDataLst>
              <p:tags r:id="rId1"/>
            </p:custDataLst>
            <p:extLst>
              <p:ext uri="{D42A27DB-BD31-4B8C-83A1-F6EECF244321}">
                <p14:modId xmlns:p14="http://schemas.microsoft.com/office/powerpoint/2010/main" val="190592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9" name="think-cell data - do not delete" hidden="1">
                        <a:extLst>
                          <a:ext uri="{FF2B5EF4-FFF2-40B4-BE49-F238E27FC236}">
                            <a16:creationId xmlns:a16="http://schemas.microsoft.com/office/drawing/2014/main" id="{7F0C960B-251F-56F8-8CA4-69D27D01C3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27448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E813171-824E-6E8D-ADE7-5544E1311E58}"/>
              </a:ext>
            </a:extLst>
          </p:cNvPr>
          <p:cNvGraphicFramePr>
            <a:graphicFrameLocks noChangeAspect="1"/>
          </p:cNvGraphicFramePr>
          <p:nvPr userDrawn="1">
            <p:custDataLst>
              <p:tags r:id="rId1"/>
            </p:custDataLst>
            <p:extLst>
              <p:ext uri="{D42A27DB-BD31-4B8C-83A1-F6EECF244321}">
                <p14:modId xmlns:p14="http://schemas.microsoft.com/office/powerpoint/2010/main" val="741307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8" name="think-cell data - do not delete" hidden="1">
                        <a:extLst>
                          <a:ext uri="{FF2B5EF4-FFF2-40B4-BE49-F238E27FC236}">
                            <a16:creationId xmlns:a16="http://schemas.microsoft.com/office/drawing/2014/main" id="{AE813171-824E-6E8D-ADE7-5544E1311E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1051119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F644374-A35C-B8D2-233B-5E4180CF9A9A}"/>
              </a:ext>
            </a:extLst>
          </p:cNvPr>
          <p:cNvGraphicFramePr>
            <a:graphicFrameLocks noChangeAspect="1"/>
          </p:cNvGraphicFramePr>
          <p:nvPr userDrawn="1">
            <p:custDataLst>
              <p:tags r:id="rId1"/>
            </p:custDataLst>
            <p:extLst>
              <p:ext uri="{D42A27DB-BD31-4B8C-83A1-F6EECF244321}">
                <p14:modId xmlns:p14="http://schemas.microsoft.com/office/powerpoint/2010/main" val="3702594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8" name="think-cell data - do not delete" hidden="1">
                        <a:extLst>
                          <a:ext uri="{FF2B5EF4-FFF2-40B4-BE49-F238E27FC236}">
                            <a16:creationId xmlns:a16="http://schemas.microsoft.com/office/drawing/2014/main" id="{3F644374-A35C-B8D2-233B-5E4180CF9A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4116224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2F85CC5-8938-1CBB-5B26-5EAE63C55CDC}"/>
              </a:ext>
            </a:extLst>
          </p:cNvPr>
          <p:cNvGraphicFramePr>
            <a:graphicFrameLocks noChangeAspect="1"/>
          </p:cNvGraphicFramePr>
          <p:nvPr userDrawn="1">
            <p:custDataLst>
              <p:tags r:id="rId1"/>
            </p:custDataLst>
            <p:extLst>
              <p:ext uri="{D42A27DB-BD31-4B8C-83A1-F6EECF244321}">
                <p14:modId xmlns:p14="http://schemas.microsoft.com/office/powerpoint/2010/main" val="3768884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12F85CC5-8938-1CBB-5B26-5EAE63C55C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descr="A close-up of a colorful logo&#10;&#10;Description automatically generated">
            <a:extLst>
              <a:ext uri="{FF2B5EF4-FFF2-40B4-BE49-F238E27FC236}">
                <a16:creationId xmlns:a16="http://schemas.microsoft.com/office/drawing/2014/main" id="{9597B60D-6A2F-2925-B200-4E80BFB490B7}"/>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2798352"/>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048338"/>
            <a:ext cx="6580188" cy="580921"/>
          </a:xfrm>
          <a:solidFill>
            <a:schemeClr val="accent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6580188" y="2685911"/>
            <a:ext cx="2411412" cy="1148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Picture 9" descr="A close-up of a logo&#10;&#10;Description automatically generated">
            <a:extLst>
              <a:ext uri="{FF2B5EF4-FFF2-40B4-BE49-F238E27FC236}">
                <a16:creationId xmlns:a16="http://schemas.microsoft.com/office/drawing/2014/main" id="{E44F6A58-81A4-7693-C172-F3C65BDFDA7F}"/>
              </a:ext>
            </a:extLst>
          </p:cNvPr>
          <p:cNvPicPr>
            <a:picLocks noChangeAspect="1"/>
          </p:cNvPicPr>
          <p:nvPr userDrawn="1"/>
        </p:nvPicPr>
        <p:blipFill>
          <a:blip r:embed="rId6"/>
          <a:stretch>
            <a:fillRect/>
          </a:stretch>
        </p:blipFill>
        <p:spPr>
          <a:xfrm>
            <a:off x="586595" y="4833737"/>
            <a:ext cx="4606573" cy="1498052"/>
          </a:xfrm>
          <a:prstGeom prst="rect">
            <a:avLst/>
          </a:prstGeom>
        </p:spPr>
      </p:pic>
    </p:spTree>
    <p:extLst>
      <p:ext uri="{BB962C8B-B14F-4D97-AF65-F5344CB8AC3E}">
        <p14:creationId xmlns:p14="http://schemas.microsoft.com/office/powerpoint/2010/main" val="180984344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CFE43A7-311E-0C58-412F-A8E714F9DF1B}"/>
              </a:ext>
            </a:extLst>
          </p:cNvPr>
          <p:cNvGraphicFramePr>
            <a:graphicFrameLocks noChangeAspect="1"/>
          </p:cNvGraphicFramePr>
          <p:nvPr userDrawn="1">
            <p:custDataLst>
              <p:tags r:id="rId1"/>
            </p:custDataLst>
            <p:extLst>
              <p:ext uri="{D42A27DB-BD31-4B8C-83A1-F6EECF244321}">
                <p14:modId xmlns:p14="http://schemas.microsoft.com/office/powerpoint/2010/main" val="133316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0CFE43A7-311E-0C58-412F-A8E714F9DF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white background with black and white clouds&#10;&#10;Description automatically generated">
            <a:extLst>
              <a:ext uri="{FF2B5EF4-FFF2-40B4-BE49-F238E27FC236}">
                <a16:creationId xmlns:a16="http://schemas.microsoft.com/office/drawing/2014/main" id="{0EF3EDAF-A011-696B-BCCA-1D1AE7735456}"/>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vert="horz"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accent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pic>
        <p:nvPicPr>
          <p:cNvPr id="10" name="Picture 9" descr="A close-up of a logo&#10;&#10;Description automatically generated">
            <a:extLst>
              <a:ext uri="{FF2B5EF4-FFF2-40B4-BE49-F238E27FC236}">
                <a16:creationId xmlns:a16="http://schemas.microsoft.com/office/drawing/2014/main" id="{ACCBA32C-6E03-3F81-4419-B11B243214F6}"/>
              </a:ext>
            </a:extLst>
          </p:cNvPr>
          <p:cNvPicPr>
            <a:picLocks noChangeAspect="1"/>
          </p:cNvPicPr>
          <p:nvPr userDrawn="1"/>
        </p:nvPicPr>
        <p:blipFill>
          <a:blip r:embed="rId6"/>
          <a:stretch>
            <a:fillRect/>
          </a:stretch>
        </p:blipFill>
        <p:spPr>
          <a:xfrm>
            <a:off x="8083713" y="5539358"/>
            <a:ext cx="3676287" cy="1195524"/>
          </a:xfrm>
          <a:prstGeom prst="rect">
            <a:avLst/>
          </a:prstGeom>
        </p:spPr>
      </p:pic>
    </p:spTree>
    <p:extLst>
      <p:ext uri="{BB962C8B-B14F-4D97-AF65-F5344CB8AC3E}">
        <p14:creationId xmlns:p14="http://schemas.microsoft.com/office/powerpoint/2010/main" val="427706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E268C59-5AE8-6FA3-FE4E-25DD0B3B2C06}"/>
              </a:ext>
            </a:extLst>
          </p:cNvPr>
          <p:cNvGraphicFramePr>
            <a:graphicFrameLocks noChangeAspect="1"/>
          </p:cNvGraphicFramePr>
          <p:nvPr userDrawn="1">
            <p:custDataLst>
              <p:tags r:id="rId1"/>
            </p:custDataLst>
            <p:extLst>
              <p:ext uri="{D42A27DB-BD31-4B8C-83A1-F6EECF244321}">
                <p14:modId xmlns:p14="http://schemas.microsoft.com/office/powerpoint/2010/main" val="2453036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9" name="think-cell data - do not delete" hidden="1">
                        <a:extLst>
                          <a:ext uri="{FF2B5EF4-FFF2-40B4-BE49-F238E27FC236}">
                            <a16:creationId xmlns:a16="http://schemas.microsoft.com/office/drawing/2014/main" id="{5E268C59-5AE8-6FA3-FE4E-25DD0B3B2C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descr="A white background with black and white clouds&#10;&#10;Description automatically generated">
            <a:extLst>
              <a:ext uri="{FF2B5EF4-FFF2-40B4-BE49-F238E27FC236}">
                <a16:creationId xmlns:a16="http://schemas.microsoft.com/office/drawing/2014/main" id="{436C6456-CD62-8D50-7E2E-B44860D58F86}"/>
              </a:ext>
            </a:extLst>
          </p:cNvPr>
          <p:cNvPicPr>
            <a:picLocks noChangeAspect="1"/>
          </p:cNvPicPr>
          <p:nvPr userDrawn="1"/>
        </p:nvPicPr>
        <p:blipFill>
          <a:blip r:embed="rId5"/>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0" y="1869795"/>
            <a:ext cx="6641900" cy="1124345"/>
          </a:xfrm>
          <a:solidFill>
            <a:schemeClr val="bg1">
              <a:lumMod val="95000"/>
            </a:schemeClr>
          </a:solidFill>
        </p:spPr>
        <p:txBody>
          <a:bodyPr vert="horz"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234" y="2994141"/>
            <a:ext cx="6641626" cy="590155"/>
          </a:xfrm>
          <a:solidFill>
            <a:schemeClr val="accent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11699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46577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pic>
        <p:nvPicPr>
          <p:cNvPr id="13" name="Picture 12" descr="A close-up of a logo&#10;&#10;Description automatically generated">
            <a:extLst>
              <a:ext uri="{FF2B5EF4-FFF2-40B4-BE49-F238E27FC236}">
                <a16:creationId xmlns:a16="http://schemas.microsoft.com/office/drawing/2014/main" id="{223F59F9-E966-D45B-A411-236516E0FF23}"/>
              </a:ext>
            </a:extLst>
          </p:cNvPr>
          <p:cNvPicPr>
            <a:picLocks noChangeAspect="1"/>
          </p:cNvPicPr>
          <p:nvPr userDrawn="1"/>
        </p:nvPicPr>
        <p:blipFill>
          <a:blip r:embed="rId6"/>
          <a:stretch>
            <a:fillRect/>
          </a:stretch>
        </p:blipFill>
        <p:spPr>
          <a:xfrm>
            <a:off x="8082950" y="5662476"/>
            <a:ext cx="3676287" cy="1195524"/>
          </a:xfrm>
          <a:prstGeom prst="rect">
            <a:avLst/>
          </a:prstGeom>
        </p:spPr>
      </p:pic>
    </p:spTree>
    <p:extLst>
      <p:ext uri="{BB962C8B-B14F-4D97-AF65-F5344CB8AC3E}">
        <p14:creationId xmlns:p14="http://schemas.microsoft.com/office/powerpoint/2010/main" val="384389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375222D-A3ED-AB95-F457-F3E42BB2E8C5}"/>
              </a:ext>
            </a:extLst>
          </p:cNvPr>
          <p:cNvGraphicFramePr>
            <a:graphicFrameLocks noChangeAspect="1"/>
          </p:cNvGraphicFramePr>
          <p:nvPr userDrawn="1">
            <p:custDataLst>
              <p:tags r:id="rId1"/>
            </p:custDataLst>
            <p:extLst>
              <p:ext uri="{D42A27DB-BD31-4B8C-83A1-F6EECF244321}">
                <p14:modId xmlns:p14="http://schemas.microsoft.com/office/powerpoint/2010/main" val="215324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4375222D-A3ED-AB95-F457-F3E42BB2E8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vert="horz"/>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1952504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69A7F1-677F-564E-B9BE-B6A4ED9561D6}"/>
              </a:ext>
            </a:extLst>
          </p:cNvPr>
          <p:cNvGraphicFramePr>
            <a:graphicFrameLocks noChangeAspect="1"/>
          </p:cNvGraphicFramePr>
          <p:nvPr userDrawn="1">
            <p:custDataLst>
              <p:tags r:id="rId1"/>
            </p:custDataLst>
            <p:extLst>
              <p:ext uri="{D42A27DB-BD31-4B8C-83A1-F6EECF244321}">
                <p14:modId xmlns:p14="http://schemas.microsoft.com/office/powerpoint/2010/main" val="561779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1E69A7F1-677F-564E-B9BE-B6A4ED9561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44276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86982BD-2C56-5CA1-81AC-E452CD991DD6}"/>
              </a:ext>
            </a:extLst>
          </p:cNvPr>
          <p:cNvGraphicFramePr>
            <a:graphicFrameLocks noChangeAspect="1"/>
          </p:cNvGraphicFramePr>
          <p:nvPr userDrawn="1">
            <p:custDataLst>
              <p:tags r:id="rId1"/>
            </p:custDataLst>
            <p:extLst>
              <p:ext uri="{D42A27DB-BD31-4B8C-83A1-F6EECF244321}">
                <p14:modId xmlns:p14="http://schemas.microsoft.com/office/powerpoint/2010/main" val="2091132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586982BD-2C56-5CA1-81AC-E452CD991D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32784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F13C467-8688-9B1A-FEA7-BE3DF8E94607}"/>
              </a:ext>
            </a:extLst>
          </p:cNvPr>
          <p:cNvGraphicFramePr>
            <a:graphicFrameLocks noChangeAspect="1"/>
          </p:cNvGraphicFramePr>
          <p:nvPr userDrawn="1">
            <p:custDataLst>
              <p:tags r:id="rId1"/>
            </p:custDataLst>
            <p:extLst>
              <p:ext uri="{D42A27DB-BD31-4B8C-83A1-F6EECF244321}">
                <p14:modId xmlns:p14="http://schemas.microsoft.com/office/powerpoint/2010/main" val="2027730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CF13C467-8688-9B1A-FEA7-BE3DF8E946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vert="horz"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735270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95E604C-B021-BF67-E206-B0E2C365E7A9}"/>
              </a:ext>
            </a:extLst>
          </p:cNvPr>
          <p:cNvGraphicFramePr>
            <a:graphicFrameLocks noChangeAspect="1"/>
          </p:cNvGraphicFramePr>
          <p:nvPr userDrawn="1">
            <p:custDataLst>
              <p:tags r:id="rId1"/>
            </p:custDataLst>
            <p:extLst>
              <p:ext uri="{D42A27DB-BD31-4B8C-83A1-F6EECF244321}">
                <p14:modId xmlns:p14="http://schemas.microsoft.com/office/powerpoint/2010/main" val="2491786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C95E604C-B021-BF67-E206-B0E2C365E7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vert="horz"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1914776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3033A91-14F2-D614-CAB9-0DEF9AC8F6A2}"/>
              </a:ext>
            </a:extLst>
          </p:cNvPr>
          <p:cNvGraphicFramePr>
            <a:graphicFrameLocks noChangeAspect="1"/>
          </p:cNvGraphicFramePr>
          <p:nvPr userDrawn="1">
            <p:custDataLst>
              <p:tags r:id="rId1"/>
            </p:custDataLst>
            <p:extLst>
              <p:ext uri="{D42A27DB-BD31-4B8C-83A1-F6EECF244321}">
                <p14:modId xmlns:p14="http://schemas.microsoft.com/office/powerpoint/2010/main" val="3060560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D3033A91-14F2-D614-CAB9-0DEF9AC8F6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vert="horz"/>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476534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114140F-E925-27BE-FA64-356A9C7A3CFC}"/>
              </a:ext>
            </a:extLst>
          </p:cNvPr>
          <p:cNvGraphicFramePr>
            <a:graphicFrameLocks noChangeAspect="1"/>
          </p:cNvGraphicFramePr>
          <p:nvPr userDrawn="1">
            <p:custDataLst>
              <p:tags r:id="rId1"/>
            </p:custDataLst>
            <p:extLst>
              <p:ext uri="{D42A27DB-BD31-4B8C-83A1-F6EECF244321}">
                <p14:modId xmlns:p14="http://schemas.microsoft.com/office/powerpoint/2010/main" val="990471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6" name="think-cell data - do not delete" hidden="1">
                        <a:extLst>
                          <a:ext uri="{FF2B5EF4-FFF2-40B4-BE49-F238E27FC236}">
                            <a16:creationId xmlns:a16="http://schemas.microsoft.com/office/drawing/2014/main" id="{0114140F-E925-27BE-FA64-356A9C7A3C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vert="horz"/>
          <a:lstStyle/>
          <a:p>
            <a:r>
              <a:rPr lang="en-US" noProof="0"/>
              <a:t>Click to edit Master title style</a:t>
            </a:r>
          </a:p>
        </p:txBody>
      </p:sp>
    </p:spTree>
    <p:extLst>
      <p:ext uri="{BB962C8B-B14F-4D97-AF65-F5344CB8AC3E}">
        <p14:creationId xmlns:p14="http://schemas.microsoft.com/office/powerpoint/2010/main" val="2804331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7244422-C054-936F-3B6D-E2EDC067B7F1}"/>
              </a:ext>
            </a:extLst>
          </p:cNvPr>
          <p:cNvGraphicFramePr>
            <a:graphicFrameLocks noChangeAspect="1"/>
          </p:cNvGraphicFramePr>
          <p:nvPr userDrawn="1">
            <p:custDataLst>
              <p:tags r:id="rId1"/>
            </p:custDataLst>
            <p:extLst>
              <p:ext uri="{D42A27DB-BD31-4B8C-83A1-F6EECF244321}">
                <p14:modId xmlns:p14="http://schemas.microsoft.com/office/powerpoint/2010/main" val="866694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think-cell data - do not delete" hidden="1">
                        <a:extLst>
                          <a:ext uri="{FF2B5EF4-FFF2-40B4-BE49-F238E27FC236}">
                            <a16:creationId xmlns:a16="http://schemas.microsoft.com/office/drawing/2014/main" id="{87244422-C054-936F-3B6D-E2EDC067B7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vert="horz"/>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1062372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123548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160C7B70-0577-CB13-23D4-6C2ABBD6ACB8}"/>
              </a:ext>
            </a:extLst>
          </p:cNvPr>
          <p:cNvGraphicFramePr>
            <a:graphicFrameLocks noChangeAspect="1"/>
          </p:cNvGraphicFramePr>
          <p:nvPr userDrawn="1">
            <p:custDataLst>
              <p:tags r:id="rId1"/>
            </p:custDataLst>
            <p:extLst>
              <p:ext uri="{D42A27DB-BD31-4B8C-83A1-F6EECF244321}">
                <p14:modId xmlns:p14="http://schemas.microsoft.com/office/powerpoint/2010/main" val="403889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13" name="think-cell data - do not delete" hidden="1">
                        <a:extLst>
                          <a:ext uri="{FF2B5EF4-FFF2-40B4-BE49-F238E27FC236}">
                            <a16:creationId xmlns:a16="http://schemas.microsoft.com/office/drawing/2014/main" id="{160C7B70-0577-CB13-23D4-6C2ABBD6AC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0D4270A-329D-30AC-0719-3F0636CA4185}"/>
              </a:ext>
            </a:extLst>
          </p:cNvPr>
          <p:cNvGraphicFramePr>
            <a:graphicFrameLocks noChangeAspect="1"/>
          </p:cNvGraphicFramePr>
          <p:nvPr userDrawn="1">
            <p:custDataLst>
              <p:tags r:id="rId1"/>
            </p:custDataLst>
            <p:extLst>
              <p:ext uri="{D42A27DB-BD31-4B8C-83A1-F6EECF244321}">
                <p14:modId xmlns:p14="http://schemas.microsoft.com/office/powerpoint/2010/main" val="477225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8" name="think-cell data - do not delete" hidden="1">
                        <a:extLst>
                          <a:ext uri="{FF2B5EF4-FFF2-40B4-BE49-F238E27FC236}">
                            <a16:creationId xmlns:a16="http://schemas.microsoft.com/office/drawing/2014/main" id="{10D4270A-329D-30AC-0719-3F0636CA41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accent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vert="horz"/>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2654CF-82E0-F04C-EFA5-D13436E25B32}"/>
              </a:ext>
            </a:extLst>
          </p:cNvPr>
          <p:cNvGraphicFramePr>
            <a:graphicFrameLocks noChangeAspect="1"/>
          </p:cNvGraphicFramePr>
          <p:nvPr userDrawn="1">
            <p:custDataLst>
              <p:tags r:id="rId1"/>
            </p:custDataLst>
            <p:extLst>
              <p:ext uri="{D42A27DB-BD31-4B8C-83A1-F6EECF244321}">
                <p14:modId xmlns:p14="http://schemas.microsoft.com/office/powerpoint/2010/main" val="683762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8" name="think-cell data - do not delete" hidden="1">
                        <a:extLst>
                          <a:ext uri="{FF2B5EF4-FFF2-40B4-BE49-F238E27FC236}">
                            <a16:creationId xmlns:a16="http://schemas.microsoft.com/office/drawing/2014/main" id="{6F2654CF-82E0-F04C-EFA5-D13436E25B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vert="horz"/>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nd No Content">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59FAE6CB-6F13-47CC-0B73-3E8A9D7A60E1}"/>
              </a:ext>
            </a:extLst>
          </p:cNvPr>
          <p:cNvGraphicFramePr>
            <a:graphicFrameLocks noChangeAspect="1"/>
          </p:cNvGraphicFramePr>
          <p:nvPr userDrawn="1">
            <p:custDataLst>
              <p:tags r:id="rId1"/>
            </p:custDataLst>
            <p:extLst>
              <p:ext uri="{D42A27DB-BD31-4B8C-83A1-F6EECF244321}">
                <p14:modId xmlns:p14="http://schemas.microsoft.com/office/powerpoint/2010/main" val="3423002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11" name="think-cell data - do not delete" hidden="1">
                        <a:extLst>
                          <a:ext uri="{FF2B5EF4-FFF2-40B4-BE49-F238E27FC236}">
                            <a16:creationId xmlns:a16="http://schemas.microsoft.com/office/drawing/2014/main" id="{59FAE6CB-6F13-47CC-0B73-3E8A9D7A60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vert="horz"/>
          <a:lstStyle>
            <a:lvl1pPr>
              <a:defRPr>
                <a:solidFill>
                  <a:schemeClr val="tx1">
                    <a:lumMod val="75000"/>
                    <a:lumOff val="25000"/>
                  </a:schemeClr>
                </a:solidFill>
              </a:defRPr>
            </a:lvl1pPr>
          </a:lstStyle>
          <a:p>
            <a:r>
              <a:rPr lang="en-US" noProof="0" dirty="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7451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F0C960B-251F-56F8-8CA4-69D27D01C3C9}"/>
              </a:ext>
            </a:extLst>
          </p:cNvPr>
          <p:cNvGraphicFramePr>
            <a:graphicFrameLocks noChangeAspect="1"/>
          </p:cNvGraphicFramePr>
          <p:nvPr userDrawn="1">
            <p:custDataLst>
              <p:tags r:id="rId1"/>
            </p:custDataLst>
            <p:extLst>
              <p:ext uri="{D42A27DB-BD31-4B8C-83A1-F6EECF244321}">
                <p14:modId xmlns:p14="http://schemas.microsoft.com/office/powerpoint/2010/main" val="477347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9" name="think-cell data - do not delete" hidden="1">
                        <a:extLst>
                          <a:ext uri="{FF2B5EF4-FFF2-40B4-BE49-F238E27FC236}">
                            <a16:creationId xmlns:a16="http://schemas.microsoft.com/office/drawing/2014/main" id="{7F0C960B-251F-56F8-8CA4-69D27D01C3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vert="horz"/>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image" Target="../media/image1.emf"/><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oleObject" Target="../embeddings/oleObject23.bin"/><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tags" Target="../tags/tag2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theme" Target="../theme/theme2.xml"/><Relationship Id="rId28" Type="http://schemas.openxmlformats.org/officeDocument/2006/relationships/image" Target="../media/image3.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E76EB7C-DB6A-31B0-288B-BFA3AB96B726}"/>
              </a:ext>
            </a:extLst>
          </p:cNvPr>
          <p:cNvGraphicFramePr>
            <a:graphicFrameLocks noChangeAspect="1"/>
          </p:cNvGraphicFramePr>
          <p:nvPr userDrawn="1">
            <p:custDataLst>
              <p:tags r:id="rId28"/>
            </p:custDataLst>
            <p:extLst>
              <p:ext uri="{D42A27DB-BD31-4B8C-83A1-F6EECF244321}">
                <p14:modId xmlns:p14="http://schemas.microsoft.com/office/powerpoint/2010/main" val="2653493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06" imgH="308" progId="TCLayout.ActiveDocument.1">
                  <p:embed/>
                </p:oleObj>
              </mc:Choice>
              <mc:Fallback>
                <p:oleObj name="think-cell Slide" r:id="rId29" imgW="306" imgH="308" progId="TCLayout.ActiveDocument.1">
                  <p:embed/>
                  <p:pic>
                    <p:nvPicPr>
                      <p:cNvPr id="10" name="think-cell data - do not delete" hidden="1">
                        <a:extLst>
                          <a:ext uri="{FF2B5EF4-FFF2-40B4-BE49-F238E27FC236}">
                            <a16:creationId xmlns:a16="http://schemas.microsoft.com/office/drawing/2014/main" id="{EE76EB7C-DB6A-31B0-288B-BFA3AB96B726}"/>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 name="Picture 12" descr="A white background with black and white clouds&#10;&#10;Description automatically generated">
            <a:extLst>
              <a:ext uri="{FF2B5EF4-FFF2-40B4-BE49-F238E27FC236}">
                <a16:creationId xmlns:a16="http://schemas.microsoft.com/office/drawing/2014/main" id="{C5FE313F-65A4-8EB1-530F-F5735726D5C7}"/>
              </a:ext>
            </a:extLst>
          </p:cNvPr>
          <p:cNvPicPr>
            <a:picLocks noChangeAspect="1"/>
          </p:cNvPicPr>
          <p:nvPr userDrawn="1"/>
        </p:nvPicPr>
        <p:blipFill>
          <a:blip r:embed="rId31"/>
          <a:stretch>
            <a:fillRect/>
          </a:stretch>
        </p:blipFill>
        <p:spPr>
          <a:xfrm>
            <a:off x="1524" y="0"/>
            <a:ext cx="12188952" cy="6858000"/>
          </a:xfrm>
          <a:prstGeom prst="rect">
            <a:avLst/>
          </a:prstGeom>
        </p:spPr>
      </p:pic>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dirty="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close-up of a logo&#10;&#10;Description automatically generated">
            <a:extLst>
              <a:ext uri="{FF2B5EF4-FFF2-40B4-BE49-F238E27FC236}">
                <a16:creationId xmlns:a16="http://schemas.microsoft.com/office/drawing/2014/main" id="{C11BC760-F4C2-A2E0-CE48-CC495E005D61}"/>
              </a:ext>
            </a:extLst>
          </p:cNvPr>
          <p:cNvPicPr>
            <a:picLocks noChangeAspect="1"/>
          </p:cNvPicPr>
          <p:nvPr userDrawn="1"/>
        </p:nvPicPr>
        <p:blipFill>
          <a:blip r:embed="rId32"/>
          <a:stretch>
            <a:fillRect/>
          </a:stretch>
        </p:blipFill>
        <p:spPr>
          <a:xfrm>
            <a:off x="8450944" y="6368654"/>
            <a:ext cx="1328396" cy="431994"/>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8" r:id="rId3"/>
    <p:sldLayoutId id="2147483666" r:id="rId4"/>
    <p:sldLayoutId id="2147483659" r:id="rId5"/>
    <p:sldLayoutId id="2147483660" r:id="rId6"/>
    <p:sldLayoutId id="2147483650" r:id="rId7"/>
    <p:sldLayoutId id="2147483676" r:id="rId8"/>
    <p:sldLayoutId id="2147483652" r:id="rId9"/>
    <p:sldLayoutId id="2147483656" r:id="rId10"/>
    <p:sldLayoutId id="2147483657" r:id="rId11"/>
    <p:sldLayoutId id="2147483667" r:id="rId12"/>
    <p:sldLayoutId id="2147483668" r:id="rId13"/>
    <p:sldLayoutId id="2147483669" r:id="rId14"/>
    <p:sldLayoutId id="2147483670" r:id="rId15"/>
    <p:sldLayoutId id="2147483671" r:id="rId16"/>
    <p:sldLayoutId id="2147483673" r:id="rId17"/>
    <p:sldLayoutId id="2147483674" r:id="rId18"/>
    <p:sldLayoutId id="2147483654" r:id="rId19"/>
    <p:sldLayoutId id="2147483655" r:id="rId20"/>
    <p:sldLayoutId id="2147483675" r:id="rId21"/>
    <p:sldLayoutId id="2147483672" r:id="rId22"/>
    <p:sldLayoutId id="2147483677" r:id="rId23"/>
    <p:sldLayoutId id="2147483678" r:id="rId24"/>
    <p:sldLayoutId id="2147483679" r:id="rId25"/>
    <p:sldLayoutId id="2147483681" r:id="rId26"/>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E76EB7C-DB6A-31B0-288B-BFA3AB96B726}"/>
              </a:ext>
            </a:extLst>
          </p:cNvPr>
          <p:cNvGraphicFramePr>
            <a:graphicFrameLocks noChangeAspect="1"/>
          </p:cNvGraphicFramePr>
          <p:nvPr userDrawn="1">
            <p:custDataLst>
              <p:tags r:id="rId24"/>
            </p:custDataLst>
            <p:extLst>
              <p:ext uri="{D42A27DB-BD31-4B8C-83A1-F6EECF244321}">
                <p14:modId xmlns:p14="http://schemas.microsoft.com/office/powerpoint/2010/main" val="2021767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06" imgH="308" progId="TCLayout.ActiveDocument.1">
                  <p:embed/>
                </p:oleObj>
              </mc:Choice>
              <mc:Fallback>
                <p:oleObj name="think-cell Slide" r:id="rId25" imgW="306" imgH="308" progId="TCLayout.ActiveDocument.1">
                  <p:embed/>
                  <p:pic>
                    <p:nvPicPr>
                      <p:cNvPr id="10" name="think-cell data - do not delete" hidden="1">
                        <a:extLst>
                          <a:ext uri="{FF2B5EF4-FFF2-40B4-BE49-F238E27FC236}">
                            <a16:creationId xmlns:a16="http://schemas.microsoft.com/office/drawing/2014/main" id="{EE76EB7C-DB6A-31B0-288B-BFA3AB96B726}"/>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3" name="Picture 12" descr="A white background with black and white clouds&#10;&#10;Description automatically generated">
            <a:extLst>
              <a:ext uri="{FF2B5EF4-FFF2-40B4-BE49-F238E27FC236}">
                <a16:creationId xmlns:a16="http://schemas.microsoft.com/office/drawing/2014/main" id="{C5FE313F-65A4-8EB1-530F-F5735726D5C7}"/>
              </a:ext>
            </a:extLst>
          </p:cNvPr>
          <p:cNvPicPr>
            <a:picLocks noChangeAspect="1"/>
          </p:cNvPicPr>
          <p:nvPr userDrawn="1"/>
        </p:nvPicPr>
        <p:blipFill>
          <a:blip r:embed="rId27"/>
          <a:stretch>
            <a:fillRect/>
          </a:stretch>
        </p:blipFill>
        <p:spPr>
          <a:xfrm>
            <a:off x="1524" y="0"/>
            <a:ext cx="12188952" cy="6858000"/>
          </a:xfrm>
          <a:prstGeom prst="rect">
            <a:avLst/>
          </a:prstGeom>
        </p:spPr>
      </p:pic>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close-up of a logo&#10;&#10;Description automatically generated">
            <a:extLst>
              <a:ext uri="{FF2B5EF4-FFF2-40B4-BE49-F238E27FC236}">
                <a16:creationId xmlns:a16="http://schemas.microsoft.com/office/drawing/2014/main" id="{C11BC760-F4C2-A2E0-CE48-CC495E005D61}"/>
              </a:ext>
            </a:extLst>
          </p:cNvPr>
          <p:cNvPicPr>
            <a:picLocks noChangeAspect="1"/>
          </p:cNvPicPr>
          <p:nvPr userDrawn="1"/>
        </p:nvPicPr>
        <p:blipFill>
          <a:blip r:embed="rId28"/>
          <a:stretch>
            <a:fillRect/>
          </a:stretch>
        </p:blipFill>
        <p:spPr>
          <a:xfrm>
            <a:off x="8450944" y="6368654"/>
            <a:ext cx="1328396" cy="431994"/>
          </a:xfrm>
          <a:prstGeom prst="rect">
            <a:avLst/>
          </a:prstGeom>
        </p:spPr>
      </p:pic>
    </p:spTree>
    <p:extLst>
      <p:ext uri="{BB962C8B-B14F-4D97-AF65-F5344CB8AC3E}">
        <p14:creationId xmlns:p14="http://schemas.microsoft.com/office/powerpoint/2010/main" val="367223816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8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85.xml"/><Relationship Id="rId7" Type="http://schemas.openxmlformats.org/officeDocument/2006/relationships/slideLayout" Target="../slideLayouts/slideLayout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image" Target="../media/image9.png"/><Relationship Id="rId4" Type="http://schemas.openxmlformats.org/officeDocument/2006/relationships/tags" Target="../tags/tag86.xml"/><Relationship Id="rId9"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tags" Target="../tags/tag91.xml"/><Relationship Id="rId7" Type="http://schemas.openxmlformats.org/officeDocument/2006/relationships/slideLayout" Target="../slideLayouts/slideLayout8.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10" Type="http://schemas.openxmlformats.org/officeDocument/2006/relationships/image" Target="../media/image10.png"/><Relationship Id="rId4" Type="http://schemas.openxmlformats.org/officeDocument/2006/relationships/tags" Target="../tags/tag92.xml"/><Relationship Id="rId9"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tags" Target="../tags/tag97.xml"/><Relationship Id="rId7" Type="http://schemas.openxmlformats.org/officeDocument/2006/relationships/slideLayout" Target="../slideLayouts/slideLayout8.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image" Target="../media/image11.png"/><Relationship Id="rId4" Type="http://schemas.openxmlformats.org/officeDocument/2006/relationships/tags" Target="../tags/tag98.xml"/><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03.xml"/><Relationship Id="rId7" Type="http://schemas.openxmlformats.org/officeDocument/2006/relationships/slideLayout" Target="../slideLayouts/slideLayout8.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12.png"/><Relationship Id="rId5" Type="http://schemas.openxmlformats.org/officeDocument/2006/relationships/tags" Target="../tags/tag105.xml"/><Relationship Id="rId10" Type="http://schemas.openxmlformats.org/officeDocument/2006/relationships/image" Target="../media/image1.emf"/><Relationship Id="rId4" Type="http://schemas.openxmlformats.org/officeDocument/2006/relationships/tags" Target="../tags/tag104.xml"/><Relationship Id="rId9" Type="http://schemas.openxmlformats.org/officeDocument/2006/relationships/oleObject" Target="../embeddings/oleObject52.bin"/></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5.png"/><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14.svg"/><Relationship Id="rId2" Type="http://schemas.openxmlformats.org/officeDocument/2006/relationships/tags" Target="../tags/tag108.xml"/><Relationship Id="rId16" Type="http://schemas.openxmlformats.org/officeDocument/2006/relationships/image" Target="../media/image18.sv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13.png"/><Relationship Id="rId5" Type="http://schemas.openxmlformats.org/officeDocument/2006/relationships/tags" Target="../tags/tag111.xml"/><Relationship Id="rId15" Type="http://schemas.openxmlformats.org/officeDocument/2006/relationships/image" Target="../media/image17.png"/><Relationship Id="rId10" Type="http://schemas.openxmlformats.org/officeDocument/2006/relationships/image" Target="../media/image1.emf"/><Relationship Id="rId4" Type="http://schemas.openxmlformats.org/officeDocument/2006/relationships/tags" Target="../tags/tag110.xml"/><Relationship Id="rId9" Type="http://schemas.openxmlformats.org/officeDocument/2006/relationships/oleObject" Target="../embeddings/oleObject53.bin"/><Relationship Id="rId1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tags" Target="../tags/tag116.xml"/><Relationship Id="rId7" Type="http://schemas.openxmlformats.org/officeDocument/2006/relationships/slideLayout" Target="../slideLayouts/slideLayout8.xml"/><Relationship Id="rId12" Type="http://schemas.openxmlformats.org/officeDocument/2006/relationships/hyperlink" Target="mailto:vigilanciasuicidio@salud.pr.gov" TargetMode="Externa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image" Target="../media/image20.svg"/><Relationship Id="rId5" Type="http://schemas.openxmlformats.org/officeDocument/2006/relationships/tags" Target="../tags/tag118.xml"/><Relationship Id="rId10" Type="http://schemas.openxmlformats.org/officeDocument/2006/relationships/image" Target="../media/image19.png"/><Relationship Id="rId4" Type="http://schemas.openxmlformats.org/officeDocument/2006/relationships/tags" Target="../tags/tag117.xml"/><Relationship Id="rId9"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www.cdc.gov/suicide/programs/csp/programprofiles.html"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5.png"/><Relationship Id="rId7" Type="http://schemas.openxmlformats.org/officeDocument/2006/relationships/diagramLayout" Target="../diagrams/layout5.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Data" Target="../diagrams/data5.xml"/><Relationship Id="rId5" Type="http://schemas.openxmlformats.org/officeDocument/2006/relationships/image" Target="../media/image27.png"/><Relationship Id="rId10" Type="http://schemas.microsoft.com/office/2007/relationships/diagramDrawing" Target="../diagrams/drawing5.xml"/><Relationship Id="rId4" Type="http://schemas.openxmlformats.org/officeDocument/2006/relationships/image" Target="../media/image26.png"/><Relationship Id="rId9" Type="http://schemas.openxmlformats.org/officeDocument/2006/relationships/diagramColors" Target="../diagrams/colors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20.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anice.viera@salud.pr.gov" TargetMode="External"/><Relationship Id="rId2" Type="http://schemas.openxmlformats.org/officeDocument/2006/relationships/hyperlink" Target="mailto:mariacoss@salud.pr.gov" TargetMode="Externa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tags" Target="../tags/tag123.xml"/><Relationship Id="rId7" Type="http://schemas.openxmlformats.org/officeDocument/2006/relationships/slideLayout" Target="../slideLayouts/slideLayout34.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virtualogp.pr.gov/ogp/Bvirtual/leyesreferencia/PDF/Salud/227-1999/227-1999.pdf"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45.bin"/></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50.xml"/><Relationship Id="rId7" Type="http://schemas.openxmlformats.org/officeDocument/2006/relationships/slideLayout" Target="../slideLayouts/slideLayout8.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10" Type="http://schemas.openxmlformats.org/officeDocument/2006/relationships/image" Target="../media/image1.emf"/><Relationship Id="rId4" Type="http://schemas.openxmlformats.org/officeDocument/2006/relationships/tags" Target="../tags/tag51.xml"/><Relationship Id="rId9" Type="http://schemas.openxmlformats.org/officeDocument/2006/relationships/oleObject" Target="../embeddings/oleObject46.bin"/></Relationships>
</file>

<file path=ppt/slides/_rels/slide8.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3" Type="http://schemas.openxmlformats.org/officeDocument/2006/relationships/tags" Target="../tags/tag56.xml"/><Relationship Id="rId21" Type="http://schemas.openxmlformats.org/officeDocument/2006/relationships/oleObject" Target="../embeddings/oleObject47.bin"/><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notesSlide" Target="../notesSlides/notesSlide4.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hyperlink" Target="https://www.salud.pr.gov/menuInst/download/1791" TargetMode="External"/><Relationship Id="rId10" Type="http://schemas.openxmlformats.org/officeDocument/2006/relationships/tags" Target="../tags/tag63.xml"/><Relationship Id="rId19" Type="http://schemas.openxmlformats.org/officeDocument/2006/relationships/slideLayout" Target="../slideLayouts/slideLayout8.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image" Target="../media/image1.emf"/><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oleObject" Target="../embeddings/oleObject48.bin"/><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slideLayout" Target="../slideLayouts/slideLayout8.xml"/><Relationship Id="rId5" Type="http://schemas.openxmlformats.org/officeDocument/2006/relationships/tags" Target="../tags/tag7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89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F44622-D03B-71E7-BED7-D4421A678A59}"/>
              </a:ext>
            </a:extLst>
          </p:cNvPr>
          <p:cNvSpPr/>
          <p:nvPr/>
        </p:nvSpPr>
        <p:spPr>
          <a:xfrm>
            <a:off x="-1523" y="1"/>
            <a:ext cx="8993124" cy="6804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5" name="Title 4">
            <a:extLst>
              <a:ext uri="{FF2B5EF4-FFF2-40B4-BE49-F238E27FC236}">
                <a16:creationId xmlns:a16="http://schemas.microsoft.com/office/drawing/2014/main" id="{5A1DD023-F283-1F8F-69F8-C456567A602A}"/>
              </a:ext>
            </a:extLst>
          </p:cNvPr>
          <p:cNvSpPr>
            <a:spLocks noGrp="1"/>
          </p:cNvSpPr>
          <p:nvPr>
            <p:ph type="ctrTitle"/>
          </p:nvPr>
        </p:nvSpPr>
        <p:spPr>
          <a:xfrm>
            <a:off x="0" y="1135465"/>
            <a:ext cx="8991600" cy="2939268"/>
          </a:xfrm>
        </p:spPr>
        <p:txBody>
          <a:bodyPr anchor="ctr"/>
          <a:lstStyle/>
          <a:p>
            <a:pPr algn="l"/>
            <a:r>
              <a:rPr lang="es-PR" sz="6600" dirty="0"/>
              <a:t>Acercamiento comprensivo               </a:t>
            </a:r>
            <a:r>
              <a:rPr lang="es-PR" sz="2400" spc="0" dirty="0"/>
              <a:t>para la prevención del suicidio en Puerto Rico</a:t>
            </a:r>
            <a:endParaRPr lang="es-PR" sz="4400" spc="0" dirty="0"/>
          </a:p>
        </p:txBody>
      </p:sp>
      <p:sp>
        <p:nvSpPr>
          <p:cNvPr id="6" name="Subtitle 5">
            <a:extLst>
              <a:ext uri="{FF2B5EF4-FFF2-40B4-BE49-F238E27FC236}">
                <a16:creationId xmlns:a16="http://schemas.microsoft.com/office/drawing/2014/main" id="{552D4315-E318-3285-E2DB-89536C9D261E}"/>
              </a:ext>
            </a:extLst>
          </p:cNvPr>
          <p:cNvSpPr>
            <a:spLocks noGrp="1"/>
          </p:cNvSpPr>
          <p:nvPr>
            <p:ph type="subTitle" idx="1"/>
          </p:nvPr>
        </p:nvSpPr>
        <p:spPr>
          <a:xfrm>
            <a:off x="-1524" y="4074731"/>
            <a:ext cx="5819520" cy="580921"/>
          </a:xfrm>
        </p:spPr>
        <p:txBody>
          <a:bodyPr anchor="ctr"/>
          <a:lstStyle/>
          <a:p>
            <a:pPr algn="l"/>
            <a:r>
              <a:rPr lang="es-PR" sz="2000" b="1" dirty="0"/>
              <a:t>Comisión para la Prevención del Suicidio</a:t>
            </a:r>
          </a:p>
        </p:txBody>
      </p:sp>
      <p:sp>
        <p:nvSpPr>
          <p:cNvPr id="2" name="Subtitle 5">
            <a:extLst>
              <a:ext uri="{FF2B5EF4-FFF2-40B4-BE49-F238E27FC236}">
                <a16:creationId xmlns:a16="http://schemas.microsoft.com/office/drawing/2014/main" id="{9EC55D04-79C2-E49F-4A46-FC7998CE9A41}"/>
              </a:ext>
            </a:extLst>
          </p:cNvPr>
          <p:cNvSpPr>
            <a:spLocks noGrp="1"/>
          </p:cNvSpPr>
          <p:nvPr>
            <p:ph type="subTitle" idx="4294967295"/>
          </p:nvPr>
        </p:nvSpPr>
        <p:spPr>
          <a:xfrm>
            <a:off x="1" y="6307493"/>
            <a:ext cx="3365770" cy="496531"/>
          </a:xfrm>
          <a:solidFill>
            <a:schemeClr val="bg1">
              <a:alpha val="80000"/>
            </a:schemeClr>
          </a:solidFill>
        </p:spPr>
        <p:txBody>
          <a:bodyPr anchor="ctr"/>
          <a:lstStyle/>
          <a:p>
            <a:pPr marL="0" indent="0" algn="ctr">
              <a:buNone/>
            </a:pPr>
            <a:r>
              <a:rPr lang="es-PR" dirty="0">
                <a:solidFill>
                  <a:schemeClr val="tx1"/>
                </a:solidFill>
              </a:rPr>
              <a:t>Martes, 7 de mayo de 2024</a:t>
            </a:r>
          </a:p>
        </p:txBody>
      </p:sp>
    </p:spTree>
    <p:extLst>
      <p:ext uri="{BB962C8B-B14F-4D97-AF65-F5344CB8AC3E}">
        <p14:creationId xmlns:p14="http://schemas.microsoft.com/office/powerpoint/2010/main" val="409913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53AD-B88A-E750-E8D4-55ACA6832583}"/>
              </a:ext>
            </a:extLst>
          </p:cNvPr>
          <p:cNvSpPr>
            <a:spLocks noGrp="1"/>
          </p:cNvSpPr>
          <p:nvPr>
            <p:ph type="title"/>
          </p:nvPr>
        </p:nvSpPr>
        <p:spPr>
          <a:xfrm>
            <a:off x="412950" y="489150"/>
            <a:ext cx="11328000" cy="432000"/>
          </a:xfrm>
        </p:spPr>
        <p:txBody>
          <a:bodyPr/>
          <a:lstStyle/>
          <a:p>
            <a:r>
              <a:rPr lang="es-PR" sz="4000"/>
              <a:t>Se observa un descenso sostenido de las tasas de suicidio desde el 2017</a:t>
            </a:r>
          </a:p>
        </p:txBody>
      </p:sp>
      <p:sp>
        <p:nvSpPr>
          <p:cNvPr id="3" name="Text Placeholder 2">
            <a:extLst>
              <a:ext uri="{FF2B5EF4-FFF2-40B4-BE49-F238E27FC236}">
                <a16:creationId xmlns:a16="http://schemas.microsoft.com/office/drawing/2014/main" id="{9E3BA67B-65A0-B34E-E9E7-844BE8522B0E}"/>
              </a:ext>
            </a:extLst>
          </p:cNvPr>
          <p:cNvSpPr>
            <a:spLocks noGrp="1"/>
          </p:cNvSpPr>
          <p:nvPr>
            <p:ph type="body" sz="quarter" idx="32"/>
          </p:nvPr>
        </p:nvSpPr>
        <p:spPr>
          <a:xfrm>
            <a:off x="412750" y="1281437"/>
            <a:ext cx="11339513" cy="360000"/>
          </a:xfrm>
        </p:spPr>
        <p:txBody>
          <a:bodyPr vert="horz" lIns="0" tIns="0" rIns="0" bIns="0" rtlCol="0" anchor="t">
            <a:noAutofit/>
          </a:bodyPr>
          <a:lstStyle/>
          <a:p>
            <a:r>
              <a:rPr lang="es-PR" sz="1600"/>
              <a:t>Tasas crudas vs tasas ajustadas por edad de suicidio, Puerto Rico 2000-2020</a:t>
            </a:r>
          </a:p>
        </p:txBody>
      </p:sp>
      <p:sp>
        <p:nvSpPr>
          <p:cNvPr id="5" name="Slide Number Placeholder 4">
            <a:extLst>
              <a:ext uri="{FF2B5EF4-FFF2-40B4-BE49-F238E27FC236}">
                <a16:creationId xmlns:a16="http://schemas.microsoft.com/office/drawing/2014/main" id="{79FD7430-9135-F06E-367E-BFC5E45663D1}"/>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pic>
        <p:nvPicPr>
          <p:cNvPr id="6" name="Picture 5">
            <a:extLst>
              <a:ext uri="{FF2B5EF4-FFF2-40B4-BE49-F238E27FC236}">
                <a16:creationId xmlns:a16="http://schemas.microsoft.com/office/drawing/2014/main" id="{3806696D-6AA4-ECEF-18D2-49A4946B4C2D}"/>
              </a:ext>
            </a:extLst>
          </p:cNvPr>
          <p:cNvPicPr>
            <a:picLocks noChangeAspect="1"/>
          </p:cNvPicPr>
          <p:nvPr/>
        </p:nvPicPr>
        <p:blipFill rotWithShape="1">
          <a:blip r:embed="rId3"/>
          <a:srcRect t="13913" r="-94" b="13913"/>
          <a:stretch/>
        </p:blipFill>
        <p:spPr>
          <a:xfrm>
            <a:off x="347780" y="1602765"/>
            <a:ext cx="9650330" cy="4642344"/>
          </a:xfrm>
          <a:prstGeom prst="rect">
            <a:avLst/>
          </a:prstGeom>
        </p:spPr>
      </p:pic>
      <p:sp>
        <p:nvSpPr>
          <p:cNvPr id="8" name="Footer Placeholder 3">
            <a:extLst>
              <a:ext uri="{FF2B5EF4-FFF2-40B4-BE49-F238E27FC236}">
                <a16:creationId xmlns:a16="http://schemas.microsoft.com/office/drawing/2014/main" id="{0915E4F5-A387-0D38-84F7-A0DD8BA0A3A7}"/>
              </a:ext>
            </a:extLst>
          </p:cNvPr>
          <p:cNvSpPr>
            <a:spLocks noGrp="1"/>
          </p:cNvSpPr>
          <p:nvPr>
            <p:ph type="ftr" sz="quarter" idx="12"/>
            <p:custDataLst>
              <p:tags r:id="rId1"/>
            </p:custDataLst>
          </p:nvPr>
        </p:nvSpPr>
        <p:spPr>
          <a:xfrm>
            <a:off x="431800" y="6508289"/>
            <a:ext cx="7975730" cy="2950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Fuente: López-Rivera, V., Muñoz-</a:t>
            </a:r>
            <a:r>
              <a:rPr kumimoji="0" lang="es-ES" sz="1000" b="0" i="0" u="none" strike="noStrike" kern="1200" cap="none" spc="0" normalizeH="0" baseline="0" noProof="0" err="1">
                <a:ln>
                  <a:noFill/>
                </a:ln>
                <a:solidFill>
                  <a:prstClr val="black">
                    <a:lumMod val="75000"/>
                    <a:lumOff val="25000"/>
                  </a:prstClr>
                </a:solidFill>
                <a:effectLst/>
                <a:uLnTx/>
                <a:uFillTx/>
                <a:latin typeface="Montserrat"/>
                <a:ea typeface="+mn-ea"/>
                <a:cs typeface="+mn-cs"/>
              </a:rPr>
              <a:t>Berastaín</a:t>
            </a: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 N. y Coss-Guzmán, M. (2024). Informe anual de suicidios en Puerto Rico,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Comisión para la Prevención del Suicidio, Departamento de Salud, San Juan. P.R.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75000"/>
                  <a:lumOff val="25000"/>
                </a:prstClr>
              </a:solidFill>
              <a:effectLst/>
              <a:uLnTx/>
              <a:uFillTx/>
              <a:latin typeface="Montserrat"/>
              <a:ea typeface="+mn-ea"/>
              <a:cs typeface="+mn-cs"/>
            </a:endParaRPr>
          </a:p>
        </p:txBody>
      </p:sp>
    </p:spTree>
    <p:extLst>
      <p:ext uri="{BB962C8B-B14F-4D97-AF65-F5344CB8AC3E}">
        <p14:creationId xmlns:p14="http://schemas.microsoft.com/office/powerpoint/2010/main" val="68990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1B3256-96F5-865C-D7A6-9A5A24BC4C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8" progId="TCLayout.ActiveDocument.1">
                  <p:embed/>
                </p:oleObj>
              </mc:Choice>
              <mc:Fallback>
                <p:oleObj name="think-cell Slide" r:id="rId8" imgW="306" imgH="308" progId="TCLayout.ActiveDocument.1">
                  <p:embed/>
                  <p:pic>
                    <p:nvPicPr>
                      <p:cNvPr id="9" name="think-cell data - do not delete" hidden="1">
                        <a:extLst>
                          <a:ext uri="{FF2B5EF4-FFF2-40B4-BE49-F238E27FC236}">
                            <a16:creationId xmlns:a16="http://schemas.microsoft.com/office/drawing/2014/main" id="{FB1B3256-96F5-865C-D7A6-9A5A24BC4C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2A7A8C8-468F-9613-1274-6F2055DB2406}"/>
              </a:ext>
            </a:extLst>
          </p:cNvPr>
          <p:cNvSpPr>
            <a:spLocks noGrp="1"/>
          </p:cNvSpPr>
          <p:nvPr>
            <p:ph type="title"/>
            <p:custDataLst>
              <p:tags r:id="rId2"/>
            </p:custDataLst>
          </p:nvPr>
        </p:nvSpPr>
        <p:spPr/>
        <p:txBody>
          <a:bodyPr vert="horz"/>
          <a:lstStyle/>
          <a:p>
            <a:r>
              <a:rPr lang="es-PR"/>
              <a:t>El riesgo de morir por suicidio es mayor en los </a:t>
            </a:r>
            <a:r>
              <a:rPr lang="es-PR">
                <a:solidFill>
                  <a:schemeClr val="accent1"/>
                </a:solidFill>
              </a:rPr>
              <a:t>hombres</a:t>
            </a:r>
          </a:p>
        </p:txBody>
      </p:sp>
      <p:sp>
        <p:nvSpPr>
          <p:cNvPr id="3" name="Text Placeholder 2">
            <a:extLst>
              <a:ext uri="{FF2B5EF4-FFF2-40B4-BE49-F238E27FC236}">
                <a16:creationId xmlns:a16="http://schemas.microsoft.com/office/drawing/2014/main" id="{E454515C-6E9A-958A-CE63-E78B885C4575}"/>
              </a:ext>
            </a:extLst>
          </p:cNvPr>
          <p:cNvSpPr>
            <a:spLocks noGrp="1"/>
          </p:cNvSpPr>
          <p:nvPr>
            <p:ph type="body" sz="quarter" idx="32"/>
            <p:custDataLst>
              <p:tags r:id="rId3"/>
            </p:custDataLst>
          </p:nvPr>
        </p:nvSpPr>
        <p:spPr/>
        <p:txBody>
          <a:bodyPr vert="horz" lIns="0" tIns="0" rIns="0" bIns="0" rtlCol="0" anchor="t">
            <a:noAutofit/>
          </a:bodyPr>
          <a:lstStyle/>
          <a:p>
            <a:r>
              <a:rPr lang="es-PR"/>
              <a:t>Tasas ajustadas por edad por sexo, Puerto Rico 2000-2020</a:t>
            </a:r>
          </a:p>
        </p:txBody>
      </p:sp>
      <p:sp>
        <p:nvSpPr>
          <p:cNvPr id="4" name="Footer Placeholder 3">
            <a:extLst>
              <a:ext uri="{FF2B5EF4-FFF2-40B4-BE49-F238E27FC236}">
                <a16:creationId xmlns:a16="http://schemas.microsoft.com/office/drawing/2014/main" id="{98E206CF-369B-5D3B-FE5F-67BD24EB92F4}"/>
              </a:ext>
            </a:extLst>
          </p:cNvPr>
          <p:cNvSpPr>
            <a:spLocks noGrp="1"/>
          </p:cNvSpPr>
          <p:nvPr>
            <p:ph type="ftr" sz="quarter" idx="12"/>
            <p:custDataLst>
              <p:tags r:id="rId4"/>
            </p:custDataLst>
          </p:nvPr>
        </p:nvSpPr>
        <p:spPr>
          <a:xfrm>
            <a:off x="431800" y="6508289"/>
            <a:ext cx="7717213" cy="2950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Fuente: López-Rivera, V., Muñoz-</a:t>
            </a:r>
            <a:r>
              <a:rPr kumimoji="0" lang="es-ES" sz="1000" b="0" i="0" u="none" strike="noStrike" kern="1200" cap="none" spc="0" normalizeH="0" baseline="0" noProof="0" err="1">
                <a:ln>
                  <a:noFill/>
                </a:ln>
                <a:solidFill>
                  <a:prstClr val="black">
                    <a:lumMod val="75000"/>
                    <a:lumOff val="25000"/>
                  </a:prstClr>
                </a:solidFill>
                <a:effectLst/>
                <a:uLnTx/>
                <a:uFillTx/>
                <a:latin typeface="Montserrat"/>
                <a:ea typeface="+mn-ea"/>
                <a:cs typeface="+mn-cs"/>
              </a:rPr>
              <a:t>Berastaín</a:t>
            </a: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 N. y Coss-Guzmán, M. (2024). Informe anual de suicidios en Puerto Rico,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Comisión para la Prevención del Suicidio, Departamento de Salud, San Juan. P.R.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Montserrat"/>
              <a:ea typeface="+mn-ea"/>
              <a:cs typeface="+mn-cs"/>
            </a:endParaRPr>
          </a:p>
        </p:txBody>
      </p:sp>
      <p:sp>
        <p:nvSpPr>
          <p:cNvPr id="5" name="Slide Number Placeholder 4">
            <a:extLst>
              <a:ext uri="{FF2B5EF4-FFF2-40B4-BE49-F238E27FC236}">
                <a16:creationId xmlns:a16="http://schemas.microsoft.com/office/drawing/2014/main" id="{D5C7D612-4666-0E76-836F-B454BB364869}"/>
              </a:ext>
            </a:extLst>
          </p:cNvPr>
          <p:cNvSpPr>
            <a:spLocks noGrp="1"/>
          </p:cNvSpPr>
          <p:nvPr>
            <p:ph type="sldNum" sz="quarter" idx="33"/>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pic>
        <p:nvPicPr>
          <p:cNvPr id="14" name="Picture 13" descr="A graph of death from death&#10;&#10;Description automatically generated with medium confidence">
            <a:extLst>
              <a:ext uri="{FF2B5EF4-FFF2-40B4-BE49-F238E27FC236}">
                <a16:creationId xmlns:a16="http://schemas.microsoft.com/office/drawing/2014/main" id="{5C3971F2-867A-C2CC-DC43-CD04EEC08F92}"/>
              </a:ext>
            </a:extLst>
          </p:cNvPr>
          <p:cNvPicPr>
            <a:picLocks noChangeAspect="1"/>
          </p:cNvPicPr>
          <p:nvPr>
            <p:custDataLst>
              <p:tags r:id="rId6"/>
            </p:custDataLst>
          </p:nvPr>
        </p:nvPicPr>
        <p:blipFill rotWithShape="1">
          <a:blip r:embed="rId10"/>
          <a:srcRect t="20744" b="10119"/>
          <a:stretch/>
        </p:blipFill>
        <p:spPr>
          <a:xfrm>
            <a:off x="320204" y="1368000"/>
            <a:ext cx="9493857" cy="4741399"/>
          </a:xfrm>
          <a:prstGeom prst="rect">
            <a:avLst/>
          </a:prstGeom>
        </p:spPr>
      </p:pic>
    </p:spTree>
    <p:extLst>
      <p:ext uri="{BB962C8B-B14F-4D97-AF65-F5344CB8AC3E}">
        <p14:creationId xmlns:p14="http://schemas.microsoft.com/office/powerpoint/2010/main" val="3182293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94DEC28-1D17-982F-4959-19948761F8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8" progId="TCLayout.ActiveDocument.1">
                  <p:embed/>
                </p:oleObj>
              </mc:Choice>
              <mc:Fallback>
                <p:oleObj name="think-cell Slide" r:id="rId8" imgW="306" imgH="308" progId="TCLayout.ActiveDocument.1">
                  <p:embed/>
                  <p:pic>
                    <p:nvPicPr>
                      <p:cNvPr id="7" name="think-cell data - do not delete" hidden="1">
                        <a:extLst>
                          <a:ext uri="{FF2B5EF4-FFF2-40B4-BE49-F238E27FC236}">
                            <a16:creationId xmlns:a16="http://schemas.microsoft.com/office/drawing/2014/main" id="{794DEC28-1D17-982F-4959-19948761F8B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0FD000-70D8-7A04-A0F1-0EB3D917488D}"/>
              </a:ext>
            </a:extLst>
          </p:cNvPr>
          <p:cNvSpPr>
            <a:spLocks noGrp="1"/>
          </p:cNvSpPr>
          <p:nvPr>
            <p:ph type="title"/>
            <p:custDataLst>
              <p:tags r:id="rId2"/>
            </p:custDataLst>
          </p:nvPr>
        </p:nvSpPr>
        <p:spPr>
          <a:xfrm>
            <a:off x="0" y="271305"/>
            <a:ext cx="12192000" cy="623574"/>
          </a:xfrm>
        </p:spPr>
        <p:txBody>
          <a:bodyPr vert="horz"/>
          <a:lstStyle/>
          <a:p>
            <a:pPr algn="ctr"/>
            <a:r>
              <a:rPr lang="es-PR" sz="3600" dirty="0"/>
              <a:t>4 de cada 10 suicidios ocurre entre los 40 y los 59 años</a:t>
            </a:r>
          </a:p>
        </p:txBody>
      </p:sp>
      <p:sp>
        <p:nvSpPr>
          <p:cNvPr id="3" name="Text Placeholder 2">
            <a:extLst>
              <a:ext uri="{FF2B5EF4-FFF2-40B4-BE49-F238E27FC236}">
                <a16:creationId xmlns:a16="http://schemas.microsoft.com/office/drawing/2014/main" id="{D6AEAE74-C02B-1D15-22B5-8CCBE8EF57E5}"/>
              </a:ext>
            </a:extLst>
          </p:cNvPr>
          <p:cNvSpPr>
            <a:spLocks noGrp="1"/>
          </p:cNvSpPr>
          <p:nvPr>
            <p:ph type="body" sz="quarter" idx="32"/>
            <p:custDataLst>
              <p:tags r:id="rId3"/>
            </p:custDataLst>
          </p:nvPr>
        </p:nvSpPr>
        <p:spPr>
          <a:xfrm>
            <a:off x="0" y="894879"/>
            <a:ext cx="12192000" cy="360000"/>
          </a:xfrm>
        </p:spPr>
        <p:txBody>
          <a:bodyPr anchor="ctr"/>
          <a:lstStyle/>
          <a:p>
            <a:pPr algn="ctr"/>
            <a:r>
              <a:rPr lang="es-PR" dirty="0"/>
              <a:t>Suicidios por grupo de edad, Puerto Rico 2016-2023</a:t>
            </a:r>
          </a:p>
        </p:txBody>
      </p:sp>
      <p:sp>
        <p:nvSpPr>
          <p:cNvPr id="4" name="Footer Placeholder 3">
            <a:extLst>
              <a:ext uri="{FF2B5EF4-FFF2-40B4-BE49-F238E27FC236}">
                <a16:creationId xmlns:a16="http://schemas.microsoft.com/office/drawing/2014/main" id="{FC2D37E4-724E-C5F0-AD40-7AE4A78D8369}"/>
              </a:ext>
            </a:extLst>
          </p:cNvPr>
          <p:cNvSpPr>
            <a:spLocks noGrp="1"/>
          </p:cNvSpPr>
          <p:nvPr>
            <p:ph type="ftr" sz="quarter" idx="12"/>
            <p:custDataLst>
              <p:tags r:id="rId4"/>
            </p:custDataLst>
          </p:nvPr>
        </p:nvSpPr>
        <p:spPr>
          <a:xfrm>
            <a:off x="431800" y="6508289"/>
            <a:ext cx="7975730" cy="2950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Fuente: López-Rivera, V., Muñoz-</a:t>
            </a:r>
            <a:r>
              <a:rPr kumimoji="0" lang="es-ES" sz="1000" b="0" i="0" u="none" strike="noStrike" kern="1200" cap="none" spc="0" normalizeH="0" baseline="0" noProof="0" err="1">
                <a:ln>
                  <a:noFill/>
                </a:ln>
                <a:solidFill>
                  <a:prstClr val="black">
                    <a:lumMod val="75000"/>
                    <a:lumOff val="25000"/>
                  </a:prstClr>
                </a:solidFill>
                <a:effectLst/>
                <a:uLnTx/>
                <a:uFillTx/>
                <a:latin typeface="Montserrat"/>
                <a:ea typeface="+mn-ea"/>
                <a:cs typeface="+mn-cs"/>
              </a:rPr>
              <a:t>Berastaín</a:t>
            </a: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 N. y Coss-Guzmán, M. (2024). Informe anual de suicidios en Puerto Rico,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Comisión para la Prevención del Suicidio, Departamento de Salud, San Juan. P.R.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75000"/>
                  <a:lumOff val="25000"/>
                </a:prstClr>
              </a:solidFill>
              <a:effectLst/>
              <a:uLnTx/>
              <a:uFillTx/>
              <a:latin typeface="Montserrat"/>
              <a:ea typeface="+mn-ea"/>
              <a:cs typeface="+mn-cs"/>
            </a:endParaRPr>
          </a:p>
        </p:txBody>
      </p:sp>
      <p:sp>
        <p:nvSpPr>
          <p:cNvPr id="5" name="Slide Number Placeholder 4">
            <a:extLst>
              <a:ext uri="{FF2B5EF4-FFF2-40B4-BE49-F238E27FC236}">
                <a16:creationId xmlns:a16="http://schemas.microsoft.com/office/drawing/2014/main" id="{B0C29CDD-EA3A-90DE-3FC9-07AFEE5F070C}"/>
              </a:ext>
            </a:extLst>
          </p:cNvPr>
          <p:cNvSpPr>
            <a:spLocks noGrp="1"/>
          </p:cNvSpPr>
          <p:nvPr>
            <p:ph type="sldNum" sz="quarter" idx="33"/>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pic>
        <p:nvPicPr>
          <p:cNvPr id="9" name="Picture 8" descr="A graph of different colored bars&#10;&#10;Description automatically generated">
            <a:extLst>
              <a:ext uri="{FF2B5EF4-FFF2-40B4-BE49-F238E27FC236}">
                <a16:creationId xmlns:a16="http://schemas.microsoft.com/office/drawing/2014/main" id="{FE896E84-09FB-74CC-976D-FA5599BD33B3}"/>
              </a:ext>
            </a:extLst>
          </p:cNvPr>
          <p:cNvPicPr>
            <a:picLocks noChangeAspect="1"/>
          </p:cNvPicPr>
          <p:nvPr>
            <p:custDataLst>
              <p:tags r:id="rId6"/>
            </p:custDataLst>
          </p:nvPr>
        </p:nvPicPr>
        <p:blipFill rotWithShape="1">
          <a:blip r:embed="rId10"/>
          <a:srcRect t="14394" r="-259" b="6603"/>
          <a:stretch/>
        </p:blipFill>
        <p:spPr>
          <a:xfrm>
            <a:off x="431800" y="1368000"/>
            <a:ext cx="9594046" cy="4914047"/>
          </a:xfrm>
          <a:prstGeom prst="rect">
            <a:avLst/>
          </a:prstGeom>
        </p:spPr>
      </p:pic>
    </p:spTree>
    <p:extLst>
      <p:ext uri="{BB962C8B-B14F-4D97-AF65-F5344CB8AC3E}">
        <p14:creationId xmlns:p14="http://schemas.microsoft.com/office/powerpoint/2010/main" val="936984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F322ECA-01FC-F9FA-39B2-BB36722729E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8" progId="TCLayout.ActiveDocument.1">
                  <p:embed/>
                </p:oleObj>
              </mc:Choice>
              <mc:Fallback>
                <p:oleObj name="think-cell Slide" r:id="rId8" imgW="306" imgH="308" progId="TCLayout.ActiveDocument.1">
                  <p:embed/>
                  <p:pic>
                    <p:nvPicPr>
                      <p:cNvPr id="6" name="think-cell data - do not delete" hidden="1">
                        <a:extLst>
                          <a:ext uri="{FF2B5EF4-FFF2-40B4-BE49-F238E27FC236}">
                            <a16:creationId xmlns:a16="http://schemas.microsoft.com/office/drawing/2014/main" id="{9F322ECA-01FC-F9FA-39B2-BB36722729E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8FC2A1-084F-80E3-FDBE-B18FF6E23260}"/>
              </a:ext>
            </a:extLst>
          </p:cNvPr>
          <p:cNvSpPr>
            <a:spLocks noGrp="1"/>
          </p:cNvSpPr>
          <p:nvPr>
            <p:ph type="title"/>
            <p:custDataLst>
              <p:tags r:id="rId2"/>
            </p:custDataLst>
          </p:nvPr>
        </p:nvSpPr>
        <p:spPr>
          <a:xfrm>
            <a:off x="0" y="405482"/>
            <a:ext cx="12192000" cy="432000"/>
          </a:xfrm>
        </p:spPr>
        <p:txBody>
          <a:bodyPr vert="horz"/>
          <a:lstStyle/>
          <a:p>
            <a:pPr algn="ctr"/>
            <a:r>
              <a:rPr lang="es-PR" dirty="0"/>
              <a:t>El ahorcamiento es el principal método utilizado </a:t>
            </a:r>
            <a:br>
              <a:rPr lang="es-PR" dirty="0"/>
            </a:br>
            <a:r>
              <a:rPr lang="es-PR" dirty="0"/>
              <a:t>en los suicidios en Puerto Rico</a:t>
            </a:r>
          </a:p>
        </p:txBody>
      </p:sp>
      <p:sp>
        <p:nvSpPr>
          <p:cNvPr id="3" name="Text Placeholder 2">
            <a:extLst>
              <a:ext uri="{FF2B5EF4-FFF2-40B4-BE49-F238E27FC236}">
                <a16:creationId xmlns:a16="http://schemas.microsoft.com/office/drawing/2014/main" id="{D457FF35-0867-48A1-5827-A1FD5277A95C}"/>
              </a:ext>
            </a:extLst>
          </p:cNvPr>
          <p:cNvSpPr>
            <a:spLocks noGrp="1"/>
          </p:cNvSpPr>
          <p:nvPr>
            <p:ph type="body" sz="quarter" idx="32"/>
            <p:custDataLst>
              <p:tags r:id="rId3"/>
            </p:custDataLst>
          </p:nvPr>
        </p:nvSpPr>
        <p:spPr>
          <a:xfrm>
            <a:off x="0" y="1098963"/>
            <a:ext cx="12192000" cy="360000"/>
          </a:xfrm>
        </p:spPr>
        <p:txBody>
          <a:bodyPr anchor="ctr"/>
          <a:lstStyle/>
          <a:p>
            <a:pPr algn="ctr"/>
            <a:r>
              <a:rPr lang="es-PR" dirty="0"/>
              <a:t>Suicidios según el método utilizado por sexo en Puerto Rico, 2016-2023</a:t>
            </a:r>
          </a:p>
        </p:txBody>
      </p:sp>
      <p:sp>
        <p:nvSpPr>
          <p:cNvPr id="5" name="Slide Number Placeholder 4">
            <a:extLst>
              <a:ext uri="{FF2B5EF4-FFF2-40B4-BE49-F238E27FC236}">
                <a16:creationId xmlns:a16="http://schemas.microsoft.com/office/drawing/2014/main" id="{C3F9CC51-250E-17F9-B9F4-86BC319B9A2C}"/>
              </a:ext>
            </a:extLst>
          </p:cNvPr>
          <p:cNvSpPr>
            <a:spLocks noGrp="1"/>
          </p:cNvSpPr>
          <p:nvPr>
            <p:ph type="sldNum" sz="quarter" idx="33"/>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pic>
        <p:nvPicPr>
          <p:cNvPr id="8" name="Picture 7" descr="A screenshot of a computer&#10;&#10;Description automatically generated">
            <a:extLst>
              <a:ext uri="{FF2B5EF4-FFF2-40B4-BE49-F238E27FC236}">
                <a16:creationId xmlns:a16="http://schemas.microsoft.com/office/drawing/2014/main" id="{B63CC77A-F9E3-4251-5C65-8C673178FE97}"/>
              </a:ext>
            </a:extLst>
          </p:cNvPr>
          <p:cNvPicPr>
            <a:picLocks noChangeAspect="1"/>
          </p:cNvPicPr>
          <p:nvPr>
            <p:custDataLst>
              <p:tags r:id="rId5"/>
            </p:custDataLst>
          </p:nvPr>
        </p:nvPicPr>
        <p:blipFill rotWithShape="1">
          <a:blip r:embed="rId10"/>
          <a:srcRect t="16191" r="31721" b="7484"/>
          <a:stretch/>
        </p:blipFill>
        <p:spPr>
          <a:xfrm>
            <a:off x="1834902" y="1608123"/>
            <a:ext cx="8522195" cy="4763228"/>
          </a:xfrm>
          <a:prstGeom prst="rect">
            <a:avLst/>
          </a:prstGeom>
        </p:spPr>
      </p:pic>
      <p:sp>
        <p:nvSpPr>
          <p:cNvPr id="9" name="Footer Placeholder 3">
            <a:extLst>
              <a:ext uri="{FF2B5EF4-FFF2-40B4-BE49-F238E27FC236}">
                <a16:creationId xmlns:a16="http://schemas.microsoft.com/office/drawing/2014/main" id="{B98EEF89-DE42-738B-000B-EC3558931591}"/>
              </a:ext>
            </a:extLst>
          </p:cNvPr>
          <p:cNvSpPr txBox="1">
            <a:spLocks/>
          </p:cNvSpPr>
          <p:nvPr>
            <p:custDataLst>
              <p:tags r:id="rId6"/>
            </p:custDataLst>
          </p:nvPr>
        </p:nvSpPr>
        <p:spPr>
          <a:xfrm>
            <a:off x="431800" y="6495080"/>
            <a:ext cx="7975730" cy="295062"/>
          </a:xfrm>
          <a:prstGeom prst="rect">
            <a:avLst/>
          </a:prstGeom>
          <a:noFill/>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Fuente: López-Rivera, V., Muñoz-</a:t>
            </a:r>
            <a:r>
              <a:rPr kumimoji="0" lang="es-ES" sz="1000" b="0" i="0" u="none" strike="noStrike" kern="1200" cap="none" spc="0" normalizeH="0" baseline="0" noProof="0" err="1">
                <a:ln>
                  <a:noFill/>
                </a:ln>
                <a:solidFill>
                  <a:prstClr val="black">
                    <a:lumMod val="75000"/>
                    <a:lumOff val="25000"/>
                  </a:prstClr>
                </a:solidFill>
                <a:effectLst/>
                <a:uLnTx/>
                <a:uFillTx/>
                <a:latin typeface="Montserrat"/>
                <a:ea typeface="+mn-ea"/>
                <a:cs typeface="+mn-cs"/>
              </a:rPr>
              <a:t>Berastaín</a:t>
            </a: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 N. y Coss-Guzmán, M. (2024). Informe anual de suicidios en Puerto Rico,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Comisión para la Prevención del Suicidio, Departamento de Salud, San Juan. P.R.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75000"/>
                  <a:lumOff val="25000"/>
                </a:prstClr>
              </a:solidFill>
              <a:effectLst/>
              <a:uLnTx/>
              <a:uFillTx/>
              <a:latin typeface="Montserrat"/>
              <a:ea typeface="+mn-ea"/>
              <a:cs typeface="+mn-cs"/>
            </a:endParaRPr>
          </a:p>
        </p:txBody>
      </p:sp>
    </p:spTree>
    <p:extLst>
      <p:ext uri="{BB962C8B-B14F-4D97-AF65-F5344CB8AC3E}">
        <p14:creationId xmlns:p14="http://schemas.microsoft.com/office/powerpoint/2010/main" val="36263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5A2C0C8-6C4D-9D6D-D967-9BB92F457A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06" imgH="308" progId="TCLayout.ActiveDocument.1">
                  <p:embed/>
                </p:oleObj>
              </mc:Choice>
              <mc:Fallback>
                <p:oleObj name="think-cell Slide" r:id="rId9" imgW="306" imgH="308" progId="TCLayout.ActiveDocument.1">
                  <p:embed/>
                  <p:pic>
                    <p:nvPicPr>
                      <p:cNvPr id="6" name="think-cell data - do not delete" hidden="1">
                        <a:extLst>
                          <a:ext uri="{FF2B5EF4-FFF2-40B4-BE49-F238E27FC236}">
                            <a16:creationId xmlns:a16="http://schemas.microsoft.com/office/drawing/2014/main" id="{F5A2C0C8-6C4D-9D6D-D967-9BB92F457AB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E06D840-E928-14FA-3F15-BB23C6423C91}"/>
              </a:ext>
            </a:extLst>
          </p:cNvPr>
          <p:cNvSpPr>
            <a:spLocks noGrp="1"/>
          </p:cNvSpPr>
          <p:nvPr>
            <p:ph type="title"/>
            <p:custDataLst>
              <p:tags r:id="rId2"/>
            </p:custDataLst>
          </p:nvPr>
        </p:nvSpPr>
        <p:spPr/>
        <p:txBody>
          <a:bodyPr vert="horz"/>
          <a:lstStyle/>
          <a:p>
            <a:r>
              <a:rPr lang="es-PR" dirty="0"/>
              <a:t>El riesgo de morir por suicidios es mayor en el centro de Puerto Rico</a:t>
            </a:r>
          </a:p>
        </p:txBody>
      </p:sp>
      <p:sp>
        <p:nvSpPr>
          <p:cNvPr id="3" name="Text Placeholder 2">
            <a:extLst>
              <a:ext uri="{FF2B5EF4-FFF2-40B4-BE49-F238E27FC236}">
                <a16:creationId xmlns:a16="http://schemas.microsoft.com/office/drawing/2014/main" id="{8D2C68DD-4E90-B374-9C14-1901A9EC3E51}"/>
              </a:ext>
            </a:extLst>
          </p:cNvPr>
          <p:cNvSpPr>
            <a:spLocks noGrp="1"/>
          </p:cNvSpPr>
          <p:nvPr>
            <p:ph type="body" sz="quarter" idx="32"/>
            <p:custDataLst>
              <p:tags r:id="rId3"/>
            </p:custDataLst>
          </p:nvPr>
        </p:nvSpPr>
        <p:spPr>
          <a:xfrm>
            <a:off x="420287" y="1120444"/>
            <a:ext cx="11339513" cy="360000"/>
          </a:xfrm>
        </p:spPr>
        <p:txBody>
          <a:bodyPr/>
          <a:lstStyle/>
          <a:p>
            <a:r>
              <a:rPr lang="es-PR"/>
              <a:t>Tasas de suicidio ajustadas por edad por municipio, 2015-2019</a:t>
            </a:r>
          </a:p>
        </p:txBody>
      </p:sp>
      <p:sp>
        <p:nvSpPr>
          <p:cNvPr id="4" name="Footer Placeholder 3">
            <a:extLst>
              <a:ext uri="{FF2B5EF4-FFF2-40B4-BE49-F238E27FC236}">
                <a16:creationId xmlns:a16="http://schemas.microsoft.com/office/drawing/2014/main" id="{4ACDF393-2831-8D26-4734-A1275DB42D57}"/>
              </a:ext>
            </a:extLst>
          </p:cNvPr>
          <p:cNvSpPr>
            <a:spLocks noGrp="1"/>
          </p:cNvSpPr>
          <p:nvPr>
            <p:ph type="ftr" sz="quarter" idx="12"/>
            <p:custDataLst>
              <p:tags r:id="rId4"/>
            </p:custDataLst>
          </p:nvPr>
        </p:nvSpPr>
        <p:spPr>
          <a:xfrm>
            <a:off x="313046" y="6439820"/>
            <a:ext cx="8094484" cy="2950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lumMod val="75000"/>
                    <a:lumOff val="25000"/>
                  </a:prstClr>
                </a:solidFill>
                <a:effectLst/>
                <a:uLnTx/>
                <a:uFillTx/>
                <a:latin typeface="Montserrat"/>
                <a:ea typeface="+mn-ea"/>
                <a:cs typeface="+mn-cs"/>
              </a:rPr>
              <a:t>Fuente: Instituto de Ciencias Forenses de Puerto Rico y Registro Demográfico de Puerto Rico. Datos actualizados hasta el 31 de diciembre de 2023.    *Tasas por 100,000 habitantes. Tasas ajustadas por edad utilizando la población estándar de EEUU 2000. </a:t>
            </a:r>
            <a:endParaRPr kumimoji="0" lang="en-US" sz="1000" b="0" i="0" u="none" strike="noStrike" kern="1200" cap="none" spc="0" normalizeH="0" baseline="0" noProof="0">
              <a:ln>
                <a:noFill/>
              </a:ln>
              <a:solidFill>
                <a:prstClr val="black">
                  <a:lumMod val="75000"/>
                  <a:lumOff val="25000"/>
                </a:prstClr>
              </a:solidFill>
              <a:effectLst/>
              <a:uLnTx/>
              <a:uFillTx/>
              <a:latin typeface="Montserrat"/>
              <a:ea typeface="+mn-ea"/>
              <a:cs typeface="+mn-cs"/>
            </a:endParaRPr>
          </a:p>
        </p:txBody>
      </p:sp>
      <p:sp>
        <p:nvSpPr>
          <p:cNvPr id="5" name="Slide Number Placeholder 4">
            <a:extLst>
              <a:ext uri="{FF2B5EF4-FFF2-40B4-BE49-F238E27FC236}">
                <a16:creationId xmlns:a16="http://schemas.microsoft.com/office/drawing/2014/main" id="{28DA2EDB-1093-1D28-814B-54244CD1E133}"/>
              </a:ext>
            </a:extLst>
          </p:cNvPr>
          <p:cNvSpPr>
            <a:spLocks noGrp="1"/>
          </p:cNvSpPr>
          <p:nvPr>
            <p:ph type="sldNum" sz="quarter" idx="33"/>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pic>
        <p:nvPicPr>
          <p:cNvPr id="12" name="Picture 11">
            <a:extLst>
              <a:ext uri="{FF2B5EF4-FFF2-40B4-BE49-F238E27FC236}">
                <a16:creationId xmlns:a16="http://schemas.microsoft.com/office/drawing/2014/main" id="{1B6FF186-CE68-6E74-5F3F-C67DCA328082}"/>
              </a:ext>
            </a:extLst>
          </p:cNvPr>
          <p:cNvPicPr>
            <a:picLocks noChangeAspect="1"/>
          </p:cNvPicPr>
          <p:nvPr>
            <p:custDataLst>
              <p:tags r:id="rId6"/>
            </p:custDataLst>
          </p:nvPr>
        </p:nvPicPr>
        <p:blipFill>
          <a:blip r:embed="rId11"/>
          <a:stretch>
            <a:fillRect/>
          </a:stretch>
        </p:blipFill>
        <p:spPr>
          <a:xfrm>
            <a:off x="313046" y="1603169"/>
            <a:ext cx="11249362" cy="4627713"/>
          </a:xfrm>
          <a:prstGeom prst="rect">
            <a:avLst/>
          </a:prstGeom>
        </p:spPr>
      </p:pic>
    </p:spTree>
    <p:extLst>
      <p:ext uri="{BB962C8B-B14F-4D97-AF65-F5344CB8AC3E}">
        <p14:creationId xmlns:p14="http://schemas.microsoft.com/office/powerpoint/2010/main" val="64261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F79C2DB-CF9F-C146-B474-0ED8084BDA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06" imgH="308" progId="TCLayout.ActiveDocument.1">
                  <p:embed/>
                </p:oleObj>
              </mc:Choice>
              <mc:Fallback>
                <p:oleObj name="think-cell Slide" r:id="rId9" imgW="306" imgH="308" progId="TCLayout.ActiveDocument.1">
                  <p:embed/>
                  <p:pic>
                    <p:nvPicPr>
                      <p:cNvPr id="7" name="think-cell data - do not delete" hidden="1">
                        <a:extLst>
                          <a:ext uri="{FF2B5EF4-FFF2-40B4-BE49-F238E27FC236}">
                            <a16:creationId xmlns:a16="http://schemas.microsoft.com/office/drawing/2014/main" id="{AF79C2DB-CF9F-C146-B474-0ED8084BDA4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05EF5BA-AE8A-3603-C0A5-B83B08338B2C}"/>
              </a:ext>
            </a:extLst>
          </p:cNvPr>
          <p:cNvSpPr>
            <a:spLocks noGrp="1"/>
          </p:cNvSpPr>
          <p:nvPr>
            <p:ph type="title"/>
            <p:custDataLst>
              <p:tags r:id="rId2"/>
            </p:custDataLst>
          </p:nvPr>
        </p:nvSpPr>
        <p:spPr/>
        <p:txBody>
          <a:bodyPr vert="horz"/>
          <a:lstStyle/>
          <a:p>
            <a:r>
              <a:rPr lang="es-PR"/>
              <a:t>Diseminación de datos e información</a:t>
            </a:r>
          </a:p>
        </p:txBody>
      </p:sp>
      <p:sp>
        <p:nvSpPr>
          <p:cNvPr id="3" name="Text Placeholder 2">
            <a:extLst>
              <a:ext uri="{FF2B5EF4-FFF2-40B4-BE49-F238E27FC236}">
                <a16:creationId xmlns:a16="http://schemas.microsoft.com/office/drawing/2014/main" id="{DC24B1C7-19E8-30E7-5656-4737AACB5A80}"/>
              </a:ext>
            </a:extLst>
          </p:cNvPr>
          <p:cNvSpPr>
            <a:spLocks noGrp="1"/>
          </p:cNvSpPr>
          <p:nvPr>
            <p:ph type="body" sz="quarter" idx="32"/>
            <p:custDataLst>
              <p:tags r:id="rId3"/>
            </p:custDataLst>
          </p:nvPr>
        </p:nvSpPr>
        <p:spPr/>
        <p:txBody>
          <a:bodyPr/>
          <a:lstStyle/>
          <a:p>
            <a:r>
              <a:rPr lang="es-PR"/>
              <a:t>La Vigilancia Sindrómica de la Comisión para la Prevención de Suicidio estará realizando:</a:t>
            </a:r>
          </a:p>
        </p:txBody>
      </p:sp>
      <p:sp>
        <p:nvSpPr>
          <p:cNvPr id="5" name="Slide Number Placeholder 4">
            <a:extLst>
              <a:ext uri="{FF2B5EF4-FFF2-40B4-BE49-F238E27FC236}">
                <a16:creationId xmlns:a16="http://schemas.microsoft.com/office/drawing/2014/main" id="{0B4EA034-F5DF-F258-0ECF-5B3468951BAA}"/>
              </a:ext>
            </a:extLst>
          </p:cNvPr>
          <p:cNvSpPr>
            <a:spLocks noGrp="1"/>
          </p:cNvSpPr>
          <p:nvPr>
            <p:ph type="sldNum" sz="quarter" idx="33"/>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sp>
        <p:nvSpPr>
          <p:cNvPr id="15" name="Rectangle 14">
            <a:extLst>
              <a:ext uri="{FF2B5EF4-FFF2-40B4-BE49-F238E27FC236}">
                <a16:creationId xmlns:a16="http://schemas.microsoft.com/office/drawing/2014/main" id="{ECE84D0E-4ED9-8F09-8A69-0C6E0241B1EE}"/>
              </a:ext>
            </a:extLst>
          </p:cNvPr>
          <p:cNvSpPr/>
          <p:nvPr>
            <p:custDataLst>
              <p:tags r:id="rId5"/>
            </p:custDataLst>
          </p:nvPr>
        </p:nvSpPr>
        <p:spPr>
          <a:xfrm>
            <a:off x="1124159" y="3238081"/>
            <a:ext cx="2783394" cy="2210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2400" b="0" i="0" u="none" strike="noStrike" kern="1200" cap="none" spc="0" normalizeH="0" baseline="0" noProof="0">
                <a:ln>
                  <a:noFill/>
                </a:ln>
                <a:solidFill>
                  <a:prstClr val="white"/>
                </a:solidFill>
                <a:effectLst/>
                <a:uLnTx/>
                <a:uFillTx/>
                <a:latin typeface="Montserrat SemiBold"/>
                <a:ea typeface="+mn-ea"/>
                <a:cs typeface="+mn-cs"/>
              </a:rPr>
              <a:t>Informes Mensuales y Anuales</a:t>
            </a:r>
          </a:p>
        </p:txBody>
      </p:sp>
      <p:sp>
        <p:nvSpPr>
          <p:cNvPr id="16" name="Rectangle 15">
            <a:extLst>
              <a:ext uri="{FF2B5EF4-FFF2-40B4-BE49-F238E27FC236}">
                <a16:creationId xmlns:a16="http://schemas.microsoft.com/office/drawing/2014/main" id="{16595110-CF6E-55F3-91E5-AA0914249164}"/>
              </a:ext>
            </a:extLst>
          </p:cNvPr>
          <p:cNvSpPr/>
          <p:nvPr>
            <p:custDataLst>
              <p:tags r:id="rId6"/>
            </p:custDataLst>
          </p:nvPr>
        </p:nvSpPr>
        <p:spPr>
          <a:xfrm>
            <a:off x="4600888" y="3237662"/>
            <a:ext cx="2783394" cy="2210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2400" b="0" i="0" u="none" strike="noStrike" kern="1200" cap="none" spc="0" normalizeH="0" baseline="0" noProof="0">
                <a:ln>
                  <a:noFill/>
                </a:ln>
                <a:solidFill>
                  <a:prstClr val="white"/>
                </a:solidFill>
                <a:effectLst/>
                <a:uLnTx/>
                <a:uFillTx/>
                <a:latin typeface="Montserrat SemiBold"/>
                <a:ea typeface="+mn-ea"/>
                <a:cs typeface="+mn-cs"/>
              </a:rPr>
              <a:t>Infografías</a:t>
            </a:r>
            <a:endParaRPr kumimoji="0" lang="es-PR" sz="1800" b="0" i="0" u="none" strike="noStrike" kern="1200" cap="none" spc="0" normalizeH="0" baseline="0" noProof="0">
              <a:ln>
                <a:noFill/>
              </a:ln>
              <a:solidFill>
                <a:prstClr val="white"/>
              </a:solidFill>
              <a:effectLst/>
              <a:uLnTx/>
              <a:uFillTx/>
              <a:latin typeface="Montserrat SemiBold"/>
              <a:ea typeface="+mn-ea"/>
              <a:cs typeface="+mn-cs"/>
            </a:endParaRPr>
          </a:p>
        </p:txBody>
      </p:sp>
      <p:sp>
        <p:nvSpPr>
          <p:cNvPr id="17" name="Rectangle 16">
            <a:extLst>
              <a:ext uri="{FF2B5EF4-FFF2-40B4-BE49-F238E27FC236}">
                <a16:creationId xmlns:a16="http://schemas.microsoft.com/office/drawing/2014/main" id="{319F1620-8AD2-5EF8-8366-0C8D52EC2F05}"/>
              </a:ext>
            </a:extLst>
          </p:cNvPr>
          <p:cNvSpPr/>
          <p:nvPr>
            <p:custDataLst>
              <p:tags r:id="rId7"/>
            </p:custDataLst>
          </p:nvPr>
        </p:nvSpPr>
        <p:spPr>
          <a:xfrm>
            <a:off x="7977134" y="3238081"/>
            <a:ext cx="2783394" cy="2210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2400" b="0" i="0" u="none" strike="noStrike" kern="1200" cap="none" spc="0" normalizeH="0" baseline="0" noProof="0">
                <a:ln>
                  <a:noFill/>
                </a:ln>
                <a:solidFill>
                  <a:prstClr val="white"/>
                </a:solidFill>
                <a:effectLst/>
                <a:uLnTx/>
                <a:uFillTx/>
                <a:latin typeface="Montserrat SemiBold"/>
                <a:ea typeface="+mn-ea"/>
                <a:cs typeface="+mn-cs"/>
              </a:rPr>
              <a:t>Talleres</a:t>
            </a:r>
            <a:endParaRPr kumimoji="0" lang="es-PR" sz="1800" b="0" i="0" u="none" strike="noStrike" kern="1200" cap="none" spc="0" normalizeH="0" baseline="0" noProof="0">
              <a:ln>
                <a:noFill/>
              </a:ln>
              <a:solidFill>
                <a:prstClr val="white"/>
              </a:solidFill>
              <a:effectLst/>
              <a:uLnTx/>
              <a:uFillTx/>
              <a:latin typeface="Montserrat SemiBold"/>
              <a:ea typeface="+mn-ea"/>
              <a:cs typeface="+mn-cs"/>
            </a:endParaRPr>
          </a:p>
        </p:txBody>
      </p:sp>
      <p:pic>
        <p:nvPicPr>
          <p:cNvPr id="19" name="Graphic 18" descr="Document with solid fill">
            <a:extLst>
              <a:ext uri="{FF2B5EF4-FFF2-40B4-BE49-F238E27FC236}">
                <a16:creationId xmlns:a16="http://schemas.microsoft.com/office/drawing/2014/main" id="{F7AD0DFF-D38F-E94E-25FE-97EAD4913C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89404" y="1818031"/>
            <a:ext cx="1419631" cy="1419631"/>
          </a:xfrm>
          <a:prstGeom prst="rect">
            <a:avLst/>
          </a:prstGeom>
        </p:spPr>
      </p:pic>
      <p:pic>
        <p:nvPicPr>
          <p:cNvPr id="21" name="Graphic 20" descr="Teacher with solid fill">
            <a:extLst>
              <a:ext uri="{FF2B5EF4-FFF2-40B4-BE49-F238E27FC236}">
                <a16:creationId xmlns:a16="http://schemas.microsoft.com/office/drawing/2014/main" id="{983F75E2-C8DB-FDF0-440D-6BD79C286F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96090" y="1763201"/>
            <a:ext cx="1745482" cy="1745482"/>
          </a:xfrm>
          <a:prstGeom prst="rect">
            <a:avLst/>
          </a:prstGeom>
        </p:spPr>
      </p:pic>
      <p:pic>
        <p:nvPicPr>
          <p:cNvPr id="23" name="Graphic 22" descr="Blog with solid fill">
            <a:extLst>
              <a:ext uri="{FF2B5EF4-FFF2-40B4-BE49-F238E27FC236}">
                <a16:creationId xmlns:a16="http://schemas.microsoft.com/office/drawing/2014/main" id="{9263D797-DC62-88E1-6618-DB10356F568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99406" y="1842884"/>
            <a:ext cx="1586116" cy="1586116"/>
          </a:xfrm>
          <a:prstGeom prst="rect">
            <a:avLst/>
          </a:prstGeom>
        </p:spPr>
      </p:pic>
    </p:spTree>
    <p:extLst>
      <p:ext uri="{BB962C8B-B14F-4D97-AF65-F5344CB8AC3E}">
        <p14:creationId xmlns:p14="http://schemas.microsoft.com/office/powerpoint/2010/main" val="198537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D0BF-D740-8951-C705-F8D3B9EA7131}"/>
              </a:ext>
            </a:extLst>
          </p:cNvPr>
          <p:cNvSpPr>
            <a:spLocks noGrp="1"/>
          </p:cNvSpPr>
          <p:nvPr>
            <p:ph type="title"/>
          </p:nvPr>
        </p:nvSpPr>
        <p:spPr/>
        <p:txBody>
          <a:bodyPr/>
          <a:lstStyle/>
          <a:p>
            <a:r>
              <a:rPr lang="es-PR"/>
              <a:t>De los datos a la acción</a:t>
            </a:r>
          </a:p>
        </p:txBody>
      </p:sp>
      <p:sp>
        <p:nvSpPr>
          <p:cNvPr id="3" name="Text Placeholder 2">
            <a:extLst>
              <a:ext uri="{FF2B5EF4-FFF2-40B4-BE49-F238E27FC236}">
                <a16:creationId xmlns:a16="http://schemas.microsoft.com/office/drawing/2014/main" id="{8CFFFAA7-3614-8666-1217-BA3CF963CB40}"/>
              </a:ext>
            </a:extLst>
          </p:cNvPr>
          <p:cNvSpPr>
            <a:spLocks noGrp="1"/>
          </p:cNvSpPr>
          <p:nvPr>
            <p:ph type="body" sz="quarter" idx="32"/>
          </p:nvPr>
        </p:nvSpPr>
        <p:spPr/>
        <p:txBody>
          <a:bodyPr/>
          <a:lstStyle/>
          <a:p>
            <a:r>
              <a:rPr lang="es-PR"/>
              <a:t>Sugerencias para tomar acción en su organización o comunidad hacia la prevención del suicidio.</a:t>
            </a:r>
          </a:p>
        </p:txBody>
      </p:sp>
      <p:sp>
        <p:nvSpPr>
          <p:cNvPr id="5" name="Slide Number Placeholder 4">
            <a:extLst>
              <a:ext uri="{FF2B5EF4-FFF2-40B4-BE49-F238E27FC236}">
                <a16:creationId xmlns:a16="http://schemas.microsoft.com/office/drawing/2014/main" id="{2A50A712-860B-F1F1-17B3-25F523838245}"/>
              </a:ext>
            </a:extLst>
          </p:cNvPr>
          <p:cNvSpPr>
            <a:spLocks noGrp="1"/>
          </p:cNvSpPr>
          <p:nvPr>
            <p:ph type="sldNum" sz="quarter" idx="3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graphicFrame>
        <p:nvGraphicFramePr>
          <p:cNvPr id="6" name="Diagram 5">
            <a:extLst>
              <a:ext uri="{FF2B5EF4-FFF2-40B4-BE49-F238E27FC236}">
                <a16:creationId xmlns:a16="http://schemas.microsoft.com/office/drawing/2014/main" id="{C8CFB8A6-ED91-D890-A78B-3F2BC2528AE0}"/>
              </a:ext>
            </a:extLst>
          </p:cNvPr>
          <p:cNvGraphicFramePr/>
          <p:nvPr/>
        </p:nvGraphicFramePr>
        <p:xfrm>
          <a:off x="431800" y="1588760"/>
          <a:ext cx="10556766" cy="4261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938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6735A10-0FC2-491F-0453-4DE08DCBE3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8" progId="TCLayout.ActiveDocument.1">
                  <p:embed/>
                </p:oleObj>
              </mc:Choice>
              <mc:Fallback>
                <p:oleObj name="think-cell Slide" r:id="rId8" imgW="306" imgH="308" progId="TCLayout.ActiveDocument.1">
                  <p:embed/>
                  <p:pic>
                    <p:nvPicPr>
                      <p:cNvPr id="7" name="think-cell data - do not delete" hidden="1">
                        <a:extLst>
                          <a:ext uri="{FF2B5EF4-FFF2-40B4-BE49-F238E27FC236}">
                            <a16:creationId xmlns:a16="http://schemas.microsoft.com/office/drawing/2014/main" id="{B6735A10-0FC2-491F-0453-4DE08DCBE38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FE8D21-299F-A14C-6EFE-74009EA44560}"/>
              </a:ext>
            </a:extLst>
          </p:cNvPr>
          <p:cNvSpPr>
            <a:spLocks noGrp="1"/>
          </p:cNvSpPr>
          <p:nvPr>
            <p:ph type="title"/>
            <p:custDataLst>
              <p:tags r:id="rId2"/>
            </p:custDataLst>
          </p:nvPr>
        </p:nvSpPr>
        <p:spPr>
          <a:xfrm>
            <a:off x="0" y="341643"/>
            <a:ext cx="12187238" cy="722381"/>
          </a:xfrm>
        </p:spPr>
        <p:txBody>
          <a:bodyPr vert="horz"/>
          <a:lstStyle/>
          <a:p>
            <a:pPr algn="ctr"/>
            <a:r>
              <a:rPr lang="es-PR" sz="4800" dirty="0"/>
              <a:t>Para solicitud de datos o consultoría</a:t>
            </a:r>
          </a:p>
        </p:txBody>
      </p:sp>
      <p:sp>
        <p:nvSpPr>
          <p:cNvPr id="3" name="Text Placeholder 2">
            <a:extLst>
              <a:ext uri="{FF2B5EF4-FFF2-40B4-BE49-F238E27FC236}">
                <a16:creationId xmlns:a16="http://schemas.microsoft.com/office/drawing/2014/main" id="{21EC4E7D-3DD0-D45F-5C70-102BF66B2D37}"/>
              </a:ext>
            </a:extLst>
          </p:cNvPr>
          <p:cNvSpPr>
            <a:spLocks noGrp="1"/>
          </p:cNvSpPr>
          <p:nvPr>
            <p:ph type="body" sz="quarter" idx="32"/>
            <p:custDataLst>
              <p:tags r:id="rId3"/>
            </p:custDataLst>
          </p:nvPr>
        </p:nvSpPr>
        <p:spPr>
          <a:xfrm>
            <a:off x="0" y="1064024"/>
            <a:ext cx="12191999" cy="360000"/>
          </a:xfrm>
        </p:spPr>
        <p:txBody>
          <a:bodyPr vert="horz" lIns="0" tIns="0" rIns="0" bIns="0" rtlCol="0" anchor="ctr">
            <a:noAutofit/>
          </a:bodyPr>
          <a:lstStyle/>
          <a:p>
            <a:pPr algn="ctr"/>
            <a:r>
              <a:rPr lang="es-PR" dirty="0"/>
              <a:t>Sistema de vigilancia sindrómica, Comisión para la Prevención del Suicidio</a:t>
            </a:r>
          </a:p>
        </p:txBody>
      </p:sp>
      <p:sp>
        <p:nvSpPr>
          <p:cNvPr id="5" name="Slide Number Placeholder 4">
            <a:extLst>
              <a:ext uri="{FF2B5EF4-FFF2-40B4-BE49-F238E27FC236}">
                <a16:creationId xmlns:a16="http://schemas.microsoft.com/office/drawing/2014/main" id="{7A7B48FF-C881-674D-2F04-C03648366941}"/>
              </a:ext>
            </a:extLst>
          </p:cNvPr>
          <p:cNvSpPr>
            <a:spLocks noGrp="1"/>
          </p:cNvSpPr>
          <p:nvPr>
            <p:ph type="sldNum" sz="quarter" idx="33"/>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pic>
        <p:nvPicPr>
          <p:cNvPr id="9" name="Graphic 8" descr="Email with solid fill">
            <a:extLst>
              <a:ext uri="{FF2B5EF4-FFF2-40B4-BE49-F238E27FC236}">
                <a16:creationId xmlns:a16="http://schemas.microsoft.com/office/drawing/2014/main" id="{CC37A500-DEE7-D644-9794-72C5E197A45B}"/>
              </a:ext>
            </a:extLst>
          </p:cNvPr>
          <p:cNvPicPr>
            <a:picLocks noChangeAspect="1"/>
          </p:cNvPicPr>
          <p:nvPr>
            <p:custDataLst>
              <p:tags r:id="rId5"/>
            </p:custDataLst>
          </p:nvPr>
        </p:nvPicPr>
        <p:blipFill>
          <a:blip r:embed="rId10">
            <a:extLst>
              <a:ext uri="{96DAC541-7B7A-43D3-8B79-37D633B846F1}">
                <asvg:svgBlip xmlns:asvg="http://schemas.microsoft.com/office/drawing/2016/SVG/main" r:embed="rId11"/>
              </a:ext>
            </a:extLst>
          </a:blip>
          <a:stretch>
            <a:fillRect/>
          </a:stretch>
        </p:blipFill>
        <p:spPr>
          <a:xfrm>
            <a:off x="4995862" y="4046606"/>
            <a:ext cx="2200275" cy="2200275"/>
          </a:xfrm>
          <a:prstGeom prst="rect">
            <a:avLst/>
          </a:prstGeom>
        </p:spPr>
      </p:pic>
      <p:sp>
        <p:nvSpPr>
          <p:cNvPr id="11" name="TextBox 10">
            <a:extLst>
              <a:ext uri="{FF2B5EF4-FFF2-40B4-BE49-F238E27FC236}">
                <a16:creationId xmlns:a16="http://schemas.microsoft.com/office/drawing/2014/main" id="{5E50F06E-F354-AFF2-0145-54358D853308}"/>
              </a:ext>
            </a:extLst>
          </p:cNvPr>
          <p:cNvSpPr txBox="1"/>
          <p:nvPr>
            <p:custDataLst>
              <p:tags r:id="rId6"/>
            </p:custDataLst>
          </p:nvPr>
        </p:nvSpPr>
        <p:spPr>
          <a:xfrm>
            <a:off x="2381" y="2665884"/>
            <a:ext cx="12187238"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5400" b="0" i="0" u="none" strike="noStrike" kern="1200" cap="none" spc="0" normalizeH="0" baseline="0" noProof="0" dirty="0">
                <a:ln>
                  <a:noFill/>
                </a:ln>
                <a:solidFill>
                  <a:srgbClr val="242852"/>
                </a:solidFill>
                <a:effectLst/>
                <a:uLnTx/>
                <a:uFillTx/>
                <a:latin typeface="Montserrat SemiBold"/>
                <a:ea typeface="+mn-ea"/>
                <a:cs typeface="+mn-cs"/>
                <a:hlinkClick r:id="rId12"/>
              </a:rPr>
              <a:t>vigilanciasuicidio@salud.pr.gov</a:t>
            </a:r>
            <a:r>
              <a:rPr kumimoji="0" lang="es-PR" sz="5400" b="0" i="0" u="none" strike="noStrike" kern="1200" cap="none" spc="0" normalizeH="0" baseline="0" noProof="0" dirty="0">
                <a:ln>
                  <a:noFill/>
                </a:ln>
                <a:solidFill>
                  <a:srgbClr val="242852"/>
                </a:solidFill>
                <a:effectLst/>
                <a:uLnTx/>
                <a:uFillTx/>
                <a:latin typeface="Montserrat SemiBold"/>
                <a:ea typeface="+mn-ea"/>
                <a:cs typeface="+mn-cs"/>
              </a:rPr>
              <a:t> </a:t>
            </a:r>
          </a:p>
        </p:txBody>
      </p:sp>
    </p:spTree>
    <p:extLst>
      <p:ext uri="{BB962C8B-B14F-4D97-AF65-F5344CB8AC3E}">
        <p14:creationId xmlns:p14="http://schemas.microsoft.com/office/powerpoint/2010/main" val="33723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Marcador de posición de imagen 19" descr="Una foto en blanco y negro de un semillero">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2" name="Título 1">
            <a:extLst>
              <a:ext uri="{FF2B5EF4-FFF2-40B4-BE49-F238E27FC236}">
                <a16:creationId xmlns:a16="http://schemas.microsoft.com/office/drawing/2014/main" id="{A8704A28-E62C-2E4A-A2A4-AD85CB6126A2}"/>
              </a:ext>
            </a:extLst>
          </p:cNvPr>
          <p:cNvSpPr>
            <a:spLocks noGrp="1"/>
          </p:cNvSpPr>
          <p:nvPr>
            <p:ph type="title"/>
          </p:nvPr>
        </p:nvSpPr>
        <p:spPr>
          <a:xfrm>
            <a:off x="6998737" y="1806888"/>
            <a:ext cx="4941477" cy="2360161"/>
          </a:xfrm>
        </p:spPr>
        <p:txBody>
          <a:bodyPr rtlCol="0">
            <a:normAutofit/>
          </a:bodyPr>
          <a:lstStyle/>
          <a:p>
            <a:pPr rtl="0"/>
            <a:r>
              <a:rPr lang="es-ES" sz="7200" dirty="0">
                <a:solidFill>
                  <a:schemeClr val="bg1"/>
                </a:solidFill>
              </a:rPr>
              <a:t>Proyectos especiales</a:t>
            </a:r>
          </a:p>
        </p:txBody>
      </p:sp>
      <p:cxnSp>
        <p:nvCxnSpPr>
          <p:cNvPr id="6" name="Conector recto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6998737" y="4330448"/>
            <a:ext cx="213480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546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8B6286-D2B7-8AED-DABD-AAD68389133E}"/>
              </a:ext>
            </a:extLst>
          </p:cNvPr>
          <p:cNvSpPr>
            <a:spLocks noGrp="1"/>
          </p:cNvSpPr>
          <p:nvPr>
            <p:ph type="title"/>
          </p:nvPr>
        </p:nvSpPr>
        <p:spPr>
          <a:xfrm>
            <a:off x="3405673" y="1142473"/>
            <a:ext cx="7959012" cy="1823811"/>
          </a:xfrm>
        </p:spPr>
        <p:txBody>
          <a:bodyPr/>
          <a:lstStyle/>
          <a:p>
            <a:r>
              <a:rPr lang="es-PR" dirty="0"/>
              <a:t>subvenciones federales otorgadas a la Comisión para la Prevención del Suicidio en el año 2023</a:t>
            </a:r>
          </a:p>
        </p:txBody>
      </p:sp>
      <p:pic>
        <p:nvPicPr>
          <p:cNvPr id="8" name="Content Placeholder 9">
            <a:extLst>
              <a:ext uri="{FF2B5EF4-FFF2-40B4-BE49-F238E27FC236}">
                <a16:creationId xmlns:a16="http://schemas.microsoft.com/office/drawing/2014/main" id="{BB681A5D-2941-33E2-D7CA-73EF2AC69CAE}"/>
              </a:ext>
            </a:extLst>
          </p:cNvPr>
          <p:cNvPicPr>
            <a:picLocks noChangeAspect="1"/>
          </p:cNvPicPr>
          <p:nvPr/>
        </p:nvPicPr>
        <p:blipFill>
          <a:blip r:embed="rId2"/>
          <a:stretch>
            <a:fillRect/>
          </a:stretch>
        </p:blipFill>
        <p:spPr>
          <a:xfrm>
            <a:off x="830884" y="3496684"/>
            <a:ext cx="4749292" cy="2191981"/>
          </a:xfrm>
          <a:prstGeom prst="rect">
            <a:avLst/>
          </a:prstGeom>
        </p:spPr>
      </p:pic>
      <p:pic>
        <p:nvPicPr>
          <p:cNvPr id="9" name="Content Placeholder 8">
            <a:extLst>
              <a:ext uri="{FF2B5EF4-FFF2-40B4-BE49-F238E27FC236}">
                <a16:creationId xmlns:a16="http://schemas.microsoft.com/office/drawing/2014/main" id="{E4811BAF-9253-16C9-2412-BFF4965026ED}"/>
              </a:ext>
            </a:extLst>
          </p:cNvPr>
          <p:cNvPicPr>
            <a:picLocks noChangeAspect="1"/>
          </p:cNvPicPr>
          <p:nvPr/>
        </p:nvPicPr>
        <p:blipFill>
          <a:blip r:embed="rId3"/>
          <a:stretch>
            <a:fillRect/>
          </a:stretch>
        </p:blipFill>
        <p:spPr>
          <a:xfrm>
            <a:off x="6534427" y="4107240"/>
            <a:ext cx="3617705" cy="970868"/>
          </a:xfrm>
          <a:prstGeom prst="rect">
            <a:avLst/>
          </a:prstGeom>
        </p:spPr>
      </p:pic>
      <p:sp>
        <p:nvSpPr>
          <p:cNvPr id="10" name="Title 3">
            <a:extLst>
              <a:ext uri="{FF2B5EF4-FFF2-40B4-BE49-F238E27FC236}">
                <a16:creationId xmlns:a16="http://schemas.microsoft.com/office/drawing/2014/main" id="{7B27BA05-3EC0-E6F6-8115-A40F6B0B961D}"/>
              </a:ext>
            </a:extLst>
          </p:cNvPr>
          <p:cNvSpPr txBox="1">
            <a:spLocks/>
          </p:cNvSpPr>
          <p:nvPr/>
        </p:nvSpPr>
        <p:spPr>
          <a:xfrm>
            <a:off x="662473" y="864000"/>
            <a:ext cx="2743200" cy="238075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R" sz="24000" dirty="0">
                <a:solidFill>
                  <a:schemeClr val="tx1">
                    <a:lumMod val="65000"/>
                    <a:lumOff val="35000"/>
                  </a:schemeClr>
                </a:solidFill>
              </a:rPr>
              <a:t>2</a:t>
            </a:r>
          </a:p>
        </p:txBody>
      </p:sp>
      <p:sp>
        <p:nvSpPr>
          <p:cNvPr id="11" name="Title 3">
            <a:extLst>
              <a:ext uri="{FF2B5EF4-FFF2-40B4-BE49-F238E27FC236}">
                <a16:creationId xmlns:a16="http://schemas.microsoft.com/office/drawing/2014/main" id="{E3B80FBE-A61F-AB58-29FC-1FAB1DCED554}"/>
              </a:ext>
            </a:extLst>
          </p:cNvPr>
          <p:cNvSpPr txBox="1">
            <a:spLocks/>
          </p:cNvSpPr>
          <p:nvPr/>
        </p:nvSpPr>
        <p:spPr>
          <a:xfrm>
            <a:off x="5116380" y="3864854"/>
            <a:ext cx="5016665" cy="202276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endParaRPr lang="es-PR" sz="4800" dirty="0">
              <a:solidFill>
                <a:schemeClr val="tx1">
                  <a:lumMod val="65000"/>
                  <a:lumOff val="35000"/>
                </a:schemeClr>
              </a:solidFill>
            </a:endParaRPr>
          </a:p>
        </p:txBody>
      </p:sp>
    </p:spTree>
    <p:extLst>
      <p:ext uri="{BB962C8B-B14F-4D97-AF65-F5344CB8AC3E}">
        <p14:creationId xmlns:p14="http://schemas.microsoft.com/office/powerpoint/2010/main" val="246660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AF1369-81E9-B533-F568-9928E64DA112}"/>
              </a:ext>
            </a:extLst>
          </p:cNvPr>
          <p:cNvSpPr>
            <a:spLocks noGrp="1"/>
          </p:cNvSpPr>
          <p:nvPr>
            <p:ph type="title"/>
          </p:nvPr>
        </p:nvSpPr>
        <p:spPr>
          <a:xfrm>
            <a:off x="1121548" y="356785"/>
            <a:ext cx="11328000" cy="1294733"/>
          </a:xfrm>
        </p:spPr>
        <p:txBody>
          <a:bodyPr/>
          <a:lstStyle/>
          <a:p>
            <a:r>
              <a:rPr lang="es-PR" sz="8800" dirty="0"/>
              <a:t>Objetivos</a:t>
            </a:r>
          </a:p>
        </p:txBody>
      </p:sp>
      <p:graphicFrame>
        <p:nvGraphicFramePr>
          <p:cNvPr id="2" name="Content Placeholder 1">
            <a:extLst>
              <a:ext uri="{FF2B5EF4-FFF2-40B4-BE49-F238E27FC236}">
                <a16:creationId xmlns:a16="http://schemas.microsoft.com/office/drawing/2014/main" id="{C4333E71-E82B-D6D5-D7E6-B5BE2F3009D1}"/>
              </a:ext>
            </a:extLst>
          </p:cNvPr>
          <p:cNvGraphicFramePr>
            <a:graphicFrameLocks noGrp="1"/>
          </p:cNvGraphicFramePr>
          <p:nvPr>
            <p:ph idx="1"/>
            <p:extLst>
              <p:ext uri="{D42A27DB-BD31-4B8C-83A1-F6EECF244321}">
                <p14:modId xmlns:p14="http://schemas.microsoft.com/office/powerpoint/2010/main" val="1187363116"/>
              </p:ext>
            </p:extLst>
          </p:nvPr>
        </p:nvGraphicFramePr>
        <p:xfrm>
          <a:off x="506445" y="1651518"/>
          <a:ext cx="11685555" cy="4494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93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93475D-32A0-75F4-3F60-DB82BFB89DF1}"/>
              </a:ext>
            </a:extLst>
          </p:cNvPr>
          <p:cNvPicPr>
            <a:picLocks noChangeAspect="1"/>
          </p:cNvPicPr>
          <p:nvPr/>
        </p:nvPicPr>
        <p:blipFill>
          <a:blip r:embed="rId3"/>
          <a:stretch>
            <a:fillRect/>
          </a:stretch>
        </p:blipFill>
        <p:spPr>
          <a:xfrm>
            <a:off x="6842108" y="-45086"/>
            <a:ext cx="5349892" cy="6903086"/>
          </a:xfrm>
          <a:prstGeom prst="rect">
            <a:avLst/>
          </a:prstGeom>
          <a:noFill/>
        </p:spPr>
      </p:pic>
      <p:sp>
        <p:nvSpPr>
          <p:cNvPr id="3" name="Título 2">
            <a:extLst>
              <a:ext uri="{FF2B5EF4-FFF2-40B4-BE49-F238E27FC236}">
                <a16:creationId xmlns:a16="http://schemas.microsoft.com/office/drawing/2014/main" id="{6339315B-8AAE-A946-ABBF-894F2E4B1338}"/>
              </a:ext>
            </a:extLst>
          </p:cNvPr>
          <p:cNvSpPr>
            <a:spLocks noGrp="1"/>
          </p:cNvSpPr>
          <p:nvPr>
            <p:ph type="title" idx="4294967295"/>
          </p:nvPr>
        </p:nvSpPr>
        <p:spPr>
          <a:xfrm>
            <a:off x="403793" y="993028"/>
            <a:ext cx="5983111" cy="933450"/>
          </a:xfrm>
        </p:spPr>
        <p:txBody>
          <a:bodyPr rtlCol="0" anchor="ctr">
            <a:noAutofit/>
          </a:bodyPr>
          <a:lstStyle/>
          <a:p>
            <a:pPr rtl="0"/>
            <a:r>
              <a:rPr lang="es-ES" sz="6600" dirty="0"/>
              <a:t>Proyecto CDC </a:t>
            </a:r>
          </a:p>
        </p:txBody>
      </p:sp>
      <p:sp>
        <p:nvSpPr>
          <p:cNvPr id="13" name="Text Placeholder 3">
            <a:extLst>
              <a:ext uri="{FF2B5EF4-FFF2-40B4-BE49-F238E27FC236}">
                <a16:creationId xmlns:a16="http://schemas.microsoft.com/office/drawing/2014/main" id="{9A5E4C1D-780C-C8DA-CE51-EEF8CEE45334}"/>
              </a:ext>
            </a:extLst>
          </p:cNvPr>
          <p:cNvSpPr>
            <a:spLocks noGrp="1"/>
          </p:cNvSpPr>
          <p:nvPr>
            <p:ph type="body" sz="quarter" idx="4294967295"/>
          </p:nvPr>
        </p:nvSpPr>
        <p:spPr>
          <a:xfrm>
            <a:off x="705244" y="2576595"/>
            <a:ext cx="4831398" cy="3052763"/>
          </a:xfrm>
        </p:spPr>
        <p:txBody>
          <a:bodyPr anchor="ctr"/>
          <a:lstStyle/>
          <a:p>
            <a:pPr>
              <a:spcBef>
                <a:spcPts val="1800"/>
              </a:spcBef>
              <a:buFont typeface="Wingdings" panose="05000000000000000000" pitchFamily="2" charset="2"/>
              <a:buChar char="§"/>
            </a:pPr>
            <a:r>
              <a:rPr lang="es-PR" dirty="0">
                <a:hlinkClick r:id="rId4"/>
              </a:rPr>
              <a:t>Comprehensive Suicide </a:t>
            </a:r>
            <a:r>
              <a:rPr lang="es-PR" dirty="0" err="1">
                <a:hlinkClick r:id="rId4"/>
              </a:rPr>
              <a:t>Prevention</a:t>
            </a:r>
            <a:r>
              <a:rPr lang="es-PR" dirty="0">
                <a:hlinkClick r:id="rId4"/>
              </a:rPr>
              <a:t>: </a:t>
            </a:r>
            <a:r>
              <a:rPr lang="es-PR" dirty="0" err="1">
                <a:hlinkClick r:id="rId4"/>
              </a:rPr>
              <a:t>Program</a:t>
            </a:r>
            <a:r>
              <a:rPr lang="es-PR" dirty="0">
                <a:hlinkClick r:id="rId4"/>
              </a:rPr>
              <a:t> </a:t>
            </a:r>
            <a:r>
              <a:rPr lang="es-PR" dirty="0" err="1">
                <a:hlinkClick r:id="rId4"/>
              </a:rPr>
              <a:t>Profiles</a:t>
            </a:r>
            <a:r>
              <a:rPr lang="es-PR" dirty="0">
                <a:hlinkClick r:id="rId4"/>
              </a:rPr>
              <a:t> | </a:t>
            </a:r>
            <a:r>
              <a:rPr lang="es-PR" dirty="0" err="1">
                <a:hlinkClick r:id="rId4"/>
              </a:rPr>
              <a:t>Funded</a:t>
            </a:r>
            <a:r>
              <a:rPr lang="es-PR" dirty="0">
                <a:hlinkClick r:id="rId4"/>
              </a:rPr>
              <a:t> </a:t>
            </a:r>
            <a:r>
              <a:rPr lang="es-PR" dirty="0" err="1">
                <a:hlinkClick r:id="rId4"/>
              </a:rPr>
              <a:t>Programs</a:t>
            </a:r>
            <a:r>
              <a:rPr lang="es-PR" dirty="0">
                <a:hlinkClick r:id="rId4"/>
              </a:rPr>
              <a:t> | Suicide | CDC</a:t>
            </a:r>
            <a:endParaRPr lang="es-PR" dirty="0"/>
          </a:p>
          <a:p>
            <a:pPr>
              <a:spcBef>
                <a:spcPts val="1800"/>
              </a:spcBef>
              <a:buFont typeface="Wingdings" panose="05000000000000000000" pitchFamily="2" charset="2"/>
              <a:buChar char="§"/>
            </a:pPr>
            <a:r>
              <a:rPr lang="es-PR" dirty="0"/>
              <a:t>Implementar y evaluar un acercamiento comprensivo de salud pública para la prevención de suicidio con el propósito de reducir la morbilidad y mortalidad de suicidios, enfocado en poblaciones vulnerables.</a:t>
            </a:r>
          </a:p>
          <a:p>
            <a:pPr>
              <a:spcBef>
                <a:spcPts val="1800"/>
              </a:spcBef>
              <a:buFont typeface="Wingdings" panose="05000000000000000000" pitchFamily="2" charset="2"/>
              <a:buChar char="§"/>
            </a:pPr>
            <a:r>
              <a:rPr lang="es-PR" dirty="0"/>
              <a:t>24 programas subvencionados en EU</a:t>
            </a:r>
          </a:p>
          <a:p>
            <a:pPr>
              <a:spcBef>
                <a:spcPts val="1800"/>
              </a:spcBef>
              <a:buFont typeface="Wingdings" panose="05000000000000000000" pitchFamily="2" charset="2"/>
              <a:buChar char="§"/>
            </a:pPr>
            <a:r>
              <a:rPr lang="es-PR" dirty="0"/>
              <a:t>Periodo de ejecución del proyecto: </a:t>
            </a:r>
            <a:r>
              <a:rPr lang="en-US" b="1" dirty="0"/>
              <a:t>Sept 2023 – Sept 2027</a:t>
            </a:r>
          </a:p>
        </p:txBody>
      </p:sp>
    </p:spTree>
    <p:extLst>
      <p:ext uri="{BB962C8B-B14F-4D97-AF65-F5344CB8AC3E}">
        <p14:creationId xmlns:p14="http://schemas.microsoft.com/office/powerpoint/2010/main" val="2521537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4B83-CF40-AC51-BFB9-79A6C648C727}"/>
              </a:ext>
            </a:extLst>
          </p:cNvPr>
          <p:cNvSpPr>
            <a:spLocks noGrp="1"/>
          </p:cNvSpPr>
          <p:nvPr>
            <p:ph type="title"/>
          </p:nvPr>
        </p:nvSpPr>
        <p:spPr>
          <a:xfrm>
            <a:off x="0" y="532483"/>
            <a:ext cx="12192000" cy="432000"/>
          </a:xfrm>
        </p:spPr>
        <p:txBody>
          <a:bodyPr anchor="ctr">
            <a:normAutofit fontScale="90000"/>
          </a:bodyPr>
          <a:lstStyle/>
          <a:p>
            <a:pPr algn="ctr"/>
            <a:r>
              <a:rPr lang="es-PR" sz="8000" b="1" dirty="0"/>
              <a:t>Propósito</a:t>
            </a:r>
          </a:p>
        </p:txBody>
      </p:sp>
      <p:graphicFrame>
        <p:nvGraphicFramePr>
          <p:cNvPr id="4" name="Diagram 3">
            <a:extLst>
              <a:ext uri="{FF2B5EF4-FFF2-40B4-BE49-F238E27FC236}">
                <a16:creationId xmlns:a16="http://schemas.microsoft.com/office/drawing/2014/main" id="{1CAFA74A-0672-42EB-BDB4-2A9C8DDD99AB}"/>
              </a:ext>
            </a:extLst>
          </p:cNvPr>
          <p:cNvGraphicFramePr/>
          <p:nvPr>
            <p:extLst>
              <p:ext uri="{D42A27DB-BD31-4B8C-83A1-F6EECF244321}">
                <p14:modId xmlns:p14="http://schemas.microsoft.com/office/powerpoint/2010/main" val="2032649944"/>
              </p:ext>
            </p:extLst>
          </p:nvPr>
        </p:nvGraphicFramePr>
        <p:xfrm>
          <a:off x="479087" y="2060586"/>
          <a:ext cx="11280913" cy="3133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3FC6CF2B-FA3B-3D23-2FA9-C655D15B2AFD}"/>
              </a:ext>
            </a:extLst>
          </p:cNvPr>
          <p:cNvSpPr txBox="1">
            <a:spLocks/>
          </p:cNvSpPr>
          <p:nvPr/>
        </p:nvSpPr>
        <p:spPr>
          <a:xfrm>
            <a:off x="951670" y="2060586"/>
            <a:ext cx="10288658" cy="1050185"/>
          </a:xfrm>
          <a:prstGeom prst="rect">
            <a:avLst/>
          </a:prstGeom>
        </p:spPr>
        <p:txBody>
          <a:bodyPr anchor="ctr">
            <a:norm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PR" sz="2400" dirty="0"/>
          </a:p>
        </p:txBody>
      </p:sp>
    </p:spTree>
    <p:extLst>
      <p:ext uri="{BB962C8B-B14F-4D97-AF65-F5344CB8AC3E}">
        <p14:creationId xmlns:p14="http://schemas.microsoft.com/office/powerpoint/2010/main" val="1261357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95274-A022-20EC-C1B8-D145333A360F}"/>
              </a:ext>
            </a:extLst>
          </p:cNvPr>
          <p:cNvSpPr>
            <a:spLocks noGrp="1"/>
          </p:cNvSpPr>
          <p:nvPr>
            <p:ph type="title"/>
          </p:nvPr>
        </p:nvSpPr>
        <p:spPr>
          <a:xfrm>
            <a:off x="4531807" y="0"/>
            <a:ext cx="6712298" cy="2388093"/>
          </a:xfrm>
        </p:spPr>
        <p:txBody>
          <a:bodyPr>
            <a:normAutofit/>
          </a:bodyPr>
          <a:lstStyle/>
          <a:p>
            <a:pPr algn="ctr"/>
            <a:r>
              <a:rPr lang="es-PR" sz="2800" b="1" dirty="0"/>
              <a:t>Población desproporcionalmente afectada por suicidio en Puerto Rico</a:t>
            </a:r>
          </a:p>
        </p:txBody>
      </p:sp>
      <p:pic>
        <p:nvPicPr>
          <p:cNvPr id="2050" name="Picture 2">
            <a:extLst>
              <a:ext uri="{FF2B5EF4-FFF2-40B4-BE49-F238E27FC236}">
                <a16:creationId xmlns:a16="http://schemas.microsoft.com/office/drawing/2014/main" id="{722685F6-C46D-BB01-04F9-E8153B017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3372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EE39FB4-7D09-3D2D-071D-E67FD2830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411" y="2663948"/>
            <a:ext cx="220027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B73D817-E6E4-9F42-0196-CBA8EC423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33900"/>
            <a:ext cx="2486025" cy="2324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068F99F7-4CE9-4358-83EF-5FE480691A6C}"/>
              </a:ext>
            </a:extLst>
          </p:cNvPr>
          <p:cNvGraphicFramePr/>
          <p:nvPr>
            <p:extLst>
              <p:ext uri="{D42A27DB-BD31-4B8C-83A1-F6EECF244321}">
                <p14:modId xmlns:p14="http://schemas.microsoft.com/office/powerpoint/2010/main" val="3397784952"/>
              </p:ext>
            </p:extLst>
          </p:nvPr>
        </p:nvGraphicFramePr>
        <p:xfrm>
          <a:off x="5092771" y="2113240"/>
          <a:ext cx="5590370" cy="33683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3644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F702BD6-5E01-90A1-06D2-5B678F35E67C}"/>
              </a:ext>
            </a:extLst>
          </p:cNvPr>
          <p:cNvSpPr>
            <a:spLocks noGrp="1"/>
          </p:cNvSpPr>
          <p:nvPr>
            <p:ph type="pic" sz="quarter" idx="10"/>
          </p:nvPr>
        </p:nvSpPr>
        <p:spPr/>
        <p:txBody>
          <a:bodyPr/>
          <a:lstStyle/>
          <a:p>
            <a:endParaRPr lang="es-PR" dirty="0"/>
          </a:p>
        </p:txBody>
      </p:sp>
      <p:sp>
        <p:nvSpPr>
          <p:cNvPr id="6" name="Title 5">
            <a:extLst>
              <a:ext uri="{FF2B5EF4-FFF2-40B4-BE49-F238E27FC236}">
                <a16:creationId xmlns:a16="http://schemas.microsoft.com/office/drawing/2014/main" id="{4C81B797-22E0-7850-ED41-92EF04400EF3}"/>
              </a:ext>
            </a:extLst>
          </p:cNvPr>
          <p:cNvSpPr>
            <a:spLocks noGrp="1"/>
          </p:cNvSpPr>
          <p:nvPr>
            <p:ph type="ctrTitle"/>
          </p:nvPr>
        </p:nvSpPr>
        <p:spPr/>
        <p:txBody>
          <a:bodyPr/>
          <a:lstStyle/>
          <a:p>
            <a:r>
              <a:rPr lang="es-PR" dirty="0"/>
              <a:t>Proyecto SAMHSA</a:t>
            </a:r>
          </a:p>
        </p:txBody>
      </p:sp>
      <p:sp>
        <p:nvSpPr>
          <p:cNvPr id="7" name="Subtitle 6">
            <a:extLst>
              <a:ext uri="{FF2B5EF4-FFF2-40B4-BE49-F238E27FC236}">
                <a16:creationId xmlns:a16="http://schemas.microsoft.com/office/drawing/2014/main" id="{B5F20C69-2F02-921A-3AEE-146B635D2CB3}"/>
              </a:ext>
            </a:extLst>
          </p:cNvPr>
          <p:cNvSpPr>
            <a:spLocks noGrp="1"/>
          </p:cNvSpPr>
          <p:nvPr>
            <p:ph type="subTitle" idx="1"/>
          </p:nvPr>
        </p:nvSpPr>
        <p:spPr>
          <a:xfrm>
            <a:off x="0" y="4074731"/>
            <a:ext cx="8991600" cy="1110218"/>
          </a:xfrm>
          <a:solidFill>
            <a:schemeClr val="accent1">
              <a:lumMod val="50000"/>
              <a:alpha val="80000"/>
            </a:schemeClr>
          </a:solidFill>
        </p:spPr>
        <p:txBody>
          <a:bodyPr/>
          <a:lstStyle/>
          <a:p>
            <a:r>
              <a:rPr lang="en-US" b="1" dirty="0"/>
              <a:t>Puerto Rico Broad-Based Approach to </a:t>
            </a:r>
          </a:p>
          <a:p>
            <a:r>
              <a:rPr lang="en-US" b="1" dirty="0"/>
              <a:t>Suicide Prevention in Adults (SM-23-017)</a:t>
            </a:r>
          </a:p>
        </p:txBody>
      </p:sp>
      <p:sp>
        <p:nvSpPr>
          <p:cNvPr id="4" name="Footer Placeholder 3">
            <a:extLst>
              <a:ext uri="{FF2B5EF4-FFF2-40B4-BE49-F238E27FC236}">
                <a16:creationId xmlns:a16="http://schemas.microsoft.com/office/drawing/2014/main" id="{9E48F71F-B836-1573-F51B-E85FA2CF492C}"/>
              </a:ext>
            </a:extLst>
          </p:cNvPr>
          <p:cNvSpPr>
            <a:spLocks noGrp="1"/>
          </p:cNvSpPr>
          <p:nvPr>
            <p:ph type="ftr" sz="quarter" idx="4294967295"/>
          </p:nvPr>
        </p:nvSpPr>
        <p:spPr>
          <a:xfrm>
            <a:off x="120580" y="6440487"/>
            <a:ext cx="5664200" cy="293687"/>
          </a:xfrm>
        </p:spPr>
        <p:txBody>
          <a:bodyPr/>
          <a:lstStyle/>
          <a:p>
            <a:r>
              <a:rPr lang="en-US" dirty="0"/>
              <a:t>Comisión para la Prevención del Suicidio</a:t>
            </a:r>
            <a:endParaRPr lang="en-US" noProof="0" dirty="0"/>
          </a:p>
        </p:txBody>
      </p:sp>
      <p:sp>
        <p:nvSpPr>
          <p:cNvPr id="5" name="Slide Number Placeholder 4">
            <a:extLst>
              <a:ext uri="{FF2B5EF4-FFF2-40B4-BE49-F238E27FC236}">
                <a16:creationId xmlns:a16="http://schemas.microsoft.com/office/drawing/2014/main" id="{D2094306-6D2B-0087-9860-141F578F00E5}"/>
              </a:ext>
            </a:extLst>
          </p:cNvPr>
          <p:cNvSpPr>
            <a:spLocks noGrp="1"/>
          </p:cNvSpPr>
          <p:nvPr>
            <p:ph type="sldNum" sz="quarter" idx="4294967295"/>
          </p:nvPr>
        </p:nvSpPr>
        <p:spPr>
          <a:xfrm>
            <a:off x="11760200" y="6370638"/>
            <a:ext cx="431800" cy="433387"/>
          </a:xfrm>
        </p:spPr>
        <p:txBody>
          <a:bodyPr/>
          <a:lstStyle/>
          <a:p>
            <a:fld id="{19B51A1E-902D-48AF-9020-955120F399B6}" type="slidenum">
              <a:rPr lang="en-US" noProof="0" smtClean="0"/>
              <a:pPr/>
              <a:t>23</a:t>
            </a:fld>
            <a:endParaRPr lang="en-US" noProof="0" dirty="0"/>
          </a:p>
        </p:txBody>
      </p:sp>
    </p:spTree>
    <p:extLst>
      <p:ext uri="{BB962C8B-B14F-4D97-AF65-F5344CB8AC3E}">
        <p14:creationId xmlns:p14="http://schemas.microsoft.com/office/powerpoint/2010/main" val="339316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CA0D5-449E-F725-A31C-2BD7C415C88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4AC7917-7BFF-C60D-6A61-2006C8883F6F}"/>
              </a:ext>
            </a:extLst>
          </p:cNvPr>
          <p:cNvSpPr>
            <a:spLocks noGrp="1"/>
          </p:cNvSpPr>
          <p:nvPr>
            <p:ph type="body" sz="quarter" idx="32"/>
          </p:nvPr>
        </p:nvSpPr>
        <p:spPr>
          <a:xfrm>
            <a:off x="454826" y="1334450"/>
            <a:ext cx="11339513" cy="360000"/>
          </a:xfrm>
        </p:spPr>
        <p:txBody>
          <a:bodyPr anchor="ctr"/>
          <a:lstStyle/>
          <a:p>
            <a:r>
              <a:rPr lang="en-US" dirty="0"/>
              <a:t>Puerto Rico Broad-Based Approach to Suicide Prevention in Adults (SM-23-017)</a:t>
            </a:r>
          </a:p>
        </p:txBody>
      </p:sp>
      <p:graphicFrame>
        <p:nvGraphicFramePr>
          <p:cNvPr id="4" name="Content Placeholder 3">
            <a:extLst>
              <a:ext uri="{FF2B5EF4-FFF2-40B4-BE49-F238E27FC236}">
                <a16:creationId xmlns:a16="http://schemas.microsoft.com/office/drawing/2014/main" id="{70B958CE-CC4F-909F-EA93-CBB2FAF1AB14}"/>
              </a:ext>
            </a:extLst>
          </p:cNvPr>
          <p:cNvGraphicFramePr>
            <a:graphicFrameLocks noGrp="1"/>
          </p:cNvGraphicFramePr>
          <p:nvPr>
            <p:ph idx="4294967295"/>
            <p:extLst>
              <p:ext uri="{D42A27DB-BD31-4B8C-83A1-F6EECF244321}">
                <p14:modId xmlns:p14="http://schemas.microsoft.com/office/powerpoint/2010/main" val="4186758544"/>
              </p:ext>
            </p:extLst>
          </p:nvPr>
        </p:nvGraphicFramePr>
        <p:xfrm>
          <a:off x="397661" y="1614062"/>
          <a:ext cx="11328000" cy="4521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5ACDD814-C84E-44DD-8163-73BEF1A73389}"/>
              </a:ext>
            </a:extLst>
          </p:cNvPr>
          <p:cNvSpPr>
            <a:spLocks noGrp="1"/>
          </p:cNvSpPr>
          <p:nvPr>
            <p:ph type="title"/>
          </p:nvPr>
        </p:nvSpPr>
        <p:spPr>
          <a:xfrm>
            <a:off x="454826" y="622007"/>
            <a:ext cx="11328000" cy="432000"/>
          </a:xfrm>
        </p:spPr>
        <p:txBody>
          <a:bodyPr/>
          <a:lstStyle/>
          <a:p>
            <a:r>
              <a:rPr lang="es-PR" sz="5400" dirty="0"/>
              <a:t>4 Acciones (proyecto SAMHSA)</a:t>
            </a:r>
          </a:p>
        </p:txBody>
      </p:sp>
    </p:spTree>
    <p:extLst>
      <p:ext uri="{BB962C8B-B14F-4D97-AF65-F5344CB8AC3E}">
        <p14:creationId xmlns:p14="http://schemas.microsoft.com/office/powerpoint/2010/main" val="3492775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98A33A-2DB3-F5A5-3DC3-70166C02FC78}"/>
              </a:ext>
            </a:extLst>
          </p:cNvPr>
          <p:cNvSpPr>
            <a:spLocks noGrp="1"/>
          </p:cNvSpPr>
          <p:nvPr>
            <p:ph type="title"/>
          </p:nvPr>
        </p:nvSpPr>
        <p:spPr>
          <a:xfrm>
            <a:off x="432000" y="334918"/>
            <a:ext cx="11328000" cy="673081"/>
          </a:xfrm>
        </p:spPr>
        <p:txBody>
          <a:bodyPr>
            <a:normAutofit/>
          </a:bodyPr>
          <a:lstStyle/>
          <a:p>
            <a:r>
              <a:rPr lang="es-PR" sz="3600" dirty="0"/>
              <a:t>Aspectos principales del proyecto SAMHSA</a:t>
            </a:r>
          </a:p>
        </p:txBody>
      </p:sp>
      <p:sp>
        <p:nvSpPr>
          <p:cNvPr id="17" name="Text Placeholder 16">
            <a:extLst>
              <a:ext uri="{FF2B5EF4-FFF2-40B4-BE49-F238E27FC236}">
                <a16:creationId xmlns:a16="http://schemas.microsoft.com/office/drawing/2014/main" id="{44549955-807F-C330-0309-B6D4026D88D1}"/>
              </a:ext>
            </a:extLst>
          </p:cNvPr>
          <p:cNvSpPr>
            <a:spLocks noGrp="1"/>
          </p:cNvSpPr>
          <p:nvPr>
            <p:ph type="body" sz="quarter" idx="32"/>
          </p:nvPr>
        </p:nvSpPr>
        <p:spPr>
          <a:xfrm>
            <a:off x="432000" y="1226244"/>
            <a:ext cx="11489959" cy="1291505"/>
          </a:xfrm>
        </p:spPr>
        <p:txBody>
          <a:bodyPr anchor="ctr"/>
          <a:lstStyle/>
          <a:p>
            <a:pPr marL="342900" indent="-342900">
              <a:spcBef>
                <a:spcPts val="1200"/>
              </a:spcBef>
              <a:buFont typeface="+mj-lt"/>
              <a:buAutoNum type="arabicPeriod"/>
            </a:pPr>
            <a:r>
              <a:rPr lang="es-PR" sz="2000" dirty="0"/>
              <a:t>Enfoque en los cinco (5) municipios con las tasas más altas de suicidios en Puerto Rico. </a:t>
            </a:r>
          </a:p>
          <a:p>
            <a:pPr marL="342900" indent="-342900">
              <a:spcBef>
                <a:spcPts val="1200"/>
              </a:spcBef>
              <a:buFont typeface="+mj-lt"/>
              <a:buAutoNum type="arabicPeriod"/>
            </a:pPr>
            <a:r>
              <a:rPr lang="es-PR" sz="2000" dirty="0"/>
              <a:t>Énfasis en la seguridad ante el acceso a medios letales (por ejemplo: mapa de lugares de almacenaje voluntario de armas de fuego).</a:t>
            </a:r>
          </a:p>
        </p:txBody>
      </p:sp>
      <p:pic>
        <p:nvPicPr>
          <p:cNvPr id="2" name="Picture 1">
            <a:extLst>
              <a:ext uri="{FF2B5EF4-FFF2-40B4-BE49-F238E27FC236}">
                <a16:creationId xmlns:a16="http://schemas.microsoft.com/office/drawing/2014/main" id="{A58C132F-F44F-DFF3-06FE-E6ADD1942675}"/>
              </a:ext>
            </a:extLst>
          </p:cNvPr>
          <p:cNvPicPr>
            <a:picLocks noChangeAspect="1"/>
          </p:cNvPicPr>
          <p:nvPr>
            <p:custDataLst>
              <p:tags r:id="rId1"/>
            </p:custDataLst>
          </p:nvPr>
        </p:nvPicPr>
        <p:blipFill>
          <a:blip r:embed="rId4"/>
          <a:stretch>
            <a:fillRect/>
          </a:stretch>
        </p:blipFill>
        <p:spPr>
          <a:xfrm>
            <a:off x="1437000" y="2573887"/>
            <a:ext cx="8587601" cy="3532729"/>
          </a:xfrm>
          <a:prstGeom prst="rect">
            <a:avLst/>
          </a:prstGeom>
        </p:spPr>
      </p:pic>
      <p:sp>
        <p:nvSpPr>
          <p:cNvPr id="21" name="Oval 20">
            <a:extLst>
              <a:ext uri="{FF2B5EF4-FFF2-40B4-BE49-F238E27FC236}">
                <a16:creationId xmlns:a16="http://schemas.microsoft.com/office/drawing/2014/main" id="{5C041438-3D40-8FD2-4BEC-8BB14643E346}"/>
              </a:ext>
            </a:extLst>
          </p:cNvPr>
          <p:cNvSpPr/>
          <p:nvPr/>
        </p:nvSpPr>
        <p:spPr>
          <a:xfrm>
            <a:off x="1823321" y="3973305"/>
            <a:ext cx="688156" cy="405589"/>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2" name="Oval 21">
            <a:extLst>
              <a:ext uri="{FF2B5EF4-FFF2-40B4-BE49-F238E27FC236}">
                <a16:creationId xmlns:a16="http://schemas.microsoft.com/office/drawing/2014/main" id="{40BED300-BB73-2443-4FA8-8EC396CE8A26}"/>
              </a:ext>
            </a:extLst>
          </p:cNvPr>
          <p:cNvSpPr/>
          <p:nvPr/>
        </p:nvSpPr>
        <p:spPr>
          <a:xfrm>
            <a:off x="3262267" y="3631248"/>
            <a:ext cx="622169" cy="40866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Oval 19">
            <a:extLst>
              <a:ext uri="{FF2B5EF4-FFF2-40B4-BE49-F238E27FC236}">
                <a16:creationId xmlns:a16="http://schemas.microsoft.com/office/drawing/2014/main" id="{185A7D9C-E60B-4006-FC30-789E66B86AE9}"/>
              </a:ext>
            </a:extLst>
          </p:cNvPr>
          <p:cNvSpPr/>
          <p:nvPr/>
        </p:nvSpPr>
        <p:spPr>
          <a:xfrm>
            <a:off x="3648480" y="4617875"/>
            <a:ext cx="688157" cy="33936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3" name="Oval 22">
            <a:extLst>
              <a:ext uri="{FF2B5EF4-FFF2-40B4-BE49-F238E27FC236}">
                <a16:creationId xmlns:a16="http://schemas.microsoft.com/office/drawing/2014/main" id="{3880288F-92D1-A07C-5B34-2BA2A606A79E}"/>
              </a:ext>
            </a:extLst>
          </p:cNvPr>
          <p:cNvSpPr/>
          <p:nvPr/>
        </p:nvSpPr>
        <p:spPr>
          <a:xfrm>
            <a:off x="4882654" y="4413543"/>
            <a:ext cx="766713" cy="40866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4" name="Oval 23">
            <a:extLst>
              <a:ext uri="{FF2B5EF4-FFF2-40B4-BE49-F238E27FC236}">
                <a16:creationId xmlns:a16="http://schemas.microsoft.com/office/drawing/2014/main" id="{B56863DF-8BED-A1C7-9097-A3FE9C6BB8DA}"/>
              </a:ext>
            </a:extLst>
          </p:cNvPr>
          <p:cNvSpPr/>
          <p:nvPr/>
        </p:nvSpPr>
        <p:spPr>
          <a:xfrm>
            <a:off x="5554810" y="4787557"/>
            <a:ext cx="622169" cy="40866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3" name="TextBox 2">
            <a:extLst>
              <a:ext uri="{FF2B5EF4-FFF2-40B4-BE49-F238E27FC236}">
                <a16:creationId xmlns:a16="http://schemas.microsoft.com/office/drawing/2014/main" id="{4E5BD183-B75D-0F4D-8967-555A31D1B107}"/>
              </a:ext>
            </a:extLst>
          </p:cNvPr>
          <p:cNvSpPr txBox="1"/>
          <p:nvPr/>
        </p:nvSpPr>
        <p:spPr>
          <a:xfrm>
            <a:off x="5554810" y="4876473"/>
            <a:ext cx="1463820" cy="230832"/>
          </a:xfrm>
          <a:prstGeom prst="rect">
            <a:avLst/>
          </a:prstGeom>
          <a:noFill/>
        </p:spPr>
        <p:txBody>
          <a:bodyPr wrap="square" rtlCol="0">
            <a:spAutoFit/>
          </a:bodyPr>
          <a:lstStyle/>
          <a:p>
            <a:r>
              <a:rPr lang="es-PR" sz="900" b="1" dirty="0">
                <a:solidFill>
                  <a:schemeClr val="bg1"/>
                </a:solidFill>
              </a:rPr>
              <a:t>Aibonito</a:t>
            </a:r>
          </a:p>
        </p:txBody>
      </p:sp>
      <p:sp>
        <p:nvSpPr>
          <p:cNvPr id="4" name="TextBox 3">
            <a:extLst>
              <a:ext uri="{FF2B5EF4-FFF2-40B4-BE49-F238E27FC236}">
                <a16:creationId xmlns:a16="http://schemas.microsoft.com/office/drawing/2014/main" id="{059BF9CE-4F7E-5529-2F25-32A366E63C53}"/>
              </a:ext>
            </a:extLst>
          </p:cNvPr>
          <p:cNvSpPr txBox="1"/>
          <p:nvPr/>
        </p:nvSpPr>
        <p:spPr>
          <a:xfrm>
            <a:off x="1990583" y="4060683"/>
            <a:ext cx="1463820" cy="230832"/>
          </a:xfrm>
          <a:prstGeom prst="rect">
            <a:avLst/>
          </a:prstGeom>
          <a:noFill/>
        </p:spPr>
        <p:txBody>
          <a:bodyPr wrap="square" rtlCol="0">
            <a:spAutoFit/>
          </a:bodyPr>
          <a:lstStyle/>
          <a:p>
            <a:r>
              <a:rPr lang="es-PR" sz="900" b="1" dirty="0">
                <a:solidFill>
                  <a:schemeClr val="bg1"/>
                </a:solidFill>
              </a:rPr>
              <a:t>Rincón</a:t>
            </a:r>
          </a:p>
        </p:txBody>
      </p:sp>
    </p:spTree>
    <p:extLst>
      <p:ext uri="{BB962C8B-B14F-4D97-AF65-F5344CB8AC3E}">
        <p14:creationId xmlns:p14="http://schemas.microsoft.com/office/powerpoint/2010/main" val="2581714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522030D6-7D0A-900B-6981-2F9827A54ED8}"/>
              </a:ext>
            </a:extLst>
          </p:cNvPr>
          <p:cNvGraphicFramePr/>
          <p:nvPr>
            <p:extLst>
              <p:ext uri="{D42A27DB-BD31-4B8C-83A1-F6EECF244321}">
                <p14:modId xmlns:p14="http://schemas.microsoft.com/office/powerpoint/2010/main" val="3007366557"/>
              </p:ext>
            </p:extLst>
          </p:nvPr>
        </p:nvGraphicFramePr>
        <p:xfrm>
          <a:off x="0" y="382555"/>
          <a:ext cx="12191999" cy="6187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070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5E617-AF5B-5959-68CE-E46FB5F7FB17}"/>
              </a:ext>
            </a:extLst>
          </p:cNvPr>
          <p:cNvSpPr>
            <a:spLocks noGrp="1"/>
          </p:cNvSpPr>
          <p:nvPr>
            <p:ph type="title"/>
          </p:nvPr>
        </p:nvSpPr>
        <p:spPr>
          <a:xfrm>
            <a:off x="0" y="322197"/>
            <a:ext cx="12192000" cy="610863"/>
          </a:xfrm>
        </p:spPr>
        <p:txBody>
          <a:bodyPr/>
          <a:lstStyle/>
          <a:p>
            <a:pPr algn="ctr"/>
            <a:r>
              <a:rPr lang="es-PR" dirty="0">
                <a:solidFill>
                  <a:schemeClr val="tx1">
                    <a:lumMod val="65000"/>
                    <a:lumOff val="35000"/>
                  </a:schemeClr>
                </a:solidFill>
              </a:rPr>
              <a:t>Resumen de sectores presentes</a:t>
            </a:r>
          </a:p>
        </p:txBody>
      </p:sp>
      <p:sp>
        <p:nvSpPr>
          <p:cNvPr id="5" name="Slide Number Placeholder 4">
            <a:extLst>
              <a:ext uri="{FF2B5EF4-FFF2-40B4-BE49-F238E27FC236}">
                <a16:creationId xmlns:a16="http://schemas.microsoft.com/office/drawing/2014/main" id="{A2313621-FFA3-0231-8D42-7816A44C8D18}"/>
              </a:ext>
            </a:extLst>
          </p:cNvPr>
          <p:cNvSpPr>
            <a:spLocks noGrp="1"/>
          </p:cNvSpPr>
          <p:nvPr>
            <p:ph type="sldNum" sz="quarter" idx="13"/>
          </p:nvPr>
        </p:nvSpPr>
        <p:spPr/>
        <p:txBody>
          <a:bodyPr/>
          <a:lstStyle/>
          <a:p>
            <a:pPr rtl="0"/>
            <a:fld id="{294A09A9-5501-47C1-A89A-A340965A2BE2}" type="slidenum">
              <a:rPr lang="es-ES" noProof="0" smtClean="0"/>
              <a:pPr rtl="0"/>
              <a:t>27</a:t>
            </a:fld>
            <a:endParaRPr lang="es-ES" noProof="0">
              <a:latin typeface="+mn-lt"/>
            </a:endParaRPr>
          </a:p>
        </p:txBody>
      </p:sp>
      <p:graphicFrame>
        <p:nvGraphicFramePr>
          <p:cNvPr id="6" name="Diagram 5">
            <a:extLst>
              <a:ext uri="{FF2B5EF4-FFF2-40B4-BE49-F238E27FC236}">
                <a16:creationId xmlns:a16="http://schemas.microsoft.com/office/drawing/2014/main" id="{934EA0EC-8411-D1F2-16C0-12364803F184}"/>
              </a:ext>
            </a:extLst>
          </p:cNvPr>
          <p:cNvGraphicFramePr/>
          <p:nvPr>
            <p:extLst>
              <p:ext uri="{D42A27DB-BD31-4B8C-83A1-F6EECF244321}">
                <p14:modId xmlns:p14="http://schemas.microsoft.com/office/powerpoint/2010/main" val="1420830186"/>
              </p:ext>
            </p:extLst>
          </p:nvPr>
        </p:nvGraphicFramePr>
        <p:xfrm>
          <a:off x="1570653" y="1115008"/>
          <a:ext cx="9050694" cy="462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87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C00541-92D7-C6F1-76E5-9A0884FBD101}"/>
              </a:ext>
            </a:extLst>
          </p:cNvPr>
          <p:cNvSpPr>
            <a:spLocks noGrp="1"/>
          </p:cNvSpPr>
          <p:nvPr>
            <p:ph type="title"/>
          </p:nvPr>
        </p:nvSpPr>
        <p:spPr>
          <a:xfrm>
            <a:off x="607098" y="724438"/>
            <a:ext cx="11328000" cy="432000"/>
          </a:xfrm>
        </p:spPr>
        <p:txBody>
          <a:bodyPr anchor="ctr">
            <a:noAutofit/>
          </a:bodyPr>
          <a:lstStyle/>
          <a:p>
            <a:r>
              <a:rPr lang="es-PR" sz="4800" dirty="0"/>
              <a:t>Desde la Alianza… </a:t>
            </a:r>
            <a:br>
              <a:rPr lang="es-PR" sz="2400" dirty="0"/>
            </a:br>
            <a:r>
              <a:rPr lang="es-PR" sz="2400" dirty="0"/>
              <a:t>¿Cómo pueden aportar en los esfuerzos para la prevención del suicidio?</a:t>
            </a:r>
          </a:p>
        </p:txBody>
      </p:sp>
      <p:graphicFrame>
        <p:nvGraphicFramePr>
          <p:cNvPr id="10" name="Diagram 9">
            <a:extLst>
              <a:ext uri="{FF2B5EF4-FFF2-40B4-BE49-F238E27FC236}">
                <a16:creationId xmlns:a16="http://schemas.microsoft.com/office/drawing/2014/main" id="{403F77CD-6873-438A-E797-3B15F97CCABA}"/>
              </a:ext>
            </a:extLst>
          </p:cNvPr>
          <p:cNvGraphicFramePr/>
          <p:nvPr>
            <p:extLst>
              <p:ext uri="{D42A27DB-BD31-4B8C-83A1-F6EECF244321}">
                <p14:modId xmlns:p14="http://schemas.microsoft.com/office/powerpoint/2010/main" val="171453826"/>
              </p:ext>
            </p:extLst>
          </p:nvPr>
        </p:nvGraphicFramePr>
        <p:xfrm>
          <a:off x="-2355752" y="1707373"/>
          <a:ext cx="18785541" cy="4813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19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52735457-FACF-43FA-9A64-0E036CD59F1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B4B02126-7D65-482E-A52A-B5B60EBA6EC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graphicEl>
                                              <a:dgm id="{D3D5F9A9-0481-4442-B5D9-18B09F04CC3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dgm id="{27D02ECA-D04C-4566-A479-3599675B82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ADE83AB1-7701-4792-927F-C658F408739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graphicEl>
                                              <a:dgm id="{BD13121A-D424-4FB1-A0D8-5AA7C6789CB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graphicEl>
                                              <a:dgm id="{E7B86259-E7D7-47A4-A714-C01F6918F41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graphicEl>
                                              <a:dgm id="{C5D95847-F920-40B1-BDE2-FCB2C772FA1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graphicEl>
                                              <a:dgm id="{765C8F6D-A46C-47FE-8436-91560EECCA2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graphicEl>
                                              <a:dgm id="{428C4DC0-F79F-4074-BBBD-039941799C81}"/>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graphicEl>
                                              <a:dgm id="{2EA26954-08FA-4B11-A5C9-457946394D7C}"/>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graphicEl>
                                              <a:dgm id="{80FCDFF0-28D5-415F-9611-47F06C112E4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8A8C-CA9A-3616-0095-9E1027E43D45}"/>
              </a:ext>
            </a:extLst>
          </p:cNvPr>
          <p:cNvSpPr>
            <a:spLocks noGrp="1"/>
          </p:cNvSpPr>
          <p:nvPr>
            <p:ph type="title"/>
          </p:nvPr>
        </p:nvSpPr>
        <p:spPr>
          <a:xfrm>
            <a:off x="5928527" y="910672"/>
            <a:ext cx="5034226" cy="4198470"/>
          </a:xfrm>
        </p:spPr>
        <p:txBody>
          <a:bodyPr/>
          <a:lstStyle/>
          <a:p>
            <a:r>
              <a:rPr lang="es-PR" sz="4400" dirty="0"/>
              <a:t>¿Interesas formar parte de la Alianza multisectorial para la prevención del suicidio en Puerto Rico?</a:t>
            </a:r>
          </a:p>
        </p:txBody>
      </p:sp>
      <p:sp>
        <p:nvSpPr>
          <p:cNvPr id="3" name="Text Placeholder 2">
            <a:extLst>
              <a:ext uri="{FF2B5EF4-FFF2-40B4-BE49-F238E27FC236}">
                <a16:creationId xmlns:a16="http://schemas.microsoft.com/office/drawing/2014/main" id="{5111B331-F8F3-EEF9-1B95-F97EC874F33C}"/>
              </a:ext>
            </a:extLst>
          </p:cNvPr>
          <p:cNvSpPr>
            <a:spLocks noGrp="1"/>
          </p:cNvSpPr>
          <p:nvPr>
            <p:ph type="body" sz="quarter" idx="32"/>
          </p:nvPr>
        </p:nvSpPr>
        <p:spPr>
          <a:xfrm>
            <a:off x="5928528" y="5009529"/>
            <a:ext cx="5034225" cy="360000"/>
          </a:xfrm>
        </p:spPr>
        <p:txBody>
          <a:bodyPr anchor="ctr"/>
          <a:lstStyle/>
          <a:p>
            <a:r>
              <a:rPr lang="es-PR" sz="2400" dirty="0"/>
              <a:t>Completa el siguiente enlace</a:t>
            </a:r>
          </a:p>
        </p:txBody>
      </p:sp>
      <p:sp>
        <p:nvSpPr>
          <p:cNvPr id="4" name="Footer Placeholder 3">
            <a:extLst>
              <a:ext uri="{FF2B5EF4-FFF2-40B4-BE49-F238E27FC236}">
                <a16:creationId xmlns:a16="http://schemas.microsoft.com/office/drawing/2014/main" id="{D2CD18C6-717D-1410-CEEC-4D3E2E22ABDC}"/>
              </a:ext>
            </a:extLst>
          </p:cNvPr>
          <p:cNvSpPr>
            <a:spLocks noGrp="1"/>
          </p:cNvSpPr>
          <p:nvPr>
            <p:ph type="ftr" sz="quarter" idx="12"/>
          </p:nvPr>
        </p:nvSpPr>
        <p:spPr>
          <a:xfrm>
            <a:off x="301370" y="6438426"/>
            <a:ext cx="5888413" cy="308882"/>
          </a:xfrm>
        </p:spPr>
        <p:txBody>
          <a:bodyPr/>
          <a:lstStyle/>
          <a:p>
            <a:r>
              <a:rPr lang="en-US" sz="1400" b="1" dirty="0"/>
              <a:t>Comisión para la Prevención del Suicidio</a:t>
            </a:r>
            <a:endParaRPr lang="en-US" sz="1400" b="1" noProof="0" dirty="0"/>
          </a:p>
        </p:txBody>
      </p:sp>
      <p:sp>
        <p:nvSpPr>
          <p:cNvPr id="5" name="Slide Number Placeholder 4">
            <a:extLst>
              <a:ext uri="{FF2B5EF4-FFF2-40B4-BE49-F238E27FC236}">
                <a16:creationId xmlns:a16="http://schemas.microsoft.com/office/drawing/2014/main" id="{AB663EB4-C1CF-C3D9-FCCF-06B95BE43503}"/>
              </a:ext>
            </a:extLst>
          </p:cNvPr>
          <p:cNvSpPr>
            <a:spLocks noGrp="1"/>
          </p:cNvSpPr>
          <p:nvPr>
            <p:ph type="sldNum" sz="quarter" idx="33"/>
          </p:nvPr>
        </p:nvSpPr>
        <p:spPr/>
        <p:txBody>
          <a:bodyPr/>
          <a:lstStyle/>
          <a:p>
            <a:fld id="{19B51A1E-902D-48AF-9020-955120F399B6}" type="slidenum">
              <a:rPr lang="en-US" noProof="0" smtClean="0"/>
              <a:pPr/>
              <a:t>29</a:t>
            </a:fld>
            <a:endParaRPr lang="en-US" noProof="0"/>
          </a:p>
        </p:txBody>
      </p:sp>
      <p:pic>
        <p:nvPicPr>
          <p:cNvPr id="1026" name="Picture 2">
            <a:extLst>
              <a:ext uri="{FF2B5EF4-FFF2-40B4-BE49-F238E27FC236}">
                <a16:creationId xmlns:a16="http://schemas.microsoft.com/office/drawing/2014/main" id="{86FEF01B-1DE1-413E-624B-EC463CCF7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07" y="910672"/>
            <a:ext cx="4648359" cy="4648359"/>
          </a:xfrm>
          <a:prstGeom prst="rect">
            <a:avLst/>
          </a:prstGeom>
          <a:noFill/>
          <a:ln w="76200">
            <a:solidFill>
              <a:schemeClr val="accent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3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91C9C9-80E5-3862-C560-F91645960527}"/>
              </a:ext>
            </a:extLst>
          </p:cNvPr>
          <p:cNvSpPr>
            <a:spLocks noGrp="1"/>
          </p:cNvSpPr>
          <p:nvPr>
            <p:ph type="title"/>
          </p:nvPr>
        </p:nvSpPr>
        <p:spPr>
          <a:xfrm>
            <a:off x="307645" y="1238100"/>
            <a:ext cx="8725822" cy="3825377"/>
          </a:xfrm>
        </p:spPr>
        <p:txBody>
          <a:bodyPr/>
          <a:lstStyle/>
          <a:p>
            <a:r>
              <a:rPr lang="es-PR" sz="8000" dirty="0"/>
              <a:t>Comisión para la Prevención del Suicidio</a:t>
            </a:r>
          </a:p>
        </p:txBody>
      </p:sp>
      <p:sp>
        <p:nvSpPr>
          <p:cNvPr id="5" name="Slide Number Placeholder 4">
            <a:extLst>
              <a:ext uri="{FF2B5EF4-FFF2-40B4-BE49-F238E27FC236}">
                <a16:creationId xmlns:a16="http://schemas.microsoft.com/office/drawing/2014/main" id="{584EFAB0-951C-4D3A-1198-BA1EE9450CD5}"/>
              </a:ext>
            </a:extLst>
          </p:cNvPr>
          <p:cNvSpPr>
            <a:spLocks noGrp="1"/>
          </p:cNvSpPr>
          <p:nvPr>
            <p:ph type="sldNum" sz="quarter" idx="12"/>
          </p:nvPr>
        </p:nvSpPr>
        <p:spPr/>
        <p:txBody>
          <a:bodyPr/>
          <a:lstStyle/>
          <a:p>
            <a:fld id="{19B51A1E-902D-48AF-9020-955120F399B6}" type="slidenum">
              <a:rPr lang="en-US" noProof="0" smtClean="0"/>
              <a:pPr/>
              <a:t>3</a:t>
            </a:fld>
            <a:endParaRPr lang="en-US" noProof="0" dirty="0"/>
          </a:p>
        </p:txBody>
      </p:sp>
    </p:spTree>
    <p:extLst>
      <p:ext uri="{BB962C8B-B14F-4D97-AF65-F5344CB8AC3E}">
        <p14:creationId xmlns:p14="http://schemas.microsoft.com/office/powerpoint/2010/main" val="1024228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E71B2D-38A7-32EE-BFAD-15967B96BD4D}"/>
              </a:ext>
            </a:extLst>
          </p:cNvPr>
          <p:cNvSpPr>
            <a:spLocks noGrp="1"/>
          </p:cNvSpPr>
          <p:nvPr>
            <p:ph type="title"/>
          </p:nvPr>
        </p:nvSpPr>
        <p:spPr>
          <a:xfrm>
            <a:off x="432000" y="431999"/>
            <a:ext cx="11340000" cy="1694131"/>
          </a:xfrm>
          <a:solidFill>
            <a:schemeClr val="bg1"/>
          </a:solidFill>
        </p:spPr>
        <p:txBody>
          <a:bodyPr anchor="ctr">
            <a:normAutofit/>
          </a:bodyPr>
          <a:lstStyle/>
          <a:p>
            <a:r>
              <a:rPr lang="es-PR" sz="6000" dirty="0"/>
              <a:t>Información contacto</a:t>
            </a:r>
          </a:p>
        </p:txBody>
      </p:sp>
      <p:sp>
        <p:nvSpPr>
          <p:cNvPr id="7" name="Text Placeholder 6">
            <a:extLst>
              <a:ext uri="{FF2B5EF4-FFF2-40B4-BE49-F238E27FC236}">
                <a16:creationId xmlns:a16="http://schemas.microsoft.com/office/drawing/2014/main" id="{BE797B55-2121-A781-6247-F241B4207948}"/>
              </a:ext>
            </a:extLst>
          </p:cNvPr>
          <p:cNvSpPr>
            <a:spLocks noGrp="1"/>
          </p:cNvSpPr>
          <p:nvPr>
            <p:ph type="body" idx="1"/>
          </p:nvPr>
        </p:nvSpPr>
        <p:spPr>
          <a:xfrm>
            <a:off x="431800" y="2700503"/>
            <a:ext cx="5448115" cy="358775"/>
          </a:xfrm>
        </p:spPr>
        <p:txBody>
          <a:bodyPr anchor="b">
            <a:normAutofit/>
          </a:bodyPr>
          <a:lstStyle/>
          <a:p>
            <a:r>
              <a:rPr lang="es-PR" dirty="0"/>
              <a:t>María I. Coss Guzmán, PhD</a:t>
            </a:r>
          </a:p>
        </p:txBody>
      </p:sp>
      <p:sp>
        <p:nvSpPr>
          <p:cNvPr id="9" name="Text Placeholder 8">
            <a:extLst>
              <a:ext uri="{FF2B5EF4-FFF2-40B4-BE49-F238E27FC236}">
                <a16:creationId xmlns:a16="http://schemas.microsoft.com/office/drawing/2014/main" id="{F9D92B8A-AF5F-71F6-8DB1-3C95F9B0BF0F}"/>
              </a:ext>
            </a:extLst>
          </p:cNvPr>
          <p:cNvSpPr>
            <a:spLocks noGrp="1"/>
          </p:cNvSpPr>
          <p:nvPr>
            <p:ph type="body" sz="quarter" idx="3"/>
          </p:nvPr>
        </p:nvSpPr>
        <p:spPr>
          <a:xfrm>
            <a:off x="6312086" y="2700502"/>
            <a:ext cx="5447914" cy="358775"/>
          </a:xfrm>
        </p:spPr>
        <p:txBody>
          <a:bodyPr anchor="b">
            <a:normAutofit/>
          </a:bodyPr>
          <a:lstStyle/>
          <a:p>
            <a:r>
              <a:rPr lang="es-PR" dirty="0"/>
              <a:t>Janice E. Viera Colón, PhD</a:t>
            </a:r>
          </a:p>
        </p:txBody>
      </p:sp>
      <p:sp>
        <p:nvSpPr>
          <p:cNvPr id="8" name="Content Placeholder 7">
            <a:extLst>
              <a:ext uri="{FF2B5EF4-FFF2-40B4-BE49-F238E27FC236}">
                <a16:creationId xmlns:a16="http://schemas.microsoft.com/office/drawing/2014/main" id="{FAA3809F-E7E2-BA0D-7F62-357FEDEEDA97}"/>
              </a:ext>
            </a:extLst>
          </p:cNvPr>
          <p:cNvSpPr>
            <a:spLocks noGrp="1"/>
          </p:cNvSpPr>
          <p:nvPr>
            <p:ph sz="quarter" idx="4"/>
          </p:nvPr>
        </p:nvSpPr>
        <p:spPr>
          <a:xfrm>
            <a:off x="431800" y="3249343"/>
            <a:ext cx="5447914" cy="1694132"/>
          </a:xfrm>
        </p:spPr>
        <p:txBody>
          <a:bodyPr>
            <a:normAutofit/>
          </a:bodyPr>
          <a:lstStyle/>
          <a:p>
            <a:r>
              <a:rPr lang="es-PR" dirty="0"/>
              <a:t>Gerente de Proyecto (CDC)</a:t>
            </a:r>
          </a:p>
          <a:p>
            <a:r>
              <a:rPr lang="es-PR" dirty="0">
                <a:hlinkClick r:id="rId2"/>
              </a:rPr>
              <a:t>mariacoss@salud.pr.gov</a:t>
            </a:r>
            <a:r>
              <a:rPr lang="es-PR" dirty="0"/>
              <a:t> </a:t>
            </a:r>
          </a:p>
        </p:txBody>
      </p:sp>
      <p:sp>
        <p:nvSpPr>
          <p:cNvPr id="10" name="Content Placeholder 9">
            <a:extLst>
              <a:ext uri="{FF2B5EF4-FFF2-40B4-BE49-F238E27FC236}">
                <a16:creationId xmlns:a16="http://schemas.microsoft.com/office/drawing/2014/main" id="{58A8A046-2015-9B68-9811-90D31CF52490}"/>
              </a:ext>
            </a:extLst>
          </p:cNvPr>
          <p:cNvSpPr>
            <a:spLocks noGrp="1"/>
          </p:cNvSpPr>
          <p:nvPr>
            <p:ph sz="half" idx="2"/>
          </p:nvPr>
        </p:nvSpPr>
        <p:spPr>
          <a:xfrm>
            <a:off x="6324086" y="3249343"/>
            <a:ext cx="5447914" cy="1859232"/>
          </a:xfrm>
        </p:spPr>
        <p:txBody>
          <a:bodyPr>
            <a:normAutofit/>
          </a:bodyPr>
          <a:lstStyle/>
          <a:p>
            <a:r>
              <a:rPr lang="es-PR" dirty="0"/>
              <a:t>Coordinadora de la Coalición (SAMHSA)</a:t>
            </a:r>
          </a:p>
          <a:p>
            <a:r>
              <a:rPr lang="es-PR" dirty="0">
                <a:hlinkClick r:id="rId3"/>
              </a:rPr>
              <a:t>janice.viera@salud.pr.gov</a:t>
            </a:r>
            <a:r>
              <a:rPr lang="es-PR" dirty="0"/>
              <a:t> </a:t>
            </a:r>
          </a:p>
        </p:txBody>
      </p:sp>
    </p:spTree>
    <p:extLst>
      <p:ext uri="{BB962C8B-B14F-4D97-AF65-F5344CB8AC3E}">
        <p14:creationId xmlns:p14="http://schemas.microsoft.com/office/powerpoint/2010/main" val="49768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E060-6E64-8E97-5011-16DC91F96E94}"/>
              </a:ext>
            </a:extLst>
          </p:cNvPr>
          <p:cNvSpPr>
            <a:spLocks noGrp="1"/>
          </p:cNvSpPr>
          <p:nvPr>
            <p:ph type="ctrTitle"/>
          </p:nvPr>
        </p:nvSpPr>
        <p:spPr>
          <a:xfrm>
            <a:off x="0" y="2893602"/>
            <a:ext cx="8991600" cy="1261295"/>
          </a:xfrm>
        </p:spPr>
        <p:txBody>
          <a:bodyPr/>
          <a:lstStyle/>
          <a:p>
            <a:r>
              <a:rPr lang="en-US"/>
              <a:t>Gracias </a:t>
            </a:r>
            <a:r>
              <a:rPr lang="en-US" err="1"/>
              <a:t>por</a:t>
            </a:r>
            <a:r>
              <a:rPr lang="en-US"/>
              <a:t> </a:t>
            </a:r>
            <a:r>
              <a:rPr lang="en-US" err="1"/>
              <a:t>su</a:t>
            </a:r>
            <a:r>
              <a:rPr lang="en-US"/>
              <a:t> </a:t>
            </a:r>
            <a:r>
              <a:rPr lang="en-US" err="1"/>
              <a:t>atención</a:t>
            </a:r>
            <a:endParaRPr lang="en-US"/>
          </a:p>
        </p:txBody>
      </p:sp>
      <p:sp>
        <p:nvSpPr>
          <p:cNvPr id="4" name="Slide Number Placeholder 3">
            <a:extLst>
              <a:ext uri="{FF2B5EF4-FFF2-40B4-BE49-F238E27FC236}">
                <a16:creationId xmlns:a16="http://schemas.microsoft.com/office/drawing/2014/main" id="{1BE6907F-17EB-E8B8-D429-465D76AE37D4}"/>
              </a:ext>
            </a:extLst>
          </p:cNvPr>
          <p:cNvSpPr>
            <a:spLocks noGrp="1"/>
          </p:cNvSpPr>
          <p:nvPr>
            <p:ph type="sldNum" sz="quarter" idx="4294967295"/>
          </p:nvPr>
        </p:nvSpPr>
        <p:spPr>
          <a:xfrm>
            <a:off x="11760200" y="6370638"/>
            <a:ext cx="431800" cy="4333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spTree>
    <p:extLst>
      <p:ext uri="{BB962C8B-B14F-4D97-AF65-F5344CB8AC3E}">
        <p14:creationId xmlns:p14="http://schemas.microsoft.com/office/powerpoint/2010/main" val="695085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C1AE80D-D386-C123-EDC6-B6E22B4EB9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8" progId="TCLayout.ActiveDocument.1">
                  <p:embed/>
                </p:oleObj>
              </mc:Choice>
              <mc:Fallback>
                <p:oleObj name="think-cell Slide" r:id="rId8" imgW="306" imgH="308" progId="TCLayout.ActiveDocument.1">
                  <p:embed/>
                  <p:pic>
                    <p:nvPicPr>
                      <p:cNvPr id="6" name="think-cell data - do not delete" hidden="1">
                        <a:extLst>
                          <a:ext uri="{FF2B5EF4-FFF2-40B4-BE49-F238E27FC236}">
                            <a16:creationId xmlns:a16="http://schemas.microsoft.com/office/drawing/2014/main" id="{7C1AE80D-D386-C123-EDC6-B6E22B4EB92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826E4F6-8865-1F8B-4FB5-BF71A79FF848}"/>
              </a:ext>
            </a:extLst>
          </p:cNvPr>
          <p:cNvSpPr>
            <a:spLocks noGrp="1"/>
          </p:cNvSpPr>
          <p:nvPr>
            <p:ph type="title"/>
            <p:custDataLst>
              <p:tags r:id="rId2"/>
            </p:custDataLst>
          </p:nvPr>
        </p:nvSpPr>
        <p:spPr/>
        <p:txBody>
          <a:bodyPr vert="horz"/>
          <a:lstStyle/>
          <a:p>
            <a:r>
              <a:rPr lang="es-PR" sz="4800" dirty="0"/>
              <a:t>Referencias</a:t>
            </a:r>
          </a:p>
        </p:txBody>
      </p:sp>
      <p:sp>
        <p:nvSpPr>
          <p:cNvPr id="3" name="Text Placeholder 2">
            <a:extLst>
              <a:ext uri="{FF2B5EF4-FFF2-40B4-BE49-F238E27FC236}">
                <a16:creationId xmlns:a16="http://schemas.microsoft.com/office/drawing/2014/main" id="{02342B81-3924-2739-01CC-D8E815FCE50C}"/>
              </a:ext>
            </a:extLst>
          </p:cNvPr>
          <p:cNvSpPr>
            <a:spLocks noGrp="1"/>
          </p:cNvSpPr>
          <p:nvPr>
            <p:ph type="body" sz="quarter" idx="32"/>
            <p:custDataLst>
              <p:tags r:id="rId3"/>
            </p:custDataLst>
          </p:nvPr>
        </p:nvSpPr>
        <p:spPr/>
        <p:txBody>
          <a:bodyPr/>
          <a:lstStyle/>
          <a:p>
            <a:endParaRPr lang="es-PR"/>
          </a:p>
        </p:txBody>
      </p:sp>
      <p:sp>
        <p:nvSpPr>
          <p:cNvPr id="5" name="Slide Number Placeholder 4">
            <a:extLst>
              <a:ext uri="{FF2B5EF4-FFF2-40B4-BE49-F238E27FC236}">
                <a16:creationId xmlns:a16="http://schemas.microsoft.com/office/drawing/2014/main" id="{3A600607-81B2-BA7C-B569-C9D4358A7B7D}"/>
              </a:ext>
            </a:extLst>
          </p:cNvPr>
          <p:cNvSpPr>
            <a:spLocks noGrp="1"/>
          </p:cNvSpPr>
          <p:nvPr>
            <p:ph type="sldNum" sz="quarter" idx="33"/>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sp>
        <p:nvSpPr>
          <p:cNvPr id="7" name="Rectangle 6">
            <a:extLst>
              <a:ext uri="{FF2B5EF4-FFF2-40B4-BE49-F238E27FC236}">
                <a16:creationId xmlns:a16="http://schemas.microsoft.com/office/drawing/2014/main" id="{5205E13E-A718-5C3A-3E6B-AC4BE7F55009}"/>
              </a:ext>
            </a:extLst>
          </p:cNvPr>
          <p:cNvSpPr/>
          <p:nvPr>
            <p:custDataLst>
              <p:tags r:id="rId5"/>
            </p:custDataLst>
          </p:nvPr>
        </p:nvSpPr>
        <p:spPr>
          <a:xfrm>
            <a:off x="431800" y="1627412"/>
            <a:ext cx="11328200" cy="844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Montserrat"/>
                <a:ea typeface="+mn-ea"/>
                <a:cs typeface="+mn-cs"/>
              </a:rPr>
              <a:t>López-Rivera, V., Muñoz-Berastaín, N. y Coss-Guzmán, M. (2024). Informe anual de suicidios en Puerto Rico, 2023. Comisión para la Prevención del Suicidio, Departamento de Salud, San Juan. P.R. Publicado en: https://www.salud.pr.gov/menuInst/download/1791 </a:t>
            </a:r>
          </a:p>
        </p:txBody>
      </p:sp>
      <p:sp>
        <p:nvSpPr>
          <p:cNvPr id="9" name="Rectangle 8">
            <a:extLst>
              <a:ext uri="{FF2B5EF4-FFF2-40B4-BE49-F238E27FC236}">
                <a16:creationId xmlns:a16="http://schemas.microsoft.com/office/drawing/2014/main" id="{5F0358DD-DC4D-031C-6673-BBA5AA0CEEA1}"/>
              </a:ext>
            </a:extLst>
          </p:cNvPr>
          <p:cNvSpPr/>
          <p:nvPr>
            <p:custDataLst>
              <p:tags r:id="rId6"/>
            </p:custDataLst>
          </p:nvPr>
        </p:nvSpPr>
        <p:spPr>
          <a:xfrm>
            <a:off x="431800" y="2824528"/>
            <a:ext cx="11328200" cy="844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Montserrat"/>
                <a:ea typeface="+mn-ea"/>
                <a:cs typeface="+mn-cs"/>
              </a:rPr>
              <a:t>Instituto de Ciencias Forenses de Puerto Rico. Datos preliminares hasta el 31 de diciembre de 2023  </a:t>
            </a:r>
          </a:p>
        </p:txBody>
      </p:sp>
    </p:spTree>
    <p:extLst>
      <p:ext uri="{BB962C8B-B14F-4D97-AF65-F5344CB8AC3E}">
        <p14:creationId xmlns:p14="http://schemas.microsoft.com/office/powerpoint/2010/main" val="412004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5BA442-6121-CFFA-8314-9DF4318CA941}"/>
              </a:ext>
            </a:extLst>
          </p:cNvPr>
          <p:cNvSpPr>
            <a:spLocks noGrp="1"/>
          </p:cNvSpPr>
          <p:nvPr>
            <p:ph type="title"/>
          </p:nvPr>
        </p:nvSpPr>
        <p:spPr>
          <a:xfrm>
            <a:off x="0" y="576000"/>
            <a:ext cx="12192000" cy="432000"/>
          </a:xfrm>
        </p:spPr>
        <p:txBody>
          <a:bodyPr/>
          <a:lstStyle/>
          <a:p>
            <a:pPr algn="ctr"/>
            <a:r>
              <a:rPr lang="es-PR" sz="4400" dirty="0"/>
              <a:t>Comisión para la Prevención del Suicidio </a:t>
            </a:r>
          </a:p>
        </p:txBody>
      </p:sp>
      <p:sp>
        <p:nvSpPr>
          <p:cNvPr id="7" name="Content Placeholder 6">
            <a:extLst>
              <a:ext uri="{FF2B5EF4-FFF2-40B4-BE49-F238E27FC236}">
                <a16:creationId xmlns:a16="http://schemas.microsoft.com/office/drawing/2014/main" id="{0F61D661-0761-60C6-F932-86127ACBE7C6}"/>
              </a:ext>
            </a:extLst>
          </p:cNvPr>
          <p:cNvSpPr>
            <a:spLocks noGrp="1"/>
          </p:cNvSpPr>
          <p:nvPr>
            <p:ph idx="1"/>
          </p:nvPr>
        </p:nvSpPr>
        <p:spPr>
          <a:xfrm>
            <a:off x="765111" y="1399591"/>
            <a:ext cx="6188347" cy="4800989"/>
          </a:xfrm>
        </p:spPr>
        <p:txBody>
          <a:bodyPr anchor="ctr"/>
          <a:lstStyle/>
          <a:p>
            <a:pPr marL="285750" indent="-285750" rtl="0">
              <a:buFont typeface="Wingdings" panose="05000000000000000000" pitchFamily="2" charset="2"/>
              <a:buChar char="§"/>
            </a:pPr>
            <a:r>
              <a:rPr lang="es-PR" sz="2000" dirty="0"/>
              <a:t>Oficina adscrita al Departamento de Salud de Puerto Rico. </a:t>
            </a:r>
          </a:p>
          <a:p>
            <a:pPr marL="0" indent="0" rtl="0">
              <a:buNone/>
            </a:pPr>
            <a:endParaRPr lang="es-PR" sz="2000" dirty="0"/>
          </a:p>
          <a:p>
            <a:pPr marL="285750" indent="-285750" rtl="0">
              <a:buFont typeface="Wingdings" panose="05000000000000000000" pitchFamily="2" charset="2"/>
              <a:buChar char="§"/>
            </a:pPr>
            <a:r>
              <a:rPr lang="es-PR" sz="2000" dirty="0"/>
              <a:t>Creada al amparo de la </a:t>
            </a:r>
            <a:r>
              <a:rPr lang="es-PR" sz="2000" b="1" dirty="0">
                <a:hlinkClick r:id="rId2"/>
              </a:rPr>
              <a:t>Ley 227 de 1999</a:t>
            </a:r>
            <a:r>
              <a:rPr lang="es-PR" sz="2000" b="1" dirty="0"/>
              <a:t> </a:t>
            </a:r>
            <a:r>
              <a:rPr lang="es-PR" sz="2000" dirty="0"/>
              <a:t>-   </a:t>
            </a:r>
            <a:r>
              <a:rPr lang="es-PR" sz="2000" b="1" dirty="0"/>
              <a:t>“Ley para la Implantación de la Política Pública en Prevención del Suicidio”.</a:t>
            </a:r>
          </a:p>
          <a:p>
            <a:pPr marL="0" indent="0" rtl="0">
              <a:buNone/>
            </a:pPr>
            <a:endParaRPr lang="es-PR" sz="2000" b="1" dirty="0"/>
          </a:p>
          <a:p>
            <a:pPr marL="285750" indent="-285750" rtl="0">
              <a:buFont typeface="Wingdings" panose="05000000000000000000" pitchFamily="2" charset="2"/>
              <a:buChar char="§"/>
            </a:pPr>
            <a:r>
              <a:rPr lang="es-PR" sz="2000" dirty="0"/>
              <a:t>Promueve, desarrolla, implementa y coordina acciones y estrategias para la prevención del suicidio desde un enfoque de salud pública.</a:t>
            </a:r>
          </a:p>
        </p:txBody>
      </p:sp>
      <p:sp>
        <p:nvSpPr>
          <p:cNvPr id="5" name="Slide Number Placeholder 4">
            <a:extLst>
              <a:ext uri="{FF2B5EF4-FFF2-40B4-BE49-F238E27FC236}">
                <a16:creationId xmlns:a16="http://schemas.microsoft.com/office/drawing/2014/main" id="{7768CD95-A30E-711B-F721-D186BB65333D}"/>
              </a:ext>
            </a:extLst>
          </p:cNvPr>
          <p:cNvSpPr>
            <a:spLocks noGrp="1"/>
          </p:cNvSpPr>
          <p:nvPr>
            <p:ph type="sldNum" sz="quarter" idx="33"/>
          </p:nvPr>
        </p:nvSpPr>
        <p:spPr/>
        <p:txBody>
          <a:bodyPr/>
          <a:lstStyle/>
          <a:p>
            <a:fld id="{19B51A1E-902D-48AF-9020-955120F399B6}" type="slidenum">
              <a:rPr lang="en-US" noProof="0" smtClean="0"/>
              <a:pPr/>
              <a:t>4</a:t>
            </a:fld>
            <a:endParaRPr lang="en-US" noProof="0" dirty="0"/>
          </a:p>
        </p:txBody>
      </p:sp>
      <p:pic>
        <p:nvPicPr>
          <p:cNvPr id="9" name="Picture 8" descr="A logo with a cross&#10;&#10;Description automatically generated with medium confidence">
            <a:extLst>
              <a:ext uri="{FF2B5EF4-FFF2-40B4-BE49-F238E27FC236}">
                <a16:creationId xmlns:a16="http://schemas.microsoft.com/office/drawing/2014/main" id="{C62DBBEE-26DD-E012-3470-A1DC52815199}"/>
              </a:ext>
            </a:extLst>
          </p:cNvPr>
          <p:cNvPicPr>
            <a:picLocks noChangeAspect="1"/>
          </p:cNvPicPr>
          <p:nvPr/>
        </p:nvPicPr>
        <p:blipFill>
          <a:blip r:embed="rId3"/>
          <a:stretch>
            <a:fillRect/>
          </a:stretch>
        </p:blipFill>
        <p:spPr>
          <a:xfrm>
            <a:off x="7100594" y="1511366"/>
            <a:ext cx="3835267" cy="3835267"/>
          </a:xfrm>
          <a:prstGeom prst="rect">
            <a:avLst/>
          </a:prstGeom>
        </p:spPr>
      </p:pic>
    </p:spTree>
    <p:extLst>
      <p:ext uri="{BB962C8B-B14F-4D97-AF65-F5344CB8AC3E}">
        <p14:creationId xmlns:p14="http://schemas.microsoft.com/office/powerpoint/2010/main" val="245235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AB40C2-052F-401F-8826-E96ED5306483}"/>
              </a:ext>
            </a:extLst>
          </p:cNvPr>
          <p:cNvSpPr>
            <a:spLocks noGrp="1"/>
          </p:cNvSpPr>
          <p:nvPr>
            <p:ph type="title"/>
          </p:nvPr>
        </p:nvSpPr>
        <p:spPr>
          <a:xfrm>
            <a:off x="12261" y="144374"/>
            <a:ext cx="12191999" cy="2134229"/>
          </a:xfrm>
          <a:noFill/>
        </p:spPr>
        <p:txBody>
          <a:bodyPr anchor="ctr">
            <a:noAutofit/>
          </a:bodyPr>
          <a:lstStyle/>
          <a:p>
            <a:pPr algn="ctr"/>
            <a:r>
              <a:rPr lang="es-PR" sz="5400" b="1" dirty="0">
                <a:solidFill>
                  <a:schemeClr val="tx1">
                    <a:lumMod val="65000"/>
                    <a:lumOff val="35000"/>
                  </a:schemeClr>
                </a:solidFill>
              </a:rPr>
              <a:t>La prevención del suicidio </a:t>
            </a:r>
            <a:br>
              <a:rPr lang="es-PR" sz="5400" b="1" dirty="0">
                <a:solidFill>
                  <a:schemeClr val="tx1">
                    <a:lumMod val="65000"/>
                    <a:lumOff val="35000"/>
                  </a:schemeClr>
                </a:solidFill>
              </a:rPr>
            </a:br>
            <a:r>
              <a:rPr lang="es-PR" sz="5400" b="1" dirty="0">
                <a:solidFill>
                  <a:schemeClr val="tx1">
                    <a:lumMod val="65000"/>
                    <a:lumOff val="35000"/>
                  </a:schemeClr>
                </a:solidFill>
              </a:rPr>
              <a:t>desde la salud pública</a:t>
            </a:r>
            <a:endParaRPr lang="es-PR" sz="5400" b="1" cap="none" dirty="0">
              <a:solidFill>
                <a:schemeClr val="tx1">
                  <a:lumMod val="65000"/>
                  <a:lumOff val="35000"/>
                </a:schemeClr>
              </a:solidFill>
            </a:endParaRPr>
          </a:p>
        </p:txBody>
      </p:sp>
      <p:graphicFrame>
        <p:nvGraphicFramePr>
          <p:cNvPr id="6" name="Content Placeholder 5">
            <a:extLst>
              <a:ext uri="{FF2B5EF4-FFF2-40B4-BE49-F238E27FC236}">
                <a16:creationId xmlns:a16="http://schemas.microsoft.com/office/drawing/2014/main" id="{C85FFBFF-2197-422E-8690-C30FAFBDCA64}"/>
              </a:ext>
            </a:extLst>
          </p:cNvPr>
          <p:cNvGraphicFramePr>
            <a:graphicFrameLocks noGrp="1"/>
          </p:cNvGraphicFramePr>
          <p:nvPr>
            <p:ph idx="1"/>
            <p:extLst>
              <p:ext uri="{D42A27DB-BD31-4B8C-83A1-F6EECF244321}">
                <p14:modId xmlns:p14="http://schemas.microsoft.com/office/powerpoint/2010/main" val="576493271"/>
              </p:ext>
            </p:extLst>
          </p:nvPr>
        </p:nvGraphicFramePr>
        <p:xfrm>
          <a:off x="186433" y="1619540"/>
          <a:ext cx="11843657" cy="5094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B93CE10-CB96-49FB-BA2D-5881A8893C01}"/>
              </a:ext>
            </a:extLst>
          </p:cNvPr>
          <p:cNvSpPr txBox="1"/>
          <p:nvPr/>
        </p:nvSpPr>
        <p:spPr>
          <a:xfrm>
            <a:off x="244981" y="1988691"/>
            <a:ext cx="233482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1</a:t>
            </a:r>
            <a:endParaRPr kumimoji="0" lang="es-PR" sz="88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8A3EA94-B879-453C-BFB9-DA7AFE3D45CC}"/>
              </a:ext>
            </a:extLst>
          </p:cNvPr>
          <p:cNvSpPr txBox="1"/>
          <p:nvPr/>
        </p:nvSpPr>
        <p:spPr>
          <a:xfrm>
            <a:off x="3382287" y="2000684"/>
            <a:ext cx="222829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2</a:t>
            </a:r>
            <a:endParaRPr kumimoji="0" lang="es-PR" sz="88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E108D9E-2DEE-4C91-B48E-BA7FE8EC9D15}"/>
              </a:ext>
            </a:extLst>
          </p:cNvPr>
          <p:cNvSpPr txBox="1"/>
          <p:nvPr/>
        </p:nvSpPr>
        <p:spPr>
          <a:xfrm>
            <a:off x="6413062" y="2002629"/>
            <a:ext cx="250899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3</a:t>
            </a:r>
            <a:endParaRPr kumimoji="0" lang="es-PR" sz="88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769AFD1-0C1A-4487-9D8D-2AE69B21293A}"/>
              </a:ext>
            </a:extLst>
          </p:cNvPr>
          <p:cNvSpPr txBox="1"/>
          <p:nvPr/>
        </p:nvSpPr>
        <p:spPr>
          <a:xfrm>
            <a:off x="9612192" y="1982450"/>
            <a:ext cx="233482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4</a:t>
            </a:r>
            <a:endParaRPr kumimoji="0" lang="es-PR" sz="88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72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75A37DB-A210-0EF3-2D3C-C26520A5D4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4" name="think-cell data - do not delete" hidden="1">
                        <a:extLst>
                          <a:ext uri="{FF2B5EF4-FFF2-40B4-BE49-F238E27FC236}">
                            <a16:creationId xmlns:a16="http://schemas.microsoft.com/office/drawing/2014/main" id="{475A37DB-A210-0EF3-2D3C-C26520A5D4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AC9B83-9A84-D144-3889-372677AC8C37}"/>
              </a:ext>
            </a:extLst>
          </p:cNvPr>
          <p:cNvSpPr>
            <a:spLocks noGrp="1"/>
          </p:cNvSpPr>
          <p:nvPr>
            <p:ph type="ctrTitle"/>
            <p:custDataLst>
              <p:tags r:id="rId2"/>
            </p:custDataLst>
          </p:nvPr>
        </p:nvSpPr>
        <p:spPr>
          <a:xfrm>
            <a:off x="195942" y="2863667"/>
            <a:ext cx="8991600" cy="1978921"/>
          </a:xfrm>
        </p:spPr>
        <p:txBody>
          <a:bodyPr vert="horz" anchor="ctr"/>
          <a:lstStyle/>
          <a:p>
            <a:pPr algn="l"/>
            <a:r>
              <a:rPr lang="es-ES" sz="7200" dirty="0"/>
              <a:t>Epidemiología       </a:t>
            </a:r>
            <a:r>
              <a:rPr lang="es-ES" sz="4400" dirty="0"/>
              <a:t>del suicidio en Puerto Rico</a:t>
            </a:r>
            <a:endParaRPr lang="es-PR" sz="4400" dirty="0"/>
          </a:p>
        </p:txBody>
      </p:sp>
    </p:spTree>
    <p:extLst>
      <p:ext uri="{BB962C8B-B14F-4D97-AF65-F5344CB8AC3E}">
        <p14:creationId xmlns:p14="http://schemas.microsoft.com/office/powerpoint/2010/main" val="141913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69A9356-867E-E223-E114-2215A7809D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06" imgH="308" progId="TCLayout.ActiveDocument.1">
                  <p:embed/>
                </p:oleObj>
              </mc:Choice>
              <mc:Fallback>
                <p:oleObj name="think-cell Slide" r:id="rId9" imgW="306" imgH="308" progId="TCLayout.ActiveDocument.1">
                  <p:embed/>
                  <p:pic>
                    <p:nvPicPr>
                      <p:cNvPr id="7" name="think-cell data - do not delete" hidden="1">
                        <a:extLst>
                          <a:ext uri="{FF2B5EF4-FFF2-40B4-BE49-F238E27FC236}">
                            <a16:creationId xmlns:a16="http://schemas.microsoft.com/office/drawing/2014/main" id="{969A9356-867E-E223-E114-2215A7809DC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F954FF5-2517-E98D-2955-8F27C1CC49D6}"/>
              </a:ext>
            </a:extLst>
          </p:cNvPr>
          <p:cNvSpPr>
            <a:spLocks noGrp="1"/>
          </p:cNvSpPr>
          <p:nvPr>
            <p:ph type="title"/>
            <p:custDataLst>
              <p:tags r:id="rId2"/>
            </p:custDataLst>
          </p:nvPr>
        </p:nvSpPr>
        <p:spPr>
          <a:xfrm>
            <a:off x="384375" y="822525"/>
            <a:ext cx="11328000" cy="432000"/>
          </a:xfrm>
        </p:spPr>
        <p:txBody>
          <a:bodyPr vert="horz"/>
          <a:lstStyle/>
          <a:p>
            <a:r>
              <a:rPr lang="es-ES" sz="6000" dirty="0"/>
              <a:t>Fuentes de datos </a:t>
            </a:r>
            <a:br>
              <a:rPr lang="es-ES" sz="6000" dirty="0"/>
            </a:br>
            <a:r>
              <a:rPr lang="es-ES" sz="2400" dirty="0"/>
              <a:t>utilizadas por la Comisión para la Prevención del Suicidio</a:t>
            </a:r>
            <a:endParaRPr lang="es-PR" sz="2400" dirty="0"/>
          </a:p>
        </p:txBody>
      </p:sp>
      <p:sp>
        <p:nvSpPr>
          <p:cNvPr id="5" name="Slide Number Placeholder 4">
            <a:extLst>
              <a:ext uri="{FF2B5EF4-FFF2-40B4-BE49-F238E27FC236}">
                <a16:creationId xmlns:a16="http://schemas.microsoft.com/office/drawing/2014/main" id="{91EDDEF8-7ABB-5595-763D-D07D39AC148C}"/>
              </a:ext>
            </a:extLst>
          </p:cNvPr>
          <p:cNvSpPr>
            <a:spLocks noGrp="1"/>
          </p:cNvSpPr>
          <p:nvPr>
            <p:ph type="sldNum" sz="quarter" idx="33"/>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sp>
        <p:nvSpPr>
          <p:cNvPr id="14" name="Oval 13">
            <a:extLst>
              <a:ext uri="{FF2B5EF4-FFF2-40B4-BE49-F238E27FC236}">
                <a16:creationId xmlns:a16="http://schemas.microsoft.com/office/drawing/2014/main" id="{D879F2A5-4F58-ECA0-0462-FCE736F68981}"/>
              </a:ext>
            </a:extLst>
          </p:cNvPr>
          <p:cNvSpPr/>
          <p:nvPr>
            <p:custDataLst>
              <p:tags r:id="rId4"/>
            </p:custDataLst>
          </p:nvPr>
        </p:nvSpPr>
        <p:spPr>
          <a:xfrm>
            <a:off x="979924" y="2377272"/>
            <a:ext cx="2832275" cy="2698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2400" b="0" i="0" u="none" strike="noStrike" kern="1200" cap="none" spc="0" normalizeH="0" baseline="0" noProof="0">
                <a:ln>
                  <a:noFill/>
                </a:ln>
                <a:solidFill>
                  <a:prstClr val="white"/>
                </a:solidFill>
                <a:effectLst/>
                <a:uLnTx/>
                <a:uFillTx/>
                <a:latin typeface="Montserrat SemiBold"/>
                <a:ea typeface="+mn-ea"/>
                <a:cs typeface="+mn-cs"/>
              </a:rPr>
              <a:t>Instituto de Ciencias Forenses</a:t>
            </a:r>
            <a:endParaRPr kumimoji="0" lang="es-PR" sz="2400" b="0" i="0" u="none" strike="noStrike" kern="1200" cap="none" spc="0" normalizeH="0" baseline="0" noProof="0">
              <a:ln>
                <a:noFill/>
              </a:ln>
              <a:solidFill>
                <a:prstClr val="white"/>
              </a:solidFill>
              <a:effectLst/>
              <a:uLnTx/>
              <a:uFillTx/>
              <a:latin typeface="Montserrat"/>
              <a:ea typeface="+mn-ea"/>
              <a:cs typeface="+mn-cs"/>
            </a:endParaRPr>
          </a:p>
        </p:txBody>
      </p:sp>
      <p:sp>
        <p:nvSpPr>
          <p:cNvPr id="15" name="Oval 14">
            <a:extLst>
              <a:ext uri="{FF2B5EF4-FFF2-40B4-BE49-F238E27FC236}">
                <a16:creationId xmlns:a16="http://schemas.microsoft.com/office/drawing/2014/main" id="{1A84299B-D1F4-57EF-4E1B-755BE88B6B78}"/>
              </a:ext>
            </a:extLst>
          </p:cNvPr>
          <p:cNvSpPr/>
          <p:nvPr>
            <p:custDataLst>
              <p:tags r:id="rId5"/>
            </p:custDataLst>
          </p:nvPr>
        </p:nvSpPr>
        <p:spPr>
          <a:xfrm>
            <a:off x="4534634" y="2339172"/>
            <a:ext cx="2784650" cy="27370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2400" b="0" i="0" u="none" strike="noStrike" kern="1200" cap="none" spc="0" normalizeH="0" baseline="0" noProof="0">
                <a:ln>
                  <a:noFill/>
                </a:ln>
                <a:solidFill>
                  <a:prstClr val="white"/>
                </a:solidFill>
                <a:effectLst/>
                <a:uLnTx/>
                <a:uFillTx/>
                <a:latin typeface="Montserrat SemiBold"/>
                <a:ea typeface="+mn-ea"/>
                <a:cs typeface="+mn-cs"/>
              </a:rPr>
              <a:t>Línea PAS (ASSMCA)</a:t>
            </a:r>
            <a:endParaRPr kumimoji="0" lang="es-PR" sz="2400" b="0" i="0" u="none" strike="noStrike" kern="1200" cap="none" spc="0" normalizeH="0" baseline="0" noProof="0">
              <a:ln>
                <a:noFill/>
              </a:ln>
              <a:solidFill>
                <a:prstClr val="white"/>
              </a:solidFill>
              <a:effectLst/>
              <a:uLnTx/>
              <a:uFillTx/>
              <a:latin typeface="Montserrat"/>
              <a:ea typeface="+mn-ea"/>
              <a:cs typeface="+mn-cs"/>
            </a:endParaRPr>
          </a:p>
        </p:txBody>
      </p:sp>
      <p:sp>
        <p:nvSpPr>
          <p:cNvPr id="16" name="Oval 15">
            <a:extLst>
              <a:ext uri="{FF2B5EF4-FFF2-40B4-BE49-F238E27FC236}">
                <a16:creationId xmlns:a16="http://schemas.microsoft.com/office/drawing/2014/main" id="{A6947267-50B7-60A0-9604-FDD7471A8F4A}"/>
              </a:ext>
            </a:extLst>
          </p:cNvPr>
          <p:cNvSpPr/>
          <p:nvPr>
            <p:custDataLst>
              <p:tags r:id="rId6"/>
            </p:custDataLst>
          </p:nvPr>
        </p:nvSpPr>
        <p:spPr>
          <a:xfrm>
            <a:off x="8044230" y="2377272"/>
            <a:ext cx="2784650" cy="26989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2400" b="0" i="0" u="none" strike="noStrike" kern="1200" cap="none" spc="0" normalizeH="0" baseline="0" noProof="0" err="1">
                <a:ln>
                  <a:noFill/>
                </a:ln>
                <a:solidFill>
                  <a:prstClr val="white"/>
                </a:solidFill>
                <a:effectLst/>
                <a:uLnTx/>
                <a:uFillTx/>
                <a:latin typeface="Montserrat SemiBold"/>
                <a:ea typeface="+mn-ea"/>
                <a:cs typeface="+mn-cs"/>
              </a:rPr>
              <a:t>Poison</a:t>
            </a:r>
            <a:r>
              <a:rPr kumimoji="0" lang="es-PR" sz="2400" b="0" i="0" u="none" strike="noStrike" kern="1200" cap="none" spc="0" normalizeH="0" baseline="0" noProof="0">
                <a:ln>
                  <a:noFill/>
                </a:ln>
                <a:solidFill>
                  <a:prstClr val="white"/>
                </a:solidFill>
                <a:effectLst/>
                <a:uLnTx/>
                <a:uFillTx/>
                <a:latin typeface="Montserrat SemiBold"/>
                <a:ea typeface="+mn-ea"/>
                <a:cs typeface="+mn-cs"/>
              </a:rPr>
              <a:t> </a:t>
            </a:r>
            <a:r>
              <a:rPr kumimoji="0" lang="es-PR" sz="2400" b="0" i="0" u="none" strike="noStrike" kern="1200" cap="none" spc="0" normalizeH="0" baseline="0" noProof="0" err="1">
                <a:ln>
                  <a:noFill/>
                </a:ln>
                <a:solidFill>
                  <a:prstClr val="white"/>
                </a:solidFill>
                <a:effectLst/>
                <a:uLnTx/>
                <a:uFillTx/>
                <a:latin typeface="Montserrat SemiBold"/>
                <a:ea typeface="+mn-ea"/>
                <a:cs typeface="+mn-cs"/>
              </a:rPr>
              <a:t>Help</a:t>
            </a:r>
            <a:endParaRPr kumimoji="0" lang="es-PR" sz="2400" b="0" i="0" u="none" strike="noStrike" kern="1200" cap="none" spc="0" normalizeH="0" baseline="0" noProof="0">
              <a:ln>
                <a:noFill/>
              </a:ln>
              <a:solidFill>
                <a:prstClr val="white"/>
              </a:solidFill>
              <a:effectLst/>
              <a:uLnTx/>
              <a:uFillTx/>
              <a:latin typeface="Montserrat SemiBold"/>
              <a:ea typeface="+mn-ea"/>
              <a:cs typeface="+mn-cs"/>
            </a:endParaRPr>
          </a:p>
        </p:txBody>
      </p:sp>
    </p:spTree>
    <p:extLst>
      <p:ext uri="{BB962C8B-B14F-4D97-AF65-F5344CB8AC3E}">
        <p14:creationId xmlns:p14="http://schemas.microsoft.com/office/powerpoint/2010/main" val="297141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0BCB8B5-B34E-A91C-50EC-DE82A95460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06" imgH="308" progId="TCLayout.ActiveDocument.1">
                  <p:embed/>
                </p:oleObj>
              </mc:Choice>
              <mc:Fallback>
                <p:oleObj name="think-cell Slide" r:id="rId21" imgW="306" imgH="308" progId="TCLayout.ActiveDocument.1">
                  <p:embed/>
                  <p:pic>
                    <p:nvPicPr>
                      <p:cNvPr id="7" name="think-cell data - do not delete" hidden="1">
                        <a:extLst>
                          <a:ext uri="{FF2B5EF4-FFF2-40B4-BE49-F238E27FC236}">
                            <a16:creationId xmlns:a16="http://schemas.microsoft.com/office/drawing/2014/main" id="{10BCB8B5-B34E-A91C-50EC-DE82A95460B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AA5D87-662A-F81C-D3AC-E9E803C922B6}"/>
              </a:ext>
            </a:extLst>
          </p:cNvPr>
          <p:cNvSpPr>
            <a:spLocks noGrp="1"/>
          </p:cNvSpPr>
          <p:nvPr>
            <p:ph type="title"/>
            <p:custDataLst>
              <p:tags r:id="rId2"/>
            </p:custDataLst>
          </p:nvPr>
        </p:nvSpPr>
        <p:spPr>
          <a:xfrm>
            <a:off x="348273" y="361297"/>
            <a:ext cx="11402202" cy="674153"/>
          </a:xfrm>
        </p:spPr>
        <p:txBody>
          <a:bodyPr vert="horz"/>
          <a:lstStyle/>
          <a:p>
            <a:r>
              <a:rPr lang="es-ES" sz="4000" dirty="0"/>
              <a:t>Resumen de datos de suicidios en Puerto Rico </a:t>
            </a:r>
            <a:endParaRPr lang="es-PR" sz="4000" dirty="0"/>
          </a:p>
        </p:txBody>
      </p:sp>
      <p:sp>
        <p:nvSpPr>
          <p:cNvPr id="3" name="Text Placeholder 2">
            <a:extLst>
              <a:ext uri="{FF2B5EF4-FFF2-40B4-BE49-F238E27FC236}">
                <a16:creationId xmlns:a16="http://schemas.microsoft.com/office/drawing/2014/main" id="{D3F76A8A-1ACA-183D-C298-297EA3D33223}"/>
              </a:ext>
            </a:extLst>
          </p:cNvPr>
          <p:cNvSpPr>
            <a:spLocks noGrp="1"/>
          </p:cNvSpPr>
          <p:nvPr>
            <p:ph type="body" sz="quarter" idx="32"/>
            <p:custDataLst>
              <p:tags r:id="rId3"/>
            </p:custDataLst>
          </p:nvPr>
        </p:nvSpPr>
        <p:spPr>
          <a:xfrm>
            <a:off x="426243" y="1035889"/>
            <a:ext cx="11339513" cy="360000"/>
          </a:xfrm>
        </p:spPr>
        <p:txBody>
          <a:bodyPr vert="horz" lIns="0" tIns="0" rIns="0" bIns="0" rtlCol="0" anchor="t">
            <a:noAutofit/>
          </a:bodyPr>
          <a:lstStyle/>
          <a:p>
            <a:r>
              <a:rPr lang="es-PR" sz="2400"/>
              <a:t>Año 2000 hasta 2023</a:t>
            </a:r>
          </a:p>
        </p:txBody>
      </p:sp>
      <p:sp>
        <p:nvSpPr>
          <p:cNvPr id="4" name="Footer Placeholder 3">
            <a:extLst>
              <a:ext uri="{FF2B5EF4-FFF2-40B4-BE49-F238E27FC236}">
                <a16:creationId xmlns:a16="http://schemas.microsoft.com/office/drawing/2014/main" id="{CF31E291-A26D-5CE4-F54B-BD07D5E9C317}"/>
              </a:ext>
            </a:extLst>
          </p:cNvPr>
          <p:cNvSpPr>
            <a:spLocks noGrp="1"/>
          </p:cNvSpPr>
          <p:nvPr>
            <p:ph type="ftr" sz="quarter" idx="12"/>
            <p:custDataLst>
              <p:tags r:id="rId4"/>
            </p:custDataLst>
          </p:nvPr>
        </p:nvSpPr>
        <p:spPr>
          <a:xfrm>
            <a:off x="291123" y="6439820"/>
            <a:ext cx="6802813" cy="2950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lumMod val="75000"/>
                    <a:lumOff val="25000"/>
                  </a:prstClr>
                </a:solidFill>
                <a:effectLst/>
                <a:uLnTx/>
                <a:uFillTx/>
                <a:latin typeface="Montserrat"/>
                <a:ea typeface="+mn-ea"/>
                <a:cs typeface="+mn-cs"/>
              </a:rPr>
              <a:t>Publicado </a:t>
            </a:r>
            <a:r>
              <a:rPr kumimoji="0" lang="pt-BR" sz="1200" b="0" i="0" u="none" strike="noStrike" kern="1200" cap="none" spc="0" normalizeH="0" baseline="0" noProof="0" err="1">
                <a:ln>
                  <a:noFill/>
                </a:ln>
                <a:solidFill>
                  <a:prstClr val="black">
                    <a:lumMod val="75000"/>
                    <a:lumOff val="25000"/>
                  </a:prstClr>
                </a:solidFill>
                <a:effectLst/>
                <a:uLnTx/>
                <a:uFillTx/>
                <a:latin typeface="Montserrat"/>
                <a:ea typeface="+mn-ea"/>
                <a:cs typeface="+mn-cs"/>
              </a:rPr>
              <a:t>en</a:t>
            </a:r>
            <a:r>
              <a:rPr kumimoji="0" lang="pt-BR" sz="1200" b="0" i="0" u="none" strike="noStrike" kern="1200" cap="none" spc="0" normalizeH="0" baseline="0" noProof="0">
                <a:ln>
                  <a:noFill/>
                </a:ln>
                <a:solidFill>
                  <a:prstClr val="black">
                    <a:lumMod val="75000"/>
                    <a:lumOff val="25000"/>
                  </a:prstClr>
                </a:solidFill>
                <a:effectLst/>
                <a:uLnTx/>
                <a:uFillTx/>
                <a:latin typeface="Montserrat"/>
                <a:ea typeface="+mn-ea"/>
                <a:cs typeface="+mn-cs"/>
              </a:rPr>
              <a:t>: </a:t>
            </a:r>
            <a:r>
              <a:rPr kumimoji="0" lang="pt-BR" sz="1200" b="0" i="0" u="none" strike="noStrike" kern="1200" cap="none" spc="0" normalizeH="0" baseline="0" noProof="0">
                <a:ln>
                  <a:noFill/>
                </a:ln>
                <a:solidFill>
                  <a:prstClr val="black">
                    <a:lumMod val="75000"/>
                    <a:lumOff val="25000"/>
                  </a:prstClr>
                </a:solidFill>
                <a:effectLst/>
                <a:uLnTx/>
                <a:uFillTx/>
                <a:latin typeface="Montserrat"/>
                <a:ea typeface="+mn-ea"/>
                <a:cs typeface="+mn-cs"/>
                <a:hlinkClick r:id="rId23"/>
              </a:rPr>
              <a:t>https://www.salud.pr.gov/menuInst/download/1791</a:t>
            </a:r>
            <a:r>
              <a:rPr kumimoji="0" lang="pt-BR" sz="1200" b="0" i="0" u="none" strike="noStrike" kern="1200" cap="none" spc="0" normalizeH="0" baseline="0" noProof="0">
                <a:ln>
                  <a:noFill/>
                </a:ln>
                <a:solidFill>
                  <a:prstClr val="black">
                    <a:lumMod val="75000"/>
                    <a:lumOff val="25000"/>
                  </a:prstClr>
                </a:solidFill>
                <a:effectLst/>
                <a:uLnTx/>
                <a:uFillTx/>
                <a:latin typeface="Montserrat"/>
                <a:ea typeface="+mn-ea"/>
                <a:cs typeface="+mn-cs"/>
              </a:rPr>
              <a:t> </a:t>
            </a:r>
          </a:p>
        </p:txBody>
      </p:sp>
      <p:sp>
        <p:nvSpPr>
          <p:cNvPr id="5" name="Slide Number Placeholder 4">
            <a:extLst>
              <a:ext uri="{FF2B5EF4-FFF2-40B4-BE49-F238E27FC236}">
                <a16:creationId xmlns:a16="http://schemas.microsoft.com/office/drawing/2014/main" id="{2FA6E6DE-DDDA-113D-15CA-3ABEE322D3BB}"/>
              </a:ext>
            </a:extLst>
          </p:cNvPr>
          <p:cNvSpPr>
            <a:spLocks noGrp="1"/>
          </p:cNvSpPr>
          <p:nvPr>
            <p:ph type="sldNum" sz="quarter" idx="33"/>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sp>
        <p:nvSpPr>
          <p:cNvPr id="8" name="Rectangle 7">
            <a:extLst>
              <a:ext uri="{FF2B5EF4-FFF2-40B4-BE49-F238E27FC236}">
                <a16:creationId xmlns:a16="http://schemas.microsoft.com/office/drawing/2014/main" id="{295CB444-3C1F-052A-3615-C55C5F9F1230}"/>
              </a:ext>
            </a:extLst>
          </p:cNvPr>
          <p:cNvSpPr/>
          <p:nvPr>
            <p:custDataLst>
              <p:tags r:id="rId6"/>
            </p:custDataLst>
          </p:nvPr>
        </p:nvSpPr>
        <p:spPr>
          <a:xfrm>
            <a:off x="250686" y="2027149"/>
            <a:ext cx="2512088" cy="2371411"/>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BAE7EFB4-FA87-B58B-2756-8A5E26DD351F}"/>
              </a:ext>
            </a:extLst>
          </p:cNvPr>
          <p:cNvSpPr/>
          <p:nvPr>
            <p:custDataLst>
              <p:tags r:id="rId7"/>
            </p:custDataLst>
          </p:nvPr>
        </p:nvSpPr>
        <p:spPr>
          <a:xfrm>
            <a:off x="3383259" y="2018143"/>
            <a:ext cx="2512088" cy="2371411"/>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0" name="Rectangle 9">
            <a:extLst>
              <a:ext uri="{FF2B5EF4-FFF2-40B4-BE49-F238E27FC236}">
                <a16:creationId xmlns:a16="http://schemas.microsoft.com/office/drawing/2014/main" id="{BEAF0036-248E-01CD-FBBC-6666DC47238D}"/>
              </a:ext>
            </a:extLst>
          </p:cNvPr>
          <p:cNvSpPr/>
          <p:nvPr>
            <p:custDataLst>
              <p:tags r:id="rId8"/>
            </p:custDataLst>
          </p:nvPr>
        </p:nvSpPr>
        <p:spPr>
          <a:xfrm>
            <a:off x="6430107" y="2019713"/>
            <a:ext cx="2512088" cy="2371411"/>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1" name="Rectangle 10">
            <a:extLst>
              <a:ext uri="{FF2B5EF4-FFF2-40B4-BE49-F238E27FC236}">
                <a16:creationId xmlns:a16="http://schemas.microsoft.com/office/drawing/2014/main" id="{481701F8-CD37-09DA-32E7-57C6674E687D}"/>
              </a:ext>
            </a:extLst>
          </p:cNvPr>
          <p:cNvSpPr/>
          <p:nvPr>
            <p:custDataLst>
              <p:tags r:id="rId9"/>
            </p:custDataLst>
          </p:nvPr>
        </p:nvSpPr>
        <p:spPr>
          <a:xfrm>
            <a:off x="9369982" y="2019713"/>
            <a:ext cx="2512088" cy="2371411"/>
          </a:xfrm>
          <a:prstGeom prst="rect">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2" name="TextBox 11">
            <a:extLst>
              <a:ext uri="{FF2B5EF4-FFF2-40B4-BE49-F238E27FC236}">
                <a16:creationId xmlns:a16="http://schemas.microsoft.com/office/drawing/2014/main" id="{86FEF726-A495-7406-54F3-9DE8FFD21C90}"/>
              </a:ext>
            </a:extLst>
          </p:cNvPr>
          <p:cNvSpPr txBox="1"/>
          <p:nvPr>
            <p:custDataLst>
              <p:tags r:id="rId10"/>
            </p:custDataLst>
          </p:nvPr>
        </p:nvSpPr>
        <p:spPr>
          <a:xfrm>
            <a:off x="829513" y="2627842"/>
            <a:ext cx="1346479"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R" sz="3200" b="0" i="0" u="none" strike="noStrike" kern="1200" cap="none" spc="0" normalizeH="0" baseline="0" noProof="0">
                <a:ln>
                  <a:noFill/>
                </a:ln>
                <a:solidFill>
                  <a:prstClr val="white"/>
                </a:solidFill>
                <a:effectLst/>
                <a:uLnTx/>
                <a:uFillTx/>
                <a:latin typeface="Montserrat SemiBold"/>
                <a:ea typeface="+mn-ea"/>
                <a:cs typeface="+mn-cs"/>
              </a:rPr>
              <a:t>6,903</a:t>
            </a:r>
          </a:p>
        </p:txBody>
      </p:sp>
      <p:sp>
        <p:nvSpPr>
          <p:cNvPr id="13" name="TextBox 12">
            <a:extLst>
              <a:ext uri="{FF2B5EF4-FFF2-40B4-BE49-F238E27FC236}">
                <a16:creationId xmlns:a16="http://schemas.microsoft.com/office/drawing/2014/main" id="{6F19FA02-AF3A-7F72-9C4E-A0595A2169B9}"/>
              </a:ext>
            </a:extLst>
          </p:cNvPr>
          <p:cNvSpPr txBox="1"/>
          <p:nvPr>
            <p:custDataLst>
              <p:tags r:id="rId11"/>
            </p:custDataLst>
          </p:nvPr>
        </p:nvSpPr>
        <p:spPr>
          <a:xfrm>
            <a:off x="4094284" y="2625285"/>
            <a:ext cx="994787"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R" sz="3200" b="0" i="0" u="none" strike="noStrike" kern="1200" cap="none" spc="0" normalizeH="0" baseline="0" noProof="0">
                <a:ln>
                  <a:noFill/>
                </a:ln>
                <a:solidFill>
                  <a:prstClr val="white"/>
                </a:solidFill>
                <a:effectLst/>
                <a:uLnTx/>
                <a:uFillTx/>
                <a:latin typeface="Montserrat SemiBold"/>
                <a:ea typeface="+mn-ea"/>
                <a:cs typeface="+mn-cs"/>
              </a:rPr>
              <a:t>288</a:t>
            </a:r>
          </a:p>
        </p:txBody>
      </p:sp>
      <p:sp>
        <p:nvSpPr>
          <p:cNvPr id="14" name="TextBox 13">
            <a:extLst>
              <a:ext uri="{FF2B5EF4-FFF2-40B4-BE49-F238E27FC236}">
                <a16:creationId xmlns:a16="http://schemas.microsoft.com/office/drawing/2014/main" id="{93A148FB-674C-FEC7-A254-44736EE1DFFE}"/>
              </a:ext>
            </a:extLst>
          </p:cNvPr>
          <p:cNvSpPr txBox="1"/>
          <p:nvPr>
            <p:custDataLst>
              <p:tags r:id="rId12"/>
            </p:custDataLst>
          </p:nvPr>
        </p:nvSpPr>
        <p:spPr>
          <a:xfrm>
            <a:off x="7257421" y="2624479"/>
            <a:ext cx="85746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R" sz="3200" b="0" i="0" u="none" strike="noStrike" kern="1200" cap="none" spc="0" normalizeH="0" baseline="0" noProof="0">
                <a:ln>
                  <a:noFill/>
                </a:ln>
                <a:solidFill>
                  <a:prstClr val="white"/>
                </a:solidFill>
                <a:effectLst/>
                <a:uLnTx/>
                <a:uFillTx/>
                <a:latin typeface="Montserrat SemiBold"/>
                <a:ea typeface="+mn-ea"/>
                <a:cs typeface="+mn-cs"/>
              </a:rPr>
              <a:t>8.0</a:t>
            </a:r>
          </a:p>
        </p:txBody>
      </p:sp>
      <p:sp>
        <p:nvSpPr>
          <p:cNvPr id="15" name="TextBox 14">
            <a:extLst>
              <a:ext uri="{FF2B5EF4-FFF2-40B4-BE49-F238E27FC236}">
                <a16:creationId xmlns:a16="http://schemas.microsoft.com/office/drawing/2014/main" id="{F6E03742-95B1-D81B-4A4A-73DF9ACE4404}"/>
              </a:ext>
            </a:extLst>
          </p:cNvPr>
          <p:cNvSpPr txBox="1"/>
          <p:nvPr>
            <p:custDataLst>
              <p:tags r:id="rId13"/>
            </p:custDataLst>
          </p:nvPr>
        </p:nvSpPr>
        <p:spPr>
          <a:xfrm>
            <a:off x="10257586" y="2615016"/>
            <a:ext cx="73688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R" sz="3200" b="0" i="0" u="none" strike="noStrike" kern="1200" cap="none" spc="0" normalizeH="0" baseline="0" noProof="0">
                <a:ln>
                  <a:noFill/>
                </a:ln>
                <a:solidFill>
                  <a:prstClr val="white"/>
                </a:solidFill>
                <a:effectLst/>
                <a:uLnTx/>
                <a:uFillTx/>
                <a:latin typeface="Montserrat SemiBold"/>
                <a:ea typeface="+mn-ea"/>
                <a:cs typeface="+mn-cs"/>
              </a:rPr>
              <a:t>8.1</a:t>
            </a:r>
          </a:p>
        </p:txBody>
      </p:sp>
      <p:sp>
        <p:nvSpPr>
          <p:cNvPr id="16" name="TextBox 15">
            <a:extLst>
              <a:ext uri="{FF2B5EF4-FFF2-40B4-BE49-F238E27FC236}">
                <a16:creationId xmlns:a16="http://schemas.microsoft.com/office/drawing/2014/main" id="{516F1FE4-1AAE-BA67-FBA1-25EF2AF50552}"/>
              </a:ext>
            </a:extLst>
          </p:cNvPr>
          <p:cNvSpPr txBox="1"/>
          <p:nvPr>
            <p:custDataLst>
              <p:tags r:id="rId14"/>
            </p:custDataLst>
          </p:nvPr>
        </p:nvSpPr>
        <p:spPr>
          <a:xfrm>
            <a:off x="348273" y="3294328"/>
            <a:ext cx="2321449"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1600" b="0" i="0" u="none" strike="noStrike" kern="1200" cap="none" spc="0" normalizeH="0" baseline="0" noProof="0">
                <a:ln>
                  <a:noFill/>
                </a:ln>
                <a:solidFill>
                  <a:prstClr val="white"/>
                </a:solidFill>
                <a:effectLst/>
                <a:uLnTx/>
                <a:uFillTx/>
                <a:latin typeface="Montserrat"/>
                <a:ea typeface="+mn-ea"/>
                <a:cs typeface="+mn-cs"/>
              </a:rPr>
              <a:t>Total de muertes por suicidios</a:t>
            </a:r>
          </a:p>
        </p:txBody>
      </p:sp>
      <p:sp>
        <p:nvSpPr>
          <p:cNvPr id="18" name="TextBox 17">
            <a:extLst>
              <a:ext uri="{FF2B5EF4-FFF2-40B4-BE49-F238E27FC236}">
                <a16:creationId xmlns:a16="http://schemas.microsoft.com/office/drawing/2014/main" id="{C9DD0EE9-0CB3-AAA9-AD8E-97DA19A7996A}"/>
              </a:ext>
            </a:extLst>
          </p:cNvPr>
          <p:cNvSpPr txBox="1"/>
          <p:nvPr>
            <p:custDataLst>
              <p:tags r:id="rId15"/>
            </p:custDataLst>
          </p:nvPr>
        </p:nvSpPr>
        <p:spPr>
          <a:xfrm>
            <a:off x="3474602" y="3294328"/>
            <a:ext cx="2321449"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1600" b="0" i="0" u="none" strike="noStrike" kern="1200" cap="none" spc="0" normalizeH="0" baseline="0" noProof="0">
                <a:ln>
                  <a:noFill/>
                </a:ln>
                <a:solidFill>
                  <a:prstClr val="white"/>
                </a:solidFill>
                <a:effectLst/>
                <a:uLnTx/>
                <a:uFillTx/>
                <a:latin typeface="Montserrat"/>
                <a:ea typeface="+mn-ea"/>
                <a:cs typeface="+mn-cs"/>
              </a:rPr>
              <a:t>Promedio anual de suicidios</a:t>
            </a:r>
          </a:p>
        </p:txBody>
      </p:sp>
      <p:sp>
        <p:nvSpPr>
          <p:cNvPr id="19" name="TextBox 18">
            <a:extLst>
              <a:ext uri="{FF2B5EF4-FFF2-40B4-BE49-F238E27FC236}">
                <a16:creationId xmlns:a16="http://schemas.microsoft.com/office/drawing/2014/main" id="{4DF7E3D6-9631-18E3-1A30-00EFF1659629}"/>
              </a:ext>
            </a:extLst>
          </p:cNvPr>
          <p:cNvSpPr txBox="1"/>
          <p:nvPr>
            <p:custDataLst>
              <p:tags r:id="rId16"/>
            </p:custDataLst>
          </p:nvPr>
        </p:nvSpPr>
        <p:spPr>
          <a:xfrm>
            <a:off x="6525426" y="3196410"/>
            <a:ext cx="2321449"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1600" b="0" i="0" u="none" strike="noStrike" kern="1200" cap="none" spc="0" normalizeH="0" baseline="0" noProof="0">
                <a:ln>
                  <a:noFill/>
                </a:ln>
                <a:solidFill>
                  <a:prstClr val="white"/>
                </a:solidFill>
                <a:effectLst/>
                <a:uLnTx/>
                <a:uFillTx/>
                <a:latin typeface="Montserrat"/>
                <a:ea typeface="+mn-ea"/>
                <a:cs typeface="+mn-cs"/>
              </a:rPr>
              <a:t>Tasa cruda (promedio)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1600" b="0" i="0" u="none" strike="noStrike" kern="1200" cap="none" spc="0" normalizeH="0" baseline="0" noProof="0">
                <a:ln>
                  <a:noFill/>
                </a:ln>
                <a:solidFill>
                  <a:prstClr val="white"/>
                </a:solidFill>
                <a:effectLst/>
                <a:uLnTx/>
                <a:uFillTx/>
                <a:latin typeface="Montserrat"/>
                <a:ea typeface="+mn-ea"/>
                <a:cs typeface="+mn-cs"/>
              </a:rPr>
              <a:t>x 100,000 habitantes</a:t>
            </a:r>
          </a:p>
        </p:txBody>
      </p:sp>
      <p:sp>
        <p:nvSpPr>
          <p:cNvPr id="20" name="TextBox 19">
            <a:extLst>
              <a:ext uri="{FF2B5EF4-FFF2-40B4-BE49-F238E27FC236}">
                <a16:creationId xmlns:a16="http://schemas.microsoft.com/office/drawing/2014/main" id="{9442C8A6-354F-C99B-F8B7-D8F0CBF457EA}"/>
              </a:ext>
            </a:extLst>
          </p:cNvPr>
          <p:cNvSpPr txBox="1"/>
          <p:nvPr>
            <p:custDataLst>
              <p:tags r:id="rId17"/>
            </p:custDataLst>
          </p:nvPr>
        </p:nvSpPr>
        <p:spPr>
          <a:xfrm>
            <a:off x="9465301" y="3195893"/>
            <a:ext cx="2321449"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1600" b="0" i="0" u="none" strike="noStrike" kern="1200" cap="none" spc="0" normalizeH="0" baseline="0" noProof="0">
                <a:ln>
                  <a:noFill/>
                </a:ln>
                <a:solidFill>
                  <a:prstClr val="white"/>
                </a:solidFill>
                <a:effectLst/>
                <a:uLnTx/>
                <a:uFillTx/>
                <a:latin typeface="Montserrat"/>
                <a:ea typeface="+mn-ea"/>
                <a:cs typeface="+mn-cs"/>
              </a:rPr>
              <a:t>Tasa ajustada por edad (promedio)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R" sz="1600" b="0" i="0" u="none" strike="noStrike" kern="1200" cap="none" spc="0" normalizeH="0" baseline="0" noProof="0">
                <a:ln>
                  <a:noFill/>
                </a:ln>
                <a:solidFill>
                  <a:prstClr val="white"/>
                </a:solidFill>
                <a:effectLst/>
                <a:uLnTx/>
                <a:uFillTx/>
                <a:latin typeface="Montserrat"/>
                <a:ea typeface="+mn-ea"/>
                <a:cs typeface="+mn-cs"/>
              </a:rPr>
              <a:t>x 100,000 habitantes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2" name="TextBox 21">
            <a:extLst>
              <a:ext uri="{FF2B5EF4-FFF2-40B4-BE49-F238E27FC236}">
                <a16:creationId xmlns:a16="http://schemas.microsoft.com/office/drawing/2014/main" id="{EC075F8A-2D25-8F7B-27FC-A7105B828CAA}"/>
              </a:ext>
            </a:extLst>
          </p:cNvPr>
          <p:cNvSpPr txBox="1"/>
          <p:nvPr>
            <p:custDataLst>
              <p:tags r:id="rId18"/>
            </p:custDataLst>
          </p:nvPr>
        </p:nvSpPr>
        <p:spPr>
          <a:xfrm>
            <a:off x="193431" y="5780869"/>
            <a:ext cx="10767089"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a:ln>
                  <a:noFill/>
                </a:ln>
                <a:solidFill>
                  <a:prstClr val="black"/>
                </a:solidFill>
                <a:effectLst/>
                <a:uLnTx/>
                <a:uFillTx/>
                <a:latin typeface="Montserrat"/>
                <a:ea typeface="+mn-ea"/>
                <a:cs typeface="+mn-cs"/>
              </a:rPr>
              <a:t>*Tasa ajustada por edad hasta el año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a:ln>
                  <a:noFill/>
                </a:ln>
                <a:solidFill>
                  <a:prstClr val="black"/>
                </a:solidFill>
                <a:effectLst/>
                <a:uLnTx/>
                <a:uFillTx/>
                <a:latin typeface="Montserrat"/>
                <a:ea typeface="+mn-ea"/>
                <a:cs typeface="+mn-cs"/>
              </a:rPr>
              <a:t>Fuente: López-Rivera, V., Muñoz-</a:t>
            </a:r>
            <a:r>
              <a:rPr kumimoji="0" lang="es-ES" sz="1050" b="0" i="0" u="none" strike="noStrike" kern="1200" cap="none" spc="0" normalizeH="0" baseline="0" noProof="0" err="1">
                <a:ln>
                  <a:noFill/>
                </a:ln>
                <a:solidFill>
                  <a:prstClr val="black"/>
                </a:solidFill>
                <a:effectLst/>
                <a:uLnTx/>
                <a:uFillTx/>
                <a:latin typeface="Montserrat"/>
                <a:ea typeface="+mn-ea"/>
                <a:cs typeface="+mn-cs"/>
              </a:rPr>
              <a:t>Berastaín</a:t>
            </a:r>
            <a:r>
              <a:rPr kumimoji="0" lang="es-ES" sz="1050" b="0" i="0" u="none" strike="noStrike" kern="1200" cap="none" spc="0" normalizeH="0" baseline="0" noProof="0">
                <a:ln>
                  <a:noFill/>
                </a:ln>
                <a:solidFill>
                  <a:prstClr val="black"/>
                </a:solidFill>
                <a:effectLst/>
                <a:uLnTx/>
                <a:uFillTx/>
                <a:latin typeface="Montserrat"/>
                <a:ea typeface="+mn-ea"/>
                <a:cs typeface="+mn-cs"/>
              </a:rPr>
              <a:t>, N. y Coss-Guzmán, M. (2024). Informe anual de suicidios en Puerto Rico,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a:ln>
                  <a:noFill/>
                </a:ln>
                <a:solidFill>
                  <a:prstClr val="black"/>
                </a:solidFill>
                <a:effectLst/>
                <a:uLnTx/>
                <a:uFillTx/>
                <a:latin typeface="Montserrat"/>
                <a:ea typeface="+mn-ea"/>
                <a:cs typeface="+mn-cs"/>
              </a:rPr>
              <a:t>Comisión para la Prevención del Suicidio, Departamento de Salud, San Juan. P.R. </a:t>
            </a:r>
          </a:p>
        </p:txBody>
      </p:sp>
    </p:spTree>
    <p:extLst>
      <p:ext uri="{BB962C8B-B14F-4D97-AF65-F5344CB8AC3E}">
        <p14:creationId xmlns:p14="http://schemas.microsoft.com/office/powerpoint/2010/main" val="289046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16"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FBF0615-0D4C-7505-BF2F-C763AA328A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06" imgH="308" progId="TCLayout.ActiveDocument.1">
                  <p:embed/>
                </p:oleObj>
              </mc:Choice>
              <mc:Fallback>
                <p:oleObj name="think-cell Slide" r:id="rId12" imgW="306" imgH="308" progId="TCLayout.ActiveDocument.1">
                  <p:embed/>
                  <p:pic>
                    <p:nvPicPr>
                      <p:cNvPr id="7" name="think-cell data - do not delete" hidden="1">
                        <a:extLst>
                          <a:ext uri="{FF2B5EF4-FFF2-40B4-BE49-F238E27FC236}">
                            <a16:creationId xmlns:a16="http://schemas.microsoft.com/office/drawing/2014/main" id="{0FBF0615-0D4C-7505-BF2F-C763AA328A0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348ED2-4635-5BC4-7792-3C612B569672}"/>
              </a:ext>
            </a:extLst>
          </p:cNvPr>
          <p:cNvSpPr>
            <a:spLocks noGrp="1"/>
          </p:cNvSpPr>
          <p:nvPr>
            <p:ph type="title"/>
            <p:custDataLst>
              <p:tags r:id="rId2"/>
            </p:custDataLst>
          </p:nvPr>
        </p:nvSpPr>
        <p:spPr/>
        <p:txBody>
          <a:bodyPr vert="horz"/>
          <a:lstStyle/>
          <a:p>
            <a:r>
              <a:rPr lang="es-ES" sz="3600" dirty="0"/>
              <a:t>Los suicidios tienen una tendencia descendente </a:t>
            </a:r>
            <a:endParaRPr lang="es-PR" sz="3600" dirty="0"/>
          </a:p>
        </p:txBody>
      </p:sp>
      <p:sp>
        <p:nvSpPr>
          <p:cNvPr id="3" name="Text Placeholder 2">
            <a:extLst>
              <a:ext uri="{FF2B5EF4-FFF2-40B4-BE49-F238E27FC236}">
                <a16:creationId xmlns:a16="http://schemas.microsoft.com/office/drawing/2014/main" id="{9F5E1641-7CAE-1763-B57F-CFE3410F77AE}"/>
              </a:ext>
            </a:extLst>
          </p:cNvPr>
          <p:cNvSpPr>
            <a:spLocks noGrp="1"/>
          </p:cNvSpPr>
          <p:nvPr>
            <p:ph type="body" sz="quarter" idx="32"/>
            <p:custDataLst>
              <p:tags r:id="rId3"/>
            </p:custDataLst>
          </p:nvPr>
        </p:nvSpPr>
        <p:spPr/>
        <p:txBody>
          <a:bodyPr/>
          <a:lstStyle/>
          <a:p>
            <a:r>
              <a:rPr lang="es-PR" dirty="0"/>
              <a:t>Distribución de suicidios por año, Puerto Rico 2000-2023</a:t>
            </a:r>
          </a:p>
        </p:txBody>
      </p:sp>
      <p:sp>
        <p:nvSpPr>
          <p:cNvPr id="4" name="Footer Placeholder 3">
            <a:extLst>
              <a:ext uri="{FF2B5EF4-FFF2-40B4-BE49-F238E27FC236}">
                <a16:creationId xmlns:a16="http://schemas.microsoft.com/office/drawing/2014/main" id="{83BBCE97-D65E-0204-2483-7EC8C7CED669}"/>
              </a:ext>
            </a:extLst>
          </p:cNvPr>
          <p:cNvSpPr>
            <a:spLocks noGrp="1"/>
          </p:cNvSpPr>
          <p:nvPr>
            <p:ph type="ftr" sz="quarter" idx="12"/>
            <p:custDataLst>
              <p:tags r:id="rId4"/>
            </p:custDataLst>
          </p:nvPr>
        </p:nvSpPr>
        <p:spPr>
          <a:xfrm>
            <a:off x="431800" y="6501691"/>
            <a:ext cx="8130109" cy="2950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a:ln>
                  <a:noFill/>
                </a:ln>
                <a:solidFill>
                  <a:prstClr val="black">
                    <a:lumMod val="75000"/>
                    <a:lumOff val="25000"/>
                  </a:prstClr>
                </a:solidFill>
                <a:effectLst/>
                <a:uLnTx/>
                <a:uFillTx/>
                <a:latin typeface="Montserrat"/>
                <a:ea typeface="+mn-ea"/>
                <a:cs typeface="+mn-cs"/>
              </a:rPr>
              <a:t>Fuente: López-Rivera, V., Muñoz-</a:t>
            </a:r>
            <a:r>
              <a:rPr kumimoji="0" lang="es-ES" sz="1050" b="0" i="0" u="none" strike="noStrike" kern="1200" cap="none" spc="0" normalizeH="0" baseline="0" noProof="0" err="1">
                <a:ln>
                  <a:noFill/>
                </a:ln>
                <a:solidFill>
                  <a:prstClr val="black">
                    <a:lumMod val="75000"/>
                    <a:lumOff val="25000"/>
                  </a:prstClr>
                </a:solidFill>
                <a:effectLst/>
                <a:uLnTx/>
                <a:uFillTx/>
                <a:latin typeface="Montserrat"/>
                <a:ea typeface="+mn-ea"/>
                <a:cs typeface="+mn-cs"/>
              </a:rPr>
              <a:t>Berastaín</a:t>
            </a:r>
            <a:r>
              <a:rPr kumimoji="0" lang="es-ES" sz="1050" b="0" i="0" u="none" strike="noStrike" kern="1200" cap="none" spc="0" normalizeH="0" baseline="0" noProof="0">
                <a:ln>
                  <a:noFill/>
                </a:ln>
                <a:solidFill>
                  <a:prstClr val="black">
                    <a:lumMod val="75000"/>
                    <a:lumOff val="25000"/>
                  </a:prstClr>
                </a:solidFill>
                <a:effectLst/>
                <a:uLnTx/>
                <a:uFillTx/>
                <a:latin typeface="Montserrat"/>
                <a:ea typeface="+mn-ea"/>
                <a:cs typeface="+mn-cs"/>
              </a:rPr>
              <a:t>, N. y Coss-Guzmán, M. (2024). Informe anual de suicidios en Puerto Rico,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a:ln>
                  <a:noFill/>
                </a:ln>
                <a:solidFill>
                  <a:prstClr val="black">
                    <a:lumMod val="75000"/>
                    <a:lumOff val="25000"/>
                  </a:prstClr>
                </a:solidFill>
                <a:effectLst/>
                <a:uLnTx/>
                <a:uFillTx/>
                <a:latin typeface="Montserrat"/>
                <a:ea typeface="+mn-ea"/>
                <a:cs typeface="+mn-cs"/>
              </a:rPr>
              <a:t>Comisión para la Prevención del Suicidio, Departamento de Salud, San Juan. P.R.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lumMod val="75000"/>
                  <a:lumOff val="25000"/>
                </a:prstClr>
              </a:solidFill>
              <a:effectLst/>
              <a:uLnTx/>
              <a:uFillTx/>
              <a:latin typeface="Montserrat"/>
              <a:ea typeface="+mn-ea"/>
              <a:cs typeface="+mn-cs"/>
            </a:endParaRPr>
          </a:p>
        </p:txBody>
      </p:sp>
      <p:sp>
        <p:nvSpPr>
          <p:cNvPr id="5" name="Slide Number Placeholder 4">
            <a:extLst>
              <a:ext uri="{FF2B5EF4-FFF2-40B4-BE49-F238E27FC236}">
                <a16:creationId xmlns:a16="http://schemas.microsoft.com/office/drawing/2014/main" id="{81AB0B0C-4484-E539-FCE3-E93C19A940B7}"/>
              </a:ext>
            </a:extLst>
          </p:cNvPr>
          <p:cNvSpPr>
            <a:spLocks noGrp="1"/>
          </p:cNvSpPr>
          <p:nvPr>
            <p:ph type="sldNum" sz="quarter" idx="33"/>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prstClr val="white"/>
                </a:solidFill>
                <a:effectLst/>
                <a:uLnTx/>
                <a:uFillTx/>
                <a:latin typeface="Montserrat SemiBol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Montserrat SemiBold"/>
              <a:ea typeface="+mn-ea"/>
              <a:cs typeface="+mn-cs"/>
            </a:endParaRPr>
          </a:p>
        </p:txBody>
      </p:sp>
      <p:pic>
        <p:nvPicPr>
          <p:cNvPr id="13" name="Picture 12" descr="A graph with numbers and lines&#10;&#10;Description automatically generated">
            <a:extLst>
              <a:ext uri="{FF2B5EF4-FFF2-40B4-BE49-F238E27FC236}">
                <a16:creationId xmlns:a16="http://schemas.microsoft.com/office/drawing/2014/main" id="{1AF71F35-B5EF-8FF5-D020-B6A49B8C1827}"/>
              </a:ext>
            </a:extLst>
          </p:cNvPr>
          <p:cNvPicPr>
            <a:picLocks noChangeAspect="1"/>
          </p:cNvPicPr>
          <p:nvPr>
            <p:custDataLst>
              <p:tags r:id="rId6"/>
            </p:custDataLst>
          </p:nvPr>
        </p:nvPicPr>
        <p:blipFill rotWithShape="1">
          <a:blip r:embed="rId14"/>
          <a:srcRect t="15303"/>
          <a:stretch/>
        </p:blipFill>
        <p:spPr>
          <a:xfrm>
            <a:off x="309248" y="1494415"/>
            <a:ext cx="11032111" cy="4671923"/>
          </a:xfrm>
          <a:prstGeom prst="rect">
            <a:avLst/>
          </a:prstGeom>
        </p:spPr>
      </p:pic>
      <p:cxnSp>
        <p:nvCxnSpPr>
          <p:cNvPr id="18" name="Straight Arrow Connector 17">
            <a:extLst>
              <a:ext uri="{FF2B5EF4-FFF2-40B4-BE49-F238E27FC236}">
                <a16:creationId xmlns:a16="http://schemas.microsoft.com/office/drawing/2014/main" id="{A418D79C-F869-E7C9-F5E8-AC44096F59F9}"/>
              </a:ext>
            </a:extLst>
          </p:cNvPr>
          <p:cNvCxnSpPr>
            <a:cxnSpLocks/>
          </p:cNvCxnSpPr>
          <p:nvPr>
            <p:custDataLst>
              <p:tags r:id="rId7"/>
            </p:custDataLst>
          </p:nvPr>
        </p:nvCxnSpPr>
        <p:spPr>
          <a:xfrm flipV="1">
            <a:off x="9413631" y="4220308"/>
            <a:ext cx="656492" cy="4806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7F24F3-C18D-5518-CA8C-A159FD873521}"/>
              </a:ext>
            </a:extLst>
          </p:cNvPr>
          <p:cNvSpPr txBox="1"/>
          <p:nvPr>
            <p:custDataLst>
              <p:tags r:id="rId8"/>
            </p:custDataLst>
          </p:nvPr>
        </p:nvSpPr>
        <p:spPr>
          <a:xfrm>
            <a:off x="8399584" y="4755251"/>
            <a:ext cx="20280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R" sz="1400" b="1" i="0" u="none" strike="noStrike" kern="1200" cap="none" spc="0" normalizeH="0" baseline="0" noProof="0">
                <a:ln>
                  <a:noFill/>
                </a:ln>
                <a:solidFill>
                  <a:srgbClr val="28718A"/>
                </a:solidFill>
                <a:effectLst/>
                <a:uLnTx/>
                <a:uFillTx/>
                <a:latin typeface="Montserrat"/>
                <a:ea typeface="+mn-ea"/>
                <a:cs typeface="+mn-cs"/>
              </a:rPr>
              <a:t>Cifra más baja del período</a:t>
            </a:r>
          </a:p>
        </p:txBody>
      </p:sp>
      <p:sp>
        <p:nvSpPr>
          <p:cNvPr id="22" name="TextBox 21">
            <a:extLst>
              <a:ext uri="{FF2B5EF4-FFF2-40B4-BE49-F238E27FC236}">
                <a16:creationId xmlns:a16="http://schemas.microsoft.com/office/drawing/2014/main" id="{C97238AF-97F8-9790-6FBB-584E37B6F881}"/>
              </a:ext>
            </a:extLst>
          </p:cNvPr>
          <p:cNvSpPr txBox="1"/>
          <p:nvPr>
            <p:custDataLst>
              <p:tags r:id="rId9"/>
            </p:custDataLst>
          </p:nvPr>
        </p:nvSpPr>
        <p:spPr>
          <a:xfrm>
            <a:off x="5225877" y="1667026"/>
            <a:ext cx="20280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R" sz="1400" b="1" i="0" u="none" strike="noStrike" kern="1200" cap="none" spc="0" normalizeH="0" baseline="0" noProof="0">
                <a:ln>
                  <a:noFill/>
                </a:ln>
                <a:solidFill>
                  <a:srgbClr val="28718A"/>
                </a:solidFill>
                <a:effectLst/>
                <a:uLnTx/>
                <a:uFillTx/>
                <a:latin typeface="Montserrat"/>
                <a:ea typeface="+mn-ea"/>
                <a:cs typeface="+mn-cs"/>
              </a:rPr>
              <a:t>Cifra más alta del período</a:t>
            </a:r>
          </a:p>
        </p:txBody>
      </p:sp>
      <p:cxnSp>
        <p:nvCxnSpPr>
          <p:cNvPr id="23" name="Straight Arrow Connector 22">
            <a:extLst>
              <a:ext uri="{FF2B5EF4-FFF2-40B4-BE49-F238E27FC236}">
                <a16:creationId xmlns:a16="http://schemas.microsoft.com/office/drawing/2014/main" id="{22CD0BC5-5444-265A-8766-58508C52E6F8}"/>
              </a:ext>
            </a:extLst>
          </p:cNvPr>
          <p:cNvCxnSpPr>
            <a:cxnSpLocks/>
          </p:cNvCxnSpPr>
          <p:nvPr>
            <p:custDataLst>
              <p:tags r:id="rId10"/>
            </p:custDataLst>
          </p:nvPr>
        </p:nvCxnSpPr>
        <p:spPr>
          <a:xfrm flipH="1">
            <a:off x="4673302" y="1979194"/>
            <a:ext cx="521373" cy="4192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6242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ALREADY-CHECKED" val="TRU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102.xml><?xml version="1.0" encoding="utf-8"?>
<p:tagLst xmlns:a="http://schemas.openxmlformats.org/drawingml/2006/main" xmlns:r="http://schemas.openxmlformats.org/officeDocument/2006/relationships" xmlns:p="http://schemas.openxmlformats.org/presentationml/2006/main">
  <p:tag name="ALREADY-CHECKED" val="TRUE"/>
</p:tagLst>
</file>

<file path=ppt/tags/tag103.xml><?xml version="1.0" encoding="utf-8"?>
<p:tagLst xmlns:a="http://schemas.openxmlformats.org/drawingml/2006/main" xmlns:r="http://schemas.openxmlformats.org/officeDocument/2006/relationships" xmlns:p="http://schemas.openxmlformats.org/presentationml/2006/main">
  <p:tag name="ALREADY-CHECKED" val="TRUE"/>
</p:tagLst>
</file>

<file path=ppt/tags/tag104.xml><?xml version="1.0" encoding="utf-8"?>
<p:tagLst xmlns:a="http://schemas.openxmlformats.org/drawingml/2006/main" xmlns:r="http://schemas.openxmlformats.org/officeDocument/2006/relationships" xmlns:p="http://schemas.openxmlformats.org/presentationml/2006/main">
  <p:tag name="ALREADY-CHECKED" val="TRUE"/>
</p:tagLst>
</file>

<file path=ppt/tags/tag105.xml><?xml version="1.0" encoding="utf-8"?>
<p:tagLst xmlns:a="http://schemas.openxmlformats.org/drawingml/2006/main" xmlns:r="http://schemas.openxmlformats.org/officeDocument/2006/relationships" xmlns:p="http://schemas.openxmlformats.org/presentationml/2006/main">
  <p:tag name="ALREADY-CHECKED" val="TRUE"/>
</p:tagLst>
</file>

<file path=ppt/tags/tag106.xml><?xml version="1.0" encoding="utf-8"?>
<p:tagLst xmlns:a="http://schemas.openxmlformats.org/drawingml/2006/main" xmlns:r="http://schemas.openxmlformats.org/officeDocument/2006/relationships" xmlns:p="http://schemas.openxmlformats.org/presentationml/2006/main">
  <p:tag name="ALREADY-CHECKED" val="TRU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108.xml><?xml version="1.0" encoding="utf-8"?>
<p:tagLst xmlns:a="http://schemas.openxmlformats.org/drawingml/2006/main" xmlns:r="http://schemas.openxmlformats.org/officeDocument/2006/relationships" xmlns:p="http://schemas.openxmlformats.org/presentationml/2006/main">
  <p:tag name="ALREADY-CHECKED" val="TRUE"/>
</p:tagLst>
</file>

<file path=ppt/tags/tag109.xml><?xml version="1.0" encoding="utf-8"?>
<p:tagLst xmlns:a="http://schemas.openxmlformats.org/drawingml/2006/main" xmlns:r="http://schemas.openxmlformats.org/officeDocument/2006/relationships" xmlns:p="http://schemas.openxmlformats.org/presentationml/2006/main">
  <p:tag name="ALREADY-CHECKED"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ALREADY-CHECKED" val="TRUE"/>
</p:tagLst>
</file>

<file path=ppt/tags/tag111.xml><?xml version="1.0" encoding="utf-8"?>
<p:tagLst xmlns:a="http://schemas.openxmlformats.org/drawingml/2006/main" xmlns:r="http://schemas.openxmlformats.org/officeDocument/2006/relationships" xmlns:p="http://schemas.openxmlformats.org/presentationml/2006/main">
  <p:tag name="ALREADY-CHECKED" val="TRUE"/>
</p:tagLst>
</file>

<file path=ppt/tags/tag112.xml><?xml version="1.0" encoding="utf-8"?>
<p:tagLst xmlns:a="http://schemas.openxmlformats.org/drawingml/2006/main" xmlns:r="http://schemas.openxmlformats.org/officeDocument/2006/relationships" xmlns:p="http://schemas.openxmlformats.org/presentationml/2006/main">
  <p:tag name="ALREADY-CHECKED" val="TRUE"/>
</p:tagLst>
</file>

<file path=ppt/tags/tag113.xml><?xml version="1.0" encoding="utf-8"?>
<p:tagLst xmlns:a="http://schemas.openxmlformats.org/drawingml/2006/main" xmlns:r="http://schemas.openxmlformats.org/officeDocument/2006/relationships" xmlns:p="http://schemas.openxmlformats.org/presentationml/2006/main">
  <p:tag name="ALREADY-CHECKED" val="TRU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115.xml><?xml version="1.0" encoding="utf-8"?>
<p:tagLst xmlns:a="http://schemas.openxmlformats.org/drawingml/2006/main" xmlns:r="http://schemas.openxmlformats.org/officeDocument/2006/relationships" xmlns:p="http://schemas.openxmlformats.org/presentationml/2006/main">
  <p:tag name="ALREADY-CHECKED" val="TRUE"/>
</p:tagLst>
</file>

<file path=ppt/tags/tag116.xml><?xml version="1.0" encoding="utf-8"?>
<p:tagLst xmlns:a="http://schemas.openxmlformats.org/drawingml/2006/main" xmlns:r="http://schemas.openxmlformats.org/officeDocument/2006/relationships" xmlns:p="http://schemas.openxmlformats.org/presentationml/2006/main">
  <p:tag name="ALREADY-CHECKED" val="TRUE"/>
</p:tagLst>
</file>

<file path=ppt/tags/tag117.xml><?xml version="1.0" encoding="utf-8"?>
<p:tagLst xmlns:a="http://schemas.openxmlformats.org/drawingml/2006/main" xmlns:r="http://schemas.openxmlformats.org/officeDocument/2006/relationships" xmlns:p="http://schemas.openxmlformats.org/presentationml/2006/main">
  <p:tag name="ALREADY-CHECKED" val="TRUE"/>
</p:tagLst>
</file>

<file path=ppt/tags/tag118.xml><?xml version="1.0" encoding="utf-8"?>
<p:tagLst xmlns:a="http://schemas.openxmlformats.org/drawingml/2006/main" xmlns:r="http://schemas.openxmlformats.org/officeDocument/2006/relationships" xmlns:p="http://schemas.openxmlformats.org/presentationml/2006/main">
  <p:tag name="ALREADY-CHECKED" val="TRUE"/>
</p:tagLst>
</file>

<file path=ppt/tags/tag119.xml><?xml version="1.0" encoding="utf-8"?>
<p:tagLst xmlns:a="http://schemas.openxmlformats.org/drawingml/2006/main" xmlns:r="http://schemas.openxmlformats.org/officeDocument/2006/relationships" xmlns:p="http://schemas.openxmlformats.org/presentationml/2006/main">
  <p:tag name="ALREADY-CHECKED" val="TRU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ALREADY-CHECKED" val="TRU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122.xml><?xml version="1.0" encoding="utf-8"?>
<p:tagLst xmlns:a="http://schemas.openxmlformats.org/drawingml/2006/main" xmlns:r="http://schemas.openxmlformats.org/officeDocument/2006/relationships" xmlns:p="http://schemas.openxmlformats.org/presentationml/2006/main">
  <p:tag name="ALREADY-CHECKED" val="TRUE"/>
</p:tagLst>
</file>

<file path=ppt/tags/tag123.xml><?xml version="1.0" encoding="utf-8"?>
<p:tagLst xmlns:a="http://schemas.openxmlformats.org/drawingml/2006/main" xmlns:r="http://schemas.openxmlformats.org/officeDocument/2006/relationships" xmlns:p="http://schemas.openxmlformats.org/presentationml/2006/main">
  <p:tag name="ALREADY-CHECKED" val="TRUE"/>
</p:tagLst>
</file>

<file path=ppt/tags/tag124.xml><?xml version="1.0" encoding="utf-8"?>
<p:tagLst xmlns:a="http://schemas.openxmlformats.org/drawingml/2006/main" xmlns:r="http://schemas.openxmlformats.org/officeDocument/2006/relationships" xmlns:p="http://schemas.openxmlformats.org/presentationml/2006/main">
  <p:tag name="ALREADY-CHECKED" val="TRUE"/>
</p:tagLst>
</file>

<file path=ppt/tags/tag125.xml><?xml version="1.0" encoding="utf-8"?>
<p:tagLst xmlns:a="http://schemas.openxmlformats.org/drawingml/2006/main" xmlns:r="http://schemas.openxmlformats.org/officeDocument/2006/relationships" xmlns:p="http://schemas.openxmlformats.org/presentationml/2006/main">
  <p:tag name="ALREADY-CHECKED" val="TRUE"/>
</p:tagLst>
</file>

<file path=ppt/tags/tag126.xml><?xml version="1.0" encoding="utf-8"?>
<p:tagLst xmlns:a="http://schemas.openxmlformats.org/drawingml/2006/main" xmlns:r="http://schemas.openxmlformats.org/officeDocument/2006/relationships" xmlns:p="http://schemas.openxmlformats.org/presentationml/2006/main">
  <p:tag name="ALREADY-CHECKED" val="TRU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47.xml><?xml version="1.0" encoding="utf-8"?>
<p:tagLst xmlns:a="http://schemas.openxmlformats.org/drawingml/2006/main" xmlns:r="http://schemas.openxmlformats.org/officeDocument/2006/relationships" xmlns:p="http://schemas.openxmlformats.org/presentationml/2006/main">
  <p:tag name="ALREADY-CHECKED" val="TRU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49.xml><?xml version="1.0" encoding="utf-8"?>
<p:tagLst xmlns:a="http://schemas.openxmlformats.org/drawingml/2006/main" xmlns:r="http://schemas.openxmlformats.org/officeDocument/2006/relationships" xmlns:p="http://schemas.openxmlformats.org/presentationml/2006/main">
  <p:tag name="ALREADY-CHECKED" val="TRU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LREADY-CHECKED" val="TRUE"/>
</p:tagLst>
</file>

<file path=ppt/tags/tag51.xml><?xml version="1.0" encoding="utf-8"?>
<p:tagLst xmlns:a="http://schemas.openxmlformats.org/drawingml/2006/main" xmlns:r="http://schemas.openxmlformats.org/officeDocument/2006/relationships" xmlns:p="http://schemas.openxmlformats.org/presentationml/2006/main">
  <p:tag name="ALREADY-CHECKED" val="TRUE"/>
</p:tagLst>
</file>

<file path=ppt/tags/tag52.xml><?xml version="1.0" encoding="utf-8"?>
<p:tagLst xmlns:a="http://schemas.openxmlformats.org/drawingml/2006/main" xmlns:r="http://schemas.openxmlformats.org/officeDocument/2006/relationships" xmlns:p="http://schemas.openxmlformats.org/presentationml/2006/main">
  <p:tag name="ALREADY-CHECKED" val="TRUE"/>
</p:tagLst>
</file>

<file path=ppt/tags/tag53.xml><?xml version="1.0" encoding="utf-8"?>
<p:tagLst xmlns:a="http://schemas.openxmlformats.org/drawingml/2006/main" xmlns:r="http://schemas.openxmlformats.org/officeDocument/2006/relationships" xmlns:p="http://schemas.openxmlformats.org/presentationml/2006/main">
  <p:tag name="ALREADY-CHECKED" val="TRU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55.xml><?xml version="1.0" encoding="utf-8"?>
<p:tagLst xmlns:a="http://schemas.openxmlformats.org/drawingml/2006/main" xmlns:r="http://schemas.openxmlformats.org/officeDocument/2006/relationships" xmlns:p="http://schemas.openxmlformats.org/presentationml/2006/main">
  <p:tag name="ALREADY-CHECKED" val="TRUE"/>
</p:tagLst>
</file>

<file path=ppt/tags/tag56.xml><?xml version="1.0" encoding="utf-8"?>
<p:tagLst xmlns:a="http://schemas.openxmlformats.org/drawingml/2006/main" xmlns:r="http://schemas.openxmlformats.org/officeDocument/2006/relationships" xmlns:p="http://schemas.openxmlformats.org/presentationml/2006/main">
  <p:tag name="ALREADY-CHECKED" val="TRUE"/>
</p:tagLst>
</file>

<file path=ppt/tags/tag57.xml><?xml version="1.0" encoding="utf-8"?>
<p:tagLst xmlns:a="http://schemas.openxmlformats.org/drawingml/2006/main" xmlns:r="http://schemas.openxmlformats.org/officeDocument/2006/relationships" xmlns:p="http://schemas.openxmlformats.org/presentationml/2006/main">
  <p:tag name="ALREADY-CHECKED" val="TRUE"/>
</p:tagLst>
</file>

<file path=ppt/tags/tag58.xml><?xml version="1.0" encoding="utf-8"?>
<p:tagLst xmlns:a="http://schemas.openxmlformats.org/drawingml/2006/main" xmlns:r="http://schemas.openxmlformats.org/officeDocument/2006/relationships" xmlns:p="http://schemas.openxmlformats.org/presentationml/2006/main">
  <p:tag name="ALREADY-CHECKED" val="TRUE"/>
</p:tagLst>
</file>

<file path=ppt/tags/tag59.xml><?xml version="1.0" encoding="utf-8"?>
<p:tagLst xmlns:a="http://schemas.openxmlformats.org/drawingml/2006/main" xmlns:r="http://schemas.openxmlformats.org/officeDocument/2006/relationships" xmlns:p="http://schemas.openxmlformats.org/presentationml/2006/main">
  <p:tag name="ALREADY-CHECKED" val="TRU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LREADY-CHECKED" val="TRUE"/>
</p:tagLst>
</file>

<file path=ppt/tags/tag61.xml><?xml version="1.0" encoding="utf-8"?>
<p:tagLst xmlns:a="http://schemas.openxmlformats.org/drawingml/2006/main" xmlns:r="http://schemas.openxmlformats.org/officeDocument/2006/relationships" xmlns:p="http://schemas.openxmlformats.org/presentationml/2006/main">
  <p:tag name="ALREADY-CHECKED" val="TRUE"/>
</p:tagLst>
</file>

<file path=ppt/tags/tag62.xml><?xml version="1.0" encoding="utf-8"?>
<p:tagLst xmlns:a="http://schemas.openxmlformats.org/drawingml/2006/main" xmlns:r="http://schemas.openxmlformats.org/officeDocument/2006/relationships" xmlns:p="http://schemas.openxmlformats.org/presentationml/2006/main">
  <p:tag name="ALREADY-CHECKED" val="TRUE"/>
</p:tagLst>
</file>

<file path=ppt/tags/tag63.xml><?xml version="1.0" encoding="utf-8"?>
<p:tagLst xmlns:a="http://schemas.openxmlformats.org/drawingml/2006/main" xmlns:r="http://schemas.openxmlformats.org/officeDocument/2006/relationships" xmlns:p="http://schemas.openxmlformats.org/presentationml/2006/main">
  <p:tag name="ALREADY-CHECKED" val="TRUE"/>
</p:tagLst>
</file>

<file path=ppt/tags/tag64.xml><?xml version="1.0" encoding="utf-8"?>
<p:tagLst xmlns:a="http://schemas.openxmlformats.org/drawingml/2006/main" xmlns:r="http://schemas.openxmlformats.org/officeDocument/2006/relationships" xmlns:p="http://schemas.openxmlformats.org/presentationml/2006/main">
  <p:tag name="ALREADY-CHECKED" val="TRUE"/>
</p:tagLst>
</file>

<file path=ppt/tags/tag65.xml><?xml version="1.0" encoding="utf-8"?>
<p:tagLst xmlns:a="http://schemas.openxmlformats.org/drawingml/2006/main" xmlns:r="http://schemas.openxmlformats.org/officeDocument/2006/relationships" xmlns:p="http://schemas.openxmlformats.org/presentationml/2006/main">
  <p:tag name="ALREADY-CHECKED" val="TRUE"/>
</p:tagLst>
</file>

<file path=ppt/tags/tag66.xml><?xml version="1.0" encoding="utf-8"?>
<p:tagLst xmlns:a="http://schemas.openxmlformats.org/drawingml/2006/main" xmlns:r="http://schemas.openxmlformats.org/officeDocument/2006/relationships" xmlns:p="http://schemas.openxmlformats.org/presentationml/2006/main">
  <p:tag name="ALREADY-CHECKED" val="TRUE"/>
</p:tagLst>
</file>

<file path=ppt/tags/tag67.xml><?xml version="1.0" encoding="utf-8"?>
<p:tagLst xmlns:a="http://schemas.openxmlformats.org/drawingml/2006/main" xmlns:r="http://schemas.openxmlformats.org/officeDocument/2006/relationships" xmlns:p="http://schemas.openxmlformats.org/presentationml/2006/main">
  <p:tag name="ALREADY-CHECKED" val="TRUE"/>
</p:tagLst>
</file>

<file path=ppt/tags/tag68.xml><?xml version="1.0" encoding="utf-8"?>
<p:tagLst xmlns:a="http://schemas.openxmlformats.org/drawingml/2006/main" xmlns:r="http://schemas.openxmlformats.org/officeDocument/2006/relationships" xmlns:p="http://schemas.openxmlformats.org/presentationml/2006/main">
  <p:tag name="ALREADY-CHECKED" val="TRUE"/>
</p:tagLst>
</file>

<file path=ppt/tags/tag69.xml><?xml version="1.0" encoding="utf-8"?>
<p:tagLst xmlns:a="http://schemas.openxmlformats.org/drawingml/2006/main" xmlns:r="http://schemas.openxmlformats.org/officeDocument/2006/relationships" xmlns:p="http://schemas.openxmlformats.org/presentationml/2006/main">
  <p:tag name="ALREADY-CHECKED" val="TRU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LREADY-CHECKED" val="TRUE"/>
</p:tagLst>
</file>

<file path=ppt/tags/tag71.xml><?xml version="1.0" encoding="utf-8"?>
<p:tagLst xmlns:a="http://schemas.openxmlformats.org/drawingml/2006/main" xmlns:r="http://schemas.openxmlformats.org/officeDocument/2006/relationships" xmlns:p="http://schemas.openxmlformats.org/presentationml/2006/main">
  <p:tag name="ALREADY-CHECKED" val="TRU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73.xml><?xml version="1.0" encoding="utf-8"?>
<p:tagLst xmlns:a="http://schemas.openxmlformats.org/drawingml/2006/main" xmlns:r="http://schemas.openxmlformats.org/officeDocument/2006/relationships" xmlns:p="http://schemas.openxmlformats.org/presentationml/2006/main">
  <p:tag name="ALREADY-CHECKED" val="TRUE"/>
</p:tagLst>
</file>

<file path=ppt/tags/tag74.xml><?xml version="1.0" encoding="utf-8"?>
<p:tagLst xmlns:a="http://schemas.openxmlformats.org/drawingml/2006/main" xmlns:r="http://schemas.openxmlformats.org/officeDocument/2006/relationships" xmlns:p="http://schemas.openxmlformats.org/presentationml/2006/main">
  <p:tag name="ALREADY-CHECKED" val="TRUE"/>
</p:tagLst>
</file>

<file path=ppt/tags/tag75.xml><?xml version="1.0" encoding="utf-8"?>
<p:tagLst xmlns:a="http://schemas.openxmlformats.org/drawingml/2006/main" xmlns:r="http://schemas.openxmlformats.org/officeDocument/2006/relationships" xmlns:p="http://schemas.openxmlformats.org/presentationml/2006/main">
  <p:tag name="ALREADY-CHECKED" val="TRUE"/>
</p:tagLst>
</file>

<file path=ppt/tags/tag76.xml><?xml version="1.0" encoding="utf-8"?>
<p:tagLst xmlns:a="http://schemas.openxmlformats.org/drawingml/2006/main" xmlns:r="http://schemas.openxmlformats.org/officeDocument/2006/relationships" xmlns:p="http://schemas.openxmlformats.org/presentationml/2006/main">
  <p:tag name="ALREADY-CHECKED" val="TRUE"/>
</p:tagLst>
</file>

<file path=ppt/tags/tag77.xml><?xml version="1.0" encoding="utf-8"?>
<p:tagLst xmlns:a="http://schemas.openxmlformats.org/drawingml/2006/main" xmlns:r="http://schemas.openxmlformats.org/officeDocument/2006/relationships" xmlns:p="http://schemas.openxmlformats.org/presentationml/2006/main">
  <p:tag name="ALREADY-CHECKED" val="TRUE"/>
</p:tagLst>
</file>

<file path=ppt/tags/tag78.xml><?xml version="1.0" encoding="utf-8"?>
<p:tagLst xmlns:a="http://schemas.openxmlformats.org/drawingml/2006/main" xmlns:r="http://schemas.openxmlformats.org/officeDocument/2006/relationships" xmlns:p="http://schemas.openxmlformats.org/presentationml/2006/main">
  <p:tag name="ALREADY-CHECKED" val="TRUE"/>
</p:tagLst>
</file>

<file path=ppt/tags/tag79.xml><?xml version="1.0" encoding="utf-8"?>
<p:tagLst xmlns:a="http://schemas.openxmlformats.org/drawingml/2006/main" xmlns:r="http://schemas.openxmlformats.org/officeDocument/2006/relationships" xmlns:p="http://schemas.openxmlformats.org/presentationml/2006/main">
  <p:tag name="ALREADY-CHECKED" val="TRU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LREADY-CHECKED" val="TRUE"/>
</p:tagLst>
</file>

<file path=ppt/tags/tag81.xml><?xml version="1.0" encoding="utf-8"?>
<p:tagLst xmlns:a="http://schemas.openxmlformats.org/drawingml/2006/main" xmlns:r="http://schemas.openxmlformats.org/officeDocument/2006/relationships" xmlns:p="http://schemas.openxmlformats.org/presentationml/2006/main">
  <p:tag name="ALREADY-CHECKED" val="TRUE"/>
</p:tagLst>
</file>

<file path=ppt/tags/tag82.xml><?xml version="1.0" encoding="utf-8"?>
<p:tagLst xmlns:a="http://schemas.openxmlformats.org/drawingml/2006/main" xmlns:r="http://schemas.openxmlformats.org/officeDocument/2006/relationships" xmlns:p="http://schemas.openxmlformats.org/presentationml/2006/main">
  <p:tag name="ALREADY-CHECKED" val="TRU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84.xml><?xml version="1.0" encoding="utf-8"?>
<p:tagLst xmlns:a="http://schemas.openxmlformats.org/drawingml/2006/main" xmlns:r="http://schemas.openxmlformats.org/officeDocument/2006/relationships" xmlns:p="http://schemas.openxmlformats.org/presentationml/2006/main">
  <p:tag name="ALREADY-CHECKED" val="TRUE"/>
</p:tagLst>
</file>

<file path=ppt/tags/tag85.xml><?xml version="1.0" encoding="utf-8"?>
<p:tagLst xmlns:a="http://schemas.openxmlformats.org/drawingml/2006/main" xmlns:r="http://schemas.openxmlformats.org/officeDocument/2006/relationships" xmlns:p="http://schemas.openxmlformats.org/presentationml/2006/main">
  <p:tag name="ALREADY-CHECKED" val="TRUE"/>
</p:tagLst>
</file>

<file path=ppt/tags/tag86.xml><?xml version="1.0" encoding="utf-8"?>
<p:tagLst xmlns:a="http://schemas.openxmlformats.org/drawingml/2006/main" xmlns:r="http://schemas.openxmlformats.org/officeDocument/2006/relationships" xmlns:p="http://schemas.openxmlformats.org/presentationml/2006/main">
  <p:tag name="ALREADY-CHECKED" val="TRUE"/>
</p:tagLst>
</file>

<file path=ppt/tags/tag87.xml><?xml version="1.0" encoding="utf-8"?>
<p:tagLst xmlns:a="http://schemas.openxmlformats.org/drawingml/2006/main" xmlns:r="http://schemas.openxmlformats.org/officeDocument/2006/relationships" xmlns:p="http://schemas.openxmlformats.org/presentationml/2006/main">
  <p:tag name="ALREADY-CHECKED" val="TRUE"/>
</p:tagLst>
</file>

<file path=ppt/tags/tag88.xml><?xml version="1.0" encoding="utf-8"?>
<p:tagLst xmlns:a="http://schemas.openxmlformats.org/drawingml/2006/main" xmlns:r="http://schemas.openxmlformats.org/officeDocument/2006/relationships" xmlns:p="http://schemas.openxmlformats.org/presentationml/2006/main">
  <p:tag name="ALREADY-CHECKED" val="TRU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ALREADY-CHECKED" val="TRUE"/>
</p:tagLst>
</file>

<file path=ppt/tags/tag91.xml><?xml version="1.0" encoding="utf-8"?>
<p:tagLst xmlns:a="http://schemas.openxmlformats.org/drawingml/2006/main" xmlns:r="http://schemas.openxmlformats.org/officeDocument/2006/relationships" xmlns:p="http://schemas.openxmlformats.org/presentationml/2006/main">
  <p:tag name="ALREADY-CHECKED" val="TRUE"/>
</p:tagLst>
</file>

<file path=ppt/tags/tag92.xml><?xml version="1.0" encoding="utf-8"?>
<p:tagLst xmlns:a="http://schemas.openxmlformats.org/drawingml/2006/main" xmlns:r="http://schemas.openxmlformats.org/officeDocument/2006/relationships" xmlns:p="http://schemas.openxmlformats.org/presentationml/2006/main">
  <p:tag name="ALREADY-CHECKED" val="TRUE"/>
</p:tagLst>
</file>

<file path=ppt/tags/tag93.xml><?xml version="1.0" encoding="utf-8"?>
<p:tagLst xmlns:a="http://schemas.openxmlformats.org/drawingml/2006/main" xmlns:r="http://schemas.openxmlformats.org/officeDocument/2006/relationships" xmlns:p="http://schemas.openxmlformats.org/presentationml/2006/main">
  <p:tag name="ALREADY-CHECKED" val="TRUE"/>
</p:tagLst>
</file>

<file path=ppt/tags/tag94.xml><?xml version="1.0" encoding="utf-8"?>
<p:tagLst xmlns:a="http://schemas.openxmlformats.org/drawingml/2006/main" xmlns:r="http://schemas.openxmlformats.org/officeDocument/2006/relationships" xmlns:p="http://schemas.openxmlformats.org/presentationml/2006/main">
  <p:tag name="ALREADY-CHECKED" val="TRU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ALREADY-CHECKED" val="TRUE"/>
</p:tagLst>
</file>

<file path=ppt/tags/tag96.xml><?xml version="1.0" encoding="utf-8"?>
<p:tagLst xmlns:a="http://schemas.openxmlformats.org/drawingml/2006/main" xmlns:r="http://schemas.openxmlformats.org/officeDocument/2006/relationships" xmlns:p="http://schemas.openxmlformats.org/presentationml/2006/main">
  <p:tag name="ALREADY-CHECKED" val="TRUE"/>
</p:tagLst>
</file>

<file path=ppt/tags/tag97.xml><?xml version="1.0" encoding="utf-8"?>
<p:tagLst xmlns:a="http://schemas.openxmlformats.org/drawingml/2006/main" xmlns:r="http://schemas.openxmlformats.org/officeDocument/2006/relationships" xmlns:p="http://schemas.openxmlformats.org/presentationml/2006/main">
  <p:tag name="ALREADY-CHECKED" val="TRUE"/>
</p:tagLst>
</file>

<file path=ppt/tags/tag98.xml><?xml version="1.0" encoding="utf-8"?>
<p:tagLst xmlns:a="http://schemas.openxmlformats.org/drawingml/2006/main" xmlns:r="http://schemas.openxmlformats.org/officeDocument/2006/relationships" xmlns:p="http://schemas.openxmlformats.org/presentationml/2006/main">
  <p:tag name="ALREADY-CHECKED" val="TRUE"/>
</p:tagLst>
</file>

<file path=ppt/tags/tag99.xml><?xml version="1.0" encoding="utf-8"?>
<p:tagLst xmlns:a="http://schemas.openxmlformats.org/drawingml/2006/main" xmlns:r="http://schemas.openxmlformats.org/officeDocument/2006/relationships" xmlns:p="http://schemas.openxmlformats.org/presentationml/2006/main">
  <p:tag name="ALREADY-CHECKED" val="TRUE"/>
</p:tagLst>
</file>

<file path=ppt/theme/theme1.xml><?xml version="1.0" encoding="utf-8"?>
<a:theme xmlns:a="http://schemas.openxmlformats.org/drawingml/2006/main" name="Custom">
  <a:themeElements>
    <a:clrScheme name="Custom 1">
      <a:dk1>
        <a:sysClr val="windowText" lastClr="000000"/>
      </a:dk1>
      <a:lt1>
        <a:sysClr val="window" lastClr="FFFFFF"/>
      </a:lt1>
      <a:dk2>
        <a:srgbClr val="242852"/>
      </a:dk2>
      <a:lt2>
        <a:srgbClr val="A0A0A0"/>
      </a:lt2>
      <a:accent1>
        <a:srgbClr val="28718A"/>
      </a:accent1>
      <a:accent2>
        <a:srgbClr val="0E6958"/>
      </a:accent2>
      <a:accent3>
        <a:srgbClr val="668389"/>
      </a:accent3>
      <a:accent4>
        <a:srgbClr val="1799A1"/>
      </a:accent4>
      <a:accent5>
        <a:srgbClr val="464646"/>
      </a:accent5>
      <a:accent6>
        <a:srgbClr val="A0A0A0"/>
      </a:accent6>
      <a:hlink>
        <a:srgbClr val="1288B2"/>
      </a:hlink>
      <a:folHlink>
        <a:srgbClr val="4F73B5"/>
      </a:folHlink>
    </a:clrScheme>
    <a:fontScheme name="Custom Salud">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 Departamento Salud Suicidios.pptx" id="{87550A32-6E2B-4C2B-89F6-79C07A4F0B97}" vid="{74446EFE-B8C7-4EE5-A206-E4BB76F9E8F9}"/>
    </a:ext>
  </a:extLst>
</a:theme>
</file>

<file path=ppt/theme/theme2.xml><?xml version="1.0" encoding="utf-8"?>
<a:theme xmlns:a="http://schemas.openxmlformats.org/drawingml/2006/main" name="1_Custom">
  <a:themeElements>
    <a:clrScheme name="Custom 1">
      <a:dk1>
        <a:sysClr val="windowText" lastClr="000000"/>
      </a:dk1>
      <a:lt1>
        <a:sysClr val="window" lastClr="FFFFFF"/>
      </a:lt1>
      <a:dk2>
        <a:srgbClr val="242852"/>
      </a:dk2>
      <a:lt2>
        <a:srgbClr val="A0A0A0"/>
      </a:lt2>
      <a:accent1>
        <a:srgbClr val="28718A"/>
      </a:accent1>
      <a:accent2>
        <a:srgbClr val="0E6958"/>
      </a:accent2>
      <a:accent3>
        <a:srgbClr val="668389"/>
      </a:accent3>
      <a:accent4>
        <a:srgbClr val="1799A1"/>
      </a:accent4>
      <a:accent5>
        <a:srgbClr val="464646"/>
      </a:accent5>
      <a:accent6>
        <a:srgbClr val="A0A0A0"/>
      </a:accent6>
      <a:hlink>
        <a:srgbClr val="1288B2"/>
      </a:hlink>
      <a:folHlink>
        <a:srgbClr val="4F73B5"/>
      </a:folHlink>
    </a:clrScheme>
    <a:fontScheme name="Custom Salud">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A54AAF-1702-478F-ACA1-0A8616588FDC}" vid="{C442C752-D3E5-42D0-85A9-CAA7603490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2e85aae-f87a-46eb-8bff-f945a2891f3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315A54658A47498B468C1AE7044324" ma:contentTypeVersion="12" ma:contentTypeDescription="Create a new document." ma:contentTypeScope="" ma:versionID="c7d10437d22285bd728096303ae46d2c">
  <xsd:schema xmlns:xsd="http://www.w3.org/2001/XMLSchema" xmlns:xs="http://www.w3.org/2001/XMLSchema" xmlns:p="http://schemas.microsoft.com/office/2006/metadata/properties" xmlns:ns3="e2e85aae-f87a-46eb-8bff-f945a2891f38" xmlns:ns4="e4f0f6e3-0e32-4eb0-a1ee-15aed489ca10" targetNamespace="http://schemas.microsoft.com/office/2006/metadata/properties" ma:root="true" ma:fieldsID="722aba13ccd16726671ee29919266bb9" ns3:_="" ns4:_="">
    <xsd:import namespace="e2e85aae-f87a-46eb-8bff-f945a2891f38"/>
    <xsd:import namespace="e4f0f6e3-0e32-4eb0-a1ee-15aed489ca1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85aae-f87a-46eb-8bff-f945a2891f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f0f6e3-0e32-4eb0-a1ee-15aed489ca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0D0D0-7C1D-47FF-A2F0-9937AA567A3D}">
  <ds:schemaRefs>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e2e85aae-f87a-46eb-8bff-f945a2891f38"/>
    <ds:schemaRef ds:uri="http://www.w3.org/XML/1998/namespace"/>
    <ds:schemaRef ds:uri="e4f0f6e3-0e32-4eb0-a1ee-15aed489ca10"/>
    <ds:schemaRef ds:uri="http://purl.org/dc/elements/1.1/"/>
  </ds:schemaRefs>
</ds:datastoreItem>
</file>

<file path=customXml/itemProps2.xml><?xml version="1.0" encoding="utf-8"?>
<ds:datastoreItem xmlns:ds="http://schemas.openxmlformats.org/officeDocument/2006/customXml" ds:itemID="{084E732D-52E6-404A-962F-2494B5CDE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85aae-f87a-46eb-8bff-f945a2891f38"/>
    <ds:schemaRef ds:uri="e4f0f6e3-0e32-4eb0-a1ee-15aed489c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1040</TotalTime>
  <Words>2427</Words>
  <Application>Microsoft Office PowerPoint</Application>
  <PresentationFormat>Widescreen</PresentationFormat>
  <Paragraphs>284</Paragraphs>
  <Slides>32</Slides>
  <Notes>13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3" baseType="lpstr">
      <vt:lpstr>Arial</vt:lpstr>
      <vt:lpstr>Calibri</vt:lpstr>
      <vt:lpstr>Franklin Gothic Book</vt:lpstr>
      <vt:lpstr>Montserrat</vt:lpstr>
      <vt:lpstr>Montserrat (Body)</vt:lpstr>
      <vt:lpstr>Montserrat SemiBold</vt:lpstr>
      <vt:lpstr>Times New Roman</vt:lpstr>
      <vt:lpstr>Wingdings</vt:lpstr>
      <vt:lpstr>Custom</vt:lpstr>
      <vt:lpstr>1_Custom</vt:lpstr>
      <vt:lpstr>think-cell Slide</vt:lpstr>
      <vt:lpstr>Acercamiento comprensivo               para la prevención del suicidio en Puerto Rico</vt:lpstr>
      <vt:lpstr>Objetivos</vt:lpstr>
      <vt:lpstr>Comisión para la Prevención del Suicidio</vt:lpstr>
      <vt:lpstr>Comisión para la Prevención del Suicidio </vt:lpstr>
      <vt:lpstr>La prevención del suicidio  desde la salud pública</vt:lpstr>
      <vt:lpstr>Epidemiología       del suicidio en Puerto Rico</vt:lpstr>
      <vt:lpstr>Fuentes de datos  utilizadas por la Comisión para la Prevención del Suicidio</vt:lpstr>
      <vt:lpstr>Resumen de datos de suicidios en Puerto Rico </vt:lpstr>
      <vt:lpstr>Los suicidios tienen una tendencia descendente </vt:lpstr>
      <vt:lpstr>Se observa un descenso sostenido de las tasas de suicidio desde el 2017</vt:lpstr>
      <vt:lpstr>El riesgo de morir por suicidio es mayor en los hombres</vt:lpstr>
      <vt:lpstr>4 de cada 10 suicidios ocurre entre los 40 y los 59 años</vt:lpstr>
      <vt:lpstr>El ahorcamiento es el principal método utilizado  en los suicidios en Puerto Rico</vt:lpstr>
      <vt:lpstr>El riesgo de morir por suicidios es mayor en el centro de Puerto Rico</vt:lpstr>
      <vt:lpstr>Diseminación de datos e información</vt:lpstr>
      <vt:lpstr>De los datos a la acción</vt:lpstr>
      <vt:lpstr>Para solicitud de datos o consultoría</vt:lpstr>
      <vt:lpstr>Proyectos especiales</vt:lpstr>
      <vt:lpstr>subvenciones federales otorgadas a la Comisión para la Prevención del Suicidio en el año 2023</vt:lpstr>
      <vt:lpstr>Proyecto CDC </vt:lpstr>
      <vt:lpstr>Propósito</vt:lpstr>
      <vt:lpstr>Población desproporcionalmente afectada por suicidio en Puerto Rico</vt:lpstr>
      <vt:lpstr>Proyecto SAMHSA</vt:lpstr>
      <vt:lpstr>4 Acciones (proyecto SAMHSA)</vt:lpstr>
      <vt:lpstr>Aspectos principales del proyecto SAMHSA</vt:lpstr>
      <vt:lpstr>PowerPoint Presentation</vt:lpstr>
      <vt:lpstr>Resumen de sectores presentes</vt:lpstr>
      <vt:lpstr>Desde la Alianza…  ¿Cómo pueden aportar en los esfuerzos para la prevención del suicidio?</vt:lpstr>
      <vt:lpstr>¿Interesas formar parte de la Alianza multisectorial para la prevención del suicidio en Puerto Rico?</vt:lpstr>
      <vt:lpstr>Información contacto</vt:lpstr>
      <vt:lpstr>Gracias por su atención</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RAÚL FIGUEROA</dc:creator>
  <cp:lastModifiedBy>Kristen Gilmore Powell</cp:lastModifiedBy>
  <cp:revision>8</cp:revision>
  <dcterms:created xsi:type="dcterms:W3CDTF">2024-04-08T17:55:13Z</dcterms:created>
  <dcterms:modified xsi:type="dcterms:W3CDTF">2024-05-07T12:50:55Z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0x01010050315A54658A47498B468C1AE7044324</vt:lpwstr>
  </property>
</Properties>
</file>