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</p:embeddedFont>
    <p:embeddedFont>
      <p:font typeface="Montserrat Bold" panose="00000800000000000000" charset="0"/>
      <p:regular r:id="rId21"/>
    </p:embeddedFont>
    <p:embeddedFont>
      <p:font typeface="Montserrat Bold Italics" panose="020B0604020202020204" charset="0"/>
      <p:regular r:id="rId22"/>
    </p:embeddedFont>
    <p:embeddedFont>
      <p:font typeface="Montserrat Italics" panose="020B0604020202020204" charset="0"/>
      <p:regular r:id="rId23"/>
    </p:embeddedFont>
    <p:embeddedFont>
      <p:font typeface="Montserrat Medium" panose="00000600000000000000" pitchFamily="2" charset="0"/>
      <p:regular r:id="rId24"/>
    </p:embeddedFont>
    <p:embeddedFont>
      <p:font typeface="Montserrat Medium Italics" panose="020B0604020202020204" charset="0"/>
      <p:regular r:id="rId25"/>
    </p:embeddedFont>
    <p:embeddedFont>
      <p:font typeface="Montserrat Semi-Bold" panose="020B0604020202020204" charset="0"/>
      <p:regular r:id="rId26"/>
    </p:embeddedFont>
    <p:embeddedFont>
      <p:font typeface="Montserrat Ultra-Bold" panose="020B0604020202020204" charset="0"/>
      <p:regular r:id="rId27"/>
    </p:embeddedFont>
    <p:embeddedFont>
      <p:font typeface="Montserrat Ultra-Bold Italics" panose="020B0604020202020204" charset="0"/>
      <p:regular r:id="rId28"/>
    </p:embeddedFont>
    <p:embeddedFont>
      <p:font typeface="Open Sans Extra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ud.pr.gov/CMS/57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94960" y="5698440"/>
            <a:ext cx="5584659" cy="539039"/>
            <a:chOff x="0" y="0"/>
            <a:chExt cx="4697255" cy="4533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97255" cy="453386"/>
            </a:xfrm>
            <a:custGeom>
              <a:avLst/>
              <a:gdLst/>
              <a:ahLst/>
              <a:cxnLst/>
              <a:rect l="l" t="t" r="r" b="b"/>
              <a:pathLst>
                <a:path w="4697255" h="453386">
                  <a:moveTo>
                    <a:pt x="4494055" y="0"/>
                  </a:moveTo>
                  <a:cubicBezTo>
                    <a:pt x="4606279" y="0"/>
                    <a:pt x="4697255" y="101494"/>
                    <a:pt x="4697255" y="226693"/>
                  </a:cubicBezTo>
                  <a:cubicBezTo>
                    <a:pt x="4697255" y="351892"/>
                    <a:pt x="4606279" y="453386"/>
                    <a:pt x="4494055" y="453386"/>
                  </a:cubicBezTo>
                  <a:lnTo>
                    <a:pt x="203200" y="453386"/>
                  </a:lnTo>
                  <a:cubicBezTo>
                    <a:pt x="90976" y="453386"/>
                    <a:pt x="0" y="351892"/>
                    <a:pt x="0" y="226693"/>
                  </a:cubicBezTo>
                  <a:cubicBezTo>
                    <a:pt x="0" y="101494"/>
                    <a:pt x="90976" y="0"/>
                    <a:pt x="203200" y="0"/>
                  </a:cubicBezTo>
                  <a:lnTo>
                    <a:pt x="4494055" y="0"/>
                  </a:lnTo>
                  <a:close/>
                </a:path>
              </a:pathLst>
            </a:custGeom>
            <a:solidFill>
              <a:srgbClr val="DF76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97255" cy="491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112877" y="5770792"/>
            <a:ext cx="494882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Montserrat Semi-Bold"/>
              </a:rPr>
              <a:t>martes, 7 de mayo de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53850" y="8696381"/>
            <a:ext cx="846687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545454"/>
                </a:solidFill>
                <a:latin typeface="Montserrat Semi-Bold"/>
              </a:rPr>
              <a:t>Departamento de Salud de Puerto Rico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51722" y="7753397"/>
            <a:ext cx="847113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545454"/>
                </a:solidFill>
                <a:latin typeface="Montserrat Medium Italics"/>
              </a:rPr>
              <a:t>Cumbre Puertorriqueña para la Prevención de Uso de Sustancias 2024: Promoviendo las Alianzas Comunitarias en Puerto Rico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67538" y="9133261"/>
            <a:ext cx="10839501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545454"/>
                </a:solidFill>
                <a:latin typeface="Montserrat Semi-Bold"/>
              </a:rPr>
              <a:t>Oficina de Planificación y Desarrollo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2031" y="3199891"/>
            <a:ext cx="12864335" cy="207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8D55A2"/>
                </a:solidFill>
                <a:latin typeface="Montserrat Ultra-Bold"/>
              </a:rPr>
              <a:t>Oportunidades para la mitigación de la situación de opioides en Puerto Rico mediante los  </a:t>
            </a:r>
            <a:r>
              <a:rPr lang="en-US" sz="3999">
                <a:solidFill>
                  <a:srgbClr val="8D55A2"/>
                </a:solidFill>
                <a:latin typeface="Montserrat Ultra-Bold Italics"/>
              </a:rPr>
              <a:t>Opioids Settlement Agreements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90942" y="6940331"/>
            <a:ext cx="3780865" cy="3394294"/>
            <a:chOff x="0" y="0"/>
            <a:chExt cx="995783" cy="8939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5783" cy="893971"/>
            </a:xfrm>
            <a:custGeom>
              <a:avLst/>
              <a:gdLst/>
              <a:ahLst/>
              <a:cxnLst/>
              <a:rect l="l" t="t" r="r" b="b"/>
              <a:pathLst>
                <a:path w="995783" h="893971">
                  <a:moveTo>
                    <a:pt x="104431" y="0"/>
                  </a:moveTo>
                  <a:lnTo>
                    <a:pt x="891353" y="0"/>
                  </a:lnTo>
                  <a:cubicBezTo>
                    <a:pt x="919049" y="0"/>
                    <a:pt x="945612" y="11002"/>
                    <a:pt x="965196" y="30587"/>
                  </a:cubicBezTo>
                  <a:cubicBezTo>
                    <a:pt x="984781" y="50172"/>
                    <a:pt x="995783" y="76734"/>
                    <a:pt x="995783" y="104431"/>
                  </a:cubicBezTo>
                  <a:lnTo>
                    <a:pt x="995783" y="789540"/>
                  </a:lnTo>
                  <a:cubicBezTo>
                    <a:pt x="995783" y="817237"/>
                    <a:pt x="984781" y="843799"/>
                    <a:pt x="965196" y="863384"/>
                  </a:cubicBezTo>
                  <a:cubicBezTo>
                    <a:pt x="945612" y="882968"/>
                    <a:pt x="919049" y="893971"/>
                    <a:pt x="891353" y="893971"/>
                  </a:cubicBezTo>
                  <a:lnTo>
                    <a:pt x="104431" y="893971"/>
                  </a:lnTo>
                  <a:cubicBezTo>
                    <a:pt x="76734" y="893971"/>
                    <a:pt x="50172" y="882968"/>
                    <a:pt x="30587" y="863384"/>
                  </a:cubicBezTo>
                  <a:cubicBezTo>
                    <a:pt x="11002" y="843799"/>
                    <a:pt x="0" y="817237"/>
                    <a:pt x="0" y="789540"/>
                  </a:cubicBezTo>
                  <a:lnTo>
                    <a:pt x="0" y="104431"/>
                  </a:lnTo>
                  <a:cubicBezTo>
                    <a:pt x="0" y="76734"/>
                    <a:pt x="11002" y="50172"/>
                    <a:pt x="30587" y="30587"/>
                  </a:cubicBezTo>
                  <a:cubicBezTo>
                    <a:pt x="50172" y="11002"/>
                    <a:pt x="76734" y="0"/>
                    <a:pt x="1044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95783" cy="932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 rot="5400000">
            <a:off x="13124594" y="4686300"/>
            <a:ext cx="869701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8D55A2"/>
                </a:solidFill>
                <a:latin typeface="Montserrat Bold"/>
              </a:rPr>
              <a:t>Resumen de categorías de uso de los fondos del </a:t>
            </a:r>
            <a:r>
              <a:rPr lang="en-US" sz="3000">
                <a:solidFill>
                  <a:srgbClr val="8D55A2"/>
                </a:solidFill>
                <a:latin typeface="Montserrat Bold Italics"/>
              </a:rPr>
              <a:t>Abatement Accounts Fund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14884620" y="4932189"/>
            <a:ext cx="376359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</a:rPr>
              <a:t>según PTPA 2023-2024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866240" y="510793"/>
          <a:ext cx="15332139" cy="9265414"/>
        </p:xfrm>
        <a:graphic>
          <a:graphicData uri="http://schemas.openxmlformats.org/drawingml/2006/table">
            <a:tbl>
              <a:tblPr/>
              <a:tblGrid>
                <a:gridCol w="619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9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354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Categorías de uso de fondos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Componentes/Descripción de uso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491">
                <a:tc rowSpan="4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Impacto directo a través de la otorgación de fondos (82%)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5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Componente A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"/>
                        </a:rPr>
                        <a:t>Tratamiento y Reducción de Daños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659">
                <a:tc vMerge="1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Impacto directo a través de la otorgación de fondos (82%)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5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Componente B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"/>
                        </a:rPr>
                        <a:t>Educación y Prevención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491">
                <a:tc vMerge="1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Impacto directo a través de la otorgación de fondos (82%)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5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Componente C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"/>
                        </a:rPr>
                        <a:t>Investigación y Datos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2491">
                <a:tc vMerge="1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Impacto directo a través de la otorgación de fondos (82%)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5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Fondos Complementarios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"/>
                        </a:rPr>
                        <a:t>Acuerdos agencias gubernamentales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896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Apoyo administrativo y operativo al Comité Asesor (9%)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"/>
                        </a:rPr>
                        <a:t>Destinados a cubrir los elementos administrativos para apoyar las actividades del Comité Asesor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896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 Bold"/>
                        </a:rPr>
                        <a:t>Fondo de reserva (9%)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ontserrat"/>
                        </a:rPr>
                        <a:t>Destinados a atender cualquier situación de emergencia en el tema de opioides en Puerto Rico.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304750" y="5092128"/>
            <a:ext cx="1684940" cy="1128897"/>
            <a:chOff x="0" y="0"/>
            <a:chExt cx="606574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59748" y="5092525"/>
            <a:ext cx="1684940" cy="1128897"/>
            <a:chOff x="0" y="0"/>
            <a:chExt cx="606574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10111" y="5092525"/>
            <a:ext cx="1684940" cy="1128897"/>
            <a:chOff x="0" y="0"/>
            <a:chExt cx="606574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360474" y="5092525"/>
            <a:ext cx="1684940" cy="1128897"/>
            <a:chOff x="0" y="0"/>
            <a:chExt cx="606574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78063" y="5091972"/>
            <a:ext cx="1684940" cy="1128897"/>
            <a:chOff x="0" y="0"/>
            <a:chExt cx="606574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250854" y="5092525"/>
            <a:ext cx="1684940" cy="1128897"/>
            <a:chOff x="0" y="0"/>
            <a:chExt cx="606574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301216" y="5092525"/>
            <a:ext cx="1684940" cy="1128897"/>
            <a:chOff x="0" y="0"/>
            <a:chExt cx="606574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51579" y="5092525"/>
            <a:ext cx="1684940" cy="1128897"/>
            <a:chOff x="0" y="0"/>
            <a:chExt cx="606574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66679" y="5092525"/>
            <a:ext cx="1684940" cy="1128897"/>
            <a:chOff x="0" y="0"/>
            <a:chExt cx="606574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flipH="1" flipV="1">
            <a:off x="1989886" y="4543385"/>
            <a:ext cx="9525" cy="560098"/>
          </a:xfrm>
          <a:prstGeom prst="line">
            <a:avLst/>
          </a:prstGeom>
          <a:ln w="19050" cap="flat">
            <a:solidFill>
              <a:srgbClr val="8D55A0"/>
            </a:solidFill>
            <a:prstDash val="lgDash"/>
            <a:headEnd type="none" w="sm" len="sm"/>
            <a:tailEnd type="triangle" w="lg" len="med"/>
          </a:ln>
        </p:spPr>
      </p:sp>
      <p:sp>
        <p:nvSpPr>
          <p:cNvPr id="31" name="AutoShape 31"/>
          <p:cNvSpPr/>
          <p:nvPr/>
        </p:nvSpPr>
        <p:spPr>
          <a:xfrm>
            <a:off x="6055068" y="6278572"/>
            <a:ext cx="0" cy="792626"/>
          </a:xfrm>
          <a:prstGeom prst="line">
            <a:avLst/>
          </a:prstGeom>
          <a:ln w="19050" cap="flat">
            <a:solidFill>
              <a:srgbClr val="8D55A0"/>
            </a:solidFill>
            <a:prstDash val="lgDash"/>
            <a:headEnd type="none" w="sm" len="sm"/>
            <a:tailEnd type="triangle" w="lg" len="med"/>
          </a:ln>
        </p:spPr>
      </p:sp>
      <p:sp>
        <p:nvSpPr>
          <p:cNvPr id="32" name="AutoShape 32"/>
          <p:cNvSpPr/>
          <p:nvPr/>
        </p:nvSpPr>
        <p:spPr>
          <a:xfrm flipH="1" flipV="1">
            <a:off x="5220498" y="3111750"/>
            <a:ext cx="3694" cy="1970376"/>
          </a:xfrm>
          <a:prstGeom prst="line">
            <a:avLst/>
          </a:prstGeom>
          <a:ln w="19050" cap="flat">
            <a:solidFill>
              <a:srgbClr val="8D55A0"/>
            </a:solidFill>
            <a:prstDash val="lgDash"/>
            <a:headEnd type="none" w="sm" len="sm"/>
            <a:tailEnd type="triangle" w="lg" len="med"/>
          </a:ln>
        </p:spPr>
      </p:sp>
      <p:sp>
        <p:nvSpPr>
          <p:cNvPr id="33" name="AutoShape 33"/>
          <p:cNvSpPr/>
          <p:nvPr/>
        </p:nvSpPr>
        <p:spPr>
          <a:xfrm>
            <a:off x="2715569" y="6233487"/>
            <a:ext cx="5454" cy="1979074"/>
          </a:xfrm>
          <a:prstGeom prst="line">
            <a:avLst/>
          </a:prstGeom>
          <a:ln w="19050" cap="flat">
            <a:solidFill>
              <a:srgbClr val="8D55A0"/>
            </a:solidFill>
            <a:prstDash val="lgDash"/>
            <a:headEnd type="none" w="sm" len="sm"/>
            <a:tailEnd type="triangle" w="lg" len="med"/>
          </a:ln>
        </p:spPr>
      </p:sp>
      <p:grpSp>
        <p:nvGrpSpPr>
          <p:cNvPr id="34" name="Group 34"/>
          <p:cNvGrpSpPr/>
          <p:nvPr/>
        </p:nvGrpSpPr>
        <p:grpSpPr>
          <a:xfrm>
            <a:off x="391998" y="2289304"/>
            <a:ext cx="3195777" cy="2254081"/>
            <a:chOff x="0" y="0"/>
            <a:chExt cx="1420345" cy="100181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20345" cy="1001814"/>
            </a:xfrm>
            <a:custGeom>
              <a:avLst/>
              <a:gdLst/>
              <a:ahLst/>
              <a:cxnLst/>
              <a:rect l="l" t="t" r="r" b="b"/>
              <a:pathLst>
                <a:path w="1420345" h="1001814">
                  <a:moveTo>
                    <a:pt x="72676" y="0"/>
                  </a:moveTo>
                  <a:lnTo>
                    <a:pt x="1347669" y="0"/>
                  </a:lnTo>
                  <a:cubicBezTo>
                    <a:pt x="1366944" y="0"/>
                    <a:pt x="1385429" y="7657"/>
                    <a:pt x="1399059" y="21286"/>
                  </a:cubicBezTo>
                  <a:cubicBezTo>
                    <a:pt x="1412688" y="34916"/>
                    <a:pt x="1420345" y="53401"/>
                    <a:pt x="1420345" y="72676"/>
                  </a:cubicBezTo>
                  <a:lnTo>
                    <a:pt x="1420345" y="929137"/>
                  </a:lnTo>
                  <a:cubicBezTo>
                    <a:pt x="1420345" y="948412"/>
                    <a:pt x="1412688" y="966898"/>
                    <a:pt x="1399059" y="980527"/>
                  </a:cubicBezTo>
                  <a:cubicBezTo>
                    <a:pt x="1385429" y="994157"/>
                    <a:pt x="1366944" y="1001814"/>
                    <a:pt x="1347669" y="1001814"/>
                  </a:cubicBezTo>
                  <a:lnTo>
                    <a:pt x="72676" y="1001814"/>
                  </a:lnTo>
                  <a:cubicBezTo>
                    <a:pt x="53401" y="1001814"/>
                    <a:pt x="34916" y="994157"/>
                    <a:pt x="21286" y="980527"/>
                  </a:cubicBezTo>
                  <a:cubicBezTo>
                    <a:pt x="7657" y="966898"/>
                    <a:pt x="0" y="948412"/>
                    <a:pt x="0" y="929137"/>
                  </a:cubicBezTo>
                  <a:lnTo>
                    <a:pt x="0" y="72676"/>
                  </a:lnTo>
                  <a:cubicBezTo>
                    <a:pt x="0" y="53401"/>
                    <a:pt x="7657" y="34916"/>
                    <a:pt x="21286" y="21286"/>
                  </a:cubicBezTo>
                  <a:cubicBezTo>
                    <a:pt x="34916" y="7657"/>
                    <a:pt x="53401" y="0"/>
                    <a:pt x="72676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8D55A0"/>
              </a:solidFill>
              <a:prstDash val="dash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1420345" cy="1030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906651" y="7071198"/>
            <a:ext cx="2296833" cy="1288927"/>
            <a:chOff x="0" y="0"/>
            <a:chExt cx="1020815" cy="57285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20815" cy="572856"/>
            </a:xfrm>
            <a:custGeom>
              <a:avLst/>
              <a:gdLst/>
              <a:ahLst/>
              <a:cxnLst/>
              <a:rect l="l" t="t" r="r" b="b"/>
              <a:pathLst>
                <a:path w="1020815" h="572856">
                  <a:moveTo>
                    <a:pt x="101121" y="0"/>
                  </a:moveTo>
                  <a:lnTo>
                    <a:pt x="919694" y="0"/>
                  </a:lnTo>
                  <a:cubicBezTo>
                    <a:pt x="975541" y="0"/>
                    <a:pt x="1020815" y="45273"/>
                    <a:pt x="1020815" y="101121"/>
                  </a:cubicBezTo>
                  <a:lnTo>
                    <a:pt x="1020815" y="471736"/>
                  </a:lnTo>
                  <a:cubicBezTo>
                    <a:pt x="1020815" y="527583"/>
                    <a:pt x="975541" y="572856"/>
                    <a:pt x="919694" y="572856"/>
                  </a:cubicBezTo>
                  <a:lnTo>
                    <a:pt x="101121" y="572856"/>
                  </a:lnTo>
                  <a:cubicBezTo>
                    <a:pt x="45273" y="572856"/>
                    <a:pt x="0" y="527583"/>
                    <a:pt x="0" y="471736"/>
                  </a:cubicBezTo>
                  <a:lnTo>
                    <a:pt x="0" y="101121"/>
                  </a:lnTo>
                  <a:cubicBezTo>
                    <a:pt x="0" y="45273"/>
                    <a:pt x="45273" y="0"/>
                    <a:pt x="10112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8D55A0"/>
              </a:solidFill>
              <a:prstDash val="dash"/>
              <a:round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1020815" cy="6014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173347" y="1976067"/>
            <a:ext cx="2094301" cy="1135683"/>
            <a:chOff x="0" y="0"/>
            <a:chExt cx="930800" cy="50474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30800" cy="504748"/>
            </a:xfrm>
            <a:custGeom>
              <a:avLst/>
              <a:gdLst/>
              <a:ahLst/>
              <a:cxnLst/>
              <a:rect l="l" t="t" r="r" b="b"/>
              <a:pathLst>
                <a:path w="930800" h="504748">
                  <a:moveTo>
                    <a:pt x="110900" y="0"/>
                  </a:moveTo>
                  <a:lnTo>
                    <a:pt x="819901" y="0"/>
                  </a:lnTo>
                  <a:cubicBezTo>
                    <a:pt x="849313" y="0"/>
                    <a:pt x="877521" y="11684"/>
                    <a:pt x="898319" y="32482"/>
                  </a:cubicBezTo>
                  <a:cubicBezTo>
                    <a:pt x="919116" y="53280"/>
                    <a:pt x="930800" y="81487"/>
                    <a:pt x="930800" y="110900"/>
                  </a:cubicBezTo>
                  <a:lnTo>
                    <a:pt x="930800" y="393848"/>
                  </a:lnTo>
                  <a:cubicBezTo>
                    <a:pt x="930800" y="455096"/>
                    <a:pt x="881149" y="504748"/>
                    <a:pt x="819901" y="504748"/>
                  </a:cubicBezTo>
                  <a:lnTo>
                    <a:pt x="110900" y="504748"/>
                  </a:lnTo>
                  <a:cubicBezTo>
                    <a:pt x="49652" y="504748"/>
                    <a:pt x="0" y="455096"/>
                    <a:pt x="0" y="393848"/>
                  </a:cubicBezTo>
                  <a:lnTo>
                    <a:pt x="0" y="110900"/>
                  </a:lnTo>
                  <a:cubicBezTo>
                    <a:pt x="0" y="49652"/>
                    <a:pt x="49652" y="0"/>
                    <a:pt x="1109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8D55A0"/>
              </a:solidFill>
              <a:prstDash val="dash"/>
              <a:round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930800" cy="53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44806" y="8212561"/>
            <a:ext cx="2552433" cy="784077"/>
            <a:chOff x="0" y="0"/>
            <a:chExt cx="1134415" cy="34847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134415" cy="348479"/>
            </a:xfrm>
            <a:custGeom>
              <a:avLst/>
              <a:gdLst/>
              <a:ahLst/>
              <a:cxnLst/>
              <a:rect l="l" t="t" r="r" b="b"/>
              <a:pathLst>
                <a:path w="1134415" h="348479">
                  <a:moveTo>
                    <a:pt x="90995" y="0"/>
                  </a:moveTo>
                  <a:lnTo>
                    <a:pt x="1043420" y="0"/>
                  </a:lnTo>
                  <a:cubicBezTo>
                    <a:pt x="1093675" y="0"/>
                    <a:pt x="1134415" y="40740"/>
                    <a:pt x="1134415" y="90995"/>
                  </a:cubicBezTo>
                  <a:lnTo>
                    <a:pt x="1134415" y="257484"/>
                  </a:lnTo>
                  <a:cubicBezTo>
                    <a:pt x="1134415" y="307739"/>
                    <a:pt x="1093675" y="348479"/>
                    <a:pt x="1043420" y="348479"/>
                  </a:cubicBezTo>
                  <a:lnTo>
                    <a:pt x="90995" y="348479"/>
                  </a:lnTo>
                  <a:cubicBezTo>
                    <a:pt x="40740" y="348479"/>
                    <a:pt x="0" y="307739"/>
                    <a:pt x="0" y="257484"/>
                  </a:cubicBezTo>
                  <a:lnTo>
                    <a:pt x="0" y="90995"/>
                  </a:lnTo>
                  <a:cubicBezTo>
                    <a:pt x="0" y="40740"/>
                    <a:pt x="40740" y="0"/>
                    <a:pt x="90995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8D55A0"/>
              </a:solidFill>
              <a:prstDash val="dash"/>
              <a:round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1134415" cy="377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sp>
        <p:nvSpPr>
          <p:cNvPr id="46" name="AutoShape 46"/>
          <p:cNvSpPr/>
          <p:nvPr/>
        </p:nvSpPr>
        <p:spPr>
          <a:xfrm flipH="1">
            <a:off x="9218698" y="6233487"/>
            <a:ext cx="21633" cy="1450153"/>
          </a:xfrm>
          <a:prstGeom prst="line">
            <a:avLst/>
          </a:prstGeom>
          <a:ln w="19050" cap="flat">
            <a:solidFill>
              <a:srgbClr val="8D55A0"/>
            </a:solidFill>
            <a:prstDash val="lgDash"/>
            <a:headEnd type="none" w="sm" len="sm"/>
            <a:tailEnd type="triangle" w="lg" len="med"/>
          </a:ln>
        </p:spPr>
      </p:sp>
      <p:grpSp>
        <p:nvGrpSpPr>
          <p:cNvPr id="47" name="Group 47"/>
          <p:cNvGrpSpPr/>
          <p:nvPr/>
        </p:nvGrpSpPr>
        <p:grpSpPr>
          <a:xfrm>
            <a:off x="7944688" y="7683640"/>
            <a:ext cx="2548020" cy="1165435"/>
            <a:chOff x="0" y="0"/>
            <a:chExt cx="1132453" cy="51797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132453" cy="517971"/>
            </a:xfrm>
            <a:custGeom>
              <a:avLst/>
              <a:gdLst/>
              <a:ahLst/>
              <a:cxnLst/>
              <a:rect l="l" t="t" r="r" b="b"/>
              <a:pathLst>
                <a:path w="1132453" h="517971">
                  <a:moveTo>
                    <a:pt x="91152" y="0"/>
                  </a:moveTo>
                  <a:lnTo>
                    <a:pt x="1041301" y="0"/>
                  </a:lnTo>
                  <a:cubicBezTo>
                    <a:pt x="1091643" y="0"/>
                    <a:pt x="1132453" y="40810"/>
                    <a:pt x="1132453" y="91152"/>
                  </a:cubicBezTo>
                  <a:lnTo>
                    <a:pt x="1132453" y="426819"/>
                  </a:lnTo>
                  <a:cubicBezTo>
                    <a:pt x="1132453" y="450994"/>
                    <a:pt x="1122850" y="474179"/>
                    <a:pt x="1105755" y="491273"/>
                  </a:cubicBezTo>
                  <a:cubicBezTo>
                    <a:pt x="1088661" y="508367"/>
                    <a:pt x="1065476" y="517971"/>
                    <a:pt x="1041301" y="517971"/>
                  </a:cubicBezTo>
                  <a:lnTo>
                    <a:pt x="91152" y="517971"/>
                  </a:lnTo>
                  <a:cubicBezTo>
                    <a:pt x="40810" y="517971"/>
                    <a:pt x="0" y="477161"/>
                    <a:pt x="0" y="426819"/>
                  </a:cubicBezTo>
                  <a:lnTo>
                    <a:pt x="0" y="91152"/>
                  </a:lnTo>
                  <a:cubicBezTo>
                    <a:pt x="0" y="40810"/>
                    <a:pt x="40810" y="0"/>
                    <a:pt x="911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8D55A0"/>
              </a:solidFill>
              <a:prstDash val="dash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1132453" cy="546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sp>
        <p:nvSpPr>
          <p:cNvPr id="50" name="AutoShape 50"/>
          <p:cNvSpPr/>
          <p:nvPr/>
        </p:nvSpPr>
        <p:spPr>
          <a:xfrm flipV="1">
            <a:off x="8259349" y="4634161"/>
            <a:ext cx="19315" cy="578455"/>
          </a:xfrm>
          <a:prstGeom prst="line">
            <a:avLst/>
          </a:prstGeom>
          <a:ln w="19050" cap="flat">
            <a:solidFill>
              <a:srgbClr val="8D55A0"/>
            </a:solidFill>
            <a:prstDash val="lgDash"/>
            <a:headEnd type="none" w="sm" len="sm"/>
            <a:tailEnd type="triangle" w="lg" len="med"/>
          </a:ln>
        </p:spPr>
      </p:sp>
      <p:grpSp>
        <p:nvGrpSpPr>
          <p:cNvPr id="51" name="Group 51"/>
          <p:cNvGrpSpPr/>
          <p:nvPr/>
        </p:nvGrpSpPr>
        <p:grpSpPr>
          <a:xfrm>
            <a:off x="6841034" y="3255258"/>
            <a:ext cx="2875258" cy="1378903"/>
            <a:chOff x="0" y="0"/>
            <a:chExt cx="1277893" cy="61284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277893" cy="612846"/>
            </a:xfrm>
            <a:custGeom>
              <a:avLst/>
              <a:gdLst/>
              <a:ahLst/>
              <a:cxnLst/>
              <a:rect l="l" t="t" r="r" b="b"/>
              <a:pathLst>
                <a:path w="1277893" h="612846">
                  <a:moveTo>
                    <a:pt x="80778" y="0"/>
                  </a:moveTo>
                  <a:lnTo>
                    <a:pt x="1197115" y="0"/>
                  </a:lnTo>
                  <a:cubicBezTo>
                    <a:pt x="1241727" y="0"/>
                    <a:pt x="1277893" y="36166"/>
                    <a:pt x="1277893" y="80778"/>
                  </a:cubicBezTo>
                  <a:lnTo>
                    <a:pt x="1277893" y="532068"/>
                  </a:lnTo>
                  <a:cubicBezTo>
                    <a:pt x="1277893" y="553491"/>
                    <a:pt x="1269382" y="574038"/>
                    <a:pt x="1254233" y="589186"/>
                  </a:cubicBezTo>
                  <a:cubicBezTo>
                    <a:pt x="1239085" y="604335"/>
                    <a:pt x="1218538" y="612846"/>
                    <a:pt x="1197115" y="612846"/>
                  </a:cubicBezTo>
                  <a:lnTo>
                    <a:pt x="80778" y="612846"/>
                  </a:lnTo>
                  <a:cubicBezTo>
                    <a:pt x="36166" y="612846"/>
                    <a:pt x="0" y="576680"/>
                    <a:pt x="0" y="532068"/>
                  </a:cubicBezTo>
                  <a:lnTo>
                    <a:pt x="0" y="80778"/>
                  </a:lnTo>
                  <a:cubicBezTo>
                    <a:pt x="0" y="36166"/>
                    <a:pt x="36166" y="0"/>
                    <a:pt x="80778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8D55A0"/>
              </a:solidFill>
              <a:prstDash val="dash"/>
              <a:round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1277893" cy="641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827062" y="4686260"/>
            <a:ext cx="306599" cy="366985"/>
            <a:chOff x="0" y="0"/>
            <a:chExt cx="408798" cy="489313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408798" cy="489313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D55A0"/>
              </a:solidFill>
            </p:spPr>
          </p:sp>
        </p:grpSp>
        <p:sp>
          <p:nvSpPr>
            <p:cNvPr id="57" name="TextBox 57"/>
            <p:cNvSpPr txBox="1"/>
            <p:nvPr/>
          </p:nvSpPr>
          <p:spPr>
            <a:xfrm>
              <a:off x="60046" y="56739"/>
              <a:ext cx="288707" cy="328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400">
                  <a:solidFill>
                    <a:srgbClr val="000000"/>
                  </a:solidFill>
                  <a:latin typeface="Montserrat Bold"/>
                </a:rPr>
                <a:t>1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5083014" y="3931376"/>
            <a:ext cx="306599" cy="366985"/>
            <a:chOff x="0" y="0"/>
            <a:chExt cx="408798" cy="489313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0"/>
              <a:ext cx="408798" cy="489313"/>
              <a:chOff x="0" y="0"/>
              <a:chExt cx="6350000" cy="6350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D55A0"/>
              </a:solidFill>
            </p:spPr>
          </p:sp>
        </p:grpSp>
        <p:sp>
          <p:nvSpPr>
            <p:cNvPr id="61" name="TextBox 61"/>
            <p:cNvSpPr txBox="1"/>
            <p:nvPr/>
          </p:nvSpPr>
          <p:spPr>
            <a:xfrm>
              <a:off x="60046" y="56739"/>
              <a:ext cx="288707" cy="328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400">
                  <a:solidFill>
                    <a:srgbClr val="000000"/>
                  </a:solidFill>
                  <a:latin typeface="Montserrat Bold"/>
                </a:rPr>
                <a:t>3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562269" y="7146738"/>
            <a:ext cx="306599" cy="366985"/>
            <a:chOff x="0" y="0"/>
            <a:chExt cx="408798" cy="489313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0"/>
              <a:ext cx="408798" cy="489313"/>
              <a:chOff x="0" y="0"/>
              <a:chExt cx="6350000" cy="6350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D55A0"/>
              </a:solidFill>
            </p:spPr>
          </p:sp>
        </p:grpSp>
        <p:sp>
          <p:nvSpPr>
            <p:cNvPr id="65" name="TextBox 65"/>
            <p:cNvSpPr txBox="1"/>
            <p:nvPr/>
          </p:nvSpPr>
          <p:spPr>
            <a:xfrm>
              <a:off x="60046" y="56739"/>
              <a:ext cx="288707" cy="328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400">
                  <a:solidFill>
                    <a:srgbClr val="000000"/>
                  </a:solidFill>
                  <a:latin typeface="Montserrat Bold"/>
                </a:rPr>
                <a:t>2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5901768" y="6406085"/>
            <a:ext cx="306599" cy="366985"/>
            <a:chOff x="0" y="0"/>
            <a:chExt cx="408798" cy="489313"/>
          </a:xfrm>
        </p:grpSpPr>
        <p:grpSp>
          <p:nvGrpSpPr>
            <p:cNvPr id="67" name="Group 67"/>
            <p:cNvGrpSpPr/>
            <p:nvPr/>
          </p:nvGrpSpPr>
          <p:grpSpPr>
            <a:xfrm>
              <a:off x="0" y="0"/>
              <a:ext cx="408798" cy="489313"/>
              <a:chOff x="0" y="0"/>
              <a:chExt cx="6350000" cy="63500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D55A0"/>
              </a:solidFill>
            </p:spPr>
          </p:sp>
        </p:grpSp>
        <p:sp>
          <p:nvSpPr>
            <p:cNvPr id="69" name="TextBox 69"/>
            <p:cNvSpPr txBox="1"/>
            <p:nvPr/>
          </p:nvSpPr>
          <p:spPr>
            <a:xfrm>
              <a:off x="60046" y="56739"/>
              <a:ext cx="288707" cy="328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400">
                  <a:solidFill>
                    <a:srgbClr val="000000"/>
                  </a:solidFill>
                  <a:latin typeface="Montserrat Bold"/>
                </a:rPr>
                <a:t>4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8106049" y="4796712"/>
            <a:ext cx="306599" cy="366985"/>
            <a:chOff x="0" y="0"/>
            <a:chExt cx="408798" cy="489313"/>
          </a:xfrm>
        </p:grpSpPr>
        <p:grpSp>
          <p:nvGrpSpPr>
            <p:cNvPr id="71" name="Group 71"/>
            <p:cNvGrpSpPr/>
            <p:nvPr/>
          </p:nvGrpSpPr>
          <p:grpSpPr>
            <a:xfrm>
              <a:off x="0" y="0"/>
              <a:ext cx="408798" cy="489313"/>
              <a:chOff x="0" y="0"/>
              <a:chExt cx="6350000" cy="63500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D55A0"/>
              </a:solidFill>
            </p:spPr>
          </p:sp>
        </p:grpSp>
        <p:sp>
          <p:nvSpPr>
            <p:cNvPr id="73" name="TextBox 73"/>
            <p:cNvSpPr txBox="1"/>
            <p:nvPr/>
          </p:nvSpPr>
          <p:spPr>
            <a:xfrm>
              <a:off x="60046" y="56739"/>
              <a:ext cx="288707" cy="328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400">
                  <a:solidFill>
                    <a:srgbClr val="000000"/>
                  </a:solidFill>
                  <a:latin typeface="Montserrat Bold"/>
                </a:rPr>
                <a:t>5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9087032" y="7110125"/>
            <a:ext cx="306599" cy="366985"/>
            <a:chOff x="0" y="0"/>
            <a:chExt cx="408798" cy="489313"/>
          </a:xfrm>
        </p:grpSpPr>
        <p:grpSp>
          <p:nvGrpSpPr>
            <p:cNvPr id="75" name="Group 75"/>
            <p:cNvGrpSpPr/>
            <p:nvPr/>
          </p:nvGrpSpPr>
          <p:grpSpPr>
            <a:xfrm>
              <a:off x="0" y="0"/>
              <a:ext cx="408798" cy="489313"/>
              <a:chOff x="0" y="0"/>
              <a:chExt cx="6350000" cy="63500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D55A0"/>
              </a:solidFill>
            </p:spPr>
          </p:sp>
        </p:grpSp>
        <p:sp>
          <p:nvSpPr>
            <p:cNvPr id="77" name="TextBox 77"/>
            <p:cNvSpPr txBox="1"/>
            <p:nvPr/>
          </p:nvSpPr>
          <p:spPr>
            <a:xfrm>
              <a:off x="60046" y="56739"/>
              <a:ext cx="288707" cy="328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400">
                  <a:solidFill>
                    <a:srgbClr val="000000"/>
                  </a:solidFill>
                  <a:latin typeface="Montserrat Bold"/>
                </a:rPr>
                <a:t>6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-285362" y="5091972"/>
            <a:ext cx="1684940" cy="1128897"/>
            <a:chOff x="0" y="0"/>
            <a:chExt cx="606574" cy="406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8849563" y="5092525"/>
            <a:ext cx="1684940" cy="1128897"/>
            <a:chOff x="0" y="0"/>
            <a:chExt cx="606574" cy="406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606574" cy="406400"/>
            </a:xfrm>
            <a:custGeom>
              <a:avLst/>
              <a:gdLst/>
              <a:ahLst/>
              <a:cxnLst/>
              <a:rect l="l" t="t" r="r" b="b"/>
              <a:pathLst>
                <a:path w="606574" h="406400">
                  <a:moveTo>
                    <a:pt x="40337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3374" y="406400"/>
                  </a:lnTo>
                  <a:lnTo>
                    <a:pt x="606574" y="203200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8D55A0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0" y="-28575"/>
              <a:ext cx="4922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4" name="Freeform 84"/>
          <p:cNvSpPr/>
          <p:nvPr/>
        </p:nvSpPr>
        <p:spPr>
          <a:xfrm>
            <a:off x="4009873" y="1798541"/>
            <a:ext cx="530408" cy="505214"/>
          </a:xfrm>
          <a:custGeom>
            <a:avLst/>
            <a:gdLst/>
            <a:ahLst/>
            <a:cxnLst/>
            <a:rect l="l" t="t" r="r" b="b"/>
            <a:pathLst>
              <a:path w="530408" h="505214">
                <a:moveTo>
                  <a:pt x="0" y="0"/>
                </a:moveTo>
                <a:lnTo>
                  <a:pt x="530409" y="0"/>
                </a:lnTo>
                <a:lnTo>
                  <a:pt x="530409" y="505214"/>
                </a:lnTo>
                <a:lnTo>
                  <a:pt x="0" y="505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5" name="TextBox 85"/>
          <p:cNvSpPr txBox="1"/>
          <p:nvPr/>
        </p:nvSpPr>
        <p:spPr>
          <a:xfrm>
            <a:off x="1475446" y="459355"/>
            <a:ext cx="1552977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55A2"/>
                </a:solidFill>
                <a:latin typeface="Montserrat Bold"/>
              </a:rPr>
              <a:t>Asignación de los fondos del </a:t>
            </a:r>
            <a:r>
              <a:rPr lang="en-US" sz="3500">
                <a:solidFill>
                  <a:srgbClr val="8D55A2"/>
                </a:solidFill>
                <a:latin typeface="Montserrat Bold Italics"/>
              </a:rPr>
              <a:t>Abatement Accounts Fund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1696553" y="2775974"/>
            <a:ext cx="5678096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Bold"/>
              </a:rPr>
              <a:t>¿Cómo se otorgarán los fondos del Abatement Accounts Fund?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1696553" y="3862230"/>
            <a:ext cx="5932180" cy="291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Se ofrece la oportunidad de otorgar fondos a iniciativas y proyectos de entidades, agencias y organizaciones que dediquen sus esfuerzos a manejar y mitigar la situación de opioides en Puerto Rico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mediante solicitud de propuesta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558516" y="5212934"/>
            <a:ext cx="7288855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FFFFFF"/>
                </a:solidFill>
                <a:latin typeface="Montserrat Bold"/>
              </a:rPr>
              <a:t>Otorgación de los Fondos mediante Notificación de Oportunidad de Financiamiento 2024-2027 (NOF 2024-2027)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965663" y="7173522"/>
            <a:ext cx="2178809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Aprobación de propuestas por parte del Secretario de Salud. 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275078" y="2121316"/>
            <a:ext cx="1890840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Revisión y evaluación de propuestas 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659482" y="8331550"/>
            <a:ext cx="2123081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Comienzo de proceso de solicitud 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892761" y="7843765"/>
            <a:ext cx="2695140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Implementación de planes de trabajo aprobados. 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930355" y="3384004"/>
            <a:ext cx="2696617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Adjudicación de financiamiento a las organizaciones con propuestas aprobadas.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143686" y="5882967"/>
            <a:ext cx="3666026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Montserrat Bold"/>
              </a:rPr>
              <a:t>Enero 2024 - Junio 2027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25345" y="1904780"/>
            <a:ext cx="138266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 Bold"/>
              </a:rPr>
              <a:t>Enero 2024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513546" y="9139513"/>
            <a:ext cx="2804490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 Bold"/>
              </a:rPr>
              <a:t>Enero 2024- Marzo 2024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058215" y="1549982"/>
            <a:ext cx="269012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 Bold"/>
              </a:rPr>
              <a:t>Marzo 2024 - Mayo 2024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906651" y="8455375"/>
            <a:ext cx="1624614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 Bold"/>
              </a:rPr>
              <a:t>Mayo 2024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6960833" y="2867303"/>
            <a:ext cx="2875258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 Bold"/>
              </a:rPr>
              <a:t>Junio 2024 - Agosto 2024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037256" y="8944325"/>
            <a:ext cx="2455452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 Bold"/>
              </a:rPr>
              <a:t>Julio 2024 - Junio 2027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597695" y="2459788"/>
            <a:ext cx="2941566" cy="192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Aprobación y publicación de: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Convocatoria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PTPA 2023-2024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NOF 2024-2027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Plataforma de solicitud en línea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24077" y="387350"/>
            <a:ext cx="13239846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55A2"/>
                </a:solidFill>
                <a:latin typeface="Montserrat Ultra-Bold"/>
              </a:rPr>
              <a:t>Apoyo administrativo y operativo a los esfuerzos de los Opioid Settlement Agreements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03599" y="2822773"/>
            <a:ext cx="14485919" cy="39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Bold"/>
              </a:rPr>
              <a:t>¿Dónde nos encontramos en el proceso de otorgación de fondos?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60482" y="3386393"/>
            <a:ext cx="14329037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El periodo para la solicitud de fondos cerró el pasado martes, 19 de marzo de 2024. Actualmente nos encontramos en la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Etapa 2: Revisión y Evaluación de Propuestas. 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A la fecha de cierre de solicitud de fondos había: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360482" y="5923019"/>
            <a:ext cx="2856251" cy="2455958"/>
            <a:chOff x="0" y="0"/>
            <a:chExt cx="890330" cy="7655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0329" cy="765553"/>
            </a:xfrm>
            <a:custGeom>
              <a:avLst/>
              <a:gdLst/>
              <a:ahLst/>
              <a:cxnLst/>
              <a:rect l="l" t="t" r="r" b="b"/>
              <a:pathLst>
                <a:path w="890329" h="765553">
                  <a:moveTo>
                    <a:pt x="138236" y="0"/>
                  </a:moveTo>
                  <a:lnTo>
                    <a:pt x="752093" y="0"/>
                  </a:lnTo>
                  <a:cubicBezTo>
                    <a:pt x="828439" y="0"/>
                    <a:pt x="890329" y="61891"/>
                    <a:pt x="890329" y="138236"/>
                  </a:cubicBezTo>
                  <a:lnTo>
                    <a:pt x="890329" y="627317"/>
                  </a:lnTo>
                  <a:cubicBezTo>
                    <a:pt x="890329" y="703663"/>
                    <a:pt x="828439" y="765553"/>
                    <a:pt x="752093" y="765553"/>
                  </a:cubicBezTo>
                  <a:lnTo>
                    <a:pt x="138236" y="765553"/>
                  </a:lnTo>
                  <a:cubicBezTo>
                    <a:pt x="101574" y="765553"/>
                    <a:pt x="66413" y="750989"/>
                    <a:pt x="40489" y="725065"/>
                  </a:cubicBezTo>
                  <a:cubicBezTo>
                    <a:pt x="14564" y="699140"/>
                    <a:pt x="0" y="663979"/>
                    <a:pt x="0" y="627317"/>
                  </a:cubicBezTo>
                  <a:lnTo>
                    <a:pt x="0" y="138236"/>
                  </a:lnTo>
                  <a:cubicBezTo>
                    <a:pt x="0" y="61891"/>
                    <a:pt x="61891" y="0"/>
                    <a:pt x="138236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DF7695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90330" cy="803653"/>
            </a:xfrm>
            <a:prstGeom prst="rect">
              <a:avLst/>
            </a:prstGeom>
          </p:spPr>
          <p:txBody>
            <a:bodyPr lIns="42922" tIns="42922" rIns="42922" bIns="42922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2234" y="7421626"/>
            <a:ext cx="2543533" cy="69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8"/>
              </a:lnSpc>
            </a:pPr>
            <a:r>
              <a:rPr lang="en-US" sz="2027">
                <a:solidFill>
                  <a:srgbClr val="000000"/>
                </a:solidFill>
                <a:latin typeface="Montserrat"/>
              </a:rPr>
              <a:t>Propuestas recibidas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38511" y="5847848"/>
            <a:ext cx="1804738" cy="172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194"/>
              </a:lnSpc>
            </a:pPr>
            <a:r>
              <a:rPr lang="en-US" sz="10139">
                <a:solidFill>
                  <a:srgbClr val="8D55A2"/>
                </a:solidFill>
                <a:latin typeface="Montserrat Bold"/>
              </a:rPr>
              <a:t>64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10350" y="4994938"/>
            <a:ext cx="2009133" cy="2086820"/>
            <a:chOff x="0" y="0"/>
            <a:chExt cx="987807" cy="10260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87807" cy="1026003"/>
            </a:xfrm>
            <a:custGeom>
              <a:avLst/>
              <a:gdLst/>
              <a:ahLst/>
              <a:cxnLst/>
              <a:rect l="l" t="t" r="r" b="b"/>
              <a:pathLst>
                <a:path w="987807" h="1026003">
                  <a:moveTo>
                    <a:pt x="196522" y="0"/>
                  </a:moveTo>
                  <a:lnTo>
                    <a:pt x="791286" y="0"/>
                  </a:lnTo>
                  <a:cubicBezTo>
                    <a:pt x="843407" y="0"/>
                    <a:pt x="893393" y="20705"/>
                    <a:pt x="930248" y="57560"/>
                  </a:cubicBezTo>
                  <a:cubicBezTo>
                    <a:pt x="967103" y="94415"/>
                    <a:pt x="987807" y="144401"/>
                    <a:pt x="987807" y="196522"/>
                  </a:cubicBezTo>
                  <a:lnTo>
                    <a:pt x="987807" y="829481"/>
                  </a:lnTo>
                  <a:cubicBezTo>
                    <a:pt x="987807" y="938017"/>
                    <a:pt x="899822" y="1026003"/>
                    <a:pt x="791286" y="1026003"/>
                  </a:cubicBezTo>
                  <a:lnTo>
                    <a:pt x="196522" y="1026003"/>
                  </a:lnTo>
                  <a:cubicBezTo>
                    <a:pt x="144401" y="1026003"/>
                    <a:pt x="94415" y="1005298"/>
                    <a:pt x="57560" y="968443"/>
                  </a:cubicBezTo>
                  <a:cubicBezTo>
                    <a:pt x="20705" y="931588"/>
                    <a:pt x="0" y="881602"/>
                    <a:pt x="0" y="829481"/>
                  </a:cubicBezTo>
                  <a:lnTo>
                    <a:pt x="0" y="196522"/>
                  </a:lnTo>
                  <a:cubicBezTo>
                    <a:pt x="0" y="144401"/>
                    <a:pt x="20705" y="94415"/>
                    <a:pt x="57560" y="57560"/>
                  </a:cubicBezTo>
                  <a:cubicBezTo>
                    <a:pt x="94415" y="20705"/>
                    <a:pt x="144401" y="0"/>
                    <a:pt x="196522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DF7695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87807" cy="1064103"/>
            </a:xfrm>
            <a:prstGeom prst="rect">
              <a:avLst/>
            </a:prstGeom>
          </p:spPr>
          <p:txBody>
            <a:bodyPr lIns="27213" tIns="27213" rIns="27213" bIns="27213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008613" y="6062748"/>
            <a:ext cx="1612606" cy="659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285">
                <a:solidFill>
                  <a:srgbClr val="000000"/>
                </a:solidFill>
                <a:latin typeface="Montserrat"/>
              </a:rPr>
              <a:t>de agencias gubernamentales o municipios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78874" y="5067769"/>
            <a:ext cx="1072085" cy="109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6428">
                <a:solidFill>
                  <a:srgbClr val="8D55A2"/>
                </a:solidFill>
                <a:latin typeface="Montserrat Bold"/>
              </a:rPr>
              <a:t>12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810350" y="7364476"/>
            <a:ext cx="2009133" cy="2086820"/>
            <a:chOff x="0" y="0"/>
            <a:chExt cx="987807" cy="102600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7807" cy="1026003"/>
            </a:xfrm>
            <a:custGeom>
              <a:avLst/>
              <a:gdLst/>
              <a:ahLst/>
              <a:cxnLst/>
              <a:rect l="l" t="t" r="r" b="b"/>
              <a:pathLst>
                <a:path w="987807" h="1026003">
                  <a:moveTo>
                    <a:pt x="196522" y="0"/>
                  </a:moveTo>
                  <a:lnTo>
                    <a:pt x="791286" y="0"/>
                  </a:lnTo>
                  <a:cubicBezTo>
                    <a:pt x="843407" y="0"/>
                    <a:pt x="893393" y="20705"/>
                    <a:pt x="930248" y="57560"/>
                  </a:cubicBezTo>
                  <a:cubicBezTo>
                    <a:pt x="967103" y="94415"/>
                    <a:pt x="987807" y="144401"/>
                    <a:pt x="987807" y="196522"/>
                  </a:cubicBezTo>
                  <a:lnTo>
                    <a:pt x="987807" y="829481"/>
                  </a:lnTo>
                  <a:cubicBezTo>
                    <a:pt x="987807" y="938017"/>
                    <a:pt x="899822" y="1026003"/>
                    <a:pt x="791286" y="1026003"/>
                  </a:cubicBezTo>
                  <a:lnTo>
                    <a:pt x="196522" y="1026003"/>
                  </a:lnTo>
                  <a:cubicBezTo>
                    <a:pt x="144401" y="1026003"/>
                    <a:pt x="94415" y="1005298"/>
                    <a:pt x="57560" y="968443"/>
                  </a:cubicBezTo>
                  <a:cubicBezTo>
                    <a:pt x="20705" y="931588"/>
                    <a:pt x="0" y="881602"/>
                    <a:pt x="0" y="829481"/>
                  </a:cubicBezTo>
                  <a:lnTo>
                    <a:pt x="0" y="196522"/>
                  </a:lnTo>
                  <a:cubicBezTo>
                    <a:pt x="0" y="144401"/>
                    <a:pt x="20705" y="94415"/>
                    <a:pt x="57560" y="57560"/>
                  </a:cubicBezTo>
                  <a:cubicBezTo>
                    <a:pt x="94415" y="20705"/>
                    <a:pt x="144401" y="0"/>
                    <a:pt x="196522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DF7695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987807" cy="1064103"/>
            </a:xfrm>
            <a:prstGeom prst="rect">
              <a:avLst/>
            </a:prstGeom>
          </p:spPr>
          <p:txBody>
            <a:bodyPr lIns="27213" tIns="27213" rIns="27213" bIns="27213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008613" y="8552549"/>
            <a:ext cx="1612606" cy="43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285">
                <a:solidFill>
                  <a:srgbClr val="000000"/>
                </a:solidFill>
                <a:latin typeface="Montserrat"/>
              </a:rPr>
              <a:t>de otros tipos de entidades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78874" y="7477637"/>
            <a:ext cx="1072085" cy="109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6428">
                <a:solidFill>
                  <a:srgbClr val="8D55A2"/>
                </a:solidFill>
                <a:latin typeface="Montserrat Bold"/>
              </a:rPr>
              <a:t>52</a:t>
            </a:r>
          </a:p>
        </p:txBody>
      </p:sp>
      <p:sp>
        <p:nvSpPr>
          <p:cNvPr id="21" name="AutoShape 21"/>
          <p:cNvSpPr/>
          <p:nvPr/>
        </p:nvSpPr>
        <p:spPr>
          <a:xfrm>
            <a:off x="5405547" y="7309959"/>
            <a:ext cx="2280901" cy="1069017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AutoShape 22"/>
          <p:cNvSpPr/>
          <p:nvPr/>
        </p:nvSpPr>
        <p:spPr>
          <a:xfrm flipV="1">
            <a:off x="5405547" y="6038348"/>
            <a:ext cx="2280901" cy="127161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24077" y="1212670"/>
            <a:ext cx="13239846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55A2"/>
                </a:solidFill>
                <a:latin typeface="Montserrat Ultra-Bold"/>
              </a:rPr>
              <a:t>Impacto y relevancia de la otorgación de fondos mediante los </a:t>
            </a:r>
            <a:r>
              <a:rPr lang="en-US" sz="3500">
                <a:solidFill>
                  <a:srgbClr val="8D55A2"/>
                </a:solidFill>
                <a:latin typeface="Montserrat Ultra-Bold Italics"/>
              </a:rPr>
              <a:t>Opioid Settlement Agreements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79482" y="3509889"/>
            <a:ext cx="14329037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El abordaje de la situación de opioides y sustancias en el archipiélago requiere de la actuación y el compromiso de diversos actores para la garantía de una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atención integral y ecosistémica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. Se vuelve imperante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reducir las brechas de acceso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 a servicios integrales de recuperación, garantizando su disponibilidad y calidad a todas las personas con TUO y TUS. Nos encontramos ante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una oportunidad única de alinear esfuerzos y recursos 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para atender e intervenir de forma acertada y coordinada. 2036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1375218" y="8351135"/>
            <a:ext cx="15409040" cy="1576917"/>
            <a:chOff x="0" y="0"/>
            <a:chExt cx="4058348" cy="4153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58348" cy="415320"/>
            </a:xfrm>
            <a:custGeom>
              <a:avLst/>
              <a:gdLst/>
              <a:ahLst/>
              <a:cxnLst/>
              <a:rect l="l" t="t" r="r" b="b"/>
              <a:pathLst>
                <a:path w="4058348" h="415320">
                  <a:moveTo>
                    <a:pt x="25624" y="0"/>
                  </a:moveTo>
                  <a:lnTo>
                    <a:pt x="4032724" y="0"/>
                  </a:lnTo>
                  <a:cubicBezTo>
                    <a:pt x="4039520" y="0"/>
                    <a:pt x="4046038" y="2700"/>
                    <a:pt x="4050843" y="7505"/>
                  </a:cubicBezTo>
                  <a:cubicBezTo>
                    <a:pt x="4055649" y="12310"/>
                    <a:pt x="4058348" y="18828"/>
                    <a:pt x="4058348" y="25624"/>
                  </a:cubicBezTo>
                  <a:lnTo>
                    <a:pt x="4058348" y="389696"/>
                  </a:lnTo>
                  <a:cubicBezTo>
                    <a:pt x="4058348" y="396492"/>
                    <a:pt x="4055649" y="403009"/>
                    <a:pt x="4050843" y="407815"/>
                  </a:cubicBezTo>
                  <a:cubicBezTo>
                    <a:pt x="4046038" y="412620"/>
                    <a:pt x="4039520" y="415320"/>
                    <a:pt x="4032724" y="415320"/>
                  </a:cubicBezTo>
                  <a:lnTo>
                    <a:pt x="25624" y="415320"/>
                  </a:lnTo>
                  <a:cubicBezTo>
                    <a:pt x="18828" y="415320"/>
                    <a:pt x="12310" y="412620"/>
                    <a:pt x="7505" y="407815"/>
                  </a:cubicBezTo>
                  <a:cubicBezTo>
                    <a:pt x="2700" y="403009"/>
                    <a:pt x="0" y="396492"/>
                    <a:pt x="0" y="389696"/>
                  </a:cubicBezTo>
                  <a:lnTo>
                    <a:pt x="0" y="25624"/>
                  </a:lnTo>
                  <a:cubicBezTo>
                    <a:pt x="0" y="18828"/>
                    <a:pt x="2700" y="12310"/>
                    <a:pt x="7505" y="7505"/>
                  </a:cubicBezTo>
                  <a:cubicBezTo>
                    <a:pt x="12310" y="2700"/>
                    <a:pt x="18828" y="0"/>
                    <a:pt x="25624" y="0"/>
                  </a:cubicBezTo>
                  <a:close/>
                </a:path>
              </a:pathLst>
            </a:custGeom>
            <a:solidFill>
              <a:srgbClr val="8D55A2">
                <a:alpha val="3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4058348" cy="501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8652866"/>
            <a:ext cx="11657630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Montserrat"/>
              </a:rPr>
              <a:t>*Puerto Rico continuará recibiendo fondos de los </a:t>
            </a:r>
            <a:r>
              <a:rPr lang="en-US" sz="1800">
                <a:solidFill>
                  <a:srgbClr val="000000"/>
                </a:solidFill>
                <a:latin typeface="Montserrat Italics"/>
              </a:rPr>
              <a:t>Opioids Settlement Agreements, </a:t>
            </a:r>
            <a:r>
              <a:rPr lang="en-US" sz="1800">
                <a:solidFill>
                  <a:srgbClr val="000000"/>
                </a:solidFill>
                <a:latin typeface="Montserrat"/>
              </a:rPr>
              <a:t>en distintas cuantías por los próximos 12-14- años, por lo que les exhortamos a continuar pendientes a próximas oportunidades de financiamiento.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057171" y="3596972"/>
            <a:ext cx="7849239" cy="2372303"/>
            <a:chOff x="0" y="0"/>
            <a:chExt cx="10465653" cy="3163070"/>
          </a:xfrm>
        </p:grpSpPr>
        <p:sp>
          <p:nvSpPr>
            <p:cNvPr id="4" name="TextBox 4"/>
            <p:cNvSpPr txBox="1"/>
            <p:nvPr/>
          </p:nvSpPr>
          <p:spPr>
            <a:xfrm>
              <a:off x="732173" y="992616"/>
              <a:ext cx="9270247" cy="1633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ontserrat"/>
                </a:rPr>
                <a:t>Para más información sobre este esfuerzo, puede acceder a la página web del Comité Asesor: </a:t>
              </a:r>
              <a:r>
                <a:rPr lang="en-US" sz="2400" u="sng">
                  <a:solidFill>
                    <a:srgbClr val="000000"/>
                  </a:solidFill>
                  <a:latin typeface="Montserrat"/>
                  <a:hlinkClick r:id="rId3" tooltip="https://www.salud.pr.gov/CMS/578"/>
                </a:rPr>
                <a:t>https://www.salud.pr.gov/CMS/578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65098" y="446008"/>
              <a:ext cx="10300555" cy="2717062"/>
              <a:chOff x="0" y="0"/>
              <a:chExt cx="2034678" cy="5367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034678" cy="536704"/>
              </a:xfrm>
              <a:custGeom>
                <a:avLst/>
                <a:gdLst/>
                <a:ahLst/>
                <a:cxnLst/>
                <a:rect l="l" t="t" r="r" b="b"/>
                <a:pathLst>
                  <a:path w="2034678" h="536704">
                    <a:moveTo>
                      <a:pt x="51109" y="0"/>
                    </a:moveTo>
                    <a:lnTo>
                      <a:pt x="1983569" y="0"/>
                    </a:lnTo>
                    <a:cubicBezTo>
                      <a:pt x="1997123" y="0"/>
                      <a:pt x="2010123" y="5385"/>
                      <a:pt x="2019708" y="14969"/>
                    </a:cubicBezTo>
                    <a:cubicBezTo>
                      <a:pt x="2029293" y="24554"/>
                      <a:pt x="2034678" y="37554"/>
                      <a:pt x="2034678" y="51109"/>
                    </a:cubicBezTo>
                    <a:lnTo>
                      <a:pt x="2034678" y="485595"/>
                    </a:lnTo>
                    <a:cubicBezTo>
                      <a:pt x="2034678" y="499150"/>
                      <a:pt x="2029293" y="512149"/>
                      <a:pt x="2019708" y="521734"/>
                    </a:cubicBezTo>
                    <a:cubicBezTo>
                      <a:pt x="2010123" y="531319"/>
                      <a:pt x="1997123" y="536704"/>
                      <a:pt x="1983569" y="536704"/>
                    </a:cubicBezTo>
                    <a:lnTo>
                      <a:pt x="51109" y="536704"/>
                    </a:lnTo>
                    <a:cubicBezTo>
                      <a:pt x="37554" y="536704"/>
                      <a:pt x="24554" y="531319"/>
                      <a:pt x="14969" y="521734"/>
                    </a:cubicBezTo>
                    <a:cubicBezTo>
                      <a:pt x="5385" y="512149"/>
                      <a:pt x="0" y="499150"/>
                      <a:pt x="0" y="485595"/>
                    </a:cubicBezTo>
                    <a:lnTo>
                      <a:pt x="0" y="51109"/>
                    </a:lnTo>
                    <a:cubicBezTo>
                      <a:pt x="0" y="37554"/>
                      <a:pt x="5385" y="24554"/>
                      <a:pt x="14969" y="14969"/>
                    </a:cubicBezTo>
                    <a:cubicBezTo>
                      <a:pt x="24554" y="5385"/>
                      <a:pt x="37554" y="0"/>
                      <a:pt x="51109" y="0"/>
                    </a:cubicBezTo>
                    <a:close/>
                  </a:path>
                </a:pathLst>
              </a:custGeom>
              <a:solidFill>
                <a:srgbClr val="8D55A2">
                  <a:alpha val="31765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85725"/>
                <a:ext cx="2034678" cy="622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4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0" y="0"/>
              <a:ext cx="761991" cy="761991"/>
            </a:xfrm>
            <a:custGeom>
              <a:avLst/>
              <a:gdLst/>
              <a:ahLst/>
              <a:cxnLst/>
              <a:rect l="l" t="t" r="r" b="b"/>
              <a:pathLst>
                <a:path w="761991" h="761991">
                  <a:moveTo>
                    <a:pt x="0" y="0"/>
                  </a:moveTo>
                  <a:lnTo>
                    <a:pt x="761991" y="0"/>
                  </a:lnTo>
                  <a:lnTo>
                    <a:pt x="761991" y="761991"/>
                  </a:lnTo>
                  <a:lnTo>
                    <a:pt x="0" y="761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7165278" y="6274075"/>
            <a:ext cx="1654121" cy="1659210"/>
          </a:xfrm>
          <a:custGeom>
            <a:avLst/>
            <a:gdLst/>
            <a:ahLst/>
            <a:cxnLst/>
            <a:rect l="l" t="t" r="r" b="b"/>
            <a:pathLst>
              <a:path w="1654121" h="1659210">
                <a:moveTo>
                  <a:pt x="0" y="0"/>
                </a:moveTo>
                <a:lnTo>
                  <a:pt x="1654121" y="0"/>
                </a:lnTo>
                <a:lnTo>
                  <a:pt x="1654121" y="1659210"/>
                </a:lnTo>
                <a:lnTo>
                  <a:pt x="0" y="16592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48351" y="8821420"/>
            <a:ext cx="846687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545454"/>
                </a:solidFill>
                <a:latin typeface="Montserrat Semi-Bold"/>
              </a:rPr>
              <a:t>Departamento de Salud de Puerto Rico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62040" y="9258300"/>
            <a:ext cx="10839501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545454"/>
                </a:solidFill>
                <a:latin typeface="Montserrat Semi-Bold"/>
              </a:rPr>
              <a:t>Programa de Opioides y Sustancias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5592" y="2218593"/>
            <a:ext cx="1441239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De tener alguna duda o comentario, escríbanos a: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8D55A2"/>
                </a:solidFill>
                <a:latin typeface="Montserrat Bold"/>
              </a:rPr>
              <a:t>opioidsettlementpr@salud.pr.gov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75372" y="1016607"/>
            <a:ext cx="12212837" cy="93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8D55A2"/>
                </a:solidFill>
                <a:latin typeface="Montserrat Ultra-Bold"/>
              </a:rPr>
              <a:t>¡Muchas gracias por su atención!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44181" y="8016531"/>
            <a:ext cx="1675218" cy="243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</a:pPr>
            <a:r>
              <a:rPr lang="en-US" sz="1800">
                <a:solidFill>
                  <a:srgbClr val="2D4235"/>
                </a:solidFill>
                <a:latin typeface="Montserrat Bold"/>
              </a:rPr>
              <a:t>Accede aquí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67274" y="723900"/>
            <a:ext cx="15953452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8D55A2"/>
                </a:solidFill>
                <a:latin typeface="Montserrat Bold"/>
              </a:rPr>
              <a:t>Objetivos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36288" y="4780630"/>
            <a:ext cx="12526755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Discutir las oportunidades para la mitigación de la situación de opioides en Puerto Rico mediante la otorgación de fondos de los </a:t>
            </a:r>
            <a:r>
              <a:rPr lang="en-US" sz="2499">
                <a:solidFill>
                  <a:srgbClr val="000000"/>
                </a:solidFill>
                <a:latin typeface="Montserrat Italics"/>
              </a:rPr>
              <a:t>Opioids Settlement Agreements</a:t>
            </a:r>
            <a:r>
              <a:rPr lang="en-US" sz="2499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324957" y="2721405"/>
            <a:ext cx="771999" cy="771999"/>
            <a:chOff x="0" y="0"/>
            <a:chExt cx="1029332" cy="102933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29332" cy="1029332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69FDF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51192" y="177058"/>
              <a:ext cx="726948" cy="589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4"/>
                </a:lnSpc>
              </a:pPr>
              <a:r>
                <a:rPr lang="en-US" sz="2499">
                  <a:solidFill>
                    <a:srgbClr val="000000"/>
                  </a:solidFill>
                  <a:latin typeface="Montserrat Bold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324957" y="5058205"/>
            <a:ext cx="771999" cy="771999"/>
            <a:chOff x="0" y="0"/>
            <a:chExt cx="1029332" cy="102933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29332" cy="1029332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69FDF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51192" y="177058"/>
              <a:ext cx="726948" cy="589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924"/>
                </a:lnSpc>
                <a:spcBef>
                  <a:spcPct val="0"/>
                </a:spcBef>
              </a:pPr>
              <a:r>
                <a:rPr lang="en-US" sz="2499" u="none">
                  <a:solidFill>
                    <a:srgbClr val="000000"/>
                  </a:solidFill>
                  <a:latin typeface="Montserrat Bold"/>
                </a:rPr>
                <a:t>2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436288" y="2443830"/>
            <a:ext cx="12526755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Entender los antecedentes de los </a:t>
            </a:r>
            <a:r>
              <a:rPr lang="en-US" sz="2499">
                <a:solidFill>
                  <a:srgbClr val="000000"/>
                </a:solidFill>
                <a:latin typeface="Montserrat Italics"/>
              </a:rPr>
              <a:t>Opioids Settlement Agreements </a:t>
            </a:r>
            <a:r>
              <a:rPr lang="en-US" sz="2499">
                <a:solidFill>
                  <a:srgbClr val="000000"/>
                </a:solidFill>
                <a:latin typeface="Montserrat"/>
              </a:rPr>
              <a:t>y conocer los esfuerzos realizados por el Comité Asesor del Fondo de Recuperación y Restitución por Opioides en Puerto Rico</a:t>
            </a:r>
            <a:r>
              <a:rPr lang="en-US" sz="2499">
                <a:solidFill>
                  <a:srgbClr val="000000"/>
                </a:solidFill>
                <a:latin typeface="Montserrat Italics"/>
              </a:rPr>
              <a:t>.</a:t>
            </a:r>
            <a:r>
              <a:rPr lang="en-US" sz="2499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5059387" y="6451800"/>
            <a:ext cx="0" cy="330348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2968153" y="6446500"/>
            <a:ext cx="12100363" cy="1060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2980666" y="6446500"/>
            <a:ext cx="0" cy="330348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8895004" y="5579446"/>
            <a:ext cx="9138" cy="87755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7343955" y="7072424"/>
            <a:ext cx="3167916" cy="688689"/>
            <a:chOff x="0" y="0"/>
            <a:chExt cx="664586" cy="1444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4586" cy="144477"/>
            </a:xfrm>
            <a:custGeom>
              <a:avLst/>
              <a:gdLst/>
              <a:ahLst/>
              <a:cxnLst/>
              <a:rect l="l" t="t" r="r" b="b"/>
              <a:pathLst>
                <a:path w="664586" h="144477">
                  <a:moveTo>
                    <a:pt x="72239" y="0"/>
                  </a:moveTo>
                  <a:lnTo>
                    <a:pt x="592347" y="0"/>
                  </a:lnTo>
                  <a:cubicBezTo>
                    <a:pt x="611506" y="0"/>
                    <a:pt x="629880" y="7611"/>
                    <a:pt x="643427" y="21158"/>
                  </a:cubicBezTo>
                  <a:cubicBezTo>
                    <a:pt x="656975" y="34706"/>
                    <a:pt x="664586" y="53080"/>
                    <a:pt x="664586" y="72239"/>
                  </a:cubicBezTo>
                  <a:lnTo>
                    <a:pt x="664586" y="72239"/>
                  </a:lnTo>
                  <a:cubicBezTo>
                    <a:pt x="664586" y="91398"/>
                    <a:pt x="656975" y="109772"/>
                    <a:pt x="643427" y="123319"/>
                  </a:cubicBezTo>
                  <a:cubicBezTo>
                    <a:pt x="629880" y="136867"/>
                    <a:pt x="611506" y="144477"/>
                    <a:pt x="592347" y="144477"/>
                  </a:cubicBezTo>
                  <a:lnTo>
                    <a:pt x="72239" y="144477"/>
                  </a:lnTo>
                  <a:cubicBezTo>
                    <a:pt x="53080" y="144477"/>
                    <a:pt x="34706" y="136867"/>
                    <a:pt x="21158" y="123319"/>
                  </a:cubicBezTo>
                  <a:cubicBezTo>
                    <a:pt x="7611" y="109772"/>
                    <a:pt x="0" y="91398"/>
                    <a:pt x="0" y="72239"/>
                  </a:cubicBezTo>
                  <a:lnTo>
                    <a:pt x="0" y="72239"/>
                  </a:lnTo>
                  <a:cubicBezTo>
                    <a:pt x="0" y="53080"/>
                    <a:pt x="7611" y="34706"/>
                    <a:pt x="21158" y="21158"/>
                  </a:cubicBezTo>
                  <a:cubicBezTo>
                    <a:pt x="34706" y="7611"/>
                    <a:pt x="53080" y="0"/>
                    <a:pt x="72239" y="0"/>
                  </a:cubicBezTo>
                  <a:close/>
                </a:path>
              </a:pathLst>
            </a:custGeom>
            <a:solidFill>
              <a:srgbClr val="7FAD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64586" cy="1825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75415" y="5047135"/>
            <a:ext cx="5848317" cy="740112"/>
            <a:chOff x="0" y="0"/>
            <a:chExt cx="1226897" cy="1552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6897" cy="155265"/>
            </a:xfrm>
            <a:custGeom>
              <a:avLst/>
              <a:gdLst/>
              <a:ahLst/>
              <a:cxnLst/>
              <a:rect l="l" t="t" r="r" b="b"/>
              <a:pathLst>
                <a:path w="1226897" h="155265">
                  <a:moveTo>
                    <a:pt x="70161" y="0"/>
                  </a:moveTo>
                  <a:lnTo>
                    <a:pt x="1156736" y="0"/>
                  </a:lnTo>
                  <a:cubicBezTo>
                    <a:pt x="1195485" y="0"/>
                    <a:pt x="1226897" y="31412"/>
                    <a:pt x="1226897" y="70161"/>
                  </a:cubicBezTo>
                  <a:lnTo>
                    <a:pt x="1226897" y="85105"/>
                  </a:lnTo>
                  <a:cubicBezTo>
                    <a:pt x="1226897" y="123853"/>
                    <a:pt x="1195485" y="155265"/>
                    <a:pt x="1156736" y="155265"/>
                  </a:cubicBezTo>
                  <a:lnTo>
                    <a:pt x="70161" y="155265"/>
                  </a:lnTo>
                  <a:cubicBezTo>
                    <a:pt x="31412" y="155265"/>
                    <a:pt x="0" y="123853"/>
                    <a:pt x="0" y="85105"/>
                  </a:cubicBezTo>
                  <a:lnTo>
                    <a:pt x="0" y="70161"/>
                  </a:lnTo>
                  <a:cubicBezTo>
                    <a:pt x="0" y="31412"/>
                    <a:pt x="31412" y="0"/>
                    <a:pt x="70161" y="0"/>
                  </a:cubicBezTo>
                  <a:close/>
                </a:path>
              </a:pathLst>
            </a:custGeom>
            <a:solidFill>
              <a:srgbClr val="8D55A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226897" cy="193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43449" y="6805724"/>
            <a:ext cx="2649409" cy="671984"/>
            <a:chOff x="0" y="0"/>
            <a:chExt cx="555810" cy="1409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5810" cy="140973"/>
            </a:xfrm>
            <a:custGeom>
              <a:avLst/>
              <a:gdLst/>
              <a:ahLst/>
              <a:cxnLst/>
              <a:rect l="l" t="t" r="r" b="b"/>
              <a:pathLst>
                <a:path w="555810" h="140973">
                  <a:moveTo>
                    <a:pt x="70486" y="0"/>
                  </a:moveTo>
                  <a:lnTo>
                    <a:pt x="485323" y="0"/>
                  </a:lnTo>
                  <a:cubicBezTo>
                    <a:pt x="524252" y="0"/>
                    <a:pt x="555810" y="31558"/>
                    <a:pt x="555810" y="70486"/>
                  </a:cubicBezTo>
                  <a:lnTo>
                    <a:pt x="555810" y="70486"/>
                  </a:lnTo>
                  <a:cubicBezTo>
                    <a:pt x="555810" y="109415"/>
                    <a:pt x="524252" y="140973"/>
                    <a:pt x="485323" y="140973"/>
                  </a:cubicBezTo>
                  <a:lnTo>
                    <a:pt x="70486" y="140973"/>
                  </a:lnTo>
                  <a:cubicBezTo>
                    <a:pt x="31558" y="140973"/>
                    <a:pt x="0" y="109415"/>
                    <a:pt x="0" y="70486"/>
                  </a:cubicBezTo>
                  <a:lnTo>
                    <a:pt x="0" y="70486"/>
                  </a:lnTo>
                  <a:cubicBezTo>
                    <a:pt x="0" y="31558"/>
                    <a:pt x="31558" y="0"/>
                    <a:pt x="70486" y="0"/>
                  </a:cubicBezTo>
                  <a:close/>
                </a:path>
              </a:pathLst>
            </a:custGeom>
            <a:solidFill>
              <a:srgbClr val="7FAD6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55810" cy="179073"/>
            </a:xfrm>
            <a:prstGeom prst="rect">
              <a:avLst/>
            </a:prstGeom>
          </p:spPr>
          <p:txBody>
            <a:bodyPr lIns="48735" tIns="48735" rIns="48735" bIns="48735" rtlCol="0" anchor="ctr"/>
            <a:lstStyle/>
            <a:p>
              <a:pPr algn="ctr">
                <a:lnSpc>
                  <a:spcPts val="2457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73500" y="6936122"/>
            <a:ext cx="2133897" cy="40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8"/>
              </a:lnSpc>
              <a:spcBef>
                <a:spcPct val="0"/>
              </a:spcBef>
            </a:pPr>
            <a:r>
              <a:rPr lang="en-US" sz="2259" spc="225">
                <a:solidFill>
                  <a:srgbClr val="FFFFFF"/>
                </a:solidFill>
                <a:latin typeface="Montserrat"/>
              </a:rPr>
              <a:t>Productoras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53634" y="7630107"/>
            <a:ext cx="4426620" cy="2394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7890" lvl="1" indent="-243945" algn="l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Janssen (</a:t>
            </a:r>
            <a:r>
              <a:rPr lang="en-US" sz="2259">
                <a:solidFill>
                  <a:srgbClr val="000000"/>
                </a:solidFill>
                <a:latin typeface="Montserrat Bold"/>
              </a:rPr>
              <a:t>10 años</a:t>
            </a:r>
            <a:r>
              <a:rPr lang="en-US" sz="2259">
                <a:solidFill>
                  <a:srgbClr val="000000"/>
                </a:solidFill>
                <a:latin typeface="Montserrat"/>
              </a:rPr>
              <a:t> de pagos)</a:t>
            </a:r>
          </a:p>
          <a:p>
            <a:pPr marL="487890" lvl="1" indent="-243945" algn="l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Teva</a:t>
            </a:r>
          </a:p>
          <a:p>
            <a:pPr marL="487890" lvl="1" indent="-243945" algn="l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Allergan</a:t>
            </a:r>
          </a:p>
          <a:p>
            <a:pPr marL="487890" lvl="1" indent="-243945" algn="l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Purdue</a:t>
            </a:r>
          </a:p>
          <a:p>
            <a:pPr marL="487890" lvl="1" indent="-243945" algn="l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Mallinckrodt (NOAT II)</a:t>
            </a:r>
          </a:p>
          <a:p>
            <a:pPr algn="l">
              <a:lnSpc>
                <a:spcPts val="3208"/>
              </a:lnSpc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      (</a:t>
            </a:r>
            <a:r>
              <a:rPr lang="en-US" sz="2259">
                <a:solidFill>
                  <a:srgbClr val="000000"/>
                </a:solidFill>
                <a:latin typeface="Montserrat Bold"/>
              </a:rPr>
              <a:t>2 años</a:t>
            </a:r>
            <a:r>
              <a:rPr lang="en-US" sz="2259">
                <a:solidFill>
                  <a:srgbClr val="000000"/>
                </a:solidFill>
                <a:latin typeface="Montserrat"/>
              </a:rPr>
              <a:t> de pagos)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492482" y="6901632"/>
            <a:ext cx="3152069" cy="644846"/>
            <a:chOff x="0" y="0"/>
            <a:chExt cx="661261" cy="1352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1261" cy="135280"/>
            </a:xfrm>
            <a:custGeom>
              <a:avLst/>
              <a:gdLst/>
              <a:ahLst/>
              <a:cxnLst/>
              <a:rect l="l" t="t" r="r" b="b"/>
              <a:pathLst>
                <a:path w="661261" h="135280">
                  <a:moveTo>
                    <a:pt x="67640" y="0"/>
                  </a:moveTo>
                  <a:lnTo>
                    <a:pt x="593621" y="0"/>
                  </a:lnTo>
                  <a:cubicBezTo>
                    <a:pt x="630978" y="0"/>
                    <a:pt x="661261" y="30283"/>
                    <a:pt x="661261" y="67640"/>
                  </a:cubicBezTo>
                  <a:lnTo>
                    <a:pt x="661261" y="67640"/>
                  </a:lnTo>
                  <a:cubicBezTo>
                    <a:pt x="661261" y="104996"/>
                    <a:pt x="630978" y="135280"/>
                    <a:pt x="593621" y="135280"/>
                  </a:cubicBezTo>
                  <a:lnTo>
                    <a:pt x="67640" y="135280"/>
                  </a:lnTo>
                  <a:cubicBezTo>
                    <a:pt x="30283" y="135280"/>
                    <a:pt x="0" y="104996"/>
                    <a:pt x="0" y="67640"/>
                  </a:cubicBezTo>
                  <a:lnTo>
                    <a:pt x="0" y="67640"/>
                  </a:lnTo>
                  <a:cubicBezTo>
                    <a:pt x="0" y="30283"/>
                    <a:pt x="30283" y="0"/>
                    <a:pt x="67640" y="0"/>
                  </a:cubicBezTo>
                  <a:close/>
                </a:path>
              </a:pathLst>
            </a:custGeom>
            <a:solidFill>
              <a:srgbClr val="7FAD6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661261" cy="173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7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8895004" y="6475376"/>
            <a:ext cx="0" cy="330348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7613255" y="7187900"/>
            <a:ext cx="2629316" cy="40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8"/>
              </a:lnSpc>
              <a:spcBef>
                <a:spcPct val="0"/>
              </a:spcBef>
            </a:pPr>
            <a:r>
              <a:rPr lang="en-US" sz="2259" spc="225">
                <a:solidFill>
                  <a:srgbClr val="FFFFFF"/>
                </a:solidFill>
                <a:latin typeface="Montserrat"/>
              </a:rPr>
              <a:t>Distribuidoras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48291" y="5191918"/>
            <a:ext cx="5619574" cy="41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355" spc="235">
                <a:solidFill>
                  <a:srgbClr val="FFFFFF"/>
                </a:solidFill>
                <a:latin typeface="Montserrat"/>
              </a:rPr>
              <a:t>Opioid Settlement Agreements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43955" y="7923270"/>
            <a:ext cx="3635227" cy="120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7890" lvl="1" indent="-243945" algn="l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McKesson</a:t>
            </a:r>
          </a:p>
          <a:p>
            <a:pPr marL="487890" lvl="1" indent="-243945" algn="l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AmerisourceBergen </a:t>
            </a:r>
          </a:p>
          <a:p>
            <a:pPr marL="487890" lvl="1" indent="-243945" algn="just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Cardinal Health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722355" y="7004718"/>
            <a:ext cx="2692323" cy="40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8"/>
              </a:lnSpc>
              <a:spcBef>
                <a:spcPct val="0"/>
              </a:spcBef>
            </a:pPr>
            <a:r>
              <a:rPr lang="en-US" sz="2259" spc="225">
                <a:solidFill>
                  <a:srgbClr val="FFFFFF"/>
                </a:solidFill>
                <a:latin typeface="Montserrat"/>
              </a:rPr>
              <a:t>Dispensadoras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49708" y="7608119"/>
            <a:ext cx="2419358" cy="120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7890" lvl="1" indent="-243945" algn="l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Walmart</a:t>
            </a:r>
          </a:p>
          <a:p>
            <a:pPr marL="487890" lvl="1" indent="-243945" algn="l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Walgreens</a:t>
            </a:r>
          </a:p>
          <a:p>
            <a:pPr marL="487890" lvl="1" indent="-243945" algn="l">
              <a:lnSpc>
                <a:spcPts val="3208"/>
              </a:lnSpc>
              <a:buFont typeface="Arial"/>
              <a:buChar char="•"/>
            </a:pPr>
            <a:r>
              <a:rPr lang="en-US" sz="2259">
                <a:solidFill>
                  <a:srgbClr val="000000"/>
                </a:solidFill>
                <a:latin typeface="Montserrat"/>
              </a:rPr>
              <a:t>CVS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35145" y="414120"/>
            <a:ext cx="15417711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55A2"/>
                </a:solidFill>
                <a:latin typeface="Montserrat Bold"/>
              </a:rPr>
              <a:t>Antecedentes de los fondos asignados a Puerto Rico por los </a:t>
            </a:r>
            <a:r>
              <a:rPr lang="en-US" sz="3500">
                <a:solidFill>
                  <a:srgbClr val="8D55A2"/>
                </a:solidFill>
                <a:latin typeface="Montserrat Bold Italics"/>
              </a:rPr>
              <a:t>Opioid Settlement Agreements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53634" y="2002370"/>
            <a:ext cx="11034722" cy="39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Bold"/>
              </a:rPr>
              <a:t>¿De dónde surgen los fondos de los Opioid Settlement Agreements?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53259" y="2574445"/>
            <a:ext cx="14799596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Los fondos de los </a:t>
            </a:r>
            <a:r>
              <a:rPr lang="en-US" sz="2400">
                <a:solidFill>
                  <a:srgbClr val="000000"/>
                </a:solidFill>
                <a:latin typeface="Montserrat Italics"/>
              </a:rPr>
              <a:t>Opioid Settlement Agreements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 surgen de las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resoluciones legales 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de una serie de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litigios multidistritales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 en contra de compañías productoras, distribuidoras y dispensadoras de opioides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por su rol en la crisis de opioides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 en Estados Unidos y sus territorios, incluyendo a Puerto Rico. Los pagos de cada compañia tienen una vigencia desde 2-18 años, donde actualmente se reciben pagos de las Distriuidoras, Janssen y Mallinckrodt (NOAT II).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613255" y="9201150"/>
            <a:ext cx="2871576" cy="39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8"/>
              </a:lnSpc>
            </a:pPr>
            <a:r>
              <a:rPr lang="en-US" sz="2259">
                <a:solidFill>
                  <a:srgbClr val="000000"/>
                </a:solidFill>
                <a:latin typeface="Montserrat Medium"/>
              </a:rPr>
              <a:t>(</a:t>
            </a:r>
            <a:r>
              <a:rPr lang="en-US" sz="2259">
                <a:solidFill>
                  <a:srgbClr val="000000"/>
                </a:solidFill>
                <a:latin typeface="Montserrat Bold"/>
              </a:rPr>
              <a:t>18 años</a:t>
            </a:r>
            <a:r>
              <a:rPr lang="en-US" sz="2259">
                <a:solidFill>
                  <a:srgbClr val="000000"/>
                </a:solidFill>
                <a:latin typeface="Montserrat Medium"/>
              </a:rPr>
              <a:t> de pagos)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0277" y="600362"/>
            <a:ext cx="15424045" cy="2498192"/>
            <a:chOff x="0" y="0"/>
            <a:chExt cx="20565393" cy="3330923"/>
          </a:xfrm>
        </p:grpSpPr>
        <p:sp>
          <p:nvSpPr>
            <p:cNvPr id="4" name="TextBox 4"/>
            <p:cNvSpPr txBox="1"/>
            <p:nvPr/>
          </p:nvSpPr>
          <p:spPr>
            <a:xfrm>
              <a:off x="1509153" y="383584"/>
              <a:ext cx="14712962" cy="515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ontserrat Bold"/>
                </a:rPr>
                <a:t>¿Qué es el Comité Asesor y cuál es su función?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18499" y="1138903"/>
              <a:ext cx="18946894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ontserrat"/>
                </a:rPr>
                <a:t>En junio de 2022, bajo la Orden Ejecutiva OE-2022-032, el Gobernador constituyó el Comité Asesor del Fondo de Recuperación y Restitución por Opioides, compuesto por 13 miembros expertos en temas de salud pública, uso de sustancias y dependencias, equidad en salud, reducción de daños, políticas de drogas, y temas asociados.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38" y="3223187"/>
            <a:ext cx="4870516" cy="1966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262" y="3427748"/>
            <a:ext cx="2415776" cy="1557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7409" y="3427748"/>
            <a:ext cx="2415776" cy="155712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125252" y="5389021"/>
            <a:ext cx="654455" cy="571259"/>
            <a:chOff x="0" y="0"/>
            <a:chExt cx="161521" cy="1409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521" cy="140988"/>
            </a:xfrm>
            <a:custGeom>
              <a:avLst/>
              <a:gdLst/>
              <a:ahLst/>
              <a:cxnLst/>
              <a:rect l="l" t="t" r="r" b="b"/>
              <a:pathLst>
                <a:path w="161521" h="140988">
                  <a:moveTo>
                    <a:pt x="70494" y="0"/>
                  </a:moveTo>
                  <a:lnTo>
                    <a:pt x="91027" y="0"/>
                  </a:lnTo>
                  <a:cubicBezTo>
                    <a:pt x="129960" y="0"/>
                    <a:pt x="161521" y="31561"/>
                    <a:pt x="161521" y="70494"/>
                  </a:cubicBezTo>
                  <a:lnTo>
                    <a:pt x="161521" y="70494"/>
                  </a:lnTo>
                  <a:cubicBezTo>
                    <a:pt x="161521" y="89190"/>
                    <a:pt x="154094" y="107121"/>
                    <a:pt x="140874" y="120341"/>
                  </a:cubicBezTo>
                  <a:cubicBezTo>
                    <a:pt x="127654" y="133561"/>
                    <a:pt x="109723" y="140988"/>
                    <a:pt x="91027" y="140988"/>
                  </a:cubicBezTo>
                  <a:lnTo>
                    <a:pt x="70494" y="140988"/>
                  </a:lnTo>
                  <a:cubicBezTo>
                    <a:pt x="51798" y="140988"/>
                    <a:pt x="33867" y="133561"/>
                    <a:pt x="20647" y="120341"/>
                  </a:cubicBezTo>
                  <a:cubicBezTo>
                    <a:pt x="7427" y="107121"/>
                    <a:pt x="0" y="89190"/>
                    <a:pt x="0" y="70494"/>
                  </a:cubicBezTo>
                  <a:lnTo>
                    <a:pt x="0" y="70494"/>
                  </a:lnTo>
                  <a:cubicBezTo>
                    <a:pt x="0" y="51798"/>
                    <a:pt x="7427" y="33867"/>
                    <a:pt x="20647" y="20647"/>
                  </a:cubicBezTo>
                  <a:cubicBezTo>
                    <a:pt x="33867" y="7427"/>
                    <a:pt x="51798" y="0"/>
                    <a:pt x="70494" y="0"/>
                  </a:cubicBezTo>
                  <a:close/>
                </a:path>
              </a:pathLst>
            </a:custGeom>
            <a:solidFill>
              <a:srgbClr val="7FAD6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1521" cy="179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Open Sans Extra Bold"/>
                </a:rPr>
                <a:t>6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79366" y="6803786"/>
            <a:ext cx="654455" cy="571259"/>
            <a:chOff x="0" y="0"/>
            <a:chExt cx="161521" cy="1409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1521" cy="140988"/>
            </a:xfrm>
            <a:custGeom>
              <a:avLst/>
              <a:gdLst/>
              <a:ahLst/>
              <a:cxnLst/>
              <a:rect l="l" t="t" r="r" b="b"/>
              <a:pathLst>
                <a:path w="161521" h="140988">
                  <a:moveTo>
                    <a:pt x="70494" y="0"/>
                  </a:moveTo>
                  <a:lnTo>
                    <a:pt x="91027" y="0"/>
                  </a:lnTo>
                  <a:cubicBezTo>
                    <a:pt x="129960" y="0"/>
                    <a:pt x="161521" y="31561"/>
                    <a:pt x="161521" y="70494"/>
                  </a:cubicBezTo>
                  <a:lnTo>
                    <a:pt x="161521" y="70494"/>
                  </a:lnTo>
                  <a:cubicBezTo>
                    <a:pt x="161521" y="89190"/>
                    <a:pt x="154094" y="107121"/>
                    <a:pt x="140874" y="120341"/>
                  </a:cubicBezTo>
                  <a:cubicBezTo>
                    <a:pt x="127654" y="133561"/>
                    <a:pt x="109723" y="140988"/>
                    <a:pt x="91027" y="140988"/>
                  </a:cubicBezTo>
                  <a:lnTo>
                    <a:pt x="70494" y="140988"/>
                  </a:lnTo>
                  <a:cubicBezTo>
                    <a:pt x="51798" y="140988"/>
                    <a:pt x="33867" y="133561"/>
                    <a:pt x="20647" y="120341"/>
                  </a:cubicBezTo>
                  <a:cubicBezTo>
                    <a:pt x="7427" y="107121"/>
                    <a:pt x="0" y="89190"/>
                    <a:pt x="0" y="70494"/>
                  </a:cubicBezTo>
                  <a:lnTo>
                    <a:pt x="0" y="70494"/>
                  </a:lnTo>
                  <a:cubicBezTo>
                    <a:pt x="0" y="51798"/>
                    <a:pt x="7427" y="33867"/>
                    <a:pt x="20647" y="20647"/>
                  </a:cubicBezTo>
                  <a:cubicBezTo>
                    <a:pt x="33867" y="7427"/>
                    <a:pt x="51798" y="0"/>
                    <a:pt x="70494" y="0"/>
                  </a:cubicBezTo>
                  <a:close/>
                </a:path>
              </a:pathLst>
            </a:custGeom>
            <a:solidFill>
              <a:srgbClr val="F0A62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61521" cy="179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Open Sans Extra Bold"/>
                </a:rPr>
                <a:t>3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25252" y="6784608"/>
            <a:ext cx="654455" cy="612613"/>
            <a:chOff x="0" y="0"/>
            <a:chExt cx="161521" cy="151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1521" cy="151194"/>
            </a:xfrm>
            <a:custGeom>
              <a:avLst/>
              <a:gdLst/>
              <a:ahLst/>
              <a:cxnLst/>
              <a:rect l="l" t="t" r="r" b="b"/>
              <a:pathLst>
                <a:path w="161521" h="151194">
                  <a:moveTo>
                    <a:pt x="75597" y="0"/>
                  </a:moveTo>
                  <a:lnTo>
                    <a:pt x="85924" y="0"/>
                  </a:lnTo>
                  <a:cubicBezTo>
                    <a:pt x="127675" y="0"/>
                    <a:pt x="161521" y="33846"/>
                    <a:pt x="161521" y="75597"/>
                  </a:cubicBezTo>
                  <a:lnTo>
                    <a:pt x="161521" y="75597"/>
                  </a:lnTo>
                  <a:cubicBezTo>
                    <a:pt x="161521" y="95647"/>
                    <a:pt x="153556" y="114875"/>
                    <a:pt x="139379" y="129052"/>
                  </a:cubicBezTo>
                  <a:cubicBezTo>
                    <a:pt x="125202" y="143230"/>
                    <a:pt x="105973" y="151194"/>
                    <a:pt x="85924" y="151194"/>
                  </a:cubicBezTo>
                  <a:lnTo>
                    <a:pt x="75597" y="151194"/>
                  </a:lnTo>
                  <a:cubicBezTo>
                    <a:pt x="55548" y="151194"/>
                    <a:pt x="36319" y="143230"/>
                    <a:pt x="22142" y="129052"/>
                  </a:cubicBezTo>
                  <a:cubicBezTo>
                    <a:pt x="7965" y="114875"/>
                    <a:pt x="0" y="95647"/>
                    <a:pt x="0" y="75597"/>
                  </a:cubicBezTo>
                  <a:lnTo>
                    <a:pt x="0" y="75597"/>
                  </a:lnTo>
                  <a:cubicBezTo>
                    <a:pt x="0" y="55548"/>
                    <a:pt x="7965" y="36319"/>
                    <a:pt x="22142" y="22142"/>
                  </a:cubicBezTo>
                  <a:cubicBezTo>
                    <a:pt x="36319" y="7965"/>
                    <a:pt x="55548" y="0"/>
                    <a:pt x="75597" y="0"/>
                  </a:cubicBezTo>
                  <a:close/>
                </a:path>
              </a:pathLst>
            </a:custGeom>
            <a:solidFill>
              <a:srgbClr val="1FA8B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61521" cy="189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Open Sans Extra Bold"/>
                </a:rPr>
                <a:t>3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963" y="3513614"/>
            <a:ext cx="880301" cy="138539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179366" y="5389021"/>
            <a:ext cx="654455" cy="571259"/>
            <a:chOff x="0" y="0"/>
            <a:chExt cx="161521" cy="14098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1521" cy="140988"/>
            </a:xfrm>
            <a:custGeom>
              <a:avLst/>
              <a:gdLst/>
              <a:ahLst/>
              <a:cxnLst/>
              <a:rect l="l" t="t" r="r" b="b"/>
              <a:pathLst>
                <a:path w="161521" h="140988">
                  <a:moveTo>
                    <a:pt x="70494" y="0"/>
                  </a:moveTo>
                  <a:lnTo>
                    <a:pt x="91027" y="0"/>
                  </a:lnTo>
                  <a:cubicBezTo>
                    <a:pt x="129960" y="0"/>
                    <a:pt x="161521" y="31561"/>
                    <a:pt x="161521" y="70494"/>
                  </a:cubicBezTo>
                  <a:lnTo>
                    <a:pt x="161521" y="70494"/>
                  </a:lnTo>
                  <a:cubicBezTo>
                    <a:pt x="161521" y="89190"/>
                    <a:pt x="154094" y="107121"/>
                    <a:pt x="140874" y="120341"/>
                  </a:cubicBezTo>
                  <a:cubicBezTo>
                    <a:pt x="127654" y="133561"/>
                    <a:pt x="109723" y="140988"/>
                    <a:pt x="91027" y="140988"/>
                  </a:cubicBezTo>
                  <a:lnTo>
                    <a:pt x="70494" y="140988"/>
                  </a:lnTo>
                  <a:cubicBezTo>
                    <a:pt x="51798" y="140988"/>
                    <a:pt x="33867" y="133561"/>
                    <a:pt x="20647" y="120341"/>
                  </a:cubicBezTo>
                  <a:cubicBezTo>
                    <a:pt x="7427" y="107121"/>
                    <a:pt x="0" y="89190"/>
                    <a:pt x="0" y="70494"/>
                  </a:cubicBezTo>
                  <a:lnTo>
                    <a:pt x="0" y="70494"/>
                  </a:lnTo>
                  <a:cubicBezTo>
                    <a:pt x="0" y="51798"/>
                    <a:pt x="7427" y="33867"/>
                    <a:pt x="20647" y="20647"/>
                  </a:cubicBezTo>
                  <a:cubicBezTo>
                    <a:pt x="33867" y="7427"/>
                    <a:pt x="51798" y="0"/>
                    <a:pt x="70494" y="0"/>
                  </a:cubicBezTo>
                  <a:close/>
                </a:path>
              </a:pathLst>
            </a:custGeom>
            <a:solidFill>
              <a:srgbClr val="8D55A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61521" cy="179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Open Sans Extra Bold"/>
                </a:rPr>
                <a:t>1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455035" y="8245990"/>
            <a:ext cx="15409040" cy="1576917"/>
            <a:chOff x="0" y="0"/>
            <a:chExt cx="4058348" cy="4153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58348" cy="415320"/>
            </a:xfrm>
            <a:custGeom>
              <a:avLst/>
              <a:gdLst/>
              <a:ahLst/>
              <a:cxnLst/>
              <a:rect l="l" t="t" r="r" b="b"/>
              <a:pathLst>
                <a:path w="4058348" h="415320">
                  <a:moveTo>
                    <a:pt x="25624" y="0"/>
                  </a:moveTo>
                  <a:lnTo>
                    <a:pt x="4032724" y="0"/>
                  </a:lnTo>
                  <a:cubicBezTo>
                    <a:pt x="4039520" y="0"/>
                    <a:pt x="4046038" y="2700"/>
                    <a:pt x="4050843" y="7505"/>
                  </a:cubicBezTo>
                  <a:cubicBezTo>
                    <a:pt x="4055649" y="12310"/>
                    <a:pt x="4058348" y="18828"/>
                    <a:pt x="4058348" y="25624"/>
                  </a:cubicBezTo>
                  <a:lnTo>
                    <a:pt x="4058348" y="389696"/>
                  </a:lnTo>
                  <a:cubicBezTo>
                    <a:pt x="4058348" y="396492"/>
                    <a:pt x="4055649" y="403009"/>
                    <a:pt x="4050843" y="407815"/>
                  </a:cubicBezTo>
                  <a:cubicBezTo>
                    <a:pt x="4046038" y="412620"/>
                    <a:pt x="4039520" y="415320"/>
                    <a:pt x="4032724" y="415320"/>
                  </a:cubicBezTo>
                  <a:lnTo>
                    <a:pt x="25624" y="415320"/>
                  </a:lnTo>
                  <a:cubicBezTo>
                    <a:pt x="18828" y="415320"/>
                    <a:pt x="12310" y="412620"/>
                    <a:pt x="7505" y="407815"/>
                  </a:cubicBezTo>
                  <a:cubicBezTo>
                    <a:pt x="2700" y="403009"/>
                    <a:pt x="0" y="396492"/>
                    <a:pt x="0" y="389696"/>
                  </a:cubicBezTo>
                  <a:lnTo>
                    <a:pt x="0" y="25624"/>
                  </a:lnTo>
                  <a:cubicBezTo>
                    <a:pt x="0" y="18828"/>
                    <a:pt x="2700" y="12310"/>
                    <a:pt x="7505" y="7505"/>
                  </a:cubicBezTo>
                  <a:cubicBezTo>
                    <a:pt x="12310" y="2700"/>
                    <a:pt x="18828" y="0"/>
                    <a:pt x="25624" y="0"/>
                  </a:cubicBezTo>
                  <a:close/>
                </a:path>
              </a:pathLst>
            </a:custGeom>
            <a:solidFill>
              <a:srgbClr val="8D55A2">
                <a:alpha val="31765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4058348" cy="501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4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2371157" y="8371547"/>
            <a:ext cx="1256615" cy="1260481"/>
          </a:xfrm>
          <a:custGeom>
            <a:avLst/>
            <a:gdLst/>
            <a:ahLst/>
            <a:cxnLst/>
            <a:rect l="l" t="t" r="r" b="b"/>
            <a:pathLst>
              <a:path w="1256615" h="1260481">
                <a:moveTo>
                  <a:pt x="0" y="0"/>
                </a:moveTo>
                <a:lnTo>
                  <a:pt x="1256614" y="0"/>
                </a:lnTo>
                <a:lnTo>
                  <a:pt x="1256614" y="1260481"/>
                </a:lnTo>
                <a:lnTo>
                  <a:pt x="0" y="12604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9922010" y="5193337"/>
            <a:ext cx="4209778" cy="78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000000"/>
                </a:solidFill>
                <a:latin typeface="Montserrat Medium"/>
              </a:rPr>
              <a:t>Seleccionados por el Gobernador de Puerto Rico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16035" y="6613681"/>
            <a:ext cx="4409217" cy="78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000000"/>
                </a:solidFill>
                <a:latin typeface="Montserrat Medium"/>
              </a:rPr>
              <a:t>Seleccionados por la Federación de Alcaldes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2010" y="6613681"/>
            <a:ext cx="4209778" cy="78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000000"/>
                </a:solidFill>
                <a:latin typeface="Montserrat Medium"/>
              </a:rPr>
              <a:t>Seleccionados por la Asociación de Alcaldes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71837" y="5193337"/>
            <a:ext cx="3897613" cy="78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000000"/>
                </a:solidFill>
                <a:latin typeface="Montserrat Medium"/>
              </a:rPr>
              <a:t>Secretario del Departamento de Salud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878426" y="8511917"/>
            <a:ext cx="1512705" cy="243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</a:pPr>
            <a:r>
              <a:rPr lang="en-US" sz="1800">
                <a:solidFill>
                  <a:srgbClr val="2D4235"/>
                </a:solidFill>
                <a:latin typeface="Montserrat Bold"/>
              </a:rPr>
              <a:t>Acceda aquí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78426" y="8815165"/>
            <a:ext cx="9223353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 Medium"/>
              </a:rPr>
              <a:t>Para mantenerse la tanto de los esfuerzos del Comité Asesor, enterarse de las próximas reuniones públicas y ver videos y materiales de reuniones anteriores.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00826" y="8502650"/>
            <a:ext cx="12344369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</a:rPr>
              <a:t>*Es importante tener presente que los fondos recibidos mediante los </a:t>
            </a:r>
            <a:r>
              <a:rPr lang="en-US" sz="2000">
                <a:solidFill>
                  <a:srgbClr val="000000"/>
                </a:solidFill>
                <a:latin typeface="Montserrat Italics"/>
              </a:rPr>
              <a:t>Opioids Settlement Agreements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son complementarios y </a:t>
            </a:r>
            <a:r>
              <a:rPr lang="en-US" sz="2000" u="sng">
                <a:solidFill>
                  <a:srgbClr val="000000"/>
                </a:solidFill>
                <a:latin typeface="Montserrat"/>
              </a:rPr>
              <a:t>no vienen a sustituir fondos ni suplantar la responsabilidad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del Gobierno de Puerto Rico de asignar un presupuesto para atender esta problemática.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565950" y="3286154"/>
            <a:ext cx="9403747" cy="4374223"/>
            <a:chOff x="0" y="0"/>
            <a:chExt cx="2476707" cy="11520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76707" cy="1152059"/>
            </a:xfrm>
            <a:custGeom>
              <a:avLst/>
              <a:gdLst/>
              <a:ahLst/>
              <a:cxnLst/>
              <a:rect l="l" t="t" r="r" b="b"/>
              <a:pathLst>
                <a:path w="2476707" h="1152059">
                  <a:moveTo>
                    <a:pt x="41987" y="0"/>
                  </a:moveTo>
                  <a:lnTo>
                    <a:pt x="2434720" y="0"/>
                  </a:lnTo>
                  <a:cubicBezTo>
                    <a:pt x="2445855" y="0"/>
                    <a:pt x="2456535" y="4424"/>
                    <a:pt x="2464409" y="12298"/>
                  </a:cubicBezTo>
                  <a:cubicBezTo>
                    <a:pt x="2472283" y="20172"/>
                    <a:pt x="2476707" y="30852"/>
                    <a:pt x="2476707" y="41987"/>
                  </a:cubicBezTo>
                  <a:lnTo>
                    <a:pt x="2476707" y="1110071"/>
                  </a:lnTo>
                  <a:cubicBezTo>
                    <a:pt x="2476707" y="1133260"/>
                    <a:pt x="2457909" y="1152059"/>
                    <a:pt x="2434720" y="1152059"/>
                  </a:cubicBezTo>
                  <a:lnTo>
                    <a:pt x="41987" y="1152059"/>
                  </a:lnTo>
                  <a:cubicBezTo>
                    <a:pt x="30852" y="1152059"/>
                    <a:pt x="20172" y="1147635"/>
                    <a:pt x="12298" y="1139761"/>
                  </a:cubicBezTo>
                  <a:cubicBezTo>
                    <a:pt x="4424" y="1131887"/>
                    <a:pt x="0" y="1121207"/>
                    <a:pt x="0" y="1110071"/>
                  </a:cubicBezTo>
                  <a:lnTo>
                    <a:pt x="0" y="41987"/>
                  </a:lnTo>
                  <a:cubicBezTo>
                    <a:pt x="0" y="18798"/>
                    <a:pt x="18798" y="0"/>
                    <a:pt x="41987" y="0"/>
                  </a:cubicBezTo>
                  <a:close/>
                </a:path>
              </a:pathLst>
            </a:custGeom>
            <a:solidFill>
              <a:srgbClr val="8D55A2">
                <a:alpha val="3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2476707" cy="1237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442126" y="2951648"/>
            <a:ext cx="571493" cy="571493"/>
          </a:xfrm>
          <a:custGeom>
            <a:avLst/>
            <a:gdLst/>
            <a:ahLst/>
            <a:cxnLst/>
            <a:rect l="l" t="t" r="r" b="b"/>
            <a:pathLst>
              <a:path w="571493" h="571493">
                <a:moveTo>
                  <a:pt x="0" y="0"/>
                </a:moveTo>
                <a:lnTo>
                  <a:pt x="571493" y="0"/>
                </a:lnTo>
                <a:lnTo>
                  <a:pt x="571493" y="571493"/>
                </a:lnTo>
                <a:lnTo>
                  <a:pt x="0" y="571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51719" y="3551716"/>
            <a:ext cx="7092200" cy="65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6"/>
              </a:lnSpc>
            </a:pPr>
            <a:r>
              <a:rPr lang="en-US" sz="2400">
                <a:solidFill>
                  <a:srgbClr val="000000"/>
                </a:solidFill>
                <a:latin typeface="Montserrat Bold"/>
              </a:rPr>
              <a:t>¿Actualmente, qué conforma el Abatement Accounts Fund?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23656" y="4766343"/>
            <a:ext cx="1224813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Montserrat Bold"/>
              </a:rPr>
              <a:t>70%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66774" y="6347718"/>
            <a:ext cx="1381695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Montserrat Bold"/>
              </a:rPr>
              <a:t>100%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05576" y="4709194"/>
            <a:ext cx="5845813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de los fondos asignados por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Janssen, Distribuidoras, Walmart, Walgreens, CVS, Teva y Allergan.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05576" y="6290568"/>
            <a:ext cx="4738344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de los fondos asignados por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Mallinckrodt (NOAT II)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00826" y="1154785"/>
            <a:ext cx="14210171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El Comité Asesor se crea con el fin de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ofrecer recomendaciones al Secretario de Salud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respecto al manejo y distribución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 de una partida específica de los Opioid Settlement Agreement Funds: el Abatement Accounts Fund.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78777" y="1809750"/>
          <a:ext cx="15722869" cy="7448550"/>
        </p:xfrm>
        <a:graphic>
          <a:graphicData uri="http://schemas.openxmlformats.org/drawingml/2006/table">
            <a:tbl>
              <a:tblPr/>
              <a:tblGrid>
                <a:gridCol w="497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5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1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124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Montserrat Bold"/>
                        </a:rPr>
                        <a:t>Compañías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Montserrat Bold"/>
                        </a:rPr>
                        <a:t>Pago 1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Montserrat Bold"/>
                        </a:rPr>
                        <a:t>Pago 2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Montserrat Bold"/>
                        </a:rPr>
                        <a:t>Pago 3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F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364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 Bold"/>
                        </a:rPr>
                        <a:t>Distribuidores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$3,473,702.56 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$3,650,692.02 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$3,349,331.41 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364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 Bold"/>
                        </a:rPr>
                        <a:t>Janssen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$1,242,204.74 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$2,898,088.80 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$2,319,565.71 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364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 Bold"/>
                        </a:rPr>
                        <a:t>Mallinckrodt (NOAT II)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$1,086,482.98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$1,278,215.27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-----------------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364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 Bold"/>
                        </a:rPr>
                        <a:t>Walgreens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$1,702,650.80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$969,962.62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-----------------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364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 Bold"/>
                        </a:rPr>
                        <a:t>Walmart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$4,366,916.34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$5,286,267.12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-----------------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364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 Bold"/>
                        </a:rPr>
                        <a:t>CVS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$1,451,251.35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-----------------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-----------------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4364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 Bold"/>
                        </a:rPr>
                        <a:t>Teva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$1,179,248.76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-----------------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-----------------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4364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 Bold"/>
                        </a:rPr>
                        <a:t>Allergan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$1,304,833.27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-----------------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"/>
                        </a:rPr>
                        <a:t>-----------------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2513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 Bold"/>
                        </a:rPr>
                        <a:t>TOTAL₁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 Bold Italics"/>
                        </a:rPr>
                        <a:t>$15,807,290.80 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 Bold Italics"/>
                        </a:rPr>
                        <a:t>$14,083,225.83 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 Bold Italics"/>
                        </a:rPr>
                        <a:t>$5,668,897.12 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Montserrat Bold"/>
                        </a:rPr>
                        <a:t>$35,559,413.75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308177" y="540263"/>
            <a:ext cx="15951123" cy="95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3500">
                <a:solidFill>
                  <a:srgbClr val="8D55A0"/>
                </a:solidFill>
                <a:latin typeface="Montserrat Bold"/>
              </a:rPr>
              <a:t>Fondos asignados a Puerto Rico </a:t>
            </a:r>
            <a:r>
              <a:rPr lang="en-US" sz="3500">
                <a:solidFill>
                  <a:srgbClr val="8D55A0"/>
                </a:solidFill>
                <a:latin typeface="Montserrat Bold Italics"/>
              </a:rPr>
              <a:t>Abatement Fund</a:t>
            </a:r>
            <a:r>
              <a:rPr lang="en-US" sz="3500">
                <a:solidFill>
                  <a:srgbClr val="8D55A0"/>
                </a:solidFill>
                <a:latin typeface="Montserrat Bold"/>
              </a:rPr>
              <a:t>, 70% </a:t>
            </a:r>
          </a:p>
          <a:p>
            <a:pPr marL="0" lvl="0" indent="0" algn="ctr">
              <a:lnSpc>
                <a:spcPts val="3710"/>
              </a:lnSpc>
              <a:spcBef>
                <a:spcPct val="0"/>
              </a:spcBef>
            </a:pPr>
            <a:r>
              <a:rPr lang="en-US" sz="3500">
                <a:solidFill>
                  <a:srgbClr val="8D55A0"/>
                </a:solidFill>
                <a:latin typeface="Montserrat Bold"/>
              </a:rPr>
              <a:t>de los </a:t>
            </a:r>
            <a:r>
              <a:rPr lang="en-US" sz="3500">
                <a:solidFill>
                  <a:srgbClr val="8D55A0"/>
                </a:solidFill>
                <a:latin typeface="Montserrat Bold Italics"/>
              </a:rPr>
              <a:t>Opioid Settlement Agreements </a:t>
            </a:r>
            <a:r>
              <a:rPr lang="en-US" sz="3500">
                <a:solidFill>
                  <a:srgbClr val="8D55A0"/>
                </a:solidFill>
                <a:latin typeface="Montserrat Bold"/>
              </a:rPr>
              <a:t>(USD)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8777" y="9582150"/>
            <a:ext cx="15995207" cy="27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6"/>
              </a:lnSpc>
            </a:pPr>
            <a:r>
              <a:rPr lang="en-US" sz="1899">
                <a:solidFill>
                  <a:srgbClr val="000000"/>
                </a:solidFill>
                <a:latin typeface="Montserrat Bold"/>
              </a:rPr>
              <a:t>₁El total representado en esta tabla, responde a los fondos recibidos al 6 de mayo de 2024.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05826" y="687388"/>
            <a:ext cx="1552977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55A2"/>
                </a:solidFill>
                <a:latin typeface="Montserrat Bold"/>
              </a:rPr>
              <a:t>Manejo y uso de los fondos del </a:t>
            </a:r>
            <a:r>
              <a:rPr lang="en-US" sz="3500">
                <a:solidFill>
                  <a:srgbClr val="8D55A2"/>
                </a:solidFill>
                <a:latin typeface="Montserrat Bold Italics"/>
              </a:rPr>
              <a:t>Abatement Accounts Fund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19300" y="1716239"/>
            <a:ext cx="1323107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Bold"/>
              </a:rPr>
              <a:t>¿Para qué pueden ser utilizados los fondos de los Opioid Settlement Agreements?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85157" y="2221064"/>
            <a:ext cx="1457110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El uso de los fondos está</a:t>
            </a:r>
            <a:r>
              <a:rPr lang="en-US" sz="2400">
                <a:solidFill>
                  <a:srgbClr val="000000"/>
                </a:solidFill>
                <a:latin typeface="Montserrat Bold"/>
              </a:rPr>
              <a:t> supeditado a varios documentos y guías </a:t>
            </a:r>
            <a:r>
              <a:rPr lang="en-US" sz="2400">
                <a:solidFill>
                  <a:srgbClr val="000000"/>
                </a:solidFill>
                <a:latin typeface="Montserrat"/>
              </a:rPr>
              <a:t>descritos a continuación: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185157" y="3181176"/>
            <a:ext cx="14317764" cy="2708399"/>
            <a:chOff x="0" y="0"/>
            <a:chExt cx="19090351" cy="361119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501859" cy="607658"/>
              <a:chOff x="0" y="0"/>
              <a:chExt cx="494194" cy="12003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94194" cy="120031"/>
              </a:xfrm>
              <a:custGeom>
                <a:avLst/>
                <a:gdLst/>
                <a:ahLst/>
                <a:cxnLst/>
                <a:rect l="l" t="t" r="r" b="b"/>
                <a:pathLst>
                  <a:path w="494194" h="120031">
                    <a:moveTo>
                      <a:pt x="60016" y="0"/>
                    </a:moveTo>
                    <a:lnTo>
                      <a:pt x="434179" y="0"/>
                    </a:lnTo>
                    <a:cubicBezTo>
                      <a:pt x="467324" y="0"/>
                      <a:pt x="494194" y="26870"/>
                      <a:pt x="494194" y="60016"/>
                    </a:cubicBezTo>
                    <a:lnTo>
                      <a:pt x="494194" y="60016"/>
                    </a:lnTo>
                    <a:cubicBezTo>
                      <a:pt x="494194" y="75933"/>
                      <a:pt x="487871" y="91198"/>
                      <a:pt x="476616" y="102453"/>
                    </a:cubicBezTo>
                    <a:cubicBezTo>
                      <a:pt x="465361" y="113708"/>
                      <a:pt x="450096" y="120031"/>
                      <a:pt x="434179" y="120031"/>
                    </a:cubicBezTo>
                    <a:lnTo>
                      <a:pt x="60016" y="120031"/>
                    </a:lnTo>
                    <a:cubicBezTo>
                      <a:pt x="26870" y="120031"/>
                      <a:pt x="0" y="93161"/>
                      <a:pt x="0" y="60016"/>
                    </a:cubicBezTo>
                    <a:lnTo>
                      <a:pt x="0" y="60016"/>
                    </a:lnTo>
                    <a:cubicBezTo>
                      <a:pt x="0" y="26870"/>
                      <a:pt x="26870" y="0"/>
                      <a:pt x="60016" y="0"/>
                    </a:cubicBezTo>
                    <a:close/>
                  </a:path>
                </a:pathLst>
              </a:custGeom>
              <a:solidFill>
                <a:srgbClr val="B69FD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494194" cy="1771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08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68235" y="101899"/>
              <a:ext cx="2233623" cy="441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400">
                  <a:solidFill>
                    <a:srgbClr val="2D4235"/>
                  </a:solidFill>
                  <a:latin typeface="Montserrat Bold Italics"/>
                </a:rPr>
                <a:t>Exhibit 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501859" y="1055959"/>
              <a:ext cx="16588493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ontserrat"/>
                </a:rPr>
                <a:t>El </a:t>
              </a:r>
              <a:r>
                <a:rPr lang="en-US" sz="2400">
                  <a:solidFill>
                    <a:srgbClr val="000000"/>
                  </a:solidFill>
                  <a:latin typeface="Montserrat Italics"/>
                </a:rPr>
                <a:t>Exhibit E, </a:t>
              </a:r>
              <a:r>
                <a:rPr lang="en-US" sz="2400">
                  <a:solidFill>
                    <a:srgbClr val="000000"/>
                  </a:solidFill>
                  <a:latin typeface="Montserrat"/>
                </a:rPr>
                <a:t> forma</a:t>
              </a:r>
              <a:r>
                <a:rPr lang="en-US" sz="2400">
                  <a:solidFill>
                    <a:srgbClr val="000000"/>
                  </a:solidFill>
                  <a:latin typeface="Montserrat Italics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Montserrat"/>
                </a:rPr>
                <a:t>parte de cada documento de resolución legal  y contiene una </a:t>
              </a:r>
              <a:r>
                <a:rPr lang="en-US" sz="2400">
                  <a:solidFill>
                    <a:srgbClr val="000000"/>
                  </a:solidFill>
                  <a:latin typeface="Montserrat Bold"/>
                </a:rPr>
                <a:t>lista de usos aprobados</a:t>
              </a:r>
              <a:r>
                <a:rPr lang="en-US" sz="2400">
                  <a:solidFill>
                    <a:srgbClr val="000000"/>
                  </a:solidFill>
                  <a:latin typeface="Montserrat"/>
                </a:rPr>
                <a:t>, específicos al uso de los fondos. Estos se centran en la mitigación de la situación de opioides desde el tratamiento, la prevención y otras estrategias para: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1512" y="1046142"/>
              <a:ext cx="2059877" cy="2035159"/>
            </a:xfrm>
            <a:custGeom>
              <a:avLst/>
              <a:gdLst/>
              <a:ahLst/>
              <a:cxnLst/>
              <a:rect l="l" t="t" r="r" b="b"/>
              <a:pathLst>
                <a:path w="2059877" h="2035159">
                  <a:moveTo>
                    <a:pt x="0" y="0"/>
                  </a:moveTo>
                  <a:lnTo>
                    <a:pt x="2059877" y="0"/>
                  </a:lnTo>
                  <a:lnTo>
                    <a:pt x="2059877" y="2035159"/>
                  </a:lnTo>
                  <a:lnTo>
                    <a:pt x="0" y="203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34118" y="3276554"/>
              <a:ext cx="2233623" cy="334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90"/>
                </a:lnSpc>
              </a:pPr>
              <a:r>
                <a:rPr lang="en-US" sz="1800">
                  <a:solidFill>
                    <a:srgbClr val="2D4235"/>
                  </a:solidFill>
                  <a:latin typeface="Montserrat Bold"/>
                </a:rPr>
                <a:t>Accede aquí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532812" y="6403925"/>
            <a:ext cx="9333330" cy="255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atender el mal uso y abuso de productos opioides; </a:t>
            </a:r>
          </a:p>
          <a:p>
            <a:pPr algn="l">
              <a:lnSpc>
                <a:spcPts val="3408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3408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reducir la incidencia del trastorno por uso de opioides (TUO) y trastornos relacionados; y,</a:t>
            </a:r>
          </a:p>
          <a:p>
            <a:pPr algn="l">
              <a:lnSpc>
                <a:spcPts val="3408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3408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mitigar los efectos de la situación de opioides.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96438" y="2240950"/>
            <a:ext cx="14317764" cy="2546889"/>
            <a:chOff x="0" y="0"/>
            <a:chExt cx="19090351" cy="339585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735482" cy="607658"/>
              <a:chOff x="0" y="0"/>
              <a:chExt cx="935404" cy="12003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35404" cy="120031"/>
              </a:xfrm>
              <a:custGeom>
                <a:avLst/>
                <a:gdLst/>
                <a:ahLst/>
                <a:cxnLst/>
                <a:rect l="l" t="t" r="r" b="b"/>
                <a:pathLst>
                  <a:path w="935404" h="120031">
                    <a:moveTo>
                      <a:pt x="60016" y="0"/>
                    </a:moveTo>
                    <a:lnTo>
                      <a:pt x="875388" y="0"/>
                    </a:lnTo>
                    <a:cubicBezTo>
                      <a:pt x="908534" y="0"/>
                      <a:pt x="935404" y="26870"/>
                      <a:pt x="935404" y="60016"/>
                    </a:cubicBezTo>
                    <a:lnTo>
                      <a:pt x="935404" y="60016"/>
                    </a:lnTo>
                    <a:cubicBezTo>
                      <a:pt x="935404" y="75933"/>
                      <a:pt x="929081" y="91198"/>
                      <a:pt x="917826" y="102453"/>
                    </a:cubicBezTo>
                    <a:cubicBezTo>
                      <a:pt x="906571" y="113708"/>
                      <a:pt x="891305" y="120031"/>
                      <a:pt x="875388" y="120031"/>
                    </a:cubicBezTo>
                    <a:lnTo>
                      <a:pt x="60016" y="120031"/>
                    </a:lnTo>
                    <a:cubicBezTo>
                      <a:pt x="26870" y="120031"/>
                      <a:pt x="0" y="93161"/>
                      <a:pt x="0" y="60016"/>
                    </a:cubicBezTo>
                    <a:lnTo>
                      <a:pt x="0" y="60016"/>
                    </a:lnTo>
                    <a:cubicBezTo>
                      <a:pt x="0" y="26870"/>
                      <a:pt x="26870" y="0"/>
                      <a:pt x="60016" y="0"/>
                    </a:cubicBezTo>
                    <a:close/>
                  </a:path>
                </a:pathLst>
              </a:custGeom>
              <a:solidFill>
                <a:srgbClr val="B69FD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935404" cy="1771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08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846439"/>
              <a:ext cx="2262901" cy="2186193"/>
            </a:xfrm>
            <a:custGeom>
              <a:avLst/>
              <a:gdLst/>
              <a:ahLst/>
              <a:cxnLst/>
              <a:rect l="l" t="t" r="r" b="b"/>
              <a:pathLst>
                <a:path w="2262901" h="2186193">
                  <a:moveTo>
                    <a:pt x="0" y="0"/>
                  </a:moveTo>
                  <a:lnTo>
                    <a:pt x="2262901" y="0"/>
                  </a:lnTo>
                  <a:lnTo>
                    <a:pt x="2262901" y="2186193"/>
                  </a:lnTo>
                  <a:lnTo>
                    <a:pt x="0" y="2186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2247" t="-19283" r="-18463" b="-69297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268235" y="101899"/>
              <a:ext cx="4467247" cy="441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400">
                  <a:solidFill>
                    <a:srgbClr val="2D4235"/>
                  </a:solidFill>
                  <a:latin typeface="Montserrat Bold"/>
                </a:rPr>
                <a:t>Principios Rectores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01859" y="1103875"/>
              <a:ext cx="16588493" cy="1633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ontserrat"/>
                </a:rPr>
                <a:t>Los principios rectores fueron elaborados por el Comité Asesor para </a:t>
              </a:r>
              <a:r>
                <a:rPr lang="en-US" sz="2400">
                  <a:solidFill>
                    <a:srgbClr val="000000"/>
                  </a:solidFill>
                  <a:latin typeface="Montserrat Bold"/>
                </a:rPr>
                <a:t>regir el uso y manejo de los fondos</a:t>
              </a:r>
              <a:r>
                <a:rPr lang="en-US" sz="2400">
                  <a:solidFill>
                    <a:srgbClr val="000000"/>
                  </a:solidFill>
                  <a:latin typeface="Montserrat"/>
                </a:rPr>
                <a:t> de los </a:t>
              </a:r>
              <a:r>
                <a:rPr lang="en-US" sz="2400">
                  <a:solidFill>
                    <a:srgbClr val="000000"/>
                  </a:solidFill>
                  <a:latin typeface="Montserrat Italics"/>
                </a:rPr>
                <a:t>Opioid Settlement Agreements </a:t>
              </a:r>
              <a:r>
                <a:rPr lang="en-US" sz="240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Montserrat Bold"/>
                </a:rPr>
                <a:t>y todas las actividades del cuerpo</a:t>
              </a:r>
              <a:r>
                <a:rPr lang="en-US" sz="2400">
                  <a:solidFill>
                    <a:srgbClr val="000000"/>
                  </a:solidFill>
                  <a:latin typeface="Montserrat"/>
                </a:rPr>
                <a:t>. Los principios rectores son seis (6):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512" y="3061207"/>
              <a:ext cx="2233623" cy="334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90"/>
                </a:lnSpc>
              </a:pPr>
              <a:r>
                <a:rPr lang="en-US" sz="1800">
                  <a:solidFill>
                    <a:srgbClr val="2D4235"/>
                  </a:solidFill>
                  <a:latin typeface="Montserrat Bold"/>
                </a:rPr>
                <a:t>Accede aquí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96438" y="820683"/>
            <a:ext cx="1552977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55A2"/>
                </a:solidFill>
                <a:latin typeface="Montserrat Bold"/>
              </a:rPr>
              <a:t>Manejo y uso de los fondos del </a:t>
            </a:r>
            <a:r>
              <a:rPr lang="en-US" sz="3500">
                <a:solidFill>
                  <a:srgbClr val="8D55A2"/>
                </a:solidFill>
                <a:latin typeface="Montserrat Bold Italics"/>
              </a:rPr>
              <a:t>Abatement Accounts Fund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27709" y="5573475"/>
            <a:ext cx="5732876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Implementar estrategias informadas y basadas en la evidencia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27709" y="6941265"/>
            <a:ext cx="573287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Perspectiva integral de las personas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27709" y="8109030"/>
            <a:ext cx="573287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Equidad en salud y justicia social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09812" y="5603955"/>
            <a:ext cx="573287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Educación y prevención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09812" y="6771720"/>
            <a:ext cx="573287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Uso transparente de fondos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09812" y="7758510"/>
            <a:ext cx="573287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Rendición de cuentas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8253" y="1541767"/>
            <a:ext cx="16571047" cy="1060973"/>
            <a:chOff x="0" y="0"/>
            <a:chExt cx="4364391" cy="2794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91" cy="279433"/>
            </a:xfrm>
            <a:custGeom>
              <a:avLst/>
              <a:gdLst/>
              <a:ahLst/>
              <a:cxnLst/>
              <a:rect l="l" t="t" r="r" b="b"/>
              <a:pathLst>
                <a:path w="4364391" h="279433">
                  <a:moveTo>
                    <a:pt x="23827" y="0"/>
                  </a:moveTo>
                  <a:lnTo>
                    <a:pt x="4340564" y="0"/>
                  </a:lnTo>
                  <a:cubicBezTo>
                    <a:pt x="4353723" y="0"/>
                    <a:pt x="4364391" y="10668"/>
                    <a:pt x="4364391" y="23827"/>
                  </a:cubicBezTo>
                  <a:lnTo>
                    <a:pt x="4364391" y="255606"/>
                  </a:lnTo>
                  <a:cubicBezTo>
                    <a:pt x="4364391" y="268765"/>
                    <a:pt x="4353723" y="279433"/>
                    <a:pt x="4340564" y="279433"/>
                  </a:cubicBezTo>
                  <a:lnTo>
                    <a:pt x="23827" y="279433"/>
                  </a:lnTo>
                  <a:cubicBezTo>
                    <a:pt x="10668" y="279433"/>
                    <a:pt x="0" y="268765"/>
                    <a:pt x="0" y="255606"/>
                  </a:cubicBezTo>
                  <a:lnTo>
                    <a:pt x="0" y="23827"/>
                  </a:lnTo>
                  <a:cubicBezTo>
                    <a:pt x="0" y="10668"/>
                    <a:pt x="10668" y="0"/>
                    <a:pt x="23827" y="0"/>
                  </a:cubicBezTo>
                  <a:close/>
                </a:path>
              </a:pathLst>
            </a:custGeom>
            <a:solidFill>
              <a:srgbClr val="B69F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364391" cy="336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57789" y="2924395"/>
            <a:ext cx="1373866" cy="1390689"/>
          </a:xfrm>
          <a:custGeom>
            <a:avLst/>
            <a:gdLst/>
            <a:ahLst/>
            <a:cxnLst/>
            <a:rect l="l" t="t" r="r" b="b"/>
            <a:pathLst>
              <a:path w="1373866" h="1390689">
                <a:moveTo>
                  <a:pt x="0" y="0"/>
                </a:moveTo>
                <a:lnTo>
                  <a:pt x="1373866" y="0"/>
                </a:lnTo>
                <a:lnTo>
                  <a:pt x="1373866" y="1390688"/>
                </a:lnTo>
                <a:lnTo>
                  <a:pt x="0" y="1390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79115" y="422275"/>
            <a:ext cx="1552977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D55A2"/>
                </a:solidFill>
                <a:latin typeface="Montserrat Bold"/>
              </a:rPr>
              <a:t>Manejo y uso de los fondos del </a:t>
            </a:r>
            <a:r>
              <a:rPr lang="en-US" sz="3500">
                <a:solidFill>
                  <a:srgbClr val="8D55A2"/>
                </a:solidFill>
                <a:latin typeface="Montserrat Bold Italics"/>
              </a:rPr>
              <a:t>Abatement Accounts Fund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9432" y="1773169"/>
            <a:ext cx="15839453" cy="63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>
                <a:solidFill>
                  <a:srgbClr val="2D4235"/>
                </a:solidFill>
                <a:latin typeface="Montserrat Bold Italics"/>
              </a:rPr>
              <a:t>Plan de Trabajo y Presupuesto Anual para el uso de Fondos de los Opioid Settlement Agreements: Abatement Accounts Fund 2023-2024 (PTPA 2023-2024)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20969" y="2886295"/>
            <a:ext cx="14704958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El PTPA 2023-2024 se establece como una herramienta estratégica para el manejo de los fondos y contextualizada a la situación de opioides en Puerto Rico en la actualidad. Este contiene quince (15) estrategias y sesenta y cinco (65) actividades generales en favor de la mitigación de la situación de opioides en Puerto Rico al igual que el monto asignado a cada componente: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82474" y="5102629"/>
            <a:ext cx="4215756" cy="2229221"/>
            <a:chOff x="0" y="0"/>
            <a:chExt cx="1386680" cy="7332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6680" cy="733253"/>
            </a:xfrm>
            <a:custGeom>
              <a:avLst/>
              <a:gdLst/>
              <a:ahLst/>
              <a:cxnLst/>
              <a:rect l="l" t="t" r="r" b="b"/>
              <a:pathLst>
                <a:path w="1386680" h="733253">
                  <a:moveTo>
                    <a:pt x="86312" y="0"/>
                  </a:moveTo>
                  <a:lnTo>
                    <a:pt x="1300368" y="0"/>
                  </a:lnTo>
                  <a:cubicBezTo>
                    <a:pt x="1348037" y="0"/>
                    <a:pt x="1386680" y="38643"/>
                    <a:pt x="1386680" y="86312"/>
                  </a:cubicBezTo>
                  <a:lnTo>
                    <a:pt x="1386680" y="646941"/>
                  </a:lnTo>
                  <a:cubicBezTo>
                    <a:pt x="1386680" y="694610"/>
                    <a:pt x="1348037" y="733253"/>
                    <a:pt x="1300368" y="733253"/>
                  </a:cubicBezTo>
                  <a:lnTo>
                    <a:pt x="86312" y="733253"/>
                  </a:lnTo>
                  <a:cubicBezTo>
                    <a:pt x="38643" y="733253"/>
                    <a:pt x="0" y="694610"/>
                    <a:pt x="0" y="646941"/>
                  </a:cubicBezTo>
                  <a:lnTo>
                    <a:pt x="0" y="86312"/>
                  </a:lnTo>
                  <a:cubicBezTo>
                    <a:pt x="0" y="38643"/>
                    <a:pt x="38643" y="0"/>
                    <a:pt x="86312" y="0"/>
                  </a:cubicBezTo>
                  <a:close/>
                </a:path>
              </a:pathLst>
            </a:custGeom>
            <a:solidFill>
              <a:srgbClr val="FFFFFF">
                <a:alpha val="64706"/>
              </a:srgbClr>
            </a:solidFill>
            <a:ln w="47625" cap="rnd">
              <a:solidFill>
                <a:srgbClr val="D3C4D8">
                  <a:alpha val="64706"/>
                </a:srgbClr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386680" cy="752303"/>
            </a:xfrm>
            <a:prstGeom prst="rect">
              <a:avLst/>
            </a:prstGeom>
          </p:spPr>
          <p:txBody>
            <a:bodyPr lIns="17658" tIns="17658" rIns="17658" bIns="17658" rtlCol="0" anchor="ctr"/>
            <a:lstStyle/>
            <a:p>
              <a:pPr algn="ctr">
                <a:lnSpc>
                  <a:spcPts val="928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60979" y="5272605"/>
            <a:ext cx="3658747" cy="270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6"/>
              </a:lnSpc>
              <a:spcBef>
                <a:spcPct val="0"/>
              </a:spcBef>
            </a:pPr>
            <a:r>
              <a:rPr lang="en-US" sz="1490">
                <a:solidFill>
                  <a:srgbClr val="000000"/>
                </a:solidFill>
                <a:latin typeface="Montserrat Bold"/>
              </a:rPr>
              <a:t>Tratamiento y reducción de daños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041519" y="4941794"/>
            <a:ext cx="505638" cy="50563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3C4D8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951758" y="5132934"/>
            <a:ext cx="4215756" cy="2229221"/>
            <a:chOff x="0" y="0"/>
            <a:chExt cx="1386680" cy="7332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86680" cy="733253"/>
            </a:xfrm>
            <a:custGeom>
              <a:avLst/>
              <a:gdLst/>
              <a:ahLst/>
              <a:cxnLst/>
              <a:rect l="l" t="t" r="r" b="b"/>
              <a:pathLst>
                <a:path w="1386680" h="733253">
                  <a:moveTo>
                    <a:pt x="86312" y="0"/>
                  </a:moveTo>
                  <a:lnTo>
                    <a:pt x="1300368" y="0"/>
                  </a:lnTo>
                  <a:cubicBezTo>
                    <a:pt x="1348037" y="0"/>
                    <a:pt x="1386680" y="38643"/>
                    <a:pt x="1386680" y="86312"/>
                  </a:cubicBezTo>
                  <a:lnTo>
                    <a:pt x="1386680" y="646941"/>
                  </a:lnTo>
                  <a:cubicBezTo>
                    <a:pt x="1386680" y="694610"/>
                    <a:pt x="1348037" y="733253"/>
                    <a:pt x="1300368" y="733253"/>
                  </a:cubicBezTo>
                  <a:lnTo>
                    <a:pt x="86312" y="733253"/>
                  </a:lnTo>
                  <a:cubicBezTo>
                    <a:pt x="38643" y="733253"/>
                    <a:pt x="0" y="694610"/>
                    <a:pt x="0" y="646941"/>
                  </a:cubicBezTo>
                  <a:lnTo>
                    <a:pt x="0" y="86312"/>
                  </a:lnTo>
                  <a:cubicBezTo>
                    <a:pt x="0" y="38643"/>
                    <a:pt x="38643" y="0"/>
                    <a:pt x="86312" y="0"/>
                  </a:cubicBezTo>
                  <a:close/>
                </a:path>
              </a:pathLst>
            </a:custGeom>
            <a:solidFill>
              <a:srgbClr val="FFFFFF">
                <a:alpha val="64706"/>
              </a:srgbClr>
            </a:solidFill>
            <a:ln w="47625" cap="rnd">
              <a:solidFill>
                <a:srgbClr val="F0A622">
                  <a:alpha val="64706"/>
                </a:srgbClr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1386680" cy="752303"/>
            </a:xfrm>
            <a:prstGeom prst="rect">
              <a:avLst/>
            </a:prstGeom>
          </p:spPr>
          <p:txBody>
            <a:bodyPr lIns="17658" tIns="17658" rIns="17658" bIns="17658" rtlCol="0" anchor="ctr"/>
            <a:lstStyle/>
            <a:p>
              <a:pPr algn="ctr">
                <a:lnSpc>
                  <a:spcPts val="928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230263" y="5302910"/>
            <a:ext cx="3658747" cy="270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6"/>
              </a:lnSpc>
              <a:spcBef>
                <a:spcPct val="0"/>
              </a:spcBef>
            </a:pPr>
            <a:r>
              <a:rPr lang="en-US" sz="1490">
                <a:solidFill>
                  <a:srgbClr val="000000"/>
                </a:solidFill>
                <a:latin typeface="Montserrat Bold"/>
              </a:rPr>
              <a:t>Educación y prevención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810803" y="4972099"/>
            <a:ext cx="505638" cy="505638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0A622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1721042" y="5132934"/>
            <a:ext cx="4215756" cy="2229221"/>
            <a:chOff x="0" y="0"/>
            <a:chExt cx="1386680" cy="7332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86680" cy="733253"/>
            </a:xfrm>
            <a:custGeom>
              <a:avLst/>
              <a:gdLst/>
              <a:ahLst/>
              <a:cxnLst/>
              <a:rect l="l" t="t" r="r" b="b"/>
              <a:pathLst>
                <a:path w="1386680" h="733253">
                  <a:moveTo>
                    <a:pt x="86312" y="0"/>
                  </a:moveTo>
                  <a:lnTo>
                    <a:pt x="1300368" y="0"/>
                  </a:lnTo>
                  <a:cubicBezTo>
                    <a:pt x="1348037" y="0"/>
                    <a:pt x="1386680" y="38643"/>
                    <a:pt x="1386680" y="86312"/>
                  </a:cubicBezTo>
                  <a:lnTo>
                    <a:pt x="1386680" y="646941"/>
                  </a:lnTo>
                  <a:cubicBezTo>
                    <a:pt x="1386680" y="694610"/>
                    <a:pt x="1348037" y="733253"/>
                    <a:pt x="1300368" y="733253"/>
                  </a:cubicBezTo>
                  <a:lnTo>
                    <a:pt x="86312" y="733253"/>
                  </a:lnTo>
                  <a:cubicBezTo>
                    <a:pt x="38643" y="733253"/>
                    <a:pt x="0" y="694610"/>
                    <a:pt x="0" y="646941"/>
                  </a:cubicBezTo>
                  <a:lnTo>
                    <a:pt x="0" y="86312"/>
                  </a:lnTo>
                  <a:cubicBezTo>
                    <a:pt x="0" y="38643"/>
                    <a:pt x="38643" y="0"/>
                    <a:pt x="86312" y="0"/>
                  </a:cubicBezTo>
                  <a:close/>
                </a:path>
              </a:pathLst>
            </a:custGeom>
            <a:solidFill>
              <a:srgbClr val="FFFFFF">
                <a:alpha val="64706"/>
              </a:srgbClr>
            </a:solidFill>
            <a:ln w="47625" cap="rnd">
              <a:solidFill>
                <a:srgbClr val="B69FDF">
                  <a:alpha val="64706"/>
                </a:srgbClr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386680" cy="752303"/>
            </a:xfrm>
            <a:prstGeom prst="rect">
              <a:avLst/>
            </a:prstGeom>
          </p:spPr>
          <p:txBody>
            <a:bodyPr lIns="17658" tIns="17658" rIns="17658" bIns="17658" rtlCol="0" anchor="ctr"/>
            <a:lstStyle/>
            <a:p>
              <a:pPr algn="ctr">
                <a:lnSpc>
                  <a:spcPts val="928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580086" y="4972099"/>
            <a:ext cx="505638" cy="505638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69FD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219501" y="7620470"/>
            <a:ext cx="9540279" cy="2229221"/>
            <a:chOff x="0" y="0"/>
            <a:chExt cx="3138064" cy="73325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138064" cy="733253"/>
            </a:xfrm>
            <a:custGeom>
              <a:avLst/>
              <a:gdLst/>
              <a:ahLst/>
              <a:cxnLst/>
              <a:rect l="l" t="t" r="r" b="b"/>
              <a:pathLst>
                <a:path w="3138064" h="733253">
                  <a:moveTo>
                    <a:pt x="38140" y="0"/>
                  </a:moveTo>
                  <a:lnTo>
                    <a:pt x="3099924" y="0"/>
                  </a:lnTo>
                  <a:cubicBezTo>
                    <a:pt x="3120988" y="0"/>
                    <a:pt x="3138064" y="17076"/>
                    <a:pt x="3138064" y="38140"/>
                  </a:cubicBezTo>
                  <a:lnTo>
                    <a:pt x="3138064" y="695113"/>
                  </a:lnTo>
                  <a:cubicBezTo>
                    <a:pt x="3138064" y="716177"/>
                    <a:pt x="3120988" y="733253"/>
                    <a:pt x="3099924" y="733253"/>
                  </a:cubicBezTo>
                  <a:lnTo>
                    <a:pt x="38140" y="733253"/>
                  </a:lnTo>
                  <a:cubicBezTo>
                    <a:pt x="17076" y="733253"/>
                    <a:pt x="0" y="716177"/>
                    <a:pt x="0" y="695113"/>
                  </a:cubicBezTo>
                  <a:lnTo>
                    <a:pt x="0" y="38140"/>
                  </a:lnTo>
                  <a:cubicBezTo>
                    <a:pt x="0" y="17076"/>
                    <a:pt x="17076" y="0"/>
                    <a:pt x="38140" y="0"/>
                  </a:cubicBezTo>
                  <a:close/>
                </a:path>
              </a:pathLst>
            </a:custGeom>
            <a:solidFill>
              <a:srgbClr val="FFFFFF">
                <a:alpha val="64706"/>
              </a:srgbClr>
            </a:solidFill>
            <a:ln w="47625" cap="rnd">
              <a:solidFill>
                <a:srgbClr val="D0B0D6">
                  <a:alpha val="64706"/>
                </a:srgbClr>
              </a:solidFill>
              <a:prstDash val="solid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3138064" cy="752303"/>
            </a:xfrm>
            <a:prstGeom prst="rect">
              <a:avLst/>
            </a:prstGeom>
          </p:spPr>
          <p:txBody>
            <a:bodyPr lIns="17658" tIns="17658" rIns="17658" bIns="17658" rtlCol="0" anchor="ctr"/>
            <a:lstStyle/>
            <a:p>
              <a:pPr algn="ctr">
                <a:lnSpc>
                  <a:spcPts val="928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115789" y="4931813"/>
            <a:ext cx="357098" cy="439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340">
                <a:solidFill>
                  <a:srgbClr val="000000"/>
                </a:solidFill>
                <a:latin typeface="Montserrat Bold"/>
              </a:rPr>
              <a:t>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20969" y="5662907"/>
            <a:ext cx="722103" cy="56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4"/>
              </a:lnSpc>
            </a:pPr>
            <a:r>
              <a:rPr lang="en-US" sz="3353">
                <a:solidFill>
                  <a:srgbClr val="000000"/>
                </a:solidFill>
                <a:latin typeface="Montserrat Bold"/>
              </a:rPr>
              <a:t>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04252" y="6176652"/>
            <a:ext cx="955537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Estrategias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731854" y="5667653"/>
            <a:ext cx="722103" cy="56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4"/>
              </a:lnSpc>
            </a:pPr>
            <a:r>
              <a:rPr lang="en-US" sz="3353">
                <a:solidFill>
                  <a:srgbClr val="000000"/>
                </a:solidFill>
                <a:latin typeface="Montserrat Bold"/>
              </a:rPr>
              <a:t>29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587268" y="6176652"/>
            <a:ext cx="1089185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Actividades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887919" y="6458249"/>
            <a:ext cx="2666589" cy="46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2"/>
              </a:lnSpc>
            </a:pPr>
            <a:r>
              <a:rPr lang="en-US" sz="2794">
                <a:solidFill>
                  <a:srgbClr val="000000"/>
                </a:solidFill>
                <a:latin typeface="Montserrat Bold"/>
              </a:rPr>
              <a:t>$6,880,948.92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8541" y="6970570"/>
            <a:ext cx="1568810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Monto asignado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85073" y="4962118"/>
            <a:ext cx="357098" cy="439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340">
                <a:solidFill>
                  <a:srgbClr val="000000"/>
                </a:solidFill>
                <a:latin typeface="Montserrat Bold"/>
              </a:rPr>
              <a:t>B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790253" y="5693212"/>
            <a:ext cx="722103" cy="56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4"/>
              </a:lnSpc>
            </a:pPr>
            <a:r>
              <a:rPr lang="en-US" sz="3353">
                <a:solidFill>
                  <a:srgbClr val="000000"/>
                </a:solidFill>
                <a:latin typeface="Montserrat Bold"/>
              </a:rPr>
              <a:t>6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73536" y="6206958"/>
            <a:ext cx="955537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Estrategias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501138" y="5697958"/>
            <a:ext cx="722103" cy="56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4"/>
              </a:lnSpc>
            </a:pPr>
            <a:r>
              <a:rPr lang="en-US" sz="3353">
                <a:solidFill>
                  <a:srgbClr val="000000"/>
                </a:solidFill>
                <a:latin typeface="Montserrat Bold"/>
              </a:rPr>
              <a:t>24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356552" y="6206958"/>
            <a:ext cx="1089185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Actividades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657203" y="6488554"/>
            <a:ext cx="2666589" cy="46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2"/>
              </a:lnSpc>
            </a:pPr>
            <a:r>
              <a:rPr lang="en-US" sz="2794">
                <a:solidFill>
                  <a:srgbClr val="000000"/>
                </a:solidFill>
                <a:latin typeface="Montserrat Bold"/>
              </a:rPr>
              <a:t>$4,945,682.04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237824" y="7000875"/>
            <a:ext cx="1568810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Monto asignado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085724" y="5318773"/>
            <a:ext cx="3658747" cy="270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6"/>
              </a:lnSpc>
              <a:spcBef>
                <a:spcPct val="0"/>
              </a:spcBef>
            </a:pPr>
            <a:r>
              <a:rPr lang="en-US" sz="1490">
                <a:solidFill>
                  <a:srgbClr val="000000"/>
                </a:solidFill>
                <a:latin typeface="Montserrat Bold"/>
              </a:rPr>
              <a:t>Investigación e integración de datos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654356" y="4962118"/>
            <a:ext cx="357098" cy="44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340">
                <a:solidFill>
                  <a:srgbClr val="000000"/>
                </a:solidFill>
                <a:latin typeface="Montserrat Bold"/>
              </a:rPr>
              <a:t>C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559536" y="5693212"/>
            <a:ext cx="722103" cy="56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4"/>
              </a:lnSpc>
            </a:pPr>
            <a:r>
              <a:rPr lang="en-US" sz="3353">
                <a:solidFill>
                  <a:srgbClr val="000000"/>
                </a:solidFill>
                <a:latin typeface="Montserrat Bold"/>
              </a:rPr>
              <a:t>2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442819" y="6206958"/>
            <a:ext cx="955537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Estrategias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270422" y="5697958"/>
            <a:ext cx="722103" cy="56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4"/>
              </a:lnSpc>
            </a:pPr>
            <a:r>
              <a:rPr lang="en-US" sz="3353">
                <a:solidFill>
                  <a:srgbClr val="000000"/>
                </a:solidFill>
                <a:latin typeface="Montserrat Bold"/>
              </a:rPr>
              <a:t>12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125835" y="6206958"/>
            <a:ext cx="1089185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Actividades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426486" y="6488554"/>
            <a:ext cx="2666589" cy="46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2"/>
              </a:lnSpc>
            </a:pPr>
            <a:r>
              <a:rPr lang="en-US" sz="2794">
                <a:solidFill>
                  <a:srgbClr val="000000"/>
                </a:solidFill>
                <a:latin typeface="Montserrat Bold"/>
              </a:rPr>
              <a:t>$1,720,237.23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007108" y="7000875"/>
            <a:ext cx="1568810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Monto asignado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672826" y="7876087"/>
            <a:ext cx="8633630" cy="20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50"/>
              </a:lnSpc>
            </a:pPr>
            <a:r>
              <a:rPr lang="en-US" sz="1490">
                <a:solidFill>
                  <a:srgbClr val="000000"/>
                </a:solidFill>
                <a:latin typeface="Montserrat Bold"/>
              </a:rPr>
              <a:t>Fondos complementarios para acuerdos entre agencias gubernamentales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758674" y="8100191"/>
            <a:ext cx="722103" cy="56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4"/>
              </a:lnSpc>
            </a:pPr>
            <a:r>
              <a:rPr lang="en-US" sz="3353">
                <a:solidFill>
                  <a:srgbClr val="000000"/>
                </a:solidFill>
                <a:latin typeface="Montserrat Bold"/>
              </a:rPr>
              <a:t>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641958" y="8613936"/>
            <a:ext cx="955537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Estrategia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786431" y="8901580"/>
            <a:ext cx="2666589" cy="46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2"/>
              </a:lnSpc>
            </a:pPr>
            <a:r>
              <a:rPr lang="en-US" sz="2794">
                <a:solidFill>
                  <a:srgbClr val="000000"/>
                </a:solidFill>
                <a:latin typeface="Montserrat Bold"/>
              </a:rPr>
              <a:t>$2,246,463.34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367053" y="9413901"/>
            <a:ext cx="1568810" cy="17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257">
                <a:solidFill>
                  <a:srgbClr val="000000"/>
                </a:solidFill>
                <a:latin typeface="Montserrat"/>
              </a:rPr>
              <a:t>Monto asignado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90253" y="8255222"/>
            <a:ext cx="5609160" cy="1304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60"/>
              </a:lnSpc>
            </a:pPr>
            <a:r>
              <a:rPr lang="en-US" sz="1257">
                <a:solidFill>
                  <a:srgbClr val="000000"/>
                </a:solidFill>
                <a:latin typeface="Montserrat Bold"/>
              </a:rPr>
              <a:t>Nota:</a:t>
            </a:r>
            <a:r>
              <a:rPr lang="en-US" sz="1257">
                <a:solidFill>
                  <a:srgbClr val="000000"/>
                </a:solidFill>
                <a:latin typeface="Montserrat"/>
              </a:rPr>
              <a:t> La subvención de estos acuerdos se llevará a cabo con los fondos recibidos por el </a:t>
            </a:r>
            <a:r>
              <a:rPr lang="en-US" sz="1257">
                <a:solidFill>
                  <a:srgbClr val="000000"/>
                </a:solidFill>
                <a:latin typeface="Montserrat Italics"/>
              </a:rPr>
              <a:t>National Opioid Abatement Trust II (NOAT II) Agreement</a:t>
            </a:r>
            <a:r>
              <a:rPr lang="en-US" sz="1257">
                <a:solidFill>
                  <a:srgbClr val="000000"/>
                </a:solidFill>
                <a:latin typeface="Montserrat"/>
              </a:rPr>
              <a:t> y será utilizado exclusivamente para esfuerzos asociados a funciones específicas asignadas al Estado a través de sus agencias. Estos fondos serán asignados a aquellas agencias solicitantes de los componentes A, B o C, según el Comité Asesor lo determine. 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17057" y="4475844"/>
            <a:ext cx="1675218" cy="243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en-US" sz="1800">
                <a:solidFill>
                  <a:srgbClr val="2D4235"/>
                </a:solidFill>
                <a:latin typeface="Montserrat Bold"/>
              </a:rPr>
              <a:t>Accede aquí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1584</Words>
  <Application>Microsoft Office PowerPoint</Application>
  <PresentationFormat>Custom</PresentationFormat>
  <Paragraphs>211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Montserrat Semi-Bold</vt:lpstr>
      <vt:lpstr>Montserrat</vt:lpstr>
      <vt:lpstr>Montserrat Bold Italics</vt:lpstr>
      <vt:lpstr>Montserrat Medium Italics</vt:lpstr>
      <vt:lpstr>Arial</vt:lpstr>
      <vt:lpstr>Montserrat Ultra-Bold Italics</vt:lpstr>
      <vt:lpstr>Calibri</vt:lpstr>
      <vt:lpstr>Montserrat Ultra-Bold</vt:lpstr>
      <vt:lpstr>Montserrat Bold</vt:lpstr>
      <vt:lpstr>Montserrat Medium</vt:lpstr>
      <vt:lpstr>Montserrat Italics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OSA: SAMHSA</dc:title>
  <dc:creator>Kristen Gilmore Powell</dc:creator>
  <cp:lastModifiedBy>Kristen Gilmore Powell</cp:lastModifiedBy>
  <cp:revision>1</cp:revision>
  <dcterms:created xsi:type="dcterms:W3CDTF">2006-08-16T00:00:00Z</dcterms:created>
  <dcterms:modified xsi:type="dcterms:W3CDTF">2024-05-07T10:53:04Z</dcterms:modified>
  <dc:identifier>DAF764PdwCY</dc:identifier>
</cp:coreProperties>
</file>